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59" r:id="rId3"/>
    <p:sldId id="260" r:id="rId4"/>
    <p:sldId id="261" r:id="rId5"/>
    <p:sldId id="262" r:id="rId6"/>
    <p:sldId id="263" r:id="rId7"/>
    <p:sldId id="266" r:id="rId8"/>
    <p:sldId id="264" r:id="rId9"/>
    <p:sldId id="265" r:id="rId10"/>
    <p:sldId id="267" r:id="rId11"/>
    <p:sldId id="269" r:id="rId12"/>
    <p:sldId id="256" r:id="rId13"/>
    <p:sldId id="25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72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8DB13-2DA5-4F0C-B014-AE57F4FF486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E3F21-4B15-41BC-BBF3-CBCAE7E81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00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E3F21-4B15-41BC-BBF3-CBCAE7E81B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E3F21-4B15-41BC-BBF3-CBCAE7E81B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56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1634-35B1-4507-BFD3-1F54BE24527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BC6-E33C-4FA6-AEA4-42B6DFE5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1634-35B1-4507-BFD3-1F54BE24527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BC6-E33C-4FA6-AEA4-42B6DFE5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1634-35B1-4507-BFD3-1F54BE24527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BC6-E33C-4FA6-AEA4-42B6DFE5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6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1634-35B1-4507-BFD3-1F54BE24527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BC6-E33C-4FA6-AEA4-42B6DFE5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8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1634-35B1-4507-BFD3-1F54BE24527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BC6-E33C-4FA6-AEA4-42B6DFE5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3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1634-35B1-4507-BFD3-1F54BE24527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BC6-E33C-4FA6-AEA4-42B6DFE5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3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1634-35B1-4507-BFD3-1F54BE24527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BC6-E33C-4FA6-AEA4-42B6DFE5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5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1634-35B1-4507-BFD3-1F54BE24527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BC6-E33C-4FA6-AEA4-42B6DFE5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5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1634-35B1-4507-BFD3-1F54BE24527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BC6-E33C-4FA6-AEA4-42B6DFE5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5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1634-35B1-4507-BFD3-1F54BE24527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BC6-E33C-4FA6-AEA4-42B6DFE5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8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1634-35B1-4507-BFD3-1F54BE24527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BC6-E33C-4FA6-AEA4-42B6DFE5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8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51634-35B1-4507-BFD3-1F54BE24527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2BBC6-E33C-4FA6-AEA4-42B6DFE5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1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Problems in Concurrent Programming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Nguyễn Minh Đăng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85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87375"/>
            <a:ext cx="3932237" cy="800100"/>
          </a:xfrm>
        </p:spPr>
        <p:txBody>
          <a:bodyPr anchor="t"/>
          <a:lstStyle/>
          <a:p>
            <a:r>
              <a:rPr lang="en-US" b="1" smtClean="0"/>
              <a:t>3. Goroutine</a:t>
            </a:r>
            <a:endParaRPr lang="en-US" b="1"/>
          </a:p>
        </p:txBody>
      </p:sp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839788" y="1387475"/>
            <a:ext cx="10266362" cy="5188423"/>
          </a:xfrm>
        </p:spPr>
        <p:txBody>
          <a:bodyPr anchor="ctr">
            <a:normAutofit/>
          </a:bodyPr>
          <a:lstStyle/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smtClean="0"/>
              <a:t>Goroutine là một hàm hoặc một phương thức được thực thi độc lập và đồng </a:t>
            </a:r>
            <a:r>
              <a:rPr lang="en-US" sz="2400" smtClean="0"/>
              <a:t>thời với các hàm hoặc phương thức khác</a:t>
            </a:r>
            <a:endParaRPr lang="en-US" sz="2400"/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smtClean="0"/>
              <a:t>Goroutine vs Thread:</a:t>
            </a:r>
            <a:endParaRPr lang="en-US" sz="2400"/>
          </a:p>
          <a:p>
            <a:pPr algn="just">
              <a:lnSpc>
                <a:spcPct val="130000"/>
              </a:lnSpc>
            </a:pPr>
            <a:r>
              <a:rPr lang="en-US" sz="2400"/>
              <a:t>	</a:t>
            </a:r>
            <a:r>
              <a:rPr lang="en-US" sz="2400" smtClean="0"/>
              <a:t>- Goroutine nhẹ hơn Thread (2KB so với 2MB)</a:t>
            </a:r>
          </a:p>
          <a:p>
            <a:pPr algn="just">
              <a:lnSpc>
                <a:spcPct val="130000"/>
              </a:lnSpc>
            </a:pPr>
            <a:r>
              <a:rPr lang="en-US" sz="2400"/>
              <a:t>	</a:t>
            </a:r>
            <a:r>
              <a:rPr lang="en-US" sz="2400" smtClean="0"/>
              <a:t>- Stack có thể tăng giảm kích thước tùy nhu cầu</a:t>
            </a:r>
          </a:p>
          <a:p>
            <a:pPr algn="just">
              <a:lnSpc>
                <a:spcPct val="130000"/>
              </a:lnSpc>
            </a:pPr>
            <a:r>
              <a:rPr lang="en-US" sz="2400"/>
              <a:t>	</a:t>
            </a:r>
            <a:r>
              <a:rPr lang="en-US" sz="2400" smtClean="0"/>
              <a:t>- Các goroutine giao tiếp qua channel</a:t>
            </a:r>
          </a:p>
          <a:p>
            <a:pPr algn="just">
              <a:lnSpc>
                <a:spcPct val="130000"/>
              </a:lnSpc>
            </a:pPr>
            <a:r>
              <a:rPr lang="en-US" sz="2400"/>
              <a:t>	</a:t>
            </a:r>
            <a:r>
              <a:rPr lang="en-US" sz="2400" smtClean="0"/>
              <a:t>- Một luồng có thể xử lý nhiều goroutine. Nếu goroutine trong một luồng block, các goroutine khác sẽ được chuyển sang luồng mới được khởi tạo bởi OS</a:t>
            </a:r>
          </a:p>
        </p:txBody>
      </p:sp>
    </p:spTree>
    <p:extLst>
      <p:ext uri="{BB962C8B-B14F-4D97-AF65-F5344CB8AC3E}">
        <p14:creationId xmlns:p14="http://schemas.microsoft.com/office/powerpoint/2010/main" val="6309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87375"/>
            <a:ext cx="3932237" cy="800100"/>
          </a:xfrm>
        </p:spPr>
        <p:txBody>
          <a:bodyPr anchor="t"/>
          <a:lstStyle/>
          <a:p>
            <a:r>
              <a:rPr lang="en-US" b="1" smtClean="0"/>
              <a:t>3. Goroutine</a:t>
            </a:r>
            <a:endParaRPr lang="en-US" b="1"/>
          </a:p>
        </p:txBody>
      </p:sp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839788" y="1387475"/>
            <a:ext cx="4880076" cy="5188423"/>
          </a:xfrm>
        </p:spPr>
        <p:txBody>
          <a:bodyPr anchor="ctr">
            <a:normAutofit/>
          </a:bodyPr>
          <a:lstStyle/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smtClean="0"/>
              <a:t>Thêm từ khóa </a:t>
            </a:r>
            <a:r>
              <a:rPr lang="en-US" sz="2400" b="1" smtClean="0"/>
              <a:t>go</a:t>
            </a:r>
            <a:r>
              <a:rPr lang="en-US" sz="2400" smtClean="0"/>
              <a:t> vào trước lời gọi hàm hoặc phương thức để khởi tạo goroutine mới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smtClean="0"/>
              <a:t>Mỗi chương trình đều có ít nhất một goroutine, </a:t>
            </a:r>
            <a:r>
              <a:rPr lang="en-US" sz="2400" b="1" smtClean="0"/>
              <a:t>main goroutine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smtClean="0"/>
              <a:t>Khi main goroutine dừng, các goroutine đang chạy sẽ tự chấm dứt, chương trình kết thúc.</a:t>
            </a:r>
            <a:endParaRPr lang="en-US" sz="240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448" y="1462673"/>
            <a:ext cx="4142058" cy="48822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8282" y="2337971"/>
            <a:ext cx="932031" cy="313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0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20725"/>
          </a:xfrm>
        </p:spPr>
        <p:txBody>
          <a:bodyPr>
            <a:normAutofit/>
          </a:bodyPr>
          <a:lstStyle/>
          <a:p>
            <a:r>
              <a:rPr lang="en-US" sz="3200" b="1" smtClean="0">
                <a:latin typeface="Arial" panose="020B0604020202020204" pitchFamily="34" charset="0"/>
                <a:cs typeface="Arial" panose="020B0604020202020204" pitchFamily="34" charset="0"/>
              </a:rPr>
              <a:t>sync.Mutex</a:t>
            </a:r>
            <a:endParaRPr 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7" y="1147763"/>
            <a:ext cx="5157787" cy="509587"/>
          </a:xfrm>
        </p:spPr>
        <p:txBody>
          <a:bodyPr anchor="ctr"/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without Mutex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7763"/>
            <a:ext cx="5183188" cy="509587"/>
          </a:xfrm>
        </p:spPr>
        <p:txBody>
          <a:bodyPr anchor="ctr">
            <a:normAutofit/>
          </a:bodyPr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with Mutex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82221" y="1657350"/>
            <a:ext cx="4563145" cy="4532313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46956" y="1666081"/>
            <a:ext cx="47434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7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4"/>
            <a:ext cx="3932237" cy="622300"/>
          </a:xfrm>
        </p:spPr>
        <p:txBody>
          <a:bodyPr>
            <a:normAutofit/>
          </a:bodyPr>
          <a:lstStyle/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987424"/>
            <a:ext cx="3932237" cy="4881564"/>
          </a:xfrm>
        </p:spPr>
        <p:txBody>
          <a:bodyPr anchor="ctr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Biến atomic được dùng để kiếm soát trạng thái bên cạnh cơ chế chính là giao tiếp qua </a:t>
            </a:r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channel</a:t>
            </a:r>
          </a:p>
          <a:p>
            <a:pPr algn="just"/>
            <a:endParaRPr 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Biến atomic ngăn chạn race condition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825" y="987424"/>
            <a:ext cx="5893594" cy="488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3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Cảm ơn mọi người đã lắng nghe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4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mtClean="0"/>
              <a:t>Process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mtClean="0"/>
              <a:t>Thread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mtClean="0"/>
              <a:t>Goroutine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mtClean="0"/>
              <a:t>Các vấn đề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mtClean="0"/>
              <a:t>Giải pháp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mtClean="0"/>
              <a:t>Ứng dụng cụ thể trong Golang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8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87375"/>
            <a:ext cx="3932237" cy="800100"/>
          </a:xfrm>
        </p:spPr>
        <p:txBody>
          <a:bodyPr anchor="t"/>
          <a:lstStyle/>
          <a:p>
            <a:r>
              <a:rPr lang="en-US" b="1" smtClean="0"/>
              <a:t>1. Process</a:t>
            </a:r>
            <a:endParaRPr lang="en-US" b="1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39788" y="1387475"/>
            <a:ext cx="3932237" cy="4481513"/>
          </a:xfrm>
        </p:spPr>
        <p:txBody>
          <a:bodyPr anchor="ctr">
            <a:normAutofit/>
          </a:bodyPr>
          <a:lstStyle/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smtClean="0"/>
              <a:t>Là chương trình đang được thực thi, tức là chương trình trở thành tiến trình khi file thực thi được nạp vào bộ nhớ</a:t>
            </a:r>
            <a:endParaRPr lang="en-US" sz="2400"/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smtClean="0"/>
              <a:t>Tiến trình trong bộ nhớ:</a:t>
            </a:r>
          </a:p>
        </p:txBody>
      </p:sp>
      <p:pic>
        <p:nvPicPr>
          <p:cNvPr id="6" name="Content Placeholder 5" descr="Image for post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193286"/>
            <a:ext cx="6172200" cy="40618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217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87375"/>
            <a:ext cx="3932237" cy="800100"/>
          </a:xfrm>
        </p:spPr>
        <p:txBody>
          <a:bodyPr anchor="t"/>
          <a:lstStyle/>
          <a:p>
            <a:r>
              <a:rPr lang="en-US" b="1" smtClean="0"/>
              <a:t>1. Process</a:t>
            </a:r>
            <a:endParaRPr lang="en-US" b="1"/>
          </a:p>
        </p:txBody>
      </p:sp>
      <p:pic>
        <p:nvPicPr>
          <p:cNvPr id="7" name="Content Placeholder 6" descr="Image for pos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1714500"/>
            <a:ext cx="10609765" cy="42710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179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87375"/>
            <a:ext cx="3932237" cy="800100"/>
          </a:xfrm>
        </p:spPr>
        <p:txBody>
          <a:bodyPr anchor="t"/>
          <a:lstStyle/>
          <a:p>
            <a:r>
              <a:rPr lang="en-US" b="1" smtClean="0"/>
              <a:t>1. Process</a:t>
            </a:r>
            <a:endParaRPr lang="en-US" b="1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39788" y="1387475"/>
            <a:ext cx="6761162" cy="4481513"/>
          </a:xfrm>
        </p:spPr>
        <p:txBody>
          <a:bodyPr anchor="ctr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smtClean="0"/>
              <a:t>Mỗi tiến trình được đại diện bằng một khối điều khiển tiến trình (Process Control Block – PCB)</a:t>
            </a:r>
          </a:p>
          <a:p>
            <a:pPr algn="just"/>
            <a:endParaRPr lang="en-US" sz="240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smtClean="0"/>
              <a:t>PCB gồm các thông tin của tiến trình như định danh, trạng thái, thanh ghi,…</a:t>
            </a:r>
          </a:p>
        </p:txBody>
      </p:sp>
      <p:pic>
        <p:nvPicPr>
          <p:cNvPr id="8" name="Content Placeholder 7" descr="Process Control Block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822" y="1191418"/>
            <a:ext cx="3160331" cy="4873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097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87375"/>
            <a:ext cx="3932237" cy="800100"/>
          </a:xfrm>
        </p:spPr>
        <p:txBody>
          <a:bodyPr anchor="t"/>
          <a:lstStyle/>
          <a:p>
            <a:r>
              <a:rPr lang="en-US" b="1" smtClean="0"/>
              <a:t>1. Process</a:t>
            </a:r>
            <a:endParaRPr lang="en-US" b="1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39788" y="1387475"/>
            <a:ext cx="5084762" cy="5165725"/>
          </a:xfrm>
        </p:spPr>
        <p:txBody>
          <a:bodyPr anchor="ctr">
            <a:normAutofit/>
          </a:bodyPr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mtClean="0"/>
              <a:t>Các tiến trình được quản lý bởi Bộ lập lịch, là phần thiết yếu của hệ điều hành đa nhiệm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mtClean="0"/>
              <a:t>OS duy trì các PCB, mỗi trạng thái của tiến trình có một hàng đợi riêng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mtClean="0"/>
              <a:t>Một số cơ chế cho các hàng đợi: FIFO, Round Robin, Priority,…</a:t>
            </a:r>
          </a:p>
        </p:txBody>
      </p:sp>
      <p:pic>
        <p:nvPicPr>
          <p:cNvPr id="7" name="Picture 6" descr="Process Scheduling Queu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680" y="2027118"/>
            <a:ext cx="5704306" cy="32022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509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87375"/>
            <a:ext cx="3932237" cy="800100"/>
          </a:xfrm>
        </p:spPr>
        <p:txBody>
          <a:bodyPr anchor="t"/>
          <a:lstStyle/>
          <a:p>
            <a:r>
              <a:rPr lang="en-US" b="1" smtClean="0"/>
              <a:t>1. Process</a:t>
            </a:r>
            <a:endParaRPr lang="en-US" b="1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39787" y="1387475"/>
            <a:ext cx="6323013" cy="4481513"/>
          </a:xfrm>
        </p:spPr>
        <p:txBody>
          <a:bodyPr anchor="ctr">
            <a:normAutofit/>
          </a:bodyPr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mtClean="0"/>
              <a:t>Chuyển đổi ngữ cảnh là cơ chế lưu trữ và khôi phục trạng thái hoặc ngữ cảnh của CPU trong PCB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mtClean="0"/>
              <a:t>Cho phép các tiến trình chia sẻ một CPU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mtClean="0"/>
              <a:t>Khi chuyển đổi, trạng thái của tiến trình sẽ được lưu vào PCB và sẽ được khôi phục trong lần chạy tiếp theo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mtClean="0"/>
              <a:t>Một số thuật toán lập lịch: First-Come First-Serve, Shortest Job First, Priority, Round Robin</a:t>
            </a:r>
          </a:p>
        </p:txBody>
      </p:sp>
      <p:pic>
        <p:nvPicPr>
          <p:cNvPr id="6" name="Picture 5" descr="Process Context Switch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1" y="587375"/>
            <a:ext cx="3897312" cy="5976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335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87375"/>
            <a:ext cx="3932237" cy="800100"/>
          </a:xfrm>
        </p:spPr>
        <p:txBody>
          <a:bodyPr anchor="t"/>
          <a:lstStyle/>
          <a:p>
            <a:r>
              <a:rPr lang="en-US" b="1"/>
              <a:t>2</a:t>
            </a:r>
            <a:r>
              <a:rPr lang="en-US" b="1" smtClean="0"/>
              <a:t>. Thread</a:t>
            </a:r>
            <a:endParaRPr lang="en-US" b="1"/>
          </a:p>
        </p:txBody>
      </p:sp>
      <p:pic>
        <p:nvPicPr>
          <p:cNvPr id="7" name="Content Placeholder 6" descr="Single vs Multithreaded Process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038" y="1387475"/>
            <a:ext cx="5715000" cy="40290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839788" y="1387475"/>
            <a:ext cx="4646612" cy="4481513"/>
          </a:xfrm>
        </p:spPr>
        <p:txBody>
          <a:bodyPr anchor="ctr">
            <a:normAutofit/>
          </a:bodyPr>
          <a:lstStyle/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smtClean="0"/>
              <a:t>Luồng là thành phần của tiến trình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smtClean="0"/>
              <a:t>Luồng được biết đến như </a:t>
            </a:r>
            <a:r>
              <a:rPr lang="en-US" sz="2400" b="1" smtClean="0"/>
              <a:t>lightweight process, </a:t>
            </a:r>
            <a:r>
              <a:rPr lang="en-US" sz="2400" smtClean="0"/>
              <a:t>các tiến trình được chia thành các luồng để thực thi song song</a:t>
            </a:r>
            <a:endParaRPr lang="en-US" sz="2400" b="1" smtClean="0"/>
          </a:p>
        </p:txBody>
      </p:sp>
    </p:spTree>
    <p:extLst>
      <p:ext uri="{BB962C8B-B14F-4D97-AF65-F5344CB8AC3E}">
        <p14:creationId xmlns:p14="http://schemas.microsoft.com/office/powerpoint/2010/main" val="320621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87375"/>
            <a:ext cx="3932237" cy="800100"/>
          </a:xfrm>
        </p:spPr>
        <p:txBody>
          <a:bodyPr anchor="t"/>
          <a:lstStyle/>
          <a:p>
            <a:r>
              <a:rPr lang="en-US" b="1"/>
              <a:t>2</a:t>
            </a:r>
            <a:r>
              <a:rPr lang="en-US" b="1" smtClean="0"/>
              <a:t>. Thread</a:t>
            </a:r>
            <a:endParaRPr lang="en-US" b="1"/>
          </a:p>
        </p:txBody>
      </p:sp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839788" y="1387475"/>
            <a:ext cx="10247312" cy="4481513"/>
          </a:xfrm>
        </p:spPr>
        <p:txBody>
          <a:bodyPr anchor="t">
            <a:normAutofit/>
          </a:bodyPr>
          <a:lstStyle/>
          <a:p>
            <a:pPr algn="just">
              <a:lnSpc>
                <a:spcPct val="140000"/>
              </a:lnSpc>
            </a:pPr>
            <a:r>
              <a:rPr lang="en-US" sz="2400" smtClean="0"/>
              <a:t>Ưu điểm của Luồng so với Tiến trình</a:t>
            </a:r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smtClean="0"/>
              <a:t>Khả năng phản hồi</a:t>
            </a:r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smtClean="0"/>
              <a:t>Chuyển đổi ngữ cảnh nhanh hơn</a:t>
            </a:r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smtClean="0"/>
              <a:t>Tận dụng hiệu quả hệ thống đa lõi</a:t>
            </a:r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smtClean="0"/>
              <a:t>Chia sẻ tài nguyên</a:t>
            </a:r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smtClean="0"/>
              <a:t>Giao tiếp</a:t>
            </a:r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smtClean="0"/>
              <a:t>Tăng cường thông lượng của hệ thống</a:t>
            </a:r>
          </a:p>
        </p:txBody>
      </p:sp>
    </p:spTree>
    <p:extLst>
      <p:ext uri="{BB962C8B-B14F-4D97-AF65-F5344CB8AC3E}">
        <p14:creationId xmlns:p14="http://schemas.microsoft.com/office/powerpoint/2010/main" val="134272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427</Words>
  <Application>Microsoft Office PowerPoint</Application>
  <PresentationFormat>Widescreen</PresentationFormat>
  <Paragraphs>58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Problems in Concurrent Programming</vt:lpstr>
      <vt:lpstr>Nội dung</vt:lpstr>
      <vt:lpstr>1. Process</vt:lpstr>
      <vt:lpstr>1. Process</vt:lpstr>
      <vt:lpstr>1. Process</vt:lpstr>
      <vt:lpstr>1. Process</vt:lpstr>
      <vt:lpstr>1. Process</vt:lpstr>
      <vt:lpstr>2. Thread</vt:lpstr>
      <vt:lpstr>2. Thread</vt:lpstr>
      <vt:lpstr>3. Goroutine</vt:lpstr>
      <vt:lpstr>3. Goroutine</vt:lpstr>
      <vt:lpstr>sync.Mutex</vt:lpstr>
      <vt:lpstr>atomic</vt:lpstr>
      <vt:lpstr>Cảm ơn mọi người đã lắng nghe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sync.Mutex</dc:title>
  <dc:creator>huongtt51</dc:creator>
  <cp:lastModifiedBy>huongtt51</cp:lastModifiedBy>
  <cp:revision>23</cp:revision>
  <dcterms:created xsi:type="dcterms:W3CDTF">2020-08-06T01:40:38Z</dcterms:created>
  <dcterms:modified xsi:type="dcterms:W3CDTF">2020-08-06T11:02:06Z</dcterms:modified>
</cp:coreProperties>
</file>