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1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16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73282-71FD-4A21-981C-A08D12C9509E}" type="datetimeFigureOut">
              <a:rPr lang="en-US" altLang="en-US"/>
              <a:pPr/>
              <a:t>3/24/2014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E014F-10D8-4C2F-8F05-79BE88B341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55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92F50A-476F-448F-BED8-974E448DF246}" type="datetimeFigureOut">
              <a:rPr lang="en-US" altLang="en-US"/>
              <a:pPr/>
              <a:t>3/24/2014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BB630-3C80-4EA7-A153-4B729F38DE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4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2EF4B-8E07-4DD8-A783-BCCBFF83AE3E}" type="datetimeFigureOut">
              <a:rPr lang="en-US" altLang="en-US"/>
              <a:pPr/>
              <a:t>3/24/2014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C2498-1FB1-4C51-96B7-943E602037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15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9DA034-7E39-47C3-9116-9B1DD035686B}" type="datetimeFigureOut">
              <a:rPr lang="en-US" altLang="en-US"/>
              <a:pPr/>
              <a:t>3/24/2014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C9B0F-4966-4862-A437-46A4193D6F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19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A202DE-C2CC-4476-93B0-E511D21A2B6B}" type="datetimeFigureOut">
              <a:rPr lang="en-US" altLang="en-US"/>
              <a:pPr/>
              <a:t>3/24/2014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D270D-778B-4FEC-9D78-47033F56AA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30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7E56B-2DBC-4CD2-8B2F-16AE65C909F6}" type="datetimeFigureOut">
              <a:rPr lang="en-US" altLang="en-US"/>
              <a:pPr/>
              <a:t>3/24/2014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899E2-124C-406F-AEED-A8F9A6D028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27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C7ABD5-C464-4EE9-804B-ECBE6BDC684E}" type="datetimeFigureOut">
              <a:rPr lang="en-US" altLang="en-US"/>
              <a:pPr/>
              <a:t>3/24/2014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8305A-EF0C-4B60-90F4-E8964A015C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4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F081E8-E93D-48DC-8CCB-93275130C06E}" type="datetimeFigureOut">
              <a:rPr lang="en-US" altLang="en-US"/>
              <a:pPr/>
              <a:t>3/24/2014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47FA1-91AA-4BA8-93DE-633DCBF5CD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76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29F642-8E5A-49AE-8A96-60425323DF2E}" type="datetimeFigureOut">
              <a:rPr lang="en-US" altLang="en-US"/>
              <a:pPr/>
              <a:t>3/24/2014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2AC1A-DE3E-4449-9C79-7B5565929E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99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E0A621-EFFF-4FF7-AB1A-442575230AC2}" type="datetimeFigureOut">
              <a:rPr lang="en-US" altLang="en-US"/>
              <a:pPr/>
              <a:t>3/24/2014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A900F-9D6F-4D76-954A-F5E76C7D4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69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36FE19-5C44-44C8-9F0B-A4426DE97165}" type="datetimeFigureOut">
              <a:rPr lang="en-US" altLang="en-US"/>
              <a:pPr/>
              <a:t>3/24/2014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24478-FB36-4699-A26F-6EC985F9BF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86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FE4635C2-0D19-472E-BCDD-E2BC661AAED4}" type="datetimeFigureOut">
              <a:rPr lang="en-US" altLang="en-US"/>
              <a:pPr/>
              <a:t>3/24/2014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E216561-8114-4E5F-9481-0867796FFE34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7" descr="New 42in Head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1" descr="nsf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63" y="6356350"/>
            <a:ext cx="36353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2" descr="CU SEAL SIMPLE BLACK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6364288"/>
            <a:ext cx="3571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Cavity Testing for High 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Dan Gonnella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Matthias </a:t>
            </a:r>
            <a:r>
              <a:rPr lang="en-US" dirty="0" err="1" smtClean="0">
                <a:ea typeface="+mn-ea"/>
                <a:cs typeface="+mn-cs"/>
              </a:rPr>
              <a:t>Liepe</a:t>
            </a: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Cornell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44451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4525963"/>
          </a:xfrm>
        </p:spPr>
        <p:txBody>
          <a:bodyPr/>
          <a:lstStyle/>
          <a:p>
            <a:r>
              <a:rPr lang="en-US" sz="2800" dirty="0" smtClean="0"/>
              <a:t>For N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Doped cavities, fast cool down results in a significantly less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res</a:t>
            </a:r>
            <a:r>
              <a:rPr lang="en-US" sz="2800" dirty="0" smtClean="0"/>
              <a:t> (75</a:t>
            </a:r>
            <a:r>
              <a:rPr lang="en-US" sz="2800" dirty="0"/>
              <a:t>% lower</a:t>
            </a:r>
            <a:r>
              <a:rPr lang="en-US" sz="2800" dirty="0" smtClean="0"/>
              <a:t>) than slow cool down.</a:t>
            </a:r>
          </a:p>
          <a:p>
            <a:r>
              <a:rPr lang="en-US" sz="2800" dirty="0" smtClean="0"/>
              <a:t>For </a:t>
            </a:r>
            <a:r>
              <a:rPr lang="en-US" sz="2800" dirty="0" smtClean="0"/>
              <a:t>the </a:t>
            </a:r>
            <a:r>
              <a:rPr lang="en-US" sz="2800" dirty="0" smtClean="0"/>
              <a:t>EP+120</a:t>
            </a:r>
            <a:r>
              <a:rPr lang="en-US" sz="2800" baseline="30000" dirty="0" smtClean="0"/>
              <a:t>o</a:t>
            </a:r>
            <a:r>
              <a:rPr lang="en-US" sz="2800" dirty="0" smtClean="0"/>
              <a:t>C cavity in vertical test, fast cool down results in a slightly lower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res</a:t>
            </a:r>
            <a:r>
              <a:rPr lang="en-US" sz="2800" dirty="0" smtClean="0"/>
              <a:t> (20%) than with slow cool down.</a:t>
            </a:r>
          </a:p>
          <a:p>
            <a:r>
              <a:rPr lang="en-US" sz="2800" dirty="0" smtClean="0"/>
              <a:t>N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doped cavities are more susceptible to residual losses from external magnetic field than EP+120</a:t>
            </a:r>
            <a:r>
              <a:rPr lang="en-US" sz="2800" baseline="30000" dirty="0" smtClean="0"/>
              <a:t>o</a:t>
            </a:r>
            <a:r>
              <a:rPr lang="en-US" sz="2800" dirty="0" smtClean="0"/>
              <a:t>C baked cavities – see “Effects of External Field on Cavity Performance” in WG7 .</a:t>
            </a:r>
          </a:p>
          <a:p>
            <a:r>
              <a:rPr lang="en-US" sz="2800" dirty="0" smtClean="0"/>
              <a:t>Future work will focus on continued studies on cavities with other preparations (EP, BCP).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3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6149" y="36513"/>
            <a:ext cx="5419725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Experiment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49863"/>
          </a:xfrm>
        </p:spPr>
        <p:txBody>
          <a:bodyPr/>
          <a:lstStyle/>
          <a:p>
            <a:r>
              <a:rPr lang="en-US" sz="2800" dirty="0" smtClean="0"/>
              <a:t>A. </a:t>
            </a:r>
            <a:r>
              <a:rPr lang="en-US" sz="2800" dirty="0" err="1" smtClean="0"/>
              <a:t>Romanenko</a:t>
            </a:r>
            <a:r>
              <a:rPr lang="en-US" sz="2800" dirty="0" smtClean="0"/>
              <a:t> saw an improvement in Q with fast (&gt;few K/min) on 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doped and EP+120</a:t>
            </a:r>
            <a:r>
              <a:rPr lang="en-US" sz="2800" baseline="30000" dirty="0" smtClean="0"/>
              <a:t>o</a:t>
            </a:r>
            <a:r>
              <a:rPr lang="en-US" sz="2800" dirty="0" smtClean="0"/>
              <a:t>C baked cavities.</a:t>
            </a:r>
          </a:p>
          <a:p>
            <a:r>
              <a:rPr lang="en-US" sz="2800" dirty="0" smtClean="0"/>
              <a:t>Two single-cell ILC shaped cavities were tested with fast (&gt;5 K/min) and slow (&lt;&lt;1 K/min) cool down.</a:t>
            </a:r>
          </a:p>
          <a:p>
            <a:pPr lvl="1"/>
            <a:r>
              <a:rPr lang="en-US" sz="2600" dirty="0" smtClean="0"/>
              <a:t>N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 doped cavity (prepared at FNAL by </a:t>
            </a:r>
            <a:br>
              <a:rPr lang="en-US" sz="2600" dirty="0" smtClean="0"/>
            </a:br>
            <a:r>
              <a:rPr lang="en-US" sz="2600" dirty="0" smtClean="0"/>
              <a:t>A. </a:t>
            </a:r>
            <a:r>
              <a:rPr lang="en-US" sz="2600" dirty="0" err="1" smtClean="0"/>
              <a:t>Grassellino</a:t>
            </a:r>
            <a:r>
              <a:rPr lang="en-US" sz="2600" dirty="0" smtClean="0"/>
              <a:t>)</a:t>
            </a:r>
          </a:p>
          <a:p>
            <a:pPr lvl="1"/>
            <a:r>
              <a:rPr lang="en-US" sz="2600" dirty="0" smtClean="0"/>
              <a:t>EP+120</a:t>
            </a:r>
            <a:r>
              <a:rPr lang="en-US" sz="2600" baseline="30000" dirty="0" smtClean="0"/>
              <a:t>o</a:t>
            </a:r>
            <a:r>
              <a:rPr lang="en-US" sz="2600" dirty="0" smtClean="0">
                <a:cs typeface="Arial" panose="020B0604020202020204" pitchFamily="34" charset="0"/>
              </a:rPr>
              <a:t>C  baked cavity</a:t>
            </a:r>
          </a:p>
          <a:p>
            <a:r>
              <a:rPr lang="en-US" sz="2800" dirty="0" smtClean="0"/>
              <a:t>Q vs Temperature was measured for each cool down and residual resistance was extracted.</a:t>
            </a:r>
          </a:p>
          <a:p>
            <a:r>
              <a:rPr lang="en-US" sz="2800" dirty="0" smtClean="0"/>
              <a:t>For the 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doped cavity, Q vs E was measured at 2 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69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225" y="7938"/>
            <a:ext cx="5438775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Doped: Q vs E at 2 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3" y="847723"/>
            <a:ext cx="8553347" cy="554549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058026" y="2009775"/>
            <a:ext cx="962024" cy="781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71900" y="4324350"/>
            <a:ext cx="381000" cy="476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29550" y="1571625"/>
            <a:ext cx="90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Cool Downs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48025" y="4676775"/>
            <a:ext cx="90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Slow Cool Downs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24150" y="1971675"/>
            <a:ext cx="2419350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Q</a:t>
            </a:r>
            <a:r>
              <a:rPr lang="en-US" b="1" baseline="-25000" dirty="0" smtClean="0">
                <a:solidFill>
                  <a:schemeClr val="bg1"/>
                </a:solidFill>
              </a:rPr>
              <a:t>0</a:t>
            </a:r>
            <a:r>
              <a:rPr lang="en-US" b="1" dirty="0" smtClean="0">
                <a:solidFill>
                  <a:schemeClr val="bg1"/>
                </a:solidFill>
              </a:rPr>
              <a:t> increases from 1.5x10</a:t>
            </a:r>
            <a:r>
              <a:rPr lang="en-US" b="1" baseline="30000" dirty="0" smtClean="0">
                <a:solidFill>
                  <a:schemeClr val="bg1"/>
                </a:solidFill>
              </a:rPr>
              <a:t>10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to 4x10</a:t>
            </a:r>
            <a:r>
              <a:rPr lang="en-US" b="1" baseline="30000" dirty="0" smtClean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0"/>
            <a:ext cx="5943600" cy="1143000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N</a:t>
            </a:r>
            <a:r>
              <a:rPr lang="en-US" sz="3600" baseline="-25000" dirty="0">
                <a:solidFill>
                  <a:schemeClr val="bg1"/>
                </a:solidFill>
              </a:rPr>
              <a:t>2</a:t>
            </a:r>
            <a:r>
              <a:rPr lang="en-US" sz="3600" dirty="0">
                <a:solidFill>
                  <a:schemeClr val="bg1"/>
                </a:solidFill>
              </a:rPr>
              <a:t> Doped: </a:t>
            </a:r>
            <a:r>
              <a:rPr lang="en-US" sz="3600" dirty="0" smtClean="0">
                <a:solidFill>
                  <a:schemeClr val="bg1"/>
                </a:solidFill>
              </a:rPr>
              <a:t>Q vs Temperature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816989"/>
            <a:ext cx="8439150" cy="547145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809876" y="1376361"/>
            <a:ext cx="1190624" cy="238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28850" y="2314574"/>
            <a:ext cx="381000" cy="476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48100" y="914696"/>
            <a:ext cx="90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Fast Cool Downs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04975" y="2666999"/>
            <a:ext cx="90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Slow Cool Downs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472178"/>
              </p:ext>
            </p:extLst>
          </p:nvPr>
        </p:nvGraphicFramePr>
        <p:xfrm>
          <a:off x="4972049" y="1987251"/>
          <a:ext cx="3838576" cy="11556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9288"/>
                <a:gridCol w="1919288"/>
              </a:tblGrid>
              <a:tr h="3852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Cool Down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</a:t>
                      </a:r>
                      <a:r>
                        <a:rPr lang="en-US" dirty="0" err="1" smtClean="0"/>
                        <a:t>R</a:t>
                      </a:r>
                      <a:r>
                        <a:rPr lang="en-US" baseline="-25000" dirty="0" err="1" smtClean="0"/>
                        <a:t>res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smtClean="0"/>
                        <a:t>[n</a:t>
                      </a:r>
                      <a:r>
                        <a:rPr lang="el-GR" baseline="0" dirty="0" smtClean="0"/>
                        <a:t>Ω</a:t>
                      </a:r>
                      <a:r>
                        <a:rPr lang="en-US" baseline="0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3852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 (&gt;5 K/min)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</a:tr>
              <a:tr h="3852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Slow (&lt;&lt;1 K/min)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9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36513"/>
            <a:ext cx="8229600" cy="1143000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N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 Doped: Residual Resistance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6" y="998881"/>
            <a:ext cx="7630407" cy="5466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1" y="2157115"/>
            <a:ext cx="2266949" cy="92333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Residual resistance decreases with faster cool down speed.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50" y="28575"/>
            <a:ext cx="8229600" cy="1143000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N</a:t>
            </a:r>
            <a:r>
              <a:rPr lang="en-US" sz="3600" baseline="-25000" dirty="0" smtClean="0">
                <a:solidFill>
                  <a:schemeClr val="bg1"/>
                </a:solidFill>
              </a:rPr>
              <a:t>2</a:t>
            </a:r>
            <a:r>
              <a:rPr lang="en-US" sz="3600" dirty="0" smtClean="0">
                <a:solidFill>
                  <a:schemeClr val="bg1"/>
                </a:solidFill>
              </a:rPr>
              <a:t> Doped: BCS Resistance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"/>
          <a:stretch/>
        </p:blipFill>
        <p:spPr>
          <a:xfrm>
            <a:off x="542924" y="923420"/>
            <a:ext cx="8070095" cy="53630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7150" y="3552825"/>
            <a:ext cx="3914775" cy="92333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Anti-Q slope is caused by decreasing BCS resistance which is unaffected by cool down speed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325" y="6343649"/>
            <a:ext cx="5129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Errors are approximately 20% on R</a:t>
            </a:r>
            <a:r>
              <a:rPr lang="en-US" sz="1400" baseline="-25000" dirty="0" smtClean="0"/>
              <a:t>BCS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85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4" y="26988"/>
            <a:ext cx="6448425" cy="773112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EP+120</a:t>
            </a:r>
            <a:r>
              <a:rPr lang="en-US" sz="3600" baseline="30000" dirty="0" smtClean="0">
                <a:solidFill>
                  <a:schemeClr val="bg1"/>
                </a:solidFill>
              </a:rPr>
              <a:t>o</a:t>
            </a:r>
            <a:r>
              <a:rPr lang="en-US" sz="3600" dirty="0" smtClean="0">
                <a:solidFill>
                  <a:schemeClr val="bg1"/>
                </a:solidFill>
                <a:cs typeface="Arial" panose="020B0604020202020204" pitchFamily="34" charset="0"/>
              </a:rPr>
              <a:t>C: Q vs Temperature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921955"/>
            <a:ext cx="8515350" cy="55208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22502"/>
              </p:ext>
            </p:extLst>
          </p:nvPr>
        </p:nvGraphicFramePr>
        <p:xfrm>
          <a:off x="4676774" y="1768176"/>
          <a:ext cx="3838576" cy="11556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9288"/>
                <a:gridCol w="1919288"/>
              </a:tblGrid>
              <a:tr h="3852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Cool Down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</a:t>
                      </a:r>
                      <a:r>
                        <a:rPr lang="en-US" baseline="-25000" dirty="0" err="1" smtClean="0"/>
                        <a:t>res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smtClean="0"/>
                        <a:t>[n</a:t>
                      </a:r>
                      <a:r>
                        <a:rPr lang="el-GR" baseline="0" dirty="0" smtClean="0"/>
                        <a:t>Ω</a:t>
                      </a:r>
                      <a:r>
                        <a:rPr lang="en-US" baseline="0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  <a:tr h="3852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 (&gt;5 K/min)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</a:tr>
              <a:tr h="3852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Slow (&lt;&lt;1 K/min)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676400" y="1248191"/>
            <a:ext cx="590550" cy="238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952500" y="1695450"/>
            <a:ext cx="581025" cy="371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71700" y="1009649"/>
            <a:ext cx="1485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Fast: 8x10</a:t>
            </a:r>
            <a:r>
              <a:rPr lang="en-US" sz="1600" baseline="30000" dirty="0" smtClean="0"/>
              <a:t>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625" y="2008454"/>
            <a:ext cx="1485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Slow: 6x10</a:t>
            </a:r>
            <a:r>
              <a:rPr lang="en-US" sz="1600" baseline="30000" dirty="0" smtClean="0"/>
              <a:t>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75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0" y="-87312"/>
            <a:ext cx="8229600" cy="1143000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N</a:t>
            </a:r>
            <a:r>
              <a:rPr lang="en-US" sz="2600" baseline="-25000" dirty="0" smtClean="0">
                <a:solidFill>
                  <a:schemeClr val="bg1"/>
                </a:solidFill>
              </a:rPr>
              <a:t>2</a:t>
            </a:r>
            <a:r>
              <a:rPr lang="en-US" sz="2600" dirty="0" smtClean="0">
                <a:solidFill>
                  <a:schemeClr val="bg1"/>
                </a:solidFill>
              </a:rPr>
              <a:t> Doped Cavity in </a:t>
            </a:r>
            <a:br>
              <a:rPr lang="en-US" sz="2600" dirty="0" smtClean="0">
                <a:solidFill>
                  <a:schemeClr val="bg1"/>
                </a:solidFill>
              </a:rPr>
            </a:br>
            <a:r>
              <a:rPr lang="en-US" sz="2600" dirty="0" smtClean="0">
                <a:solidFill>
                  <a:schemeClr val="bg1"/>
                </a:solidFill>
              </a:rPr>
              <a:t>External Magnetic Field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1"/>
          <a:stretch/>
        </p:blipFill>
        <p:spPr>
          <a:xfrm>
            <a:off x="76199" y="1238663"/>
            <a:ext cx="7210425" cy="5090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5600" y="1333499"/>
            <a:ext cx="243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Cavity was placed in a Helmholtz coil with field parallel to cavity 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 different fields were applied and residual resistance was measured at different cool down rates for each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more details see my other talk in WG7: “Effects of External Magnetic Field on Cavity Performance”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3519"/>
              </p:ext>
            </p:extLst>
          </p:nvPr>
        </p:nvGraphicFramePr>
        <p:xfrm>
          <a:off x="1476375" y="839007"/>
          <a:ext cx="3105150" cy="15136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4845"/>
                <a:gridCol w="1720305"/>
              </a:tblGrid>
              <a:tr h="46366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Applied Field</a:t>
                      </a:r>
                      <a:br>
                        <a:rPr lang="en-US" sz="1400" b="1" dirty="0" smtClean="0"/>
                      </a:br>
                      <a:r>
                        <a:rPr lang="en-US" sz="1400" b="1" dirty="0" smtClean="0"/>
                        <a:t>[</a:t>
                      </a:r>
                      <a:r>
                        <a:rPr lang="en-US" sz="1400" b="1" dirty="0" err="1" smtClean="0"/>
                        <a:t>mG</a:t>
                      </a:r>
                      <a:r>
                        <a:rPr lang="en-US" sz="1400" b="1" dirty="0" smtClean="0"/>
                        <a:t>]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Normalized Slope </a:t>
                      </a:r>
                      <a:br>
                        <a:rPr lang="en-US" sz="1400" b="1" dirty="0" smtClean="0"/>
                      </a:br>
                      <a:r>
                        <a:rPr lang="en-US" sz="1400" b="1" dirty="0" smtClean="0"/>
                        <a:t>[n</a:t>
                      </a:r>
                      <a:r>
                        <a:rPr lang="el-GR" sz="1400" b="1" dirty="0" smtClean="0"/>
                        <a:t>Ω</a:t>
                      </a:r>
                      <a:r>
                        <a:rPr lang="en-US" sz="1400" b="1" dirty="0" smtClean="0"/>
                        <a:t>/(K/min)/n</a:t>
                      </a:r>
                      <a:r>
                        <a:rPr lang="el-GR" sz="1400" b="1" dirty="0" smtClean="0"/>
                        <a:t>Ω</a:t>
                      </a:r>
                      <a:r>
                        <a:rPr lang="en-US" sz="1400" b="1" dirty="0" smtClean="0"/>
                        <a:t>]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1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-0.03 ±0.02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1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-0.02 ±0.01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1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-0.038 ±0.007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6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699" y="-87312"/>
            <a:ext cx="4448175" cy="11430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EP+120</a:t>
            </a:r>
            <a:r>
              <a:rPr lang="en-US" sz="2800" baseline="30000" dirty="0">
                <a:solidFill>
                  <a:schemeClr val="bg1"/>
                </a:solidFill>
              </a:rPr>
              <a:t>o</a:t>
            </a:r>
            <a:r>
              <a:rPr lang="en-US" sz="2800" dirty="0" smtClean="0">
                <a:solidFill>
                  <a:schemeClr val="bg1"/>
                </a:solidFill>
              </a:rPr>
              <a:t>C Baked Cavity 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in External Magnetic Field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195656"/>
            <a:ext cx="6933728" cy="5128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76699" y="2790824"/>
            <a:ext cx="1933576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Normalized Slope: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 smtClean="0">
                <a:solidFill>
                  <a:schemeClr val="bg1"/>
                </a:solidFill>
              </a:rPr>
              <a:t>0.010 </a:t>
            </a:r>
            <a:r>
              <a:rPr lang="en-US" b="1" dirty="0" smtClean="0">
                <a:solidFill>
                  <a:schemeClr val="bg1"/>
                </a:solidFill>
                <a:latin typeface="GreekC"/>
                <a:cs typeface="GreekC"/>
              </a:rPr>
              <a:t>±</a:t>
            </a:r>
            <a:r>
              <a:rPr lang="en-US" b="1" dirty="0" smtClean="0">
                <a:solidFill>
                  <a:schemeClr val="bg1"/>
                </a:solidFill>
                <a:latin typeface="+mn-lt"/>
                <a:cs typeface="GreekC"/>
              </a:rPr>
              <a:t>0.005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8450" y="1953219"/>
            <a:ext cx="23717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EP+120</a:t>
            </a:r>
            <a:r>
              <a:rPr lang="en-US" baseline="30000" dirty="0" smtClean="0"/>
              <a:t>o</a:t>
            </a:r>
            <a:r>
              <a:rPr lang="en-US" dirty="0" smtClean="0">
                <a:latin typeface="+mn-lt"/>
                <a:cs typeface="GreekC"/>
              </a:rPr>
              <a:t>C cavity is less susceptible to residual losses from magnetic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cs typeface="GreekC"/>
              </a:rPr>
              <a:t>Faster cool down rate gives less residual for both cavity treatments.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cs typeface="GreekC"/>
              </a:rPr>
              <a:t>More cool downs with other external fields are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4124</TotalTime>
  <Words>412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Cavity Testing for High Q</vt:lpstr>
      <vt:lpstr>The Experiment</vt:lpstr>
      <vt:lpstr>N2 Doped: Q vs E at 2 K</vt:lpstr>
      <vt:lpstr>N2 Doped: Q vs Temperature</vt:lpstr>
      <vt:lpstr>N2 Doped: Residual Resistance</vt:lpstr>
      <vt:lpstr>N2 Doped: BCS Resistance</vt:lpstr>
      <vt:lpstr>EP+120oC: Q vs Temperature</vt:lpstr>
      <vt:lpstr>N2 Doped Cavity in  External Magnetic Field</vt:lpstr>
      <vt:lpstr>EP+120oC Baked Cavity  in External Magnetic Field</vt:lpstr>
      <vt:lpstr>Conclusions</vt:lpstr>
    </vt:vector>
  </TitlesOfParts>
  <Company>LEPP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 Butler</dc:creator>
  <cp:lastModifiedBy>Dan Gonnella</cp:lastModifiedBy>
  <cp:revision>35</cp:revision>
  <dcterms:created xsi:type="dcterms:W3CDTF">2013-05-03T15:34:07Z</dcterms:created>
  <dcterms:modified xsi:type="dcterms:W3CDTF">2014-03-24T22:35:57Z</dcterms:modified>
</cp:coreProperties>
</file>