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7" r:id="rId8"/>
    <p:sldId id="264" r:id="rId9"/>
    <p:sldId id="265" r:id="rId10"/>
    <p:sldId id="263" r:id="rId11"/>
    <p:sldId id="26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37" autoAdjust="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39725-6E55-4B83-99DF-6850D10BDB4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21419-A49A-4219-AE89-8F8CA43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3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 of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21419-A49A-4219-AE89-8F8CA4350B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slides comparing</a:t>
            </a:r>
            <a:r>
              <a:rPr lang="en-US" baseline="0" dirty="0" smtClean="0"/>
              <a:t> cavities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21419-A49A-4219-AE89-8F8CA4350B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slides comparing</a:t>
            </a:r>
            <a:r>
              <a:rPr lang="en-US" baseline="0" dirty="0" smtClean="0"/>
              <a:t> cavities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21419-A49A-4219-AE89-8F8CA4350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826D2E-B2AF-42E5-AB33-03681AF42B5C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85A44-EAD0-4841-A67C-671AF6ADC4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2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2DC5A-C9ED-4F74-81CD-22946CDF7907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2E696-1D2E-4416-9C9D-EC5D5E72DD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25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5EA53-4797-475D-A924-D85D93481BB9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18C3-62BD-4199-BA69-256AD6A5A2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4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5314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2067-331E-4FA3-B7A0-8041AC5E2C9A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4E412-EAD3-4E36-BD08-4D368B3E7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5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2B0A47-C1BC-475E-A595-CD83FBA8A148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9269D-A7F8-4D6B-AAD7-DB7733901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5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CB7923-248E-48C2-8F84-E7842BC83F06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49F6B-16E7-4E9E-BF9B-019F6663DC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02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10D94-E22D-4385-B300-98DBD213A793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2CE3E-56BD-4C9D-8E34-0C370D2E65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9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DF985D-E244-45C6-904D-D6F4ADE4DB6B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B6F0C-731B-4267-AF9C-473DDC27C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50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C765E-4759-4D66-A94F-9D6F89FCE355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5E5B2-72C1-441A-AFD4-0288A3BEEC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34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F5CAB-F579-4411-BAF7-5ED20DF1B798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89A5C-8866-45C2-AC3F-8F8A0634C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849C09-65B2-4AAC-885B-D9C4F515BD76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BD67C-483F-4501-A29E-E6CA201A72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15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B174257-5E83-4C69-AE6F-8A8CC1DEFB98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9A150FE-E1DF-4BA4-83A0-90575CA73E7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7" descr="New 42in Head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nsf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3" y="6356350"/>
            <a:ext cx="3635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CU SEAL SIMPLE BLACK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6364288"/>
            <a:ext cx="3571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xfrm>
            <a:off x="214604" y="2130425"/>
            <a:ext cx="8770776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Update on Nitrogen Doping</a:t>
            </a:r>
            <a:br>
              <a:rPr lang="en-US" altLang="en-US" dirty="0" smtClean="0"/>
            </a:br>
            <a:r>
              <a:rPr lang="en-US" altLang="en-US" dirty="0" smtClean="0"/>
              <a:t>at Cornell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Dan Gonnella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TTC Meeting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December,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Nitrogen-doping at Cornell has repeatedly shown Q</a:t>
            </a:r>
            <a:r>
              <a:rPr lang="en-US" sz="3000" baseline="-25000" dirty="0" smtClean="0"/>
              <a:t>0</a:t>
            </a:r>
            <a:r>
              <a:rPr lang="en-US" sz="3000" dirty="0" smtClean="0"/>
              <a:t>’s higher than 3x10</a:t>
            </a:r>
            <a:r>
              <a:rPr lang="en-US" sz="3000" baseline="30000" dirty="0" smtClean="0"/>
              <a:t>10</a:t>
            </a:r>
            <a:r>
              <a:rPr lang="en-US" sz="3000" dirty="0" smtClean="0"/>
              <a:t> at 2.0 K.</a:t>
            </a:r>
          </a:p>
          <a:p>
            <a:r>
              <a:rPr lang="en-US" sz="3000" dirty="0" smtClean="0"/>
              <a:t>We have developed a recipe that results in quench fields &gt; 25 MV/m in single-cells.</a:t>
            </a:r>
          </a:p>
          <a:p>
            <a:r>
              <a:rPr lang="en-US" sz="3000" dirty="0" smtClean="0"/>
              <a:t>Average quench fields and Q</a:t>
            </a:r>
            <a:r>
              <a:rPr lang="en-US" sz="3000" baseline="-25000" dirty="0" smtClean="0"/>
              <a:t>0</a:t>
            </a:r>
            <a:r>
              <a:rPr lang="en-US" sz="3000" dirty="0" smtClean="0"/>
              <a:t> significantly exceed LCLS-II specifications in single and </a:t>
            </a:r>
            <a:br>
              <a:rPr lang="en-US" sz="3000" dirty="0" smtClean="0"/>
            </a:br>
            <a:r>
              <a:rPr lang="en-US" sz="3000" dirty="0" smtClean="0"/>
              <a:t>9-cells.</a:t>
            </a:r>
          </a:p>
          <a:p>
            <a:r>
              <a:rPr lang="en-US" sz="3000" dirty="0" smtClean="0"/>
              <a:t>Argon doping caused no significant improvement compared with standard treatments.</a:t>
            </a:r>
          </a:p>
          <a:p>
            <a:r>
              <a:rPr lang="en-US" sz="3000" dirty="0" smtClean="0"/>
              <a:t>Future work will focus on looking at additional treatments including doping with gases other than nitrogen and argon.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716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5384"/>
            <a:ext cx="8229600" cy="90723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Thanks for your attention!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4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Nitrogen-Doping at Cornell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616"/>
            <a:ext cx="8229600" cy="3876769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000" dirty="0" smtClean="0"/>
              <a:t>Nitrogen-doping was first proposed at FNAL.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000" dirty="0" smtClean="0"/>
              <a:t>The Cornell recipe, focusing on strong doping:</a:t>
            </a:r>
          </a:p>
          <a:p>
            <a:pPr marL="742950" lvl="2" indent="-342900"/>
            <a:r>
              <a:rPr lang="en-US" sz="2600" dirty="0" smtClean="0"/>
              <a:t>Given </a:t>
            </a:r>
            <a:r>
              <a:rPr lang="en-US" sz="2600" dirty="0"/>
              <a:t>800</a:t>
            </a:r>
            <a:r>
              <a:rPr lang="en-US" sz="2600" baseline="30000" dirty="0"/>
              <a:t>o</a:t>
            </a:r>
            <a:r>
              <a:rPr lang="en-US" sz="2600" dirty="0"/>
              <a:t>C in vacuum for 3 hours followed by 20 minutes in 60 </a:t>
            </a:r>
            <a:r>
              <a:rPr lang="en-US" sz="2600" dirty="0" err="1"/>
              <a:t>mTorr</a:t>
            </a:r>
            <a:r>
              <a:rPr lang="en-US" sz="2600" dirty="0"/>
              <a:t> of N</a:t>
            </a:r>
            <a:r>
              <a:rPr lang="en-US" sz="2600" baseline="-25000" dirty="0"/>
              <a:t>2</a:t>
            </a:r>
            <a:r>
              <a:rPr lang="en-US" sz="2600" baseline="30000" dirty="0"/>
              <a:t> </a:t>
            </a:r>
            <a:r>
              <a:rPr lang="en-US" sz="2600" dirty="0"/>
              <a:t>followed by 30 minutes in vacuum. </a:t>
            </a:r>
            <a:endParaRPr lang="en-US" sz="2600" dirty="0" smtClean="0"/>
          </a:p>
          <a:p>
            <a:pPr marL="742950" lvl="2" indent="-342900"/>
            <a:r>
              <a:rPr lang="en-US" dirty="0" smtClean="0"/>
              <a:t>Applied to 5 single-cells and given differing amounts of final EP to study how performance changes with depth.</a:t>
            </a:r>
          </a:p>
          <a:p>
            <a:pPr marL="742950" lvl="2" indent="-342900"/>
            <a:r>
              <a:rPr lang="en-US" dirty="0" smtClean="0"/>
              <a:t>Additionally applied to 5 9-cells.</a:t>
            </a:r>
          </a:p>
        </p:txBody>
      </p:sp>
    </p:spTree>
    <p:extLst>
      <p:ext uri="{BB962C8B-B14F-4D97-AF65-F5344CB8AC3E}">
        <p14:creationId xmlns:p14="http://schemas.microsoft.com/office/powerpoint/2010/main" val="25619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Cavity Preparation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01627"/>
              </p:ext>
            </p:extLst>
          </p:nvPr>
        </p:nvGraphicFramePr>
        <p:xfrm>
          <a:off x="95251" y="924633"/>
          <a:ext cx="892492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49"/>
                <a:gridCol w="2933700"/>
                <a:gridCol w="1123950"/>
                <a:gridCol w="1552575"/>
                <a:gridCol w="2000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EP [µm]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Quench Field [MV/m]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(2 K, 16 MV/m)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N-Doping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3.5x10</a:t>
                      </a:r>
                      <a:r>
                        <a:rPr lang="en-US" baseline="300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TE1-2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N-Doping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4x10</a:t>
                      </a:r>
                      <a:r>
                        <a:rPr lang="en-US" baseline="300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TE1-3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N-Doping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4.5x10</a:t>
                      </a:r>
                      <a:r>
                        <a:rPr lang="en-US" baseline="300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TE1-4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 N-Doping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3.5x10</a:t>
                      </a:r>
                      <a:r>
                        <a:rPr lang="en-US" baseline="300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TE1-5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N-Doping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3x10</a:t>
                      </a:r>
                      <a:r>
                        <a:rPr lang="en-US" baseline="300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TE1-1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Argon Doping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24*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1.9x10</a:t>
                      </a:r>
                      <a:r>
                        <a:rPr lang="en-US" baseline="30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TE1-4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Standard N-Doping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+ 120</a:t>
                      </a:r>
                      <a:r>
                        <a:rPr lang="en-US" baseline="300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C Bake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before bake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3.6x10</a:t>
                      </a:r>
                      <a:r>
                        <a:rPr lang="en-US" baseline="30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2549" y="4825395"/>
            <a:ext cx="6638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Average first pass quench field: </a:t>
            </a:r>
            <a:r>
              <a:rPr lang="en-US" sz="2400" b="1" dirty="0" smtClean="0">
                <a:solidFill>
                  <a:srgbClr val="FF0000"/>
                </a:solidFill>
              </a:rPr>
              <a:t>27 MV/m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Average first pass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(2 K, 16 MV/m): </a:t>
            </a:r>
            <a:r>
              <a:rPr lang="en-US" sz="2400" b="1" dirty="0" smtClean="0">
                <a:solidFill>
                  <a:srgbClr val="FF0000"/>
                </a:solidFill>
              </a:rPr>
              <a:t>3.7x10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reference LCLS-II specification is a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of 2.7x10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at 16 MV/m and 2.0 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2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Q</a:t>
            </a:r>
            <a:r>
              <a:rPr lang="en-US" sz="3500" baseline="-25000" dirty="0" smtClean="0"/>
              <a:t>0</a:t>
            </a:r>
            <a:r>
              <a:rPr lang="en-US" sz="3500" dirty="0" smtClean="0"/>
              <a:t> vs E: Single-Cells (first-pass)</a:t>
            </a:r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018099"/>
            <a:ext cx="7486649" cy="5613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74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r="4516"/>
          <a:stretch/>
        </p:blipFill>
        <p:spPr>
          <a:xfrm>
            <a:off x="133349" y="1323975"/>
            <a:ext cx="6086475" cy="4766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219824" y="2286000"/>
            <a:ext cx="2524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sample treated with the cavities was analyzed using SIMS.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Nitrogen was found to be present above the background at least 50 µm into the material.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Argon Doping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9"/>
          <a:stretch/>
        </p:blipFill>
        <p:spPr>
          <a:xfrm>
            <a:off x="228600" y="1248380"/>
            <a:ext cx="5786286" cy="45992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383033" y="4052976"/>
            <a:ext cx="1470440" cy="57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4886" y="4629836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Quench is suspected to be fundamental to the cavity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13557" y="1744652"/>
            <a:ext cx="293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Argon doping produces significantly worse Q</a:t>
            </a:r>
            <a:r>
              <a:rPr lang="en-US" baseline="-25000" dirty="0" smtClean="0"/>
              <a:t>0</a:t>
            </a:r>
            <a:r>
              <a:rPr lang="en-US" dirty="0" smtClean="0"/>
              <a:t> than nitrogen-doping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was no discernable difference in Q</a:t>
            </a:r>
            <a:r>
              <a:rPr lang="en-US" baseline="-25000" dirty="0" smtClean="0"/>
              <a:t>0</a:t>
            </a:r>
            <a:r>
              <a:rPr lang="en-US" dirty="0" smtClean="0"/>
              <a:t> between the argon doping and standard cavity preparation.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99221" y="2488758"/>
            <a:ext cx="2154254" cy="2141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Nitrogen Doping + 120</a:t>
            </a:r>
            <a:r>
              <a:rPr lang="en-US" sz="3500" baseline="30000" dirty="0" smtClean="0"/>
              <a:t>o</a:t>
            </a:r>
            <a:r>
              <a:rPr lang="en-US" sz="3500" dirty="0" smtClean="0"/>
              <a:t>C Bake</a:t>
            </a:r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48380"/>
            <a:ext cx="5880180" cy="4408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08781" y="2714147"/>
            <a:ext cx="2930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120</a:t>
            </a:r>
            <a:r>
              <a:rPr lang="en-US" baseline="30000" dirty="0" smtClean="0"/>
              <a:t>o</a:t>
            </a:r>
            <a:r>
              <a:rPr lang="en-US" dirty="0" smtClean="0"/>
              <a:t>C bake resulted in a slight increase in Q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resulted in a strong degradation in the quench field.</a:t>
            </a:r>
          </a:p>
        </p:txBody>
      </p:sp>
    </p:spTree>
    <p:extLst>
      <p:ext uri="{BB962C8B-B14F-4D97-AF65-F5344CB8AC3E}">
        <p14:creationId xmlns:p14="http://schemas.microsoft.com/office/powerpoint/2010/main" val="25380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83013"/>
              </p:ext>
            </p:extLst>
          </p:nvPr>
        </p:nvGraphicFramePr>
        <p:xfrm>
          <a:off x="123826" y="1102550"/>
          <a:ext cx="8943974" cy="398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753"/>
                <a:gridCol w="1002341"/>
                <a:gridCol w="1464967"/>
                <a:gridCol w="1619166"/>
                <a:gridCol w="1233644"/>
                <a:gridCol w="2313103"/>
              </a:tblGrid>
              <a:tr h="5871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N-Doped </a:t>
                      </a:r>
                    </a:p>
                    <a:p>
                      <a:pPr algn="ctr"/>
                      <a:r>
                        <a:rPr lang="en-US" sz="1800" dirty="0" smtClean="0"/>
                        <a:t>9-cell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Pass EP [µm]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dirty="0" smtClean="0"/>
                        <a:t> Pass  Additional</a:t>
                      </a:r>
                      <a:r>
                        <a:rPr lang="en-US" sz="1800" baseline="0" dirty="0" smtClean="0"/>
                        <a:t> EP </a:t>
                      </a:r>
                      <a:r>
                        <a:rPr lang="en-US" sz="1800" dirty="0" smtClean="0"/>
                        <a:t>[µm]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Qo</a:t>
                      </a:r>
                      <a:r>
                        <a:rPr lang="en-US" sz="1800" dirty="0" smtClean="0"/>
                        <a:t> at 16MV/m, 2K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Quench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</a:t>
                      </a:r>
                      <a:endParaRPr lang="en-US" sz="1800" dirty="0"/>
                    </a:p>
                  </a:txBody>
                  <a:tcPr anchor="ctr"/>
                </a:tc>
              </a:tr>
              <a:tr h="5871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AES018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2.3E10 (2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3.2E10 (3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28MV/m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21MV/m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FE (onset 10MV/m)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Quench</a:t>
                      </a:r>
                    </a:p>
                  </a:txBody>
                  <a:tcPr anchor="ctr"/>
                </a:tc>
              </a:tr>
              <a:tr h="5871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AES022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(re-HPR)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2.0E10 (1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3.4E10 (2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24MV/m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17MV/m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FE (onset 8MV/m)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Quench,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FE free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871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AES023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3.4E10 (1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3.0E10 (2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14MV/m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16MV/m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Quench,</a:t>
                      </a:r>
                      <a:r>
                        <a:rPr lang="en-US" sz="1800" baseline="0" dirty="0" smtClean="0"/>
                        <a:t> FE free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Quench,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FE free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137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AES029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27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2.7E10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15MV/m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Quench,</a:t>
                      </a:r>
                      <a:r>
                        <a:rPr lang="en-US" sz="1800" baseline="0" dirty="0" smtClean="0"/>
                        <a:t> FE free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871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AES030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(re-HPR)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2.7E10 (1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3.0E10 (2</a:t>
                      </a:r>
                      <a:r>
                        <a:rPr lang="en-US" sz="1800" baseline="30000" dirty="0" smtClean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17MV/m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16.6MV/m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Quench, leak at 1.8K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Quench,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FE free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4000" b="1" dirty="0" smtClean="0">
                <a:solidFill>
                  <a:schemeClr val="bg1"/>
                </a:solidFill>
              </a:rPr>
              <a:t>Cavity Preparation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4425" y="5225168"/>
            <a:ext cx="6638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Average quench field: </a:t>
            </a:r>
            <a:r>
              <a:rPr lang="en-US" sz="2400" b="1" dirty="0" smtClean="0">
                <a:solidFill>
                  <a:srgbClr val="FF0000"/>
                </a:solidFill>
              </a:rPr>
              <a:t>18 MV/m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Average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(2 K, 16 MV/m): </a:t>
            </a:r>
            <a:r>
              <a:rPr lang="en-US" sz="2400" b="1" dirty="0" smtClean="0">
                <a:solidFill>
                  <a:srgbClr val="FF0000"/>
                </a:solidFill>
              </a:rPr>
              <a:t>3.2x10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reference LCLS-II specification is a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of 2.7x10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at 16 MV/m and 2.0 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32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 vs E: 9-Cells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3" y="791565"/>
            <a:ext cx="8090914" cy="6066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5201" y="5048250"/>
            <a:ext cx="296227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9-cells meet or exceed LCLS-II Q</a:t>
            </a:r>
            <a:r>
              <a:rPr lang="en-US" b="1" baseline="-25000" dirty="0" smtClean="0"/>
              <a:t>0</a:t>
            </a:r>
            <a:r>
              <a:rPr lang="en-US" b="1" dirty="0" smtClean="0"/>
              <a:t> specification!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74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508</Words>
  <Application>Microsoft Office PowerPoint</Application>
  <PresentationFormat>On-screen Show (4:3)</PresentationFormat>
  <Paragraphs>133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Update on Nitrogen Doping at Cornell</vt:lpstr>
      <vt:lpstr>Nitrogen-Doping at Cornell</vt:lpstr>
      <vt:lpstr>Cavity Preparation</vt:lpstr>
      <vt:lpstr>Q0 vs E: Single-Cells (first-pass)</vt:lpstr>
      <vt:lpstr>Sample Analysis</vt:lpstr>
      <vt:lpstr>Argon Doping</vt:lpstr>
      <vt:lpstr>Nitrogen Doping + 120oC Bake</vt:lpstr>
      <vt:lpstr>PowerPoint Presentation</vt:lpstr>
      <vt:lpstr>Q0 vs E: 9-Cells</vt:lpstr>
      <vt:lpstr>Conclusions and Outlook</vt:lpstr>
      <vt:lpstr>PowerPoint Presentation</vt:lpstr>
    </vt:vector>
  </TitlesOfParts>
  <Company>LEPP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Butler</dc:creator>
  <cp:lastModifiedBy>Dan Gonnella</cp:lastModifiedBy>
  <cp:revision>99</cp:revision>
  <dcterms:created xsi:type="dcterms:W3CDTF">2013-05-03T15:34:07Z</dcterms:created>
  <dcterms:modified xsi:type="dcterms:W3CDTF">2014-12-01T20:41:16Z</dcterms:modified>
</cp:coreProperties>
</file>