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1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D705D-5561-4CAD-8035-F98486E88267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63A-257A-4D38-BA14-43B92F7A0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20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D705D-5561-4CAD-8035-F98486E88267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63A-257A-4D38-BA14-43B92F7A0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8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D705D-5561-4CAD-8035-F98486E88267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63A-257A-4D38-BA14-43B92F7A0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82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D705D-5561-4CAD-8035-F98486E88267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63A-257A-4D38-BA14-43B92F7A0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0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D705D-5561-4CAD-8035-F98486E88267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63A-257A-4D38-BA14-43B92F7A0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10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D705D-5561-4CAD-8035-F98486E88267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63A-257A-4D38-BA14-43B92F7A0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65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D705D-5561-4CAD-8035-F98486E88267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63A-257A-4D38-BA14-43B92F7A0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D705D-5561-4CAD-8035-F98486E88267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63A-257A-4D38-BA14-43B92F7A0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20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D705D-5561-4CAD-8035-F98486E88267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63A-257A-4D38-BA14-43B92F7A0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18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D705D-5561-4CAD-8035-F98486E88267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63A-257A-4D38-BA14-43B92F7A0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3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D705D-5561-4CAD-8035-F98486E88267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63A-257A-4D38-BA14-43B92F7A0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84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D705D-5561-4CAD-8035-F98486E88267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D663A-257A-4D38-BA14-43B92F7A0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19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angphong91.github.io/caseStudy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6096000" y="1339822"/>
              <a:ext cx="4412796" cy="3332741"/>
              <a:chOff x="6096000" y="1339822"/>
              <a:chExt cx="4412796" cy="3332741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6096000" y="1339822"/>
                <a:ext cx="36140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>
                    <a:solidFill>
                      <a:schemeClr val="bg1"/>
                    </a:solidFill>
                    <a:latin typeface=".VnBahamasB" panose="020BE200000000000000" pitchFamily="34" charset="0"/>
                  </a:rPr>
                  <a:t>WELCOME</a:t>
                </a:r>
                <a:endParaRPr lang="en-US" sz="4800" dirty="0">
                  <a:solidFill>
                    <a:schemeClr val="bg1"/>
                  </a:solidFill>
                  <a:latin typeface=".VnBahamasB" panose="020BE200000000000000" pitchFamily="34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676571" y="2170819"/>
                <a:ext cx="38322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smtClean="0">
                    <a:solidFill>
                      <a:schemeClr val="bg1"/>
                    </a:solidFill>
                    <a:latin typeface=".VnBahamasB" panose="020BE200000000000000" pitchFamily="34" charset="0"/>
                  </a:rPr>
                  <a:t>SLIDE INTRODUCE</a:t>
                </a:r>
                <a:endParaRPr lang="en-US" sz="3600" dirty="0">
                  <a:solidFill>
                    <a:schemeClr val="bg1"/>
                  </a:solidFill>
                  <a:latin typeface=".VnBahamasB" panose="020BE200000000000000" pitchFamily="34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676570" y="2758333"/>
                <a:ext cx="38322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>
                    <a:solidFill>
                      <a:schemeClr val="bg1"/>
                    </a:solidFill>
                    <a:latin typeface=".VnBahamasB" panose="020BE200000000000000" pitchFamily="34" charset="0"/>
                  </a:rPr>
                  <a:t>Case study Module I</a:t>
                </a:r>
                <a:endParaRPr lang="en-US" sz="3200" dirty="0">
                  <a:solidFill>
                    <a:schemeClr val="bg1"/>
                  </a:solidFill>
                  <a:latin typeface=".VnBahamasB" panose="020BE200000000000000" pitchFamily="34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7264397" y="3244275"/>
                <a:ext cx="265656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>
                    <a:solidFill>
                      <a:schemeClr val="bg1"/>
                    </a:solidFill>
                    <a:latin typeface=".VnArial" panose="020B7200000000000000" pitchFamily="34" charset="0"/>
                  </a:rPr>
                  <a:t>Web design</a:t>
                </a:r>
                <a:endParaRPr lang="en-US" sz="3200" dirty="0">
                  <a:solidFill>
                    <a:schemeClr val="bg1"/>
                  </a:solidFill>
                  <a:latin typeface=".VnArial" panose="020B7200000000000000" pitchFamily="34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836686" y="4210898"/>
                <a:ext cx="35201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Student </a:t>
                </a:r>
                <a:r>
                  <a:rPr lang="en-US" sz="2400" dirty="0" err="1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Phạm</a:t>
                </a:r>
                <a:r>
                  <a:rPr lang="en-US" sz="24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Đăng</a:t>
                </a:r>
                <a:r>
                  <a:rPr lang="en-US" sz="24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Phong</a:t>
                </a:r>
                <a:r>
                  <a:rPr lang="en-US" sz="24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-8041660" y="0"/>
            <a:ext cx="12974463" cy="6858000"/>
            <a:chOff x="-8041660" y="0"/>
            <a:chExt cx="12974463" cy="6858000"/>
          </a:xfrm>
        </p:grpSpPr>
        <p:grpSp>
          <p:nvGrpSpPr>
            <p:cNvPr id="30" name="Group 29"/>
            <p:cNvGrpSpPr/>
            <p:nvPr/>
          </p:nvGrpSpPr>
          <p:grpSpPr>
            <a:xfrm>
              <a:off x="-8041660" y="0"/>
              <a:ext cx="12853307" cy="6858000"/>
              <a:chOff x="-1449273" y="15133"/>
              <a:chExt cx="12853307" cy="6858000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-1449273" y="15133"/>
                <a:ext cx="12853307" cy="6858000"/>
                <a:chOff x="-1393371" y="0"/>
                <a:chExt cx="12853307" cy="6858000"/>
              </a:xfrm>
              <a:effectLst>
                <a:outerShdw blurRad="63500" sx="102000" sy="102000" algn="ctr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-1393371" y="0"/>
                  <a:ext cx="12192000" cy="6858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Freeform 12"/>
                <p:cNvSpPr/>
                <p:nvPr/>
              </p:nvSpPr>
              <p:spPr>
                <a:xfrm>
                  <a:off x="10798629" y="3829050"/>
                  <a:ext cx="661307" cy="1295400"/>
                </a:xfrm>
                <a:custGeom>
                  <a:avLst/>
                  <a:gdLst>
                    <a:gd name="connsiteX0" fmla="*/ 0 w 661307"/>
                    <a:gd name="connsiteY0" fmla="*/ 0 h 1295400"/>
                    <a:gd name="connsiteX1" fmla="*/ 661307 w 661307"/>
                    <a:gd name="connsiteY1" fmla="*/ 647700 h 1295400"/>
                    <a:gd name="connsiteX2" fmla="*/ 0 w 661307"/>
                    <a:gd name="connsiteY2" fmla="*/ 1295400 h 1295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61307" h="1295400">
                      <a:moveTo>
                        <a:pt x="0" y="0"/>
                      </a:moveTo>
                      <a:cubicBezTo>
                        <a:pt x="365230" y="0"/>
                        <a:pt x="661307" y="289985"/>
                        <a:pt x="661307" y="647700"/>
                      </a:cubicBezTo>
                      <a:cubicBezTo>
                        <a:pt x="661307" y="1005415"/>
                        <a:pt x="365230" y="1295400"/>
                        <a:pt x="0" y="129540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" name="TextBox 28"/>
              <p:cNvSpPr txBox="1"/>
              <p:nvPr/>
            </p:nvSpPr>
            <p:spPr>
              <a:xfrm>
                <a:off x="5063330" y="1600153"/>
                <a:ext cx="4049486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err="1" smtClean="0">
                    <a:solidFill>
                      <a:schemeClr val="bg1"/>
                    </a:solidFill>
                  </a:rPr>
                  <a:t>Yêu</a:t>
                </a:r>
                <a:r>
                  <a:rPr lang="en-US" sz="28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800" dirty="0" err="1" smtClean="0">
                    <a:solidFill>
                      <a:schemeClr val="bg1"/>
                    </a:solidFill>
                  </a:rPr>
                  <a:t>cầu</a:t>
                </a:r>
                <a:r>
                  <a:rPr lang="en-US" sz="2800" dirty="0" smtClean="0">
                    <a:solidFill>
                      <a:schemeClr val="bg1"/>
                    </a:solidFill>
                  </a:rPr>
                  <a:t>:</a:t>
                </a:r>
              </a:p>
              <a:p>
                <a:r>
                  <a:rPr lang="en-US" sz="2800" dirty="0" smtClean="0">
                    <a:solidFill>
                      <a:schemeClr val="bg1"/>
                    </a:solidFill>
                  </a:rPr>
                  <a:t>-</a:t>
                </a:r>
                <a:r>
                  <a:rPr lang="en-US" sz="2800" dirty="0" err="1" smtClean="0">
                    <a:solidFill>
                      <a:schemeClr val="bg1"/>
                    </a:solidFill>
                  </a:rPr>
                  <a:t>Thiết</a:t>
                </a:r>
                <a:r>
                  <a:rPr lang="en-US" sz="28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800" dirty="0" err="1" smtClean="0">
                    <a:solidFill>
                      <a:schemeClr val="bg1"/>
                    </a:solidFill>
                  </a:rPr>
                  <a:t>kế</a:t>
                </a:r>
                <a:r>
                  <a:rPr lang="en-US" sz="2800" dirty="0" smtClean="0">
                    <a:solidFill>
                      <a:schemeClr val="bg1"/>
                    </a:solidFill>
                  </a:rPr>
                  <a:t> 1 </a:t>
                </a:r>
                <a:r>
                  <a:rPr lang="en-US" sz="2800" dirty="0" err="1" smtClean="0">
                    <a:solidFill>
                      <a:schemeClr val="bg1"/>
                    </a:solidFill>
                  </a:rPr>
                  <a:t>trang</a:t>
                </a:r>
                <a:r>
                  <a:rPr lang="en-US" sz="2800" dirty="0" smtClean="0">
                    <a:solidFill>
                      <a:schemeClr val="bg1"/>
                    </a:solidFill>
                  </a:rPr>
                  <a:t> web</a:t>
                </a:r>
              </a:p>
              <a:p>
                <a:r>
                  <a:rPr lang="en-US" sz="2800" dirty="0" smtClean="0">
                    <a:solidFill>
                      <a:schemeClr val="bg1"/>
                    </a:solidFill>
                  </a:rPr>
                  <a:t>-</a:t>
                </a:r>
                <a:r>
                  <a:rPr lang="en-US" sz="2800" dirty="0" err="1" smtClean="0">
                    <a:solidFill>
                      <a:schemeClr val="bg1"/>
                    </a:solidFill>
                  </a:rPr>
                  <a:t>Trang</a:t>
                </a:r>
                <a:r>
                  <a:rPr lang="en-US" sz="2800" dirty="0" smtClean="0">
                    <a:solidFill>
                      <a:schemeClr val="bg1"/>
                    </a:solidFill>
                  </a:rPr>
                  <a:t> web </a:t>
                </a:r>
                <a:r>
                  <a:rPr lang="en-US" sz="2800" dirty="0" err="1" smtClean="0">
                    <a:solidFill>
                      <a:schemeClr val="bg1"/>
                    </a:solidFill>
                  </a:rPr>
                  <a:t>tĩnh</a:t>
                </a:r>
                <a:endParaRPr lang="en-US" sz="2800" dirty="0" smtClean="0">
                  <a:solidFill>
                    <a:schemeClr val="bg1"/>
                  </a:solidFill>
                </a:endParaRPr>
              </a:p>
              <a:p>
                <a:r>
                  <a:rPr lang="en-US" sz="2800" dirty="0" smtClean="0">
                    <a:solidFill>
                      <a:schemeClr val="bg1"/>
                    </a:solidFill>
                  </a:rPr>
                  <a:t>-</a:t>
                </a:r>
                <a:r>
                  <a:rPr lang="en-US" sz="2800" dirty="0" err="1" smtClean="0">
                    <a:solidFill>
                      <a:schemeClr val="bg1"/>
                    </a:solidFill>
                  </a:rPr>
                  <a:t>Có</a:t>
                </a:r>
                <a:r>
                  <a:rPr lang="en-US" sz="28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800" dirty="0" err="1" smtClean="0">
                    <a:solidFill>
                      <a:schemeClr val="bg1"/>
                    </a:solidFill>
                  </a:rPr>
                  <a:t>bố</a:t>
                </a:r>
                <a:r>
                  <a:rPr lang="en-US" sz="28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800" dirty="0" err="1" smtClean="0">
                    <a:solidFill>
                      <a:schemeClr val="bg1"/>
                    </a:solidFill>
                  </a:rPr>
                  <a:t>cục</a:t>
                </a:r>
                <a:r>
                  <a:rPr lang="en-US" sz="28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800" dirty="0" err="1" smtClean="0">
                    <a:solidFill>
                      <a:schemeClr val="bg1"/>
                    </a:solidFill>
                  </a:rPr>
                  <a:t>rõ</a:t>
                </a:r>
                <a:r>
                  <a:rPr lang="en-US" sz="28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800" dirty="0" err="1" smtClean="0">
                    <a:solidFill>
                      <a:schemeClr val="bg1"/>
                    </a:solidFill>
                  </a:rPr>
                  <a:t>ràng</a:t>
                </a:r>
                <a:endParaRPr lang="en-US" sz="2800" dirty="0" smtClean="0">
                  <a:solidFill>
                    <a:schemeClr val="bg1"/>
                  </a:solidFill>
                </a:endParaRPr>
              </a:p>
              <a:p>
                <a:r>
                  <a:rPr lang="en-US" sz="2800" dirty="0" smtClean="0">
                    <a:solidFill>
                      <a:schemeClr val="bg1"/>
                    </a:solidFill>
                  </a:rPr>
                  <a:t>-</a:t>
                </a:r>
                <a:r>
                  <a:rPr lang="en-US" sz="2800" dirty="0" err="1" smtClean="0">
                    <a:solidFill>
                      <a:schemeClr val="bg1"/>
                    </a:solidFill>
                  </a:rPr>
                  <a:t>Sử</a:t>
                </a:r>
                <a:r>
                  <a:rPr lang="en-US" sz="28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800" dirty="0" err="1" smtClean="0">
                    <a:solidFill>
                      <a:schemeClr val="bg1"/>
                    </a:solidFill>
                  </a:rPr>
                  <a:t>dụng</a:t>
                </a:r>
                <a:r>
                  <a:rPr lang="en-US" sz="28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800" dirty="0" err="1" smtClean="0">
                    <a:solidFill>
                      <a:schemeClr val="bg1"/>
                    </a:solidFill>
                  </a:rPr>
                  <a:t>lập</a:t>
                </a:r>
                <a:r>
                  <a:rPr lang="en-US" sz="28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800" dirty="0" err="1" smtClean="0">
                    <a:solidFill>
                      <a:schemeClr val="bg1"/>
                    </a:solidFill>
                  </a:rPr>
                  <a:t>trình</a:t>
                </a:r>
                <a:r>
                  <a:rPr lang="en-US" sz="28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800" dirty="0" err="1" smtClean="0">
                    <a:solidFill>
                      <a:schemeClr val="bg1"/>
                    </a:solidFill>
                  </a:rPr>
                  <a:t>hướng</a:t>
                </a:r>
                <a:r>
                  <a:rPr lang="en-US" sz="28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800" dirty="0" err="1" smtClean="0">
                    <a:solidFill>
                      <a:schemeClr val="bg1"/>
                    </a:solidFill>
                  </a:rPr>
                  <a:t>đối</a:t>
                </a:r>
                <a:r>
                  <a:rPr lang="en-US" sz="28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800" dirty="0" err="1" smtClean="0">
                    <a:solidFill>
                      <a:schemeClr val="bg1"/>
                    </a:solidFill>
                  </a:rPr>
                  <a:t>tượng</a:t>
                </a:r>
                <a:r>
                  <a:rPr lang="en-US" sz="2800" dirty="0" smtClean="0">
                    <a:solidFill>
                      <a:schemeClr val="bg1"/>
                    </a:solidFill>
                  </a:rPr>
                  <a:t>  </a:t>
                </a:r>
                <a:r>
                  <a:rPr lang="en-US" sz="2800" dirty="0" err="1" smtClean="0">
                    <a:solidFill>
                      <a:schemeClr val="bg1"/>
                    </a:solidFill>
                  </a:rPr>
                  <a:t>để</a:t>
                </a:r>
                <a:r>
                  <a:rPr lang="en-US" sz="28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800" dirty="0" err="1" smtClean="0">
                    <a:solidFill>
                      <a:schemeClr val="bg1"/>
                    </a:solidFill>
                  </a:rPr>
                  <a:t>đưa</a:t>
                </a:r>
                <a:r>
                  <a:rPr lang="en-US" sz="28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800" dirty="0" err="1" smtClean="0">
                    <a:solidFill>
                      <a:schemeClr val="bg1"/>
                    </a:solidFill>
                  </a:rPr>
                  <a:t>nội</a:t>
                </a:r>
                <a:r>
                  <a:rPr lang="en-US" sz="2800" dirty="0" smtClean="0">
                    <a:solidFill>
                      <a:schemeClr val="bg1"/>
                    </a:solidFill>
                  </a:rPr>
                  <a:t> dung </a:t>
                </a:r>
                <a:r>
                  <a:rPr lang="en-US" sz="2800" dirty="0" err="1" smtClean="0">
                    <a:solidFill>
                      <a:schemeClr val="bg1"/>
                    </a:solidFill>
                  </a:rPr>
                  <a:t>vào</a:t>
                </a:r>
                <a:r>
                  <a:rPr lang="en-US" sz="28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800" dirty="0" err="1" smtClean="0">
                    <a:solidFill>
                      <a:schemeClr val="bg1"/>
                    </a:solidFill>
                  </a:rPr>
                  <a:t>trang</a:t>
                </a:r>
                <a:r>
                  <a:rPr lang="en-US" sz="2800" dirty="0" smtClean="0">
                    <a:solidFill>
                      <a:schemeClr val="bg1"/>
                    </a:solidFill>
                  </a:rPr>
                  <a:t> web</a:t>
                </a:r>
              </a:p>
              <a:p>
                <a:r>
                  <a:rPr lang="en-US" sz="2800" dirty="0" smtClean="0">
                    <a:solidFill>
                      <a:schemeClr val="bg1"/>
                    </a:solidFill>
                  </a:rPr>
                  <a:t>-</a:t>
                </a:r>
                <a:r>
                  <a:rPr lang="en-US" sz="2800" dirty="0" err="1" smtClean="0">
                    <a:solidFill>
                      <a:schemeClr val="bg1"/>
                    </a:solidFill>
                  </a:rPr>
                  <a:t>Sử</a:t>
                </a:r>
                <a:r>
                  <a:rPr lang="en-US" sz="28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800" dirty="0" err="1" smtClean="0">
                    <a:solidFill>
                      <a:schemeClr val="bg1"/>
                    </a:solidFill>
                  </a:rPr>
                  <a:t>dụng</a:t>
                </a:r>
                <a:r>
                  <a:rPr lang="en-US" sz="2800" dirty="0" smtClean="0">
                    <a:solidFill>
                      <a:schemeClr val="bg1"/>
                    </a:solidFill>
                  </a:rPr>
                  <a:t> CSS </a:t>
                </a:r>
                <a:r>
                  <a:rPr lang="en-US" sz="2800" dirty="0" err="1" smtClean="0">
                    <a:solidFill>
                      <a:schemeClr val="bg1"/>
                    </a:solidFill>
                  </a:rPr>
                  <a:t>tạo</a:t>
                </a:r>
                <a:r>
                  <a:rPr lang="en-US" sz="28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800" dirty="0" err="1" smtClean="0">
                    <a:solidFill>
                      <a:schemeClr val="bg1"/>
                    </a:solidFill>
                  </a:rPr>
                  <a:t>hiệu</a:t>
                </a:r>
                <a:r>
                  <a:rPr lang="en-US" sz="28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800" dirty="0" err="1" smtClean="0">
                    <a:solidFill>
                      <a:schemeClr val="bg1"/>
                    </a:solidFill>
                  </a:rPr>
                  <a:t>ứng</a:t>
                </a:r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065053" y="4122807"/>
              <a:ext cx="8677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bg1"/>
                  </a:solidFill>
                </a:rPr>
                <a:t>01</a:t>
              </a:r>
              <a:endParaRPr lang="en-US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-8961306" y="0"/>
            <a:ext cx="12955832" cy="6858000"/>
            <a:chOff x="-8961306" y="0"/>
            <a:chExt cx="12955832" cy="6858000"/>
          </a:xfrm>
        </p:grpSpPr>
        <p:grpSp>
          <p:nvGrpSpPr>
            <p:cNvPr id="5" name="Group 4"/>
            <p:cNvGrpSpPr/>
            <p:nvPr/>
          </p:nvGrpSpPr>
          <p:grpSpPr>
            <a:xfrm>
              <a:off x="-8961306" y="0"/>
              <a:ext cx="12853307" cy="6858000"/>
              <a:chOff x="-2238116" y="0"/>
              <a:chExt cx="12853307" cy="6858000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-2238116" y="0"/>
                <a:ext cx="12853307" cy="6858000"/>
                <a:chOff x="-2786742" y="0"/>
                <a:chExt cx="12853307" cy="6858000"/>
              </a:xfrm>
              <a:effectLst>
                <a:outerShdw blurRad="63500" sx="102000" sy="102000" algn="ctr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-2786742" y="0"/>
                  <a:ext cx="12192000" cy="685800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Freeform 13"/>
                <p:cNvSpPr/>
                <p:nvPr/>
              </p:nvSpPr>
              <p:spPr>
                <a:xfrm>
                  <a:off x="9405258" y="3181350"/>
                  <a:ext cx="661307" cy="1295400"/>
                </a:xfrm>
                <a:custGeom>
                  <a:avLst/>
                  <a:gdLst>
                    <a:gd name="connsiteX0" fmla="*/ 0 w 661307"/>
                    <a:gd name="connsiteY0" fmla="*/ 0 h 1295400"/>
                    <a:gd name="connsiteX1" fmla="*/ 661307 w 661307"/>
                    <a:gd name="connsiteY1" fmla="*/ 647700 h 1295400"/>
                    <a:gd name="connsiteX2" fmla="*/ 0 w 661307"/>
                    <a:gd name="connsiteY2" fmla="*/ 1295400 h 1295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61307" h="1295400">
                      <a:moveTo>
                        <a:pt x="0" y="0"/>
                      </a:moveTo>
                      <a:cubicBezTo>
                        <a:pt x="365230" y="0"/>
                        <a:pt x="661307" y="289985"/>
                        <a:pt x="661307" y="647700"/>
                      </a:cubicBezTo>
                      <a:cubicBezTo>
                        <a:pt x="661307" y="1005415"/>
                        <a:pt x="365230" y="1295400"/>
                        <a:pt x="0" y="1295400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" name="TextBox 1"/>
              <p:cNvSpPr txBox="1"/>
              <p:nvPr/>
            </p:nvSpPr>
            <p:spPr>
              <a:xfrm>
                <a:off x="4205779" y="1874728"/>
                <a:ext cx="4707268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002060"/>
                    </a:solidFill>
                  </a:rPr>
                  <a:t>-Ý </a:t>
                </a:r>
                <a:r>
                  <a:rPr lang="en-US" sz="2800" dirty="0" err="1" smtClean="0">
                    <a:solidFill>
                      <a:srgbClr val="002060"/>
                    </a:solidFill>
                  </a:rPr>
                  <a:t>tưởng</a:t>
                </a:r>
                <a:r>
                  <a:rPr lang="en-US" sz="2800" dirty="0" smtClean="0">
                    <a:solidFill>
                      <a:srgbClr val="002060"/>
                    </a:solidFill>
                  </a:rPr>
                  <a:t>:</a:t>
                </a:r>
              </a:p>
              <a:p>
                <a:r>
                  <a:rPr lang="en-US" sz="2800" dirty="0" err="1" smtClean="0">
                    <a:solidFill>
                      <a:srgbClr val="002060"/>
                    </a:solidFill>
                  </a:rPr>
                  <a:t>Trang</a:t>
                </a:r>
                <a:r>
                  <a:rPr lang="en-US" sz="2800" dirty="0" smtClean="0">
                    <a:solidFill>
                      <a:srgbClr val="002060"/>
                    </a:solidFill>
                  </a:rPr>
                  <a:t> web </a:t>
                </a:r>
                <a:r>
                  <a:rPr lang="en-US" sz="2800" dirty="0" err="1" smtClean="0">
                    <a:solidFill>
                      <a:srgbClr val="002060"/>
                    </a:solidFill>
                  </a:rPr>
                  <a:t>đọc</a:t>
                </a:r>
                <a:r>
                  <a:rPr lang="en-US" sz="28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sz="2800" dirty="0" err="1" smtClean="0">
                    <a:solidFill>
                      <a:srgbClr val="002060"/>
                    </a:solidFill>
                  </a:rPr>
                  <a:t>truyện</a:t>
                </a:r>
                <a:r>
                  <a:rPr lang="en-US" sz="28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sz="2800" dirty="0" err="1" smtClean="0">
                    <a:solidFill>
                      <a:srgbClr val="002060"/>
                    </a:solidFill>
                  </a:rPr>
                  <a:t>tranh</a:t>
                </a:r>
                <a:endParaRPr lang="en-US" sz="2800" dirty="0" smtClean="0">
                  <a:solidFill>
                    <a:srgbClr val="002060"/>
                  </a:solidFill>
                </a:endParaRPr>
              </a:p>
              <a:p>
                <a:r>
                  <a:rPr lang="en-US" sz="2800" dirty="0" smtClean="0">
                    <a:solidFill>
                      <a:srgbClr val="002060"/>
                    </a:solidFill>
                  </a:rPr>
                  <a:t>-</a:t>
                </a:r>
                <a:r>
                  <a:rPr lang="en-US" sz="2800" dirty="0" err="1" smtClean="0">
                    <a:solidFill>
                      <a:srgbClr val="002060"/>
                    </a:solidFill>
                  </a:rPr>
                  <a:t>Nguồn</a:t>
                </a:r>
                <a:r>
                  <a:rPr lang="en-US" sz="2800" dirty="0" smtClean="0">
                    <a:solidFill>
                      <a:srgbClr val="002060"/>
                    </a:solidFill>
                  </a:rPr>
                  <a:t>:</a:t>
                </a:r>
              </a:p>
              <a:p>
                <a:r>
                  <a:rPr lang="en-US" sz="2800" dirty="0" smtClean="0">
                    <a:solidFill>
                      <a:srgbClr val="002060"/>
                    </a:solidFill>
                  </a:rPr>
                  <a:t>Nhattruyen.com</a:t>
                </a:r>
              </a:p>
              <a:p>
                <a:r>
                  <a:rPr lang="en-US" sz="2800" dirty="0" smtClean="0">
                    <a:solidFill>
                      <a:srgbClr val="002060"/>
                    </a:solidFill>
                  </a:rPr>
                  <a:t>-</a:t>
                </a:r>
                <a:r>
                  <a:rPr lang="en-US" sz="2800" dirty="0" err="1" smtClean="0">
                    <a:solidFill>
                      <a:srgbClr val="002060"/>
                    </a:solidFill>
                  </a:rPr>
                  <a:t>Giáo</a:t>
                </a:r>
                <a:r>
                  <a:rPr lang="en-US" sz="28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sz="2800" dirty="0" err="1" smtClean="0">
                    <a:solidFill>
                      <a:srgbClr val="002060"/>
                    </a:solidFill>
                  </a:rPr>
                  <a:t>viên</a:t>
                </a:r>
                <a:r>
                  <a:rPr lang="en-US" sz="28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sz="2800" dirty="0" err="1" smtClean="0">
                    <a:solidFill>
                      <a:srgbClr val="002060"/>
                    </a:solidFill>
                  </a:rPr>
                  <a:t>hướng</a:t>
                </a:r>
                <a:r>
                  <a:rPr lang="en-US" sz="28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sz="2800" dirty="0" err="1" smtClean="0">
                    <a:solidFill>
                      <a:srgbClr val="002060"/>
                    </a:solidFill>
                  </a:rPr>
                  <a:t>dẫn</a:t>
                </a:r>
                <a:r>
                  <a:rPr lang="en-US" sz="2800" dirty="0" smtClean="0">
                    <a:solidFill>
                      <a:srgbClr val="002060"/>
                    </a:solidFill>
                  </a:rPr>
                  <a:t>:</a:t>
                </a:r>
              </a:p>
              <a:p>
                <a:r>
                  <a:rPr lang="en-US" sz="2800" dirty="0" err="1" smtClean="0">
                    <a:solidFill>
                      <a:srgbClr val="002060"/>
                    </a:solidFill>
                  </a:rPr>
                  <a:t>Nguyễn</a:t>
                </a:r>
                <a:r>
                  <a:rPr lang="en-US" sz="28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sz="2800" dirty="0" err="1" smtClean="0">
                    <a:solidFill>
                      <a:srgbClr val="002060"/>
                    </a:solidFill>
                  </a:rPr>
                  <a:t>Hữu</a:t>
                </a:r>
                <a:r>
                  <a:rPr lang="en-US" sz="28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sz="2800" dirty="0" err="1" smtClean="0">
                    <a:solidFill>
                      <a:srgbClr val="002060"/>
                    </a:solidFill>
                  </a:rPr>
                  <a:t>Anh</a:t>
                </a:r>
                <a:r>
                  <a:rPr lang="en-US" sz="28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sz="2800" dirty="0" err="1" smtClean="0">
                    <a:solidFill>
                      <a:srgbClr val="002060"/>
                    </a:solidFill>
                  </a:rPr>
                  <a:t>Khoa</a:t>
                </a:r>
                <a:endParaRPr lang="en-US" sz="2800" dirty="0" smtClean="0">
                  <a:solidFill>
                    <a:srgbClr val="002060"/>
                  </a:solidFill>
                </a:endParaRPr>
              </a:p>
              <a:p>
                <a:r>
                  <a:rPr lang="en-US" sz="2800" dirty="0" err="1" smtClean="0">
                    <a:solidFill>
                      <a:srgbClr val="002060"/>
                    </a:solidFill>
                  </a:rPr>
                  <a:t>Đặng</a:t>
                </a:r>
                <a:r>
                  <a:rPr lang="en-US" sz="28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sz="2800" dirty="0" err="1" smtClean="0">
                    <a:solidFill>
                      <a:srgbClr val="002060"/>
                    </a:solidFill>
                  </a:rPr>
                  <a:t>Hữu</a:t>
                </a:r>
                <a:r>
                  <a:rPr lang="en-US" sz="28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sz="2800" dirty="0" err="1" smtClean="0">
                    <a:solidFill>
                      <a:srgbClr val="002060"/>
                    </a:solidFill>
                  </a:rPr>
                  <a:t>Hiếu</a:t>
                </a:r>
                <a:endParaRPr lang="en-US" sz="2800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3126776" y="3475107"/>
              <a:ext cx="8677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bg1"/>
                  </a:solidFill>
                </a:rPr>
                <a:t>02</a:t>
              </a:r>
              <a:endParaRPr lang="en-US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-9867889" y="0"/>
            <a:ext cx="12976145" cy="6858000"/>
            <a:chOff x="-9867889" y="0"/>
            <a:chExt cx="12976145" cy="6858000"/>
          </a:xfrm>
        </p:grpSpPr>
        <p:grpSp>
          <p:nvGrpSpPr>
            <p:cNvPr id="7" name="Group 6"/>
            <p:cNvGrpSpPr/>
            <p:nvPr/>
          </p:nvGrpSpPr>
          <p:grpSpPr>
            <a:xfrm>
              <a:off x="-9867889" y="0"/>
              <a:ext cx="12851948" cy="6858000"/>
              <a:chOff x="-3438692" y="0"/>
              <a:chExt cx="12851948" cy="6858000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-3438692" y="0"/>
                <a:ext cx="12851948" cy="6858000"/>
                <a:chOff x="-4144735" y="0"/>
                <a:chExt cx="12851948" cy="6858000"/>
              </a:xfrm>
              <a:effectLst>
                <a:outerShdw blurRad="63500" sx="102000" sy="102000" algn="ctr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-4144735" y="0"/>
                  <a:ext cx="12192000" cy="68580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Freeform 14"/>
                <p:cNvSpPr/>
                <p:nvPr/>
              </p:nvSpPr>
              <p:spPr>
                <a:xfrm>
                  <a:off x="8045906" y="2533650"/>
                  <a:ext cx="661307" cy="1295400"/>
                </a:xfrm>
                <a:custGeom>
                  <a:avLst/>
                  <a:gdLst>
                    <a:gd name="connsiteX0" fmla="*/ 0 w 661307"/>
                    <a:gd name="connsiteY0" fmla="*/ 0 h 1295400"/>
                    <a:gd name="connsiteX1" fmla="*/ 661307 w 661307"/>
                    <a:gd name="connsiteY1" fmla="*/ 647700 h 1295400"/>
                    <a:gd name="connsiteX2" fmla="*/ 0 w 661307"/>
                    <a:gd name="connsiteY2" fmla="*/ 1295400 h 1295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61307" h="1295400">
                      <a:moveTo>
                        <a:pt x="0" y="0"/>
                      </a:moveTo>
                      <a:cubicBezTo>
                        <a:pt x="365230" y="0"/>
                        <a:pt x="661307" y="289985"/>
                        <a:pt x="661307" y="647700"/>
                      </a:cubicBezTo>
                      <a:cubicBezTo>
                        <a:pt x="661307" y="1005415"/>
                        <a:pt x="365230" y="1295400"/>
                        <a:pt x="0" y="129540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" name="TextBox 5"/>
              <p:cNvSpPr txBox="1"/>
              <p:nvPr/>
            </p:nvSpPr>
            <p:spPr>
              <a:xfrm>
                <a:off x="3281274" y="1443840"/>
                <a:ext cx="4760988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err="1" smtClean="0">
                    <a:solidFill>
                      <a:schemeClr val="bg1"/>
                    </a:solidFill>
                  </a:rPr>
                  <a:t>Quá</a:t>
                </a:r>
                <a:r>
                  <a:rPr lang="en-US" sz="28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800" dirty="0" err="1" smtClean="0">
                    <a:solidFill>
                      <a:schemeClr val="bg1"/>
                    </a:solidFill>
                  </a:rPr>
                  <a:t>trình</a:t>
                </a:r>
                <a:r>
                  <a:rPr lang="en-US" sz="28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800" dirty="0" err="1" smtClean="0">
                    <a:solidFill>
                      <a:schemeClr val="bg1"/>
                    </a:solidFill>
                  </a:rPr>
                  <a:t>làm</a:t>
                </a:r>
                <a:r>
                  <a:rPr lang="en-US" sz="2800" dirty="0" smtClean="0">
                    <a:solidFill>
                      <a:schemeClr val="bg1"/>
                    </a:solidFill>
                  </a:rPr>
                  <a:t>:</a:t>
                </a:r>
              </a:p>
              <a:p>
                <a:r>
                  <a:rPr lang="en-US" sz="2800" dirty="0" smtClean="0">
                    <a:solidFill>
                      <a:schemeClr val="bg1"/>
                    </a:solidFill>
                  </a:rPr>
                  <a:t>-</a:t>
                </a:r>
                <a:r>
                  <a:rPr lang="en-US" sz="2800" dirty="0" err="1" smtClean="0">
                    <a:solidFill>
                      <a:schemeClr val="bg1"/>
                    </a:solidFill>
                  </a:rPr>
                  <a:t>Tham</a:t>
                </a:r>
                <a:r>
                  <a:rPr lang="en-US" sz="28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bg1"/>
                    </a:solidFill>
                  </a:rPr>
                  <a:t>khảo</a:t>
                </a:r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bg1"/>
                    </a:solidFill>
                  </a:rPr>
                  <a:t>bài</a:t>
                </a:r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bg1"/>
                    </a:solidFill>
                  </a:rPr>
                  <a:t>hướng</a:t>
                </a:r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bg1"/>
                    </a:solidFill>
                  </a:rPr>
                  <a:t>đối</a:t>
                </a:r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bg1"/>
                    </a:solidFill>
                  </a:rPr>
                  <a:t>tượng</a:t>
                </a:r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bg1"/>
                    </a:solidFill>
                  </a:rPr>
                  <a:t>của</a:t>
                </a:r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bg1"/>
                    </a:solidFill>
                  </a:rPr>
                  <a:t>anh</a:t>
                </a:r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  <a:r>
                  <a:rPr lang="en-US" sz="2800" dirty="0" err="1" smtClean="0">
                    <a:solidFill>
                      <a:schemeClr val="bg1"/>
                    </a:solidFill>
                  </a:rPr>
                  <a:t>Khoa</a:t>
                </a:r>
                <a:endParaRPr lang="en-US" sz="2800" dirty="0" smtClean="0">
                  <a:solidFill>
                    <a:schemeClr val="bg1"/>
                  </a:solidFill>
                </a:endParaRPr>
              </a:p>
              <a:p>
                <a:r>
                  <a:rPr lang="en-US" sz="2800" dirty="0" smtClean="0">
                    <a:solidFill>
                      <a:schemeClr val="bg1"/>
                    </a:solidFill>
                  </a:rPr>
                  <a:t>-</a:t>
                </a:r>
                <a:r>
                  <a:rPr lang="en-US" sz="2800" dirty="0" err="1" smtClean="0">
                    <a:solidFill>
                      <a:schemeClr val="bg1"/>
                    </a:solidFill>
                  </a:rPr>
                  <a:t>Tham</a:t>
                </a:r>
                <a:r>
                  <a:rPr lang="en-US" sz="28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800" dirty="0" err="1" smtClean="0">
                    <a:solidFill>
                      <a:schemeClr val="bg1"/>
                    </a:solidFill>
                  </a:rPr>
                  <a:t>khảo</a:t>
                </a:r>
                <a:r>
                  <a:rPr lang="en-US" sz="2800" dirty="0" smtClean="0">
                    <a:solidFill>
                      <a:schemeClr val="bg1"/>
                    </a:solidFill>
                  </a:rPr>
                  <a:t> CSS </a:t>
                </a:r>
                <a:r>
                  <a:rPr lang="en-US" sz="2800" dirty="0" err="1" smtClean="0">
                    <a:solidFill>
                      <a:schemeClr val="bg1"/>
                    </a:solidFill>
                  </a:rPr>
                  <a:t>trang</a:t>
                </a:r>
                <a:r>
                  <a:rPr lang="en-US" sz="2800" dirty="0" smtClean="0">
                    <a:solidFill>
                      <a:schemeClr val="bg1"/>
                    </a:solidFill>
                  </a:rPr>
                  <a:t> W3schools.com</a:t>
                </a:r>
              </a:p>
              <a:p>
                <a:r>
                  <a:rPr lang="en-US" sz="2800" dirty="0" smtClean="0">
                    <a:solidFill>
                      <a:schemeClr val="bg1"/>
                    </a:solidFill>
                  </a:rPr>
                  <a:t>-</a:t>
                </a:r>
                <a:r>
                  <a:rPr lang="en-US" sz="2800" dirty="0" err="1" smtClean="0">
                    <a:solidFill>
                      <a:schemeClr val="bg1"/>
                    </a:solidFill>
                  </a:rPr>
                  <a:t>Tham</a:t>
                </a:r>
                <a:r>
                  <a:rPr lang="en-US" sz="28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800" dirty="0" err="1" smtClean="0">
                    <a:solidFill>
                      <a:schemeClr val="bg1"/>
                    </a:solidFill>
                  </a:rPr>
                  <a:t>khảo</a:t>
                </a:r>
                <a:r>
                  <a:rPr lang="en-US" sz="2800" dirty="0" smtClean="0">
                    <a:solidFill>
                      <a:schemeClr val="bg1"/>
                    </a:solidFill>
                  </a:rPr>
                  <a:t> CSS </a:t>
                </a:r>
                <a:r>
                  <a:rPr lang="en-US" sz="2800" dirty="0" err="1" smtClean="0">
                    <a:solidFill>
                      <a:schemeClr val="bg1"/>
                    </a:solidFill>
                  </a:rPr>
                  <a:t>các</a:t>
                </a:r>
                <a:r>
                  <a:rPr lang="en-US" sz="28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800" dirty="0" err="1" smtClean="0">
                    <a:solidFill>
                      <a:schemeClr val="bg1"/>
                    </a:solidFill>
                  </a:rPr>
                  <a:t>bạn</a:t>
                </a:r>
                <a:r>
                  <a:rPr lang="en-US" sz="28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800" dirty="0" err="1" smtClean="0">
                    <a:solidFill>
                      <a:schemeClr val="bg1"/>
                    </a:solidFill>
                  </a:rPr>
                  <a:t>trong</a:t>
                </a:r>
                <a:r>
                  <a:rPr lang="en-US" sz="28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800" dirty="0" err="1" smtClean="0">
                    <a:solidFill>
                      <a:schemeClr val="bg1"/>
                    </a:solidFill>
                  </a:rPr>
                  <a:t>lớp</a:t>
                </a:r>
                <a:endParaRPr lang="en-US" sz="2800" dirty="0" smtClean="0">
                  <a:solidFill>
                    <a:schemeClr val="bg1"/>
                  </a:solidFill>
                </a:endParaRPr>
              </a:p>
              <a:p>
                <a:r>
                  <a:rPr lang="en-US" sz="2800" dirty="0" smtClean="0">
                    <a:solidFill>
                      <a:schemeClr val="bg1"/>
                    </a:solidFill>
                  </a:rPr>
                  <a:t>-</a:t>
                </a:r>
                <a:r>
                  <a:rPr lang="en-US" sz="2800" dirty="0" err="1" smtClean="0">
                    <a:solidFill>
                      <a:schemeClr val="bg1"/>
                    </a:solidFill>
                  </a:rPr>
                  <a:t>Lấy</a:t>
                </a:r>
                <a:r>
                  <a:rPr lang="en-US" sz="28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800" dirty="0" err="1" smtClean="0">
                    <a:solidFill>
                      <a:schemeClr val="bg1"/>
                    </a:solidFill>
                  </a:rPr>
                  <a:t>nguồn</a:t>
                </a:r>
                <a:r>
                  <a:rPr lang="en-US" sz="28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800" dirty="0" err="1" smtClean="0">
                    <a:solidFill>
                      <a:schemeClr val="bg1"/>
                    </a:solidFill>
                  </a:rPr>
                  <a:t>từ</a:t>
                </a:r>
                <a:r>
                  <a:rPr lang="en-US" sz="28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800" dirty="0" err="1" smtClean="0">
                    <a:solidFill>
                      <a:schemeClr val="bg1"/>
                    </a:solidFill>
                  </a:rPr>
                  <a:t>trang</a:t>
                </a:r>
                <a:r>
                  <a:rPr lang="en-US" sz="2800" dirty="0" smtClean="0">
                    <a:solidFill>
                      <a:schemeClr val="bg1"/>
                    </a:solidFill>
                  </a:rPr>
                  <a:t> nhattruyen.com</a:t>
                </a: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2240506" y="2828776"/>
              <a:ext cx="8677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bg1"/>
                  </a:solidFill>
                </a:rPr>
                <a:t>03</a:t>
              </a:r>
              <a:endParaRPr lang="en-US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-10803316" y="-1"/>
            <a:ext cx="12983351" cy="6858000"/>
            <a:chOff x="-10803316" y="-1"/>
            <a:chExt cx="12983351" cy="6858000"/>
          </a:xfrm>
        </p:grpSpPr>
        <p:grpSp>
          <p:nvGrpSpPr>
            <p:cNvPr id="18" name="Group 17"/>
            <p:cNvGrpSpPr/>
            <p:nvPr/>
          </p:nvGrpSpPr>
          <p:grpSpPr>
            <a:xfrm>
              <a:off x="-10803316" y="-1"/>
              <a:ext cx="12853307" cy="6858000"/>
              <a:chOff x="-4308091" y="0"/>
              <a:chExt cx="12853307" cy="6858000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-4308091" y="0"/>
                <a:ext cx="12853307" cy="6858000"/>
                <a:chOff x="-5573484" y="0"/>
                <a:chExt cx="12853307" cy="6858000"/>
              </a:xfrm>
              <a:effectLst>
                <a:outerShdw blurRad="63500" sx="102000" sy="102000" algn="ctr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-5573484" y="0"/>
                  <a:ext cx="12192000" cy="6858000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" name="Freeform 15"/>
                <p:cNvSpPr/>
                <p:nvPr/>
              </p:nvSpPr>
              <p:spPr>
                <a:xfrm>
                  <a:off x="6618516" y="1885950"/>
                  <a:ext cx="661307" cy="1295400"/>
                </a:xfrm>
                <a:custGeom>
                  <a:avLst/>
                  <a:gdLst>
                    <a:gd name="connsiteX0" fmla="*/ 0 w 661307"/>
                    <a:gd name="connsiteY0" fmla="*/ 0 h 1295400"/>
                    <a:gd name="connsiteX1" fmla="*/ 661307 w 661307"/>
                    <a:gd name="connsiteY1" fmla="*/ 647700 h 1295400"/>
                    <a:gd name="connsiteX2" fmla="*/ 0 w 661307"/>
                    <a:gd name="connsiteY2" fmla="*/ 1295400 h 1295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61307" h="1295400">
                      <a:moveTo>
                        <a:pt x="0" y="0"/>
                      </a:moveTo>
                      <a:cubicBezTo>
                        <a:pt x="365230" y="0"/>
                        <a:pt x="661307" y="289985"/>
                        <a:pt x="661307" y="647700"/>
                      </a:cubicBezTo>
                      <a:cubicBezTo>
                        <a:pt x="661307" y="1005415"/>
                        <a:pt x="365230" y="1295400"/>
                        <a:pt x="0" y="1295400"/>
                      </a:cubicBezTo>
                      <a:close/>
                    </a:path>
                  </a:pathLst>
                </a:cu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" name="TextBox 11"/>
              <p:cNvSpPr txBox="1"/>
              <p:nvPr/>
            </p:nvSpPr>
            <p:spPr>
              <a:xfrm>
                <a:off x="2621018" y="2396520"/>
                <a:ext cx="376136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err="1" smtClean="0">
                    <a:solidFill>
                      <a:schemeClr val="bg1"/>
                    </a:solidFill>
                  </a:rPr>
                  <a:t>Sản</a:t>
                </a:r>
                <a:r>
                  <a:rPr lang="en-US" sz="32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3200" dirty="0" err="1" smtClean="0">
                    <a:solidFill>
                      <a:schemeClr val="bg1"/>
                    </a:solidFill>
                  </a:rPr>
                  <a:t>Phẩm</a:t>
                </a:r>
                <a:r>
                  <a:rPr lang="en-US" sz="3200" dirty="0" smtClean="0">
                    <a:solidFill>
                      <a:schemeClr val="bg1"/>
                    </a:solidFill>
                  </a:rPr>
                  <a:t>:</a:t>
                </a:r>
              </a:p>
              <a:p>
                <a:r>
                  <a:rPr lang="en-US" sz="3200" dirty="0" smtClean="0">
                    <a:solidFill>
                      <a:schemeClr val="bg1"/>
                    </a:solidFill>
                    <a:hlinkClick r:id="rId2"/>
                  </a:rPr>
                  <a:t>https://dangphong91.github.io/caseStudy/</a:t>
                </a:r>
                <a:endParaRPr lang="en-US" sz="3200" dirty="0" smtClean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1312285" y="2140041"/>
              <a:ext cx="8677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bg1"/>
                  </a:solidFill>
                </a:rPr>
                <a:t>04</a:t>
              </a:r>
              <a:endParaRPr lang="en-US" sz="4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752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0 L 0.56523 0.002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55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0 L 0.56523 0.0025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55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0 L 0.56523 0.0025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55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0 L 0.56523 0.0025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55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125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.VnArial</vt:lpstr>
      <vt:lpstr>.VnBahamasB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AutoBVT</dc:creator>
  <cp:lastModifiedBy>AutoBVT</cp:lastModifiedBy>
  <cp:revision>13</cp:revision>
  <dcterms:created xsi:type="dcterms:W3CDTF">2021-03-28T09:30:18Z</dcterms:created>
  <dcterms:modified xsi:type="dcterms:W3CDTF">2021-03-28T11:58:55Z</dcterms:modified>
</cp:coreProperties>
</file>