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embeddedFontLst>
    <p:embeddedFont>
      <p:font typeface="Raleway"/>
      <p:regular r:id="rId69"/>
      <p:bold r:id="rId70"/>
      <p:italic r:id="rId71"/>
      <p:boldItalic r:id="rId72"/>
    </p:embeddedFont>
    <p:embeddedFont>
      <p:font typeface="Lato"/>
      <p:regular r:id="rId73"/>
      <p:bold r:id="rId74"/>
      <p:italic r:id="rId75"/>
      <p:boldItalic r:id="rId76"/>
    </p:embeddedFont>
    <p:embeddedFont>
      <p:font typeface="Tahoma"/>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2891F3-CAA6-4448-92B3-1589BD1FAAF5}">
  <a:tblStyle styleId="{162891F3-CAA6-4448-92B3-1589BD1FAA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96955E4-E1A9-49BC-A680-68C9F38205D0}" styleName="Table_1">
    <a:wholeTbl>
      <a:tcTxStyle b="off" i="off">
        <a:font>
          <a:latin typeface="Rockwell"/>
          <a:ea typeface="Rockwell"/>
          <a:cs typeface="Rockwel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regular.fntdata"/><Relationship Id="rId72" Type="http://schemas.openxmlformats.org/officeDocument/2006/relationships/font" Target="fonts/Raleway-boldItalic.fntdata"/><Relationship Id="rId31" Type="http://schemas.openxmlformats.org/officeDocument/2006/relationships/slide" Target="slides/slide25.xml"/><Relationship Id="rId75" Type="http://schemas.openxmlformats.org/officeDocument/2006/relationships/font" Target="fonts/Lato-italic.fntdata"/><Relationship Id="rId30" Type="http://schemas.openxmlformats.org/officeDocument/2006/relationships/slide" Target="slides/slide24.xml"/><Relationship Id="rId74" Type="http://schemas.openxmlformats.org/officeDocument/2006/relationships/font" Target="fonts/Lato-bold.fntdata"/><Relationship Id="rId33" Type="http://schemas.openxmlformats.org/officeDocument/2006/relationships/slide" Target="slides/slide27.xml"/><Relationship Id="rId77" Type="http://schemas.openxmlformats.org/officeDocument/2006/relationships/font" Target="fonts/Tahoma-regular.fntdata"/><Relationship Id="rId32" Type="http://schemas.openxmlformats.org/officeDocument/2006/relationships/slide" Target="slides/slide26.xml"/><Relationship Id="rId76" Type="http://schemas.openxmlformats.org/officeDocument/2006/relationships/font" Target="fonts/Lato-boldItalic.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Tahoma-bold.fntdata"/><Relationship Id="rId71" Type="http://schemas.openxmlformats.org/officeDocument/2006/relationships/font" Target="fonts/Raleway-italic.fntdata"/><Relationship Id="rId70" Type="http://schemas.openxmlformats.org/officeDocument/2006/relationships/font" Target="fonts/Raleway-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aleway-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d7476b9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d7476b9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d7476b98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d7476b9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d7476b98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d7476b98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d9082bc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d9082bc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9082bc4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9082bc4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d7476b98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d7476b98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d7476b98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d7476b98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d7476b98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d7476b98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d7476b98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d7476b98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d7476b98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d7476b98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905c4f18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905c4f18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d7476b98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d7476b98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d9082bc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d9082bc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02d8fe02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02d8fe02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02d8fe02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02d8fe02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02d8fe02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02d8fe02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02d8fe02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02d8fe02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02d8fe02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02d8fe02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02d8fe02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02d8fe02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02d8fe02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02d8fe02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02d8fe02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02d8fe02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905c4f18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905c4f18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02d8fe02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02d8fe02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05904ac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05904ac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05904ac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05904ac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05904ac9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05904ac9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05904ac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05904ac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05904ac9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05904ac9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05904ac9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05904ac9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50cd4e0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50cd4e0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ffa2d87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ffa2d87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ffa2d87e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ffa2d87e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905c4f18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905c4f18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50cd4e0d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50cd4e0d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ffa2d87e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ffa2d87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ffa2d87e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ffa2d87e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50cd4e0d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50cd4e0d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602678b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f602678b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602678b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602678b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602678b9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602678b9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50cd4e0d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f50cd4e0d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602678b9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602678b9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602678b9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602678b9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905c4f18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905c4f18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f602678b9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f602678b9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f6ced7ea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f6ced7ea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f6ced7ea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f6ced7ea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6ced7ea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6ced7ea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f6ced7ea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6ced7ea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f6cd9b87d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f6cd9b87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f6ced7ea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f6ced7ea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f6ced7eaa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f6ced7eaa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6ced7eaa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6ced7eaa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f6ced7eaa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f6ced7eaa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905c4f18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905c4f18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f6ced7eaa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f6ced7eaa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f6ced7eaa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f6ced7eaa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d7476b98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d7476b98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905c4f18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905c4f18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905c4f18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905c4f18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905c4f18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905c4f18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0.png"/><Relationship Id="rId4" Type="http://schemas.openxmlformats.org/officeDocument/2006/relationships/image" Target="../media/image35.png"/><Relationship Id="rId5"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3.png"/><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6.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7.png"/><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gitlab.com/training-o-t-o/elasticsearch" TargetMode="External"/><Relationship Id="rId4" Type="http://schemas.openxmlformats.org/officeDocument/2006/relationships/hyperlink" Target="https://topdev.vn/blog/elasticsearch-la-gi/" TargetMode="External"/><Relationship Id="rId5" Type="http://schemas.openxmlformats.org/officeDocument/2006/relationships/hyperlink" Target="https://xuanthulab.net/elasticsearc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hyperlink" Target="https://github.com/dangquangha/elasticsearch-train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ELASTICSEARCH</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Đặng Quang Hà - 01/10/2021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1259824" y="1925350"/>
            <a:ext cx="6488525" cy="3038126"/>
          </a:xfrm>
          <a:prstGeom prst="rect">
            <a:avLst/>
          </a:prstGeom>
          <a:noFill/>
          <a:ln>
            <a:noFill/>
          </a:ln>
        </p:spPr>
      </p:pic>
      <p:sp>
        <p:nvSpPr>
          <p:cNvPr id="149" name="Google Shape;149;p22"/>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2: Hướng dẫn cài đặt và làm quen</a:t>
            </a:r>
            <a:endParaRPr/>
          </a:p>
        </p:txBody>
      </p:sp>
      <p:sp>
        <p:nvSpPr>
          <p:cNvPr id="150" name="Google Shape;150;p22"/>
          <p:cNvSpPr txBox="1"/>
          <p:nvPr/>
        </p:nvSpPr>
        <p:spPr>
          <a:xfrm>
            <a:off x="767200" y="1213850"/>
            <a:ext cx="768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Lato"/>
                <a:ea typeface="Lato"/>
                <a:cs typeface="Lato"/>
                <a:sym typeface="Lato"/>
              </a:rPr>
              <a:t>Kibana là một công cụ quản lý, giám sát tương tác với Elasticsearch một cách trực quan qua môi trường web</a:t>
            </a:r>
            <a:endParaRPr sz="16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3: </a:t>
            </a:r>
            <a:r>
              <a:rPr lang="vi"/>
              <a:t>Các khái niệm và 1 số câu lệnh cơ bản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Các khái niệm</a:t>
            </a:r>
            <a:endParaRPr b="1" sz="2000"/>
          </a:p>
        </p:txBody>
      </p:sp>
      <p:sp>
        <p:nvSpPr>
          <p:cNvPr id="157" name="Google Shape;157;p23"/>
          <p:cNvSpPr txBox="1"/>
          <p:nvPr/>
        </p:nvSpPr>
        <p:spPr>
          <a:xfrm>
            <a:off x="749400" y="1693125"/>
            <a:ext cx="7648800" cy="1908600"/>
          </a:xfrm>
          <a:prstGeom prst="rect">
            <a:avLst/>
          </a:prstGeom>
          <a:noFill/>
          <a:ln>
            <a:noFill/>
          </a:ln>
        </p:spPr>
        <p:txBody>
          <a:bodyPr anchorCtr="0" anchor="t" bIns="91425" lIns="91425" spcFirstLastPara="1" rIns="91425" wrap="square" tIns="91425">
            <a:spAutoFit/>
          </a:bodyPr>
          <a:lstStyle/>
          <a:p>
            <a:pPr indent="-176530" lvl="0" marL="182880" rtl="0" algn="l">
              <a:lnSpc>
                <a:spcPct val="90000"/>
              </a:lnSpc>
              <a:spcBef>
                <a:spcPts val="0"/>
              </a:spcBef>
              <a:spcAft>
                <a:spcPts val="0"/>
              </a:spcAft>
              <a:buClr>
                <a:srgbClr val="9E3611"/>
              </a:buClr>
              <a:buSzPts val="1600"/>
              <a:buFont typeface="Raleway"/>
              <a:buChar char="▪"/>
            </a:pPr>
            <a:r>
              <a:rPr lang="vi" sz="1600">
                <a:latin typeface="Raleway"/>
                <a:ea typeface="Raleway"/>
                <a:cs typeface="Raleway"/>
                <a:sym typeface="Raleway"/>
              </a:rPr>
              <a:t>Documents</a:t>
            </a:r>
            <a:endParaRPr sz="1600">
              <a:latin typeface="Raleway"/>
              <a:ea typeface="Raleway"/>
              <a:cs typeface="Raleway"/>
              <a:sym typeface="Raleway"/>
            </a:endParaRPr>
          </a:p>
          <a:p>
            <a:pPr indent="-176530" lvl="0" marL="182880" rtl="0" algn="l">
              <a:lnSpc>
                <a:spcPct val="90000"/>
              </a:lnSpc>
              <a:spcBef>
                <a:spcPts val="1200"/>
              </a:spcBef>
              <a:spcAft>
                <a:spcPts val="0"/>
              </a:spcAft>
              <a:buClr>
                <a:srgbClr val="9E3611"/>
              </a:buClr>
              <a:buSzPts val="1600"/>
              <a:buFont typeface="Raleway"/>
              <a:buChar char="▪"/>
            </a:pPr>
            <a:r>
              <a:rPr lang="vi" sz="1600">
                <a:latin typeface="Raleway"/>
                <a:ea typeface="Raleway"/>
                <a:cs typeface="Raleway"/>
                <a:sym typeface="Raleway"/>
              </a:rPr>
              <a:t>Index</a:t>
            </a:r>
            <a:endParaRPr sz="1600">
              <a:latin typeface="Raleway"/>
              <a:ea typeface="Raleway"/>
              <a:cs typeface="Raleway"/>
              <a:sym typeface="Raleway"/>
            </a:endParaRPr>
          </a:p>
          <a:p>
            <a:pPr indent="-176530" lvl="0" marL="182880" rtl="0" algn="l">
              <a:lnSpc>
                <a:spcPct val="90000"/>
              </a:lnSpc>
              <a:spcBef>
                <a:spcPts val="1200"/>
              </a:spcBef>
              <a:spcAft>
                <a:spcPts val="0"/>
              </a:spcAft>
              <a:buClr>
                <a:srgbClr val="9E3611"/>
              </a:buClr>
              <a:buSzPts val="1600"/>
              <a:buFont typeface="Raleway"/>
              <a:buChar char="▪"/>
            </a:pPr>
            <a:r>
              <a:rPr lang="vi" sz="1600">
                <a:latin typeface="Raleway"/>
                <a:ea typeface="Raleway"/>
                <a:cs typeface="Raleway"/>
                <a:sym typeface="Raleway"/>
              </a:rPr>
              <a:t>Shard &amp; replicas</a:t>
            </a:r>
            <a:endParaRPr sz="1600">
              <a:latin typeface="Raleway"/>
              <a:ea typeface="Raleway"/>
              <a:cs typeface="Raleway"/>
              <a:sym typeface="Raleway"/>
            </a:endParaRPr>
          </a:p>
          <a:p>
            <a:pPr indent="-176530" lvl="0" marL="182880" rtl="0" algn="l">
              <a:lnSpc>
                <a:spcPct val="90000"/>
              </a:lnSpc>
              <a:spcBef>
                <a:spcPts val="1200"/>
              </a:spcBef>
              <a:spcAft>
                <a:spcPts val="0"/>
              </a:spcAft>
              <a:buClr>
                <a:srgbClr val="9E3611"/>
              </a:buClr>
              <a:buSzPts val="1600"/>
              <a:buFont typeface="Raleway"/>
              <a:buChar char="▪"/>
            </a:pPr>
            <a:r>
              <a:rPr lang="vi" sz="1600">
                <a:latin typeface="Raleway"/>
                <a:ea typeface="Raleway"/>
                <a:cs typeface="Raleway"/>
                <a:sym typeface="Raleway"/>
              </a:rPr>
              <a:t>Node</a:t>
            </a:r>
            <a:endParaRPr sz="1600">
              <a:latin typeface="Raleway"/>
              <a:ea typeface="Raleway"/>
              <a:cs typeface="Raleway"/>
              <a:sym typeface="Raleway"/>
            </a:endParaRPr>
          </a:p>
          <a:p>
            <a:pPr indent="-176530" lvl="0" marL="182880" rtl="0" algn="l">
              <a:lnSpc>
                <a:spcPct val="90000"/>
              </a:lnSpc>
              <a:spcBef>
                <a:spcPts val="1200"/>
              </a:spcBef>
              <a:spcAft>
                <a:spcPts val="0"/>
              </a:spcAft>
              <a:buClr>
                <a:srgbClr val="9E3611"/>
              </a:buClr>
              <a:buSzPts val="1600"/>
              <a:buFont typeface="Raleway"/>
              <a:buChar char="▪"/>
            </a:pPr>
            <a:r>
              <a:rPr lang="vi" sz="1600">
                <a:latin typeface="Raleway"/>
                <a:ea typeface="Raleway"/>
                <a:cs typeface="Raleway"/>
                <a:sym typeface="Raleway"/>
              </a:rPr>
              <a:t>Cluster</a:t>
            </a:r>
            <a:endParaRPr sz="16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3: Các khái niệm và 1 số câu lệnh cơ bản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p24"/>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Các khái niệm</a:t>
            </a:r>
            <a:endParaRPr b="1" sz="2000"/>
          </a:p>
        </p:txBody>
      </p:sp>
      <p:sp>
        <p:nvSpPr>
          <p:cNvPr id="164" name="Google Shape;164;p24"/>
          <p:cNvSpPr txBox="1"/>
          <p:nvPr/>
        </p:nvSpPr>
        <p:spPr>
          <a:xfrm>
            <a:off x="752250" y="1722325"/>
            <a:ext cx="8048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1. Document</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Là một JSON object lưu dữ liệu. </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Đây là basic information unit trong ES. </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Hiểu 1 cách cơ bản thì đây là đơn vị nhỏ nhất để lưu trữ dữ liệu trong Elasticsearch.</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2. Index</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Là một tập hợp các document, những document này có một số đặc điểm, tính chất chung. </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Thường mỗi index là một loại dữ liệu nào đó của bạn ví dụ như index chữa các sản phẩm, index chứa các đơn hàng, index chứa các bài viết ... </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Mỗi index được đặt một cái tên (phải là chữ thường), tên này dùng để thi hành các chức năng như đánh chỉ mục, tìm kiếm, cập nhật ... cho các document trong nó. </a:t>
            </a:r>
            <a:endParaRPr sz="16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3: Các khái niệm và 1 số câu lệnh cơ bản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 name="Google Shape;170;p25"/>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Các khái niệm</a:t>
            </a:r>
            <a:endParaRPr b="1" sz="2000"/>
          </a:p>
        </p:txBody>
      </p:sp>
      <p:sp>
        <p:nvSpPr>
          <p:cNvPr id="171" name="Google Shape;171;p25"/>
          <p:cNvSpPr txBox="1"/>
          <p:nvPr/>
        </p:nvSpPr>
        <p:spPr>
          <a:xfrm>
            <a:off x="752250" y="1675350"/>
            <a:ext cx="8048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2. Index</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Ví dụ: Khi đánh phụ lục cho quyển sách </a:t>
            </a:r>
            <a:endParaRPr sz="1600">
              <a:latin typeface="Raleway"/>
              <a:ea typeface="Raleway"/>
              <a:cs typeface="Raleway"/>
              <a:sym typeface="Raleway"/>
            </a:endParaRPr>
          </a:p>
        </p:txBody>
      </p:sp>
      <p:pic>
        <p:nvPicPr>
          <p:cNvPr id="172" name="Google Shape;172;p25"/>
          <p:cNvPicPr preferRelativeResize="0"/>
          <p:nvPr/>
        </p:nvPicPr>
        <p:blipFill>
          <a:blip r:embed="rId3">
            <a:alphaModFix/>
          </a:blip>
          <a:stretch>
            <a:fillRect/>
          </a:stretch>
        </p:blipFill>
        <p:spPr>
          <a:xfrm>
            <a:off x="861024" y="2352450"/>
            <a:ext cx="7105025" cy="485400"/>
          </a:xfrm>
          <a:prstGeom prst="rect">
            <a:avLst/>
          </a:prstGeom>
          <a:noFill/>
          <a:ln>
            <a:noFill/>
          </a:ln>
        </p:spPr>
      </p:pic>
      <p:pic>
        <p:nvPicPr>
          <p:cNvPr id="173" name="Google Shape;173;p25"/>
          <p:cNvPicPr preferRelativeResize="0"/>
          <p:nvPr/>
        </p:nvPicPr>
        <p:blipFill>
          <a:blip r:embed="rId4">
            <a:alphaModFix/>
          </a:blip>
          <a:stretch>
            <a:fillRect/>
          </a:stretch>
        </p:blipFill>
        <p:spPr>
          <a:xfrm>
            <a:off x="861025" y="2909850"/>
            <a:ext cx="4029075" cy="447675"/>
          </a:xfrm>
          <a:prstGeom prst="rect">
            <a:avLst/>
          </a:prstGeom>
          <a:noFill/>
          <a:ln>
            <a:noFill/>
          </a:ln>
        </p:spPr>
      </p:pic>
      <p:sp>
        <p:nvSpPr>
          <p:cNvPr id="174" name="Google Shape;174;p25"/>
          <p:cNvSpPr txBox="1"/>
          <p:nvPr/>
        </p:nvSpPr>
        <p:spPr>
          <a:xfrm>
            <a:off x="752250" y="3491625"/>
            <a:ext cx="8093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Raleway"/>
                <a:ea typeface="Raleway"/>
                <a:cs typeface="Raleway"/>
                <a:sym typeface="Raleway"/>
              </a:rPr>
              <a:t>Forward Index:</a:t>
            </a:r>
            <a:r>
              <a:rPr lang="vi">
                <a:latin typeface="Raleway"/>
                <a:ea typeface="Raleway"/>
                <a:cs typeface="Raleway"/>
                <a:sym typeface="Raleway"/>
              </a:rPr>
              <a:t> Đánh index theo nội dung, page: page -&gt; words</a:t>
            </a:r>
            <a:endParaRPr>
              <a:latin typeface="Raleway"/>
              <a:ea typeface="Raleway"/>
              <a:cs typeface="Raleway"/>
              <a:sym typeface="Raleway"/>
            </a:endParaRPr>
          </a:p>
          <a:p>
            <a:pPr indent="0" lvl="0" marL="0" rtl="0" algn="l">
              <a:spcBef>
                <a:spcPts val="0"/>
              </a:spcBef>
              <a:spcAft>
                <a:spcPts val="0"/>
              </a:spcAft>
              <a:buNone/>
            </a:pPr>
            <a:r>
              <a:rPr b="1" lang="vi">
                <a:latin typeface="Raleway"/>
                <a:ea typeface="Raleway"/>
                <a:cs typeface="Raleway"/>
                <a:sym typeface="Raleway"/>
              </a:rPr>
              <a:t>Inverted Index:</a:t>
            </a:r>
            <a:r>
              <a:rPr lang="vi">
                <a:latin typeface="Raleway"/>
                <a:ea typeface="Raleway"/>
                <a:cs typeface="Raleway"/>
                <a:sym typeface="Raleway"/>
              </a:rPr>
              <a:t> Đánh index theo keyword: words -&gt; pages</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b="1" lang="vi">
                <a:latin typeface="Raleway"/>
                <a:ea typeface="Raleway"/>
                <a:cs typeface="Raleway"/>
                <a:sym typeface="Raleway"/>
              </a:rPr>
              <a:t>=&gt; </a:t>
            </a:r>
            <a:r>
              <a:rPr lang="vi">
                <a:latin typeface="Raleway"/>
                <a:ea typeface="Raleway"/>
                <a:cs typeface="Raleway"/>
                <a:sym typeface="Raleway"/>
              </a:rPr>
              <a:t>Như vậy, với việc dùng inverted index với các keywords. Thay vì đọc từng page để tìm kiếm, ES sẽ tìm kiếm keyword trong index nên kết quả trả về sẽ rất nhanh.</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3: Các khái niệm và 1 số câu lệnh cơ bản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0" name="Google Shape;180;p26"/>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Các khái niệm</a:t>
            </a:r>
            <a:endParaRPr b="1" sz="2000"/>
          </a:p>
        </p:txBody>
      </p:sp>
      <p:sp>
        <p:nvSpPr>
          <p:cNvPr id="181" name="Google Shape;181;p26"/>
          <p:cNvSpPr txBox="1"/>
          <p:nvPr/>
        </p:nvSpPr>
        <p:spPr>
          <a:xfrm>
            <a:off x="752250" y="1675350"/>
            <a:ext cx="8048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2. Index</a:t>
            </a:r>
            <a:endParaRPr sz="1600">
              <a:latin typeface="Raleway"/>
              <a:ea typeface="Raleway"/>
              <a:cs typeface="Raleway"/>
              <a:sym typeface="Raleway"/>
            </a:endParaRPr>
          </a:p>
        </p:txBody>
      </p:sp>
      <p:pic>
        <p:nvPicPr>
          <p:cNvPr id="182" name="Google Shape;182;p26"/>
          <p:cNvPicPr preferRelativeResize="0"/>
          <p:nvPr/>
        </p:nvPicPr>
        <p:blipFill>
          <a:blip r:embed="rId3">
            <a:alphaModFix/>
          </a:blip>
          <a:stretch>
            <a:fillRect/>
          </a:stretch>
        </p:blipFill>
        <p:spPr>
          <a:xfrm>
            <a:off x="2770975" y="1903950"/>
            <a:ext cx="3602049" cy="3214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3: Các khái niệm và 1 số câu lệnh cơ bản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8" name="Google Shape;188;p27"/>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Các khái niệm</a:t>
            </a:r>
            <a:endParaRPr b="1" sz="2000"/>
          </a:p>
        </p:txBody>
      </p:sp>
      <p:sp>
        <p:nvSpPr>
          <p:cNvPr id="189" name="Google Shape;189;p27"/>
          <p:cNvSpPr txBox="1"/>
          <p:nvPr/>
        </p:nvSpPr>
        <p:spPr>
          <a:xfrm>
            <a:off x="752250" y="1722325"/>
            <a:ext cx="80481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3</a:t>
            </a:r>
            <a:r>
              <a:rPr lang="vi" sz="1600">
                <a:latin typeface="Raleway"/>
                <a:ea typeface="Raleway"/>
                <a:cs typeface="Raleway"/>
                <a:sym typeface="Raleway"/>
              </a:rPr>
              <a:t>. </a:t>
            </a:r>
            <a:r>
              <a:rPr lang="vi" sz="1600">
                <a:latin typeface="Raleway"/>
                <a:ea typeface="Raleway"/>
                <a:cs typeface="Raleway"/>
                <a:sym typeface="Raleway"/>
              </a:rPr>
              <a:t>Shard</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Để giải quyết các vấn đề hiệu năng khi lưu trữ dữ liệu lớn bị giới hạn bởi phần cứng ES cung cấp khả năng chia một index ra thành từng mảnh nhỏ hơn - mỗi mảnh nhỏ đó gọi là shard. Khi tạo ra index, bạn có thể chia nó ra thành bao nhiêu shard tùy bạn. Một shard đó vẫn có đầy đủ chức năng như index nhưng độc lập với index, và có thể lưu ở các node khác nhau. Shard nó giúp giải quyết vấn đề hiệu năng tốc độ, tìm kiếm song song trên nhiều node phân tán. Ngoài ra bạn cũng có khái niệm replica đó là một bản backup, copy của shard để ES có thể phục hồi nếu một shard nào đó bị chết.</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3: Các khái niệm và 1 số câu lệnh cơ bản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28"/>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Các khái niệm</a:t>
            </a:r>
            <a:endParaRPr b="1" sz="2000"/>
          </a:p>
        </p:txBody>
      </p:sp>
      <p:sp>
        <p:nvSpPr>
          <p:cNvPr id="196" name="Google Shape;196;p28"/>
          <p:cNvSpPr txBox="1"/>
          <p:nvPr/>
        </p:nvSpPr>
        <p:spPr>
          <a:xfrm>
            <a:off x="752250" y="1646125"/>
            <a:ext cx="8048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4</a:t>
            </a:r>
            <a:r>
              <a:rPr lang="vi" sz="1600">
                <a:latin typeface="Raleway"/>
                <a:ea typeface="Raleway"/>
                <a:cs typeface="Raleway"/>
                <a:sym typeface="Raleway"/>
              </a:rPr>
              <a:t>. </a:t>
            </a:r>
            <a:r>
              <a:rPr lang="vi" sz="1600">
                <a:latin typeface="Raleway"/>
                <a:ea typeface="Raleway"/>
                <a:cs typeface="Raleway"/>
                <a:sym typeface="Raleway"/>
              </a:rPr>
              <a:t>Node</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Đó là một server tham ra tạo thành cluster, nó có vai trò lưu dữ liệu, đánh chỉ mục và cung cấp khả năng tìm kiếm. </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Mỗi node được định danh bằng 1 unique name</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5. Cluster</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Là các nodes - Elasticsearch kết nối với nhau để lưu giữ dữ liệu và cung cấp chức năng đánh chỉ mục, tìm kiếm dữ liệu trên các nodes đó. </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Một cluster xác định bởi tên duy nhất (mặc định tên là elasticsearch). </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Bạn cũng lưu ý, dù bạn chỉ tạo ra hệ thống với 1 server (node) thì vẫn có một cluster, sau này có thể nối nhiều server phân tán vào cluster để mở rộng khả năng của hệ thống mà ở đó một node (server) có thể có một chức năng riêng như (master node, data, client...).</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3: Các khái niệm và 1 số câu lệnh cơ bản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2" name="Google Shape;202;p29"/>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Các khái niệm</a:t>
            </a:r>
            <a:endParaRPr b="1" sz="2000"/>
          </a:p>
        </p:txBody>
      </p:sp>
      <p:graphicFrame>
        <p:nvGraphicFramePr>
          <p:cNvPr id="203" name="Google Shape;203;p29"/>
          <p:cNvGraphicFramePr/>
          <p:nvPr/>
        </p:nvGraphicFramePr>
        <p:xfrm>
          <a:off x="882025" y="1972863"/>
          <a:ext cx="3000000" cy="3000000"/>
        </p:xfrm>
        <a:graphic>
          <a:graphicData uri="http://schemas.openxmlformats.org/drawingml/2006/table">
            <a:tbl>
              <a:tblPr bandRow="1" firstRow="1">
                <a:noFill/>
                <a:tableStyleId>{F96955E4-E1A9-49BC-A680-68C9F38205D0}</a:tableStyleId>
              </a:tblPr>
              <a:tblGrid>
                <a:gridCol w="3817325"/>
                <a:gridCol w="3817325"/>
              </a:tblGrid>
              <a:tr h="365775">
                <a:tc>
                  <a:txBody>
                    <a:bodyPr/>
                    <a:lstStyle/>
                    <a:p>
                      <a:pPr indent="0" lvl="0" marL="0" marR="0" rtl="0" algn="ctr">
                        <a:spcBef>
                          <a:spcPts val="0"/>
                        </a:spcBef>
                        <a:spcAft>
                          <a:spcPts val="0"/>
                        </a:spcAft>
                        <a:buNone/>
                      </a:pPr>
                      <a:r>
                        <a:rPr b="1" lang="vi" sz="1800" u="none" cap="none" strike="noStrike">
                          <a:latin typeface="Tahoma"/>
                          <a:ea typeface="Tahoma"/>
                          <a:cs typeface="Tahoma"/>
                          <a:sym typeface="Tahoma"/>
                        </a:rPr>
                        <a:t>Relational database</a:t>
                      </a:r>
                      <a:endParaRPr/>
                    </a:p>
                  </a:txBody>
                  <a:tcPr marT="45725" marB="45725" marR="91450" marL="91450">
                    <a:solidFill>
                      <a:srgbClr val="FFC000"/>
                    </a:solidFill>
                  </a:tcPr>
                </a:tc>
                <a:tc>
                  <a:txBody>
                    <a:bodyPr/>
                    <a:lstStyle/>
                    <a:p>
                      <a:pPr indent="0" lvl="0" marL="0" marR="0" rtl="0" algn="ctr">
                        <a:spcBef>
                          <a:spcPts val="0"/>
                        </a:spcBef>
                        <a:spcAft>
                          <a:spcPts val="0"/>
                        </a:spcAft>
                        <a:buNone/>
                      </a:pPr>
                      <a:r>
                        <a:rPr b="1" lang="vi" sz="1800" u="none" cap="none" strike="noStrike">
                          <a:latin typeface="Tahoma"/>
                          <a:ea typeface="Tahoma"/>
                          <a:cs typeface="Tahoma"/>
                          <a:sym typeface="Tahoma"/>
                        </a:rPr>
                        <a:t>Elasticsearch</a:t>
                      </a:r>
                      <a:endParaRPr/>
                    </a:p>
                  </a:txBody>
                  <a:tcPr marT="45725" marB="45725" marR="91450" marL="91450">
                    <a:solidFill>
                      <a:srgbClr val="FFC000"/>
                    </a:solidFill>
                  </a:tcPr>
                </a:tc>
              </a:tr>
              <a:tr h="304800">
                <a:tc>
                  <a:txBody>
                    <a:bodyPr/>
                    <a:lstStyle/>
                    <a:p>
                      <a:pPr indent="0" lvl="0" marL="0" marR="0" rtl="0" algn="l">
                        <a:spcBef>
                          <a:spcPts val="0"/>
                        </a:spcBef>
                        <a:spcAft>
                          <a:spcPts val="0"/>
                        </a:spcAft>
                        <a:buNone/>
                      </a:pPr>
                      <a:r>
                        <a:rPr lang="vi" u="none" cap="none" strike="noStrike">
                          <a:latin typeface="Tahoma"/>
                          <a:ea typeface="Tahoma"/>
                          <a:cs typeface="Tahoma"/>
                          <a:sym typeface="Tahoma"/>
                        </a:rPr>
                        <a:t>Database</a:t>
                      </a:r>
                      <a:endParaRPr/>
                    </a:p>
                  </a:txBody>
                  <a:tcPr marT="45725" marB="45725" marR="91450" marL="91450"/>
                </a:tc>
                <a:tc>
                  <a:txBody>
                    <a:bodyPr/>
                    <a:lstStyle/>
                    <a:p>
                      <a:pPr indent="0" lvl="0" marL="0" marR="0" rtl="0" algn="l">
                        <a:spcBef>
                          <a:spcPts val="0"/>
                        </a:spcBef>
                        <a:spcAft>
                          <a:spcPts val="0"/>
                        </a:spcAft>
                        <a:buNone/>
                      </a:pPr>
                      <a:r>
                        <a:rPr lang="vi">
                          <a:latin typeface="Tahoma"/>
                          <a:ea typeface="Tahoma"/>
                          <a:cs typeface="Tahoma"/>
                          <a:sym typeface="Tahoma"/>
                        </a:rPr>
                        <a:t>Index</a:t>
                      </a:r>
                      <a:endParaRPr/>
                    </a:p>
                  </a:txBody>
                  <a:tcPr marT="45725" marB="45725" marR="91450" marL="91450"/>
                </a:tc>
              </a:tr>
              <a:tr h="304800">
                <a:tc>
                  <a:txBody>
                    <a:bodyPr/>
                    <a:lstStyle/>
                    <a:p>
                      <a:pPr indent="0" lvl="0" marL="0" marR="0" rtl="0" algn="l">
                        <a:spcBef>
                          <a:spcPts val="0"/>
                        </a:spcBef>
                        <a:spcAft>
                          <a:spcPts val="0"/>
                        </a:spcAft>
                        <a:buNone/>
                      </a:pPr>
                      <a:r>
                        <a:rPr lang="vi">
                          <a:latin typeface="Tahoma"/>
                          <a:ea typeface="Tahoma"/>
                          <a:cs typeface="Tahoma"/>
                          <a:sym typeface="Tahoma"/>
                        </a:rPr>
                        <a:t>Table</a:t>
                      </a:r>
                      <a:endParaRPr/>
                    </a:p>
                  </a:txBody>
                  <a:tcPr marT="45725" marB="45725" marR="91450" marL="91450">
                    <a:solidFill>
                      <a:srgbClr val="9E9E9E"/>
                    </a:solidFill>
                  </a:tcPr>
                </a:tc>
                <a:tc>
                  <a:txBody>
                    <a:bodyPr/>
                    <a:lstStyle/>
                    <a:p>
                      <a:pPr indent="0" lvl="0" marL="0" marR="0" rtl="0" algn="l">
                        <a:spcBef>
                          <a:spcPts val="0"/>
                        </a:spcBef>
                        <a:spcAft>
                          <a:spcPts val="0"/>
                        </a:spcAft>
                        <a:buNone/>
                      </a:pPr>
                      <a:r>
                        <a:rPr lang="vi">
                          <a:latin typeface="Tahoma"/>
                          <a:ea typeface="Tahoma"/>
                          <a:cs typeface="Tahoma"/>
                          <a:sym typeface="Tahoma"/>
                        </a:rPr>
                        <a:t>Type</a:t>
                      </a:r>
                      <a:endParaRPr/>
                    </a:p>
                  </a:txBody>
                  <a:tcPr marT="45725" marB="45725" marR="91450" marL="91450">
                    <a:solidFill>
                      <a:srgbClr val="9E9E9E"/>
                    </a:solidFill>
                  </a:tcPr>
                </a:tc>
              </a:tr>
              <a:tr h="304800">
                <a:tc>
                  <a:txBody>
                    <a:bodyPr/>
                    <a:lstStyle/>
                    <a:p>
                      <a:pPr indent="0" lvl="0" marL="0" marR="0" rtl="0" algn="l">
                        <a:spcBef>
                          <a:spcPts val="0"/>
                        </a:spcBef>
                        <a:spcAft>
                          <a:spcPts val="0"/>
                        </a:spcAft>
                        <a:buNone/>
                      </a:pPr>
                      <a:r>
                        <a:rPr lang="vi">
                          <a:latin typeface="Tahoma"/>
                          <a:ea typeface="Tahoma"/>
                          <a:cs typeface="Tahoma"/>
                          <a:sym typeface="Tahoma"/>
                        </a:rPr>
                        <a:t>Record</a:t>
                      </a:r>
                      <a:endParaRPr/>
                    </a:p>
                  </a:txBody>
                  <a:tcPr marT="45725" marB="45725" marR="91450" marL="91450"/>
                </a:tc>
                <a:tc>
                  <a:txBody>
                    <a:bodyPr/>
                    <a:lstStyle/>
                    <a:p>
                      <a:pPr indent="0" lvl="0" marL="0" marR="0" rtl="0" algn="l">
                        <a:spcBef>
                          <a:spcPts val="0"/>
                        </a:spcBef>
                        <a:spcAft>
                          <a:spcPts val="0"/>
                        </a:spcAft>
                        <a:buNone/>
                      </a:pPr>
                      <a:r>
                        <a:rPr lang="vi">
                          <a:latin typeface="Tahoma"/>
                          <a:ea typeface="Tahoma"/>
                          <a:cs typeface="Tahoma"/>
                          <a:sym typeface="Tahoma"/>
                        </a:rPr>
                        <a:t>Document</a:t>
                      </a:r>
                      <a:endParaRPr/>
                    </a:p>
                  </a:txBody>
                  <a:tcPr marT="45725" marB="45725" marR="91450" marL="91450"/>
                </a:tc>
              </a:tr>
              <a:tr h="304800">
                <a:tc>
                  <a:txBody>
                    <a:bodyPr/>
                    <a:lstStyle/>
                    <a:p>
                      <a:pPr indent="0" lvl="0" marL="0" marR="0" rtl="0" algn="l">
                        <a:spcBef>
                          <a:spcPts val="0"/>
                        </a:spcBef>
                        <a:spcAft>
                          <a:spcPts val="0"/>
                        </a:spcAft>
                        <a:buNone/>
                      </a:pPr>
                      <a:r>
                        <a:rPr lang="vi">
                          <a:latin typeface="Tahoma"/>
                          <a:ea typeface="Tahoma"/>
                          <a:cs typeface="Tahoma"/>
                          <a:sym typeface="Tahoma"/>
                        </a:rPr>
                        <a:t>Schema</a:t>
                      </a:r>
                      <a:endParaRPr/>
                    </a:p>
                  </a:txBody>
                  <a:tcPr marT="45725" marB="45725" marR="91450" marL="91450"/>
                </a:tc>
                <a:tc>
                  <a:txBody>
                    <a:bodyPr/>
                    <a:lstStyle/>
                    <a:p>
                      <a:pPr indent="0" lvl="0" marL="0" marR="0" rtl="0" algn="l">
                        <a:spcBef>
                          <a:spcPts val="0"/>
                        </a:spcBef>
                        <a:spcAft>
                          <a:spcPts val="0"/>
                        </a:spcAft>
                        <a:buNone/>
                      </a:pPr>
                      <a:r>
                        <a:rPr lang="vi">
                          <a:latin typeface="Tahoma"/>
                          <a:ea typeface="Tahoma"/>
                          <a:cs typeface="Tahoma"/>
                          <a:sym typeface="Tahoma"/>
                        </a:rPr>
                        <a:t>Mapping</a:t>
                      </a:r>
                      <a:endParaRPr/>
                    </a:p>
                  </a:txBody>
                  <a:tcPr marT="45725" marB="45725" marR="91450" marL="91450"/>
                </a:tc>
              </a:tr>
              <a:tr h="304800">
                <a:tc>
                  <a:txBody>
                    <a:bodyPr/>
                    <a:lstStyle/>
                    <a:p>
                      <a:pPr indent="0" lvl="0" marL="0" marR="0" rtl="0" algn="l">
                        <a:spcBef>
                          <a:spcPts val="0"/>
                        </a:spcBef>
                        <a:spcAft>
                          <a:spcPts val="0"/>
                        </a:spcAft>
                        <a:buNone/>
                      </a:pPr>
                      <a:r>
                        <a:rPr lang="vi">
                          <a:latin typeface="Tahoma"/>
                          <a:ea typeface="Tahoma"/>
                          <a:cs typeface="Tahoma"/>
                          <a:sym typeface="Tahoma"/>
                        </a:rPr>
                        <a:t>Index</a:t>
                      </a:r>
                      <a:endParaRPr/>
                    </a:p>
                  </a:txBody>
                  <a:tcPr marT="45725" marB="45725" marR="91450" marL="91450"/>
                </a:tc>
                <a:tc>
                  <a:txBody>
                    <a:bodyPr/>
                    <a:lstStyle/>
                    <a:p>
                      <a:pPr indent="0" lvl="0" marL="0" marR="0" rtl="0" algn="l">
                        <a:spcBef>
                          <a:spcPts val="0"/>
                        </a:spcBef>
                        <a:spcAft>
                          <a:spcPts val="0"/>
                        </a:spcAft>
                        <a:buNone/>
                      </a:pPr>
                      <a:r>
                        <a:rPr lang="vi">
                          <a:latin typeface="Tahoma"/>
                          <a:ea typeface="Tahoma"/>
                          <a:cs typeface="Tahoma"/>
                          <a:sym typeface="Tahoma"/>
                        </a:rPr>
                        <a:t>Everything is indexed</a:t>
                      </a:r>
                      <a:endParaRPr/>
                    </a:p>
                  </a:txBody>
                  <a:tcPr marT="45725" marB="45725" marR="91450" marL="91450"/>
                </a:tc>
              </a:tr>
              <a:tr h="304800">
                <a:tc>
                  <a:txBody>
                    <a:bodyPr/>
                    <a:lstStyle/>
                    <a:p>
                      <a:pPr indent="0" lvl="0" marL="0" marR="0" rtl="0" algn="l">
                        <a:spcBef>
                          <a:spcPts val="0"/>
                        </a:spcBef>
                        <a:spcAft>
                          <a:spcPts val="0"/>
                        </a:spcAft>
                        <a:buNone/>
                      </a:pPr>
                      <a:r>
                        <a:rPr lang="vi">
                          <a:latin typeface="Tahoma"/>
                          <a:ea typeface="Tahoma"/>
                          <a:cs typeface="Tahoma"/>
                          <a:sym typeface="Tahoma"/>
                        </a:rPr>
                        <a:t>SQL</a:t>
                      </a:r>
                      <a:endParaRPr/>
                    </a:p>
                  </a:txBody>
                  <a:tcPr marT="45725" marB="45725" marR="91450" marL="91450"/>
                </a:tc>
                <a:tc>
                  <a:txBody>
                    <a:bodyPr/>
                    <a:lstStyle/>
                    <a:p>
                      <a:pPr indent="0" lvl="0" marL="0" marR="0" rtl="0" algn="l">
                        <a:spcBef>
                          <a:spcPts val="0"/>
                        </a:spcBef>
                        <a:spcAft>
                          <a:spcPts val="0"/>
                        </a:spcAft>
                        <a:buNone/>
                      </a:pPr>
                      <a:r>
                        <a:rPr lang="vi">
                          <a:latin typeface="Tahoma"/>
                          <a:ea typeface="Tahoma"/>
                          <a:cs typeface="Tahoma"/>
                          <a:sym typeface="Tahoma"/>
                        </a:rPr>
                        <a:t>Query DSL</a:t>
                      </a:r>
                      <a:endParaRPr/>
                    </a:p>
                  </a:txBody>
                  <a:tcPr marT="45725" marB="45725" marR="91450" marL="91450"/>
                </a:tc>
              </a:tr>
              <a:tr h="304800">
                <a:tc>
                  <a:txBody>
                    <a:bodyPr/>
                    <a:lstStyle/>
                    <a:p>
                      <a:pPr indent="0" lvl="0" marL="0" marR="0" rtl="0" algn="l">
                        <a:spcBef>
                          <a:spcPts val="0"/>
                        </a:spcBef>
                        <a:spcAft>
                          <a:spcPts val="0"/>
                        </a:spcAft>
                        <a:buNone/>
                      </a:pPr>
                      <a:r>
                        <a:rPr lang="vi">
                          <a:latin typeface="Tahoma"/>
                          <a:ea typeface="Tahoma"/>
                          <a:cs typeface="Tahoma"/>
                          <a:sym typeface="Tahoma"/>
                        </a:rPr>
                        <a:t>Select * From table</a:t>
                      </a:r>
                      <a:endParaRPr/>
                    </a:p>
                  </a:txBody>
                  <a:tcPr marT="45725" marB="45725" marR="91450" marL="91450"/>
                </a:tc>
                <a:tc>
                  <a:txBody>
                    <a:bodyPr/>
                    <a:lstStyle/>
                    <a:p>
                      <a:pPr indent="0" lvl="0" marL="0" marR="0" rtl="0" algn="l">
                        <a:spcBef>
                          <a:spcPts val="0"/>
                        </a:spcBef>
                        <a:spcAft>
                          <a:spcPts val="0"/>
                        </a:spcAft>
                        <a:buNone/>
                      </a:pPr>
                      <a:r>
                        <a:rPr lang="vi">
                          <a:latin typeface="Tahoma"/>
                          <a:ea typeface="Tahoma"/>
                          <a:cs typeface="Tahoma"/>
                          <a:sym typeface="Tahoma"/>
                        </a:rPr>
                        <a:t>GET http://</a:t>
                      </a:r>
                      <a:endParaRPr/>
                    </a:p>
                  </a:txBody>
                  <a:tcPr marT="45725" marB="45725" marR="91450" marL="91450"/>
                </a:tc>
              </a:tr>
              <a:tr h="304800">
                <a:tc>
                  <a:txBody>
                    <a:bodyPr/>
                    <a:lstStyle/>
                    <a:p>
                      <a:pPr indent="0" lvl="0" marL="0" marR="0" rtl="0" algn="l">
                        <a:spcBef>
                          <a:spcPts val="0"/>
                        </a:spcBef>
                        <a:spcAft>
                          <a:spcPts val="0"/>
                        </a:spcAft>
                        <a:buNone/>
                      </a:pPr>
                      <a:r>
                        <a:rPr lang="vi">
                          <a:latin typeface="Tahoma"/>
                          <a:ea typeface="Tahoma"/>
                          <a:cs typeface="Tahoma"/>
                          <a:sym typeface="Tahoma"/>
                        </a:rPr>
                        <a:t>Update table Set</a:t>
                      </a:r>
                      <a:endParaRPr/>
                    </a:p>
                  </a:txBody>
                  <a:tcPr marT="45725" marB="45725" marR="91450" marL="91450"/>
                </a:tc>
                <a:tc>
                  <a:txBody>
                    <a:bodyPr/>
                    <a:lstStyle/>
                    <a:p>
                      <a:pPr indent="0" lvl="0" marL="0" marR="0" rtl="0" algn="l">
                        <a:spcBef>
                          <a:spcPts val="0"/>
                        </a:spcBef>
                        <a:spcAft>
                          <a:spcPts val="0"/>
                        </a:spcAft>
                        <a:buNone/>
                      </a:pPr>
                      <a:r>
                        <a:rPr lang="vi">
                          <a:latin typeface="Tahoma"/>
                          <a:ea typeface="Tahoma"/>
                          <a:cs typeface="Tahoma"/>
                          <a:sym typeface="Tahoma"/>
                        </a:rPr>
                        <a:t>PUT http://</a:t>
                      </a:r>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3: Các khái niệm và 1 số câu lệnh cơ bản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9" name="Google Shape;209;p30"/>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1 số câu lệnh cơ bản</a:t>
            </a:r>
            <a:endParaRPr b="1" sz="2000"/>
          </a:p>
        </p:txBody>
      </p:sp>
      <p:sp>
        <p:nvSpPr>
          <p:cNvPr id="210" name="Google Shape;210;p30"/>
          <p:cNvSpPr txBox="1"/>
          <p:nvPr/>
        </p:nvSpPr>
        <p:spPr>
          <a:xfrm>
            <a:off x="698125" y="1616925"/>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 </a:t>
            </a:r>
            <a:r>
              <a:rPr lang="vi" sz="1600">
                <a:latin typeface="Raleway"/>
                <a:ea typeface="Raleway"/>
                <a:cs typeface="Raleway"/>
                <a:sym typeface="Raleway"/>
              </a:rPr>
              <a:t>Kiểm tra các index hiện có</a:t>
            </a:r>
            <a:endParaRPr sz="1600">
              <a:latin typeface="Raleway"/>
              <a:ea typeface="Raleway"/>
              <a:cs typeface="Raleway"/>
              <a:sym typeface="Raleway"/>
            </a:endParaRPr>
          </a:p>
        </p:txBody>
      </p:sp>
      <p:sp>
        <p:nvSpPr>
          <p:cNvPr id="211" name="Google Shape;211;p30"/>
          <p:cNvSpPr txBox="1"/>
          <p:nvPr/>
        </p:nvSpPr>
        <p:spPr>
          <a:xfrm>
            <a:off x="722300" y="2770350"/>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 T</a:t>
            </a:r>
            <a:r>
              <a:rPr lang="vi" sz="1600">
                <a:latin typeface="Raleway"/>
                <a:ea typeface="Raleway"/>
                <a:cs typeface="Raleway"/>
                <a:sym typeface="Raleway"/>
              </a:rPr>
              <a:t>ạo</a:t>
            </a:r>
            <a:r>
              <a:rPr lang="vi" sz="1600">
                <a:latin typeface="Raleway"/>
                <a:ea typeface="Raleway"/>
                <a:cs typeface="Raleway"/>
                <a:sym typeface="Raleway"/>
              </a:rPr>
              <a:t> 1 index </a:t>
            </a:r>
            <a:r>
              <a:rPr lang="vi" sz="1600">
                <a:latin typeface="Raleway"/>
                <a:ea typeface="Raleway"/>
                <a:cs typeface="Raleway"/>
                <a:sym typeface="Raleway"/>
              </a:rPr>
              <a:t>mới</a:t>
            </a:r>
            <a:endParaRPr sz="1600">
              <a:latin typeface="Raleway"/>
              <a:ea typeface="Raleway"/>
              <a:cs typeface="Raleway"/>
              <a:sym typeface="Raleway"/>
            </a:endParaRPr>
          </a:p>
        </p:txBody>
      </p:sp>
      <p:pic>
        <p:nvPicPr>
          <p:cNvPr id="212" name="Google Shape;212;p30"/>
          <p:cNvPicPr preferRelativeResize="0"/>
          <p:nvPr/>
        </p:nvPicPr>
        <p:blipFill>
          <a:blip r:embed="rId3">
            <a:alphaModFix/>
          </a:blip>
          <a:stretch>
            <a:fillRect/>
          </a:stretch>
        </p:blipFill>
        <p:spPr>
          <a:xfrm>
            <a:off x="798500" y="3156450"/>
            <a:ext cx="3458375" cy="770975"/>
          </a:xfrm>
          <a:prstGeom prst="rect">
            <a:avLst/>
          </a:prstGeom>
          <a:noFill/>
          <a:ln>
            <a:noFill/>
          </a:ln>
        </p:spPr>
      </p:pic>
      <p:pic>
        <p:nvPicPr>
          <p:cNvPr id="213" name="Google Shape;213;p30"/>
          <p:cNvPicPr preferRelativeResize="0"/>
          <p:nvPr/>
        </p:nvPicPr>
        <p:blipFill>
          <a:blip r:embed="rId4">
            <a:alphaModFix/>
          </a:blip>
          <a:stretch>
            <a:fillRect/>
          </a:stretch>
        </p:blipFill>
        <p:spPr>
          <a:xfrm>
            <a:off x="798500" y="1971825"/>
            <a:ext cx="3027487" cy="770975"/>
          </a:xfrm>
          <a:prstGeom prst="rect">
            <a:avLst/>
          </a:prstGeom>
          <a:noFill/>
          <a:ln>
            <a:noFill/>
          </a:ln>
        </p:spPr>
      </p:pic>
      <p:sp>
        <p:nvSpPr>
          <p:cNvPr id="214" name="Google Shape;214;p30"/>
          <p:cNvSpPr txBox="1"/>
          <p:nvPr/>
        </p:nvSpPr>
        <p:spPr>
          <a:xfrm>
            <a:off x="798500" y="3919100"/>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 X</a:t>
            </a:r>
            <a:r>
              <a:rPr lang="vi" sz="1600">
                <a:latin typeface="Raleway"/>
                <a:ea typeface="Raleway"/>
                <a:cs typeface="Raleway"/>
                <a:sym typeface="Raleway"/>
              </a:rPr>
              <a:t>óa</a:t>
            </a:r>
            <a:r>
              <a:rPr lang="vi" sz="1600">
                <a:latin typeface="Raleway"/>
                <a:ea typeface="Raleway"/>
                <a:cs typeface="Raleway"/>
                <a:sym typeface="Raleway"/>
              </a:rPr>
              <a:t> 1 index</a:t>
            </a:r>
            <a:endParaRPr sz="1600">
              <a:latin typeface="Raleway"/>
              <a:ea typeface="Raleway"/>
              <a:cs typeface="Raleway"/>
              <a:sym typeface="Raleway"/>
            </a:endParaRPr>
          </a:p>
        </p:txBody>
      </p:sp>
      <p:pic>
        <p:nvPicPr>
          <p:cNvPr id="215" name="Google Shape;215;p30"/>
          <p:cNvPicPr preferRelativeResize="0"/>
          <p:nvPr/>
        </p:nvPicPr>
        <p:blipFill>
          <a:blip r:embed="rId5">
            <a:alphaModFix/>
          </a:blip>
          <a:stretch>
            <a:fillRect/>
          </a:stretch>
        </p:blipFill>
        <p:spPr>
          <a:xfrm>
            <a:off x="788250" y="4341075"/>
            <a:ext cx="2895566" cy="65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3: Các khái niệm và 1 số câu lệnh cơ bản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1" name="Google Shape;221;p31"/>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1 số câu lệnh cơ bản</a:t>
            </a:r>
            <a:endParaRPr b="1" sz="2000"/>
          </a:p>
        </p:txBody>
      </p:sp>
      <p:sp>
        <p:nvSpPr>
          <p:cNvPr id="222" name="Google Shape;222;p31"/>
          <p:cNvSpPr txBox="1"/>
          <p:nvPr/>
        </p:nvSpPr>
        <p:spPr>
          <a:xfrm>
            <a:off x="722300" y="1599175"/>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 T</a:t>
            </a:r>
            <a:r>
              <a:rPr lang="vi" sz="1600">
                <a:latin typeface="Raleway"/>
                <a:ea typeface="Raleway"/>
                <a:cs typeface="Raleway"/>
                <a:sym typeface="Raleway"/>
              </a:rPr>
              <a:t>ạo 1 document trong index (hoặc thay thế)</a:t>
            </a:r>
            <a:endParaRPr sz="1600">
              <a:latin typeface="Raleway"/>
              <a:ea typeface="Raleway"/>
              <a:cs typeface="Raleway"/>
              <a:sym typeface="Raleway"/>
            </a:endParaRPr>
          </a:p>
        </p:txBody>
      </p:sp>
      <p:sp>
        <p:nvSpPr>
          <p:cNvPr id="223" name="Google Shape;223;p31"/>
          <p:cNvSpPr txBox="1"/>
          <p:nvPr/>
        </p:nvSpPr>
        <p:spPr>
          <a:xfrm>
            <a:off x="722300" y="2922750"/>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 L</a:t>
            </a:r>
            <a:r>
              <a:rPr lang="vi" sz="1600">
                <a:latin typeface="Raleway"/>
                <a:ea typeface="Raleway"/>
                <a:cs typeface="Raleway"/>
                <a:sym typeface="Raleway"/>
              </a:rPr>
              <a:t>ấy ra dữ liệu của document</a:t>
            </a:r>
            <a:endParaRPr sz="1600">
              <a:latin typeface="Raleway"/>
              <a:ea typeface="Raleway"/>
              <a:cs typeface="Raleway"/>
              <a:sym typeface="Raleway"/>
            </a:endParaRPr>
          </a:p>
        </p:txBody>
      </p:sp>
      <p:pic>
        <p:nvPicPr>
          <p:cNvPr id="224" name="Google Shape;224;p31"/>
          <p:cNvPicPr preferRelativeResize="0"/>
          <p:nvPr/>
        </p:nvPicPr>
        <p:blipFill>
          <a:blip r:embed="rId3">
            <a:alphaModFix/>
          </a:blip>
          <a:stretch>
            <a:fillRect/>
          </a:stretch>
        </p:blipFill>
        <p:spPr>
          <a:xfrm>
            <a:off x="804175" y="1920175"/>
            <a:ext cx="2926925" cy="1053200"/>
          </a:xfrm>
          <a:prstGeom prst="rect">
            <a:avLst/>
          </a:prstGeom>
          <a:noFill/>
          <a:ln>
            <a:noFill/>
          </a:ln>
        </p:spPr>
      </p:pic>
      <p:pic>
        <p:nvPicPr>
          <p:cNvPr id="225" name="Google Shape;225;p31"/>
          <p:cNvPicPr preferRelativeResize="0"/>
          <p:nvPr/>
        </p:nvPicPr>
        <p:blipFill>
          <a:blip r:embed="rId4">
            <a:alphaModFix/>
          </a:blip>
          <a:stretch>
            <a:fillRect/>
          </a:stretch>
        </p:blipFill>
        <p:spPr>
          <a:xfrm>
            <a:off x="4873575" y="1920175"/>
            <a:ext cx="3418849" cy="1053200"/>
          </a:xfrm>
          <a:prstGeom prst="rect">
            <a:avLst/>
          </a:prstGeom>
          <a:noFill/>
          <a:ln>
            <a:noFill/>
          </a:ln>
        </p:spPr>
      </p:pic>
      <p:sp>
        <p:nvSpPr>
          <p:cNvPr id="226" name="Google Shape;226;p31"/>
          <p:cNvSpPr txBox="1"/>
          <p:nvPr/>
        </p:nvSpPr>
        <p:spPr>
          <a:xfrm>
            <a:off x="4117875" y="2215925"/>
            <a:ext cx="64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latin typeface="Lato"/>
                <a:ea typeface="Lato"/>
                <a:cs typeface="Lato"/>
                <a:sym typeface="Lato"/>
              </a:rPr>
              <a:t>=&gt;</a:t>
            </a:r>
            <a:endParaRPr sz="1800">
              <a:latin typeface="Lato"/>
              <a:ea typeface="Lato"/>
              <a:cs typeface="Lato"/>
              <a:sym typeface="Lato"/>
            </a:endParaRPr>
          </a:p>
        </p:txBody>
      </p:sp>
      <p:pic>
        <p:nvPicPr>
          <p:cNvPr id="227" name="Google Shape;227;p31"/>
          <p:cNvPicPr preferRelativeResize="0"/>
          <p:nvPr/>
        </p:nvPicPr>
        <p:blipFill>
          <a:blip r:embed="rId5">
            <a:alphaModFix/>
          </a:blip>
          <a:stretch>
            <a:fillRect/>
          </a:stretch>
        </p:blipFill>
        <p:spPr>
          <a:xfrm>
            <a:off x="804175" y="3302700"/>
            <a:ext cx="2828914" cy="535200"/>
          </a:xfrm>
          <a:prstGeom prst="rect">
            <a:avLst/>
          </a:prstGeom>
          <a:noFill/>
          <a:ln>
            <a:noFill/>
          </a:ln>
        </p:spPr>
      </p:pic>
      <p:sp>
        <p:nvSpPr>
          <p:cNvPr id="228" name="Google Shape;228;p31"/>
          <p:cNvSpPr txBox="1"/>
          <p:nvPr/>
        </p:nvSpPr>
        <p:spPr>
          <a:xfrm>
            <a:off x="3930000" y="3339450"/>
            <a:ext cx="64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latin typeface="Lato"/>
                <a:ea typeface="Lato"/>
                <a:cs typeface="Lato"/>
                <a:sym typeface="Lato"/>
              </a:rPr>
              <a:t>=&gt;</a:t>
            </a:r>
            <a:endParaRPr sz="1800">
              <a:latin typeface="Lato"/>
              <a:ea typeface="Lato"/>
              <a:cs typeface="Lato"/>
              <a:sym typeface="Lato"/>
            </a:endParaRPr>
          </a:p>
        </p:txBody>
      </p:sp>
      <p:pic>
        <p:nvPicPr>
          <p:cNvPr id="229" name="Google Shape;229;p31"/>
          <p:cNvPicPr preferRelativeResize="0"/>
          <p:nvPr/>
        </p:nvPicPr>
        <p:blipFill>
          <a:blip r:embed="rId6">
            <a:alphaModFix/>
          </a:blip>
          <a:stretch>
            <a:fillRect/>
          </a:stretch>
        </p:blipFill>
        <p:spPr>
          <a:xfrm>
            <a:off x="4759875" y="3302700"/>
            <a:ext cx="3418850" cy="480094"/>
          </a:xfrm>
          <a:prstGeom prst="rect">
            <a:avLst/>
          </a:prstGeom>
          <a:noFill/>
          <a:ln>
            <a:noFill/>
          </a:ln>
        </p:spPr>
      </p:pic>
      <p:sp>
        <p:nvSpPr>
          <p:cNvPr id="230" name="Google Shape;230;p31"/>
          <p:cNvSpPr txBox="1"/>
          <p:nvPr/>
        </p:nvSpPr>
        <p:spPr>
          <a:xfrm>
            <a:off x="722300" y="3892900"/>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 Update 1 trường của document</a:t>
            </a:r>
            <a:endParaRPr sz="1600">
              <a:latin typeface="Raleway"/>
              <a:ea typeface="Raleway"/>
              <a:cs typeface="Raleway"/>
              <a:sym typeface="Raleway"/>
            </a:endParaRPr>
          </a:p>
        </p:txBody>
      </p:sp>
      <p:pic>
        <p:nvPicPr>
          <p:cNvPr id="231" name="Google Shape;231;p31"/>
          <p:cNvPicPr preferRelativeResize="0"/>
          <p:nvPr/>
        </p:nvPicPr>
        <p:blipFill>
          <a:blip r:embed="rId7">
            <a:alphaModFix/>
          </a:blip>
          <a:stretch>
            <a:fillRect/>
          </a:stretch>
        </p:blipFill>
        <p:spPr>
          <a:xfrm>
            <a:off x="4117875" y="4010351"/>
            <a:ext cx="3121600" cy="101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6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Mục lục</a:t>
            </a:r>
            <a:endParaRPr/>
          </a:p>
        </p:txBody>
      </p:sp>
      <p:sp>
        <p:nvSpPr>
          <p:cNvPr id="93" name="Google Shape;93;p14"/>
          <p:cNvSpPr txBox="1"/>
          <p:nvPr>
            <p:ph idx="1" type="body"/>
          </p:nvPr>
        </p:nvSpPr>
        <p:spPr>
          <a:xfrm>
            <a:off x="729450" y="1268250"/>
            <a:ext cx="8226600" cy="38754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vi" sz="2000">
                <a:solidFill>
                  <a:srgbClr val="000000"/>
                </a:solidFill>
                <a:latin typeface="Raleway"/>
                <a:ea typeface="Raleway"/>
                <a:cs typeface="Raleway"/>
                <a:sym typeface="Raleway"/>
              </a:rPr>
              <a:t>Phần 1: Giới thiệu tổng quan</a:t>
            </a:r>
            <a:endParaRPr sz="2000">
              <a:solidFill>
                <a:srgbClr val="000000"/>
              </a:solidFill>
              <a:latin typeface="Raleway"/>
              <a:ea typeface="Raleway"/>
              <a:cs typeface="Raleway"/>
              <a:sym typeface="Raleway"/>
            </a:endParaRPr>
          </a:p>
          <a:p>
            <a:pPr indent="0" lvl="0" marL="0" rtl="0" algn="l">
              <a:lnSpc>
                <a:spcPct val="90000"/>
              </a:lnSpc>
              <a:spcBef>
                <a:spcPts val="1200"/>
              </a:spcBef>
              <a:spcAft>
                <a:spcPts val="0"/>
              </a:spcAft>
              <a:buNone/>
            </a:pPr>
            <a:r>
              <a:rPr lang="vi" sz="2000">
                <a:solidFill>
                  <a:srgbClr val="000000"/>
                </a:solidFill>
                <a:latin typeface="Raleway"/>
                <a:ea typeface="Raleway"/>
                <a:cs typeface="Raleway"/>
                <a:sym typeface="Raleway"/>
              </a:rPr>
              <a:t>Phần 2: Hướng dẫn cài đặt và làm quen</a:t>
            </a:r>
            <a:endParaRPr sz="2000">
              <a:solidFill>
                <a:srgbClr val="000000"/>
              </a:solidFill>
              <a:latin typeface="Raleway"/>
              <a:ea typeface="Raleway"/>
              <a:cs typeface="Raleway"/>
              <a:sym typeface="Raleway"/>
            </a:endParaRPr>
          </a:p>
          <a:p>
            <a:pPr indent="0" lvl="0" marL="0" rtl="0" algn="l">
              <a:lnSpc>
                <a:spcPct val="90000"/>
              </a:lnSpc>
              <a:spcBef>
                <a:spcPts val="1200"/>
              </a:spcBef>
              <a:spcAft>
                <a:spcPts val="0"/>
              </a:spcAft>
              <a:buNone/>
            </a:pPr>
            <a:r>
              <a:rPr lang="vi" sz="2000">
                <a:solidFill>
                  <a:srgbClr val="000000"/>
                </a:solidFill>
                <a:latin typeface="Raleway"/>
                <a:ea typeface="Raleway"/>
                <a:cs typeface="Raleway"/>
                <a:sym typeface="Raleway"/>
              </a:rPr>
              <a:t>Phần 3: Các khái niệm và 1 số câu lệnh cơ bản</a:t>
            </a:r>
            <a:endParaRPr b="1" sz="2000">
              <a:solidFill>
                <a:srgbClr val="000000"/>
              </a:solidFill>
              <a:latin typeface="Raleway"/>
              <a:ea typeface="Raleway"/>
              <a:cs typeface="Raleway"/>
              <a:sym typeface="Raleway"/>
            </a:endParaRPr>
          </a:p>
          <a:p>
            <a:pPr indent="0" lvl="0" marL="0" rtl="0" algn="l">
              <a:lnSpc>
                <a:spcPct val="90000"/>
              </a:lnSpc>
              <a:spcBef>
                <a:spcPts val="1200"/>
              </a:spcBef>
              <a:spcAft>
                <a:spcPts val="0"/>
              </a:spcAft>
              <a:buNone/>
            </a:pPr>
            <a:r>
              <a:rPr lang="vi" sz="2000">
                <a:solidFill>
                  <a:srgbClr val="000000"/>
                </a:solidFill>
                <a:latin typeface="Raleway"/>
                <a:ea typeface="Raleway"/>
                <a:cs typeface="Raleway"/>
                <a:sym typeface="Raleway"/>
              </a:rPr>
              <a:t>Phần 4: </a:t>
            </a:r>
            <a:r>
              <a:rPr lang="vi" sz="2000">
                <a:solidFill>
                  <a:srgbClr val="000000"/>
                </a:solidFill>
                <a:latin typeface="Raleway"/>
                <a:ea typeface="Raleway"/>
                <a:cs typeface="Raleway"/>
                <a:sym typeface="Raleway"/>
              </a:rPr>
              <a:t>Text analysis</a:t>
            </a:r>
            <a:endParaRPr sz="2000">
              <a:solidFill>
                <a:srgbClr val="000000"/>
              </a:solidFill>
              <a:latin typeface="Raleway"/>
              <a:ea typeface="Raleway"/>
              <a:cs typeface="Raleway"/>
              <a:sym typeface="Raleway"/>
            </a:endParaRPr>
          </a:p>
          <a:p>
            <a:pPr indent="0" lvl="0" marL="0" rtl="0" algn="l">
              <a:lnSpc>
                <a:spcPct val="90000"/>
              </a:lnSpc>
              <a:spcBef>
                <a:spcPts val="1200"/>
              </a:spcBef>
              <a:spcAft>
                <a:spcPts val="0"/>
              </a:spcAft>
              <a:buNone/>
            </a:pPr>
            <a:r>
              <a:rPr lang="vi" sz="2000">
                <a:solidFill>
                  <a:srgbClr val="000000"/>
                </a:solidFill>
                <a:latin typeface="Raleway"/>
                <a:ea typeface="Raleway"/>
                <a:cs typeface="Raleway"/>
                <a:sym typeface="Raleway"/>
              </a:rPr>
              <a:t>Phần 5: Create Index</a:t>
            </a:r>
            <a:endParaRPr sz="2000">
              <a:solidFill>
                <a:srgbClr val="000000"/>
              </a:solidFill>
              <a:latin typeface="Raleway"/>
              <a:ea typeface="Raleway"/>
              <a:cs typeface="Raleway"/>
              <a:sym typeface="Raleway"/>
            </a:endParaRPr>
          </a:p>
          <a:p>
            <a:pPr indent="0" lvl="0" marL="0" rtl="0" algn="l">
              <a:lnSpc>
                <a:spcPct val="90000"/>
              </a:lnSpc>
              <a:spcBef>
                <a:spcPts val="1200"/>
              </a:spcBef>
              <a:spcAft>
                <a:spcPts val="0"/>
              </a:spcAft>
              <a:buNone/>
            </a:pPr>
            <a:r>
              <a:rPr lang="vi" sz="2000">
                <a:solidFill>
                  <a:srgbClr val="000000"/>
                </a:solidFill>
                <a:latin typeface="Raleway"/>
                <a:ea typeface="Raleway"/>
                <a:cs typeface="Raleway"/>
                <a:sym typeface="Raleway"/>
              </a:rPr>
              <a:t>Phần 6: Mapping</a:t>
            </a:r>
            <a:endParaRPr sz="2000">
              <a:solidFill>
                <a:srgbClr val="000000"/>
              </a:solidFill>
              <a:latin typeface="Raleway"/>
              <a:ea typeface="Raleway"/>
              <a:cs typeface="Raleway"/>
              <a:sym typeface="Raleway"/>
            </a:endParaRPr>
          </a:p>
          <a:p>
            <a:pPr indent="0" lvl="0" marL="0" rtl="0" algn="l">
              <a:lnSpc>
                <a:spcPct val="90000"/>
              </a:lnSpc>
              <a:spcBef>
                <a:spcPts val="1200"/>
              </a:spcBef>
              <a:spcAft>
                <a:spcPts val="0"/>
              </a:spcAft>
              <a:buNone/>
            </a:pPr>
            <a:r>
              <a:rPr b="1" lang="vi" sz="2000">
                <a:solidFill>
                  <a:srgbClr val="000000"/>
                </a:solidFill>
                <a:latin typeface="Raleway"/>
                <a:ea typeface="Raleway"/>
                <a:cs typeface="Raleway"/>
                <a:sym typeface="Raleway"/>
              </a:rPr>
              <a:t>Phần 7: Query DSL</a:t>
            </a:r>
            <a:endParaRPr b="1" sz="2000">
              <a:solidFill>
                <a:srgbClr val="000000"/>
              </a:solidFill>
              <a:latin typeface="Raleway"/>
              <a:ea typeface="Raleway"/>
              <a:cs typeface="Raleway"/>
              <a:sym typeface="Raleway"/>
            </a:endParaRPr>
          </a:p>
          <a:p>
            <a:pPr indent="0" lvl="0" marL="0" rtl="0" algn="l">
              <a:lnSpc>
                <a:spcPct val="90000"/>
              </a:lnSpc>
              <a:spcBef>
                <a:spcPts val="1200"/>
              </a:spcBef>
              <a:spcAft>
                <a:spcPts val="0"/>
              </a:spcAft>
              <a:buNone/>
            </a:pPr>
            <a:r>
              <a:rPr b="1" lang="vi" sz="2000">
                <a:solidFill>
                  <a:srgbClr val="000000"/>
                </a:solidFill>
                <a:latin typeface="Raleway"/>
                <a:ea typeface="Raleway"/>
                <a:cs typeface="Raleway"/>
                <a:sym typeface="Raleway"/>
              </a:rPr>
              <a:t>Phần 8: Aggregations</a:t>
            </a:r>
            <a:endParaRPr sz="2000">
              <a:solidFill>
                <a:srgbClr val="000000"/>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3: Các khái niệm và 1 số câu lệnh cơ bản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7" name="Google Shape;237;p32"/>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1 số câu lệnh cơ bản</a:t>
            </a:r>
            <a:endParaRPr b="1" sz="2000"/>
          </a:p>
        </p:txBody>
      </p:sp>
      <p:sp>
        <p:nvSpPr>
          <p:cNvPr id="238" name="Google Shape;238;p32"/>
          <p:cNvSpPr txBox="1"/>
          <p:nvPr/>
        </p:nvSpPr>
        <p:spPr>
          <a:xfrm>
            <a:off x="729450" y="1676975"/>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 </a:t>
            </a:r>
            <a:r>
              <a:rPr lang="vi" sz="1600">
                <a:latin typeface="Raleway"/>
                <a:ea typeface="Raleway"/>
                <a:cs typeface="Raleway"/>
                <a:sym typeface="Raleway"/>
              </a:rPr>
              <a:t>Thao tác với nhiều document cùng lúc</a:t>
            </a:r>
            <a:endParaRPr sz="1600">
              <a:latin typeface="Raleway"/>
              <a:ea typeface="Raleway"/>
              <a:cs typeface="Raleway"/>
              <a:sym typeface="Raleway"/>
            </a:endParaRPr>
          </a:p>
        </p:txBody>
      </p:sp>
      <p:pic>
        <p:nvPicPr>
          <p:cNvPr id="239" name="Google Shape;239;p32"/>
          <p:cNvPicPr preferRelativeResize="0"/>
          <p:nvPr/>
        </p:nvPicPr>
        <p:blipFill>
          <a:blip r:embed="rId3">
            <a:alphaModFix/>
          </a:blip>
          <a:stretch>
            <a:fillRect/>
          </a:stretch>
        </p:blipFill>
        <p:spPr>
          <a:xfrm>
            <a:off x="729450" y="2072138"/>
            <a:ext cx="3755725" cy="1363543"/>
          </a:xfrm>
          <a:prstGeom prst="rect">
            <a:avLst/>
          </a:prstGeom>
          <a:noFill/>
          <a:ln>
            <a:noFill/>
          </a:ln>
        </p:spPr>
      </p:pic>
      <p:pic>
        <p:nvPicPr>
          <p:cNvPr id="240" name="Google Shape;240;p32"/>
          <p:cNvPicPr preferRelativeResize="0"/>
          <p:nvPr/>
        </p:nvPicPr>
        <p:blipFill>
          <a:blip r:embed="rId4">
            <a:alphaModFix/>
          </a:blip>
          <a:stretch>
            <a:fillRect/>
          </a:stretch>
        </p:blipFill>
        <p:spPr>
          <a:xfrm>
            <a:off x="770075" y="3600100"/>
            <a:ext cx="4329075" cy="1162825"/>
          </a:xfrm>
          <a:prstGeom prst="rect">
            <a:avLst/>
          </a:prstGeom>
          <a:noFill/>
          <a:ln>
            <a:noFill/>
          </a:ln>
        </p:spPr>
      </p:pic>
      <p:pic>
        <p:nvPicPr>
          <p:cNvPr id="241" name="Google Shape;241;p32"/>
          <p:cNvPicPr preferRelativeResize="0"/>
          <p:nvPr/>
        </p:nvPicPr>
        <p:blipFill>
          <a:blip r:embed="rId5">
            <a:alphaModFix/>
          </a:blip>
          <a:stretch>
            <a:fillRect/>
          </a:stretch>
        </p:blipFill>
        <p:spPr>
          <a:xfrm>
            <a:off x="4897925" y="2138538"/>
            <a:ext cx="3962675" cy="1092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idx="1" type="body"/>
          </p:nvPr>
        </p:nvSpPr>
        <p:spPr>
          <a:xfrm>
            <a:off x="729450" y="1252600"/>
            <a:ext cx="7688700" cy="389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vi">
                <a:solidFill>
                  <a:schemeClr val="dk2"/>
                </a:solidFill>
              </a:rPr>
              <a:t>Bài 1:</a:t>
            </a:r>
            <a:r>
              <a:rPr lang="vi">
                <a:solidFill>
                  <a:schemeClr val="dk2"/>
                </a:solidFill>
              </a:rPr>
              <a:t> Tạo index “users” chứa thông tin người dùng: tên, tuổi, quê quán, ngành nghề</a:t>
            </a:r>
            <a:endParaRPr>
              <a:solidFill>
                <a:schemeClr val="dk2"/>
              </a:solidFill>
            </a:endParaRPr>
          </a:p>
          <a:p>
            <a:pPr indent="0" lvl="0" marL="0" rtl="0" algn="l">
              <a:spcBef>
                <a:spcPts val="1200"/>
              </a:spcBef>
              <a:spcAft>
                <a:spcPts val="0"/>
              </a:spcAft>
              <a:buNone/>
            </a:pPr>
            <a:r>
              <a:rPr b="1" lang="vi">
                <a:solidFill>
                  <a:schemeClr val="dk2"/>
                </a:solidFill>
              </a:rPr>
              <a:t>Bài 2:</a:t>
            </a:r>
            <a:r>
              <a:rPr lang="vi">
                <a:solidFill>
                  <a:schemeClr val="dk2"/>
                </a:solidFill>
              </a:rPr>
              <a:t> Insert vào index “</a:t>
            </a:r>
            <a:r>
              <a:rPr lang="vi">
                <a:solidFill>
                  <a:schemeClr val="dk2"/>
                </a:solidFill>
              </a:rPr>
              <a:t>users</a:t>
            </a:r>
            <a:r>
              <a:rPr lang="vi">
                <a:solidFill>
                  <a:schemeClr val="dk2"/>
                </a:solidFill>
              </a:rPr>
              <a:t>" 3 documents theo 2 cách</a:t>
            </a:r>
            <a:endParaRPr>
              <a:solidFill>
                <a:schemeClr val="dk2"/>
              </a:solidFill>
            </a:endParaRPr>
          </a:p>
          <a:p>
            <a:pPr indent="-311150" lvl="0" marL="457200" rtl="0" algn="l">
              <a:spcBef>
                <a:spcPts val="1200"/>
              </a:spcBef>
              <a:spcAft>
                <a:spcPts val="0"/>
              </a:spcAft>
              <a:buClr>
                <a:schemeClr val="dk2"/>
              </a:buClr>
              <a:buSzPts val="1300"/>
              <a:buChar char="-"/>
            </a:pPr>
            <a:r>
              <a:rPr lang="vi">
                <a:solidFill>
                  <a:schemeClr val="dk2"/>
                </a:solidFill>
              </a:rPr>
              <a:t>Insert từng document</a:t>
            </a:r>
            <a:endParaRPr>
              <a:solidFill>
                <a:schemeClr val="dk2"/>
              </a:solidFill>
            </a:endParaRPr>
          </a:p>
          <a:p>
            <a:pPr indent="-311150" lvl="0" marL="457200" rtl="0" algn="l">
              <a:spcBef>
                <a:spcPts val="0"/>
              </a:spcBef>
              <a:spcAft>
                <a:spcPts val="0"/>
              </a:spcAft>
              <a:buClr>
                <a:schemeClr val="dk2"/>
              </a:buClr>
              <a:buSzPts val="1300"/>
              <a:buChar char="-"/>
            </a:pPr>
            <a:r>
              <a:rPr lang="vi">
                <a:solidFill>
                  <a:schemeClr val="dk2"/>
                </a:solidFill>
              </a:rPr>
              <a:t>Insert nhiều documents cùng lúc</a:t>
            </a:r>
            <a:endParaRPr>
              <a:solidFill>
                <a:schemeClr val="dk2"/>
              </a:solidFill>
            </a:endParaRPr>
          </a:p>
          <a:p>
            <a:pPr indent="0" lvl="0" marL="0" rtl="0" algn="l">
              <a:spcBef>
                <a:spcPts val="1200"/>
              </a:spcBef>
              <a:spcAft>
                <a:spcPts val="0"/>
              </a:spcAft>
              <a:buNone/>
            </a:pPr>
            <a:r>
              <a:rPr b="1" lang="vi">
                <a:solidFill>
                  <a:schemeClr val="dk2"/>
                </a:solidFill>
              </a:rPr>
              <a:t>Bài 3:</a:t>
            </a:r>
            <a:r>
              <a:rPr lang="vi">
                <a:solidFill>
                  <a:schemeClr val="dk2"/>
                </a:solidFill>
              </a:rPr>
              <a:t> Thay thế document thứ 2 thành</a:t>
            </a:r>
            <a:endParaRPr>
              <a:solidFill>
                <a:schemeClr val="dk2"/>
              </a:solidFill>
            </a:endParaRPr>
          </a:p>
          <a:p>
            <a:pPr indent="-311150" lvl="0" marL="457200" rtl="0" algn="l">
              <a:spcBef>
                <a:spcPts val="1200"/>
              </a:spcBef>
              <a:spcAft>
                <a:spcPts val="0"/>
              </a:spcAft>
              <a:buClr>
                <a:schemeClr val="dk2"/>
              </a:buClr>
              <a:buSzPts val="1300"/>
              <a:buChar char="-"/>
            </a:pPr>
            <a:r>
              <a:rPr lang="vi">
                <a:solidFill>
                  <a:schemeClr val="dk2"/>
                </a:solidFill>
              </a:rPr>
              <a:t>name: “Đặng Quang A”, age: “21”, home_town: “Hà Nội”, job: “IT"</a:t>
            </a:r>
            <a:endParaRPr>
              <a:solidFill>
                <a:schemeClr val="dk2"/>
              </a:solidFill>
            </a:endParaRPr>
          </a:p>
          <a:p>
            <a:pPr indent="0" lvl="0" marL="0" rtl="0" algn="l">
              <a:spcBef>
                <a:spcPts val="1200"/>
              </a:spcBef>
              <a:spcAft>
                <a:spcPts val="0"/>
              </a:spcAft>
              <a:buNone/>
            </a:pPr>
            <a:r>
              <a:rPr b="1" lang="vi">
                <a:solidFill>
                  <a:schemeClr val="dk2"/>
                </a:solidFill>
              </a:rPr>
              <a:t>Bài 4:</a:t>
            </a:r>
            <a:r>
              <a:rPr lang="vi">
                <a:solidFill>
                  <a:schemeClr val="dk2"/>
                </a:solidFill>
              </a:rPr>
              <a:t> Update thông tin của document thứ 2 thành</a:t>
            </a:r>
            <a:endParaRPr>
              <a:solidFill>
                <a:schemeClr val="dk2"/>
              </a:solidFill>
            </a:endParaRPr>
          </a:p>
          <a:p>
            <a:pPr indent="-311150" lvl="0" marL="457200" rtl="0" algn="l">
              <a:spcBef>
                <a:spcPts val="1200"/>
              </a:spcBef>
              <a:spcAft>
                <a:spcPts val="0"/>
              </a:spcAft>
              <a:buClr>
                <a:schemeClr val="dk2"/>
              </a:buClr>
              <a:buSzPts val="1300"/>
              <a:buChar char="-"/>
            </a:pPr>
            <a:r>
              <a:rPr lang="vi">
                <a:solidFill>
                  <a:schemeClr val="dk2"/>
                </a:solidFill>
              </a:rPr>
              <a:t>name: “Nguyễn Văn A”, home_town: “Hải Phòng”</a:t>
            </a:r>
            <a:endParaRPr>
              <a:solidFill>
                <a:schemeClr val="dk2"/>
              </a:solidFill>
            </a:endParaRPr>
          </a:p>
          <a:p>
            <a:pPr indent="0" lvl="0" marL="0" rtl="0" algn="l">
              <a:spcBef>
                <a:spcPts val="1200"/>
              </a:spcBef>
              <a:spcAft>
                <a:spcPts val="0"/>
              </a:spcAft>
              <a:buNone/>
            </a:pPr>
            <a:r>
              <a:rPr b="1" lang="vi">
                <a:solidFill>
                  <a:schemeClr val="dk2"/>
                </a:solidFill>
              </a:rPr>
              <a:t>Bài 5:</a:t>
            </a:r>
            <a:r>
              <a:rPr lang="vi">
                <a:solidFill>
                  <a:schemeClr val="dk2"/>
                </a:solidFill>
              </a:rPr>
              <a:t> Xóa document thứ 2</a:t>
            </a:r>
            <a:endParaRPr>
              <a:solidFill>
                <a:schemeClr val="dk2"/>
              </a:solidFill>
            </a:endParaRPr>
          </a:p>
          <a:p>
            <a:pPr indent="0" lvl="0" marL="0" rtl="0" algn="l">
              <a:spcBef>
                <a:spcPts val="1200"/>
              </a:spcBef>
              <a:spcAft>
                <a:spcPts val="0"/>
              </a:spcAft>
              <a:buNone/>
            </a:pPr>
            <a:r>
              <a:rPr b="1" lang="vi">
                <a:solidFill>
                  <a:schemeClr val="dk2"/>
                </a:solidFill>
              </a:rPr>
              <a:t>Bài 6:</a:t>
            </a:r>
            <a:r>
              <a:rPr lang="vi">
                <a:solidFill>
                  <a:schemeClr val="dk2"/>
                </a:solidFill>
              </a:rPr>
              <a:t> Update </a:t>
            </a:r>
            <a:r>
              <a:rPr lang="vi">
                <a:solidFill>
                  <a:schemeClr val="dk2"/>
                </a:solidFill>
              </a:rPr>
              <a:t>documents </a:t>
            </a:r>
            <a:r>
              <a:rPr lang="vi">
                <a:solidFill>
                  <a:schemeClr val="dk2"/>
                </a:solidFill>
              </a:rPr>
              <a:t>thứ nhất và thứ 3 cùng lúc</a:t>
            </a:r>
            <a:endParaRPr>
              <a:solidFill>
                <a:schemeClr val="dk2"/>
              </a:solidFill>
            </a:endParaRPr>
          </a:p>
          <a:p>
            <a:pPr indent="-311150" lvl="0" marL="457200" rtl="0" algn="l">
              <a:spcBef>
                <a:spcPts val="1200"/>
              </a:spcBef>
              <a:spcAft>
                <a:spcPts val="0"/>
              </a:spcAft>
              <a:buClr>
                <a:schemeClr val="dk2"/>
              </a:buClr>
              <a:buSzPts val="1300"/>
              <a:buChar char="-"/>
            </a:pPr>
            <a:r>
              <a:rPr lang="vi">
                <a:solidFill>
                  <a:schemeClr val="dk2"/>
                </a:solidFill>
              </a:rPr>
              <a:t>job: “student"</a:t>
            </a:r>
            <a:endParaRPr>
              <a:solidFill>
                <a:schemeClr val="dk2"/>
              </a:solidFill>
            </a:endParaRPr>
          </a:p>
        </p:txBody>
      </p:sp>
      <p:sp>
        <p:nvSpPr>
          <p:cNvPr id="247" name="Google Shape;247;p33"/>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Bài tập vận dụng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idx="1" type="body"/>
          </p:nvPr>
        </p:nvSpPr>
        <p:spPr>
          <a:xfrm>
            <a:off x="729450" y="1769325"/>
            <a:ext cx="5979900" cy="32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600">
                <a:solidFill>
                  <a:schemeClr val="dk2"/>
                </a:solidFill>
              </a:rPr>
              <a:t>- Analysis là một quá trình được tự động thực hiện để phân tích dữ liệu trước khi lưu vào inverted index trong Elasticsearch</a:t>
            </a:r>
            <a:endParaRPr sz="1600">
              <a:solidFill>
                <a:schemeClr val="dk2"/>
              </a:solidFill>
            </a:endParaRPr>
          </a:p>
          <a:p>
            <a:pPr indent="0" lvl="0" marL="0" rtl="0" algn="l">
              <a:spcBef>
                <a:spcPts val="1200"/>
              </a:spcBef>
              <a:spcAft>
                <a:spcPts val="0"/>
              </a:spcAft>
              <a:buNone/>
            </a:pPr>
            <a:r>
              <a:rPr lang="vi" sz="1600">
                <a:solidFill>
                  <a:schemeClr val="dk2"/>
                </a:solidFill>
              </a:rPr>
              <a:t>- Gồm các bước sau:</a:t>
            </a:r>
            <a:endParaRPr sz="1600">
              <a:solidFill>
                <a:schemeClr val="dk2"/>
              </a:solidFill>
            </a:endParaRPr>
          </a:p>
          <a:p>
            <a:pPr indent="-187325" lvl="0" marL="179999" rtl="0" algn="l">
              <a:spcBef>
                <a:spcPts val="1200"/>
              </a:spcBef>
              <a:spcAft>
                <a:spcPts val="0"/>
              </a:spcAft>
              <a:buClr>
                <a:schemeClr val="dk2"/>
              </a:buClr>
              <a:buSzPts val="1600"/>
              <a:buChar char="●"/>
            </a:pPr>
            <a:r>
              <a:rPr b="1" lang="vi" sz="1600">
                <a:solidFill>
                  <a:schemeClr val="dk2"/>
                </a:solidFill>
              </a:rPr>
              <a:t>Character filtering</a:t>
            </a:r>
            <a:r>
              <a:rPr lang="vi" sz="1600">
                <a:solidFill>
                  <a:schemeClr val="dk2"/>
                </a:solidFill>
              </a:rPr>
              <a:t>: </a:t>
            </a:r>
            <a:r>
              <a:rPr lang="vi" sz="1600">
                <a:solidFill>
                  <a:schemeClr val="dk2"/>
                </a:solidFill>
              </a:rPr>
              <a:t>Chuyển các ký tự về dạng dữ liệu mình mong muốn</a:t>
            </a:r>
            <a:endParaRPr sz="1600">
              <a:solidFill>
                <a:schemeClr val="dk2"/>
              </a:solidFill>
            </a:endParaRPr>
          </a:p>
          <a:p>
            <a:pPr indent="-187325" lvl="0" marL="179999" rtl="0" algn="l">
              <a:spcBef>
                <a:spcPts val="0"/>
              </a:spcBef>
              <a:spcAft>
                <a:spcPts val="0"/>
              </a:spcAft>
              <a:buClr>
                <a:schemeClr val="dk2"/>
              </a:buClr>
              <a:buSzPts val="1600"/>
              <a:buChar char="●"/>
            </a:pPr>
            <a:r>
              <a:rPr b="1" lang="vi" sz="1600">
                <a:solidFill>
                  <a:schemeClr val="dk2"/>
                </a:solidFill>
              </a:rPr>
              <a:t>Breaking into tokens</a:t>
            </a:r>
            <a:r>
              <a:rPr lang="vi" sz="1600">
                <a:solidFill>
                  <a:schemeClr val="dk2"/>
                </a:solidFill>
              </a:rPr>
              <a:t>: </a:t>
            </a:r>
            <a:r>
              <a:rPr lang="vi" sz="1600">
                <a:solidFill>
                  <a:schemeClr val="dk2"/>
                </a:solidFill>
              </a:rPr>
              <a:t>Phân tách thành các tokens độc lập sử dụng các tokenizers</a:t>
            </a:r>
            <a:endParaRPr sz="1600">
              <a:solidFill>
                <a:schemeClr val="dk2"/>
              </a:solidFill>
            </a:endParaRPr>
          </a:p>
          <a:p>
            <a:pPr indent="-187325" lvl="0" marL="179999" rtl="0" algn="l">
              <a:spcBef>
                <a:spcPts val="0"/>
              </a:spcBef>
              <a:spcAft>
                <a:spcPts val="0"/>
              </a:spcAft>
              <a:buClr>
                <a:schemeClr val="dk2"/>
              </a:buClr>
              <a:buSzPts val="1600"/>
              <a:buChar char="●"/>
            </a:pPr>
            <a:r>
              <a:rPr b="1" lang="vi" sz="1600">
                <a:solidFill>
                  <a:schemeClr val="dk2"/>
                </a:solidFill>
              </a:rPr>
              <a:t>Token filtering</a:t>
            </a:r>
            <a:r>
              <a:rPr lang="vi" sz="1600">
                <a:solidFill>
                  <a:schemeClr val="dk2"/>
                </a:solidFill>
              </a:rPr>
              <a:t>: Biến đổi các token (</a:t>
            </a:r>
            <a:r>
              <a:rPr lang="vi" sz="1600">
                <a:solidFill>
                  <a:schemeClr val="dk2"/>
                </a:solidFill>
              </a:rPr>
              <a:t>thêm, bớt, xóa, sửa)</a:t>
            </a:r>
            <a:endParaRPr sz="1600">
              <a:solidFill>
                <a:schemeClr val="dk2"/>
              </a:solidFill>
            </a:endParaRPr>
          </a:p>
          <a:p>
            <a:pPr indent="-187325" lvl="0" marL="179999" rtl="0" algn="l">
              <a:spcBef>
                <a:spcPts val="0"/>
              </a:spcBef>
              <a:spcAft>
                <a:spcPts val="0"/>
              </a:spcAft>
              <a:buClr>
                <a:schemeClr val="dk2"/>
              </a:buClr>
              <a:buSzPts val="1600"/>
              <a:buChar char="●"/>
            </a:pPr>
            <a:r>
              <a:rPr b="1" lang="vi" sz="1600">
                <a:solidFill>
                  <a:schemeClr val="dk2"/>
                </a:solidFill>
              </a:rPr>
              <a:t>Token indexing</a:t>
            </a:r>
            <a:r>
              <a:rPr lang="vi" sz="1600">
                <a:solidFill>
                  <a:schemeClr val="dk2"/>
                </a:solidFill>
              </a:rPr>
              <a:t>: Lưu các token đó vào inverted index</a:t>
            </a:r>
            <a:endParaRPr sz="1600">
              <a:solidFill>
                <a:schemeClr val="dk2"/>
              </a:solidFill>
            </a:endParaRPr>
          </a:p>
        </p:txBody>
      </p:sp>
      <p:sp>
        <p:nvSpPr>
          <p:cNvPr id="253" name="Google Shape;253;p34"/>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4: Text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4" name="Google Shape;254;p34"/>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1. Khái niệm</a:t>
            </a:r>
            <a:endParaRPr b="1" sz="2000"/>
          </a:p>
        </p:txBody>
      </p:sp>
      <p:pic>
        <p:nvPicPr>
          <p:cNvPr id="255" name="Google Shape;255;p34"/>
          <p:cNvPicPr preferRelativeResize="0"/>
          <p:nvPr/>
        </p:nvPicPr>
        <p:blipFill rotWithShape="1">
          <a:blip r:embed="rId3">
            <a:alphaModFix/>
          </a:blip>
          <a:srcRect b="0" l="0" r="0" t="0"/>
          <a:stretch/>
        </p:blipFill>
        <p:spPr>
          <a:xfrm>
            <a:off x="6803309" y="894405"/>
            <a:ext cx="2287985" cy="40297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4: Text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1" name="Google Shape;261;p35"/>
          <p:cNvSpPr txBox="1"/>
          <p:nvPr>
            <p:ph idx="1" type="body"/>
          </p:nvPr>
        </p:nvSpPr>
        <p:spPr>
          <a:xfrm>
            <a:off x="729450" y="12077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1.1</a:t>
            </a:r>
            <a:r>
              <a:rPr b="1" lang="vi" sz="2000">
                <a:solidFill>
                  <a:schemeClr val="dk2"/>
                </a:solidFill>
                <a:latin typeface="Raleway"/>
                <a:ea typeface="Raleway"/>
                <a:cs typeface="Raleway"/>
                <a:sym typeface="Raleway"/>
              </a:rPr>
              <a:t> Character filtering</a:t>
            </a:r>
            <a:endParaRPr b="1" sz="2400">
              <a:latin typeface="Raleway"/>
              <a:ea typeface="Raleway"/>
              <a:cs typeface="Raleway"/>
              <a:sym typeface="Raleway"/>
            </a:endParaRPr>
          </a:p>
        </p:txBody>
      </p:sp>
      <p:sp>
        <p:nvSpPr>
          <p:cNvPr id="262" name="Google Shape;262;p35"/>
          <p:cNvSpPr txBox="1"/>
          <p:nvPr/>
        </p:nvSpPr>
        <p:spPr>
          <a:xfrm>
            <a:off x="757300" y="1616925"/>
            <a:ext cx="8016600" cy="8559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200"/>
              </a:spcBef>
              <a:spcAft>
                <a:spcPts val="0"/>
              </a:spcAft>
              <a:buNone/>
            </a:pPr>
            <a:r>
              <a:rPr lang="vi" sz="1600">
                <a:latin typeface="Raleway"/>
                <a:ea typeface="Raleway"/>
                <a:cs typeface="Raleway"/>
                <a:sym typeface="Raleway"/>
              </a:rPr>
              <a:t>- </a:t>
            </a:r>
            <a:r>
              <a:rPr lang="vi" sz="1600">
                <a:latin typeface="Raleway"/>
                <a:ea typeface="Raleway"/>
                <a:cs typeface="Raleway"/>
                <a:sym typeface="Raleway"/>
              </a:rPr>
              <a:t>Xử lý chuỗi đầu vào trước khi được tách từ, làm sạch chuỗi</a:t>
            </a:r>
            <a:endParaRPr sz="1600">
              <a:latin typeface="Raleway"/>
              <a:ea typeface="Raleway"/>
              <a:cs typeface="Raleway"/>
              <a:sym typeface="Raleway"/>
            </a:endParaRPr>
          </a:p>
          <a:p>
            <a:pPr indent="0" lvl="0" marL="0" rtl="0" algn="l">
              <a:lnSpc>
                <a:spcPct val="110000"/>
              </a:lnSpc>
              <a:spcBef>
                <a:spcPts val="1200"/>
              </a:spcBef>
              <a:spcAft>
                <a:spcPts val="0"/>
              </a:spcAft>
              <a:buNone/>
            </a:pPr>
            <a:r>
              <a:rPr lang="vi" sz="1600">
                <a:latin typeface="Raleway"/>
                <a:ea typeface="Raleway"/>
                <a:cs typeface="Raleway"/>
                <a:sym typeface="Raleway"/>
              </a:rPr>
              <a:t>VD: loại bỏ các thẻ html_tag hay chuyển ký hiệu </a:t>
            </a:r>
            <a:r>
              <a:rPr i="1" lang="vi" sz="1600">
                <a:latin typeface="Raleway"/>
                <a:ea typeface="Raleway"/>
                <a:cs typeface="Raleway"/>
                <a:sym typeface="Raleway"/>
              </a:rPr>
              <a:t>&amp;</a:t>
            </a:r>
            <a:r>
              <a:rPr lang="vi" sz="1600">
                <a:latin typeface="Raleway"/>
                <a:ea typeface="Raleway"/>
                <a:cs typeface="Raleway"/>
                <a:sym typeface="Raleway"/>
              </a:rPr>
              <a:t> thành thành chữ "and"</a:t>
            </a:r>
            <a:endParaRPr sz="1600">
              <a:latin typeface="Raleway"/>
              <a:ea typeface="Raleway"/>
              <a:cs typeface="Raleway"/>
              <a:sym typeface="Raleway"/>
            </a:endParaRPr>
          </a:p>
        </p:txBody>
      </p:sp>
      <p:sp>
        <p:nvSpPr>
          <p:cNvPr id="263" name="Google Shape;263;p35"/>
          <p:cNvSpPr txBox="1"/>
          <p:nvPr/>
        </p:nvSpPr>
        <p:spPr>
          <a:xfrm>
            <a:off x="729450" y="2462400"/>
            <a:ext cx="77961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vi" sz="1600">
                <a:solidFill>
                  <a:srgbClr val="CC0000"/>
                </a:solidFill>
                <a:latin typeface="Lato"/>
                <a:ea typeface="Lato"/>
                <a:cs typeface="Lato"/>
                <a:sym typeface="Lato"/>
              </a:rPr>
              <a:t>"share your experience with NoSql</a:t>
            </a:r>
            <a:r>
              <a:rPr b="1" lang="vi" sz="1600">
                <a:solidFill>
                  <a:srgbClr val="6AA84F"/>
                </a:solidFill>
                <a:latin typeface="Lato"/>
                <a:ea typeface="Lato"/>
                <a:cs typeface="Lato"/>
                <a:sym typeface="Lato"/>
              </a:rPr>
              <a:t> </a:t>
            </a:r>
            <a:r>
              <a:rPr b="1" lang="vi" sz="1600">
                <a:solidFill>
                  <a:schemeClr val="dk1"/>
                </a:solidFill>
                <a:latin typeface="Lato"/>
                <a:ea typeface="Lato"/>
                <a:cs typeface="Lato"/>
                <a:sym typeface="Lato"/>
              </a:rPr>
              <a:t>&amp;</a:t>
            </a:r>
            <a:r>
              <a:rPr b="1" lang="vi" sz="1600">
                <a:solidFill>
                  <a:srgbClr val="CC0000"/>
                </a:solidFill>
                <a:latin typeface="Lato"/>
                <a:ea typeface="Lato"/>
                <a:cs typeface="Lato"/>
                <a:sym typeface="Lato"/>
              </a:rPr>
              <a:t> big data technologies"</a:t>
            </a:r>
            <a:endParaRPr b="1" sz="1600">
              <a:solidFill>
                <a:srgbClr val="CC0000"/>
              </a:solidFill>
              <a:latin typeface="Lato"/>
              <a:ea typeface="Lato"/>
              <a:cs typeface="Lato"/>
              <a:sym typeface="Lato"/>
            </a:endParaRPr>
          </a:p>
          <a:p>
            <a:pPr indent="0" lvl="0" marL="0" rtl="0" algn="l">
              <a:lnSpc>
                <a:spcPct val="150000"/>
              </a:lnSpc>
              <a:spcBef>
                <a:spcPts val="0"/>
              </a:spcBef>
              <a:spcAft>
                <a:spcPts val="0"/>
              </a:spcAft>
              <a:buNone/>
            </a:pPr>
            <a:r>
              <a:rPr b="1" lang="vi" sz="1600">
                <a:solidFill>
                  <a:srgbClr val="CC0000"/>
                </a:solidFill>
                <a:latin typeface="Lato"/>
                <a:ea typeface="Lato"/>
                <a:cs typeface="Lato"/>
                <a:sym typeface="Lato"/>
              </a:rPr>
              <a:t>=&gt; </a:t>
            </a:r>
            <a:r>
              <a:rPr b="1" lang="vi" sz="1600">
                <a:solidFill>
                  <a:srgbClr val="CC0000"/>
                </a:solidFill>
                <a:latin typeface="Lato"/>
                <a:ea typeface="Lato"/>
                <a:cs typeface="Lato"/>
                <a:sym typeface="Lato"/>
              </a:rPr>
              <a:t>"share your experience with NoSql </a:t>
            </a:r>
            <a:r>
              <a:rPr b="1" lang="vi" sz="1600">
                <a:solidFill>
                  <a:schemeClr val="dk1"/>
                </a:solidFill>
                <a:latin typeface="Lato"/>
                <a:ea typeface="Lato"/>
                <a:cs typeface="Lato"/>
                <a:sym typeface="Lato"/>
              </a:rPr>
              <a:t>and</a:t>
            </a:r>
            <a:r>
              <a:rPr b="1" lang="vi" sz="1600">
                <a:solidFill>
                  <a:srgbClr val="CC0000"/>
                </a:solidFill>
                <a:latin typeface="Lato"/>
                <a:ea typeface="Lato"/>
                <a:cs typeface="Lato"/>
                <a:sym typeface="Lato"/>
              </a:rPr>
              <a:t> big data technologies"</a:t>
            </a:r>
            <a:endParaRPr b="1" sz="1600">
              <a:solidFill>
                <a:srgbClr val="CC0000"/>
              </a:solidFill>
              <a:latin typeface="Lato"/>
              <a:ea typeface="Lato"/>
              <a:cs typeface="Lato"/>
              <a:sym typeface="Lato"/>
            </a:endParaRPr>
          </a:p>
        </p:txBody>
      </p:sp>
      <p:sp>
        <p:nvSpPr>
          <p:cNvPr id="264" name="Google Shape;264;p35"/>
          <p:cNvSpPr txBox="1"/>
          <p:nvPr>
            <p:ph idx="1" type="body"/>
          </p:nvPr>
        </p:nvSpPr>
        <p:spPr>
          <a:xfrm>
            <a:off x="729450" y="325237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1.2 Breaking into tokens</a:t>
            </a:r>
            <a:endParaRPr b="1" sz="2400">
              <a:latin typeface="Raleway"/>
              <a:ea typeface="Raleway"/>
              <a:cs typeface="Raleway"/>
              <a:sym typeface="Raleway"/>
            </a:endParaRPr>
          </a:p>
        </p:txBody>
      </p:sp>
      <p:sp>
        <p:nvSpPr>
          <p:cNvPr id="265" name="Google Shape;265;p35"/>
          <p:cNvSpPr txBox="1"/>
          <p:nvPr/>
        </p:nvSpPr>
        <p:spPr>
          <a:xfrm>
            <a:off x="757300" y="3661575"/>
            <a:ext cx="7549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Lato"/>
                <a:ea typeface="Lato"/>
                <a:cs typeface="Lato"/>
                <a:sym typeface="Lato"/>
              </a:rPr>
              <a:t>- P</a:t>
            </a:r>
            <a:r>
              <a:rPr lang="vi" sz="1600">
                <a:latin typeface="Lato"/>
                <a:ea typeface="Lato"/>
                <a:cs typeface="Lato"/>
                <a:sym typeface="Lato"/>
              </a:rPr>
              <a:t>hân tách chuỗi thành các tokens độc lập sử dụng các tokenizers. </a:t>
            </a:r>
            <a:endParaRPr sz="1600">
              <a:latin typeface="Lato"/>
              <a:ea typeface="Lato"/>
              <a:cs typeface="Lato"/>
              <a:sym typeface="Lato"/>
            </a:endParaRPr>
          </a:p>
        </p:txBody>
      </p:sp>
      <p:sp>
        <p:nvSpPr>
          <p:cNvPr id="266" name="Google Shape;266;p35"/>
          <p:cNvSpPr txBox="1"/>
          <p:nvPr/>
        </p:nvSpPr>
        <p:spPr>
          <a:xfrm>
            <a:off x="757300" y="4073025"/>
            <a:ext cx="77961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vi" sz="1600">
                <a:solidFill>
                  <a:srgbClr val="CC0000"/>
                </a:solidFill>
                <a:latin typeface="Lato"/>
                <a:ea typeface="Lato"/>
                <a:cs typeface="Lato"/>
                <a:sym typeface="Lato"/>
              </a:rPr>
              <a:t>"share your experience with NoSql </a:t>
            </a:r>
            <a:r>
              <a:rPr b="1" lang="vi" sz="1600">
                <a:solidFill>
                  <a:srgbClr val="CC0000"/>
                </a:solidFill>
                <a:latin typeface="Lato"/>
                <a:ea typeface="Lato"/>
                <a:cs typeface="Lato"/>
                <a:sym typeface="Lato"/>
              </a:rPr>
              <a:t>and</a:t>
            </a:r>
            <a:r>
              <a:rPr b="1" lang="vi" sz="1600">
                <a:solidFill>
                  <a:srgbClr val="CC0000"/>
                </a:solidFill>
                <a:latin typeface="Lato"/>
                <a:ea typeface="Lato"/>
                <a:cs typeface="Lato"/>
                <a:sym typeface="Lato"/>
              </a:rPr>
              <a:t> big data technologies"</a:t>
            </a:r>
            <a:endParaRPr b="1" sz="1600">
              <a:solidFill>
                <a:srgbClr val="CC0000"/>
              </a:solidFill>
              <a:latin typeface="Lato"/>
              <a:ea typeface="Lato"/>
              <a:cs typeface="Lato"/>
              <a:sym typeface="Lato"/>
            </a:endParaRPr>
          </a:p>
          <a:p>
            <a:pPr indent="0" lvl="0" marL="0" rtl="0" algn="l">
              <a:lnSpc>
                <a:spcPct val="150000"/>
              </a:lnSpc>
              <a:spcBef>
                <a:spcPts val="0"/>
              </a:spcBef>
              <a:spcAft>
                <a:spcPts val="0"/>
              </a:spcAft>
              <a:buNone/>
            </a:pPr>
            <a:r>
              <a:rPr b="1" lang="vi" sz="1600">
                <a:solidFill>
                  <a:srgbClr val="CC0000"/>
                </a:solidFill>
                <a:latin typeface="Lato"/>
                <a:ea typeface="Lato"/>
                <a:cs typeface="Lato"/>
                <a:sym typeface="Lato"/>
              </a:rPr>
              <a:t>=&gt; "share”, “your”, “experience”, “with”, “NoSql”, “and”, “big”, “data”, “technologies"</a:t>
            </a:r>
            <a:endParaRPr b="1" sz="1600">
              <a:solidFill>
                <a:srgbClr val="CC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4: Text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2" name="Google Shape;272;p36"/>
          <p:cNvSpPr txBox="1"/>
          <p:nvPr>
            <p:ph idx="1" type="body"/>
          </p:nvPr>
        </p:nvSpPr>
        <p:spPr>
          <a:xfrm>
            <a:off x="729450" y="12077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1.3 </a:t>
            </a:r>
            <a:r>
              <a:rPr b="1" lang="vi" sz="2000">
                <a:solidFill>
                  <a:schemeClr val="dk2"/>
                </a:solidFill>
                <a:latin typeface="Raleway"/>
                <a:ea typeface="Raleway"/>
                <a:cs typeface="Raleway"/>
                <a:sym typeface="Raleway"/>
              </a:rPr>
              <a:t>Token filtering</a:t>
            </a:r>
            <a:endParaRPr b="1" sz="2400">
              <a:latin typeface="Raleway"/>
              <a:ea typeface="Raleway"/>
              <a:cs typeface="Raleway"/>
              <a:sym typeface="Raleway"/>
            </a:endParaRPr>
          </a:p>
        </p:txBody>
      </p:sp>
      <p:sp>
        <p:nvSpPr>
          <p:cNvPr id="273" name="Google Shape;273;p36"/>
          <p:cNvSpPr txBox="1"/>
          <p:nvPr/>
        </p:nvSpPr>
        <p:spPr>
          <a:xfrm>
            <a:off x="757300" y="1616925"/>
            <a:ext cx="8016600" cy="15516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200"/>
              </a:spcBef>
              <a:spcAft>
                <a:spcPts val="0"/>
              </a:spcAft>
              <a:buNone/>
            </a:pPr>
            <a:r>
              <a:rPr lang="vi" sz="1600">
                <a:latin typeface="Raleway"/>
                <a:ea typeface="Raleway"/>
                <a:cs typeface="Raleway"/>
                <a:sym typeface="Raleway"/>
              </a:rPr>
              <a:t>- Áp dụng bộ lọc từ, làm mượt thêm, convert từ sau khi chuỗi được phân tách thành các token</a:t>
            </a:r>
            <a:endParaRPr sz="1600">
              <a:latin typeface="Raleway"/>
              <a:ea typeface="Raleway"/>
              <a:cs typeface="Raleway"/>
              <a:sym typeface="Raleway"/>
            </a:endParaRPr>
          </a:p>
          <a:p>
            <a:pPr indent="0" lvl="0" marL="0" rtl="0" algn="l">
              <a:lnSpc>
                <a:spcPct val="110000"/>
              </a:lnSpc>
              <a:spcBef>
                <a:spcPts val="1200"/>
              </a:spcBef>
              <a:spcAft>
                <a:spcPts val="0"/>
              </a:spcAft>
              <a:buNone/>
            </a:pPr>
            <a:r>
              <a:rPr lang="vi" sz="1600">
                <a:latin typeface="Raleway"/>
                <a:ea typeface="Raleway"/>
                <a:cs typeface="Raleway"/>
                <a:sym typeface="Raleway"/>
              </a:rPr>
              <a:t>- Một analyzer có thể có không hoặc nhiều token filters</a:t>
            </a:r>
            <a:endParaRPr sz="1600">
              <a:latin typeface="Raleway"/>
              <a:ea typeface="Raleway"/>
              <a:cs typeface="Raleway"/>
              <a:sym typeface="Raleway"/>
            </a:endParaRPr>
          </a:p>
          <a:p>
            <a:pPr indent="0" lvl="0" marL="0" rtl="0" algn="l">
              <a:lnSpc>
                <a:spcPct val="110000"/>
              </a:lnSpc>
              <a:spcBef>
                <a:spcPts val="1200"/>
              </a:spcBef>
              <a:spcAft>
                <a:spcPts val="0"/>
              </a:spcAft>
              <a:buNone/>
            </a:pPr>
            <a:r>
              <a:rPr lang="vi" sz="1600">
                <a:latin typeface="Raleway"/>
                <a:ea typeface="Raleway"/>
                <a:cs typeface="Raleway"/>
                <a:sym typeface="Raleway"/>
              </a:rPr>
              <a:t>VD: Chuyển thành chữ thường, loại bỏ các stop word, thêm từ đồng nghĩa ...</a:t>
            </a:r>
            <a:endParaRPr sz="1600">
              <a:latin typeface="Raleway"/>
              <a:ea typeface="Raleway"/>
              <a:cs typeface="Raleway"/>
              <a:sym typeface="Raleway"/>
            </a:endParaRPr>
          </a:p>
        </p:txBody>
      </p:sp>
      <p:sp>
        <p:nvSpPr>
          <p:cNvPr id="274" name="Google Shape;274;p36"/>
          <p:cNvSpPr txBox="1"/>
          <p:nvPr/>
        </p:nvSpPr>
        <p:spPr>
          <a:xfrm>
            <a:off x="675750" y="3285050"/>
            <a:ext cx="77961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vi" sz="1600">
                <a:solidFill>
                  <a:srgbClr val="CC0000"/>
                </a:solidFill>
                <a:latin typeface="Lato"/>
                <a:ea typeface="Lato"/>
                <a:cs typeface="Lato"/>
                <a:sym typeface="Lato"/>
              </a:rPr>
              <a:t>"share”, “your”, “experience”, “with”, </a:t>
            </a:r>
            <a:r>
              <a:rPr b="1" lang="vi" sz="1600">
                <a:solidFill>
                  <a:schemeClr val="dk1"/>
                </a:solidFill>
                <a:latin typeface="Lato"/>
                <a:ea typeface="Lato"/>
                <a:cs typeface="Lato"/>
                <a:sym typeface="Lato"/>
              </a:rPr>
              <a:t>“NoSql”</a:t>
            </a:r>
            <a:r>
              <a:rPr b="1" lang="vi" sz="1600">
                <a:solidFill>
                  <a:srgbClr val="CC0000"/>
                </a:solidFill>
                <a:latin typeface="Lato"/>
                <a:ea typeface="Lato"/>
                <a:cs typeface="Lato"/>
                <a:sym typeface="Lato"/>
              </a:rPr>
              <a:t>, </a:t>
            </a:r>
            <a:r>
              <a:rPr b="1" lang="vi" sz="1600">
                <a:solidFill>
                  <a:schemeClr val="dk1"/>
                </a:solidFill>
                <a:latin typeface="Lato"/>
                <a:ea typeface="Lato"/>
                <a:cs typeface="Lato"/>
                <a:sym typeface="Lato"/>
              </a:rPr>
              <a:t>“and”</a:t>
            </a:r>
            <a:r>
              <a:rPr b="1" lang="vi" sz="1600">
                <a:solidFill>
                  <a:srgbClr val="CC0000"/>
                </a:solidFill>
                <a:latin typeface="Lato"/>
                <a:ea typeface="Lato"/>
                <a:cs typeface="Lato"/>
                <a:sym typeface="Lato"/>
              </a:rPr>
              <a:t>, “big”, “data”, </a:t>
            </a:r>
            <a:r>
              <a:rPr b="1" lang="vi" sz="1600">
                <a:solidFill>
                  <a:schemeClr val="dk1"/>
                </a:solidFill>
                <a:latin typeface="Lato"/>
                <a:ea typeface="Lato"/>
                <a:cs typeface="Lato"/>
                <a:sym typeface="Lato"/>
              </a:rPr>
              <a:t>“technologies"</a:t>
            </a:r>
            <a:endParaRPr b="1" sz="1600">
              <a:solidFill>
                <a:schemeClr val="dk1"/>
              </a:solidFill>
              <a:latin typeface="Lato"/>
              <a:ea typeface="Lato"/>
              <a:cs typeface="Lato"/>
              <a:sym typeface="Lato"/>
            </a:endParaRPr>
          </a:p>
          <a:p>
            <a:pPr indent="0" lvl="0" marL="0" rtl="0" algn="l">
              <a:lnSpc>
                <a:spcPct val="150000"/>
              </a:lnSpc>
              <a:spcBef>
                <a:spcPts val="0"/>
              </a:spcBef>
              <a:spcAft>
                <a:spcPts val="0"/>
              </a:spcAft>
              <a:buNone/>
            </a:pPr>
            <a:r>
              <a:rPr b="1" lang="vi" sz="1600">
                <a:solidFill>
                  <a:srgbClr val="CC0000"/>
                </a:solidFill>
                <a:latin typeface="Lato"/>
                <a:ea typeface="Lato"/>
                <a:cs typeface="Lato"/>
                <a:sym typeface="Lato"/>
              </a:rPr>
              <a:t>=&gt; </a:t>
            </a:r>
            <a:r>
              <a:rPr b="1" lang="vi" sz="1600">
                <a:solidFill>
                  <a:srgbClr val="CC0000"/>
                </a:solidFill>
                <a:latin typeface="Lato"/>
                <a:ea typeface="Lato"/>
                <a:cs typeface="Lato"/>
                <a:sym typeface="Lato"/>
              </a:rPr>
              <a:t>"share”, “your”, “experience”, “with”, </a:t>
            </a:r>
            <a:r>
              <a:rPr b="1" lang="vi" sz="1600">
                <a:solidFill>
                  <a:schemeClr val="dk1"/>
                </a:solidFill>
                <a:latin typeface="Lato"/>
                <a:ea typeface="Lato"/>
                <a:cs typeface="Lato"/>
                <a:sym typeface="Lato"/>
              </a:rPr>
              <a:t>“nosql”</a:t>
            </a:r>
            <a:r>
              <a:rPr b="1" lang="vi" sz="1600">
                <a:solidFill>
                  <a:srgbClr val="CC0000"/>
                </a:solidFill>
                <a:latin typeface="Lato"/>
                <a:ea typeface="Lato"/>
                <a:cs typeface="Lato"/>
                <a:sym typeface="Lato"/>
              </a:rPr>
              <a:t>, “big”, “data”, </a:t>
            </a:r>
            <a:r>
              <a:rPr b="1" lang="vi" sz="1600">
                <a:solidFill>
                  <a:schemeClr val="dk1"/>
                </a:solidFill>
                <a:latin typeface="Lato"/>
                <a:ea typeface="Lato"/>
                <a:cs typeface="Lato"/>
                <a:sym typeface="Lato"/>
              </a:rPr>
              <a:t>“tools”</a:t>
            </a:r>
            <a:r>
              <a:rPr b="1" lang="vi" sz="1600">
                <a:solidFill>
                  <a:srgbClr val="CC0000"/>
                </a:solidFill>
                <a:latin typeface="Lato"/>
                <a:ea typeface="Lato"/>
                <a:cs typeface="Lato"/>
                <a:sym typeface="Lato"/>
              </a:rPr>
              <a:t>, </a:t>
            </a:r>
            <a:r>
              <a:rPr b="1" lang="vi" sz="1600">
                <a:solidFill>
                  <a:schemeClr val="dk1"/>
                </a:solidFill>
                <a:latin typeface="Lato"/>
                <a:ea typeface="Lato"/>
                <a:cs typeface="Lato"/>
                <a:sym typeface="Lato"/>
              </a:rPr>
              <a:t>“technologies"</a:t>
            </a:r>
            <a:endParaRPr b="1" sz="1600">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4: Text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0" name="Google Shape;280;p37"/>
          <p:cNvPicPr preferRelativeResize="0"/>
          <p:nvPr/>
        </p:nvPicPr>
        <p:blipFill>
          <a:blip r:embed="rId3">
            <a:alphaModFix/>
          </a:blip>
          <a:stretch>
            <a:fillRect/>
          </a:stretch>
        </p:blipFill>
        <p:spPr>
          <a:xfrm>
            <a:off x="2221175" y="1325150"/>
            <a:ext cx="4854043" cy="3720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4: Text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6" name="Google Shape;286;p38"/>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2.</a:t>
            </a:r>
            <a:r>
              <a:rPr b="1" lang="vi" sz="2000">
                <a:solidFill>
                  <a:schemeClr val="dk2"/>
                </a:solidFill>
                <a:latin typeface="Raleway"/>
                <a:ea typeface="Raleway"/>
                <a:cs typeface="Raleway"/>
                <a:sym typeface="Raleway"/>
              </a:rPr>
              <a:t> </a:t>
            </a:r>
            <a:r>
              <a:rPr b="1" lang="vi" sz="2000">
                <a:solidFill>
                  <a:schemeClr val="dk2"/>
                </a:solidFill>
                <a:latin typeface="Raleway"/>
                <a:ea typeface="Raleway"/>
                <a:cs typeface="Raleway"/>
                <a:sym typeface="Raleway"/>
              </a:rPr>
              <a:t>Các loại Character filtering</a:t>
            </a:r>
            <a:endParaRPr b="1" sz="2400">
              <a:latin typeface="Raleway"/>
              <a:ea typeface="Raleway"/>
              <a:cs typeface="Raleway"/>
              <a:sym typeface="Raleway"/>
            </a:endParaRPr>
          </a:p>
        </p:txBody>
      </p:sp>
      <p:sp>
        <p:nvSpPr>
          <p:cNvPr id="287" name="Google Shape;287;p38"/>
          <p:cNvSpPr txBox="1"/>
          <p:nvPr/>
        </p:nvSpPr>
        <p:spPr>
          <a:xfrm>
            <a:off x="729450" y="1890925"/>
            <a:ext cx="8016600" cy="1847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vi" sz="1600">
                <a:latin typeface="Raleway"/>
                <a:ea typeface="Raleway"/>
                <a:cs typeface="Raleway"/>
                <a:sym typeface="Raleway"/>
              </a:rPr>
              <a:t>- HTML Strip Character Filter</a:t>
            </a:r>
            <a:r>
              <a:rPr lang="vi" sz="1600">
                <a:latin typeface="Raleway"/>
                <a:ea typeface="Raleway"/>
                <a:cs typeface="Raleway"/>
                <a:sym typeface="Raleway"/>
              </a:rPr>
              <a:t>: Bộ lọc ký tự html_strip loại bỏ các phần tử HTML</a:t>
            </a:r>
            <a:endParaRPr sz="1600">
              <a:latin typeface="Raleway"/>
              <a:ea typeface="Raleway"/>
              <a:cs typeface="Raleway"/>
              <a:sym typeface="Raleway"/>
            </a:endParaRPr>
          </a:p>
          <a:p>
            <a:pPr indent="0" lvl="0" marL="0" rtl="0" algn="l">
              <a:lnSpc>
                <a:spcPct val="150000"/>
              </a:lnSpc>
              <a:spcBef>
                <a:spcPts val="1200"/>
              </a:spcBef>
              <a:spcAft>
                <a:spcPts val="0"/>
              </a:spcAft>
              <a:buNone/>
            </a:pPr>
            <a:r>
              <a:rPr b="1" lang="vi" sz="1600">
                <a:latin typeface="Raleway"/>
                <a:ea typeface="Raleway"/>
                <a:cs typeface="Raleway"/>
                <a:sym typeface="Raleway"/>
              </a:rPr>
              <a:t>- Mapping Character Filter</a:t>
            </a:r>
            <a:r>
              <a:rPr lang="vi" sz="1600">
                <a:latin typeface="Raleway"/>
                <a:ea typeface="Raleway"/>
                <a:cs typeface="Raleway"/>
                <a:sym typeface="Raleway"/>
              </a:rPr>
              <a:t>: Thay thế từ, chuỗi bằng từ văn bản khác</a:t>
            </a:r>
            <a:endParaRPr sz="1600">
              <a:latin typeface="Raleway"/>
              <a:ea typeface="Raleway"/>
              <a:cs typeface="Raleway"/>
              <a:sym typeface="Raleway"/>
            </a:endParaRPr>
          </a:p>
          <a:p>
            <a:pPr indent="0" lvl="0" marL="0" rtl="0" algn="l">
              <a:lnSpc>
                <a:spcPct val="150000"/>
              </a:lnSpc>
              <a:spcBef>
                <a:spcPts val="1200"/>
              </a:spcBef>
              <a:spcAft>
                <a:spcPts val="0"/>
              </a:spcAft>
              <a:buNone/>
            </a:pPr>
            <a:r>
              <a:rPr lang="vi" sz="1600">
                <a:latin typeface="Raleway"/>
                <a:ea typeface="Raleway"/>
                <a:cs typeface="Raleway"/>
                <a:sym typeface="Raleway"/>
              </a:rPr>
              <a:t>- </a:t>
            </a:r>
            <a:r>
              <a:rPr b="1" lang="vi" sz="1600">
                <a:latin typeface="Raleway"/>
                <a:ea typeface="Raleway"/>
                <a:cs typeface="Raleway"/>
                <a:sym typeface="Raleway"/>
              </a:rPr>
              <a:t>Pattern Replace Character Filter: </a:t>
            </a:r>
            <a:r>
              <a:rPr lang="vi" sz="1600">
                <a:latin typeface="Raleway"/>
                <a:ea typeface="Raleway"/>
                <a:cs typeface="Raleway"/>
                <a:sym typeface="Raleway"/>
              </a:rPr>
              <a:t>Bộ lọc ký tự pattern_replace thay thế bất kỳ ký tự nào khớp với biểu thức chính quy bằng ký tự thay thế được chỉ định.</a:t>
            </a:r>
            <a:endParaRPr sz="1600">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4: Text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3" name="Google Shape;293;p39"/>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3</a:t>
            </a:r>
            <a:r>
              <a:rPr b="1" lang="vi" sz="2000">
                <a:solidFill>
                  <a:schemeClr val="dk2"/>
                </a:solidFill>
                <a:latin typeface="Raleway"/>
                <a:ea typeface="Raleway"/>
                <a:cs typeface="Raleway"/>
                <a:sym typeface="Raleway"/>
              </a:rPr>
              <a:t>.</a:t>
            </a:r>
            <a:r>
              <a:rPr b="1" lang="vi" sz="2000">
                <a:solidFill>
                  <a:schemeClr val="dk2"/>
                </a:solidFill>
                <a:latin typeface="Raleway"/>
                <a:ea typeface="Raleway"/>
                <a:cs typeface="Raleway"/>
                <a:sym typeface="Raleway"/>
              </a:rPr>
              <a:t> Các loại Tokenizer</a:t>
            </a:r>
            <a:endParaRPr b="1" sz="2400">
              <a:latin typeface="Raleway"/>
              <a:ea typeface="Raleway"/>
              <a:cs typeface="Raleway"/>
              <a:sym typeface="Raleway"/>
            </a:endParaRPr>
          </a:p>
        </p:txBody>
      </p:sp>
      <p:sp>
        <p:nvSpPr>
          <p:cNvPr id="294" name="Google Shape;294;p39"/>
          <p:cNvSpPr txBox="1"/>
          <p:nvPr/>
        </p:nvSpPr>
        <p:spPr>
          <a:xfrm>
            <a:off x="729450" y="1738525"/>
            <a:ext cx="8414700" cy="3324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b="1" lang="vi" sz="1600">
                <a:latin typeface="Raleway"/>
                <a:ea typeface="Raleway"/>
                <a:cs typeface="Raleway"/>
                <a:sym typeface="Raleway"/>
              </a:rPr>
              <a:t>- </a:t>
            </a:r>
            <a:r>
              <a:rPr b="1" lang="vi" sz="1600">
                <a:latin typeface="Raleway"/>
                <a:ea typeface="Raleway"/>
                <a:cs typeface="Raleway"/>
                <a:sym typeface="Raleway"/>
              </a:rPr>
              <a:t>Word Oriented Tokenizers (phân tách theo từng từ): </a:t>
            </a:r>
            <a:r>
              <a:rPr lang="vi" sz="1600">
                <a:solidFill>
                  <a:srgbClr val="FF0000"/>
                </a:solidFill>
                <a:latin typeface="Raleway"/>
                <a:ea typeface="Raleway"/>
                <a:cs typeface="Raleway"/>
                <a:sym typeface="Raleway"/>
              </a:rPr>
              <a:t>Standard Tokenizer, Whitespace Tokenizer</a:t>
            </a:r>
            <a:r>
              <a:rPr lang="vi" sz="1600">
                <a:latin typeface="Raleway"/>
                <a:ea typeface="Raleway"/>
                <a:cs typeface="Raleway"/>
                <a:sym typeface="Raleway"/>
              </a:rPr>
              <a:t>, Letter Tokenizer, Lowercase Tokenizer, UAX URL Email Tokenizer, Classic Tokenizer</a:t>
            </a:r>
            <a:endParaRPr sz="1600">
              <a:latin typeface="Raleway"/>
              <a:ea typeface="Raleway"/>
              <a:cs typeface="Raleway"/>
              <a:sym typeface="Raleway"/>
            </a:endParaRPr>
          </a:p>
          <a:p>
            <a:pPr indent="0" lvl="0" marL="0" rtl="0" algn="l">
              <a:lnSpc>
                <a:spcPct val="150000"/>
              </a:lnSpc>
              <a:spcBef>
                <a:spcPts val="1200"/>
              </a:spcBef>
              <a:spcAft>
                <a:spcPts val="0"/>
              </a:spcAft>
              <a:buNone/>
            </a:pPr>
            <a:r>
              <a:rPr b="1" lang="vi" sz="1600">
                <a:latin typeface="Raleway"/>
                <a:ea typeface="Raleway"/>
                <a:cs typeface="Raleway"/>
                <a:sym typeface="Raleway"/>
              </a:rPr>
              <a:t>- </a:t>
            </a:r>
            <a:r>
              <a:rPr b="1" lang="vi" sz="1600">
                <a:latin typeface="Raleway"/>
                <a:ea typeface="Raleway"/>
                <a:cs typeface="Raleway"/>
                <a:sym typeface="Raleway"/>
              </a:rPr>
              <a:t>Partial Word Tokenizers (phân tách bên trong từ)</a:t>
            </a:r>
            <a:r>
              <a:rPr lang="vi" sz="1600">
                <a:latin typeface="Raleway"/>
                <a:ea typeface="Raleway"/>
                <a:cs typeface="Raleway"/>
                <a:sym typeface="Raleway"/>
              </a:rPr>
              <a:t>: N-Gram Tokenizer, Edge N-Gram Tokenizer</a:t>
            </a:r>
            <a:endParaRPr sz="1600">
              <a:latin typeface="Raleway"/>
              <a:ea typeface="Raleway"/>
              <a:cs typeface="Raleway"/>
              <a:sym typeface="Raleway"/>
            </a:endParaRPr>
          </a:p>
          <a:p>
            <a:pPr indent="0" lvl="0" marL="0" rtl="0" algn="l">
              <a:lnSpc>
                <a:spcPct val="150000"/>
              </a:lnSpc>
              <a:spcBef>
                <a:spcPts val="1200"/>
              </a:spcBef>
              <a:spcAft>
                <a:spcPts val="0"/>
              </a:spcAft>
              <a:buNone/>
            </a:pPr>
            <a:r>
              <a:rPr lang="vi" sz="1600">
                <a:latin typeface="Raleway"/>
                <a:ea typeface="Raleway"/>
                <a:cs typeface="Raleway"/>
                <a:sym typeface="Raleway"/>
              </a:rPr>
              <a:t>- </a:t>
            </a:r>
            <a:r>
              <a:rPr b="1" lang="vi" sz="1600">
                <a:latin typeface="Raleway"/>
                <a:ea typeface="Raleway"/>
                <a:cs typeface="Raleway"/>
                <a:sym typeface="Raleway"/>
              </a:rPr>
              <a:t>Structured Text Tokenizers (phân tách cấu trúc từ)</a:t>
            </a:r>
            <a:r>
              <a:rPr b="1" lang="vi" sz="1600">
                <a:latin typeface="Raleway"/>
                <a:ea typeface="Raleway"/>
                <a:cs typeface="Raleway"/>
                <a:sym typeface="Raleway"/>
              </a:rPr>
              <a:t>: </a:t>
            </a:r>
            <a:r>
              <a:rPr lang="vi" sz="1600">
                <a:latin typeface="Raleway"/>
                <a:ea typeface="Raleway"/>
                <a:cs typeface="Raleway"/>
                <a:sym typeface="Raleway"/>
              </a:rPr>
              <a:t>Keyword Tokenizer, Pattern Tokenizer, Simple Pattern Tokenizer, Char Group Tokenizer, Simple Pattern Split Tokenizer, Path Tokenizer</a:t>
            </a:r>
            <a:endParaRPr sz="1600">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4: Text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0" name="Google Shape;300;p40"/>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4</a:t>
            </a:r>
            <a:r>
              <a:rPr b="1" lang="vi" sz="2000">
                <a:solidFill>
                  <a:schemeClr val="dk2"/>
                </a:solidFill>
                <a:latin typeface="Raleway"/>
                <a:ea typeface="Raleway"/>
                <a:cs typeface="Raleway"/>
                <a:sym typeface="Raleway"/>
              </a:rPr>
              <a:t>. </a:t>
            </a:r>
            <a:r>
              <a:rPr b="1" lang="vi" sz="2000">
                <a:solidFill>
                  <a:schemeClr val="dk2"/>
                </a:solidFill>
                <a:latin typeface="Raleway"/>
                <a:ea typeface="Raleway"/>
                <a:cs typeface="Raleway"/>
                <a:sym typeface="Raleway"/>
              </a:rPr>
              <a:t>Các loại </a:t>
            </a:r>
            <a:r>
              <a:rPr b="1" lang="vi" sz="2000">
                <a:solidFill>
                  <a:schemeClr val="dk2"/>
                </a:solidFill>
                <a:latin typeface="Raleway"/>
                <a:ea typeface="Raleway"/>
                <a:cs typeface="Raleway"/>
                <a:sym typeface="Raleway"/>
              </a:rPr>
              <a:t>Token </a:t>
            </a:r>
            <a:r>
              <a:rPr b="1" lang="vi" sz="2000">
                <a:solidFill>
                  <a:schemeClr val="dk2"/>
                </a:solidFill>
                <a:latin typeface="Raleway"/>
                <a:ea typeface="Raleway"/>
                <a:cs typeface="Raleway"/>
                <a:sym typeface="Raleway"/>
              </a:rPr>
              <a:t>filter</a:t>
            </a:r>
            <a:endParaRPr b="1" sz="2400">
              <a:latin typeface="Raleway"/>
              <a:ea typeface="Raleway"/>
              <a:cs typeface="Raleway"/>
              <a:sym typeface="Raleway"/>
            </a:endParaRPr>
          </a:p>
        </p:txBody>
      </p:sp>
      <p:sp>
        <p:nvSpPr>
          <p:cNvPr id="301" name="Google Shape;301;p40"/>
          <p:cNvSpPr txBox="1"/>
          <p:nvPr/>
        </p:nvSpPr>
        <p:spPr>
          <a:xfrm>
            <a:off x="729450" y="1738525"/>
            <a:ext cx="84147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t/>
            </a:r>
            <a:endParaRPr sz="1600">
              <a:latin typeface="Raleway"/>
              <a:ea typeface="Raleway"/>
              <a:cs typeface="Raleway"/>
              <a:sym typeface="Raleway"/>
            </a:endParaRPr>
          </a:p>
        </p:txBody>
      </p:sp>
      <p:sp>
        <p:nvSpPr>
          <p:cNvPr id="302" name="Google Shape;302;p40"/>
          <p:cNvSpPr txBox="1"/>
          <p:nvPr/>
        </p:nvSpPr>
        <p:spPr>
          <a:xfrm>
            <a:off x="729450" y="1753975"/>
            <a:ext cx="82422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ASCII folding:</a:t>
            </a:r>
            <a:endParaRPr b="1" sz="1600">
              <a:latin typeface="Lato"/>
              <a:ea typeface="Lato"/>
              <a:cs typeface="Lato"/>
              <a:sym typeface="Lato"/>
            </a:endParaRPr>
          </a:p>
          <a:p>
            <a:pPr indent="0" lvl="0" marL="0" rtl="0" algn="l">
              <a:spcBef>
                <a:spcPts val="0"/>
              </a:spcBef>
              <a:spcAft>
                <a:spcPts val="0"/>
              </a:spcAft>
              <a:buNone/>
            </a:pPr>
            <a:r>
              <a:rPr lang="vi" sz="1600">
                <a:latin typeface="Lato"/>
                <a:ea typeface="Lato"/>
                <a:cs typeface="Lato"/>
                <a:sym typeface="Lato"/>
              </a:rPr>
              <a:t>- </a:t>
            </a:r>
            <a:r>
              <a:rPr lang="vi" sz="1600">
                <a:latin typeface="Lato"/>
                <a:ea typeface="Lato"/>
                <a:cs typeface="Lato"/>
                <a:sym typeface="Lato"/>
              </a:rPr>
              <a:t>Chuyển đổi các ký tự chữ cái, số và ký tự tượng trưng không có trong khối Unicode Latinh cơ bản (127 ký tự ASCII đầu tiên) thành tương đương ASCII của chúng, nếu có.</a:t>
            </a:r>
            <a:endParaRPr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0" lvl="0" marL="0" rtl="0" algn="l">
              <a:spcBef>
                <a:spcPts val="0"/>
              </a:spcBef>
              <a:spcAft>
                <a:spcPts val="0"/>
              </a:spcAft>
              <a:buNone/>
            </a:pPr>
            <a:r>
              <a:rPr b="1" lang="vi" sz="1600">
                <a:latin typeface="Lato"/>
                <a:ea typeface="Lato"/>
                <a:cs typeface="Lato"/>
                <a:sym typeface="Lato"/>
              </a:rPr>
              <a:t>Length:</a:t>
            </a:r>
            <a:endParaRPr b="1" sz="1600">
              <a:latin typeface="Lato"/>
              <a:ea typeface="Lato"/>
              <a:cs typeface="Lato"/>
              <a:sym typeface="Lato"/>
            </a:endParaRPr>
          </a:p>
          <a:p>
            <a:pPr indent="0" lvl="0" marL="0" rtl="0" algn="l">
              <a:spcBef>
                <a:spcPts val="0"/>
              </a:spcBef>
              <a:spcAft>
                <a:spcPts val="0"/>
              </a:spcAft>
              <a:buNone/>
            </a:pPr>
            <a:r>
              <a:rPr lang="vi" sz="1600">
                <a:latin typeface="Lato"/>
                <a:ea typeface="Lato"/>
                <a:cs typeface="Lato"/>
                <a:sym typeface="Lato"/>
              </a:rPr>
              <a:t>- </a:t>
            </a:r>
            <a:r>
              <a:rPr lang="vi" sz="1600">
                <a:latin typeface="Lato"/>
                <a:ea typeface="Lato"/>
                <a:cs typeface="Lato"/>
                <a:sym typeface="Lato"/>
              </a:rPr>
              <a:t>Loại bỏ token ngắn hơn hoặc dài hơn độ dài ký tự được chỉ định. Ví dụ: có thể sử dụng bộ lọc độ dài để loại trừ token ngắn hơn 2 ký tự và token dài hơn 5 ký tự</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b="1" lang="vi" sz="1600">
                <a:latin typeface="Lato"/>
                <a:ea typeface="Lato"/>
                <a:cs typeface="Lato"/>
                <a:sym typeface="Lato"/>
              </a:rPr>
              <a:t>Lowercase:</a:t>
            </a:r>
            <a:endParaRPr b="1" sz="1600">
              <a:latin typeface="Lato"/>
              <a:ea typeface="Lato"/>
              <a:cs typeface="Lato"/>
              <a:sym typeface="Lato"/>
            </a:endParaRPr>
          </a:p>
          <a:p>
            <a:pPr indent="0" lvl="0" marL="0" rtl="0" algn="l">
              <a:spcBef>
                <a:spcPts val="0"/>
              </a:spcBef>
              <a:spcAft>
                <a:spcPts val="0"/>
              </a:spcAft>
              <a:buNone/>
            </a:pPr>
            <a:r>
              <a:rPr lang="vi" sz="1600">
                <a:latin typeface="Lato"/>
                <a:ea typeface="Lato"/>
                <a:cs typeface="Lato"/>
                <a:sym typeface="Lato"/>
              </a:rPr>
              <a:t>- </a:t>
            </a:r>
            <a:r>
              <a:rPr lang="vi" sz="1600">
                <a:latin typeface="Lato"/>
                <a:ea typeface="Lato"/>
                <a:cs typeface="Lato"/>
                <a:sym typeface="Lato"/>
              </a:rPr>
              <a:t>Đưa token về dạng không viết hoa</a:t>
            </a:r>
            <a:endParaRPr sz="16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4: Text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8" name="Google Shape;308;p41"/>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4. Các loại Token filter</a:t>
            </a:r>
            <a:endParaRPr b="1" sz="2400">
              <a:latin typeface="Raleway"/>
              <a:ea typeface="Raleway"/>
              <a:cs typeface="Raleway"/>
              <a:sym typeface="Raleway"/>
            </a:endParaRPr>
          </a:p>
        </p:txBody>
      </p:sp>
      <p:sp>
        <p:nvSpPr>
          <p:cNvPr id="309" name="Google Shape;309;p41"/>
          <p:cNvSpPr txBox="1"/>
          <p:nvPr/>
        </p:nvSpPr>
        <p:spPr>
          <a:xfrm>
            <a:off x="729450" y="1738525"/>
            <a:ext cx="84147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t/>
            </a:r>
            <a:endParaRPr sz="1600">
              <a:latin typeface="Raleway"/>
              <a:ea typeface="Raleway"/>
              <a:cs typeface="Raleway"/>
              <a:sym typeface="Raleway"/>
            </a:endParaRPr>
          </a:p>
        </p:txBody>
      </p:sp>
      <p:sp>
        <p:nvSpPr>
          <p:cNvPr id="310" name="Google Shape;310;p41"/>
          <p:cNvSpPr txBox="1"/>
          <p:nvPr/>
        </p:nvSpPr>
        <p:spPr>
          <a:xfrm>
            <a:off x="729450" y="1753975"/>
            <a:ext cx="82422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Stemmer:</a:t>
            </a:r>
            <a:endParaRPr b="1" sz="1600">
              <a:latin typeface="Lato"/>
              <a:ea typeface="Lato"/>
              <a:cs typeface="Lato"/>
              <a:sym typeface="Lato"/>
            </a:endParaRPr>
          </a:p>
          <a:p>
            <a:pPr indent="0" lvl="0" marL="0" rtl="0" algn="l">
              <a:spcBef>
                <a:spcPts val="0"/>
              </a:spcBef>
              <a:spcAft>
                <a:spcPts val="0"/>
              </a:spcAft>
              <a:buNone/>
            </a:pPr>
            <a:r>
              <a:rPr lang="vi" sz="1600">
                <a:latin typeface="Lato"/>
                <a:ea typeface="Lato"/>
                <a:cs typeface="Lato"/>
                <a:sym typeface="Lato"/>
              </a:rPr>
              <a:t>- </a:t>
            </a:r>
            <a:r>
              <a:rPr lang="vi" sz="1600">
                <a:latin typeface="Lato"/>
                <a:ea typeface="Lato"/>
                <a:cs typeface="Lato"/>
                <a:sym typeface="Lato"/>
              </a:rPr>
              <a:t>Liệt kê thêm các biến thể của từ. VD: quickly =&gt; quickli | jumping =&gt; jump</a:t>
            </a:r>
            <a:endParaRPr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0" lvl="0" marL="0" rtl="0" algn="l">
              <a:spcBef>
                <a:spcPts val="0"/>
              </a:spcBef>
              <a:spcAft>
                <a:spcPts val="0"/>
              </a:spcAft>
              <a:buNone/>
            </a:pPr>
            <a:r>
              <a:rPr b="1" lang="vi" sz="1600">
                <a:latin typeface="Lato"/>
                <a:ea typeface="Lato"/>
                <a:cs typeface="Lato"/>
                <a:sym typeface="Lato"/>
              </a:rPr>
              <a:t>Stop:</a:t>
            </a:r>
            <a:endParaRPr b="1" sz="1600">
              <a:latin typeface="Lato"/>
              <a:ea typeface="Lato"/>
              <a:cs typeface="Lato"/>
              <a:sym typeface="Lato"/>
            </a:endParaRPr>
          </a:p>
          <a:p>
            <a:pPr indent="0" lvl="0" marL="0" rtl="0" algn="l">
              <a:spcBef>
                <a:spcPts val="0"/>
              </a:spcBef>
              <a:spcAft>
                <a:spcPts val="0"/>
              </a:spcAft>
              <a:buNone/>
            </a:pPr>
            <a:r>
              <a:rPr lang="vi" sz="1600">
                <a:latin typeface="Lato"/>
                <a:ea typeface="Lato"/>
                <a:cs typeface="Lato"/>
                <a:sym typeface="Lato"/>
              </a:rPr>
              <a:t>- </a:t>
            </a:r>
            <a:r>
              <a:rPr lang="vi" sz="1600">
                <a:latin typeface="Lato"/>
                <a:ea typeface="Lato"/>
                <a:cs typeface="Lato"/>
                <a:sym typeface="Lato"/>
              </a:rPr>
              <a:t>Liệt kê các stopword token để loại bỏ</a:t>
            </a:r>
            <a:endParaRPr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0" lvl="0" marL="0" rtl="0" algn="l">
              <a:spcBef>
                <a:spcPts val="0"/>
              </a:spcBef>
              <a:spcAft>
                <a:spcPts val="0"/>
              </a:spcAft>
              <a:buNone/>
            </a:pPr>
            <a:r>
              <a:rPr b="1" lang="vi" sz="1600">
                <a:latin typeface="Lato"/>
                <a:ea typeface="Lato"/>
                <a:cs typeface="Lato"/>
                <a:sym typeface="Lato"/>
              </a:rPr>
              <a:t>Synonym:</a:t>
            </a:r>
            <a:endParaRPr b="1" sz="1600">
              <a:latin typeface="Lato"/>
              <a:ea typeface="Lato"/>
              <a:cs typeface="Lato"/>
              <a:sym typeface="Lato"/>
            </a:endParaRPr>
          </a:p>
          <a:p>
            <a:pPr indent="0" lvl="0" marL="0" rtl="0" algn="l">
              <a:spcBef>
                <a:spcPts val="0"/>
              </a:spcBef>
              <a:spcAft>
                <a:spcPts val="0"/>
              </a:spcAft>
              <a:buNone/>
            </a:pPr>
            <a:r>
              <a:rPr lang="vi" sz="1600">
                <a:latin typeface="Lato"/>
                <a:ea typeface="Lato"/>
                <a:cs typeface="Lato"/>
                <a:sym typeface="Lato"/>
              </a:rPr>
              <a:t>- </a:t>
            </a:r>
            <a:r>
              <a:rPr lang="vi" sz="1600">
                <a:latin typeface="Lato"/>
                <a:ea typeface="Lato"/>
                <a:cs typeface="Lato"/>
                <a:sym typeface="Lato"/>
              </a:rPr>
              <a:t>Liệt kê các từ đồng nghĩa, bổ sung vào token</a:t>
            </a:r>
            <a:endParaRPr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1: Giới thiệu tổng quan</a:t>
            </a:r>
            <a:endParaRPr/>
          </a:p>
        </p:txBody>
      </p:sp>
      <p:sp>
        <p:nvSpPr>
          <p:cNvPr id="99" name="Google Shape;99;p15"/>
          <p:cNvSpPr txBox="1"/>
          <p:nvPr>
            <p:ph idx="1" type="body"/>
          </p:nvPr>
        </p:nvSpPr>
        <p:spPr>
          <a:xfrm>
            <a:off x="729450" y="1323050"/>
            <a:ext cx="7688700" cy="35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solidFill>
                  <a:schemeClr val="dk2"/>
                </a:solidFill>
                <a:latin typeface="Raleway"/>
                <a:ea typeface="Raleway"/>
                <a:cs typeface="Raleway"/>
                <a:sym typeface="Raleway"/>
              </a:rPr>
              <a:t>- </a:t>
            </a:r>
            <a:r>
              <a:rPr lang="vi" sz="1800">
                <a:solidFill>
                  <a:schemeClr val="dk2"/>
                </a:solidFill>
                <a:latin typeface="Raleway"/>
                <a:ea typeface="Raleway"/>
                <a:cs typeface="Raleway"/>
                <a:sym typeface="Raleway"/>
              </a:rPr>
              <a:t>Elasticsearch là gì?</a:t>
            </a:r>
            <a:endParaRPr sz="1800">
              <a:solidFill>
                <a:schemeClr val="dk2"/>
              </a:solidFill>
              <a:latin typeface="Raleway"/>
              <a:ea typeface="Raleway"/>
              <a:cs typeface="Raleway"/>
              <a:sym typeface="Raleway"/>
            </a:endParaRPr>
          </a:p>
          <a:p>
            <a:pPr indent="0" lvl="0" marL="0" rtl="0" algn="l">
              <a:spcBef>
                <a:spcPts val="1200"/>
              </a:spcBef>
              <a:spcAft>
                <a:spcPts val="0"/>
              </a:spcAft>
              <a:buNone/>
            </a:pPr>
            <a:r>
              <a:rPr lang="vi" sz="1800">
                <a:solidFill>
                  <a:schemeClr val="dk2"/>
                </a:solidFill>
                <a:latin typeface="Raleway"/>
                <a:ea typeface="Raleway"/>
                <a:cs typeface="Raleway"/>
                <a:sym typeface="Raleway"/>
              </a:rPr>
              <a:t>- Elasticsearch hoạt động như thế nào?</a:t>
            </a:r>
            <a:endParaRPr sz="1800">
              <a:solidFill>
                <a:schemeClr val="dk2"/>
              </a:solidFill>
              <a:latin typeface="Raleway"/>
              <a:ea typeface="Raleway"/>
              <a:cs typeface="Raleway"/>
              <a:sym typeface="Raleway"/>
            </a:endParaRPr>
          </a:p>
          <a:p>
            <a:pPr indent="0" lvl="0" marL="0" rtl="0" algn="l">
              <a:spcBef>
                <a:spcPts val="1200"/>
              </a:spcBef>
              <a:spcAft>
                <a:spcPts val="0"/>
              </a:spcAft>
              <a:buNone/>
            </a:pPr>
            <a:r>
              <a:rPr lang="vi" sz="1800">
                <a:solidFill>
                  <a:schemeClr val="dk2"/>
                </a:solidFill>
                <a:latin typeface="Raleway"/>
                <a:ea typeface="Raleway"/>
                <a:cs typeface="Raleway"/>
                <a:sym typeface="Raleway"/>
              </a:rPr>
              <a:t>- Tại sao nên sử dụng Elasticsearch?</a:t>
            </a:r>
            <a:endParaRPr sz="1800">
              <a:solidFill>
                <a:schemeClr val="dk2"/>
              </a:solidFill>
              <a:latin typeface="Raleway"/>
              <a:ea typeface="Raleway"/>
              <a:cs typeface="Raleway"/>
              <a:sym typeface="Raleway"/>
            </a:endParaRPr>
          </a:p>
          <a:p>
            <a:pPr indent="0" lvl="0" marL="0" rtl="0" algn="l">
              <a:spcBef>
                <a:spcPts val="1200"/>
              </a:spcBef>
              <a:spcAft>
                <a:spcPts val="0"/>
              </a:spcAft>
              <a:buNone/>
            </a:pPr>
            <a:r>
              <a:rPr lang="vi" sz="1800">
                <a:solidFill>
                  <a:schemeClr val="dk2"/>
                </a:solidFill>
                <a:latin typeface="Raleway"/>
                <a:ea typeface="Raleway"/>
                <a:cs typeface="Raleway"/>
                <a:sym typeface="Raleway"/>
              </a:rPr>
              <a:t>- Ưu nhược điểm của ES</a:t>
            </a:r>
            <a:endParaRPr sz="1800">
              <a:solidFill>
                <a:schemeClr val="dk2"/>
              </a:solidFill>
              <a:latin typeface="Raleway"/>
              <a:ea typeface="Raleway"/>
              <a:cs typeface="Raleway"/>
              <a:sym typeface="Raleway"/>
            </a:endParaRPr>
          </a:p>
          <a:p>
            <a:pPr indent="0" lvl="0" marL="0" rtl="0" algn="l">
              <a:spcBef>
                <a:spcPts val="1200"/>
              </a:spcBef>
              <a:spcAft>
                <a:spcPts val="120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5: </a:t>
            </a:r>
            <a:r>
              <a:rPr lang="vi"/>
              <a:t>Index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6" name="Google Shape;316;p42"/>
          <p:cNvSpPr txBox="1"/>
          <p:nvPr>
            <p:ph idx="1" type="body"/>
          </p:nvPr>
        </p:nvSpPr>
        <p:spPr>
          <a:xfrm>
            <a:off x="729450" y="1283925"/>
            <a:ext cx="8093700" cy="3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600">
                <a:solidFill>
                  <a:srgbClr val="222222"/>
                </a:solidFill>
                <a:latin typeface="Raleway"/>
                <a:ea typeface="Raleway"/>
                <a:cs typeface="Raleway"/>
                <a:sym typeface="Raleway"/>
              </a:rPr>
              <a:t>Tạo chỉ mục để thêm chỉ mục mới vào cụm Elasticsearch. Khi tạo chỉ mục, có thể chỉ định những phần sau:</a:t>
            </a:r>
            <a:endParaRPr sz="1600">
              <a:solidFill>
                <a:srgbClr val="222222"/>
              </a:solidFill>
              <a:latin typeface="Raleway"/>
              <a:ea typeface="Raleway"/>
              <a:cs typeface="Raleway"/>
              <a:sym typeface="Raleway"/>
            </a:endParaRPr>
          </a:p>
          <a:p>
            <a:pPr indent="0" lvl="0" marL="0" rtl="0" algn="l">
              <a:spcBef>
                <a:spcPts val="1200"/>
              </a:spcBef>
              <a:spcAft>
                <a:spcPts val="0"/>
              </a:spcAft>
              <a:buNone/>
            </a:pPr>
            <a:r>
              <a:rPr b="1" lang="vi" sz="1600">
                <a:solidFill>
                  <a:srgbClr val="222222"/>
                </a:solidFill>
                <a:latin typeface="Raleway"/>
                <a:ea typeface="Raleway"/>
                <a:cs typeface="Raleway"/>
                <a:sym typeface="Raleway"/>
              </a:rPr>
              <a:t>Settings: </a:t>
            </a:r>
            <a:r>
              <a:rPr lang="vi" sz="1600">
                <a:solidFill>
                  <a:srgbClr val="222222"/>
                </a:solidFill>
                <a:latin typeface="Raleway"/>
                <a:ea typeface="Raleway"/>
                <a:cs typeface="Raleway"/>
                <a:sym typeface="Raleway"/>
              </a:rPr>
              <a:t>tạo trên mỗi chỉ mục và kiểm soát tất cả các cài đặt liên quan đến index</a:t>
            </a:r>
            <a:endParaRPr sz="1600">
              <a:solidFill>
                <a:srgbClr val="222222"/>
              </a:solidFill>
              <a:latin typeface="Raleway"/>
              <a:ea typeface="Raleway"/>
              <a:cs typeface="Raleway"/>
              <a:sym typeface="Raleway"/>
            </a:endParaRPr>
          </a:p>
          <a:p>
            <a:pPr indent="0" lvl="0" marL="0" rtl="0" algn="l">
              <a:spcBef>
                <a:spcPts val="1200"/>
              </a:spcBef>
              <a:spcAft>
                <a:spcPts val="0"/>
              </a:spcAft>
              <a:buNone/>
            </a:pPr>
            <a:r>
              <a:rPr b="1" lang="vi" sz="1600">
                <a:solidFill>
                  <a:srgbClr val="222222"/>
                </a:solidFill>
                <a:latin typeface="Raleway"/>
                <a:ea typeface="Raleway"/>
                <a:cs typeface="Raleway"/>
                <a:sym typeface="Raleway"/>
              </a:rPr>
              <a:t>Mappings: </a:t>
            </a:r>
            <a:r>
              <a:rPr lang="vi" sz="1600">
                <a:solidFill>
                  <a:srgbClr val="222222"/>
                </a:solidFill>
                <a:latin typeface="Raleway"/>
                <a:ea typeface="Raleway"/>
                <a:cs typeface="Raleway"/>
                <a:sym typeface="Raleway"/>
              </a:rPr>
              <a:t>cung cấp định nghĩa định các trường được index</a:t>
            </a:r>
            <a:endParaRPr sz="1600">
              <a:solidFill>
                <a:srgbClr val="222222"/>
              </a:solidFill>
              <a:latin typeface="Raleway"/>
              <a:ea typeface="Raleway"/>
              <a:cs typeface="Raleway"/>
              <a:sym typeface="Raleway"/>
            </a:endParaRPr>
          </a:p>
          <a:p>
            <a:pPr indent="0" lvl="0" marL="0" rtl="0" algn="l">
              <a:spcBef>
                <a:spcPts val="1200"/>
              </a:spcBef>
              <a:spcAft>
                <a:spcPts val="0"/>
              </a:spcAft>
              <a:buNone/>
            </a:pPr>
            <a:r>
              <a:rPr b="1" lang="vi" sz="1600">
                <a:solidFill>
                  <a:srgbClr val="222222"/>
                </a:solidFill>
                <a:latin typeface="Raleway"/>
                <a:ea typeface="Raleway"/>
                <a:cs typeface="Raleway"/>
                <a:sym typeface="Raleway"/>
              </a:rPr>
              <a:t>Aliases: </a:t>
            </a:r>
            <a:r>
              <a:rPr lang="vi" sz="1600">
                <a:solidFill>
                  <a:srgbClr val="222222"/>
                </a:solidFill>
                <a:latin typeface="Raleway"/>
                <a:ea typeface="Raleway"/>
                <a:cs typeface="Raleway"/>
                <a:sym typeface="Raleway"/>
              </a:rPr>
              <a:t>cung cấp tập hợp các bí danh</a:t>
            </a:r>
            <a:endParaRPr sz="1600">
              <a:solidFill>
                <a:srgbClr val="222222"/>
              </a:solidFill>
              <a:latin typeface="Raleway"/>
              <a:ea typeface="Raleway"/>
              <a:cs typeface="Raleway"/>
              <a:sym typeface="Raleway"/>
            </a:endParaRPr>
          </a:p>
          <a:p>
            <a:pPr indent="0" lvl="0" marL="0" rtl="0" algn="l">
              <a:spcBef>
                <a:spcPts val="1200"/>
              </a:spcBef>
              <a:spcAft>
                <a:spcPts val="0"/>
              </a:spcAft>
              <a:buNone/>
            </a:pPr>
            <a:r>
              <a:t/>
            </a:r>
            <a:endParaRPr b="1" sz="1600">
              <a:latin typeface="Raleway"/>
              <a:ea typeface="Raleway"/>
              <a:cs typeface="Raleway"/>
              <a:sym typeface="Raleway"/>
            </a:endParaRPr>
          </a:p>
          <a:p>
            <a:pPr indent="0" lvl="0" marL="0" rtl="0" algn="l">
              <a:spcBef>
                <a:spcPts val="1200"/>
              </a:spcBef>
              <a:spcAft>
                <a:spcPts val="1200"/>
              </a:spcAft>
              <a:buNone/>
            </a:pPr>
            <a:r>
              <a:t/>
            </a:r>
            <a:endParaRPr b="1" sz="1600">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5: </a:t>
            </a:r>
            <a:r>
              <a:rPr lang="vi"/>
              <a:t>Create </a:t>
            </a:r>
            <a:r>
              <a:rPr lang="vi"/>
              <a:t>Index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2" name="Google Shape;322;p43"/>
          <p:cNvSpPr txBox="1"/>
          <p:nvPr/>
        </p:nvSpPr>
        <p:spPr>
          <a:xfrm>
            <a:off x="729450" y="1307400"/>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5.1 Settings</a:t>
            </a:r>
            <a:endParaRPr b="1" sz="1600">
              <a:latin typeface="Lato"/>
              <a:ea typeface="Lato"/>
              <a:cs typeface="Lato"/>
              <a:sym typeface="Lato"/>
            </a:endParaRPr>
          </a:p>
        </p:txBody>
      </p:sp>
      <p:sp>
        <p:nvSpPr>
          <p:cNvPr id="323" name="Google Shape;323;p43"/>
          <p:cNvSpPr txBox="1"/>
          <p:nvPr/>
        </p:nvSpPr>
        <p:spPr>
          <a:xfrm>
            <a:off x="729450" y="1738500"/>
            <a:ext cx="56901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 </a:t>
            </a:r>
            <a:r>
              <a:rPr lang="vi">
                <a:latin typeface="Lato"/>
                <a:ea typeface="Lato"/>
                <a:cs typeface="Lato"/>
                <a:sym typeface="Lato"/>
              </a:rPr>
              <a:t>Tĩnh =&gt; Chỉ có thể được đặt tại thời điểm tạo chỉ mục hoặc trên một chỉ mục đã stop.</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 </a:t>
            </a:r>
            <a:r>
              <a:rPr lang="vi">
                <a:latin typeface="Lato"/>
                <a:ea typeface="Lato"/>
                <a:cs typeface="Lato"/>
                <a:sym typeface="Lato"/>
              </a:rPr>
              <a:t>Động =&gt; Có thể được thay đổi trực tiếp trên một index bằng cách sử dụng API</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 </a:t>
            </a:r>
            <a:r>
              <a:rPr lang="vi">
                <a:latin typeface="Lato"/>
                <a:ea typeface="Lato"/>
                <a:cs typeface="Lato"/>
                <a:sym typeface="Lato"/>
              </a:rPr>
              <a:t>Cài đặt cần quan tâm:</a:t>
            </a:r>
            <a:endParaRPr>
              <a:latin typeface="Lato"/>
              <a:ea typeface="Lato"/>
              <a:cs typeface="Lato"/>
              <a:sym typeface="Lato"/>
            </a:endParaRPr>
          </a:p>
          <a:p>
            <a:pPr indent="-279400" lvl="0" marL="269999" rtl="0" algn="l">
              <a:lnSpc>
                <a:spcPct val="150000"/>
              </a:lnSpc>
              <a:spcBef>
                <a:spcPts val="0"/>
              </a:spcBef>
              <a:spcAft>
                <a:spcPts val="0"/>
              </a:spcAft>
              <a:buSzPts val="1400"/>
              <a:buFont typeface="Lato"/>
              <a:buChar char="●"/>
            </a:pPr>
            <a:r>
              <a:rPr lang="vi">
                <a:latin typeface="Lato"/>
                <a:ea typeface="Lato"/>
                <a:cs typeface="Lato"/>
                <a:sym typeface="Lato"/>
              </a:rPr>
              <a:t>Index: Cài đặt thời gian update sau index, số lượng shards, replicas</a:t>
            </a:r>
            <a:endParaRPr>
              <a:latin typeface="Lato"/>
              <a:ea typeface="Lato"/>
              <a:cs typeface="Lato"/>
              <a:sym typeface="Lato"/>
            </a:endParaRPr>
          </a:p>
          <a:p>
            <a:pPr indent="-279400" lvl="0" marL="269999" rtl="0" algn="l">
              <a:spcBef>
                <a:spcPts val="0"/>
              </a:spcBef>
              <a:spcAft>
                <a:spcPts val="0"/>
              </a:spcAft>
              <a:buSzPts val="1400"/>
              <a:buFont typeface="Lato"/>
              <a:buChar char="●"/>
            </a:pPr>
            <a:r>
              <a:rPr lang="vi">
                <a:latin typeface="Lato"/>
                <a:ea typeface="Lato"/>
                <a:cs typeface="Lato"/>
                <a:sym typeface="Lato"/>
              </a:rPr>
              <a:t>Analysis: Cài đặt và xác định analyzers, tokenizers, token filters and character filters.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Xem ví dụ: </a:t>
            </a:r>
            <a:r>
              <a:rPr lang="vi">
                <a:solidFill>
                  <a:srgbClr val="0000FF"/>
                </a:solidFill>
                <a:latin typeface="Lato"/>
                <a:ea typeface="Lato"/>
                <a:cs typeface="Lato"/>
                <a:sym typeface="Lato"/>
              </a:rPr>
              <a:t>https://github.com/dangquangha/elasticsearch-training/blob/master/training/mapping/es_mapping.txt</a:t>
            </a:r>
            <a:endParaRPr>
              <a:solidFill>
                <a:srgbClr val="0000FF"/>
              </a:solidFill>
              <a:latin typeface="Lato"/>
              <a:ea typeface="Lato"/>
              <a:cs typeface="Lato"/>
              <a:sym typeface="Lato"/>
            </a:endParaRPr>
          </a:p>
        </p:txBody>
      </p:sp>
      <p:pic>
        <p:nvPicPr>
          <p:cNvPr id="324" name="Google Shape;324;p43"/>
          <p:cNvPicPr preferRelativeResize="0"/>
          <p:nvPr/>
        </p:nvPicPr>
        <p:blipFill>
          <a:blip r:embed="rId3">
            <a:alphaModFix/>
          </a:blip>
          <a:stretch>
            <a:fillRect/>
          </a:stretch>
        </p:blipFill>
        <p:spPr>
          <a:xfrm>
            <a:off x="6571950" y="1904500"/>
            <a:ext cx="2487775" cy="1806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5: </a:t>
            </a:r>
            <a:r>
              <a:rPr lang="vi"/>
              <a:t>Create </a:t>
            </a:r>
            <a:r>
              <a:rPr lang="vi"/>
              <a:t>Index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0" name="Google Shape;330;p44"/>
          <p:cNvSpPr txBox="1"/>
          <p:nvPr/>
        </p:nvSpPr>
        <p:spPr>
          <a:xfrm>
            <a:off x="729450" y="1307400"/>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5.2 </a:t>
            </a:r>
            <a:r>
              <a:rPr b="1" lang="vi" sz="1600">
                <a:latin typeface="Lato"/>
                <a:ea typeface="Lato"/>
                <a:cs typeface="Lato"/>
                <a:sym typeface="Lato"/>
              </a:rPr>
              <a:t>Mapping</a:t>
            </a:r>
            <a:endParaRPr b="1" sz="1600">
              <a:latin typeface="Lato"/>
              <a:ea typeface="Lato"/>
              <a:cs typeface="Lato"/>
              <a:sym typeface="Lato"/>
            </a:endParaRPr>
          </a:p>
        </p:txBody>
      </p:sp>
      <p:sp>
        <p:nvSpPr>
          <p:cNvPr id="331" name="Google Shape;331;p44"/>
          <p:cNvSpPr txBox="1"/>
          <p:nvPr/>
        </p:nvSpPr>
        <p:spPr>
          <a:xfrm>
            <a:off x="729450" y="1712925"/>
            <a:ext cx="8140500" cy="31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 </a:t>
            </a:r>
            <a:r>
              <a:rPr lang="vi">
                <a:latin typeface="Lato"/>
                <a:ea typeface="Lato"/>
                <a:cs typeface="Lato"/>
                <a:sym typeface="Lato"/>
              </a:rPr>
              <a:t>Là quá trình xử lý cách mà các Document sẽ được index và lưu trữ như thế nào. Mapping giúp chúng ta cùng lúc khởi tạo 1 field &amp; định nghĩa cách field đó được index</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 Mapping rất quan trọng trong quá trình xây dựng lưu trữ index, cần tổ chức xây dựng và tối ưu</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 Tĩnh: </a:t>
            </a:r>
            <a:endParaRPr>
              <a:latin typeface="Lato"/>
              <a:ea typeface="Lato"/>
              <a:cs typeface="Lato"/>
              <a:sym typeface="Lato"/>
            </a:endParaRPr>
          </a:p>
          <a:p>
            <a:pPr indent="-184150" lvl="0" marL="179999" rtl="0" algn="l">
              <a:lnSpc>
                <a:spcPct val="115000"/>
              </a:lnSpc>
              <a:spcBef>
                <a:spcPts val="0"/>
              </a:spcBef>
              <a:spcAft>
                <a:spcPts val="0"/>
              </a:spcAft>
              <a:buSzPts val="1400"/>
              <a:buFont typeface="Lato"/>
              <a:buChar char="●"/>
            </a:pPr>
            <a:r>
              <a:rPr lang="vi">
                <a:latin typeface="Lato"/>
                <a:ea typeface="Lato"/>
                <a:cs typeface="Lato"/>
                <a:sym typeface="Lato"/>
              </a:rPr>
              <a:t>Tự định cấu hình từ trước cho mỗi trường khi được đánh index vào elasticsearch</a:t>
            </a:r>
            <a:endParaRPr>
              <a:latin typeface="Lato"/>
              <a:ea typeface="Lato"/>
              <a:cs typeface="Lato"/>
              <a:sym typeface="Lato"/>
            </a:endParaRPr>
          </a:p>
          <a:p>
            <a:pPr indent="-184150" lvl="0" marL="179999" rtl="0" algn="l">
              <a:lnSpc>
                <a:spcPct val="115000"/>
              </a:lnSpc>
              <a:spcBef>
                <a:spcPts val="0"/>
              </a:spcBef>
              <a:spcAft>
                <a:spcPts val="0"/>
              </a:spcAft>
              <a:buSzPts val="1400"/>
              <a:buFont typeface="Lato"/>
              <a:buChar char="●"/>
            </a:pPr>
            <a:r>
              <a:rPr lang="vi">
                <a:latin typeface="Lato"/>
                <a:ea typeface="Lato"/>
                <a:cs typeface="Lato"/>
                <a:sym typeface="Lato"/>
              </a:rPr>
              <a:t>Các trường sẽ được chỉ định tên, kiểu dữ liệu và kiểu phân tích dữ liệu,...</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 Động:</a:t>
            </a:r>
            <a:endParaRPr>
              <a:latin typeface="Lato"/>
              <a:ea typeface="Lato"/>
              <a:cs typeface="Lato"/>
              <a:sym typeface="Lato"/>
            </a:endParaRPr>
          </a:p>
          <a:p>
            <a:pPr indent="-184150" lvl="0" marL="179999" rtl="0" algn="l">
              <a:lnSpc>
                <a:spcPct val="115000"/>
              </a:lnSpc>
              <a:spcBef>
                <a:spcPts val="0"/>
              </a:spcBef>
              <a:spcAft>
                <a:spcPts val="0"/>
              </a:spcAft>
              <a:buSzPts val="1400"/>
              <a:buFont typeface="Lato"/>
              <a:buChar char="●"/>
            </a:pPr>
            <a:r>
              <a:rPr lang="vi">
                <a:latin typeface="Lato"/>
                <a:ea typeface="Lato"/>
                <a:cs typeface="Lato"/>
                <a:sym typeface="Lato"/>
              </a:rPr>
              <a:t>Các trường và kiểu ánh xạ không cần phải xác định trước khi sử dụng</a:t>
            </a:r>
            <a:endParaRPr>
              <a:latin typeface="Lato"/>
              <a:ea typeface="Lato"/>
              <a:cs typeface="Lato"/>
              <a:sym typeface="Lato"/>
            </a:endParaRPr>
          </a:p>
          <a:p>
            <a:pPr indent="-184150" lvl="0" marL="179999" rtl="0" algn="l">
              <a:lnSpc>
                <a:spcPct val="115000"/>
              </a:lnSpc>
              <a:spcBef>
                <a:spcPts val="0"/>
              </a:spcBef>
              <a:spcAft>
                <a:spcPts val="0"/>
              </a:spcAft>
              <a:buSzPts val="1400"/>
              <a:buFont typeface="Lato"/>
              <a:buChar char="●"/>
            </a:pPr>
            <a:r>
              <a:rPr lang="vi">
                <a:latin typeface="Lato"/>
                <a:ea typeface="Lato"/>
                <a:cs typeface="Lato"/>
                <a:sym typeface="Lato"/>
              </a:rPr>
              <a:t>Nhờ mapping động, các tên trường mới sẽ được thêm tự động khi lập chỉ mục</a:t>
            </a:r>
            <a:endParaRPr>
              <a:latin typeface="Lato"/>
              <a:ea typeface="Lato"/>
              <a:cs typeface="Lato"/>
              <a:sym typeface="Lato"/>
            </a:endParaRPr>
          </a:p>
          <a:p>
            <a:pPr indent="-184150" lvl="0" marL="179999" rtl="0" algn="l">
              <a:lnSpc>
                <a:spcPct val="115000"/>
              </a:lnSpc>
              <a:spcBef>
                <a:spcPts val="0"/>
              </a:spcBef>
              <a:spcAft>
                <a:spcPts val="0"/>
              </a:spcAft>
              <a:buSzPts val="1400"/>
              <a:buFont typeface="Lato"/>
              <a:buChar char="●"/>
            </a:pPr>
            <a:r>
              <a:rPr lang="vi">
                <a:latin typeface="Lato"/>
                <a:ea typeface="Lato"/>
                <a:cs typeface="Lato"/>
                <a:sym typeface="Lato"/>
              </a:rPr>
              <a:t>Các quy tắc ánh xạ động có thể được định cấu hình để tùy chỉnh sử dụng cho các trường mới</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5: </a:t>
            </a:r>
            <a:r>
              <a:rPr lang="vi"/>
              <a:t>Create </a:t>
            </a:r>
            <a:r>
              <a:rPr lang="vi"/>
              <a:t>Index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7" name="Google Shape;337;p45"/>
          <p:cNvSpPr txBox="1"/>
          <p:nvPr/>
        </p:nvSpPr>
        <p:spPr>
          <a:xfrm>
            <a:off x="729450" y="1307400"/>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5.2 Mapping</a:t>
            </a:r>
            <a:endParaRPr b="1" sz="1600">
              <a:latin typeface="Lato"/>
              <a:ea typeface="Lato"/>
              <a:cs typeface="Lato"/>
              <a:sym typeface="Lato"/>
            </a:endParaRPr>
          </a:p>
        </p:txBody>
      </p:sp>
      <p:pic>
        <p:nvPicPr>
          <p:cNvPr id="338" name="Google Shape;338;p45"/>
          <p:cNvPicPr preferRelativeResize="0"/>
          <p:nvPr/>
        </p:nvPicPr>
        <p:blipFill>
          <a:blip r:embed="rId3">
            <a:alphaModFix/>
          </a:blip>
          <a:stretch>
            <a:fillRect/>
          </a:stretch>
        </p:blipFill>
        <p:spPr>
          <a:xfrm>
            <a:off x="4890350" y="1812625"/>
            <a:ext cx="4240071" cy="3100200"/>
          </a:xfrm>
          <a:prstGeom prst="rect">
            <a:avLst/>
          </a:prstGeom>
          <a:noFill/>
          <a:ln>
            <a:noFill/>
          </a:ln>
        </p:spPr>
      </p:pic>
      <p:sp>
        <p:nvSpPr>
          <p:cNvPr id="339" name="Google Shape;339;p45"/>
          <p:cNvSpPr txBox="1"/>
          <p:nvPr/>
        </p:nvSpPr>
        <p:spPr>
          <a:xfrm>
            <a:off x="729450" y="1705100"/>
            <a:ext cx="4077300" cy="31893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b="1" lang="vi" sz="1600">
                <a:latin typeface="Lato"/>
                <a:ea typeface="Lato"/>
                <a:cs typeface="Lato"/>
                <a:sym typeface="Lato"/>
              </a:rPr>
              <a:t>- </a:t>
            </a:r>
            <a:r>
              <a:rPr b="1" lang="vi" sz="1600">
                <a:latin typeface="Lato"/>
                <a:ea typeface="Lato"/>
                <a:cs typeface="Lato"/>
                <a:sym typeface="Lato"/>
              </a:rPr>
              <a:t>Kiểu dữ liệu:</a:t>
            </a:r>
            <a:r>
              <a:rPr lang="vi" sz="1600">
                <a:latin typeface="Lato"/>
                <a:ea typeface="Lato"/>
                <a:cs typeface="Lato"/>
                <a:sym typeface="Lato"/>
              </a:rPr>
              <a:t> Alias, </a:t>
            </a:r>
            <a:r>
              <a:rPr lang="vi" sz="1600">
                <a:solidFill>
                  <a:srgbClr val="FF0000"/>
                </a:solidFill>
                <a:latin typeface="Lato"/>
                <a:ea typeface="Lato"/>
                <a:cs typeface="Lato"/>
                <a:sym typeface="Lato"/>
              </a:rPr>
              <a:t>Arrays</a:t>
            </a:r>
            <a:r>
              <a:rPr lang="vi" sz="1600">
                <a:latin typeface="Lato"/>
                <a:ea typeface="Lato"/>
                <a:cs typeface="Lato"/>
                <a:sym typeface="Lato"/>
              </a:rPr>
              <a:t>, </a:t>
            </a:r>
            <a:r>
              <a:rPr lang="vi" sz="1600">
                <a:solidFill>
                  <a:srgbClr val="FF0000"/>
                </a:solidFill>
                <a:latin typeface="Lato"/>
                <a:ea typeface="Lato"/>
                <a:cs typeface="Lato"/>
                <a:sym typeface="Lato"/>
              </a:rPr>
              <a:t>Binary</a:t>
            </a:r>
            <a:r>
              <a:rPr lang="vi" sz="1600">
                <a:latin typeface="Lato"/>
                <a:ea typeface="Lato"/>
                <a:cs typeface="Lato"/>
                <a:sym typeface="Lato"/>
              </a:rPr>
              <a:t>, </a:t>
            </a:r>
            <a:r>
              <a:rPr lang="vi" sz="1600">
                <a:solidFill>
                  <a:srgbClr val="FF0000"/>
                </a:solidFill>
                <a:latin typeface="Lato"/>
                <a:ea typeface="Lato"/>
                <a:cs typeface="Lato"/>
                <a:sym typeface="Lato"/>
              </a:rPr>
              <a:t>Boolean</a:t>
            </a:r>
            <a:r>
              <a:rPr lang="vi" sz="1600">
                <a:latin typeface="Lato"/>
                <a:ea typeface="Lato"/>
                <a:cs typeface="Lato"/>
                <a:sym typeface="Lato"/>
              </a:rPr>
              <a:t>, </a:t>
            </a:r>
            <a:r>
              <a:rPr lang="vi" sz="1600">
                <a:solidFill>
                  <a:srgbClr val="FF0000"/>
                </a:solidFill>
                <a:latin typeface="Lato"/>
                <a:ea typeface="Lato"/>
                <a:cs typeface="Lato"/>
                <a:sym typeface="Lato"/>
              </a:rPr>
              <a:t>Date</a:t>
            </a:r>
            <a:r>
              <a:rPr lang="vi" sz="1600">
                <a:latin typeface="Lato"/>
                <a:ea typeface="Lato"/>
                <a:cs typeface="Lato"/>
                <a:sym typeface="Lato"/>
              </a:rPr>
              <a:t>, Date nanoseconds, Dense, Vector, Flattened, </a:t>
            </a:r>
            <a:r>
              <a:rPr lang="vi" sz="1600">
                <a:solidFill>
                  <a:srgbClr val="FF0000"/>
                </a:solidFill>
                <a:latin typeface="Lato"/>
                <a:ea typeface="Lato"/>
                <a:cs typeface="Lato"/>
                <a:sym typeface="Lato"/>
              </a:rPr>
              <a:t>Geo-point</a:t>
            </a:r>
            <a:r>
              <a:rPr lang="vi" sz="1600">
                <a:latin typeface="Lato"/>
                <a:ea typeface="Lato"/>
                <a:cs typeface="Lato"/>
                <a:sym typeface="Lato"/>
              </a:rPr>
              <a:t>, Geo-shape, Histogram, </a:t>
            </a:r>
            <a:r>
              <a:rPr lang="vi" sz="1600">
                <a:solidFill>
                  <a:srgbClr val="FF0000"/>
                </a:solidFill>
                <a:latin typeface="Lato"/>
                <a:ea typeface="Lato"/>
                <a:cs typeface="Lato"/>
                <a:sym typeface="Lato"/>
              </a:rPr>
              <a:t>IP</a:t>
            </a:r>
            <a:r>
              <a:rPr lang="vi" sz="1600">
                <a:latin typeface="Lato"/>
                <a:ea typeface="Lato"/>
                <a:cs typeface="Lato"/>
                <a:sym typeface="Lato"/>
              </a:rPr>
              <a:t>, Join, </a:t>
            </a:r>
            <a:r>
              <a:rPr lang="vi" sz="1600">
                <a:solidFill>
                  <a:srgbClr val="FF0000"/>
                </a:solidFill>
                <a:latin typeface="Lato"/>
                <a:ea typeface="Lato"/>
                <a:cs typeface="Lato"/>
                <a:sym typeface="Lato"/>
              </a:rPr>
              <a:t>Keyword</a:t>
            </a:r>
            <a:r>
              <a:rPr lang="vi" sz="1600">
                <a:latin typeface="Lato"/>
                <a:ea typeface="Lato"/>
                <a:cs typeface="Lato"/>
                <a:sym typeface="Lato"/>
              </a:rPr>
              <a:t>, </a:t>
            </a:r>
            <a:r>
              <a:rPr lang="vi" sz="1600">
                <a:solidFill>
                  <a:srgbClr val="FF0000"/>
                </a:solidFill>
                <a:latin typeface="Lato"/>
                <a:ea typeface="Lato"/>
                <a:cs typeface="Lato"/>
                <a:sym typeface="Lato"/>
              </a:rPr>
              <a:t>Nested</a:t>
            </a:r>
            <a:r>
              <a:rPr lang="vi" sz="1600">
                <a:latin typeface="Lato"/>
                <a:ea typeface="Lato"/>
                <a:cs typeface="Lato"/>
                <a:sym typeface="Lato"/>
              </a:rPr>
              <a:t>, </a:t>
            </a:r>
            <a:r>
              <a:rPr lang="vi" sz="1600">
                <a:solidFill>
                  <a:srgbClr val="FF0000"/>
                </a:solidFill>
                <a:latin typeface="Lato"/>
                <a:ea typeface="Lato"/>
                <a:cs typeface="Lato"/>
                <a:sym typeface="Lato"/>
              </a:rPr>
              <a:t>Numeric</a:t>
            </a:r>
            <a:r>
              <a:rPr lang="vi" sz="1600">
                <a:latin typeface="Lato"/>
                <a:ea typeface="Lato"/>
                <a:cs typeface="Lato"/>
                <a:sym typeface="Lato"/>
              </a:rPr>
              <a:t>, Object, Percolator, Point, </a:t>
            </a:r>
            <a:r>
              <a:rPr lang="vi" sz="1600">
                <a:solidFill>
                  <a:srgbClr val="FF0000"/>
                </a:solidFill>
                <a:latin typeface="Lato"/>
                <a:ea typeface="Lato"/>
                <a:cs typeface="Lato"/>
                <a:sym typeface="Lato"/>
              </a:rPr>
              <a:t>Range</a:t>
            </a:r>
            <a:r>
              <a:rPr lang="vi" sz="1600">
                <a:latin typeface="Lato"/>
                <a:ea typeface="Lato"/>
                <a:cs typeface="Lato"/>
                <a:sym typeface="Lato"/>
              </a:rPr>
              <a:t>, Rank feature, Rank features, Search-as-you-type, Shape, Sparse vector, </a:t>
            </a:r>
            <a:r>
              <a:rPr lang="vi" sz="1600">
                <a:solidFill>
                  <a:srgbClr val="FF0000"/>
                </a:solidFill>
                <a:latin typeface="Lato"/>
                <a:ea typeface="Lato"/>
                <a:cs typeface="Lato"/>
                <a:sym typeface="Lato"/>
              </a:rPr>
              <a:t>Text</a:t>
            </a:r>
            <a:r>
              <a:rPr lang="vi" sz="1600">
                <a:latin typeface="Lato"/>
                <a:ea typeface="Lato"/>
                <a:cs typeface="Lato"/>
                <a:sym typeface="Lato"/>
              </a:rPr>
              <a:t>, Token count</a:t>
            </a:r>
            <a:endParaRPr sz="16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6: </a:t>
            </a:r>
            <a:r>
              <a:rPr lang="vi"/>
              <a:t>Mapping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5" name="Google Shape;345;p46"/>
          <p:cNvSpPr txBox="1"/>
          <p:nvPr/>
        </p:nvSpPr>
        <p:spPr>
          <a:xfrm>
            <a:off x="729450" y="1307400"/>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latin typeface="Lato"/>
              <a:ea typeface="Lato"/>
              <a:cs typeface="Lato"/>
              <a:sym typeface="Lato"/>
            </a:endParaRPr>
          </a:p>
        </p:txBody>
      </p:sp>
      <p:sp>
        <p:nvSpPr>
          <p:cNvPr id="346" name="Google Shape;346;p46"/>
          <p:cNvSpPr txBox="1"/>
          <p:nvPr/>
        </p:nvSpPr>
        <p:spPr>
          <a:xfrm>
            <a:off x="745825" y="1270325"/>
            <a:ext cx="8163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800">
                <a:latin typeface="Raleway"/>
                <a:ea typeface="Raleway"/>
                <a:cs typeface="Raleway"/>
                <a:sym typeface="Raleway"/>
              </a:rPr>
              <a:t>1 số vấn đề</a:t>
            </a:r>
            <a:endParaRPr b="1" sz="1800">
              <a:latin typeface="Raleway"/>
              <a:ea typeface="Raleway"/>
              <a:cs typeface="Raleway"/>
              <a:sym typeface="Raleway"/>
            </a:endParaRPr>
          </a:p>
          <a:p>
            <a:pPr indent="0" lvl="0" marL="0" rtl="0" algn="l">
              <a:spcBef>
                <a:spcPts val="0"/>
              </a:spcBef>
              <a:spcAft>
                <a:spcPts val="0"/>
              </a:spcAft>
              <a:buNone/>
            </a:pPr>
            <a:r>
              <a:t/>
            </a:r>
            <a:endParaRPr b="1"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Khi có nhiều properties</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 Khi có indices khác thì với cách làm trên khi tổng hợp và truy vấn thì sẽ chỉ thực hiện được trên từng loại một</a:t>
            </a:r>
            <a:endParaRPr sz="1600">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6: Mapping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2" name="Google Shape;352;p47"/>
          <p:cNvSpPr txBox="1"/>
          <p:nvPr/>
        </p:nvSpPr>
        <p:spPr>
          <a:xfrm>
            <a:off x="729450" y="1307400"/>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latin typeface="Lato"/>
              <a:ea typeface="Lato"/>
              <a:cs typeface="Lato"/>
              <a:sym typeface="Lato"/>
            </a:endParaRPr>
          </a:p>
        </p:txBody>
      </p:sp>
      <p:pic>
        <p:nvPicPr>
          <p:cNvPr id="353" name="Google Shape;353;p47"/>
          <p:cNvPicPr preferRelativeResize="0"/>
          <p:nvPr/>
        </p:nvPicPr>
        <p:blipFill>
          <a:blip r:embed="rId3">
            <a:alphaModFix/>
          </a:blip>
          <a:stretch>
            <a:fillRect/>
          </a:stretch>
        </p:blipFill>
        <p:spPr>
          <a:xfrm>
            <a:off x="841300" y="1372100"/>
            <a:ext cx="2724150" cy="1552575"/>
          </a:xfrm>
          <a:prstGeom prst="rect">
            <a:avLst/>
          </a:prstGeom>
          <a:noFill/>
          <a:ln>
            <a:noFill/>
          </a:ln>
        </p:spPr>
      </p:pic>
      <p:pic>
        <p:nvPicPr>
          <p:cNvPr id="354" name="Google Shape;354;p47"/>
          <p:cNvPicPr preferRelativeResize="0"/>
          <p:nvPr/>
        </p:nvPicPr>
        <p:blipFill>
          <a:blip r:embed="rId4">
            <a:alphaModFix/>
          </a:blip>
          <a:stretch>
            <a:fillRect/>
          </a:stretch>
        </p:blipFill>
        <p:spPr>
          <a:xfrm>
            <a:off x="5643900" y="572050"/>
            <a:ext cx="2774249" cy="3064300"/>
          </a:xfrm>
          <a:prstGeom prst="rect">
            <a:avLst/>
          </a:prstGeom>
          <a:noFill/>
          <a:ln>
            <a:noFill/>
          </a:ln>
        </p:spPr>
      </p:pic>
      <p:cxnSp>
        <p:nvCxnSpPr>
          <p:cNvPr id="355" name="Google Shape;355;p47"/>
          <p:cNvCxnSpPr/>
          <p:nvPr/>
        </p:nvCxnSpPr>
        <p:spPr>
          <a:xfrm>
            <a:off x="3914375" y="2145075"/>
            <a:ext cx="1072500" cy="0"/>
          </a:xfrm>
          <a:prstGeom prst="straightConnector1">
            <a:avLst/>
          </a:prstGeom>
          <a:noFill/>
          <a:ln cap="flat" cmpd="sng" w="9525">
            <a:solidFill>
              <a:schemeClr val="dk2"/>
            </a:solidFill>
            <a:prstDash val="solid"/>
            <a:round/>
            <a:headEnd len="med" w="med" type="none"/>
            <a:tailEnd len="med" w="med" type="triangle"/>
          </a:ln>
        </p:spPr>
      </p:cxnSp>
      <p:sp>
        <p:nvSpPr>
          <p:cNvPr id="356" name="Google Shape;356;p47"/>
          <p:cNvSpPr txBox="1"/>
          <p:nvPr/>
        </p:nvSpPr>
        <p:spPr>
          <a:xfrm>
            <a:off x="765100" y="4055325"/>
            <a:ext cx="768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 Chia làm 2 khía cạnh: keyword, long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 Những thuộc tính chưa xác định được khía cạnh thì sẽ cho vào “entity"</a:t>
            </a:r>
            <a:r>
              <a:rPr lang="vi">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6: Mapping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2" name="Google Shape;362;p48"/>
          <p:cNvSpPr txBox="1"/>
          <p:nvPr/>
        </p:nvSpPr>
        <p:spPr>
          <a:xfrm>
            <a:off x="729450" y="1307400"/>
            <a:ext cx="450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latin typeface="Lato"/>
              <a:ea typeface="Lato"/>
              <a:cs typeface="Lato"/>
              <a:sym typeface="Lato"/>
            </a:endParaRPr>
          </a:p>
        </p:txBody>
      </p:sp>
      <p:pic>
        <p:nvPicPr>
          <p:cNvPr id="363" name="Google Shape;363;p48"/>
          <p:cNvPicPr preferRelativeResize="0"/>
          <p:nvPr/>
        </p:nvPicPr>
        <p:blipFill>
          <a:blip r:embed="rId3">
            <a:alphaModFix/>
          </a:blip>
          <a:stretch>
            <a:fillRect/>
          </a:stretch>
        </p:blipFill>
        <p:spPr>
          <a:xfrm>
            <a:off x="842625" y="1307400"/>
            <a:ext cx="3600450" cy="3235111"/>
          </a:xfrm>
          <a:prstGeom prst="rect">
            <a:avLst/>
          </a:prstGeom>
          <a:noFill/>
          <a:ln>
            <a:noFill/>
          </a:ln>
        </p:spPr>
      </p:pic>
      <p:pic>
        <p:nvPicPr>
          <p:cNvPr id="364" name="Google Shape;364;p48"/>
          <p:cNvPicPr preferRelativeResize="0"/>
          <p:nvPr/>
        </p:nvPicPr>
        <p:blipFill>
          <a:blip r:embed="rId4">
            <a:alphaModFix/>
          </a:blip>
          <a:stretch>
            <a:fillRect/>
          </a:stretch>
        </p:blipFill>
        <p:spPr>
          <a:xfrm>
            <a:off x="5407575" y="514425"/>
            <a:ext cx="3655950" cy="4629074"/>
          </a:xfrm>
          <a:prstGeom prst="rect">
            <a:avLst/>
          </a:prstGeom>
          <a:noFill/>
          <a:ln>
            <a:noFill/>
          </a:ln>
        </p:spPr>
      </p:pic>
      <p:cxnSp>
        <p:nvCxnSpPr>
          <p:cNvPr id="365" name="Google Shape;365;p48"/>
          <p:cNvCxnSpPr/>
          <p:nvPr/>
        </p:nvCxnSpPr>
        <p:spPr>
          <a:xfrm>
            <a:off x="4681600" y="2951450"/>
            <a:ext cx="571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a:t>
            </a:r>
            <a:r>
              <a:rPr lang="vi"/>
              <a:t>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1" name="Google Shape;371;p49"/>
          <p:cNvSpPr txBox="1"/>
          <p:nvPr/>
        </p:nvSpPr>
        <p:spPr>
          <a:xfrm>
            <a:off x="729450" y="1307400"/>
            <a:ext cx="8054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Lato"/>
                <a:ea typeface="Lato"/>
                <a:cs typeface="Lato"/>
                <a:sym typeface="Lato"/>
              </a:rPr>
              <a:t>- </a:t>
            </a:r>
            <a:r>
              <a:rPr lang="vi" sz="1600">
                <a:latin typeface="Lato"/>
                <a:ea typeface="Lato"/>
                <a:cs typeface="Lato"/>
                <a:sym typeface="Lato"/>
              </a:rPr>
              <a:t>Elasticsearch cung cấp một bộ Query DSL (Domain Specific Language) dựa trên JSON để định nghĩa các truy vấn. Bao gồm hai loại mệnh đề:</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330200" lvl="0" marL="269999" rtl="0" algn="l">
              <a:spcBef>
                <a:spcPts val="0"/>
              </a:spcBef>
              <a:spcAft>
                <a:spcPts val="0"/>
              </a:spcAft>
              <a:buSzPts val="1600"/>
              <a:buFont typeface="Lato"/>
              <a:buChar char="●"/>
            </a:pPr>
            <a:r>
              <a:rPr b="1" lang="vi" sz="1600">
                <a:latin typeface="Lato"/>
                <a:ea typeface="Lato"/>
                <a:cs typeface="Lato"/>
                <a:sym typeface="Lato"/>
              </a:rPr>
              <a:t>Leaf query clauses</a:t>
            </a:r>
            <a:r>
              <a:rPr lang="vi" sz="1600">
                <a:latin typeface="Lato"/>
                <a:ea typeface="Lato"/>
                <a:cs typeface="Lato"/>
                <a:sym typeface="Lato"/>
              </a:rPr>
              <a:t>: Những mệnh đề này tìm những giá trị cụ thể của những trường cụ thể. Ví dụ như các truy vấn match, term và range.  =&gt; </a:t>
            </a:r>
            <a:r>
              <a:rPr b="1" lang="vi" sz="1600">
                <a:latin typeface="Lato"/>
                <a:ea typeface="Lato"/>
                <a:cs typeface="Lato"/>
                <a:sym typeface="Lato"/>
              </a:rPr>
              <a:t>Truy vấn đơn</a:t>
            </a:r>
            <a:endParaRPr b="1"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0200" lvl="0" marL="269999" rtl="0" algn="l">
              <a:spcBef>
                <a:spcPts val="0"/>
              </a:spcBef>
              <a:spcAft>
                <a:spcPts val="0"/>
              </a:spcAft>
              <a:buSzPts val="1600"/>
              <a:buFont typeface="Lato"/>
              <a:buChar char="●"/>
            </a:pPr>
            <a:r>
              <a:rPr b="1" lang="vi" sz="1600">
                <a:latin typeface="Lato"/>
                <a:ea typeface="Lato"/>
                <a:cs typeface="Lato"/>
                <a:sym typeface="Lato"/>
              </a:rPr>
              <a:t>Compound query clauses</a:t>
            </a:r>
            <a:r>
              <a:rPr lang="vi" sz="1600">
                <a:latin typeface="Lato"/>
                <a:ea typeface="Lato"/>
                <a:cs typeface="Lato"/>
                <a:sym typeface="Lato"/>
              </a:rPr>
              <a:t>: Những mệnh đề này kết hợp các leaf query và các compound query khác để thu được kết quả mong muốn. =&gt; </a:t>
            </a:r>
            <a:r>
              <a:rPr b="1" lang="vi" sz="1600">
                <a:latin typeface="Lato"/>
                <a:ea typeface="Lato"/>
                <a:cs typeface="Lato"/>
                <a:sym typeface="Lato"/>
              </a:rPr>
              <a:t>Truy vấn kép</a:t>
            </a:r>
            <a:endParaRPr b="1"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7" name="Google Shape;377;p50"/>
          <p:cNvSpPr txBox="1"/>
          <p:nvPr/>
        </p:nvSpPr>
        <p:spPr>
          <a:xfrm>
            <a:off x="729450" y="1307400"/>
            <a:ext cx="805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Lato"/>
              <a:ea typeface="Lato"/>
              <a:cs typeface="Lato"/>
              <a:sym typeface="Lato"/>
            </a:endParaRPr>
          </a:p>
        </p:txBody>
      </p:sp>
      <p:pic>
        <p:nvPicPr>
          <p:cNvPr id="378" name="Google Shape;378;p50"/>
          <p:cNvPicPr preferRelativeResize="0"/>
          <p:nvPr/>
        </p:nvPicPr>
        <p:blipFill>
          <a:blip r:embed="rId3">
            <a:alphaModFix/>
          </a:blip>
          <a:stretch>
            <a:fillRect/>
          </a:stretch>
        </p:blipFill>
        <p:spPr>
          <a:xfrm>
            <a:off x="810025" y="1367950"/>
            <a:ext cx="4435250" cy="1881850"/>
          </a:xfrm>
          <a:prstGeom prst="rect">
            <a:avLst/>
          </a:prstGeom>
          <a:noFill/>
          <a:ln>
            <a:noFill/>
          </a:ln>
        </p:spPr>
      </p:pic>
      <p:pic>
        <p:nvPicPr>
          <p:cNvPr id="379" name="Google Shape;379;p50"/>
          <p:cNvPicPr preferRelativeResize="0"/>
          <p:nvPr/>
        </p:nvPicPr>
        <p:blipFill>
          <a:blip r:embed="rId4">
            <a:alphaModFix/>
          </a:blip>
          <a:stretch>
            <a:fillRect/>
          </a:stretch>
        </p:blipFill>
        <p:spPr>
          <a:xfrm>
            <a:off x="4455646" y="2765296"/>
            <a:ext cx="4523899" cy="2190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1"/>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5" name="Google Shape;385;p51"/>
          <p:cNvSpPr txBox="1"/>
          <p:nvPr/>
        </p:nvSpPr>
        <p:spPr>
          <a:xfrm>
            <a:off x="729450" y="1307400"/>
            <a:ext cx="80544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1600">
                <a:latin typeface="Lato"/>
                <a:ea typeface="Lato"/>
                <a:cs typeface="Lato"/>
                <a:sym typeface="Lato"/>
              </a:rPr>
              <a:t>1. Full text queries</a:t>
            </a:r>
            <a:endParaRPr b="1" sz="1600">
              <a:latin typeface="Lato"/>
              <a:ea typeface="Lato"/>
              <a:cs typeface="Lato"/>
              <a:sym typeface="Lato"/>
            </a:endParaRPr>
          </a:p>
          <a:p>
            <a:pPr indent="0" lvl="0" marL="0" rtl="0" algn="l">
              <a:lnSpc>
                <a:spcPct val="115000"/>
              </a:lnSpc>
              <a:spcBef>
                <a:spcPts val="0"/>
              </a:spcBef>
              <a:spcAft>
                <a:spcPts val="0"/>
              </a:spcAft>
              <a:buNone/>
            </a:pPr>
            <a:r>
              <a:rPr lang="vi" sz="1600">
                <a:latin typeface="Lato"/>
                <a:ea typeface="Lato"/>
                <a:cs typeface="Lato"/>
                <a:sym typeface="Lato"/>
              </a:rPr>
              <a:t>- Loại truy vấn này thường được sử dụng cho các trường full text</a:t>
            </a:r>
            <a:endParaRPr sz="1600">
              <a:latin typeface="Lato"/>
              <a:ea typeface="Lato"/>
              <a:cs typeface="Lato"/>
              <a:sym typeface="Lato"/>
            </a:endParaRPr>
          </a:p>
          <a:p>
            <a:pPr indent="0" lvl="0" marL="0" rtl="0" algn="l">
              <a:lnSpc>
                <a:spcPct val="115000"/>
              </a:lnSpc>
              <a:spcBef>
                <a:spcPts val="0"/>
              </a:spcBef>
              <a:spcAft>
                <a:spcPts val="0"/>
              </a:spcAft>
              <a:buNone/>
            </a:pPr>
            <a:r>
              <a:rPr b="1" lang="vi" sz="1600">
                <a:latin typeface="Lato"/>
                <a:ea typeface="Lato"/>
                <a:cs typeface="Lato"/>
                <a:sym typeface="Lato"/>
              </a:rPr>
              <a:t>1.1 Match query</a:t>
            </a:r>
            <a:endParaRPr b="1" sz="1600">
              <a:latin typeface="Lato"/>
              <a:ea typeface="Lato"/>
              <a:cs typeface="Lato"/>
              <a:sym typeface="Lato"/>
            </a:endParaRPr>
          </a:p>
          <a:p>
            <a:pPr indent="0" lvl="0" marL="0" rtl="0" algn="l">
              <a:lnSpc>
                <a:spcPct val="115000"/>
              </a:lnSpc>
              <a:spcBef>
                <a:spcPts val="0"/>
              </a:spcBef>
              <a:spcAft>
                <a:spcPts val="0"/>
              </a:spcAft>
              <a:buNone/>
            </a:pPr>
            <a:r>
              <a:rPr lang="vi" sz="1600">
                <a:latin typeface="Lato"/>
                <a:ea typeface="Lato"/>
                <a:cs typeface="Lato"/>
                <a:sym typeface="Lato"/>
              </a:rPr>
              <a:t>- Cơ bản</a:t>
            </a:r>
            <a:endParaRPr sz="1600">
              <a:latin typeface="Lato"/>
              <a:ea typeface="Lato"/>
              <a:cs typeface="Lato"/>
              <a:sym typeface="Lato"/>
            </a:endParaRPr>
          </a:p>
        </p:txBody>
      </p:sp>
      <p:pic>
        <p:nvPicPr>
          <p:cNvPr id="386" name="Google Shape;386;p51"/>
          <p:cNvPicPr preferRelativeResize="0"/>
          <p:nvPr/>
        </p:nvPicPr>
        <p:blipFill>
          <a:blip r:embed="rId3">
            <a:alphaModFix/>
          </a:blip>
          <a:stretch>
            <a:fillRect/>
          </a:stretch>
        </p:blipFill>
        <p:spPr>
          <a:xfrm>
            <a:off x="817850" y="2505650"/>
            <a:ext cx="4419600" cy="1533525"/>
          </a:xfrm>
          <a:prstGeom prst="rect">
            <a:avLst/>
          </a:prstGeom>
          <a:noFill/>
          <a:ln>
            <a:noFill/>
          </a:ln>
        </p:spPr>
      </p:pic>
      <p:sp>
        <p:nvSpPr>
          <p:cNvPr id="387" name="Google Shape;387;p51"/>
          <p:cNvSpPr txBox="1"/>
          <p:nvPr/>
        </p:nvSpPr>
        <p:spPr>
          <a:xfrm>
            <a:off x="741650" y="4125750"/>
            <a:ext cx="52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Query này sẽ search tất cả user có name là </a:t>
            </a:r>
            <a:r>
              <a:rPr lang="vi">
                <a:highlight>
                  <a:schemeClr val="lt2"/>
                </a:highlight>
                <a:latin typeface="Lato"/>
                <a:ea typeface="Lato"/>
                <a:cs typeface="Lato"/>
                <a:sym typeface="Lato"/>
              </a:rPr>
              <a:t>Nguyen</a:t>
            </a:r>
            <a:endParaRPr>
              <a:highlight>
                <a:schemeClr val="lt2"/>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9450" y="1299575"/>
            <a:ext cx="8179800" cy="34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1800">
                <a:solidFill>
                  <a:schemeClr val="dk2"/>
                </a:solidFill>
              </a:rPr>
              <a:t>Elasticsearch là gì</a:t>
            </a:r>
            <a:endParaRPr b="1" sz="1800">
              <a:solidFill>
                <a:schemeClr val="dk2"/>
              </a:solidFill>
            </a:endParaRPr>
          </a:p>
          <a:p>
            <a:pPr indent="0" lvl="0" marL="0" rtl="0" algn="l">
              <a:spcBef>
                <a:spcPts val="1200"/>
              </a:spcBef>
              <a:spcAft>
                <a:spcPts val="0"/>
              </a:spcAft>
              <a:buNone/>
            </a:pPr>
            <a:r>
              <a:rPr lang="vi" sz="1800">
                <a:solidFill>
                  <a:schemeClr val="dk2"/>
                </a:solidFill>
                <a:latin typeface="Raleway"/>
                <a:ea typeface="Raleway"/>
                <a:cs typeface="Raleway"/>
                <a:sym typeface="Raleway"/>
              </a:rPr>
              <a:t>- Elasticsearch là một search engine</a:t>
            </a:r>
            <a:endParaRPr sz="1800">
              <a:solidFill>
                <a:schemeClr val="dk2"/>
              </a:solidFill>
              <a:latin typeface="Raleway"/>
              <a:ea typeface="Raleway"/>
              <a:cs typeface="Raleway"/>
              <a:sym typeface="Raleway"/>
            </a:endParaRPr>
          </a:p>
          <a:p>
            <a:pPr indent="0" lvl="0" marL="0" rtl="0" algn="l">
              <a:spcBef>
                <a:spcPts val="1200"/>
              </a:spcBef>
              <a:spcAft>
                <a:spcPts val="0"/>
              </a:spcAft>
              <a:buNone/>
            </a:pPr>
            <a:r>
              <a:rPr lang="vi" sz="1800">
                <a:solidFill>
                  <a:schemeClr val="dk2"/>
                </a:solidFill>
                <a:latin typeface="Raleway"/>
                <a:ea typeface="Raleway"/>
                <a:cs typeface="Raleway"/>
                <a:sym typeface="Raleway"/>
              </a:rPr>
              <a:t>- Elasticsearch thực chất hoạt động như 1 web server, có khả năng tìm kiếm nhanh chóng (near realtime) thông qua giao thức RESTful</a:t>
            </a:r>
            <a:endParaRPr sz="1800">
              <a:solidFill>
                <a:schemeClr val="dk2"/>
              </a:solidFill>
              <a:latin typeface="Raleway"/>
              <a:ea typeface="Raleway"/>
              <a:cs typeface="Raleway"/>
              <a:sym typeface="Raleway"/>
            </a:endParaRPr>
          </a:p>
          <a:p>
            <a:pPr indent="0" lvl="0" marL="0" rtl="0" algn="l">
              <a:spcBef>
                <a:spcPts val="1200"/>
              </a:spcBef>
              <a:spcAft>
                <a:spcPts val="0"/>
              </a:spcAft>
              <a:buNone/>
            </a:pPr>
            <a:r>
              <a:rPr lang="vi" sz="1800">
                <a:solidFill>
                  <a:schemeClr val="dk2"/>
                </a:solidFill>
                <a:latin typeface="Raleway"/>
                <a:ea typeface="Raleway"/>
                <a:cs typeface="Raleway"/>
                <a:sym typeface="Raleway"/>
              </a:rPr>
              <a:t>- Elasticsearch có khả năng phân tích và thống kê dữ liệu</a:t>
            </a:r>
            <a:endParaRPr sz="1800">
              <a:solidFill>
                <a:schemeClr val="dk2"/>
              </a:solidFill>
              <a:latin typeface="Raleway"/>
              <a:ea typeface="Raleway"/>
              <a:cs typeface="Raleway"/>
              <a:sym typeface="Raleway"/>
            </a:endParaRPr>
          </a:p>
          <a:p>
            <a:pPr indent="0" lvl="0" marL="0" rtl="0" algn="l">
              <a:spcBef>
                <a:spcPts val="1200"/>
              </a:spcBef>
              <a:spcAft>
                <a:spcPts val="1200"/>
              </a:spcAft>
              <a:buNone/>
            </a:pPr>
            <a:r>
              <a:rPr lang="vi" sz="1800">
                <a:solidFill>
                  <a:schemeClr val="dk2"/>
                </a:solidFill>
                <a:latin typeface="Raleway"/>
                <a:ea typeface="Raleway"/>
                <a:cs typeface="Raleway"/>
                <a:sym typeface="Raleway"/>
              </a:rPr>
              <a:t>- Không phụ thuộc vào client viết bằng gì hay hệ thống hiện tại của bạn viết bằng gì, bạn chỉ cần gửi request http lên là nó trả về kết quả.</a:t>
            </a:r>
            <a:endParaRPr sz="1800">
              <a:solidFill>
                <a:schemeClr val="dk2"/>
              </a:solidFill>
              <a:latin typeface="Raleway"/>
              <a:ea typeface="Raleway"/>
              <a:cs typeface="Raleway"/>
              <a:sym typeface="Raleway"/>
            </a:endParaRPr>
          </a:p>
        </p:txBody>
      </p:sp>
      <p:sp>
        <p:nvSpPr>
          <p:cNvPr id="105" name="Google Shape;105;p16"/>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1: Giới thiệu tổng quan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2"/>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3" name="Google Shape;393;p52"/>
          <p:cNvSpPr txBox="1"/>
          <p:nvPr/>
        </p:nvSpPr>
        <p:spPr>
          <a:xfrm>
            <a:off x="729450" y="1307400"/>
            <a:ext cx="80544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1600">
                <a:latin typeface="Lato"/>
                <a:ea typeface="Lato"/>
                <a:cs typeface="Lato"/>
                <a:sym typeface="Lato"/>
              </a:rPr>
              <a:t>1.1 Match query</a:t>
            </a:r>
            <a:endParaRPr b="1" sz="1600">
              <a:latin typeface="Lato"/>
              <a:ea typeface="Lato"/>
              <a:cs typeface="Lato"/>
              <a:sym typeface="Lato"/>
            </a:endParaRPr>
          </a:p>
          <a:p>
            <a:pPr indent="0" lvl="0" marL="0" rtl="0" algn="l">
              <a:lnSpc>
                <a:spcPct val="115000"/>
              </a:lnSpc>
              <a:spcBef>
                <a:spcPts val="0"/>
              </a:spcBef>
              <a:spcAft>
                <a:spcPts val="0"/>
              </a:spcAft>
              <a:buNone/>
            </a:pPr>
            <a:r>
              <a:rPr lang="vi" sz="1600">
                <a:latin typeface="Lato"/>
                <a:ea typeface="Lato"/>
                <a:cs typeface="Lato"/>
                <a:sym typeface="Lato"/>
              </a:rPr>
              <a:t>- Yêu cầu độ khớp tối thiểu: số hoặc %</a:t>
            </a:r>
            <a:endParaRPr sz="1600">
              <a:latin typeface="Lato"/>
              <a:ea typeface="Lato"/>
              <a:cs typeface="Lato"/>
              <a:sym typeface="Lato"/>
            </a:endParaRPr>
          </a:p>
        </p:txBody>
      </p:sp>
      <p:pic>
        <p:nvPicPr>
          <p:cNvPr id="394" name="Google Shape;394;p52"/>
          <p:cNvPicPr preferRelativeResize="0"/>
          <p:nvPr/>
        </p:nvPicPr>
        <p:blipFill>
          <a:blip r:embed="rId3">
            <a:alphaModFix/>
          </a:blip>
          <a:stretch>
            <a:fillRect/>
          </a:stretch>
        </p:blipFill>
        <p:spPr>
          <a:xfrm>
            <a:off x="780775" y="1939050"/>
            <a:ext cx="4237450" cy="1820975"/>
          </a:xfrm>
          <a:prstGeom prst="rect">
            <a:avLst/>
          </a:prstGeom>
          <a:noFill/>
          <a:ln>
            <a:noFill/>
          </a:ln>
        </p:spPr>
      </p:pic>
      <p:sp>
        <p:nvSpPr>
          <p:cNvPr id="395" name="Google Shape;395;p52"/>
          <p:cNvSpPr txBox="1"/>
          <p:nvPr/>
        </p:nvSpPr>
        <p:spPr>
          <a:xfrm>
            <a:off x="729450" y="3883050"/>
            <a:ext cx="5166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600">
                <a:latin typeface="Lato"/>
                <a:ea typeface="Lato"/>
                <a:cs typeface="Lato"/>
                <a:sym typeface="Lato"/>
              </a:rPr>
              <a:t>- Toán tử “and", “or"</a:t>
            </a:r>
            <a:endParaRPr>
              <a:latin typeface="Lato"/>
              <a:ea typeface="Lato"/>
              <a:cs typeface="Lato"/>
              <a:sym typeface="Lato"/>
            </a:endParaRPr>
          </a:p>
        </p:txBody>
      </p:sp>
      <p:pic>
        <p:nvPicPr>
          <p:cNvPr id="396" name="Google Shape;396;p52"/>
          <p:cNvPicPr preferRelativeResize="0"/>
          <p:nvPr/>
        </p:nvPicPr>
        <p:blipFill>
          <a:blip r:embed="rId4">
            <a:alphaModFix/>
          </a:blip>
          <a:stretch>
            <a:fillRect/>
          </a:stretch>
        </p:blipFill>
        <p:spPr>
          <a:xfrm>
            <a:off x="3908650" y="3396100"/>
            <a:ext cx="3562100" cy="1702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3"/>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2" name="Google Shape;402;p53"/>
          <p:cNvSpPr txBox="1"/>
          <p:nvPr/>
        </p:nvSpPr>
        <p:spPr>
          <a:xfrm>
            <a:off x="729450" y="1155000"/>
            <a:ext cx="8054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1600">
                <a:latin typeface="Lato"/>
                <a:ea typeface="Lato"/>
                <a:cs typeface="Lato"/>
                <a:sym typeface="Lato"/>
              </a:rPr>
              <a:t>1.2 Match Phrase Query</a:t>
            </a:r>
            <a:endParaRPr b="1" sz="1600">
              <a:latin typeface="Lato"/>
              <a:ea typeface="Lato"/>
              <a:cs typeface="Lato"/>
              <a:sym typeface="Lato"/>
            </a:endParaRPr>
          </a:p>
          <a:p>
            <a:pPr indent="0" lvl="0" marL="0" rtl="0" algn="l">
              <a:lnSpc>
                <a:spcPct val="115000"/>
              </a:lnSpc>
              <a:spcBef>
                <a:spcPts val="0"/>
              </a:spcBef>
              <a:spcAft>
                <a:spcPts val="0"/>
              </a:spcAft>
              <a:buNone/>
            </a:pPr>
            <a:r>
              <a:rPr lang="vi" sz="1600">
                <a:latin typeface="Lato"/>
                <a:ea typeface="Lato"/>
                <a:cs typeface="Lato"/>
                <a:sym typeface="Lato"/>
              </a:rPr>
              <a:t>- Truy vấn cụm từ: Được sử dụng khi chúng ta muốn match các từ với thứ tự giống như query chúng ta mong muốn. Ví dụ search user có name </a:t>
            </a:r>
            <a:r>
              <a:rPr lang="vi" sz="1600">
                <a:highlight>
                  <a:schemeClr val="lt2"/>
                </a:highlight>
                <a:latin typeface="Lato"/>
                <a:ea typeface="Lato"/>
                <a:cs typeface="Lato"/>
                <a:sym typeface="Lato"/>
              </a:rPr>
              <a:t>Thi Ngoc</a:t>
            </a:r>
            <a:endParaRPr sz="1600">
              <a:highlight>
                <a:schemeClr val="lt2"/>
              </a:highlight>
              <a:latin typeface="Lato"/>
              <a:ea typeface="Lato"/>
              <a:cs typeface="Lato"/>
              <a:sym typeface="Lato"/>
            </a:endParaRPr>
          </a:p>
        </p:txBody>
      </p:sp>
      <p:pic>
        <p:nvPicPr>
          <p:cNvPr id="403" name="Google Shape;403;p53"/>
          <p:cNvPicPr preferRelativeResize="0"/>
          <p:nvPr/>
        </p:nvPicPr>
        <p:blipFill>
          <a:blip r:embed="rId3">
            <a:alphaModFix/>
          </a:blip>
          <a:stretch>
            <a:fillRect/>
          </a:stretch>
        </p:blipFill>
        <p:spPr>
          <a:xfrm>
            <a:off x="817850" y="2093525"/>
            <a:ext cx="4038600" cy="1485900"/>
          </a:xfrm>
          <a:prstGeom prst="rect">
            <a:avLst/>
          </a:prstGeom>
          <a:noFill/>
          <a:ln>
            <a:noFill/>
          </a:ln>
        </p:spPr>
      </p:pic>
      <p:sp>
        <p:nvSpPr>
          <p:cNvPr id="404" name="Google Shape;404;p53"/>
          <p:cNvSpPr txBox="1"/>
          <p:nvPr/>
        </p:nvSpPr>
        <p:spPr>
          <a:xfrm>
            <a:off x="729450" y="3808025"/>
            <a:ext cx="44688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600">
                <a:latin typeface="Lato"/>
                <a:ea typeface="Lato"/>
                <a:cs typeface="Lato"/>
                <a:sym typeface="Lato"/>
              </a:rPr>
              <a:t>- Khớp với tiền tố của từ</a:t>
            </a:r>
            <a:endParaRPr sz="1600">
              <a:latin typeface="Lato"/>
              <a:ea typeface="Lato"/>
              <a:cs typeface="Lato"/>
              <a:sym typeface="Lato"/>
            </a:endParaRPr>
          </a:p>
          <a:p>
            <a:pPr indent="0" lvl="0" marL="0" rtl="0" algn="l">
              <a:lnSpc>
                <a:spcPct val="115000"/>
              </a:lnSpc>
              <a:spcBef>
                <a:spcPts val="0"/>
              </a:spcBef>
              <a:spcAft>
                <a:spcPts val="0"/>
              </a:spcAft>
              <a:buNone/>
            </a:pPr>
            <a:r>
              <a:rPr lang="vi" sz="1600">
                <a:latin typeface="Lato"/>
                <a:ea typeface="Lato"/>
                <a:cs typeface="Lato"/>
                <a:sym typeface="Lato"/>
              </a:rPr>
              <a:t>=&gt; v</a:t>
            </a:r>
            <a:r>
              <a:rPr lang="vi" sz="1600">
                <a:latin typeface="Lato"/>
                <a:ea typeface="Lato"/>
                <a:cs typeface="Lato"/>
                <a:sym typeface="Lato"/>
              </a:rPr>
              <a:t>ới truy vấn này thì "Thi Ngoc" cũng match mà "Thi Nguyen" cũng đúng.</a:t>
            </a:r>
            <a:endParaRPr sz="1600">
              <a:latin typeface="Lato"/>
              <a:ea typeface="Lato"/>
              <a:cs typeface="Lato"/>
              <a:sym typeface="Lato"/>
            </a:endParaRPr>
          </a:p>
        </p:txBody>
      </p:sp>
      <p:pic>
        <p:nvPicPr>
          <p:cNvPr id="405" name="Google Shape;405;p53"/>
          <p:cNvPicPr preferRelativeResize="0"/>
          <p:nvPr/>
        </p:nvPicPr>
        <p:blipFill>
          <a:blip r:embed="rId4">
            <a:alphaModFix/>
          </a:blip>
          <a:stretch>
            <a:fillRect/>
          </a:stretch>
        </p:blipFill>
        <p:spPr>
          <a:xfrm>
            <a:off x="5390900" y="3615950"/>
            <a:ext cx="3476625" cy="1495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4"/>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1" name="Google Shape;411;p54"/>
          <p:cNvSpPr txBox="1"/>
          <p:nvPr/>
        </p:nvSpPr>
        <p:spPr>
          <a:xfrm>
            <a:off x="729450" y="1231200"/>
            <a:ext cx="83832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1600">
                <a:latin typeface="Lato"/>
                <a:ea typeface="Lato"/>
                <a:cs typeface="Lato"/>
                <a:sym typeface="Lato"/>
              </a:rPr>
              <a:t>1.3 Multi Match Query</a:t>
            </a:r>
            <a:endParaRPr b="1" sz="1600">
              <a:latin typeface="Lato"/>
              <a:ea typeface="Lato"/>
              <a:cs typeface="Lato"/>
              <a:sym typeface="Lato"/>
            </a:endParaRPr>
          </a:p>
          <a:p>
            <a:pPr indent="0" lvl="0" marL="0" rtl="0" algn="l">
              <a:lnSpc>
                <a:spcPct val="115000"/>
              </a:lnSpc>
              <a:spcBef>
                <a:spcPts val="0"/>
              </a:spcBef>
              <a:spcAft>
                <a:spcPts val="0"/>
              </a:spcAft>
              <a:buNone/>
            </a:pPr>
            <a:r>
              <a:rPr lang="vi" sz="1600">
                <a:latin typeface="Lato"/>
                <a:ea typeface="Lato"/>
                <a:cs typeface="Lato"/>
                <a:sym typeface="Lato"/>
              </a:rPr>
              <a:t>- Sử dụng từ truy vấn match và cho phép search nhiều trường </a:t>
            </a:r>
            <a:r>
              <a:rPr lang="vi" sz="1600">
                <a:latin typeface="Lato"/>
                <a:ea typeface="Lato"/>
                <a:cs typeface="Lato"/>
                <a:sym typeface="Lato"/>
              </a:rPr>
              <a:t>và có độ ưu tiên khác nhau</a:t>
            </a:r>
            <a:endParaRPr sz="1600">
              <a:latin typeface="Lato"/>
              <a:ea typeface="Lato"/>
              <a:cs typeface="Lato"/>
              <a:sym typeface="Lato"/>
            </a:endParaRPr>
          </a:p>
        </p:txBody>
      </p:sp>
      <p:pic>
        <p:nvPicPr>
          <p:cNvPr id="412" name="Google Shape;412;p54"/>
          <p:cNvPicPr preferRelativeResize="0"/>
          <p:nvPr/>
        </p:nvPicPr>
        <p:blipFill>
          <a:blip r:embed="rId3">
            <a:alphaModFix/>
          </a:blip>
          <a:stretch>
            <a:fillRect/>
          </a:stretch>
        </p:blipFill>
        <p:spPr>
          <a:xfrm>
            <a:off x="794350" y="1872750"/>
            <a:ext cx="3339250" cy="1428825"/>
          </a:xfrm>
          <a:prstGeom prst="rect">
            <a:avLst/>
          </a:prstGeom>
          <a:noFill/>
          <a:ln>
            <a:noFill/>
          </a:ln>
        </p:spPr>
      </p:pic>
      <p:sp>
        <p:nvSpPr>
          <p:cNvPr id="413" name="Google Shape;413;p54"/>
          <p:cNvSpPr txBox="1"/>
          <p:nvPr/>
        </p:nvSpPr>
        <p:spPr>
          <a:xfrm>
            <a:off x="718150" y="3282875"/>
            <a:ext cx="5077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600">
                <a:latin typeface="Lato"/>
                <a:ea typeface="Lato"/>
                <a:cs typeface="Lato"/>
                <a:sym typeface="Lato"/>
              </a:rPr>
              <a:t>- Field có thể chỉ định bằng ký tự đại diện</a:t>
            </a:r>
            <a:endParaRPr sz="1600">
              <a:latin typeface="Lato"/>
              <a:ea typeface="Lato"/>
              <a:cs typeface="Lato"/>
              <a:sym typeface="Lato"/>
            </a:endParaRPr>
          </a:p>
        </p:txBody>
      </p:sp>
      <p:pic>
        <p:nvPicPr>
          <p:cNvPr id="414" name="Google Shape;414;p54"/>
          <p:cNvPicPr preferRelativeResize="0"/>
          <p:nvPr/>
        </p:nvPicPr>
        <p:blipFill>
          <a:blip r:embed="rId4">
            <a:alphaModFix/>
          </a:blip>
          <a:stretch>
            <a:fillRect/>
          </a:stretch>
        </p:blipFill>
        <p:spPr>
          <a:xfrm>
            <a:off x="794341" y="3665850"/>
            <a:ext cx="3482761" cy="1428825"/>
          </a:xfrm>
          <a:prstGeom prst="rect">
            <a:avLst/>
          </a:prstGeom>
          <a:noFill/>
          <a:ln>
            <a:noFill/>
          </a:ln>
        </p:spPr>
      </p:pic>
      <p:sp>
        <p:nvSpPr>
          <p:cNvPr id="415" name="Google Shape;415;p54"/>
          <p:cNvSpPr txBox="1"/>
          <p:nvPr/>
        </p:nvSpPr>
        <p:spPr>
          <a:xfrm>
            <a:off x="4501525" y="4072475"/>
            <a:ext cx="339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Khi này ta có thể search cả field first_name và last_name</a:t>
            </a:r>
            <a:endParaRPr>
              <a:latin typeface="Lato"/>
              <a:ea typeface="Lato"/>
              <a:cs typeface="Lato"/>
              <a:sym typeface="Lato"/>
            </a:endParaRPr>
          </a:p>
        </p:txBody>
      </p:sp>
      <p:pic>
        <p:nvPicPr>
          <p:cNvPr id="416" name="Google Shape;416;p54"/>
          <p:cNvPicPr preferRelativeResize="0"/>
          <p:nvPr/>
        </p:nvPicPr>
        <p:blipFill>
          <a:blip r:embed="rId5">
            <a:alphaModFix/>
          </a:blip>
          <a:stretch>
            <a:fillRect/>
          </a:stretch>
        </p:blipFill>
        <p:spPr>
          <a:xfrm>
            <a:off x="4861275" y="1873234"/>
            <a:ext cx="3482750" cy="138681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2" name="Google Shape;422;p55"/>
          <p:cNvSpPr txBox="1"/>
          <p:nvPr/>
        </p:nvSpPr>
        <p:spPr>
          <a:xfrm>
            <a:off x="729450" y="1307400"/>
            <a:ext cx="80544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1600">
                <a:latin typeface="Lato"/>
                <a:ea typeface="Lato"/>
                <a:cs typeface="Lato"/>
                <a:sym typeface="Lato"/>
              </a:rPr>
              <a:t>2</a:t>
            </a:r>
            <a:r>
              <a:rPr b="1" lang="vi" sz="1600">
                <a:latin typeface="Lato"/>
                <a:ea typeface="Lato"/>
                <a:cs typeface="Lato"/>
                <a:sym typeface="Lato"/>
              </a:rPr>
              <a:t>. </a:t>
            </a:r>
            <a:r>
              <a:rPr b="1" lang="vi" sz="1600">
                <a:latin typeface="Lato"/>
                <a:ea typeface="Lato"/>
                <a:cs typeface="Lato"/>
                <a:sym typeface="Lato"/>
              </a:rPr>
              <a:t>Term level queries</a:t>
            </a:r>
            <a:endParaRPr b="1" sz="1600">
              <a:latin typeface="Lato"/>
              <a:ea typeface="Lato"/>
              <a:cs typeface="Lato"/>
              <a:sym typeface="Lato"/>
            </a:endParaRPr>
          </a:p>
          <a:p>
            <a:pPr indent="0" lvl="0" marL="0" rtl="0" algn="l">
              <a:lnSpc>
                <a:spcPct val="115000"/>
              </a:lnSpc>
              <a:spcBef>
                <a:spcPts val="0"/>
              </a:spcBef>
              <a:spcAft>
                <a:spcPts val="0"/>
              </a:spcAft>
              <a:buNone/>
            </a:pPr>
            <a:r>
              <a:rPr lang="vi" sz="1600">
                <a:latin typeface="Lato"/>
                <a:ea typeface="Lato"/>
                <a:cs typeface="Lato"/>
                <a:sym typeface="Lato"/>
              </a:rPr>
              <a:t>- </a:t>
            </a:r>
            <a:r>
              <a:rPr lang="vi" sz="1600">
                <a:latin typeface="Lato"/>
                <a:ea typeface="Lato"/>
                <a:cs typeface="Lato"/>
                <a:sym typeface="Lato"/>
              </a:rPr>
              <a:t>Truy vấn này thường được sử dụng cho các dữ liệu kiểu số, ngày tháng, enum. Ngoài ra cho phép bạn tạo truy vấn cấp thấp, bỏ qua bước phân tích.</a:t>
            </a:r>
            <a:endParaRPr sz="1600">
              <a:latin typeface="Lato"/>
              <a:ea typeface="Lato"/>
              <a:cs typeface="Lato"/>
              <a:sym typeface="Lato"/>
            </a:endParaRPr>
          </a:p>
          <a:p>
            <a:pPr indent="0" lvl="0" marL="0" rtl="0" algn="l">
              <a:lnSpc>
                <a:spcPct val="115000"/>
              </a:lnSpc>
              <a:spcBef>
                <a:spcPts val="0"/>
              </a:spcBef>
              <a:spcAft>
                <a:spcPts val="0"/>
              </a:spcAft>
              <a:buNone/>
            </a:pPr>
            <a:r>
              <a:rPr b="1" lang="vi" sz="1600">
                <a:latin typeface="Lato"/>
                <a:ea typeface="Lato"/>
                <a:cs typeface="Lato"/>
                <a:sym typeface="Lato"/>
              </a:rPr>
              <a:t>2.1 Term query</a:t>
            </a:r>
            <a:endParaRPr b="1" sz="1600">
              <a:latin typeface="Lato"/>
              <a:ea typeface="Lato"/>
              <a:cs typeface="Lato"/>
              <a:sym typeface="Lato"/>
            </a:endParaRPr>
          </a:p>
          <a:p>
            <a:pPr indent="0" lvl="0" marL="0" rtl="0" algn="l">
              <a:lnSpc>
                <a:spcPct val="115000"/>
              </a:lnSpc>
              <a:spcBef>
                <a:spcPts val="0"/>
              </a:spcBef>
              <a:spcAft>
                <a:spcPts val="0"/>
              </a:spcAft>
              <a:buNone/>
            </a:pPr>
            <a:r>
              <a:rPr lang="vi" sz="1600">
                <a:latin typeface="Lato"/>
                <a:ea typeface="Lato"/>
                <a:cs typeface="Lato"/>
                <a:sym typeface="Lato"/>
              </a:rPr>
              <a:t>- Truy vấn term tìm những record có chứa cụm từ chính xác trong query</a:t>
            </a:r>
            <a:endParaRPr b="1" sz="1600">
              <a:latin typeface="Lato"/>
              <a:ea typeface="Lato"/>
              <a:cs typeface="Lato"/>
              <a:sym typeface="Lato"/>
            </a:endParaRPr>
          </a:p>
        </p:txBody>
      </p:sp>
      <p:pic>
        <p:nvPicPr>
          <p:cNvPr id="423" name="Google Shape;423;p55"/>
          <p:cNvPicPr preferRelativeResize="0"/>
          <p:nvPr/>
        </p:nvPicPr>
        <p:blipFill>
          <a:blip r:embed="rId3">
            <a:alphaModFix/>
          </a:blip>
          <a:stretch>
            <a:fillRect/>
          </a:stretch>
        </p:blipFill>
        <p:spPr>
          <a:xfrm>
            <a:off x="833500" y="2805875"/>
            <a:ext cx="3476625" cy="1114425"/>
          </a:xfrm>
          <a:prstGeom prst="rect">
            <a:avLst/>
          </a:prstGeom>
          <a:noFill/>
          <a:ln>
            <a:noFill/>
          </a:ln>
        </p:spPr>
      </p:pic>
      <p:sp>
        <p:nvSpPr>
          <p:cNvPr id="424" name="Google Shape;424;p55"/>
          <p:cNvSpPr txBox="1"/>
          <p:nvPr/>
        </p:nvSpPr>
        <p:spPr>
          <a:xfrm>
            <a:off x="798450" y="4008325"/>
            <a:ext cx="79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Với term query nó sẽ match document nào có chính xác term “Ngoc" và trả về kết quả</a:t>
            </a:r>
            <a:endParaRPr>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6"/>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0" name="Google Shape;430;p56"/>
          <p:cNvSpPr txBox="1"/>
          <p:nvPr/>
        </p:nvSpPr>
        <p:spPr>
          <a:xfrm>
            <a:off x="729450" y="1231200"/>
            <a:ext cx="80544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1600">
                <a:latin typeface="Lato"/>
                <a:ea typeface="Lato"/>
                <a:cs typeface="Lato"/>
                <a:sym typeface="Lato"/>
              </a:rPr>
              <a:t>2.2 Range Query</a:t>
            </a:r>
            <a:endParaRPr b="1" sz="1600">
              <a:latin typeface="Lato"/>
              <a:ea typeface="Lato"/>
              <a:cs typeface="Lato"/>
              <a:sym typeface="Lato"/>
            </a:endParaRPr>
          </a:p>
          <a:p>
            <a:pPr indent="0" lvl="0" marL="0" rtl="0" algn="l">
              <a:lnSpc>
                <a:spcPct val="115000"/>
              </a:lnSpc>
              <a:spcBef>
                <a:spcPts val="0"/>
              </a:spcBef>
              <a:spcAft>
                <a:spcPts val="0"/>
              </a:spcAft>
              <a:buNone/>
            </a:pPr>
            <a:r>
              <a:rPr lang="vi" sz="1600">
                <a:latin typeface="Lato"/>
                <a:ea typeface="Lato"/>
                <a:cs typeface="Lato"/>
                <a:sym typeface="Lato"/>
              </a:rPr>
              <a:t>- Trả về các record với trường khớp với phạm vi nhất định</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vi" sz="1600">
                <a:latin typeface="Lato"/>
                <a:ea typeface="Lato"/>
                <a:cs typeface="Lato"/>
                <a:sym typeface="Lato"/>
              </a:rPr>
              <a:t>gte: Lớn hơn hoặc bằng</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vi" sz="1600">
                <a:latin typeface="Lato"/>
                <a:ea typeface="Lato"/>
                <a:cs typeface="Lato"/>
                <a:sym typeface="Lato"/>
              </a:rPr>
              <a:t>gt: Lớn hơn</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vi" sz="1600">
                <a:latin typeface="Lato"/>
                <a:ea typeface="Lato"/>
                <a:cs typeface="Lato"/>
                <a:sym typeface="Lato"/>
              </a:rPr>
              <a:t>lte: Nhỏ hơn hoặc bằng</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vi" sz="1600">
                <a:latin typeface="Lato"/>
                <a:ea typeface="Lato"/>
                <a:cs typeface="Lato"/>
                <a:sym typeface="Lato"/>
              </a:rPr>
              <a:t>lt: Nhỏ hơn</a:t>
            </a:r>
            <a:endParaRPr b="1" sz="1600">
              <a:latin typeface="Lato"/>
              <a:ea typeface="Lato"/>
              <a:cs typeface="Lato"/>
              <a:sym typeface="Lato"/>
            </a:endParaRPr>
          </a:p>
        </p:txBody>
      </p:sp>
      <p:pic>
        <p:nvPicPr>
          <p:cNvPr id="431" name="Google Shape;431;p56"/>
          <p:cNvPicPr preferRelativeResize="0"/>
          <p:nvPr/>
        </p:nvPicPr>
        <p:blipFill>
          <a:blip r:embed="rId3">
            <a:alphaModFix/>
          </a:blip>
          <a:stretch>
            <a:fillRect/>
          </a:stretch>
        </p:blipFill>
        <p:spPr>
          <a:xfrm>
            <a:off x="815550" y="2999500"/>
            <a:ext cx="3836233" cy="1684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7" name="Google Shape;437;p57"/>
          <p:cNvSpPr txBox="1"/>
          <p:nvPr/>
        </p:nvSpPr>
        <p:spPr>
          <a:xfrm>
            <a:off x="729450" y="1307400"/>
            <a:ext cx="8054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1600">
                <a:latin typeface="Lato"/>
                <a:ea typeface="Lato"/>
                <a:cs typeface="Lato"/>
                <a:sym typeface="Lato"/>
              </a:rPr>
              <a:t>2.3 Date format in range queries</a:t>
            </a:r>
            <a:endParaRPr b="1" sz="1600">
              <a:latin typeface="Lato"/>
              <a:ea typeface="Lato"/>
              <a:cs typeface="Lato"/>
              <a:sym typeface="Lato"/>
            </a:endParaRPr>
          </a:p>
        </p:txBody>
      </p:sp>
      <p:pic>
        <p:nvPicPr>
          <p:cNvPr id="438" name="Google Shape;438;p57"/>
          <p:cNvPicPr preferRelativeResize="0"/>
          <p:nvPr/>
        </p:nvPicPr>
        <p:blipFill>
          <a:blip r:embed="rId3">
            <a:alphaModFix/>
          </a:blip>
          <a:stretch>
            <a:fillRect/>
          </a:stretch>
        </p:blipFill>
        <p:spPr>
          <a:xfrm>
            <a:off x="833500" y="1703000"/>
            <a:ext cx="4505325" cy="21526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8"/>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4" name="Google Shape;444;p58"/>
          <p:cNvSpPr txBox="1"/>
          <p:nvPr/>
        </p:nvSpPr>
        <p:spPr>
          <a:xfrm>
            <a:off x="729450" y="1307400"/>
            <a:ext cx="80544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1600">
                <a:latin typeface="Lato"/>
                <a:ea typeface="Lato"/>
                <a:cs typeface="Lato"/>
                <a:sym typeface="Lato"/>
              </a:rPr>
              <a:t>2.4 Wildcard Query</a:t>
            </a:r>
            <a:endParaRPr b="1" sz="1600">
              <a:latin typeface="Lato"/>
              <a:ea typeface="Lato"/>
              <a:cs typeface="Lato"/>
              <a:sym typeface="Lato"/>
            </a:endParaRPr>
          </a:p>
          <a:p>
            <a:pPr indent="0" lvl="0" marL="0" rtl="0" algn="l">
              <a:lnSpc>
                <a:spcPct val="115000"/>
              </a:lnSpc>
              <a:spcBef>
                <a:spcPts val="0"/>
              </a:spcBef>
              <a:spcAft>
                <a:spcPts val="0"/>
              </a:spcAft>
              <a:buNone/>
            </a:pPr>
            <a:r>
              <a:rPr lang="vi" sz="1600">
                <a:latin typeface="Lato"/>
                <a:ea typeface="Lato"/>
                <a:cs typeface="Lato"/>
                <a:sym typeface="Lato"/>
              </a:rPr>
              <a:t>- Trả về các record khớp với các ký tự đại diện được đưa ra.</a:t>
            </a:r>
            <a:endParaRPr sz="1600">
              <a:latin typeface="Lato"/>
              <a:ea typeface="Lato"/>
              <a:cs typeface="Lato"/>
              <a:sym typeface="Lato"/>
            </a:endParaRPr>
          </a:p>
        </p:txBody>
      </p:sp>
      <p:pic>
        <p:nvPicPr>
          <p:cNvPr id="445" name="Google Shape;445;p58"/>
          <p:cNvPicPr preferRelativeResize="0"/>
          <p:nvPr/>
        </p:nvPicPr>
        <p:blipFill>
          <a:blip r:embed="rId3">
            <a:alphaModFix/>
          </a:blip>
          <a:stretch>
            <a:fillRect/>
          </a:stretch>
        </p:blipFill>
        <p:spPr>
          <a:xfrm>
            <a:off x="825675" y="2021700"/>
            <a:ext cx="3886200" cy="971550"/>
          </a:xfrm>
          <a:prstGeom prst="rect">
            <a:avLst/>
          </a:prstGeom>
          <a:noFill/>
          <a:ln>
            <a:noFill/>
          </a:ln>
        </p:spPr>
      </p:pic>
      <p:sp>
        <p:nvSpPr>
          <p:cNvPr id="446" name="Google Shape;446;p58"/>
          <p:cNvSpPr txBox="1"/>
          <p:nvPr/>
        </p:nvSpPr>
        <p:spPr>
          <a:xfrm>
            <a:off x="730175" y="3047475"/>
            <a:ext cx="789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Với query thế này thì record có name là "Phong" cũng đúng mà có name là "Thong" cũng đúng.</a:t>
            </a:r>
            <a:endParaRPr>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9"/>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2" name="Google Shape;452;p59"/>
          <p:cNvSpPr txBox="1"/>
          <p:nvPr/>
        </p:nvSpPr>
        <p:spPr>
          <a:xfrm>
            <a:off x="729450" y="1307400"/>
            <a:ext cx="8054400" cy="227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vi" sz="1600">
                <a:latin typeface="Lato"/>
                <a:ea typeface="Lato"/>
                <a:cs typeface="Lato"/>
                <a:sym typeface="Lato"/>
              </a:rPr>
              <a:t>3</a:t>
            </a:r>
            <a:r>
              <a:rPr b="1" lang="vi" sz="1600">
                <a:latin typeface="Lato"/>
                <a:ea typeface="Lato"/>
                <a:cs typeface="Lato"/>
                <a:sym typeface="Lato"/>
              </a:rPr>
              <a:t>. </a:t>
            </a:r>
            <a:r>
              <a:rPr b="1" lang="vi" sz="1600">
                <a:latin typeface="Lato"/>
                <a:ea typeface="Lato"/>
                <a:cs typeface="Lato"/>
                <a:sym typeface="Lato"/>
              </a:rPr>
              <a:t>Bool Query</a:t>
            </a:r>
            <a:endParaRPr b="1" sz="1600">
              <a:latin typeface="Lato"/>
              <a:ea typeface="Lato"/>
              <a:cs typeface="Lato"/>
              <a:sym typeface="Lato"/>
            </a:endParaRPr>
          </a:p>
          <a:p>
            <a:pPr indent="0" lvl="0" marL="0" rtl="0" algn="l">
              <a:lnSpc>
                <a:spcPct val="150000"/>
              </a:lnSpc>
              <a:spcBef>
                <a:spcPts val="0"/>
              </a:spcBef>
              <a:spcAft>
                <a:spcPts val="0"/>
              </a:spcAft>
              <a:buNone/>
            </a:pPr>
            <a:r>
              <a:rPr lang="vi" sz="1600">
                <a:latin typeface="Lato"/>
                <a:ea typeface="Lato"/>
                <a:cs typeface="Lato"/>
                <a:sym typeface="Lato"/>
              </a:rPr>
              <a:t>- </a:t>
            </a:r>
            <a:r>
              <a:rPr lang="vi" sz="1600">
                <a:latin typeface="Lato"/>
                <a:ea typeface="Lato"/>
                <a:cs typeface="Lato"/>
                <a:sym typeface="Lato"/>
              </a:rPr>
              <a:t>Cho phép kết hợp các câu truy vấn khác để tạo ra một logic hợp lý. Có các loại:</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vi" sz="1600">
                <a:latin typeface="Lato"/>
                <a:ea typeface="Lato"/>
                <a:cs typeface="Lato"/>
                <a:sym typeface="Lato"/>
              </a:rPr>
              <a:t>must: phải phù hợp với tất cả các điều kiện và đóng góp vào điểm số.</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vi" sz="1600">
                <a:latin typeface="Lato"/>
                <a:ea typeface="Lato"/>
                <a:cs typeface="Lato"/>
                <a:sym typeface="Lato"/>
              </a:rPr>
              <a:t>filter: giống với must nhưng bỏ qua điểm số. (Tham khảo)</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vi" sz="1600">
                <a:latin typeface="Lato"/>
                <a:ea typeface="Lato"/>
                <a:cs typeface="Lato"/>
                <a:sym typeface="Lato"/>
              </a:rPr>
              <a:t>should: Chỉ cần phù hợp vs một trong các điều kiện.</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vi" sz="1600">
                <a:latin typeface="Lato"/>
                <a:ea typeface="Lato"/>
                <a:cs typeface="Lato"/>
                <a:sym typeface="Lato"/>
              </a:rPr>
              <a:t>must_not: Người lại với must, phải không phù hợp với tất cả các điều kiện.</a:t>
            </a:r>
            <a:endParaRPr b="1" sz="1600">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0"/>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8" name="Google Shape;458;p60"/>
          <p:cNvSpPr txBox="1"/>
          <p:nvPr/>
        </p:nvSpPr>
        <p:spPr>
          <a:xfrm>
            <a:off x="729450" y="1307400"/>
            <a:ext cx="80544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vi" sz="1600">
                <a:latin typeface="Lato"/>
                <a:ea typeface="Lato"/>
                <a:cs typeface="Lato"/>
                <a:sym typeface="Lato"/>
              </a:rPr>
              <a:t>3. Bool Query</a:t>
            </a:r>
            <a:endParaRPr b="1" sz="1600">
              <a:latin typeface="Lato"/>
              <a:ea typeface="Lato"/>
              <a:cs typeface="Lato"/>
              <a:sym typeface="Lato"/>
            </a:endParaRPr>
          </a:p>
        </p:txBody>
      </p:sp>
      <p:pic>
        <p:nvPicPr>
          <p:cNvPr id="459" name="Google Shape;459;p60"/>
          <p:cNvPicPr preferRelativeResize="0"/>
          <p:nvPr/>
        </p:nvPicPr>
        <p:blipFill>
          <a:blip r:embed="rId3">
            <a:alphaModFix/>
          </a:blip>
          <a:stretch>
            <a:fillRect/>
          </a:stretch>
        </p:blipFill>
        <p:spPr>
          <a:xfrm>
            <a:off x="794375" y="1687350"/>
            <a:ext cx="4013182" cy="3100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1"/>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65" name="Google Shape;465;p61"/>
          <p:cNvGraphicFramePr/>
          <p:nvPr/>
        </p:nvGraphicFramePr>
        <p:xfrm>
          <a:off x="0" y="1345225"/>
          <a:ext cx="3000000" cy="3000000"/>
        </p:xfrm>
        <a:graphic>
          <a:graphicData uri="http://schemas.openxmlformats.org/drawingml/2006/table">
            <a:tbl>
              <a:tblPr>
                <a:noFill/>
                <a:tableStyleId>{162891F3-CAA6-4448-92B3-1589BD1FAAF5}</a:tableStyleId>
              </a:tblPr>
              <a:tblGrid>
                <a:gridCol w="1359075"/>
                <a:gridCol w="3449375"/>
                <a:gridCol w="1038075"/>
                <a:gridCol w="1546950"/>
                <a:gridCol w="1750525"/>
              </a:tblGrid>
              <a:tr h="400000">
                <a:tc>
                  <a:txBody>
                    <a:bodyPr/>
                    <a:lstStyle/>
                    <a:p>
                      <a:pPr indent="0" lvl="0" marL="0" rtl="0" algn="ctr">
                        <a:lnSpc>
                          <a:spcPct val="115000"/>
                        </a:lnSpc>
                        <a:spcBef>
                          <a:spcPts val="600"/>
                        </a:spcBef>
                        <a:spcAft>
                          <a:spcPts val="0"/>
                        </a:spcAft>
                        <a:buNone/>
                      </a:pPr>
                      <a:r>
                        <a:rPr b="1" lang="vi" sz="1200">
                          <a:solidFill>
                            <a:srgbClr val="1B1B1B"/>
                          </a:solidFill>
                          <a:highlight>
                            <a:srgbClr val="CFE2F3"/>
                          </a:highlight>
                          <a:latin typeface="Lato"/>
                          <a:ea typeface="Lato"/>
                          <a:cs typeface="Lato"/>
                          <a:sym typeface="Lato"/>
                        </a:rPr>
                        <a:t>Query Name</a:t>
                      </a:r>
                      <a:endParaRPr>
                        <a:highlight>
                          <a:srgbClr val="CFE2F3"/>
                        </a:highlight>
                      </a:endParaRPr>
                    </a:p>
                  </a:txBody>
                  <a:tcPr marT="91425" marB="91425" marR="91425" marL="91425">
                    <a:solidFill>
                      <a:srgbClr val="CFE2F3"/>
                    </a:solidFill>
                  </a:tcPr>
                </a:tc>
                <a:tc>
                  <a:txBody>
                    <a:bodyPr/>
                    <a:lstStyle/>
                    <a:p>
                      <a:pPr indent="0" lvl="0" marL="0" rtl="0" algn="ctr">
                        <a:lnSpc>
                          <a:spcPct val="115000"/>
                        </a:lnSpc>
                        <a:spcBef>
                          <a:spcPts val="600"/>
                        </a:spcBef>
                        <a:spcAft>
                          <a:spcPts val="0"/>
                        </a:spcAft>
                        <a:buNone/>
                      </a:pPr>
                      <a:r>
                        <a:rPr b="1" lang="vi" sz="1200">
                          <a:solidFill>
                            <a:srgbClr val="1B1B1B"/>
                          </a:solidFill>
                          <a:highlight>
                            <a:srgbClr val="CFE2F3"/>
                          </a:highlight>
                          <a:latin typeface="Lato"/>
                          <a:ea typeface="Lato"/>
                          <a:cs typeface="Lato"/>
                          <a:sym typeface="Lato"/>
                        </a:rPr>
                        <a:t>Chức năng</a:t>
                      </a:r>
                      <a:endParaRPr>
                        <a:highlight>
                          <a:srgbClr val="CFE2F3"/>
                        </a:highlight>
                      </a:endParaRPr>
                    </a:p>
                  </a:txBody>
                  <a:tcPr marT="91425" marB="91425" marR="91425" marL="91425">
                    <a:solidFill>
                      <a:srgbClr val="CFE2F3"/>
                    </a:solidFill>
                  </a:tcPr>
                </a:tc>
                <a:tc>
                  <a:txBody>
                    <a:bodyPr/>
                    <a:lstStyle/>
                    <a:p>
                      <a:pPr indent="0" lvl="0" marL="0" rtl="0" algn="ctr">
                        <a:lnSpc>
                          <a:spcPct val="115000"/>
                        </a:lnSpc>
                        <a:spcBef>
                          <a:spcPts val="600"/>
                        </a:spcBef>
                        <a:spcAft>
                          <a:spcPts val="0"/>
                        </a:spcAft>
                        <a:buNone/>
                      </a:pPr>
                      <a:r>
                        <a:rPr b="1" lang="vi" sz="1200">
                          <a:solidFill>
                            <a:srgbClr val="1B1B1B"/>
                          </a:solidFill>
                          <a:highlight>
                            <a:srgbClr val="CFE2F3"/>
                          </a:highlight>
                          <a:latin typeface="Lato"/>
                          <a:ea typeface="Lato"/>
                          <a:cs typeface="Lato"/>
                          <a:sym typeface="Lato"/>
                        </a:rPr>
                        <a:t>Query mẫu</a:t>
                      </a:r>
                      <a:endParaRPr>
                        <a:highlight>
                          <a:srgbClr val="CFE2F3"/>
                        </a:highlight>
                      </a:endParaRPr>
                    </a:p>
                  </a:txBody>
                  <a:tcPr marT="91425" marB="91425" marR="91425" marL="91425">
                    <a:solidFill>
                      <a:srgbClr val="CFE2F3"/>
                    </a:solidFill>
                  </a:tcPr>
                </a:tc>
                <a:tc>
                  <a:txBody>
                    <a:bodyPr/>
                    <a:lstStyle/>
                    <a:p>
                      <a:pPr indent="0" lvl="0" marL="0" rtl="0" algn="ctr">
                        <a:lnSpc>
                          <a:spcPct val="115000"/>
                        </a:lnSpc>
                        <a:spcBef>
                          <a:spcPts val="600"/>
                        </a:spcBef>
                        <a:spcAft>
                          <a:spcPts val="0"/>
                        </a:spcAft>
                        <a:buNone/>
                      </a:pPr>
                      <a:r>
                        <a:rPr b="1" lang="vi" sz="1200">
                          <a:solidFill>
                            <a:srgbClr val="1B1B1B"/>
                          </a:solidFill>
                          <a:highlight>
                            <a:srgbClr val="CFE2F3"/>
                          </a:highlight>
                          <a:latin typeface="Lato"/>
                          <a:ea typeface="Lato"/>
                          <a:cs typeface="Lato"/>
                          <a:sym typeface="Lato"/>
                        </a:rPr>
                        <a:t>Matching Text</a:t>
                      </a:r>
                      <a:endParaRPr>
                        <a:highlight>
                          <a:srgbClr val="CFE2F3"/>
                        </a:highlight>
                      </a:endParaRPr>
                    </a:p>
                  </a:txBody>
                  <a:tcPr marT="91425" marB="91425" marR="91425" marL="91425">
                    <a:solidFill>
                      <a:srgbClr val="CFE2F3"/>
                    </a:solidFill>
                  </a:tcPr>
                </a:tc>
                <a:tc>
                  <a:txBody>
                    <a:bodyPr/>
                    <a:lstStyle/>
                    <a:p>
                      <a:pPr indent="0" lvl="0" marL="0" rtl="0" algn="ctr">
                        <a:lnSpc>
                          <a:spcPct val="115000"/>
                        </a:lnSpc>
                        <a:spcBef>
                          <a:spcPts val="600"/>
                        </a:spcBef>
                        <a:spcAft>
                          <a:spcPts val="0"/>
                        </a:spcAft>
                        <a:buNone/>
                      </a:pPr>
                      <a:r>
                        <a:rPr b="1" lang="vi" sz="1200">
                          <a:solidFill>
                            <a:srgbClr val="1B1B1B"/>
                          </a:solidFill>
                          <a:highlight>
                            <a:srgbClr val="CFE2F3"/>
                          </a:highlight>
                          <a:latin typeface="Lato"/>
                          <a:ea typeface="Lato"/>
                          <a:cs typeface="Lato"/>
                          <a:sym typeface="Lato"/>
                        </a:rPr>
                        <a:t>Not Matching Text</a:t>
                      </a:r>
                      <a:endParaRPr>
                        <a:highlight>
                          <a:srgbClr val="CFE2F3"/>
                        </a:highlight>
                      </a:endParaRPr>
                    </a:p>
                  </a:txBody>
                  <a:tcPr marT="91425" marB="91425" marR="91425" marL="91425">
                    <a:solidFill>
                      <a:srgbClr val="CFE2F3"/>
                    </a:solidFill>
                  </a:tcPr>
                </a:tc>
              </a:tr>
              <a:tr h="1849775">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match</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Matches nếu 1 term trong query đó match</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Càng nhiều term match thì score của document đó sẽ lớn</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Query search sẽ được apply analyzer config cho field search đó hoặc để mặc định (nếu không set)</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cat dog</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cat and dog</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The blue cat</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The cat is blue</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The dog is white</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The blue</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The white</a:t>
                      </a:r>
                      <a:endParaRPr/>
                    </a:p>
                  </a:txBody>
                  <a:tcPr marT="91425" marB="91425" marR="91425" marL="91425"/>
                </a:tc>
              </a:tr>
              <a:tr h="774250">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phrase_match</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Chỉ matches nếu các term match có cùng thứ tự và liên tiếp nhau</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cat dog</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cat dog are green</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green and cat dogs</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dog cat are green</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cat and dog are green</a:t>
                      </a:r>
                      <a:endParaRPr/>
                    </a:p>
                  </a:txBody>
                  <a:tcPr marT="91425" marB="91425" marR="91425" marL="91425"/>
                </a:tc>
              </a:tr>
              <a:tr h="774250">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prefix</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Nó tương tự như </a:t>
                      </a:r>
                      <a:r>
                        <a:rPr lang="vi" sz="1200">
                          <a:solidFill>
                            <a:srgbClr val="1B1B1B"/>
                          </a:solidFill>
                          <a:highlight>
                            <a:srgbClr val="EEEEEE"/>
                          </a:highlight>
                          <a:latin typeface="Lato"/>
                          <a:ea typeface="Lato"/>
                          <a:cs typeface="Lato"/>
                          <a:sym typeface="Lato"/>
                        </a:rPr>
                        <a:t>pharse_match</a:t>
                      </a:r>
                      <a:r>
                        <a:rPr lang="vi" sz="1200">
                          <a:solidFill>
                            <a:srgbClr val="1B1B1B"/>
                          </a:solidFill>
                          <a:highlight>
                            <a:srgbClr val="FFFFFF"/>
                          </a:highlight>
                          <a:latin typeface="Lato"/>
                          <a:ea typeface="Lato"/>
                          <a:cs typeface="Lato"/>
                          <a:sym typeface="Lato"/>
                        </a:rPr>
                        <a:t> query nhưng nó sẽ match chính xác term</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FR VN</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FR VN2017</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FR VN-2017</a:t>
                      </a:r>
                      <a:endParaRPr/>
                    </a:p>
                  </a:txBody>
                  <a:tcPr marT="91425" marB="91425" marR="91425" marL="91425"/>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FRVN2017</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FRVN-2017</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Elasticsearch hoạt động như thế nào?</a:t>
            </a:r>
            <a:endParaRPr b="1" sz="2000"/>
          </a:p>
        </p:txBody>
      </p:sp>
      <p:sp>
        <p:nvSpPr>
          <p:cNvPr id="111" name="Google Shape;111;p17"/>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1: Giới thiệu tổng quan</a:t>
            </a:r>
            <a:endParaRPr/>
          </a:p>
        </p:txBody>
      </p:sp>
      <p:pic>
        <p:nvPicPr>
          <p:cNvPr id="112" name="Google Shape;112;p17"/>
          <p:cNvPicPr preferRelativeResize="0"/>
          <p:nvPr/>
        </p:nvPicPr>
        <p:blipFill>
          <a:blip r:embed="rId3">
            <a:alphaModFix/>
          </a:blip>
          <a:stretch>
            <a:fillRect/>
          </a:stretch>
        </p:blipFill>
        <p:spPr>
          <a:xfrm>
            <a:off x="4648200" y="1734319"/>
            <a:ext cx="4461549" cy="2494206"/>
          </a:xfrm>
          <a:prstGeom prst="rect">
            <a:avLst/>
          </a:prstGeom>
          <a:noFill/>
          <a:ln>
            <a:noFill/>
          </a:ln>
        </p:spPr>
      </p:pic>
      <p:sp>
        <p:nvSpPr>
          <p:cNvPr id="113" name="Google Shape;113;p17"/>
          <p:cNvSpPr txBox="1"/>
          <p:nvPr/>
        </p:nvSpPr>
        <p:spPr>
          <a:xfrm>
            <a:off x="729450" y="1812625"/>
            <a:ext cx="3842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Raleway"/>
                <a:ea typeface="Raleway"/>
                <a:cs typeface="Raleway"/>
                <a:sym typeface="Raleway"/>
              </a:rPr>
              <a:t>Các dữ liệu được người dùng tải lên sẽ lưu vào database sau đấy đồng bộ hóa sang Elasticsearch.</a:t>
            </a:r>
            <a:endParaRPr sz="1600">
              <a:latin typeface="Raleway"/>
              <a:ea typeface="Raleway"/>
              <a:cs typeface="Raleway"/>
              <a:sym typeface="Raleway"/>
            </a:endParaRPr>
          </a:p>
          <a:p>
            <a:pPr indent="0" lvl="0" marL="0" rtl="0" algn="l">
              <a:spcBef>
                <a:spcPts val="0"/>
              </a:spcBef>
              <a:spcAft>
                <a:spcPts val="0"/>
              </a:spcAft>
              <a:buNone/>
            </a:pPr>
            <a:r>
              <a:t/>
            </a:r>
            <a:endParaRPr sz="1600">
              <a:latin typeface="Raleway"/>
              <a:ea typeface="Raleway"/>
              <a:cs typeface="Raleway"/>
              <a:sym typeface="Raleway"/>
            </a:endParaRPr>
          </a:p>
          <a:p>
            <a:pPr indent="0" lvl="0" marL="0" rtl="0" algn="l">
              <a:spcBef>
                <a:spcPts val="0"/>
              </a:spcBef>
              <a:spcAft>
                <a:spcPts val="0"/>
              </a:spcAft>
              <a:buNone/>
            </a:pPr>
            <a:r>
              <a:rPr lang="vi" sz="1600">
                <a:latin typeface="Raleway"/>
                <a:ea typeface="Raleway"/>
                <a:cs typeface="Raleway"/>
                <a:sym typeface="Raleway"/>
              </a:rPr>
              <a:t>Khi người dùng tìm kiếm thì sẽ tìm kiếm trên Elasticsearch, tốc độ vừa nhanh, vừa giảm tải cho database.</a:t>
            </a:r>
            <a:endParaRPr sz="1600">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2"/>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7: Query DSL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71" name="Google Shape;471;p62"/>
          <p:cNvGraphicFramePr/>
          <p:nvPr/>
        </p:nvGraphicFramePr>
        <p:xfrm>
          <a:off x="0" y="1345225"/>
          <a:ext cx="3000000" cy="3000000"/>
        </p:xfrm>
        <a:graphic>
          <a:graphicData uri="http://schemas.openxmlformats.org/drawingml/2006/table">
            <a:tbl>
              <a:tblPr>
                <a:noFill/>
                <a:tableStyleId>{162891F3-CAA6-4448-92B3-1589BD1FAAF5}</a:tableStyleId>
              </a:tblPr>
              <a:tblGrid>
                <a:gridCol w="1406025"/>
                <a:gridCol w="3073600"/>
                <a:gridCol w="1296425"/>
                <a:gridCol w="1617425"/>
                <a:gridCol w="1750525"/>
              </a:tblGrid>
              <a:tr h="419850">
                <a:tc>
                  <a:txBody>
                    <a:bodyPr/>
                    <a:lstStyle/>
                    <a:p>
                      <a:pPr indent="0" lvl="0" marL="0" rtl="0" algn="ctr">
                        <a:lnSpc>
                          <a:spcPct val="115000"/>
                        </a:lnSpc>
                        <a:spcBef>
                          <a:spcPts val="600"/>
                        </a:spcBef>
                        <a:spcAft>
                          <a:spcPts val="0"/>
                        </a:spcAft>
                        <a:buNone/>
                      </a:pPr>
                      <a:r>
                        <a:rPr b="1" lang="vi" sz="1200">
                          <a:solidFill>
                            <a:srgbClr val="1B1B1B"/>
                          </a:solidFill>
                          <a:highlight>
                            <a:srgbClr val="CFE2F3"/>
                          </a:highlight>
                          <a:latin typeface="Lato"/>
                          <a:ea typeface="Lato"/>
                          <a:cs typeface="Lato"/>
                          <a:sym typeface="Lato"/>
                        </a:rPr>
                        <a:t>Query Name</a:t>
                      </a:r>
                      <a:endParaRPr>
                        <a:highlight>
                          <a:srgbClr val="CFE2F3"/>
                        </a:highlight>
                      </a:endParaRPr>
                    </a:p>
                  </a:txBody>
                  <a:tcPr marT="91425" marB="91425" marR="91425" marL="91425">
                    <a:lnB cap="flat" cmpd="sng" w="9525">
                      <a:solidFill>
                        <a:srgbClr val="D6D6D7"/>
                      </a:solidFill>
                      <a:prstDash val="solid"/>
                      <a:round/>
                      <a:headEnd len="sm" w="sm" type="none"/>
                      <a:tailEnd len="sm" w="sm" type="none"/>
                    </a:lnB>
                    <a:solidFill>
                      <a:srgbClr val="CFE2F3"/>
                    </a:solidFill>
                  </a:tcPr>
                </a:tc>
                <a:tc>
                  <a:txBody>
                    <a:bodyPr/>
                    <a:lstStyle/>
                    <a:p>
                      <a:pPr indent="0" lvl="0" marL="0" rtl="0" algn="ctr">
                        <a:lnSpc>
                          <a:spcPct val="115000"/>
                        </a:lnSpc>
                        <a:spcBef>
                          <a:spcPts val="600"/>
                        </a:spcBef>
                        <a:spcAft>
                          <a:spcPts val="0"/>
                        </a:spcAft>
                        <a:buNone/>
                      </a:pPr>
                      <a:r>
                        <a:rPr b="1" lang="vi" sz="1200">
                          <a:solidFill>
                            <a:srgbClr val="1B1B1B"/>
                          </a:solidFill>
                          <a:highlight>
                            <a:srgbClr val="CFE2F3"/>
                          </a:highlight>
                          <a:latin typeface="Lato"/>
                          <a:ea typeface="Lato"/>
                          <a:cs typeface="Lato"/>
                          <a:sym typeface="Lato"/>
                        </a:rPr>
                        <a:t>Chức năng</a:t>
                      </a:r>
                      <a:endParaRPr>
                        <a:highlight>
                          <a:srgbClr val="CFE2F3"/>
                        </a:highlight>
                      </a:endParaRPr>
                    </a:p>
                  </a:txBody>
                  <a:tcPr marT="91425" marB="91425" marR="91425" marL="91425">
                    <a:lnB cap="flat" cmpd="sng" w="9525">
                      <a:solidFill>
                        <a:srgbClr val="D6D6D7"/>
                      </a:solidFill>
                      <a:prstDash val="solid"/>
                      <a:round/>
                      <a:headEnd len="sm" w="sm" type="none"/>
                      <a:tailEnd len="sm" w="sm" type="none"/>
                    </a:lnB>
                    <a:solidFill>
                      <a:srgbClr val="CFE2F3"/>
                    </a:solidFill>
                  </a:tcPr>
                </a:tc>
                <a:tc>
                  <a:txBody>
                    <a:bodyPr/>
                    <a:lstStyle/>
                    <a:p>
                      <a:pPr indent="0" lvl="0" marL="0" rtl="0" algn="ctr">
                        <a:lnSpc>
                          <a:spcPct val="115000"/>
                        </a:lnSpc>
                        <a:spcBef>
                          <a:spcPts val="600"/>
                        </a:spcBef>
                        <a:spcAft>
                          <a:spcPts val="0"/>
                        </a:spcAft>
                        <a:buNone/>
                      </a:pPr>
                      <a:r>
                        <a:rPr b="1" lang="vi" sz="1200">
                          <a:solidFill>
                            <a:srgbClr val="1B1B1B"/>
                          </a:solidFill>
                          <a:highlight>
                            <a:srgbClr val="CFE2F3"/>
                          </a:highlight>
                          <a:latin typeface="Lato"/>
                          <a:ea typeface="Lato"/>
                          <a:cs typeface="Lato"/>
                          <a:sym typeface="Lato"/>
                        </a:rPr>
                        <a:t>Query mẫu</a:t>
                      </a:r>
                      <a:endParaRPr>
                        <a:highlight>
                          <a:srgbClr val="CFE2F3"/>
                        </a:highlight>
                      </a:endParaRPr>
                    </a:p>
                  </a:txBody>
                  <a:tcPr marT="91425" marB="91425" marR="91425" marL="91425">
                    <a:lnB cap="flat" cmpd="sng" w="9525">
                      <a:solidFill>
                        <a:srgbClr val="D6D6D7"/>
                      </a:solidFill>
                      <a:prstDash val="solid"/>
                      <a:round/>
                      <a:headEnd len="sm" w="sm" type="none"/>
                      <a:tailEnd len="sm" w="sm" type="none"/>
                    </a:lnB>
                    <a:solidFill>
                      <a:srgbClr val="CFE2F3"/>
                    </a:solidFill>
                  </a:tcPr>
                </a:tc>
                <a:tc>
                  <a:txBody>
                    <a:bodyPr/>
                    <a:lstStyle/>
                    <a:p>
                      <a:pPr indent="0" lvl="0" marL="0" rtl="0" algn="ctr">
                        <a:lnSpc>
                          <a:spcPct val="115000"/>
                        </a:lnSpc>
                        <a:spcBef>
                          <a:spcPts val="600"/>
                        </a:spcBef>
                        <a:spcAft>
                          <a:spcPts val="0"/>
                        </a:spcAft>
                        <a:buNone/>
                      </a:pPr>
                      <a:r>
                        <a:rPr b="1" lang="vi" sz="1200">
                          <a:solidFill>
                            <a:srgbClr val="1B1B1B"/>
                          </a:solidFill>
                          <a:highlight>
                            <a:srgbClr val="CFE2F3"/>
                          </a:highlight>
                          <a:latin typeface="Lato"/>
                          <a:ea typeface="Lato"/>
                          <a:cs typeface="Lato"/>
                          <a:sym typeface="Lato"/>
                        </a:rPr>
                        <a:t>Matching Text</a:t>
                      </a:r>
                      <a:endParaRPr>
                        <a:highlight>
                          <a:srgbClr val="CFE2F3"/>
                        </a:highlight>
                      </a:endParaRPr>
                    </a:p>
                  </a:txBody>
                  <a:tcPr marT="91425" marB="91425" marR="91425" marL="91425">
                    <a:lnB cap="flat" cmpd="sng" w="9525">
                      <a:solidFill>
                        <a:srgbClr val="D6D6D7"/>
                      </a:solidFill>
                      <a:prstDash val="solid"/>
                      <a:round/>
                      <a:headEnd len="sm" w="sm" type="none"/>
                      <a:tailEnd len="sm" w="sm" type="none"/>
                    </a:lnB>
                    <a:solidFill>
                      <a:srgbClr val="CFE2F3"/>
                    </a:solidFill>
                  </a:tcPr>
                </a:tc>
                <a:tc>
                  <a:txBody>
                    <a:bodyPr/>
                    <a:lstStyle/>
                    <a:p>
                      <a:pPr indent="0" lvl="0" marL="0" rtl="0" algn="ctr">
                        <a:lnSpc>
                          <a:spcPct val="115000"/>
                        </a:lnSpc>
                        <a:spcBef>
                          <a:spcPts val="600"/>
                        </a:spcBef>
                        <a:spcAft>
                          <a:spcPts val="0"/>
                        </a:spcAft>
                        <a:buNone/>
                      </a:pPr>
                      <a:r>
                        <a:rPr b="1" lang="vi" sz="1200">
                          <a:solidFill>
                            <a:srgbClr val="1B1B1B"/>
                          </a:solidFill>
                          <a:highlight>
                            <a:srgbClr val="CFE2F3"/>
                          </a:highlight>
                          <a:latin typeface="Lato"/>
                          <a:ea typeface="Lato"/>
                          <a:cs typeface="Lato"/>
                          <a:sym typeface="Lato"/>
                        </a:rPr>
                        <a:t>Not Matching Text</a:t>
                      </a:r>
                      <a:endParaRPr>
                        <a:highlight>
                          <a:srgbClr val="CFE2F3"/>
                        </a:highlight>
                      </a:endParaRPr>
                    </a:p>
                  </a:txBody>
                  <a:tcPr marT="91425" marB="91425" marR="91425" marL="91425">
                    <a:lnB cap="flat" cmpd="sng" w="9525">
                      <a:solidFill>
                        <a:srgbClr val="D6D6D7"/>
                      </a:solidFill>
                      <a:prstDash val="solid"/>
                      <a:round/>
                      <a:headEnd len="sm" w="sm" type="none"/>
                      <a:tailEnd len="sm" w="sm" type="none"/>
                    </a:lnB>
                    <a:solidFill>
                      <a:srgbClr val="CFE2F3"/>
                    </a:solidFill>
                  </a:tcPr>
                </a:tc>
              </a:tr>
              <a:tr h="905375">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term</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Query trên truy vấn mình truyền vào, analyzer sẽ không được apply</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dog</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this is a dog</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there are many dogs here</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Dog is green</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r>
              <a:tr h="825400">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multi_match</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apply match query trên nhiều field khác nhau</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-field1: dog</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field2: cat</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match với field1 chứa dog hoặc field2 chứa cat</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Nếu cả 2 fields không chứa bất cứ từ liên quan đến dog và cat</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r>
              <a:tr h="1647625">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bool</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Applies nhiều queries khác nhau</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must: {field1: dog}, must_not: {field2: cat}</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match với document với field1 chứa dog và field2 không chứa cat</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Nếu document có field1 chứa dog và field2 chứa cat</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H</a:t>
                      </a:r>
                      <a:r>
                        <a:rPr lang="vi" sz="1200">
                          <a:solidFill>
                            <a:srgbClr val="1B1B1B"/>
                          </a:solidFill>
                          <a:highlight>
                            <a:srgbClr val="FFFFFF"/>
                          </a:highlight>
                          <a:latin typeface="Lato"/>
                          <a:ea typeface="Lato"/>
                          <a:cs typeface="Lato"/>
                          <a:sym typeface="Lato"/>
                        </a:rPr>
                        <a:t>o</a:t>
                      </a:r>
                      <a:r>
                        <a:rPr lang="vi" sz="1200">
                          <a:solidFill>
                            <a:srgbClr val="1B1B1B"/>
                          </a:solidFill>
                          <a:highlight>
                            <a:srgbClr val="FFFFFF"/>
                          </a:highlight>
                          <a:latin typeface="Lato"/>
                          <a:ea typeface="Lato"/>
                          <a:cs typeface="Lato"/>
                          <a:sym typeface="Lato"/>
                        </a:rPr>
                        <a:t>ặc field2 chứa cat</a:t>
                      </a:r>
                      <a:endParaRPr sz="1200">
                        <a:solidFill>
                          <a:srgbClr val="1B1B1B"/>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rPr lang="vi" sz="1200">
                          <a:solidFill>
                            <a:srgbClr val="1B1B1B"/>
                          </a:solidFill>
                          <a:highlight>
                            <a:srgbClr val="FFFFFF"/>
                          </a:highlight>
                          <a:latin typeface="Lato"/>
                          <a:ea typeface="Lato"/>
                          <a:cs typeface="Lato"/>
                          <a:sym typeface="Lato"/>
                        </a:rPr>
                        <a:t>- Hoặc field1 không chứa dog</a:t>
                      </a:r>
                      <a:endParaRPr sz="1200">
                        <a:solidFill>
                          <a:srgbClr val="1B1B1B"/>
                        </a:solidFill>
                        <a:highlight>
                          <a:srgbClr val="FFFFFF"/>
                        </a:highlight>
                        <a:latin typeface="Lato"/>
                        <a:ea typeface="Lato"/>
                        <a:cs typeface="Lato"/>
                        <a:sym typeface="Lato"/>
                      </a:endParaRPr>
                    </a:p>
                  </a:txBody>
                  <a:tcPr marT="91425" marB="91425" marR="91425" marL="91425">
                    <a:lnL cap="flat" cmpd="sng" w="9525">
                      <a:solidFill>
                        <a:srgbClr val="D6D6D7"/>
                      </a:solidFill>
                      <a:prstDash val="solid"/>
                      <a:round/>
                      <a:headEnd len="sm" w="sm" type="none"/>
                      <a:tailEnd len="sm" w="sm" type="none"/>
                    </a:lnL>
                    <a:lnR cap="flat" cmpd="sng" w="9525">
                      <a:solidFill>
                        <a:srgbClr val="D6D6D7"/>
                      </a:solidFill>
                      <a:prstDash val="solid"/>
                      <a:round/>
                      <a:headEnd len="sm" w="sm" type="none"/>
                      <a:tailEnd len="sm" w="sm" type="none"/>
                    </a:lnR>
                    <a:lnT cap="flat" cmpd="sng" w="9525">
                      <a:solidFill>
                        <a:srgbClr val="D6D6D7"/>
                      </a:solidFill>
                      <a:prstDash val="solid"/>
                      <a:round/>
                      <a:headEnd len="sm" w="sm" type="none"/>
                      <a:tailEnd len="sm" w="sm" type="none"/>
                    </a:lnT>
                    <a:lnB cap="flat" cmpd="sng" w="9525">
                      <a:solidFill>
                        <a:srgbClr val="D6D6D7"/>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3"/>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8: </a:t>
            </a:r>
            <a:r>
              <a:rPr lang="vi"/>
              <a:t>Aggregations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7" name="Google Shape;477;p63"/>
          <p:cNvSpPr txBox="1"/>
          <p:nvPr/>
        </p:nvSpPr>
        <p:spPr>
          <a:xfrm>
            <a:off x="775050" y="1307400"/>
            <a:ext cx="7922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Aggregation query</a:t>
            </a:r>
            <a:r>
              <a:rPr lang="vi" sz="1600">
                <a:latin typeface="Lato"/>
                <a:ea typeface="Lato"/>
                <a:cs typeface="Lato"/>
                <a:sym typeface="Lato"/>
              </a:rPr>
              <a:t> của elasticsearch cũng giống như những gì chúng ta làm với group by query trong MySQL nhưng những gì mà MySQL đem lại là không đủ với những thống kê phức tạp.</a:t>
            </a:r>
            <a:endParaRPr sz="1600">
              <a:latin typeface="Lato"/>
              <a:ea typeface="Lato"/>
              <a:cs typeface="Lato"/>
              <a:sym typeface="Lato"/>
            </a:endParaRPr>
          </a:p>
        </p:txBody>
      </p:sp>
      <p:sp>
        <p:nvSpPr>
          <p:cNvPr id="478" name="Google Shape;478;p63"/>
          <p:cNvSpPr txBox="1"/>
          <p:nvPr/>
        </p:nvSpPr>
        <p:spPr>
          <a:xfrm>
            <a:off x="771150" y="2313650"/>
            <a:ext cx="7601700" cy="203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vi" sz="1600">
                <a:latin typeface="Lato"/>
                <a:ea typeface="Lato"/>
                <a:cs typeface="Lato"/>
                <a:sym typeface="Lato"/>
              </a:rPr>
              <a:t>Dưới đây là 2 ví dụ ta có thể sử dụng aggregations:</a:t>
            </a:r>
            <a:endParaRPr sz="1600">
              <a:latin typeface="Lato"/>
              <a:ea typeface="Lato"/>
              <a:cs typeface="Lato"/>
              <a:sym typeface="Lato"/>
            </a:endParaRPr>
          </a:p>
          <a:p>
            <a:pPr indent="0" lvl="0" marL="0" rtl="0" algn="l">
              <a:spcBef>
                <a:spcPts val="0"/>
              </a:spcBef>
              <a:spcAft>
                <a:spcPts val="0"/>
              </a:spcAft>
              <a:buNone/>
            </a:pPr>
            <a:r>
              <a:rPr lang="vi" sz="1600">
                <a:latin typeface="Lato"/>
                <a:ea typeface="Lato"/>
                <a:cs typeface="Lato"/>
                <a:sym typeface="Lato"/>
              </a:rPr>
              <a:t>- </a:t>
            </a:r>
            <a:r>
              <a:rPr lang="vi" sz="1600">
                <a:latin typeface="Lato"/>
                <a:ea typeface="Lato"/>
                <a:cs typeface="Lato"/>
                <a:sym typeface="Lato"/>
              </a:rPr>
              <a:t>Bạn đang thực hiện kinh doanh quần áo online và muốn biết trung bình cộng giá của tất cả sản phẩm trong danh mục hàng hóa.</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vi" sz="1600">
                <a:latin typeface="Lato"/>
                <a:ea typeface="Lato"/>
                <a:cs typeface="Lato"/>
                <a:sym typeface="Lato"/>
              </a:rPr>
              <a:t>- Bạn muốn kiểm tra xem có bao nhiêu sản phẩm có giá trong khoảng 100$ và giá trong khoảng từ 100$ đến 200$.</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4"/>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8: Aggregations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4" name="Google Shape;484;p64"/>
          <p:cNvSpPr txBox="1"/>
          <p:nvPr/>
        </p:nvSpPr>
        <p:spPr>
          <a:xfrm>
            <a:off x="775050" y="1307400"/>
            <a:ext cx="792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Cú pháp của Aggregations</a:t>
            </a:r>
            <a:endParaRPr sz="1600">
              <a:latin typeface="Lato"/>
              <a:ea typeface="Lato"/>
              <a:cs typeface="Lato"/>
              <a:sym typeface="Lato"/>
            </a:endParaRPr>
          </a:p>
        </p:txBody>
      </p:sp>
      <p:pic>
        <p:nvPicPr>
          <p:cNvPr id="485" name="Google Shape;485;p64"/>
          <p:cNvPicPr preferRelativeResize="0"/>
          <p:nvPr/>
        </p:nvPicPr>
        <p:blipFill>
          <a:blip r:embed="rId3">
            <a:alphaModFix/>
          </a:blip>
          <a:stretch>
            <a:fillRect/>
          </a:stretch>
        </p:blipFill>
        <p:spPr>
          <a:xfrm>
            <a:off x="5082175" y="1777650"/>
            <a:ext cx="3905250" cy="1123950"/>
          </a:xfrm>
          <a:prstGeom prst="rect">
            <a:avLst/>
          </a:prstGeom>
          <a:noFill/>
          <a:ln>
            <a:noFill/>
          </a:ln>
        </p:spPr>
      </p:pic>
      <p:sp>
        <p:nvSpPr>
          <p:cNvPr id="486" name="Google Shape;486;p64"/>
          <p:cNvSpPr txBox="1"/>
          <p:nvPr/>
        </p:nvSpPr>
        <p:spPr>
          <a:xfrm>
            <a:off x="814175" y="1738500"/>
            <a:ext cx="4313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aggs</a:t>
            </a:r>
            <a:r>
              <a:rPr lang="vi"/>
              <a:t>: Từ khóa này cho biết bạn muốn thực hiện truy vấn aggregation.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name_of_aggregatio</a:t>
            </a:r>
            <a:r>
              <a:rPr b="1" lang="vi"/>
              <a:t>n</a:t>
            </a:r>
            <a:r>
              <a:rPr lang="vi"/>
              <a:t>: </a:t>
            </a:r>
            <a:r>
              <a:rPr lang="vi"/>
              <a:t>Đây là tên của aggregation mà bạn định nghĩa.</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type_of_aggregation</a:t>
            </a:r>
            <a:r>
              <a:rPr lang="vi"/>
              <a:t>: Loại aggregation được sử dụng.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field</a:t>
            </a:r>
            <a:r>
              <a:rPr lang="vi"/>
              <a:t>: field </a:t>
            </a:r>
            <a:r>
              <a:rPr lang="vi"/>
              <a:t>của document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8: Aggregations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2" name="Google Shape;492;p65"/>
          <p:cNvSpPr txBox="1"/>
          <p:nvPr/>
        </p:nvSpPr>
        <p:spPr>
          <a:xfrm>
            <a:off x="775050" y="1307400"/>
            <a:ext cx="792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Cú pháp của Aggregations</a:t>
            </a:r>
            <a:endParaRPr sz="1600">
              <a:latin typeface="Lato"/>
              <a:ea typeface="Lato"/>
              <a:cs typeface="Lato"/>
              <a:sym typeface="Lato"/>
            </a:endParaRPr>
          </a:p>
        </p:txBody>
      </p:sp>
      <p:pic>
        <p:nvPicPr>
          <p:cNvPr id="493" name="Google Shape;493;p65"/>
          <p:cNvPicPr preferRelativeResize="0"/>
          <p:nvPr/>
        </p:nvPicPr>
        <p:blipFill>
          <a:blip r:embed="rId3">
            <a:alphaModFix/>
          </a:blip>
          <a:stretch>
            <a:fillRect/>
          </a:stretch>
        </p:blipFill>
        <p:spPr>
          <a:xfrm>
            <a:off x="5082175" y="1777650"/>
            <a:ext cx="3905250" cy="1123950"/>
          </a:xfrm>
          <a:prstGeom prst="rect">
            <a:avLst/>
          </a:prstGeom>
          <a:noFill/>
          <a:ln>
            <a:noFill/>
          </a:ln>
        </p:spPr>
      </p:pic>
      <p:sp>
        <p:nvSpPr>
          <p:cNvPr id="494" name="Google Shape;494;p65"/>
          <p:cNvSpPr txBox="1"/>
          <p:nvPr/>
        </p:nvSpPr>
        <p:spPr>
          <a:xfrm>
            <a:off x="814175" y="1738500"/>
            <a:ext cx="4313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aggs</a:t>
            </a:r>
            <a:r>
              <a:rPr lang="vi"/>
              <a:t>: Từ khóa này cho biết bạn muốn thực hiện truy vấn aggregation.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name_of_aggregation</a:t>
            </a:r>
            <a:r>
              <a:rPr lang="vi"/>
              <a:t>: Đây là tên của aggregation mà bạn định nghĩa.</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type_of_aggregation</a:t>
            </a:r>
            <a:r>
              <a:rPr lang="vi"/>
              <a:t>: Loại aggregation được sử dụng.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field</a:t>
            </a:r>
            <a:r>
              <a:rPr lang="vi"/>
              <a:t>: field của document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6"/>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8: Aggregations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0" name="Google Shape;500;p66"/>
          <p:cNvSpPr txBox="1"/>
          <p:nvPr/>
        </p:nvSpPr>
        <p:spPr>
          <a:xfrm>
            <a:off x="698850" y="1307400"/>
            <a:ext cx="792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Các loại Aggregation chính</a:t>
            </a:r>
            <a:endParaRPr sz="1600">
              <a:latin typeface="Lato"/>
              <a:ea typeface="Lato"/>
              <a:cs typeface="Lato"/>
              <a:sym typeface="Lato"/>
            </a:endParaRPr>
          </a:p>
        </p:txBody>
      </p:sp>
      <p:sp>
        <p:nvSpPr>
          <p:cNvPr id="501" name="Google Shape;501;p66"/>
          <p:cNvSpPr txBox="1"/>
          <p:nvPr/>
        </p:nvSpPr>
        <p:spPr>
          <a:xfrm>
            <a:off x="738000" y="1662300"/>
            <a:ext cx="784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Aggregations có thể được chia thành 4 nhóm: bucket aggregations, metric aggregations, matrix aggregations, và pipeline aggregations.</a:t>
            </a:r>
            <a:endParaRPr>
              <a:latin typeface="Lato"/>
              <a:ea typeface="Lato"/>
              <a:cs typeface="Lato"/>
              <a:sym typeface="Lato"/>
            </a:endParaRPr>
          </a:p>
        </p:txBody>
      </p:sp>
      <p:sp>
        <p:nvSpPr>
          <p:cNvPr id="502" name="Google Shape;502;p66"/>
          <p:cNvSpPr txBox="1"/>
          <p:nvPr/>
        </p:nvSpPr>
        <p:spPr>
          <a:xfrm>
            <a:off x="790700" y="2278175"/>
            <a:ext cx="8212500" cy="2770500"/>
          </a:xfrm>
          <a:prstGeom prst="rect">
            <a:avLst/>
          </a:prstGeom>
          <a:noFill/>
          <a:ln>
            <a:noFill/>
          </a:ln>
        </p:spPr>
        <p:txBody>
          <a:bodyPr anchorCtr="0" anchor="t" bIns="91425" lIns="91425" spcFirstLastPara="1" rIns="91425" wrap="square" tIns="91425">
            <a:spAutoFit/>
          </a:bodyPr>
          <a:lstStyle/>
          <a:p>
            <a:pPr indent="-317500" lvl="0" marL="269999" rtl="0" algn="l">
              <a:spcBef>
                <a:spcPts val="0"/>
              </a:spcBef>
              <a:spcAft>
                <a:spcPts val="0"/>
              </a:spcAft>
              <a:buSzPts val="1400"/>
              <a:buFont typeface="Lato"/>
              <a:buChar char="●"/>
            </a:pPr>
            <a:r>
              <a:rPr b="1" lang="vi">
                <a:latin typeface="Lato"/>
                <a:ea typeface="Lato"/>
                <a:cs typeface="Lato"/>
                <a:sym typeface="Lato"/>
              </a:rPr>
              <a:t>Metric aggregations:</a:t>
            </a:r>
            <a:r>
              <a:rPr lang="vi">
                <a:latin typeface="Lato"/>
                <a:ea typeface="Lato"/>
                <a:cs typeface="Lato"/>
                <a:sym typeface="Lato"/>
              </a:rPr>
              <a:t> Loại aggregation này tính toán số liệu từ các giá trị thu được từ các document đang được tổng hợp.</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269999" rtl="0" algn="l">
              <a:spcBef>
                <a:spcPts val="0"/>
              </a:spcBef>
              <a:spcAft>
                <a:spcPts val="0"/>
              </a:spcAft>
              <a:buSzPts val="1400"/>
              <a:buFont typeface="Lato"/>
              <a:buChar char="●"/>
            </a:pPr>
            <a:r>
              <a:rPr b="1" lang="vi">
                <a:latin typeface="Lato"/>
                <a:ea typeface="Lato"/>
                <a:cs typeface="Lato"/>
                <a:sym typeface="Lato"/>
              </a:rPr>
              <a:t>Bucket aggregations:</a:t>
            </a:r>
            <a:r>
              <a:rPr lang="vi">
                <a:latin typeface="Lato"/>
                <a:ea typeface="Lato"/>
                <a:cs typeface="Lato"/>
                <a:sym typeface="Lato"/>
              </a:rPr>
              <a:t> Kh</a:t>
            </a:r>
            <a:r>
              <a:rPr lang="vi">
                <a:latin typeface="Lato"/>
                <a:ea typeface="Lato"/>
                <a:cs typeface="Lato"/>
                <a:sym typeface="Lato"/>
              </a:rPr>
              <a:t>ông tính toán các số liệu từ các field như Metric aggregations mà tạo ra các bucket của các document. Mỗi bucket tương ứng với một tiêu chí mà dựa vào đó để xác định xem 1 document có thuộc bucket đó trong bối cảnh hiện tại không.</a:t>
            </a:r>
            <a:endParaRPr>
              <a:latin typeface="Lato"/>
              <a:ea typeface="Lato"/>
              <a:cs typeface="Lato"/>
              <a:sym typeface="Lato"/>
            </a:endParaRPr>
          </a:p>
          <a:p>
            <a:pPr indent="0" lvl="0" marL="269999" rtl="0" algn="l">
              <a:spcBef>
                <a:spcPts val="0"/>
              </a:spcBef>
              <a:spcAft>
                <a:spcPts val="0"/>
              </a:spcAft>
              <a:buNone/>
            </a:pPr>
            <a:r>
              <a:t/>
            </a:r>
            <a:endParaRPr>
              <a:latin typeface="Lato"/>
              <a:ea typeface="Lato"/>
              <a:cs typeface="Lato"/>
              <a:sym typeface="Lato"/>
            </a:endParaRPr>
          </a:p>
          <a:p>
            <a:pPr indent="-317500" lvl="0" marL="269999" rtl="0" algn="l">
              <a:spcBef>
                <a:spcPts val="0"/>
              </a:spcBef>
              <a:spcAft>
                <a:spcPts val="0"/>
              </a:spcAft>
              <a:buSzPts val="1400"/>
              <a:buFont typeface="Lato"/>
              <a:buChar char="●"/>
            </a:pPr>
            <a:r>
              <a:rPr b="1" lang="vi">
                <a:latin typeface="Lato"/>
                <a:ea typeface="Lato"/>
                <a:cs typeface="Lato"/>
                <a:sym typeface="Lato"/>
              </a:rPr>
              <a:t>Pipeline aggregations:</a:t>
            </a:r>
            <a:r>
              <a:rPr lang="vi">
                <a:latin typeface="Lato"/>
                <a:ea typeface="Lato"/>
                <a:cs typeface="Lato"/>
                <a:sym typeface="Lato"/>
              </a:rPr>
              <a:t> Loại aggregation này lấy input từ output của các aggregation khác.</a:t>
            </a:r>
            <a:endParaRPr>
              <a:latin typeface="Lato"/>
              <a:ea typeface="Lato"/>
              <a:cs typeface="Lato"/>
              <a:sym typeface="Lato"/>
            </a:endParaRPr>
          </a:p>
          <a:p>
            <a:pPr indent="0" lvl="0" marL="269999" rtl="0" algn="l">
              <a:spcBef>
                <a:spcPts val="0"/>
              </a:spcBef>
              <a:spcAft>
                <a:spcPts val="0"/>
              </a:spcAft>
              <a:buNone/>
            </a:pPr>
            <a:r>
              <a:t/>
            </a:r>
            <a:endParaRPr>
              <a:latin typeface="Lato"/>
              <a:ea typeface="Lato"/>
              <a:cs typeface="Lato"/>
              <a:sym typeface="Lato"/>
            </a:endParaRPr>
          </a:p>
          <a:p>
            <a:pPr indent="-317500" lvl="0" marL="269999" rtl="0" algn="l">
              <a:spcBef>
                <a:spcPts val="0"/>
              </a:spcBef>
              <a:spcAft>
                <a:spcPts val="0"/>
              </a:spcAft>
              <a:buSzPts val="1400"/>
              <a:buFont typeface="Lato"/>
              <a:buChar char="●"/>
            </a:pPr>
            <a:r>
              <a:rPr b="1" lang="vi">
                <a:latin typeface="Lato"/>
                <a:ea typeface="Lato"/>
                <a:cs typeface="Lato"/>
                <a:sym typeface="Lato"/>
              </a:rPr>
              <a:t>Matrix aggregations:</a:t>
            </a:r>
            <a:r>
              <a:rPr lang="vi">
                <a:latin typeface="Lato"/>
                <a:ea typeface="Lato"/>
                <a:cs typeface="Lato"/>
                <a:sym typeface="Lato"/>
              </a:rPr>
              <a:t> Những aggregation này làm việc trên nhiều hơn một field và cung cấp kết quả thống kê dựa trên các document thu được từ các trường được sử dụng.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7"/>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8: Aggregations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8" name="Google Shape;508;p67"/>
          <p:cNvSpPr txBox="1"/>
          <p:nvPr/>
        </p:nvSpPr>
        <p:spPr>
          <a:xfrm>
            <a:off x="698850" y="1307400"/>
            <a:ext cx="7922700" cy="29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800">
                <a:latin typeface="Lato"/>
                <a:ea typeface="Lato"/>
                <a:cs typeface="Lato"/>
                <a:sym typeface="Lato"/>
              </a:rPr>
              <a:t>Buckets</a:t>
            </a:r>
            <a:endParaRPr b="1" sz="18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0" lvl="0" marL="0" rtl="0" algn="l">
              <a:spcBef>
                <a:spcPts val="0"/>
              </a:spcBef>
              <a:spcAft>
                <a:spcPts val="0"/>
              </a:spcAft>
              <a:buNone/>
            </a:pPr>
            <a:r>
              <a:rPr b="1" lang="vi" sz="1600">
                <a:latin typeface="Lato"/>
                <a:ea typeface="Lato"/>
                <a:cs typeface="Lato"/>
                <a:sym typeface="Lato"/>
              </a:rPr>
              <a:t>- </a:t>
            </a:r>
            <a:r>
              <a:rPr lang="vi" sz="1600">
                <a:latin typeface="Lato"/>
                <a:ea typeface="Lato"/>
                <a:cs typeface="Lato"/>
                <a:sym typeface="Lato"/>
              </a:rPr>
              <a:t>Là m</a:t>
            </a:r>
            <a:r>
              <a:rPr lang="vi" sz="1600">
                <a:latin typeface="Lato"/>
                <a:ea typeface="Lato"/>
                <a:cs typeface="Lato"/>
                <a:sym typeface="Lato"/>
              </a:rPr>
              <a:t>ột họ của aggregations query xây dựng lên các buckets, mỗi buckets tương đương với một key và một tiêu chí nào đó.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vi" sz="1600">
                <a:latin typeface="Lato"/>
                <a:ea typeface="Lato"/>
                <a:cs typeface="Lato"/>
                <a:sym typeface="Lato"/>
              </a:rPr>
              <a:t>- Khi chạy aggregation query, tất cả các tiêu chí của từng buckets được kiểm tra trên toàn bộ các documents, khi document thỏa mãn một điều kiện của một bucket, nó được cân nhắc là thuộc bucket đó. </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vi" sz="1600">
                <a:latin typeface="Lato"/>
                <a:ea typeface="Lato"/>
                <a:cs typeface="Lato"/>
                <a:sym typeface="Lato"/>
              </a:rPr>
              <a:t>- Kết quả của aggregation dạng này là một list các buckets, mỗi bucket chứa tập các documents thuộc về bucket đó. </a:t>
            </a:r>
            <a:endParaRPr sz="1600">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8"/>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8: Aggregations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4" name="Google Shape;514;p68"/>
          <p:cNvSpPr txBox="1"/>
          <p:nvPr/>
        </p:nvSpPr>
        <p:spPr>
          <a:xfrm>
            <a:off x="698850" y="1307400"/>
            <a:ext cx="792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Một số Aggregation quan trọng</a:t>
            </a:r>
            <a:endParaRPr b="1" sz="1600">
              <a:latin typeface="Lato"/>
              <a:ea typeface="Lato"/>
              <a:cs typeface="Lato"/>
              <a:sym typeface="Lato"/>
            </a:endParaRPr>
          </a:p>
        </p:txBody>
      </p:sp>
      <p:sp>
        <p:nvSpPr>
          <p:cNvPr id="515" name="Google Shape;515;p68"/>
          <p:cNvSpPr txBox="1"/>
          <p:nvPr/>
        </p:nvSpPr>
        <p:spPr>
          <a:xfrm>
            <a:off x="714500" y="1800625"/>
            <a:ext cx="82125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5 aggregation quan trọng trong Elasticsearch là:</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360000" rtl="0" algn="l">
              <a:lnSpc>
                <a:spcPct val="150000"/>
              </a:lnSpc>
              <a:spcBef>
                <a:spcPts val="0"/>
              </a:spcBef>
              <a:spcAft>
                <a:spcPts val="0"/>
              </a:spcAft>
              <a:buSzPts val="1400"/>
              <a:buFont typeface="Lato"/>
              <a:buAutoNum type="arabicPeriod"/>
            </a:pPr>
            <a:r>
              <a:rPr lang="vi">
                <a:latin typeface="Lato"/>
                <a:ea typeface="Lato"/>
                <a:cs typeface="Lato"/>
                <a:sym typeface="Lato"/>
              </a:rPr>
              <a:t>Cardinality aggregation</a:t>
            </a:r>
            <a:endParaRPr>
              <a:latin typeface="Lato"/>
              <a:ea typeface="Lato"/>
              <a:cs typeface="Lato"/>
              <a:sym typeface="Lato"/>
            </a:endParaRPr>
          </a:p>
          <a:p>
            <a:pPr indent="-317500" lvl="0" marL="360000" rtl="0" algn="l">
              <a:lnSpc>
                <a:spcPct val="150000"/>
              </a:lnSpc>
              <a:spcBef>
                <a:spcPts val="0"/>
              </a:spcBef>
              <a:spcAft>
                <a:spcPts val="0"/>
              </a:spcAft>
              <a:buSzPts val="1400"/>
              <a:buFont typeface="Lato"/>
              <a:buAutoNum type="arabicPeriod"/>
            </a:pPr>
            <a:r>
              <a:rPr lang="vi">
                <a:latin typeface="Lato"/>
                <a:ea typeface="Lato"/>
                <a:cs typeface="Lato"/>
                <a:sym typeface="Lato"/>
              </a:rPr>
              <a:t>Stats aggregation</a:t>
            </a:r>
            <a:endParaRPr>
              <a:latin typeface="Lato"/>
              <a:ea typeface="Lato"/>
              <a:cs typeface="Lato"/>
              <a:sym typeface="Lato"/>
            </a:endParaRPr>
          </a:p>
          <a:p>
            <a:pPr indent="-317500" lvl="0" marL="360000" rtl="0" algn="l">
              <a:lnSpc>
                <a:spcPct val="150000"/>
              </a:lnSpc>
              <a:spcBef>
                <a:spcPts val="0"/>
              </a:spcBef>
              <a:spcAft>
                <a:spcPts val="0"/>
              </a:spcAft>
              <a:buSzPts val="1400"/>
              <a:buFont typeface="Lato"/>
              <a:buAutoNum type="arabicPeriod"/>
            </a:pPr>
            <a:r>
              <a:rPr lang="vi">
                <a:latin typeface="Lato"/>
                <a:ea typeface="Lato"/>
                <a:cs typeface="Lato"/>
                <a:sym typeface="Lato"/>
              </a:rPr>
              <a:t>Filter aggregation</a:t>
            </a:r>
            <a:endParaRPr>
              <a:latin typeface="Lato"/>
              <a:ea typeface="Lato"/>
              <a:cs typeface="Lato"/>
              <a:sym typeface="Lato"/>
            </a:endParaRPr>
          </a:p>
          <a:p>
            <a:pPr indent="-317500" lvl="0" marL="360000" rtl="0" algn="l">
              <a:lnSpc>
                <a:spcPct val="150000"/>
              </a:lnSpc>
              <a:spcBef>
                <a:spcPts val="0"/>
              </a:spcBef>
              <a:spcAft>
                <a:spcPts val="0"/>
              </a:spcAft>
              <a:buSzPts val="1400"/>
              <a:buFont typeface="Lato"/>
              <a:buAutoNum type="arabicPeriod"/>
            </a:pPr>
            <a:r>
              <a:rPr lang="vi">
                <a:latin typeface="Lato"/>
                <a:ea typeface="Lato"/>
                <a:cs typeface="Lato"/>
                <a:sym typeface="Lato"/>
              </a:rPr>
              <a:t>Terms aggregation</a:t>
            </a:r>
            <a:endParaRPr>
              <a:latin typeface="Lato"/>
              <a:ea typeface="Lato"/>
              <a:cs typeface="Lato"/>
              <a:sym typeface="Lato"/>
            </a:endParaRPr>
          </a:p>
          <a:p>
            <a:pPr indent="-317500" lvl="0" marL="360000" rtl="0" algn="l">
              <a:lnSpc>
                <a:spcPct val="150000"/>
              </a:lnSpc>
              <a:spcBef>
                <a:spcPts val="0"/>
              </a:spcBef>
              <a:spcAft>
                <a:spcPts val="0"/>
              </a:spcAft>
              <a:buSzPts val="1400"/>
              <a:buFont typeface="Lato"/>
              <a:buAutoNum type="arabicPeriod"/>
            </a:pPr>
            <a:r>
              <a:rPr lang="vi">
                <a:latin typeface="Lato"/>
                <a:ea typeface="Lato"/>
                <a:cs typeface="Lato"/>
                <a:sym typeface="Lato"/>
              </a:rPr>
              <a:t>Nested aggregation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9"/>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8: Aggregations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1" name="Google Shape;521;p69"/>
          <p:cNvSpPr txBox="1"/>
          <p:nvPr/>
        </p:nvSpPr>
        <p:spPr>
          <a:xfrm>
            <a:off x="698850" y="1307400"/>
            <a:ext cx="792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8.1 Cardinality aggregation</a:t>
            </a:r>
            <a:endParaRPr b="1" sz="1600">
              <a:latin typeface="Lato"/>
              <a:ea typeface="Lato"/>
              <a:cs typeface="Lato"/>
              <a:sym typeface="Lato"/>
            </a:endParaRPr>
          </a:p>
        </p:txBody>
      </p:sp>
      <p:sp>
        <p:nvSpPr>
          <p:cNvPr id="522" name="Google Shape;522;p69"/>
          <p:cNvSpPr txBox="1"/>
          <p:nvPr/>
        </p:nvSpPr>
        <p:spPr>
          <a:xfrm>
            <a:off x="782875" y="1698850"/>
            <a:ext cx="821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Aggregation này là một single-value aggregation thuộc loại Metric aggregations, sử dụng để tính toán số lượng các giá trị khác nhau của một field cụ thể.</a:t>
            </a:r>
            <a:endParaRPr>
              <a:latin typeface="Lato"/>
              <a:ea typeface="Lato"/>
              <a:cs typeface="Lato"/>
              <a:sym typeface="Lato"/>
            </a:endParaRPr>
          </a:p>
        </p:txBody>
      </p:sp>
      <p:pic>
        <p:nvPicPr>
          <p:cNvPr id="523" name="Google Shape;523;p69"/>
          <p:cNvPicPr preferRelativeResize="0"/>
          <p:nvPr/>
        </p:nvPicPr>
        <p:blipFill>
          <a:blip r:embed="rId3">
            <a:alphaModFix/>
          </a:blip>
          <a:stretch>
            <a:fillRect/>
          </a:stretch>
        </p:blipFill>
        <p:spPr>
          <a:xfrm>
            <a:off x="782875" y="2380750"/>
            <a:ext cx="4181475" cy="1628775"/>
          </a:xfrm>
          <a:prstGeom prst="rect">
            <a:avLst/>
          </a:prstGeom>
          <a:noFill/>
          <a:ln>
            <a:noFill/>
          </a:ln>
        </p:spPr>
      </p:pic>
      <p:sp>
        <p:nvSpPr>
          <p:cNvPr id="524" name="Google Shape;524;p69"/>
          <p:cNvSpPr txBox="1"/>
          <p:nvPr/>
        </p:nvSpPr>
        <p:spPr>
          <a:xfrm>
            <a:off x="681300" y="4041750"/>
            <a:ext cx="78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=&gt; Để xem có bao nhiêu tên áo khác nhau có trong dữ liệu</a:t>
            </a:r>
            <a:endParaRPr>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0"/>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8: Aggregations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30" name="Google Shape;530;p70"/>
          <p:cNvSpPr txBox="1"/>
          <p:nvPr/>
        </p:nvSpPr>
        <p:spPr>
          <a:xfrm>
            <a:off x="698850" y="1307400"/>
            <a:ext cx="792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8.2 </a:t>
            </a:r>
            <a:r>
              <a:rPr b="1" lang="vi" sz="1600">
                <a:latin typeface="Lato"/>
                <a:ea typeface="Lato"/>
                <a:cs typeface="Lato"/>
                <a:sym typeface="Lato"/>
              </a:rPr>
              <a:t>Stats Aggregation</a:t>
            </a:r>
            <a:endParaRPr b="1" sz="1600">
              <a:latin typeface="Lato"/>
              <a:ea typeface="Lato"/>
              <a:cs typeface="Lato"/>
              <a:sym typeface="Lato"/>
            </a:endParaRPr>
          </a:p>
        </p:txBody>
      </p:sp>
      <p:sp>
        <p:nvSpPr>
          <p:cNvPr id="531" name="Google Shape;531;p70"/>
          <p:cNvSpPr txBox="1"/>
          <p:nvPr/>
        </p:nvSpPr>
        <p:spPr>
          <a:xfrm>
            <a:off x="729450" y="1738500"/>
            <a:ext cx="821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Đây là 1 multi-value Metric aggregations, tính toán số liệu thống kê từ các giá trị số từ các document tổng hợp được.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Số liệu thống kê trả về bao gồm min, max, sum, count và avg.</a:t>
            </a:r>
            <a:endParaRPr>
              <a:latin typeface="Lato"/>
              <a:ea typeface="Lato"/>
              <a:cs typeface="Lato"/>
              <a:sym typeface="Lato"/>
            </a:endParaRPr>
          </a:p>
        </p:txBody>
      </p:sp>
      <p:pic>
        <p:nvPicPr>
          <p:cNvPr id="532" name="Google Shape;532;p70"/>
          <p:cNvPicPr preferRelativeResize="0"/>
          <p:nvPr/>
        </p:nvPicPr>
        <p:blipFill>
          <a:blip r:embed="rId3">
            <a:alphaModFix/>
          </a:blip>
          <a:stretch>
            <a:fillRect/>
          </a:stretch>
        </p:blipFill>
        <p:spPr>
          <a:xfrm>
            <a:off x="780800" y="2785200"/>
            <a:ext cx="4476750" cy="1819275"/>
          </a:xfrm>
          <a:prstGeom prst="rect">
            <a:avLst/>
          </a:prstGeom>
          <a:noFill/>
          <a:ln>
            <a:noFill/>
          </a:ln>
        </p:spPr>
      </p:pic>
      <p:pic>
        <p:nvPicPr>
          <p:cNvPr id="533" name="Google Shape;533;p70"/>
          <p:cNvPicPr preferRelativeResize="0"/>
          <p:nvPr/>
        </p:nvPicPr>
        <p:blipFill>
          <a:blip r:embed="rId4">
            <a:alphaModFix/>
          </a:blip>
          <a:stretch>
            <a:fillRect/>
          </a:stretch>
        </p:blipFill>
        <p:spPr>
          <a:xfrm>
            <a:off x="6175425" y="2262025"/>
            <a:ext cx="2766525" cy="2787325"/>
          </a:xfrm>
          <a:prstGeom prst="rect">
            <a:avLst/>
          </a:prstGeom>
          <a:noFill/>
          <a:ln>
            <a:noFill/>
          </a:ln>
        </p:spPr>
      </p:pic>
      <p:cxnSp>
        <p:nvCxnSpPr>
          <p:cNvPr id="534" name="Google Shape;534;p70"/>
          <p:cNvCxnSpPr/>
          <p:nvPr/>
        </p:nvCxnSpPr>
        <p:spPr>
          <a:xfrm>
            <a:off x="5417500" y="3632550"/>
            <a:ext cx="55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1"/>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8: Aggregations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0" name="Google Shape;540;p71"/>
          <p:cNvSpPr txBox="1"/>
          <p:nvPr/>
        </p:nvSpPr>
        <p:spPr>
          <a:xfrm>
            <a:off x="698850" y="1155000"/>
            <a:ext cx="792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8.3 </a:t>
            </a:r>
            <a:r>
              <a:rPr b="1" lang="vi" sz="1600">
                <a:latin typeface="Lato"/>
                <a:ea typeface="Lato"/>
                <a:cs typeface="Lato"/>
                <a:sym typeface="Lato"/>
              </a:rPr>
              <a:t>Filter Aggregation</a:t>
            </a:r>
            <a:endParaRPr b="1" sz="1600">
              <a:latin typeface="Lato"/>
              <a:ea typeface="Lato"/>
              <a:cs typeface="Lato"/>
              <a:sym typeface="Lato"/>
            </a:endParaRPr>
          </a:p>
        </p:txBody>
      </p:sp>
      <p:sp>
        <p:nvSpPr>
          <p:cNvPr id="541" name="Google Shape;541;p71"/>
          <p:cNvSpPr txBox="1"/>
          <p:nvPr/>
        </p:nvSpPr>
        <p:spPr>
          <a:xfrm>
            <a:off x="729450" y="1509900"/>
            <a:ext cx="821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Aggregation này thuộc Bucket aggregations, định nghĩa một bucket duy nhất chứa các documents thỏa mãn điều kiện filter, và có thể thực hiện tính toán số liệu trong bucket này.</a:t>
            </a:r>
            <a:endParaRPr>
              <a:latin typeface="Lato"/>
              <a:ea typeface="Lato"/>
              <a:cs typeface="Lato"/>
              <a:sym typeface="Lato"/>
            </a:endParaRPr>
          </a:p>
        </p:txBody>
      </p:sp>
      <p:sp>
        <p:nvSpPr>
          <p:cNvPr id="542" name="Google Shape;542;p71"/>
          <p:cNvSpPr txBox="1"/>
          <p:nvPr/>
        </p:nvSpPr>
        <p:spPr>
          <a:xfrm>
            <a:off x="706675" y="1973100"/>
            <a:ext cx="8008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350">
                <a:solidFill>
                  <a:srgbClr val="1B1B1B"/>
                </a:solidFill>
                <a:highlight>
                  <a:srgbClr val="FFFFFF"/>
                </a:highlight>
              </a:rPr>
              <a:t>Ví dụ: ta filter các documents có username "</a:t>
            </a:r>
            <a:r>
              <a:rPr lang="vi" sz="1350">
                <a:solidFill>
                  <a:srgbClr val="1B1B1B"/>
                </a:solidFill>
                <a:highlight>
                  <a:srgbClr val="FFFFFF"/>
                </a:highlight>
              </a:rPr>
              <a:t>quang ha</a:t>
            </a:r>
            <a:r>
              <a:rPr lang="vi" sz="1350">
                <a:solidFill>
                  <a:srgbClr val="1B1B1B"/>
                </a:solidFill>
                <a:highlight>
                  <a:srgbClr val="FFFFFF"/>
                </a:highlight>
              </a:rPr>
              <a:t>" và tính trung bình cộng giá của các sản phẩm người đó đã mua.</a:t>
            </a:r>
            <a:endParaRPr/>
          </a:p>
        </p:txBody>
      </p:sp>
      <p:pic>
        <p:nvPicPr>
          <p:cNvPr id="543" name="Google Shape;543;p71"/>
          <p:cNvPicPr preferRelativeResize="0"/>
          <p:nvPr/>
        </p:nvPicPr>
        <p:blipFill>
          <a:blip r:embed="rId3">
            <a:alphaModFix/>
          </a:blip>
          <a:stretch>
            <a:fillRect/>
          </a:stretch>
        </p:blipFill>
        <p:spPr>
          <a:xfrm>
            <a:off x="729450" y="2571742"/>
            <a:ext cx="3981174" cy="2538008"/>
          </a:xfrm>
          <a:prstGeom prst="rect">
            <a:avLst/>
          </a:prstGeom>
          <a:noFill/>
          <a:ln>
            <a:noFill/>
          </a:ln>
        </p:spPr>
      </p:pic>
      <p:pic>
        <p:nvPicPr>
          <p:cNvPr id="544" name="Google Shape;544;p71"/>
          <p:cNvPicPr preferRelativeResize="0"/>
          <p:nvPr/>
        </p:nvPicPr>
        <p:blipFill>
          <a:blip r:embed="rId4">
            <a:alphaModFix/>
          </a:blip>
          <a:stretch>
            <a:fillRect/>
          </a:stretch>
        </p:blipFill>
        <p:spPr>
          <a:xfrm>
            <a:off x="6705572" y="2272825"/>
            <a:ext cx="2068375" cy="2870675"/>
          </a:xfrm>
          <a:prstGeom prst="rect">
            <a:avLst/>
          </a:prstGeom>
          <a:noFill/>
          <a:ln>
            <a:noFill/>
          </a:ln>
        </p:spPr>
      </p:pic>
      <p:cxnSp>
        <p:nvCxnSpPr>
          <p:cNvPr id="545" name="Google Shape;545;p71"/>
          <p:cNvCxnSpPr/>
          <p:nvPr/>
        </p:nvCxnSpPr>
        <p:spPr>
          <a:xfrm>
            <a:off x="5159150" y="3671700"/>
            <a:ext cx="1080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729450" y="1693125"/>
            <a:ext cx="8218800" cy="336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vi" sz="1800">
                <a:solidFill>
                  <a:srgbClr val="000000"/>
                </a:solidFill>
                <a:latin typeface="Raleway"/>
                <a:ea typeface="Raleway"/>
                <a:cs typeface="Raleway"/>
                <a:sym typeface="Raleway"/>
              </a:rPr>
              <a:t>- Tại sao phải dùng ES trong khi tìm kiếm văn bản có thể sử dụng câu lệnh LIKE SQL cũng được?</a:t>
            </a:r>
            <a:endParaRPr sz="1800">
              <a:solidFill>
                <a:srgbClr val="000000"/>
              </a:solidFill>
              <a:latin typeface="Raleway"/>
              <a:ea typeface="Raleway"/>
              <a:cs typeface="Raleway"/>
              <a:sym typeface="Raleway"/>
            </a:endParaRPr>
          </a:p>
          <a:p>
            <a:pPr indent="0" lvl="0" marL="0" rtl="0" algn="l">
              <a:spcBef>
                <a:spcPts val="1200"/>
              </a:spcBef>
              <a:spcAft>
                <a:spcPts val="0"/>
              </a:spcAft>
              <a:buNone/>
            </a:pPr>
            <a:r>
              <a:rPr b="1" lang="vi" sz="1800">
                <a:solidFill>
                  <a:srgbClr val="000000"/>
                </a:solidFill>
                <a:latin typeface="Raleway"/>
                <a:ea typeface="Raleway"/>
                <a:cs typeface="Raleway"/>
                <a:sym typeface="Raleway"/>
              </a:rPr>
              <a:t>==&gt; </a:t>
            </a:r>
            <a:r>
              <a:rPr lang="vi" sz="1800">
                <a:solidFill>
                  <a:srgbClr val="000000"/>
                </a:solidFill>
                <a:latin typeface="Raleway"/>
                <a:ea typeface="Raleway"/>
                <a:cs typeface="Raleway"/>
                <a:sym typeface="Raleway"/>
              </a:rPr>
              <a:t>Nếu search bằng truy vấn LIKE “%one%” thì kết quả sẽ chỉ cần chứa “one” là ra. Ví dụ: “phone”, “zone”, “money”, “alone” … nói chung sẽ là 1 list kết quả không mong muốn.</a:t>
            </a:r>
            <a:endParaRPr sz="1800">
              <a:solidFill>
                <a:srgbClr val="000000"/>
              </a:solidFill>
              <a:latin typeface="Raleway"/>
              <a:ea typeface="Raleway"/>
              <a:cs typeface="Raleway"/>
              <a:sym typeface="Raleway"/>
            </a:endParaRPr>
          </a:p>
          <a:p>
            <a:pPr indent="0" lvl="0" marL="0" rtl="0" algn="l">
              <a:spcBef>
                <a:spcPts val="1200"/>
              </a:spcBef>
              <a:spcAft>
                <a:spcPts val="1200"/>
              </a:spcAft>
              <a:buNone/>
            </a:pPr>
            <a:r>
              <a:rPr lang="vi" sz="1800">
                <a:solidFill>
                  <a:srgbClr val="000000"/>
                </a:solidFill>
                <a:latin typeface="Raleway"/>
                <a:ea typeface="Raleway"/>
                <a:cs typeface="Raleway"/>
                <a:sym typeface="Raleway"/>
              </a:rPr>
              <a:t>- Còn search bằng ES thì gõ “one” sẽ chỉ có “one” được trả về mà thôi. Truy vấn LIKE không thể truy vấn từ có dấu. Ví dụ: từ khoá có dấu là “có”, nếu truy vấn LIKE chỉ gõ “co” thì sẽ không trả về được chính xác kết quả. Về Perfomance thì ES sẽ là tốt hơn, truy vấn LIKE sẽ tìm kiếm đơn thuần toàn văn bản không sử dụng index, nghĩa là tập dữ liệu càng lớn thì tìm kiếm càng lâu, trong khi ES lại “đánh index” cho các trường được chọn để tìm kiếm.</a:t>
            </a:r>
            <a:endParaRPr sz="1800">
              <a:solidFill>
                <a:srgbClr val="000000"/>
              </a:solidFill>
              <a:latin typeface="Raleway"/>
              <a:ea typeface="Raleway"/>
              <a:cs typeface="Raleway"/>
              <a:sym typeface="Raleway"/>
            </a:endParaRPr>
          </a:p>
        </p:txBody>
      </p:sp>
      <p:sp>
        <p:nvSpPr>
          <p:cNvPr id="119" name="Google Shape;119;p18"/>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1: Giới thiệu tổng quan</a:t>
            </a:r>
            <a:endParaRPr/>
          </a:p>
        </p:txBody>
      </p:sp>
      <p:sp>
        <p:nvSpPr>
          <p:cNvPr id="120" name="Google Shape;120;p18"/>
          <p:cNvSpPr txBox="1"/>
          <p:nvPr>
            <p:ph idx="1" type="body"/>
          </p:nvPr>
        </p:nvSpPr>
        <p:spPr>
          <a:xfrm>
            <a:off x="729450" y="12077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Tại sao nên sử dụng Elasticsearch?</a:t>
            </a:r>
            <a:endParaRPr b="1" sz="2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2"/>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8: Aggregations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1" name="Google Shape;551;p72"/>
          <p:cNvSpPr txBox="1"/>
          <p:nvPr/>
        </p:nvSpPr>
        <p:spPr>
          <a:xfrm>
            <a:off x="698850" y="1231200"/>
            <a:ext cx="792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8.4 Terms Aggregation</a:t>
            </a:r>
            <a:endParaRPr b="1" sz="1600">
              <a:latin typeface="Lato"/>
              <a:ea typeface="Lato"/>
              <a:cs typeface="Lato"/>
              <a:sym typeface="Lato"/>
            </a:endParaRPr>
          </a:p>
        </p:txBody>
      </p:sp>
      <p:sp>
        <p:nvSpPr>
          <p:cNvPr id="552" name="Google Shape;552;p72"/>
          <p:cNvSpPr txBox="1"/>
          <p:nvPr/>
        </p:nvSpPr>
        <p:spPr>
          <a:xfrm>
            <a:off x="698850" y="1578275"/>
            <a:ext cx="8212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Là 1 loại Bucket aggregations, tạo ra các bucket từ các giá trị của field, số lượng bucket là động, mỗi giá trị khác nhau của field được chỉ định sẽ tạo ra 1 bucket.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Trong ví dụ dưới đây, ta sẽ thực hiện terms aggregation trên field "user". Ở kết quả, ta sẽ có các bucket cho mỗi user, mỗi bucket sẽ chứa số lượng document.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553" name="Google Shape;553;p72"/>
          <p:cNvPicPr preferRelativeResize="0"/>
          <p:nvPr/>
        </p:nvPicPr>
        <p:blipFill>
          <a:blip r:embed="rId3">
            <a:alphaModFix/>
          </a:blip>
          <a:stretch>
            <a:fillRect/>
          </a:stretch>
        </p:blipFill>
        <p:spPr>
          <a:xfrm>
            <a:off x="763050" y="2920600"/>
            <a:ext cx="2828925" cy="1409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3"/>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8: Aggregations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9" name="Google Shape;559;p73"/>
          <p:cNvSpPr txBox="1"/>
          <p:nvPr/>
        </p:nvSpPr>
        <p:spPr>
          <a:xfrm>
            <a:off x="698850" y="1155000"/>
            <a:ext cx="792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600">
                <a:latin typeface="Lato"/>
                <a:ea typeface="Lato"/>
                <a:cs typeface="Lato"/>
                <a:sym typeface="Lato"/>
              </a:rPr>
              <a:t>8.5 Nested Aggregation</a:t>
            </a:r>
            <a:endParaRPr b="1" sz="1600">
              <a:latin typeface="Lato"/>
              <a:ea typeface="Lato"/>
              <a:cs typeface="Lato"/>
              <a:sym typeface="Lato"/>
            </a:endParaRPr>
          </a:p>
        </p:txBody>
      </p:sp>
      <p:sp>
        <p:nvSpPr>
          <p:cNvPr id="560" name="Google Shape;560;p73"/>
          <p:cNvSpPr txBox="1"/>
          <p:nvPr/>
        </p:nvSpPr>
        <p:spPr>
          <a:xfrm>
            <a:off x="698850" y="1425875"/>
            <a:ext cx="8212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Lato"/>
                <a:ea typeface="Lato"/>
                <a:cs typeface="Lato"/>
                <a:sym typeface="Lato"/>
              </a:rPr>
              <a:t>Đây là một trong những loại quan trọng nhất trong Bucket Aggregations. Một Nested Aggregation cho phép tổng hợp một field với nested documents một field mà có nhiều sub-fields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vi">
                <a:latin typeface="Lato"/>
                <a:ea typeface="Lato"/>
                <a:cs typeface="Lato"/>
                <a:sym typeface="Lato"/>
              </a:rPr>
              <a:t>Một field phải có type là "nested" trong index mapping nếu bạn muốn sử dụng Nested Aggregation trên field đó.</a:t>
            </a:r>
            <a:endParaRPr>
              <a:latin typeface="Lato"/>
              <a:ea typeface="Lato"/>
              <a:cs typeface="Lato"/>
              <a:sym typeface="Lato"/>
            </a:endParaRPr>
          </a:p>
        </p:txBody>
      </p:sp>
      <p:pic>
        <p:nvPicPr>
          <p:cNvPr id="561" name="Google Shape;561;p73"/>
          <p:cNvPicPr preferRelativeResize="0"/>
          <p:nvPr/>
        </p:nvPicPr>
        <p:blipFill>
          <a:blip r:embed="rId3">
            <a:alphaModFix/>
          </a:blip>
          <a:stretch>
            <a:fillRect/>
          </a:stretch>
        </p:blipFill>
        <p:spPr>
          <a:xfrm>
            <a:off x="769350" y="2630475"/>
            <a:ext cx="4141750" cy="2483775"/>
          </a:xfrm>
          <a:prstGeom prst="rect">
            <a:avLst/>
          </a:prstGeom>
          <a:noFill/>
          <a:ln>
            <a:noFill/>
          </a:ln>
        </p:spPr>
      </p:pic>
      <p:pic>
        <p:nvPicPr>
          <p:cNvPr id="562" name="Google Shape;562;p73"/>
          <p:cNvPicPr preferRelativeResize="0"/>
          <p:nvPr/>
        </p:nvPicPr>
        <p:blipFill>
          <a:blip r:embed="rId4">
            <a:alphaModFix/>
          </a:blip>
          <a:stretch>
            <a:fillRect/>
          </a:stretch>
        </p:blipFill>
        <p:spPr>
          <a:xfrm>
            <a:off x="6096875" y="2678550"/>
            <a:ext cx="2569550" cy="2387625"/>
          </a:xfrm>
          <a:prstGeom prst="rect">
            <a:avLst/>
          </a:prstGeom>
          <a:noFill/>
          <a:ln>
            <a:noFill/>
          </a:ln>
        </p:spPr>
      </p:pic>
      <p:cxnSp>
        <p:nvCxnSpPr>
          <p:cNvPr id="563" name="Google Shape;563;p73"/>
          <p:cNvCxnSpPr/>
          <p:nvPr/>
        </p:nvCxnSpPr>
        <p:spPr>
          <a:xfrm>
            <a:off x="5198300" y="3710825"/>
            <a:ext cx="65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4"/>
          <p:cNvSpPr txBox="1"/>
          <p:nvPr>
            <p:ph type="title"/>
          </p:nvPr>
        </p:nvSpPr>
        <p:spPr>
          <a:xfrm>
            <a:off x="658975" y="527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1 </a:t>
            </a:r>
            <a:r>
              <a:rPr lang="vi"/>
              <a:t>số tài liệu tham khảo</a:t>
            </a:r>
            <a:endParaRPr/>
          </a:p>
        </p:txBody>
      </p:sp>
      <p:sp>
        <p:nvSpPr>
          <p:cNvPr id="569" name="Google Shape;569;p74"/>
          <p:cNvSpPr txBox="1"/>
          <p:nvPr>
            <p:ph idx="1" type="body"/>
          </p:nvPr>
        </p:nvSpPr>
        <p:spPr>
          <a:xfrm>
            <a:off x="729450" y="1370025"/>
            <a:ext cx="7688700" cy="29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600" u="sng">
                <a:solidFill>
                  <a:schemeClr val="hlink"/>
                </a:solidFill>
                <a:hlinkClick r:id="rId3"/>
              </a:rPr>
              <a:t>https://gitlab.com/training-o-t-o/elasticsearch</a:t>
            </a:r>
            <a:r>
              <a:rPr lang="vi" sz="1600"/>
              <a:t> </a:t>
            </a:r>
            <a:endParaRPr sz="1600"/>
          </a:p>
          <a:p>
            <a:pPr indent="0" lvl="0" marL="0" rtl="0" algn="l">
              <a:spcBef>
                <a:spcPts val="1200"/>
              </a:spcBef>
              <a:spcAft>
                <a:spcPts val="0"/>
              </a:spcAft>
              <a:buNone/>
            </a:pPr>
            <a:r>
              <a:rPr lang="vi" sz="1600" u="sng">
                <a:solidFill>
                  <a:schemeClr val="hlink"/>
                </a:solidFill>
                <a:hlinkClick r:id="rId4"/>
              </a:rPr>
              <a:t>https://topdev.vn/blog/elasticsearch-la-gi/</a:t>
            </a:r>
            <a:endParaRPr sz="1600"/>
          </a:p>
          <a:p>
            <a:pPr indent="0" lvl="0" marL="0" rtl="0" algn="l">
              <a:spcBef>
                <a:spcPts val="1200"/>
              </a:spcBef>
              <a:spcAft>
                <a:spcPts val="1200"/>
              </a:spcAft>
              <a:buNone/>
            </a:pPr>
            <a:r>
              <a:rPr lang="vi" sz="1600" u="sng">
                <a:solidFill>
                  <a:schemeClr val="hlink"/>
                </a:solidFill>
                <a:hlinkClick r:id="rId5"/>
              </a:rPr>
              <a:t>https://xuanthulab.net/elasticsearch/</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729450" y="1283925"/>
            <a:ext cx="8093700" cy="48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vi" sz="2000">
                <a:solidFill>
                  <a:schemeClr val="dk2"/>
                </a:solidFill>
                <a:latin typeface="Raleway"/>
                <a:ea typeface="Raleway"/>
                <a:cs typeface="Raleway"/>
                <a:sym typeface="Raleway"/>
              </a:rPr>
              <a:t>Ưu nhược điểm của ES</a:t>
            </a:r>
            <a:endParaRPr b="1" sz="2000"/>
          </a:p>
        </p:txBody>
      </p:sp>
      <p:sp>
        <p:nvSpPr>
          <p:cNvPr id="126" name="Google Shape;126;p19"/>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1: Giới thiệu tổng quan</a:t>
            </a:r>
            <a:endParaRPr/>
          </a:p>
        </p:txBody>
      </p:sp>
      <p:graphicFrame>
        <p:nvGraphicFramePr>
          <p:cNvPr id="127" name="Google Shape;127;p19"/>
          <p:cNvGraphicFramePr/>
          <p:nvPr/>
        </p:nvGraphicFramePr>
        <p:xfrm>
          <a:off x="846800" y="1769300"/>
          <a:ext cx="3000000" cy="3000000"/>
        </p:xfrm>
        <a:graphic>
          <a:graphicData uri="http://schemas.openxmlformats.org/drawingml/2006/table">
            <a:tbl>
              <a:tblPr>
                <a:noFill/>
                <a:tableStyleId>{162891F3-CAA6-4448-92B3-1589BD1FAAF5}</a:tableStyleId>
              </a:tblPr>
              <a:tblGrid>
                <a:gridCol w="3988175"/>
                <a:gridCol w="3988175"/>
              </a:tblGrid>
              <a:tr h="391025">
                <a:tc>
                  <a:txBody>
                    <a:bodyPr/>
                    <a:lstStyle/>
                    <a:p>
                      <a:pPr indent="0" lvl="0" marL="0" rtl="0" algn="ctr">
                        <a:spcBef>
                          <a:spcPts val="0"/>
                        </a:spcBef>
                        <a:spcAft>
                          <a:spcPts val="0"/>
                        </a:spcAft>
                        <a:buNone/>
                      </a:pPr>
                      <a:r>
                        <a:rPr b="1" lang="vi" sz="1800">
                          <a:solidFill>
                            <a:schemeClr val="dk2"/>
                          </a:solidFill>
                          <a:highlight>
                            <a:srgbClr val="FF9900"/>
                          </a:highlight>
                        </a:rPr>
                        <a:t>ƯU ĐIỂM</a:t>
                      </a:r>
                      <a:endParaRPr b="1" sz="1800">
                        <a:solidFill>
                          <a:schemeClr val="dk2"/>
                        </a:solidFill>
                        <a:highlight>
                          <a:srgbClr val="FF9900"/>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vi" sz="1800">
                          <a:solidFill>
                            <a:schemeClr val="dk2"/>
                          </a:solidFill>
                          <a:highlight>
                            <a:srgbClr val="FF9900"/>
                          </a:highlight>
                        </a:rPr>
                        <a:t>NHƯỢC</a:t>
                      </a:r>
                      <a:r>
                        <a:rPr b="1" lang="vi" sz="1800">
                          <a:solidFill>
                            <a:schemeClr val="dk2"/>
                          </a:solidFill>
                          <a:highlight>
                            <a:srgbClr val="FF9900"/>
                          </a:highlight>
                        </a:rPr>
                        <a:t> ĐIỂM</a:t>
                      </a:r>
                      <a:endParaRPr>
                        <a:highlight>
                          <a:srgbClr val="FF9900"/>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9900"/>
                    </a:solidFill>
                  </a:tcPr>
                </a:tc>
              </a:tr>
              <a:tr h="2542150">
                <a:tc>
                  <a:txBody>
                    <a:bodyPr/>
                    <a:lstStyle/>
                    <a:p>
                      <a:pPr indent="0" lvl="0" marL="0" rtl="0" algn="l">
                        <a:spcBef>
                          <a:spcPts val="0"/>
                        </a:spcBef>
                        <a:spcAft>
                          <a:spcPts val="0"/>
                        </a:spcAft>
                        <a:buNone/>
                      </a:pPr>
                      <a:r>
                        <a:rPr lang="vi">
                          <a:latin typeface="Raleway"/>
                          <a:ea typeface="Raleway"/>
                          <a:cs typeface="Raleway"/>
                          <a:sym typeface="Raleway"/>
                        </a:rPr>
                        <a:t>- T</a:t>
                      </a:r>
                      <a:r>
                        <a:rPr lang="vi">
                          <a:latin typeface="Raleway"/>
                          <a:ea typeface="Raleway"/>
                          <a:cs typeface="Raleway"/>
                          <a:sym typeface="Raleway"/>
                        </a:rPr>
                        <a:t>ìm kiếm dữ liệu cực nhanh.</a:t>
                      </a:r>
                      <a:endParaRPr>
                        <a:latin typeface="Raleway"/>
                        <a:ea typeface="Raleway"/>
                        <a:cs typeface="Raleway"/>
                        <a:sym typeface="Raleway"/>
                      </a:endParaRPr>
                    </a:p>
                    <a:p>
                      <a:pPr indent="0" lvl="0" marL="0" rtl="0" algn="l">
                        <a:spcBef>
                          <a:spcPts val="0"/>
                        </a:spcBef>
                        <a:spcAft>
                          <a:spcPts val="0"/>
                        </a:spcAft>
                        <a:buNone/>
                      </a:pPr>
                      <a:r>
                        <a:rPr lang="vi">
                          <a:latin typeface="Raleway"/>
                          <a:ea typeface="Raleway"/>
                          <a:cs typeface="Raleway"/>
                          <a:sym typeface="Raleway"/>
                        </a:rPr>
                        <a:t>- Phân tích và thống kê dữ liệu search data theo vị trí địa lý.</a:t>
                      </a:r>
                      <a:endParaRPr>
                        <a:latin typeface="Raleway"/>
                        <a:ea typeface="Raleway"/>
                        <a:cs typeface="Raleway"/>
                        <a:sym typeface="Raleway"/>
                      </a:endParaRPr>
                    </a:p>
                    <a:p>
                      <a:pPr indent="0" lvl="0" marL="0" rtl="0" algn="l">
                        <a:spcBef>
                          <a:spcPts val="0"/>
                        </a:spcBef>
                        <a:spcAft>
                          <a:spcPts val="0"/>
                        </a:spcAft>
                        <a:buNone/>
                      </a:pPr>
                      <a:r>
                        <a:rPr lang="vi">
                          <a:latin typeface="Raleway"/>
                          <a:ea typeface="Raleway"/>
                          <a:cs typeface="Raleway"/>
                          <a:sym typeface="Raleway"/>
                        </a:rPr>
                        <a:t>- Tìm kiếm full text.</a:t>
                      </a:r>
                      <a:endParaRPr>
                        <a:latin typeface="Raleway"/>
                        <a:ea typeface="Raleway"/>
                        <a:cs typeface="Raleway"/>
                        <a:sym typeface="Raleway"/>
                      </a:endParaRPr>
                    </a:p>
                    <a:p>
                      <a:pPr indent="0" lvl="0" marL="0" rtl="0" algn="l">
                        <a:spcBef>
                          <a:spcPts val="0"/>
                        </a:spcBef>
                        <a:spcAft>
                          <a:spcPts val="0"/>
                        </a:spcAft>
                        <a:buNone/>
                      </a:pPr>
                      <a:r>
                        <a:rPr lang="vi">
                          <a:latin typeface="Raleway"/>
                          <a:ea typeface="Raleway"/>
                          <a:cs typeface="Raleway"/>
                          <a:sym typeface="Raleway"/>
                        </a:rPr>
                        <a:t>- Sử dụng RESTful nên không phụ thuộc vào client viết bằng gì.</a:t>
                      </a:r>
                      <a:endParaRPr>
                        <a:latin typeface="Raleway"/>
                        <a:ea typeface="Raleway"/>
                        <a:cs typeface="Raleway"/>
                        <a:sym typeface="Raleway"/>
                      </a:endParaRPr>
                    </a:p>
                    <a:p>
                      <a:pPr indent="0" lvl="0" marL="0" rtl="0" algn="l">
                        <a:spcBef>
                          <a:spcPts val="0"/>
                        </a:spcBef>
                        <a:spcAft>
                          <a:spcPts val="0"/>
                        </a:spcAft>
                        <a:buNone/>
                      </a:pPr>
                      <a:r>
                        <a:rPr lang="vi">
                          <a:latin typeface="Raleway"/>
                          <a:ea typeface="Raleway"/>
                          <a:cs typeface="Raleway"/>
                          <a:sym typeface="Raleway"/>
                        </a:rPr>
                        <a:t>- Hệ thống phân tán và có khả năng mở rộng tuyệt vời, chỉ cần thêm node.</a:t>
                      </a:r>
                      <a:endParaRPr>
                        <a:latin typeface="Raleway"/>
                        <a:ea typeface="Raleway"/>
                        <a:cs typeface="Raleway"/>
                        <a:sym typeface="Raleway"/>
                      </a:endParaRPr>
                    </a:p>
                    <a:p>
                      <a:pPr indent="0" lvl="0" marL="0" rtl="0" algn="l">
                        <a:spcBef>
                          <a:spcPts val="0"/>
                        </a:spcBef>
                        <a:spcAft>
                          <a:spcPts val="0"/>
                        </a:spcAft>
                        <a:buNone/>
                      </a:pPr>
                      <a:r>
                        <a:rPr lang="vi">
                          <a:latin typeface="Raleway"/>
                          <a:ea typeface="Raleway"/>
                          <a:cs typeface="Raleway"/>
                          <a:sym typeface="Raleway"/>
                        </a:rPr>
                        <a:t>- Là mã nguồn mở.</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vi">
                          <a:latin typeface="Raleway"/>
                          <a:ea typeface="Raleway"/>
                          <a:cs typeface="Raleway"/>
                          <a:sym typeface="Raleway"/>
                        </a:rPr>
                        <a:t>- K</a:t>
                      </a:r>
                      <a:r>
                        <a:rPr lang="vi">
                          <a:latin typeface="Raleway"/>
                          <a:ea typeface="Raleway"/>
                          <a:cs typeface="Raleway"/>
                          <a:sym typeface="Raleway"/>
                        </a:rPr>
                        <a:t>hông dùng làm database chính.</a:t>
                      </a:r>
                      <a:endParaRPr>
                        <a:latin typeface="Raleway"/>
                        <a:ea typeface="Raleway"/>
                        <a:cs typeface="Raleway"/>
                        <a:sym typeface="Raleway"/>
                      </a:endParaRPr>
                    </a:p>
                    <a:p>
                      <a:pPr indent="0" lvl="0" marL="0" rtl="0" algn="l">
                        <a:spcBef>
                          <a:spcPts val="0"/>
                        </a:spcBef>
                        <a:spcAft>
                          <a:spcPts val="0"/>
                        </a:spcAft>
                        <a:buNone/>
                      </a:pPr>
                      <a:r>
                        <a:rPr lang="vi">
                          <a:latin typeface="Raleway"/>
                          <a:ea typeface="Raleway"/>
                          <a:cs typeface="Raleway"/>
                          <a:sym typeface="Raleway"/>
                        </a:rPr>
                        <a:t>- Không phù hợp với dự án nhỏ.</a:t>
                      </a:r>
                      <a:endParaRPr>
                        <a:latin typeface="Raleway"/>
                        <a:ea typeface="Raleway"/>
                        <a:cs typeface="Raleway"/>
                        <a:sym typeface="Raleway"/>
                      </a:endParaRPr>
                    </a:p>
                    <a:p>
                      <a:pPr indent="0" lvl="0" marL="0" rtl="0" algn="l">
                        <a:spcBef>
                          <a:spcPts val="0"/>
                        </a:spcBef>
                        <a:spcAft>
                          <a:spcPts val="0"/>
                        </a:spcAft>
                        <a:buNone/>
                      </a:pPr>
                      <a:r>
                        <a:rPr lang="vi">
                          <a:latin typeface="Raleway"/>
                          <a:ea typeface="Raleway"/>
                          <a:cs typeface="Raleway"/>
                          <a:sym typeface="Raleway"/>
                        </a:rPr>
                        <a:t>- Không phù hợp hệ thống thường xuyên cập nhật dữ liệu.</a:t>
                      </a:r>
                      <a:endParaRPr>
                        <a:latin typeface="Raleway"/>
                        <a:ea typeface="Raleway"/>
                        <a:cs typeface="Raleway"/>
                        <a:sym typeface="Raleway"/>
                      </a:endParaRPr>
                    </a:p>
                    <a:p>
                      <a:pPr indent="0" lvl="0" marL="0" rtl="0" algn="l">
                        <a:spcBef>
                          <a:spcPts val="0"/>
                        </a:spcBef>
                        <a:spcAft>
                          <a:spcPts val="0"/>
                        </a:spcAft>
                        <a:buNone/>
                      </a:pPr>
                      <a:r>
                        <a:rPr lang="vi">
                          <a:latin typeface="Raleway"/>
                          <a:ea typeface="Raleway"/>
                          <a:cs typeface="Raleway"/>
                          <a:sym typeface="Raleway"/>
                        </a:rPr>
                        <a:t>- Không cung cấp bất kỳ tính năng nào cho việc xác thực và phân quyền, kém bảo mật.</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729450" y="1260425"/>
            <a:ext cx="7688700" cy="368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vi" sz="1800">
                <a:solidFill>
                  <a:srgbClr val="222222"/>
                </a:solidFill>
                <a:latin typeface="Raleway"/>
                <a:ea typeface="Raleway"/>
                <a:cs typeface="Raleway"/>
                <a:sym typeface="Raleway"/>
              </a:rPr>
              <a:t>- T</a:t>
            </a:r>
            <a:r>
              <a:rPr lang="vi" sz="1800">
                <a:solidFill>
                  <a:srgbClr val="222222"/>
                </a:solidFill>
                <a:latin typeface="Raleway"/>
                <a:ea typeface="Raleway"/>
                <a:cs typeface="Raleway"/>
                <a:sym typeface="Raleway"/>
              </a:rPr>
              <a:t>ừ kho lưu trữ trên Linux hoặc MacOS (tar.gz)</a:t>
            </a:r>
            <a:endParaRPr sz="1800">
              <a:solidFill>
                <a:srgbClr val="222222"/>
              </a:solidFill>
              <a:latin typeface="Raleway"/>
              <a:ea typeface="Raleway"/>
              <a:cs typeface="Raleway"/>
              <a:sym typeface="Raleway"/>
            </a:endParaRPr>
          </a:p>
          <a:p>
            <a:pPr indent="0" lvl="0" marL="0" rtl="0" algn="l">
              <a:spcBef>
                <a:spcPts val="1200"/>
              </a:spcBef>
              <a:spcAft>
                <a:spcPts val="0"/>
              </a:spcAft>
              <a:buNone/>
            </a:pPr>
            <a:r>
              <a:rPr lang="vi" sz="1800">
                <a:solidFill>
                  <a:srgbClr val="222222"/>
                </a:solidFill>
                <a:latin typeface="Raleway"/>
                <a:ea typeface="Raleway"/>
                <a:cs typeface="Raleway"/>
                <a:sym typeface="Raleway"/>
              </a:rPr>
              <a:t>- Với .zip trên Windows</a:t>
            </a:r>
            <a:endParaRPr sz="1800">
              <a:solidFill>
                <a:srgbClr val="222222"/>
              </a:solidFill>
              <a:latin typeface="Raleway"/>
              <a:ea typeface="Raleway"/>
              <a:cs typeface="Raleway"/>
              <a:sym typeface="Raleway"/>
            </a:endParaRPr>
          </a:p>
          <a:p>
            <a:pPr indent="0" lvl="0" marL="0" rtl="0" algn="l">
              <a:spcBef>
                <a:spcPts val="1200"/>
              </a:spcBef>
              <a:spcAft>
                <a:spcPts val="0"/>
              </a:spcAft>
              <a:buNone/>
            </a:pPr>
            <a:r>
              <a:rPr lang="vi" sz="1800">
                <a:solidFill>
                  <a:srgbClr val="222222"/>
                </a:solidFill>
                <a:latin typeface="Raleway"/>
                <a:ea typeface="Raleway"/>
                <a:cs typeface="Raleway"/>
                <a:sym typeface="Raleway"/>
              </a:rPr>
              <a:t>- Với Debian Package</a:t>
            </a:r>
            <a:endParaRPr sz="1800">
              <a:solidFill>
                <a:srgbClr val="222222"/>
              </a:solidFill>
              <a:latin typeface="Raleway"/>
              <a:ea typeface="Raleway"/>
              <a:cs typeface="Raleway"/>
              <a:sym typeface="Raleway"/>
            </a:endParaRPr>
          </a:p>
          <a:p>
            <a:pPr indent="0" lvl="0" marL="0" rtl="0" algn="l">
              <a:spcBef>
                <a:spcPts val="1200"/>
              </a:spcBef>
              <a:spcAft>
                <a:spcPts val="0"/>
              </a:spcAft>
              <a:buNone/>
            </a:pPr>
            <a:r>
              <a:rPr lang="vi" sz="1800">
                <a:solidFill>
                  <a:srgbClr val="222222"/>
                </a:solidFill>
                <a:latin typeface="Raleway"/>
                <a:ea typeface="Raleway"/>
                <a:cs typeface="Raleway"/>
                <a:sym typeface="Raleway"/>
              </a:rPr>
              <a:t>- Với RPM</a:t>
            </a:r>
            <a:endParaRPr sz="1800">
              <a:solidFill>
                <a:srgbClr val="222222"/>
              </a:solidFill>
              <a:latin typeface="Raleway"/>
              <a:ea typeface="Raleway"/>
              <a:cs typeface="Raleway"/>
              <a:sym typeface="Raleway"/>
            </a:endParaRPr>
          </a:p>
          <a:p>
            <a:pPr indent="0" lvl="0" marL="0" rtl="0" algn="l">
              <a:spcBef>
                <a:spcPts val="1200"/>
              </a:spcBef>
              <a:spcAft>
                <a:spcPts val="0"/>
              </a:spcAft>
              <a:buNone/>
            </a:pPr>
            <a:r>
              <a:rPr lang="vi" sz="1800">
                <a:solidFill>
                  <a:srgbClr val="222222"/>
                </a:solidFill>
                <a:latin typeface="Raleway"/>
                <a:ea typeface="Raleway"/>
                <a:cs typeface="Raleway"/>
                <a:sym typeface="Raleway"/>
              </a:rPr>
              <a:t>- Với windows msi </a:t>
            </a:r>
            <a:endParaRPr sz="1800">
              <a:solidFill>
                <a:srgbClr val="222222"/>
              </a:solidFill>
              <a:latin typeface="Raleway"/>
              <a:ea typeface="Raleway"/>
              <a:cs typeface="Raleway"/>
              <a:sym typeface="Raleway"/>
            </a:endParaRPr>
          </a:p>
          <a:p>
            <a:pPr indent="0" lvl="0" marL="0" rtl="0" algn="l">
              <a:spcBef>
                <a:spcPts val="1200"/>
              </a:spcBef>
              <a:spcAft>
                <a:spcPts val="0"/>
              </a:spcAft>
              <a:buNone/>
            </a:pPr>
            <a:r>
              <a:rPr b="1" lang="vi" sz="1800">
                <a:solidFill>
                  <a:srgbClr val="222222"/>
                </a:solidFill>
                <a:latin typeface="Raleway"/>
                <a:ea typeface="Raleway"/>
                <a:cs typeface="Raleway"/>
                <a:sym typeface="Raleway"/>
              </a:rPr>
              <a:t>- Với docker</a:t>
            </a:r>
            <a:endParaRPr b="1" sz="1800">
              <a:solidFill>
                <a:srgbClr val="222222"/>
              </a:solidFill>
              <a:latin typeface="Raleway"/>
              <a:ea typeface="Raleway"/>
              <a:cs typeface="Raleway"/>
              <a:sym typeface="Raleway"/>
            </a:endParaRPr>
          </a:p>
          <a:p>
            <a:pPr indent="0" lvl="0" marL="0" rtl="0" algn="l">
              <a:spcBef>
                <a:spcPts val="1200"/>
              </a:spcBef>
              <a:spcAft>
                <a:spcPts val="0"/>
              </a:spcAft>
              <a:buNone/>
            </a:pPr>
            <a:r>
              <a:rPr lang="vi" sz="1800">
                <a:solidFill>
                  <a:srgbClr val="222222"/>
                </a:solidFill>
                <a:latin typeface="Raleway"/>
                <a:ea typeface="Raleway"/>
                <a:cs typeface="Raleway"/>
                <a:sym typeface="Raleway"/>
              </a:rPr>
              <a:t>- Trên macOS với Homebrew</a:t>
            </a:r>
            <a:endParaRPr sz="1800">
              <a:solidFill>
                <a:srgbClr val="222222"/>
              </a:solidFill>
              <a:latin typeface="Raleway"/>
              <a:ea typeface="Raleway"/>
              <a:cs typeface="Raleway"/>
              <a:sym typeface="Raleway"/>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3" name="Google Shape;133;p20"/>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2: Hướng dẫn cài đặt và làm quen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729450" y="2644225"/>
            <a:ext cx="3349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400">
                <a:solidFill>
                  <a:schemeClr val="dk2"/>
                </a:solidFill>
                <a:latin typeface="Raleway"/>
                <a:ea typeface="Raleway"/>
                <a:cs typeface="Raleway"/>
                <a:sym typeface="Raleway"/>
              </a:rPr>
              <a:t>docker-compose up</a:t>
            </a:r>
            <a:endParaRPr sz="1400">
              <a:solidFill>
                <a:schemeClr val="dk2"/>
              </a:solidFill>
              <a:latin typeface="Raleway"/>
              <a:ea typeface="Raleway"/>
              <a:cs typeface="Raleway"/>
              <a:sym typeface="Raleway"/>
            </a:endParaRPr>
          </a:p>
        </p:txBody>
      </p:sp>
      <p:sp>
        <p:nvSpPr>
          <p:cNvPr id="139" name="Google Shape;139;p21"/>
          <p:cNvSpPr txBox="1"/>
          <p:nvPr>
            <p:ph type="title"/>
          </p:nvPr>
        </p:nvSpPr>
        <p:spPr>
          <a:xfrm>
            <a:off x="729450" y="58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Phần 2: Hướng dẫn cài đặt và làm quen</a:t>
            </a:r>
            <a:endParaRPr/>
          </a:p>
        </p:txBody>
      </p:sp>
      <p:pic>
        <p:nvPicPr>
          <p:cNvPr id="140" name="Google Shape;140;p21"/>
          <p:cNvPicPr preferRelativeResize="0"/>
          <p:nvPr/>
        </p:nvPicPr>
        <p:blipFill>
          <a:blip r:embed="rId3">
            <a:alphaModFix/>
          </a:blip>
          <a:stretch>
            <a:fillRect/>
          </a:stretch>
        </p:blipFill>
        <p:spPr>
          <a:xfrm>
            <a:off x="5264550" y="1117950"/>
            <a:ext cx="3388443" cy="3720750"/>
          </a:xfrm>
          <a:prstGeom prst="rect">
            <a:avLst/>
          </a:prstGeom>
          <a:noFill/>
          <a:ln>
            <a:noFill/>
          </a:ln>
        </p:spPr>
      </p:pic>
      <p:sp>
        <p:nvSpPr>
          <p:cNvPr id="141" name="Google Shape;141;p21"/>
          <p:cNvSpPr txBox="1"/>
          <p:nvPr/>
        </p:nvSpPr>
        <p:spPr>
          <a:xfrm>
            <a:off x="729450" y="1413125"/>
            <a:ext cx="417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u="sng">
                <a:solidFill>
                  <a:schemeClr val="hlink"/>
                </a:solidFill>
                <a:latin typeface="Raleway"/>
                <a:ea typeface="Raleway"/>
                <a:cs typeface="Raleway"/>
                <a:sym typeface="Raleway"/>
                <a:hlinkClick r:id="rId4"/>
              </a:rPr>
              <a:t>https://github.com/dangquangha/elasticsearch-training</a:t>
            </a:r>
            <a:endParaRPr>
              <a:latin typeface="Raleway"/>
              <a:ea typeface="Raleway"/>
              <a:cs typeface="Raleway"/>
              <a:sym typeface="Raleway"/>
            </a:endParaRPr>
          </a:p>
        </p:txBody>
      </p:sp>
      <p:sp>
        <p:nvSpPr>
          <p:cNvPr id="142" name="Google Shape;142;p21"/>
          <p:cNvSpPr txBox="1"/>
          <p:nvPr>
            <p:ph idx="1" type="body"/>
          </p:nvPr>
        </p:nvSpPr>
        <p:spPr>
          <a:xfrm>
            <a:off x="729450" y="3179425"/>
            <a:ext cx="3349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400">
                <a:solidFill>
                  <a:schemeClr val="dk2"/>
                </a:solidFill>
                <a:latin typeface="Raleway"/>
                <a:ea typeface="Raleway"/>
                <a:cs typeface="Raleway"/>
                <a:sym typeface="Raleway"/>
              </a:rPr>
              <a:t>Truy cập kibana http://localhost:5601/</a:t>
            </a:r>
            <a:endParaRPr sz="1400">
              <a:solidFill>
                <a:schemeClr val="dk2"/>
              </a:solidFill>
              <a:latin typeface="Raleway"/>
              <a:ea typeface="Raleway"/>
              <a:cs typeface="Raleway"/>
              <a:sym typeface="Raleway"/>
            </a:endParaRPr>
          </a:p>
        </p:txBody>
      </p:sp>
      <p:sp>
        <p:nvSpPr>
          <p:cNvPr id="143" name="Google Shape;143;p21"/>
          <p:cNvSpPr txBox="1"/>
          <p:nvPr/>
        </p:nvSpPr>
        <p:spPr>
          <a:xfrm>
            <a:off x="729450" y="2136363"/>
            <a:ext cx="45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Raleway"/>
                <a:ea typeface="Raleway"/>
                <a:cs typeface="Raleway"/>
                <a:sym typeface="Raleway"/>
              </a:rPr>
              <a:t>sudo sysctl -w vm.max_map_count=262144</a:t>
            </a:r>
            <a:endParaRPr>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