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s/slide23.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5"/>
  </p:notesMasterIdLst>
  <p:sldIdLst>
    <p:sldId id="256" r:id="rId2"/>
    <p:sldId id="258" r:id="rId3"/>
    <p:sldId id="289" r:id="rId4"/>
    <p:sldId id="370" r:id="rId5"/>
    <p:sldId id="362"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7801A-B583-4C8A-9A51-514C260A84FB}"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A92E8-7F66-43BE-AE11-7CD340CFD37A}" type="slidenum">
              <a:rPr lang="en-US" smtClean="0"/>
              <a:t>‹#›</a:t>
            </a:fld>
            <a:endParaRPr lang="en-US"/>
          </a:p>
        </p:txBody>
      </p:sp>
    </p:spTree>
    <p:extLst>
      <p:ext uri="{BB962C8B-B14F-4D97-AF65-F5344CB8AC3E}">
        <p14:creationId xmlns:p14="http://schemas.microsoft.com/office/powerpoint/2010/main" val="293652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 class="container"&gt;</a:t>
            </a:r>
            <a:br>
              <a:rPr lang="en-US"/>
            </a:br>
            <a:r>
              <a:rPr lang="en-US"/>
              <a:t>&lt;text class="text-color-primary"&gt;{{ message }}&lt;/text&gt;</a:t>
            </a:r>
            <a:br>
              <a:rPr lang="en-US"/>
            </a:br>
            <a:r>
              <a:rPr lang="en-US"/>
              <a:t>&lt;button title="Press me!" @press="exclaim" /&gt;</a:t>
            </a:r>
            <a:br>
              <a:rPr lang="en-US"/>
            </a:br>
            <a:r>
              <a:rPr lang="en-US"/>
              <a:t>&lt;/view&gt;</a:t>
            </a:r>
            <a:br>
              <a:rPr lang="en-US"/>
            </a:br>
            <a:r>
              <a:rPr lang="en-US"/>
              <a:t>&lt;/template&gt;</a:t>
            </a:r>
            <a:br>
              <a:rPr lang="en-US"/>
            </a:br>
            <a:br>
              <a:rPr lang="en-US"/>
            </a:br>
            <a:r>
              <a:rPr lang="en-US"/>
              <a:t>&lt;script&gt;</a:t>
            </a:r>
            <a:br>
              <a:rPr lang="en-US"/>
            </a:br>
            <a:r>
              <a:rPr lang="en-US"/>
              <a:t>export default {</a:t>
            </a:r>
            <a:br>
              <a:rPr lang="en-US"/>
            </a:br>
            <a:r>
              <a:rPr lang="en-US"/>
              <a:t>data() {</a:t>
            </a:r>
            <a:br>
              <a:rPr lang="en-US"/>
            </a:br>
            <a:r>
              <a:rPr lang="en-US"/>
              <a:t>return {</a:t>
            </a:r>
            <a:br>
              <a:rPr lang="en-US"/>
            </a:br>
            <a:r>
              <a:rPr lang="en-US"/>
              <a:t>message: "Hello World"</a:t>
            </a:r>
            <a:br>
              <a:rPr lang="en-US"/>
            </a:br>
            <a:r>
              <a:rPr lang="en-US"/>
              <a:t>};</a:t>
            </a:r>
            <a:br>
              <a:rPr lang="en-US"/>
            </a:br>
            <a:r>
              <a:rPr lang="en-US"/>
              <a:t>},</a:t>
            </a:r>
            <a:br>
              <a:rPr lang="en-US"/>
            </a:br>
            <a:r>
              <a:rPr lang="en-US"/>
              <a:t>methods: {</a:t>
            </a:r>
            <a:br>
              <a:rPr lang="en-US"/>
            </a:br>
            <a:r>
              <a:rPr lang="en-US"/>
              <a:t>exclaim() {</a:t>
            </a:r>
            <a:br>
              <a:rPr lang="en-US"/>
            </a:br>
            <a:r>
              <a:rPr lang="en-US"/>
              <a:t>this.message += "!";</a:t>
            </a:r>
            <a:br>
              <a:rPr lang="en-US"/>
            </a:br>
            <a:r>
              <a:rPr lang="en-US"/>
              <a:t>}</a:t>
            </a:r>
            <a:br>
              <a:rPr lang="en-US"/>
            </a:br>
            <a:r>
              <a:rPr lang="en-US"/>
              <a:t>},</a:t>
            </a:r>
            <a:br>
              <a:rPr lang="en-US"/>
            </a:br>
            <a:r>
              <a:rPr lang="en-US"/>
              <a:t>};</a:t>
            </a:r>
            <a:br>
              <a:rPr lang="en-US"/>
            </a:br>
            <a:r>
              <a:rPr lang="en-US"/>
              <a:t>&lt;/script&gt;</a:t>
            </a:r>
            <a:br>
              <a:rPr lang="en-US"/>
            </a:br>
            <a:br>
              <a:rPr lang="en-US"/>
            </a:br>
            <a:r>
              <a:rPr lang="en-US"/>
              <a:t>&lt;style&gt;</a:t>
            </a:r>
            <a:br>
              <a:rPr lang="en-US"/>
            </a:br>
            <a:r>
              <a:rPr lang="en-US"/>
              <a:t>.container {</a:t>
            </a:r>
            <a:br>
              <a:rPr lang="en-US"/>
            </a:br>
            <a:r>
              <a:rPr lang="en-US"/>
              <a:t>flex: 1;</a:t>
            </a:r>
            <a:br>
              <a:rPr lang="en-US"/>
            </a:br>
            <a:r>
              <a:rPr lang="en-US"/>
              <a:t>background-color: white;</a:t>
            </a:r>
            <a:br>
              <a:rPr lang="en-US"/>
            </a:br>
            <a:r>
              <a:rPr lang="en-US"/>
              <a:t>align-items: center;</a:t>
            </a:r>
            <a:br>
              <a:rPr lang="en-US"/>
            </a:br>
            <a:r>
              <a:rPr lang="en-US"/>
              <a:t>justify-content: center;</a:t>
            </a:r>
            <a:br>
              <a:rPr lang="en-US"/>
            </a:br>
            <a:r>
              <a:rPr lang="en-US"/>
              <a:t>}</a:t>
            </a:r>
            <a:br>
              <a:rPr lang="en-US"/>
            </a:br>
            <a:r>
              <a:rPr lang="en-US"/>
              <a:t>.text-color-primary {</a:t>
            </a:r>
            <a:br>
              <a:rPr lang="en-US"/>
            </a:br>
            <a:r>
              <a:rPr lang="en-US"/>
              <a:t>color: blue;</a:t>
            </a:r>
            <a:br>
              <a:rPr lang="en-US"/>
            </a:br>
            <a:r>
              <a:rPr lang="en-US"/>
              <a:t>font-size: 30;</a:t>
            </a:r>
            <a:br>
              <a:rPr lang="en-US"/>
            </a:br>
            <a:r>
              <a:rPr lang="en-US"/>
              <a:t>}</a:t>
            </a:r>
            <a:br>
              <a:rPr lang="en-US"/>
            </a:br>
            <a:r>
              <a:rPr lang="en-US"/>
              <a:t>&lt;/style&gt;</a:t>
            </a:r>
          </a:p>
        </p:txBody>
      </p:sp>
      <p:sp>
        <p:nvSpPr>
          <p:cNvPr id="4" name="Slide Number Placeholder 3"/>
          <p:cNvSpPr>
            <a:spLocks noGrp="1"/>
          </p:cNvSpPr>
          <p:nvPr>
            <p:ph type="sldNum" sz="quarter" idx="5"/>
          </p:nvPr>
        </p:nvSpPr>
        <p:spPr/>
        <p:txBody>
          <a:bodyPr/>
          <a:lstStyle/>
          <a:p>
            <a:fld id="{87DA92E8-7F66-43BE-AE11-7CD340CFD37A}" type="slidenum">
              <a:rPr lang="en-US" smtClean="0"/>
              <a:t>4</a:t>
            </a:fld>
            <a:endParaRPr lang="en-US"/>
          </a:p>
        </p:txBody>
      </p:sp>
    </p:spTree>
    <p:extLst>
      <p:ext uri="{BB962C8B-B14F-4D97-AF65-F5344CB8AC3E}">
        <p14:creationId xmlns:p14="http://schemas.microsoft.com/office/powerpoint/2010/main" val="1053922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&lt;button</a:t>
            </a:r>
            <a:br>
              <a:rPr lang="en-US"/>
            </a:br>
            <a:r>
              <a:rPr lang="en-US"/>
              <a:t>:on-press="onPressLearnMore"</a:t>
            </a:r>
            <a:br>
              <a:rPr lang="en-US"/>
            </a:br>
            <a:r>
              <a:rPr lang="en-US"/>
              <a:t>title="Learn More"</a:t>
            </a:r>
            <a:br>
              <a:rPr lang="en-US"/>
            </a:br>
            <a:r>
              <a:rPr lang="en-US"/>
              <a:t>color="#841584"</a:t>
            </a:r>
            <a:br>
              <a:rPr lang="en-US"/>
            </a:br>
            <a:r>
              <a:rPr lang="en-US"/>
              <a:t>accessibility-label="Learn more about this purple button"</a:t>
            </a:r>
            <a:br>
              <a:rPr lang="en-US"/>
            </a:br>
            <a:r>
              <a:rPr lang="en-US"/>
              <a:t>/&gt;</a:t>
            </a:r>
            <a:br>
              <a:rPr lang="en-US"/>
            </a:br>
            <a:r>
              <a:rPr lang="en-US"/>
              <a:t>&lt;/template&gt;</a:t>
            </a:r>
            <a:br>
              <a:rPr lang="en-US"/>
            </a:br>
            <a:r>
              <a:rPr lang="en-US"/>
              <a:t>&lt;script&gt;</a:t>
            </a:r>
            <a:br>
              <a:rPr lang="en-US"/>
            </a:br>
            <a:r>
              <a:rPr lang="en-US"/>
              <a:t>export default {</a:t>
            </a:r>
            <a:br>
              <a:rPr lang="en-US"/>
            </a:br>
            <a:r>
              <a:rPr lang="en-US"/>
              <a:t>methods: {</a:t>
            </a:r>
            <a:br>
              <a:rPr lang="en-US"/>
            </a:br>
            <a:r>
              <a:rPr lang="en-US"/>
              <a:t>onPressLearnMore: function() {</a:t>
            </a:r>
            <a:br>
              <a:rPr lang="en-US"/>
            </a:br>
            <a:r>
              <a:rPr lang="en-US"/>
              <a:t>alert('Hello')</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13</a:t>
            </a:fld>
            <a:endParaRPr lang="en-US"/>
          </a:p>
        </p:txBody>
      </p:sp>
    </p:spTree>
    <p:extLst>
      <p:ext uri="{BB962C8B-B14F-4D97-AF65-F5344CB8AC3E}">
        <p14:creationId xmlns:p14="http://schemas.microsoft.com/office/powerpoint/2010/main" val="3939802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4495E"/>
                </a:solidFill>
                <a:effectLst/>
                <a:latin typeface="source sans pro" panose="020B0503030403020204" pitchFamily="34" charset="0"/>
              </a:rPr>
              <a:t>Ở đây chúng tôi liên kết với thuộc tính dữ liệu và truyền vào Mảng chứa các đối tượng khóa-giá trị. Cũng như hiển thị Danh sách trong dữ liệu của chúng tôi mà chúng tôi liên kết và lặp lại.</a:t>
            </a:r>
            <a:endParaRPr lang="en-US" b="0" i="0">
              <a:solidFill>
                <a:srgbClr val="34495E"/>
              </a:solidFill>
              <a:effectLst/>
              <a:latin typeface="source sans pro" panose="020B0503030403020204" pitchFamily="34" charset="0"/>
            </a:endParaRPr>
          </a:p>
          <a:p>
            <a:r>
              <a:rPr lang="en-US"/>
              <a:t>&lt;template&gt;</a:t>
            </a:r>
            <a:br>
              <a:rPr lang="en-US"/>
            </a:br>
            <a:r>
              <a:rPr lang="en-US"/>
              <a:t>&lt;flat-list</a:t>
            </a:r>
            <a:br>
              <a:rPr lang="en-US"/>
            </a:br>
            <a:r>
              <a:rPr lang="en-US"/>
              <a:t>:data="[{key: 'a'}, {key: 'b'}]"</a:t>
            </a:r>
            <a:br>
              <a:rPr lang="en-US"/>
            </a:br>
            <a:r>
              <a:rPr lang="en-US"/>
              <a:t>:render-item="(item) =&gt; renderList(item)"</a:t>
            </a:r>
            <a:br>
              <a:rPr lang="en-US"/>
            </a:br>
            <a:r>
              <a:rPr lang="en-US"/>
              <a:t>/&gt;</a:t>
            </a:r>
            <a:br>
              <a:rPr lang="en-US"/>
            </a:br>
            <a:r>
              <a:rPr lang="en-US"/>
              <a:t>&lt;/template&gt;</a:t>
            </a:r>
            <a:br>
              <a:rPr lang="en-US"/>
            </a:br>
            <a:r>
              <a:rPr lang="en-US"/>
              <a:t>&lt;script&gt;</a:t>
            </a:r>
            <a:br>
              <a:rPr lang="en-US"/>
            </a:br>
            <a:r>
              <a:rPr lang="en-US"/>
              <a:t>import React from 'react';</a:t>
            </a:r>
            <a:br>
              <a:rPr lang="en-US"/>
            </a:br>
            <a:r>
              <a:rPr lang="en-US"/>
              <a:t>import {Text} from 'react-native';</a:t>
            </a:r>
            <a:br>
              <a:rPr lang="en-US"/>
            </a:br>
            <a:r>
              <a:rPr lang="en-US"/>
              <a:t>export default {</a:t>
            </a:r>
            <a:br>
              <a:rPr lang="en-US"/>
            </a:br>
            <a:r>
              <a:rPr lang="en-US"/>
              <a:t>methods: {</a:t>
            </a:r>
            <a:br>
              <a:rPr lang="en-US"/>
            </a:br>
            <a:r>
              <a:rPr lang="en-US"/>
              <a:t>renderList: function(item) {</a:t>
            </a:r>
            <a:br>
              <a:rPr lang="en-US"/>
            </a:br>
            <a:r>
              <a:rPr lang="en-US"/>
              <a:t>return (&lt;Text&gt;{item.item.key}&lt;/Text&gt;)</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14</a:t>
            </a:fld>
            <a:endParaRPr lang="en-US"/>
          </a:p>
        </p:txBody>
      </p:sp>
    </p:spTree>
    <p:extLst>
      <p:ext uri="{BB962C8B-B14F-4D97-AF65-F5344CB8AC3E}">
        <p14:creationId xmlns:p14="http://schemas.microsoft.com/office/powerpoint/2010/main" val="428254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15</a:t>
            </a:fld>
            <a:endParaRPr lang="en-US"/>
          </a:p>
        </p:txBody>
      </p:sp>
    </p:spTree>
    <p:extLst>
      <p:ext uri="{BB962C8B-B14F-4D97-AF65-F5344CB8AC3E}">
        <p14:creationId xmlns:p14="http://schemas.microsoft.com/office/powerpoint/2010/main" val="1820871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 </a:t>
            </a:r>
            <a:br>
              <a:rPr lang="en-US"/>
            </a:br>
            <a:r>
              <a:rPr lang="en-US"/>
              <a:t>v-if="isLoading"</a:t>
            </a:r>
            <a:br>
              <a:rPr lang="en-US"/>
            </a:br>
            <a:r>
              <a:rPr lang="en-US"/>
              <a:t>:style="{flex: 1, justifyContent: 'center'}"&gt;</a:t>
            </a:r>
            <a:br>
              <a:rPr lang="en-US"/>
            </a:br>
            <a:r>
              <a:rPr lang="en-US"/>
              <a:t>&lt;activity-indicator size="large" color="#0000ff" /&gt;</a:t>
            </a:r>
            <a:br>
              <a:rPr lang="en-US"/>
            </a:br>
            <a:r>
              <a:rPr lang="en-US"/>
              <a:t>&lt;/view&gt;</a:t>
            </a:r>
            <a:br>
              <a:rPr lang="en-US"/>
            </a:br>
            <a:r>
              <a:rPr lang="en-US"/>
              <a:t>&lt;/template&gt;</a:t>
            </a:r>
          </a:p>
        </p:txBody>
      </p:sp>
      <p:sp>
        <p:nvSpPr>
          <p:cNvPr id="4" name="Slide Number Placeholder 3"/>
          <p:cNvSpPr>
            <a:spLocks noGrp="1"/>
          </p:cNvSpPr>
          <p:nvPr>
            <p:ph type="sldNum" sz="quarter" idx="5"/>
          </p:nvPr>
        </p:nvSpPr>
        <p:spPr/>
        <p:txBody>
          <a:bodyPr/>
          <a:lstStyle/>
          <a:p>
            <a:fld id="{87DA92E8-7F66-43BE-AE11-7CD340CFD37A}" type="slidenum">
              <a:rPr lang="en-US" smtClean="0"/>
              <a:t>16</a:t>
            </a:fld>
            <a:endParaRPr lang="en-US"/>
          </a:p>
        </p:txBody>
      </p:sp>
    </p:spTree>
    <p:extLst>
      <p:ext uri="{BB962C8B-B14F-4D97-AF65-F5344CB8AC3E}">
        <p14:creationId xmlns:p14="http://schemas.microsoft.com/office/powerpoint/2010/main" val="214151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17</a:t>
            </a:fld>
            <a:endParaRPr lang="en-US"/>
          </a:p>
        </p:txBody>
      </p:sp>
    </p:spTree>
    <p:extLst>
      <p:ext uri="{BB962C8B-B14F-4D97-AF65-F5344CB8AC3E}">
        <p14:creationId xmlns:p14="http://schemas.microsoft.com/office/powerpoint/2010/main" val="1571616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&lt;template&gt;</a:t>
            </a:r>
            <a:br>
              <a:rPr lang="en-US"/>
            </a:br>
            <a:r>
              <a:rPr lang="en-US"/>
              <a:t>&lt;button</a:t>
            </a:r>
            <a:br>
              <a:rPr lang="en-US"/>
            </a:br>
            <a:r>
              <a:rPr lang="en-US"/>
              <a:t>:on-press="onPressLearnMore"</a:t>
            </a:r>
            <a:br>
              <a:rPr lang="en-US"/>
            </a:br>
            <a:r>
              <a:rPr lang="en-US"/>
              <a:t>title="Learn More"</a:t>
            </a:r>
            <a:br>
              <a:rPr lang="en-US"/>
            </a:br>
            <a:r>
              <a:rPr lang="en-US"/>
              <a:t>color="#841584"</a:t>
            </a:r>
            <a:br>
              <a:rPr lang="en-US"/>
            </a:br>
            <a:r>
              <a:rPr lang="en-US"/>
              <a:t>accessibility-label="Learn more about this purple button"</a:t>
            </a:r>
            <a:br>
              <a:rPr lang="en-US"/>
            </a:br>
            <a:r>
              <a:rPr lang="en-US"/>
              <a:t>/&gt;</a:t>
            </a:r>
            <a:br>
              <a:rPr lang="en-US"/>
            </a:br>
            <a:r>
              <a:rPr lang="en-US"/>
              <a:t>&lt;/template&gt;</a:t>
            </a:r>
            <a:br>
              <a:rPr lang="en-US"/>
            </a:br>
            <a:r>
              <a:rPr lang="en-US"/>
              <a:t>&lt;script&gt;</a:t>
            </a:r>
            <a:br>
              <a:rPr lang="en-US"/>
            </a:br>
            <a:r>
              <a:rPr lang="en-US"/>
              <a:t>import { Alert } from 'react-native';</a:t>
            </a:r>
            <a:br>
              <a:rPr lang="en-US"/>
            </a:br>
            <a:r>
              <a:rPr lang="en-US"/>
              <a:t>export default {</a:t>
            </a:r>
            <a:br>
              <a:rPr lang="en-US"/>
            </a:br>
            <a:r>
              <a:rPr lang="en-US"/>
              <a:t>methods: {</a:t>
            </a:r>
            <a:br>
              <a:rPr lang="en-US"/>
            </a:br>
            <a:r>
              <a:rPr lang="en-US"/>
              <a:t>onPressLearnMore: function() {</a:t>
            </a:r>
            <a:br>
              <a:rPr lang="en-US"/>
            </a:br>
            <a:r>
              <a:rPr lang="en-US"/>
              <a:t>Alert.alert(</a:t>
            </a:r>
            <a:br>
              <a:rPr lang="en-US"/>
            </a:br>
            <a:r>
              <a:rPr lang="en-US"/>
              <a:t>'Alert Title',</a:t>
            </a:r>
            <a:br>
              <a:rPr lang="en-US"/>
            </a:br>
            <a:r>
              <a:rPr lang="en-US"/>
              <a:t>'My Alert Msg',</a:t>
            </a:r>
            <a:br>
              <a:rPr lang="en-US"/>
            </a:br>
            <a:r>
              <a:rPr lang="en-US"/>
              <a:t>[</a:t>
            </a:r>
            <a:br>
              <a:rPr lang="en-US"/>
            </a:br>
            <a:r>
              <a:rPr lang="en-US"/>
              <a:t>{text: 'Ask me later', onPress: () =&gt; console.log('Ask me later pressed')},</a:t>
            </a:r>
            <a:br>
              <a:rPr lang="en-US"/>
            </a:br>
            <a:r>
              <a:rPr lang="en-US"/>
              <a:t>{text: 'Cancel', onPress: () =&gt; console.log('Cancel Pressed'), style: 'cancel'},</a:t>
            </a:r>
            <a:br>
              <a:rPr lang="en-US"/>
            </a:br>
            <a:r>
              <a:rPr lang="en-US"/>
              <a:t>{text: 'OK', onPress: () =&gt; console.log('OK Pressed')},</a:t>
            </a:r>
            <a:br>
              <a:rPr lang="en-US"/>
            </a:br>
            <a:r>
              <a:rPr lang="en-US"/>
              <a:t>],</a:t>
            </a:r>
            <a:br>
              <a:rPr lang="en-US"/>
            </a:br>
            <a:r>
              <a:rPr lang="en-US"/>
              <a:t>{ cancelable: false }</a:t>
            </a:r>
            <a:br>
              <a:rPr lang="en-US"/>
            </a:br>
            <a:r>
              <a:rPr lang="en-US"/>
              <a:t>);</a:t>
            </a:r>
            <a:br>
              <a:rPr lang="en-US"/>
            </a:br>
            <a:r>
              <a:rPr lang="en-US"/>
              <a:t>}</a:t>
            </a:r>
            <a:br>
              <a:rPr lang="en-US"/>
            </a:br>
            <a:r>
              <a:rPr lang="en-US"/>
              <a:t>}</a:t>
            </a:r>
            <a:br>
              <a:rPr lang="en-US"/>
            </a:br>
            <a:r>
              <a:rPr lang="en-US"/>
              <a:t>}</a:t>
            </a:r>
            <a:br>
              <a:rPr lang="en-US"/>
            </a:br>
            <a:r>
              <a:rPr lang="en-US"/>
              <a:t>&lt;/script&gt;</a:t>
            </a:r>
          </a:p>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18</a:t>
            </a:fld>
            <a:endParaRPr lang="en-US"/>
          </a:p>
        </p:txBody>
      </p:sp>
    </p:spTree>
    <p:extLst>
      <p:ext uri="{BB962C8B-B14F-4D97-AF65-F5344CB8AC3E}">
        <p14:creationId xmlns:p14="http://schemas.microsoft.com/office/powerpoint/2010/main" val="387333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&lt;view&gt;</a:t>
            </a:r>
            <a:br>
              <a:rPr lang="en-US"/>
            </a:br>
            <a:r>
              <a:rPr lang="en-US"/>
              <a:t>&lt;status-bar</a:t>
            </a:r>
            <a:br>
              <a:rPr lang="en-US"/>
            </a:br>
            <a:r>
              <a:rPr lang="en-US"/>
              <a:t>background-color="blue"</a:t>
            </a:r>
            <a:br>
              <a:rPr lang="en-US"/>
            </a:br>
            <a:r>
              <a:rPr lang="en-US"/>
              <a:t>bar-style="light-content"</a:t>
            </a:r>
            <a:br>
              <a:rPr lang="en-US"/>
            </a:br>
            <a:r>
              <a:rPr lang="en-US"/>
              <a:t>/&gt;</a:t>
            </a:r>
            <a:br>
              <a:rPr lang="en-US"/>
            </a:br>
            <a:r>
              <a:rPr lang="en-US"/>
              <a:t>&lt;/view&gt;</a:t>
            </a:r>
            <a:br>
              <a:rPr lang="en-US"/>
            </a:br>
            <a:r>
              <a:rPr lang="en-US"/>
              <a:t>&lt;/template&gt;</a:t>
            </a:r>
          </a:p>
        </p:txBody>
      </p:sp>
      <p:sp>
        <p:nvSpPr>
          <p:cNvPr id="4" name="Slide Number Placeholder 3"/>
          <p:cNvSpPr>
            <a:spLocks noGrp="1"/>
          </p:cNvSpPr>
          <p:nvPr>
            <p:ph type="sldNum" sz="quarter" idx="5"/>
          </p:nvPr>
        </p:nvSpPr>
        <p:spPr/>
        <p:txBody>
          <a:bodyPr/>
          <a:lstStyle/>
          <a:p>
            <a:fld id="{87DA92E8-7F66-43BE-AE11-7CD340CFD37A}" type="slidenum">
              <a:rPr lang="en-US" smtClean="0"/>
              <a:t>19</a:t>
            </a:fld>
            <a:endParaRPr lang="en-US"/>
          </a:p>
        </p:txBody>
      </p:sp>
    </p:spTree>
    <p:extLst>
      <p:ext uri="{BB962C8B-B14F-4D97-AF65-F5344CB8AC3E}">
        <p14:creationId xmlns:p14="http://schemas.microsoft.com/office/powerpoint/2010/main" val="3521489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 style = {styles.container}&gt;</a:t>
            </a:r>
            <a:br>
              <a:rPr lang="en-US"/>
            </a:br>
            <a:r>
              <a:rPr lang="en-US"/>
              <a:t>&lt;switch</a:t>
            </a:r>
            <a:br>
              <a:rPr lang="en-US"/>
            </a:br>
            <a:r>
              <a:rPr lang="en-US"/>
              <a:t>:on-value-change = "handleChange"</a:t>
            </a:r>
            <a:br>
              <a:rPr lang="en-US"/>
            </a:br>
            <a:r>
              <a:rPr lang="en-US"/>
              <a:t>:value = "value"/&gt;</a:t>
            </a:r>
            <a:br>
              <a:rPr lang="en-US"/>
            </a:br>
            <a:r>
              <a:rPr lang="en-US"/>
              <a:t>&lt;/view&gt;</a:t>
            </a:r>
            <a:br>
              <a:rPr lang="en-US"/>
            </a:br>
            <a:r>
              <a:rPr lang="en-US"/>
              <a:t>&lt;/template&gt;</a:t>
            </a:r>
            <a:br>
              <a:rPr lang="en-US"/>
            </a:br>
            <a:r>
              <a:rPr lang="en-US"/>
              <a:t>&lt;script&gt;</a:t>
            </a:r>
            <a:br>
              <a:rPr lang="en-US"/>
            </a:br>
            <a:r>
              <a:rPr lang="en-US"/>
              <a:t>export default {</a:t>
            </a:r>
            <a:br>
              <a:rPr lang="en-US"/>
            </a:br>
            <a:r>
              <a:rPr lang="en-US"/>
              <a:t>data: function() {</a:t>
            </a:r>
            <a:br>
              <a:rPr lang="en-US"/>
            </a:br>
            <a:r>
              <a:rPr lang="en-US"/>
              <a:t>return {</a:t>
            </a:r>
            <a:br>
              <a:rPr lang="en-US"/>
            </a:br>
            <a:r>
              <a:rPr lang="en-US"/>
              <a:t>value: false</a:t>
            </a:r>
            <a:br>
              <a:rPr lang="en-US"/>
            </a:br>
            <a:r>
              <a:rPr lang="en-US"/>
              <a:t>}</a:t>
            </a:r>
            <a:br>
              <a:rPr lang="en-US"/>
            </a:br>
            <a:r>
              <a:rPr lang="en-US"/>
              <a:t>},</a:t>
            </a:r>
            <a:br>
              <a:rPr lang="en-US"/>
            </a:br>
            <a:r>
              <a:rPr lang="en-US"/>
              <a:t>methods: {</a:t>
            </a:r>
            <a:br>
              <a:rPr lang="en-US"/>
            </a:br>
            <a:r>
              <a:rPr lang="en-US"/>
              <a:t>handleChange: function(val) {</a:t>
            </a:r>
            <a:br>
              <a:rPr lang="en-US"/>
            </a:br>
            <a:r>
              <a:rPr lang="en-US"/>
              <a:t>this.value = val;</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20</a:t>
            </a:fld>
            <a:endParaRPr lang="en-US"/>
          </a:p>
        </p:txBody>
      </p:sp>
    </p:spTree>
    <p:extLst>
      <p:ext uri="{BB962C8B-B14F-4D97-AF65-F5344CB8AC3E}">
        <p14:creationId xmlns:p14="http://schemas.microsoft.com/office/powerpoint/2010/main" val="351709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73B7"/>
                </a:solidFill>
                <a:effectLst/>
              </a:rPr>
              <a:t>&lt;template&gt;</a:t>
            </a:r>
            <a:br>
              <a:rPr lang="en-US">
                <a:effectLst/>
              </a:rPr>
            </a:br>
            <a:r>
              <a:rPr lang="en-US">
                <a:solidFill>
                  <a:srgbClr val="2973B7"/>
                </a:solidFill>
                <a:effectLst/>
              </a:rPr>
              <a:t>&lt;touchable-opacity :on-press=</a:t>
            </a:r>
            <a:r>
              <a:rPr lang="en-US">
                <a:solidFill>
                  <a:srgbClr val="42B983"/>
                </a:solidFill>
                <a:effectLst/>
              </a:rPr>
              <a:t>"onPressButton"</a:t>
            </a:r>
            <a:r>
              <a:rPr lang="en-US">
                <a:solidFill>
                  <a:srgbClr val="2973B7"/>
                </a:solidFill>
                <a:effectLst/>
              </a:rPr>
              <a:t>&gt;</a:t>
            </a:r>
            <a:br>
              <a:rPr lang="en-US">
                <a:effectLst/>
              </a:rPr>
            </a:br>
            <a:r>
              <a:rPr lang="en-US">
                <a:solidFill>
                  <a:srgbClr val="2973B7"/>
                </a:solidFill>
                <a:effectLst/>
              </a:rPr>
              <a:t>&lt;image</a:t>
            </a:r>
            <a:br>
              <a:rPr lang="en-US">
                <a:effectLst/>
              </a:rPr>
            </a:br>
            <a:r>
              <a:rPr lang="en-US">
                <a:solidFill>
                  <a:srgbClr val="2973B7"/>
                </a:solidFill>
                <a:effectLst/>
              </a:rPr>
              <a:t>:style=</a:t>
            </a:r>
            <a:r>
              <a:rPr lang="en-US">
                <a:solidFill>
                  <a:srgbClr val="42B983"/>
                </a:solidFill>
                <a:effectLst/>
              </a:rPr>
              <a:t>"{alignItems: 'center', backgroundColor: '#DDDDDD'}"</a:t>
            </a:r>
            <a:br>
              <a:rPr lang="en-US">
                <a:effectLst/>
              </a:rPr>
            </a:br>
            <a:r>
              <a:rPr lang="en-US">
                <a:solidFill>
                  <a:srgbClr val="2973B7"/>
                </a:solidFill>
                <a:effectLst/>
              </a:rPr>
              <a:t>:source=</a:t>
            </a:r>
            <a:r>
              <a:rPr lang="en-US">
                <a:solidFill>
                  <a:srgbClr val="42B983"/>
                </a:solidFill>
                <a:effectLst/>
              </a:rPr>
              <a:t>"require('./myButton.png')"</a:t>
            </a:r>
            <a:br>
              <a:rPr lang="en-US">
                <a:effectLst/>
              </a:rPr>
            </a:br>
            <a:r>
              <a:rPr lang="en-US">
                <a:solidFill>
                  <a:srgbClr val="2973B7"/>
                </a:solidFill>
                <a:effectLst/>
              </a:rPr>
              <a:t>/&gt;</a:t>
            </a:r>
            <a:br>
              <a:rPr lang="en-US">
                <a:effectLst/>
              </a:rPr>
            </a:br>
            <a:r>
              <a:rPr lang="en-US">
                <a:solidFill>
                  <a:srgbClr val="2973B7"/>
                </a:solidFill>
                <a:effectLst/>
              </a:rPr>
              <a:t>&lt;/touchable-opacity&gt;</a:t>
            </a:r>
            <a:br>
              <a:rPr lang="en-US">
                <a:effectLst/>
              </a:rPr>
            </a:br>
            <a:r>
              <a:rPr lang="en-US">
                <a:solidFill>
                  <a:srgbClr val="2973B7"/>
                </a:solidFill>
                <a:effectLst/>
              </a:rPr>
              <a:t>&lt;/template&gt;</a:t>
            </a:r>
            <a:br>
              <a:rPr lang="en-US">
                <a:effectLst/>
              </a:rPr>
            </a:br>
            <a:r>
              <a:rPr lang="en-US">
                <a:effectLst/>
              </a:rPr>
              <a:t>&lt;script&gt;</a:t>
            </a:r>
            <a:br>
              <a:rPr lang="en-US">
                <a:effectLst/>
              </a:rPr>
            </a:br>
            <a:r>
              <a:rPr lang="en-US">
                <a:solidFill>
                  <a:srgbClr val="E96900"/>
                </a:solidFill>
                <a:effectLst/>
              </a:rPr>
              <a:t>export</a:t>
            </a:r>
            <a:r>
              <a:rPr lang="en-US">
                <a:effectLst/>
              </a:rPr>
              <a:t> </a:t>
            </a:r>
            <a:r>
              <a:rPr lang="en-US">
                <a:solidFill>
                  <a:srgbClr val="E96900"/>
                </a:solidFill>
                <a:effectLst/>
              </a:rPr>
              <a:t>default</a:t>
            </a:r>
            <a:r>
              <a:rPr lang="en-US">
                <a:effectLst/>
              </a:rPr>
              <a:t> {</a:t>
            </a:r>
            <a:br>
              <a:rPr lang="en-US">
                <a:effectLst/>
              </a:rPr>
            </a:br>
            <a:r>
              <a:rPr lang="en-US">
                <a:effectLst/>
              </a:rPr>
              <a:t>methods: {</a:t>
            </a:r>
            <a:br>
              <a:rPr lang="en-US">
                <a:effectLst/>
              </a:rPr>
            </a:br>
            <a:r>
              <a:rPr lang="en-US">
                <a:effectLst/>
              </a:rPr>
              <a:t>onPressButton: </a:t>
            </a:r>
            <a:r>
              <a:rPr lang="en-US">
                <a:solidFill>
                  <a:srgbClr val="0092DB"/>
                </a:solidFill>
                <a:effectLst/>
              </a:rPr>
              <a:t>function</a:t>
            </a:r>
            <a:r>
              <a:rPr lang="en-US">
                <a:effectLst/>
              </a:rPr>
              <a:t>() {</a:t>
            </a:r>
            <a:br>
              <a:rPr lang="en-US">
                <a:effectLst/>
              </a:rPr>
            </a:br>
            <a:r>
              <a:rPr lang="en-US">
                <a:effectLst/>
              </a:rPr>
              <a:t>alert(</a:t>
            </a:r>
            <a:r>
              <a:rPr lang="en-US">
                <a:solidFill>
                  <a:srgbClr val="42B983"/>
                </a:solidFill>
                <a:effectLst/>
              </a:rPr>
              <a:t>'Clicked Image'</a:t>
            </a:r>
            <a:r>
              <a:rPr lang="en-US">
                <a:effectLst/>
              </a:rPr>
              <a:t>)</a:t>
            </a:r>
            <a:br>
              <a:rPr lang="en-US">
                <a:effectLst/>
              </a:rPr>
            </a:br>
            <a:r>
              <a:rPr lang="en-US">
                <a:effectLst/>
              </a:rPr>
              <a:t>}</a:t>
            </a:r>
            <a:br>
              <a:rPr lang="en-US">
                <a:effectLst/>
              </a:rPr>
            </a:br>
            <a:r>
              <a:rPr lang="en-US">
                <a:effectLst/>
              </a:rPr>
              <a:t>}</a:t>
            </a:r>
            <a:br>
              <a:rPr lang="en-US">
                <a:effectLst/>
              </a:rPr>
            </a:br>
            <a:r>
              <a:rPr lang="en-US">
                <a:effectLst/>
              </a:rPr>
              <a:t>}</a:t>
            </a:r>
            <a:br>
              <a:rPr lang="en-US">
                <a:effectLst/>
              </a:rPr>
            </a:br>
            <a:r>
              <a:rPr lang="en-US">
                <a:effectLst/>
              </a:rPr>
              <a:t>&lt;</a:t>
            </a:r>
            <a:r>
              <a:rPr lang="en-US">
                <a:solidFill>
                  <a:srgbClr val="42B983"/>
                </a:solidFill>
                <a:effectLst/>
              </a:rPr>
              <a:t>/script&gt;</a:t>
            </a:r>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21</a:t>
            </a:fld>
            <a:endParaRPr lang="en-US"/>
          </a:p>
        </p:txBody>
      </p:sp>
    </p:spTree>
    <p:extLst>
      <p:ext uri="{BB962C8B-B14F-4D97-AF65-F5344CB8AC3E}">
        <p14:creationId xmlns:p14="http://schemas.microsoft.com/office/powerpoint/2010/main" val="3063150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73B7"/>
                </a:solidFill>
                <a:effectLst/>
              </a:rPr>
              <a:t>&lt;template&gt;</a:t>
            </a:r>
            <a:br>
              <a:rPr lang="en-US"/>
            </a:br>
            <a:r>
              <a:rPr lang="en-US">
                <a:solidFill>
                  <a:srgbClr val="2973B7"/>
                </a:solidFill>
                <a:effectLst/>
              </a:rPr>
              <a:t>&lt;web-view</a:t>
            </a:r>
            <a:br>
              <a:rPr lang="en-US"/>
            </a:br>
            <a:r>
              <a:rPr lang="en-US">
                <a:solidFill>
                  <a:srgbClr val="2973B7"/>
                </a:solidFill>
                <a:effectLst/>
              </a:rPr>
              <a:t>:source=</a:t>
            </a:r>
            <a:r>
              <a:rPr lang="en-US">
                <a:solidFill>
                  <a:srgbClr val="42B983"/>
                </a:solidFill>
                <a:effectLst/>
              </a:rPr>
              <a:t>"{uri: 'https://github.com/facebook/react-native'}"</a:t>
            </a:r>
            <a:br>
              <a:rPr lang="en-US"/>
            </a:br>
            <a:r>
              <a:rPr lang="en-US">
                <a:solidFill>
                  <a:srgbClr val="2973B7"/>
                </a:solidFill>
                <a:effectLst/>
              </a:rPr>
              <a:t>:style=</a:t>
            </a:r>
            <a:r>
              <a:rPr lang="en-US">
                <a:solidFill>
                  <a:srgbClr val="42B983"/>
                </a:solidFill>
                <a:effectLst/>
              </a:rPr>
              <a:t>"{marginTop: 20}"</a:t>
            </a:r>
            <a:br>
              <a:rPr lang="en-US"/>
            </a:br>
            <a:r>
              <a:rPr lang="en-US">
                <a:solidFill>
                  <a:srgbClr val="2973B7"/>
                </a:solidFill>
                <a:effectLst/>
              </a:rPr>
              <a:t>/&gt;</a:t>
            </a:r>
            <a:br>
              <a:rPr lang="en-US"/>
            </a:br>
            <a:r>
              <a:rPr lang="en-US">
                <a:solidFill>
                  <a:srgbClr val="2973B7"/>
                </a:solidFill>
                <a:effectLst/>
              </a:rPr>
              <a:t>&lt;/template&gt;</a:t>
            </a:r>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22</a:t>
            </a:fld>
            <a:endParaRPr lang="en-US"/>
          </a:p>
        </p:txBody>
      </p:sp>
    </p:spTree>
    <p:extLst>
      <p:ext uri="{BB962C8B-B14F-4D97-AF65-F5344CB8AC3E}">
        <p14:creationId xmlns:p14="http://schemas.microsoft.com/office/powerpoint/2010/main" val="321053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&lt;view&gt;</a:t>
            </a:r>
            <a:br>
              <a:rPr lang="en-US"/>
            </a:br>
            <a:r>
              <a:rPr lang="en-US"/>
              <a:t>&lt;text&gt;{{ message }}&lt;/text&gt;</a:t>
            </a:r>
            <a:br>
              <a:rPr lang="en-US"/>
            </a:br>
            <a:r>
              <a:rPr lang="en-US"/>
              <a:t>&lt;/view&gt;</a:t>
            </a:r>
            <a:br>
              <a:rPr lang="en-US"/>
            </a:br>
            <a:r>
              <a:rPr lang="en-US"/>
              <a:t>&lt;/template&gt;</a:t>
            </a:r>
            <a:br>
              <a:rPr lang="en-US"/>
            </a:br>
            <a:r>
              <a:rPr lang="en-US"/>
              <a:t>&lt;script&gt;</a:t>
            </a:r>
            <a:br>
              <a:rPr lang="en-US"/>
            </a:br>
            <a:r>
              <a:rPr lang="en-US"/>
              <a:t>export default {</a:t>
            </a:r>
            <a:br>
              <a:rPr lang="en-US"/>
            </a:br>
            <a:r>
              <a:rPr lang="en-US"/>
              <a:t>data: function() {</a:t>
            </a:r>
            <a:br>
              <a:rPr lang="en-US"/>
            </a:br>
            <a:r>
              <a:rPr lang="en-US"/>
              <a:t>return {</a:t>
            </a:r>
            <a:br>
              <a:rPr lang="en-US"/>
            </a:br>
            <a:r>
              <a:rPr lang="en-US"/>
              <a:t>message: "Hello World"</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5</a:t>
            </a:fld>
            <a:endParaRPr lang="en-US"/>
          </a:p>
        </p:txBody>
      </p:sp>
    </p:spTree>
    <p:extLst>
      <p:ext uri="{BB962C8B-B14F-4D97-AF65-F5344CB8AC3E}">
        <p14:creationId xmlns:p14="http://schemas.microsoft.com/office/powerpoint/2010/main" val="23320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&lt;view&gt;</a:t>
            </a:r>
            <a:br>
              <a:rPr lang="en-US"/>
            </a:br>
            <a:r>
              <a:rPr lang="en-US"/>
              <a:t>&lt;button v-bind:title="message" v-bind:on-press="handleBtnPress"/&gt;</a:t>
            </a:r>
            <a:br>
              <a:rPr lang="en-US"/>
            </a:br>
            <a:r>
              <a:rPr lang="en-US"/>
              <a:t>&lt;/view&gt;</a:t>
            </a:r>
            <a:br>
              <a:rPr lang="en-US"/>
            </a:br>
            <a:r>
              <a:rPr lang="en-US"/>
              <a:t>&lt;/template&gt;</a:t>
            </a:r>
            <a:br>
              <a:rPr lang="en-US"/>
            </a:br>
            <a:r>
              <a:rPr lang="en-US"/>
              <a:t>&lt;script&gt;</a:t>
            </a:r>
            <a:br>
              <a:rPr lang="en-US"/>
            </a:br>
            <a:r>
              <a:rPr lang="en-US"/>
              <a:t>export default {</a:t>
            </a:r>
            <a:br>
              <a:rPr lang="en-US"/>
            </a:br>
            <a:r>
              <a:rPr lang="en-US"/>
              <a:t>data: function() {</a:t>
            </a:r>
            <a:br>
              <a:rPr lang="en-US"/>
            </a:br>
            <a:r>
              <a:rPr lang="en-US"/>
              <a:t>return {</a:t>
            </a:r>
            <a:br>
              <a:rPr lang="en-US"/>
            </a:br>
            <a:r>
              <a:rPr lang="en-US"/>
              <a:t>message: "Hello World"</a:t>
            </a:r>
            <a:br>
              <a:rPr lang="en-US"/>
            </a:br>
            <a:r>
              <a:rPr lang="en-US"/>
              <a:t>};</a:t>
            </a:r>
            <a:br>
              <a:rPr lang="en-US"/>
            </a:br>
            <a:r>
              <a:rPr lang="en-US"/>
              <a:t>},</a:t>
            </a:r>
            <a:br>
              <a:rPr lang="en-US"/>
            </a:br>
            <a:r>
              <a:rPr lang="en-US"/>
              <a:t>methods: {</a:t>
            </a:r>
            <a:br>
              <a:rPr lang="en-US"/>
            </a:br>
            <a:r>
              <a:rPr lang="en-US"/>
              <a:t>handleBtnPress: function() {</a:t>
            </a:r>
            <a:br>
              <a:rPr lang="en-US"/>
            </a:br>
            <a:r>
              <a:rPr lang="en-US"/>
              <a:t>alert('Btn Press');</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6</a:t>
            </a:fld>
            <a:endParaRPr lang="en-US"/>
          </a:p>
        </p:txBody>
      </p:sp>
    </p:spTree>
    <p:extLst>
      <p:ext uri="{BB962C8B-B14F-4D97-AF65-F5344CB8AC3E}">
        <p14:creationId xmlns:p14="http://schemas.microsoft.com/office/powerpoint/2010/main" val="339081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7</a:t>
            </a:fld>
            <a:endParaRPr lang="en-US"/>
          </a:p>
        </p:txBody>
      </p:sp>
    </p:spTree>
    <p:extLst>
      <p:ext uri="{BB962C8B-B14F-4D97-AF65-F5344CB8AC3E}">
        <p14:creationId xmlns:p14="http://schemas.microsoft.com/office/powerpoint/2010/main" val="403119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8</a:t>
            </a:fld>
            <a:endParaRPr lang="en-US"/>
          </a:p>
        </p:txBody>
      </p:sp>
    </p:spTree>
    <p:extLst>
      <p:ext uri="{BB962C8B-B14F-4D97-AF65-F5344CB8AC3E}">
        <p14:creationId xmlns:p14="http://schemas.microsoft.com/office/powerpoint/2010/main" val="260221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DA92E8-7F66-43BE-AE11-7CD340CFD37A}" type="slidenum">
              <a:rPr lang="en-US" smtClean="0"/>
              <a:t>9</a:t>
            </a:fld>
            <a:endParaRPr lang="en-US"/>
          </a:p>
        </p:txBody>
      </p:sp>
    </p:spTree>
    <p:extLst>
      <p:ext uri="{BB962C8B-B14F-4D97-AF65-F5344CB8AC3E}">
        <p14:creationId xmlns:p14="http://schemas.microsoft.com/office/powerpoint/2010/main" val="128161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&lt;view&gt;</a:t>
            </a:r>
            <a:br>
              <a:rPr lang="en-US"/>
            </a:br>
            <a:r>
              <a:rPr lang="en-US"/>
              <a:t>&lt;image</a:t>
            </a:r>
            <a:br>
              <a:rPr lang="en-US"/>
            </a:br>
            <a:r>
              <a:rPr lang="en-US"/>
              <a:t>:source="require('/vue-native/img/favicon.png')"</a:t>
            </a:r>
            <a:br>
              <a:rPr lang="en-US"/>
            </a:br>
            <a:r>
              <a:rPr lang="en-US"/>
              <a:t>/&gt;</a:t>
            </a:r>
            <a:br>
              <a:rPr lang="en-US"/>
            </a:br>
            <a:r>
              <a:rPr lang="en-US"/>
              <a:t>&lt;image</a:t>
            </a:r>
            <a:br>
              <a:rPr lang="en-US"/>
            </a:br>
            <a:r>
              <a:rPr lang="en-US"/>
              <a:t>:style="{width: 50, height: 50}"</a:t>
            </a:r>
            <a:br>
              <a:rPr lang="en-US"/>
            </a:br>
            <a:r>
              <a:rPr lang="en-US"/>
              <a:t>:source="{uri: 'https://facebook.github.io/react-native/docs/assets/favicon.png'}"</a:t>
            </a:r>
            <a:br>
              <a:rPr lang="en-US"/>
            </a:br>
            <a:r>
              <a:rPr lang="en-US"/>
              <a:t>/&gt;</a:t>
            </a:r>
            <a:br>
              <a:rPr lang="en-US"/>
            </a:br>
            <a:r>
              <a:rPr lang="en-US"/>
              <a:t>&lt;image</a:t>
            </a:r>
            <a:br>
              <a:rPr lang="en-US"/>
            </a:br>
            <a:r>
              <a:rPr lang="en-US"/>
              <a:t>:style="{width: 66, height: 58}"</a:t>
            </a:r>
            <a:br>
              <a:rPr lang="en-US"/>
            </a:br>
            <a:r>
              <a:rPr lang="en-US"/>
              <a:t>:source="{uri: 'data:image/png;base64,iVBORw0KGgoAAAANSUhEUgAAADMAAAAzCAYAAAA6oTAqAAAAEXRFWHRTb2Z0d2FyZQBwbmdjcnVzaEB1SfMAAABQSURBVGje7dSxCQBACARB+2/ab8BEeQNhFi6WSYzYLYudDQYGBgYGBgYGBgYGBgYGBgZmcvDqYGBgmhivGQYGBgYGBgYGBgYGBgYGBgbmQw+P/eMrC5UTVAAAAABJRU5ErkJggg=='}"</a:t>
            </a:r>
            <a:br>
              <a:rPr lang="en-US"/>
            </a:br>
            <a:r>
              <a:rPr lang="en-US"/>
              <a:t>/&gt;</a:t>
            </a:r>
            <a:br>
              <a:rPr lang="en-US"/>
            </a:br>
            <a:r>
              <a:rPr lang="en-US"/>
              <a:t>&lt;/view&gt;</a:t>
            </a:r>
            <a:br>
              <a:rPr lang="en-US"/>
            </a:br>
            <a:r>
              <a:rPr lang="en-US"/>
              <a:t>&lt;/template&gt;</a:t>
            </a:r>
          </a:p>
        </p:txBody>
      </p:sp>
      <p:sp>
        <p:nvSpPr>
          <p:cNvPr id="4" name="Slide Number Placeholder 3"/>
          <p:cNvSpPr>
            <a:spLocks noGrp="1"/>
          </p:cNvSpPr>
          <p:nvPr>
            <p:ph type="sldNum" sz="quarter" idx="5"/>
          </p:nvPr>
        </p:nvSpPr>
        <p:spPr/>
        <p:txBody>
          <a:bodyPr/>
          <a:lstStyle/>
          <a:p>
            <a:fld id="{87DA92E8-7F66-43BE-AE11-7CD340CFD37A}" type="slidenum">
              <a:rPr lang="en-US" smtClean="0"/>
              <a:t>10</a:t>
            </a:fld>
            <a:endParaRPr lang="en-US"/>
          </a:p>
        </p:txBody>
      </p:sp>
    </p:spTree>
    <p:extLst>
      <p:ext uri="{BB962C8B-B14F-4D97-AF65-F5344CB8AC3E}">
        <p14:creationId xmlns:p14="http://schemas.microsoft.com/office/powerpoint/2010/main" val="85617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&lt;text-input</a:t>
            </a:r>
            <a:br>
              <a:rPr lang="en-US"/>
            </a:br>
            <a:r>
              <a:rPr lang="en-US"/>
              <a:t>:style="{height: 40, width: 100, borderColor: 'gray', borderWidth: 1}"</a:t>
            </a:r>
            <a:br>
              <a:rPr lang="en-US"/>
            </a:br>
            <a:r>
              <a:rPr lang="en-US"/>
              <a:t>v-model="text"</a:t>
            </a:r>
            <a:br>
              <a:rPr lang="en-US"/>
            </a:br>
            <a:r>
              <a:rPr lang="en-US"/>
              <a:t>/&gt;</a:t>
            </a:r>
            <a:br>
              <a:rPr lang="en-US"/>
            </a:br>
            <a:r>
              <a:rPr lang="en-US"/>
              <a:t>&lt;/template&gt;</a:t>
            </a:r>
            <a:br>
              <a:rPr lang="en-US"/>
            </a:br>
            <a:r>
              <a:rPr lang="en-US"/>
              <a:t>&lt;script&gt;</a:t>
            </a:r>
            <a:br>
              <a:rPr lang="en-US"/>
            </a:br>
            <a:r>
              <a:rPr lang="en-US"/>
              <a:t>export default {</a:t>
            </a:r>
            <a:br>
              <a:rPr lang="en-US"/>
            </a:br>
            <a:r>
              <a:rPr lang="en-US"/>
              <a:t>data: function() {</a:t>
            </a:r>
            <a:br>
              <a:rPr lang="en-US"/>
            </a:br>
            <a:r>
              <a:rPr lang="en-US"/>
              <a:t>return {</a:t>
            </a:r>
            <a:br>
              <a:rPr lang="en-US"/>
            </a:br>
            <a:r>
              <a:rPr lang="en-US"/>
              <a:t>text: ''</a:t>
            </a:r>
            <a:br>
              <a:rPr lang="en-US"/>
            </a:br>
            <a:r>
              <a:rPr lang="en-US"/>
              <a:t>};</a:t>
            </a:r>
            <a:br>
              <a:rPr lang="en-US"/>
            </a:br>
            <a:r>
              <a:rPr lang="en-US"/>
              <a:t>}</a:t>
            </a:r>
            <a:br>
              <a:rPr lang="en-US"/>
            </a:br>
            <a:r>
              <a:rPr lang="en-US"/>
              <a:t>}</a:t>
            </a:r>
            <a:br>
              <a:rPr lang="en-US"/>
            </a:br>
            <a:r>
              <a:rPr lang="en-US"/>
              <a:t>&lt;/script&gt;</a:t>
            </a:r>
          </a:p>
        </p:txBody>
      </p:sp>
      <p:sp>
        <p:nvSpPr>
          <p:cNvPr id="4" name="Slide Number Placeholder 3"/>
          <p:cNvSpPr>
            <a:spLocks noGrp="1"/>
          </p:cNvSpPr>
          <p:nvPr>
            <p:ph type="sldNum" sz="quarter" idx="5"/>
          </p:nvPr>
        </p:nvSpPr>
        <p:spPr/>
        <p:txBody>
          <a:bodyPr/>
          <a:lstStyle/>
          <a:p>
            <a:fld id="{87DA92E8-7F66-43BE-AE11-7CD340CFD37A}" type="slidenum">
              <a:rPr lang="en-US" smtClean="0"/>
              <a:t>11</a:t>
            </a:fld>
            <a:endParaRPr lang="en-US"/>
          </a:p>
        </p:txBody>
      </p:sp>
    </p:spTree>
    <p:extLst>
      <p:ext uri="{BB962C8B-B14F-4D97-AF65-F5344CB8AC3E}">
        <p14:creationId xmlns:p14="http://schemas.microsoft.com/office/powerpoint/2010/main" val="40696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&lt;template&gt;</a:t>
            </a:r>
            <a:br>
              <a:rPr lang="en-US"/>
            </a:br>
            <a:r>
              <a:rPr lang="en-US"/>
              <a:t>&lt;scroll-view :content-container-style="{contentContainer: {</a:t>
            </a:r>
            <a:br>
              <a:rPr lang="en-US"/>
            </a:br>
            <a:r>
              <a:rPr lang="en-US"/>
              <a:t>paddingVertical: 20</a:t>
            </a:r>
            <a:br>
              <a:rPr lang="en-US"/>
            </a:br>
            <a:r>
              <a:rPr lang="en-US"/>
              <a:t>}}"&gt;</a:t>
            </a:r>
            <a:br>
              <a:rPr lang="en-US"/>
            </a:br>
            <a:r>
              <a:rPr lang="en-US"/>
              <a:t>&lt;!-- Content goes here --&gt;</a:t>
            </a:r>
            <a:br>
              <a:rPr lang="en-US"/>
            </a:br>
            <a:r>
              <a:rPr lang="en-US"/>
              <a:t>&lt;/scroll-view&gt;</a:t>
            </a:r>
            <a:br>
              <a:rPr lang="en-US"/>
            </a:br>
            <a:r>
              <a:rPr lang="en-US"/>
              <a:t>&lt;/template&gt;</a:t>
            </a:r>
          </a:p>
        </p:txBody>
      </p:sp>
      <p:sp>
        <p:nvSpPr>
          <p:cNvPr id="4" name="Slide Number Placeholder 3"/>
          <p:cNvSpPr>
            <a:spLocks noGrp="1"/>
          </p:cNvSpPr>
          <p:nvPr>
            <p:ph type="sldNum" sz="quarter" idx="5"/>
          </p:nvPr>
        </p:nvSpPr>
        <p:spPr/>
        <p:txBody>
          <a:bodyPr/>
          <a:lstStyle/>
          <a:p>
            <a:fld id="{87DA92E8-7F66-43BE-AE11-7CD340CFD37A}" type="slidenum">
              <a:rPr lang="en-US" smtClean="0"/>
              <a:t>12</a:t>
            </a:fld>
            <a:endParaRPr lang="en-US"/>
          </a:p>
        </p:txBody>
      </p:sp>
    </p:spTree>
    <p:extLst>
      <p:ext uri="{BB962C8B-B14F-4D97-AF65-F5344CB8AC3E}">
        <p14:creationId xmlns:p14="http://schemas.microsoft.com/office/powerpoint/2010/main" val="15784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36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3251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54033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550981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835257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053157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752580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440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924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0260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003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740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363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647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765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83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222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952625" y="184243"/>
            <a:ext cx="9598025" cy="63917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4800" y="925559"/>
            <a:ext cx="10018713" cy="313898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10/15/2020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grpSp>
        <p:nvGrpSpPr>
          <p:cNvPr id="14" name="object 6">
            <a:extLst>
              <a:ext uri="{FF2B5EF4-FFF2-40B4-BE49-F238E27FC236}">
                <a16:creationId xmlns:a16="http://schemas.microsoft.com/office/drawing/2014/main" id="{D3879AA2-F2D1-4F89-B88F-52E73383369E}"/>
              </a:ext>
            </a:extLst>
          </p:cNvPr>
          <p:cNvGrpSpPr/>
          <p:nvPr userDrawn="1"/>
        </p:nvGrpSpPr>
        <p:grpSpPr>
          <a:xfrm>
            <a:off x="1606074" y="361271"/>
            <a:ext cx="320040" cy="285115"/>
            <a:chOff x="83819" y="321563"/>
            <a:chExt cx="320040" cy="285115"/>
          </a:xfrm>
        </p:grpSpPr>
        <p:sp>
          <p:nvSpPr>
            <p:cNvPr id="15" name="object 7">
              <a:extLst>
                <a:ext uri="{FF2B5EF4-FFF2-40B4-BE49-F238E27FC236}">
                  <a16:creationId xmlns:a16="http://schemas.microsoft.com/office/drawing/2014/main" id="{B0922494-970B-47D2-8586-9B63B214E5C9}"/>
                </a:ext>
              </a:extLst>
            </p:cNvPr>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16" name="object 8">
              <a:extLst>
                <a:ext uri="{FF2B5EF4-FFF2-40B4-BE49-F238E27FC236}">
                  <a16:creationId xmlns:a16="http://schemas.microsoft.com/office/drawing/2014/main" id="{C8183E6B-1145-4A5B-B882-A921547C473A}"/>
                </a:ext>
              </a:extLst>
            </p:cNvPr>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17" name="object 9">
              <a:extLst>
                <a:ext uri="{FF2B5EF4-FFF2-40B4-BE49-F238E27FC236}">
                  <a16:creationId xmlns:a16="http://schemas.microsoft.com/office/drawing/2014/main" id="{B733599C-C58D-482C-B592-6878C1F11205}"/>
                </a:ext>
              </a:extLst>
            </p:cNvPr>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Tree>
    <p:extLst>
      <p:ext uri="{BB962C8B-B14F-4D97-AF65-F5344CB8AC3E}">
        <p14:creationId xmlns:p14="http://schemas.microsoft.com/office/powerpoint/2010/main" val="205576612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ftr="0" dt="0"/>
  <p:txStyles>
    <p:titleStyle>
      <a:lvl1pPr algn="l" defTabSz="457200" rtl="0" eaLnBrk="1" latinLnBrk="0" hangingPunct="1">
        <a:spcBef>
          <a:spcPct val="0"/>
        </a:spcBef>
        <a:buNone/>
        <a:defRPr sz="2600" b="1" kern="1200" cap="none">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1074D-E4E8-4CF6-962C-4B89A6B939C6}"/>
              </a:ext>
            </a:extLst>
          </p:cNvPr>
          <p:cNvPicPr>
            <a:picLocks noChangeAspect="1"/>
          </p:cNvPicPr>
          <p:nvPr/>
        </p:nvPicPr>
        <p:blipFill rotWithShape="1">
          <a:blip r:embed="rId2"/>
          <a:srcRect t="14662" b="1068"/>
          <a:stretch/>
        </p:blipFill>
        <p:spPr>
          <a:xfrm>
            <a:off x="20" y="10"/>
            <a:ext cx="12191979" cy="6857990"/>
          </a:xfrm>
          <a:prstGeom prst="rect">
            <a:avLst/>
          </a:prstGeom>
        </p:spPr>
      </p:pic>
      <p:sp>
        <p:nvSpPr>
          <p:cNvPr id="2" name="Title 1">
            <a:extLst>
              <a:ext uri="{FF2B5EF4-FFF2-40B4-BE49-F238E27FC236}">
                <a16:creationId xmlns:a16="http://schemas.microsoft.com/office/drawing/2014/main" id="{E842F2E7-FE76-4CFC-8768-CD62C4019BEB}"/>
              </a:ext>
            </a:extLst>
          </p:cNvPr>
          <p:cNvSpPr>
            <a:spLocks noGrp="1"/>
          </p:cNvSpPr>
          <p:nvPr>
            <p:ph type="ctrTitle"/>
          </p:nvPr>
        </p:nvSpPr>
        <p:spPr>
          <a:xfrm>
            <a:off x="762001" y="564506"/>
            <a:ext cx="4973782" cy="3341700"/>
          </a:xfrm>
        </p:spPr>
        <p:txBody>
          <a:bodyPr>
            <a:normAutofit fontScale="90000"/>
          </a:bodyPr>
          <a:lstStyle/>
          <a:p>
            <a:pPr>
              <a:lnSpc>
                <a:spcPct val="150000"/>
              </a:lnSpc>
            </a:pPr>
            <a:r>
              <a:rPr lang="en-US" sz="3600"/>
              <a:t>KỸ THUẬTWEB VỚI ỨNG DỤNG DI ĐỘNG ĐA NỀN TẢNG</a:t>
            </a:r>
            <a:br>
              <a:rPr lang="en-US" sz="3600" b="1">
                <a:solidFill>
                  <a:schemeClr val="tx1"/>
                </a:solidFill>
                <a:latin typeface="Times New Roman" panose="02020603050405020304" pitchFamily="18" charset="0"/>
                <a:cs typeface="Times New Roman" panose="02020603050405020304" pitchFamily="18" charset="0"/>
              </a:rPr>
            </a:br>
            <a:r>
              <a:rPr lang="en-US" sz="3600"/>
              <a:t>Bài 2</a:t>
            </a:r>
            <a:r>
              <a:rPr lang="en-US" sz="3600" b="1">
                <a:solidFill>
                  <a:schemeClr val="tx1"/>
                </a:solidFill>
                <a:latin typeface="Times New Roman" panose="02020603050405020304" pitchFamily="18" charset="0"/>
                <a:cs typeface="Times New Roman" panose="02020603050405020304" pitchFamily="18" charset="0"/>
              </a:rPr>
              <a:t>: </a:t>
            </a:r>
            <a:r>
              <a:rPr lang="en-US" sz="3600"/>
              <a:t>Thành Phần Cơ Bản</a:t>
            </a:r>
            <a:endParaRPr lang="en-US" sz="36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7510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3528456"/>
          </a:xfrm>
        </p:spPr>
        <p:txBody>
          <a:bodyPr>
            <a:normAutofit/>
          </a:bodyPr>
          <a:lstStyle/>
          <a:p>
            <a:pPr marL="290513" indent="0" algn="just" defTabSz="914400" fontAlgn="base">
              <a:spcBef>
                <a:spcPct val="50000"/>
              </a:spcBef>
              <a:spcAft>
                <a:spcPct val="0"/>
              </a:spcAft>
              <a:buClrTx/>
              <a:buSzTx/>
              <a:buNone/>
              <a:defRPr/>
            </a:pPr>
            <a:r>
              <a:rPr lang="en-US" b="1" kern="0"/>
              <a:t>3. Image</a:t>
            </a:r>
          </a:p>
          <a:p>
            <a:pPr marL="290513" indent="0" algn="just" defTabSz="914400" fontAlgn="base">
              <a:spcBef>
                <a:spcPct val="50000"/>
              </a:spcBef>
              <a:spcAft>
                <a:spcPct val="0"/>
              </a:spcAft>
              <a:buClrTx/>
              <a:buSzTx/>
              <a:buNone/>
              <a:defRPr/>
            </a:pPr>
            <a:r>
              <a:rPr lang="en-US" kern="0"/>
              <a:t>Dùng để hiển thị các hình ảnh khác nhau bao gồm hình ảnh được lấy trên mạng, hình ảnh cục bộ…</a:t>
            </a:r>
          </a:p>
          <a:p>
            <a:pPr marL="290513" indent="0" algn="just" defTabSz="914400" fontAlgn="base">
              <a:spcBef>
                <a:spcPct val="50000"/>
              </a:spcBef>
              <a:spcAft>
                <a:spcPct val="0"/>
              </a:spcAft>
              <a:buClrTx/>
              <a:buSzTx/>
              <a:buNone/>
              <a:defRPr/>
            </a:pPr>
            <a:r>
              <a:rPr lang="en-US" kern="0"/>
              <a:t>Thiết lập thuộc tính </a:t>
            </a:r>
            <a:r>
              <a:rPr lang="en-US" b="1" kern="0"/>
              <a:t>source </a:t>
            </a:r>
            <a:r>
              <a:rPr lang="en-US" kern="0"/>
              <a:t>của hình ảnh bằng cách dùng </a:t>
            </a:r>
            <a:r>
              <a:rPr lang="en-US" b="1" kern="0"/>
              <a:t>v-bind </a:t>
            </a:r>
            <a:r>
              <a:rPr lang="en-US" kern="0"/>
              <a:t>cú pháp viết tắt </a:t>
            </a:r>
            <a:r>
              <a:rPr lang="en-US" b="1" kern="0"/>
              <a:t>“:” </a:t>
            </a:r>
            <a:r>
              <a:rPr lang="en-US" kern="0"/>
              <a:t>. Chúng ta cũng có thể dung </a:t>
            </a:r>
            <a:r>
              <a:rPr lang="en-US" b="1" kern="0"/>
              <a:t>v-bind </a:t>
            </a:r>
            <a:r>
              <a:rPr lang="en-US" kern="0"/>
              <a:t> với thuộc tính </a:t>
            </a:r>
            <a:r>
              <a:rPr lang="en-US" b="1" kern="0"/>
              <a:t>style</a:t>
            </a:r>
            <a:r>
              <a:rPr lang="en-US" kern="0"/>
              <a:t> </a:t>
            </a:r>
            <a:r>
              <a:rPr lang="vi-VN" kern="0"/>
              <a:t>và truyền vào một đối tượng </a:t>
            </a:r>
            <a:r>
              <a:rPr lang="en-US" kern="0"/>
              <a:t>với một</a:t>
            </a:r>
            <a:r>
              <a:rPr lang="vi-VN" kern="0"/>
              <a:t> vài cặp </a:t>
            </a:r>
            <a:r>
              <a:rPr lang="en-US" kern="0"/>
              <a:t>key – value </a:t>
            </a:r>
            <a:r>
              <a:rPr lang="vi-VN" kern="0"/>
              <a:t>của kiểu mà chúng t</a:t>
            </a:r>
            <a:r>
              <a:rPr lang="en-US" kern="0"/>
              <a:t>a</a:t>
            </a:r>
            <a:r>
              <a:rPr lang="vi-VN" kern="0"/>
              <a:t> muốn áp dụng.</a:t>
            </a:r>
            <a:endParaRPr lang="en-US" b="1" kern="0"/>
          </a:p>
          <a:p>
            <a:pPr marL="290513" indent="0" algn="just" defTabSz="914400" fontAlgn="base">
              <a:spcBef>
                <a:spcPct val="50000"/>
              </a:spcBef>
              <a:spcAft>
                <a:spcPct val="0"/>
              </a:spcAft>
              <a:buClrTx/>
              <a:buSzTx/>
              <a:buNone/>
              <a:defRPr/>
            </a:pPr>
            <a:endParaRPr lang="en-US" b="1" kern="0"/>
          </a:p>
        </p:txBody>
      </p:sp>
      <p:pic>
        <p:nvPicPr>
          <p:cNvPr id="6" name="Picture 5">
            <a:extLst>
              <a:ext uri="{FF2B5EF4-FFF2-40B4-BE49-F238E27FC236}">
                <a16:creationId xmlns:a16="http://schemas.microsoft.com/office/drawing/2014/main" id="{A7156346-4EE0-40F2-A6F3-D6BE7CC9E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3950777"/>
            <a:ext cx="9359388" cy="2907223"/>
          </a:xfrm>
          <a:prstGeom prst="rect">
            <a:avLst/>
          </a:prstGeom>
        </p:spPr>
      </p:pic>
    </p:spTree>
    <p:extLst>
      <p:ext uri="{BB962C8B-B14F-4D97-AF65-F5344CB8AC3E}">
        <p14:creationId xmlns:p14="http://schemas.microsoft.com/office/powerpoint/2010/main" val="8694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3616946"/>
          </a:xfrm>
        </p:spPr>
        <p:txBody>
          <a:bodyPr>
            <a:normAutofit/>
          </a:bodyPr>
          <a:lstStyle/>
          <a:p>
            <a:pPr marL="290513" indent="0" algn="just" defTabSz="914400" fontAlgn="base">
              <a:spcBef>
                <a:spcPct val="50000"/>
              </a:spcBef>
              <a:spcAft>
                <a:spcPct val="0"/>
              </a:spcAft>
              <a:buClrTx/>
              <a:buSzTx/>
              <a:buNone/>
              <a:defRPr/>
            </a:pPr>
            <a:r>
              <a:rPr lang="en-US" b="1" kern="0"/>
              <a:t>4. TextInput</a:t>
            </a:r>
          </a:p>
          <a:p>
            <a:pPr marL="290513" indent="0" algn="just" defTabSz="914400" fontAlgn="base">
              <a:spcBef>
                <a:spcPct val="50000"/>
              </a:spcBef>
              <a:spcAft>
                <a:spcPct val="0"/>
              </a:spcAft>
              <a:buClrTx/>
              <a:buSzTx/>
              <a:buNone/>
              <a:defRPr/>
            </a:pPr>
            <a:r>
              <a:rPr lang="vi-VN" kern="0"/>
              <a:t>Một thành phần cơ bản để nhập văn bản vào ứng dụng thông qua bàn phím. Props cung cấp khả năng định cấu hình cho một số tính năng, chẳng hạn như tự động sửa, tự động viết hoa, </a:t>
            </a:r>
            <a:r>
              <a:rPr lang="en-US"/>
              <a:t>placeholder text </a:t>
            </a:r>
            <a:r>
              <a:rPr lang="vi-VN" kern="0"/>
              <a:t>và các loại bàn phím khác nhau, chẳng hạn như bàn phím số.</a:t>
            </a:r>
          </a:p>
          <a:p>
            <a:pPr marL="290513" indent="0" algn="just" defTabSz="914400" fontAlgn="base">
              <a:spcBef>
                <a:spcPct val="50000"/>
              </a:spcBef>
              <a:spcAft>
                <a:spcPct val="0"/>
              </a:spcAft>
              <a:buClrTx/>
              <a:buSzTx/>
              <a:buNone/>
              <a:defRPr/>
            </a:pPr>
            <a:r>
              <a:rPr lang="vi-VN" kern="0"/>
              <a:t>Trong ví dụ này, chúng t</a:t>
            </a:r>
            <a:r>
              <a:rPr lang="en-US" kern="0"/>
              <a:t>a</a:t>
            </a:r>
            <a:r>
              <a:rPr lang="vi-VN" kern="0"/>
              <a:t> lại tận dụng</a:t>
            </a:r>
            <a:r>
              <a:rPr lang="en-US" kern="0"/>
              <a:t> </a:t>
            </a:r>
            <a:r>
              <a:rPr lang="en-US"/>
              <a:t>directive</a:t>
            </a:r>
            <a:r>
              <a:rPr lang="vi-VN" kern="0"/>
              <a:t> </a:t>
            </a:r>
            <a:r>
              <a:rPr lang="vi-VN" b="1" kern="0"/>
              <a:t>v-bind</a:t>
            </a:r>
            <a:r>
              <a:rPr lang="en-US" kern="0"/>
              <a:t> </a:t>
            </a:r>
            <a:r>
              <a:rPr lang="vi-VN" kern="0"/>
              <a:t>cũng như một </a:t>
            </a:r>
            <a:r>
              <a:rPr lang="en-US"/>
              <a:t>directive</a:t>
            </a:r>
            <a:r>
              <a:rPr lang="vi-VN" kern="0"/>
              <a:t> mới. Các</a:t>
            </a:r>
            <a:r>
              <a:rPr lang="en-US" kern="0"/>
              <a:t> </a:t>
            </a:r>
            <a:r>
              <a:rPr lang="en-US"/>
              <a:t>directive</a:t>
            </a:r>
            <a:r>
              <a:rPr lang="vi-VN" kern="0"/>
              <a:t> </a:t>
            </a:r>
            <a:r>
              <a:rPr lang="vi-VN" b="1" kern="0"/>
              <a:t>v-model</a:t>
            </a:r>
            <a:r>
              <a:rPr lang="en-US" kern="0"/>
              <a:t> </a:t>
            </a:r>
            <a:r>
              <a:rPr lang="vi-VN" kern="0"/>
              <a:t>cho phép chúng t</a:t>
            </a:r>
            <a:r>
              <a:rPr lang="en-US" kern="0"/>
              <a:t>a</a:t>
            </a:r>
            <a:r>
              <a:rPr lang="vi-VN" kern="0"/>
              <a:t> thiết lập </a:t>
            </a:r>
            <a:r>
              <a:rPr lang="en-US" kern="0"/>
              <a:t>liên kết dữ liệu 2 chiều</a:t>
            </a:r>
            <a:r>
              <a:rPr lang="vi-VN" kern="0"/>
              <a:t> gọi là Two-Way Data Binding.</a:t>
            </a:r>
            <a:endParaRPr lang="en-US" b="1" kern="0"/>
          </a:p>
        </p:txBody>
      </p:sp>
      <p:pic>
        <p:nvPicPr>
          <p:cNvPr id="5" name="Picture 4">
            <a:extLst>
              <a:ext uri="{FF2B5EF4-FFF2-40B4-BE49-F238E27FC236}">
                <a16:creationId xmlns:a16="http://schemas.microsoft.com/office/drawing/2014/main" id="{9005914E-BA3D-4559-A33A-63EFF6376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4" y="3615805"/>
            <a:ext cx="9598025" cy="3057952"/>
          </a:xfrm>
          <a:prstGeom prst="rect">
            <a:avLst/>
          </a:prstGeom>
        </p:spPr>
      </p:pic>
    </p:spTree>
    <p:extLst>
      <p:ext uri="{BB962C8B-B14F-4D97-AF65-F5344CB8AC3E}">
        <p14:creationId xmlns:p14="http://schemas.microsoft.com/office/powerpoint/2010/main" val="280581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3366223"/>
          </a:xfrm>
        </p:spPr>
        <p:txBody>
          <a:bodyPr>
            <a:normAutofit lnSpcReduction="10000"/>
          </a:bodyPr>
          <a:lstStyle/>
          <a:p>
            <a:pPr marL="290513" indent="0" algn="just" defTabSz="914400" fontAlgn="base">
              <a:spcBef>
                <a:spcPct val="50000"/>
              </a:spcBef>
              <a:spcAft>
                <a:spcPct val="0"/>
              </a:spcAft>
              <a:buClrTx/>
              <a:buSzTx/>
              <a:buNone/>
              <a:defRPr/>
            </a:pPr>
            <a:r>
              <a:rPr lang="en-US" b="1" kern="0"/>
              <a:t>5. ScrollView</a:t>
            </a:r>
          </a:p>
          <a:p>
            <a:pPr marL="290513" indent="0" algn="just" defTabSz="914400" fontAlgn="base">
              <a:spcBef>
                <a:spcPct val="50000"/>
              </a:spcBef>
              <a:spcAft>
                <a:spcPct val="0"/>
              </a:spcAft>
              <a:buClrTx/>
              <a:buSzTx/>
              <a:buNone/>
              <a:defRPr/>
            </a:pPr>
            <a:r>
              <a:rPr lang="vi-VN" kern="0"/>
              <a:t>Một thành phần bao bọc nền tảng trong ScrollView đồng thời cung cấp khả năng tích hợp với hệ thống “</a:t>
            </a:r>
            <a:r>
              <a:rPr lang="en-US"/>
              <a:t>responder</a:t>
            </a:r>
            <a:r>
              <a:rPr lang="vi-VN" kern="0"/>
              <a:t>” khóa cảm ứng. ScrollView chỉ hiển thị tất cả các thành phần con phản ứng cùng một lúc. Điều đó làm cho nó rất dễ hiểu và sử dụng.</a:t>
            </a:r>
          </a:p>
          <a:p>
            <a:pPr marL="290513" indent="0" algn="just" defTabSz="914400" fontAlgn="base">
              <a:spcBef>
                <a:spcPct val="50000"/>
              </a:spcBef>
              <a:spcAft>
                <a:spcPct val="0"/>
              </a:spcAft>
              <a:buClrTx/>
              <a:buSzTx/>
              <a:buNone/>
              <a:defRPr/>
            </a:pPr>
            <a:r>
              <a:rPr lang="en-US" b="1" kern="0"/>
              <a:t>Lưu ý: </a:t>
            </a:r>
            <a:r>
              <a:rPr lang="vi-VN" kern="0"/>
              <a:t>ScrollViews phải có chiều cao giới hạn để hoạt động, vì chúng chứa các phần tử con có chiều cao không giới hạn vào một vùng chứa có giới hạn (thông qua tương tác cuộn).</a:t>
            </a:r>
            <a:endParaRPr lang="en-US" b="1" kern="0"/>
          </a:p>
        </p:txBody>
      </p:sp>
      <p:pic>
        <p:nvPicPr>
          <p:cNvPr id="6" name="Picture 5">
            <a:extLst>
              <a:ext uri="{FF2B5EF4-FFF2-40B4-BE49-F238E27FC236}">
                <a16:creationId xmlns:a16="http://schemas.microsoft.com/office/drawing/2014/main" id="{B7BF5305-D293-479F-9042-D7592E971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4291781"/>
            <a:ext cx="9640888" cy="2381976"/>
          </a:xfrm>
          <a:prstGeom prst="rect">
            <a:avLst/>
          </a:prstGeom>
        </p:spPr>
      </p:pic>
    </p:spTree>
    <p:extLst>
      <p:ext uri="{BB962C8B-B14F-4D97-AF65-F5344CB8AC3E}">
        <p14:creationId xmlns:p14="http://schemas.microsoft.com/office/powerpoint/2010/main" val="226478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9"/>
            <a:ext cx="10018713" cy="2171602"/>
          </a:xfrm>
        </p:spPr>
        <p:txBody>
          <a:bodyPr>
            <a:normAutofit lnSpcReduction="10000"/>
          </a:bodyPr>
          <a:lstStyle/>
          <a:p>
            <a:pPr marL="290513" indent="0" algn="just" defTabSz="914400" fontAlgn="base">
              <a:spcBef>
                <a:spcPct val="50000"/>
              </a:spcBef>
              <a:spcAft>
                <a:spcPct val="0"/>
              </a:spcAft>
              <a:buClrTx/>
              <a:buSzTx/>
              <a:buNone/>
              <a:defRPr/>
            </a:pPr>
            <a:r>
              <a:rPr lang="en-US" b="1" kern="0"/>
              <a:t>6. Button</a:t>
            </a:r>
          </a:p>
          <a:p>
            <a:pPr marL="290513" indent="0" algn="just" defTabSz="914400" fontAlgn="base">
              <a:spcBef>
                <a:spcPct val="50000"/>
              </a:spcBef>
              <a:spcAft>
                <a:spcPct val="0"/>
              </a:spcAft>
              <a:buClrTx/>
              <a:buSzTx/>
              <a:buNone/>
              <a:defRPr/>
            </a:pPr>
            <a:r>
              <a:rPr lang="en-US" kern="0"/>
              <a:t>Một thành phần hiển thị trên mọi nền tảng, chỉ liên kết dữ liệu và chế độ xem kiểu với </a:t>
            </a:r>
            <a:r>
              <a:rPr lang="en-US"/>
              <a:t>Vue Directives.</a:t>
            </a:r>
          </a:p>
          <a:p>
            <a:pPr marL="290513" indent="0" algn="just" defTabSz="914400" fontAlgn="base">
              <a:spcBef>
                <a:spcPct val="50000"/>
              </a:spcBef>
              <a:spcAft>
                <a:spcPct val="0"/>
              </a:spcAft>
              <a:buClrTx/>
              <a:buSzTx/>
              <a:buNone/>
              <a:defRPr/>
            </a:pPr>
            <a:r>
              <a:rPr lang="en-US" kern="0"/>
              <a:t>Sự kiện trên button là </a:t>
            </a:r>
            <a:r>
              <a:rPr lang="en-US" b="1" kern="0"/>
              <a:t>on-press. </a:t>
            </a:r>
            <a:r>
              <a:rPr lang="vi-VN" kern="0"/>
              <a:t>Khi sự kiện đó được kích hoạt, </a:t>
            </a:r>
            <a:r>
              <a:rPr lang="en-US" kern="0"/>
              <a:t>sẽ chạy phương thức </a:t>
            </a:r>
            <a:r>
              <a:rPr lang="en-US"/>
              <a:t>Vue Instance</a:t>
            </a:r>
            <a:endParaRPr lang="en-US" kern="0"/>
          </a:p>
        </p:txBody>
      </p:sp>
      <p:pic>
        <p:nvPicPr>
          <p:cNvPr id="5" name="Picture 4">
            <a:extLst>
              <a:ext uri="{FF2B5EF4-FFF2-40B4-BE49-F238E27FC236}">
                <a16:creationId xmlns:a16="http://schemas.microsoft.com/office/drawing/2014/main" id="{0CC7C8B0-5372-48ED-954E-BD7A6F2F3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3096065"/>
            <a:ext cx="9640888" cy="3577691"/>
          </a:xfrm>
          <a:prstGeom prst="rect">
            <a:avLst/>
          </a:prstGeom>
        </p:spPr>
      </p:pic>
    </p:spTree>
    <p:extLst>
      <p:ext uri="{BB962C8B-B14F-4D97-AF65-F5344CB8AC3E}">
        <p14:creationId xmlns:p14="http://schemas.microsoft.com/office/powerpoint/2010/main" val="278955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6"/>
            <a:ext cx="10018713" cy="6179574"/>
          </a:xfrm>
        </p:spPr>
        <p:txBody>
          <a:bodyPr>
            <a:normAutofit fontScale="92500" lnSpcReduction="10000"/>
          </a:bodyPr>
          <a:lstStyle/>
          <a:p>
            <a:pPr marL="290513" indent="0" algn="just" defTabSz="914400" fontAlgn="base">
              <a:spcBef>
                <a:spcPct val="50000"/>
              </a:spcBef>
              <a:spcAft>
                <a:spcPct val="0"/>
              </a:spcAft>
              <a:buClrTx/>
              <a:buSzTx/>
              <a:buNone/>
              <a:defRPr/>
            </a:pPr>
            <a:r>
              <a:rPr lang="en-US" b="1" kern="0"/>
              <a:t>7. FlatList</a:t>
            </a:r>
          </a:p>
          <a:p>
            <a:pPr marL="290513" indent="0" algn="just" defTabSz="914400" fontAlgn="base">
              <a:spcBef>
                <a:spcPct val="50000"/>
              </a:spcBef>
              <a:spcAft>
                <a:spcPct val="0"/>
              </a:spcAft>
              <a:buClrTx/>
              <a:buSzTx/>
              <a:buNone/>
              <a:defRPr/>
            </a:pPr>
            <a:r>
              <a:rPr lang="vi-VN" kern="0"/>
              <a:t>FlatList là một giao diện hiệu quả để hiển thị các danh sách </a:t>
            </a:r>
            <a:r>
              <a:rPr lang="en-US" kern="0"/>
              <a:t>flat </a:t>
            </a:r>
            <a:r>
              <a:rPr lang="vi-VN" kern="0"/>
              <a:t> đơn giản, hỗ trợ các tính năng tiện dụng nhất:</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Hoàn toàn đa nền tảng.</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Chế độ ngang tùy chọn.</a:t>
            </a:r>
          </a:p>
          <a:p>
            <a:pPr marL="633413" indent="-342900" algn="just" defTabSz="914400" fontAlgn="base">
              <a:spcBef>
                <a:spcPct val="50000"/>
              </a:spcBef>
              <a:spcAft>
                <a:spcPct val="0"/>
              </a:spcAft>
              <a:buClrTx/>
              <a:buSzTx/>
              <a:buFont typeface="Arial" panose="020B0604020202020204" pitchFamily="34" charset="0"/>
              <a:buChar char="•"/>
              <a:defRPr/>
            </a:pPr>
            <a:r>
              <a:rPr lang="en-US" kern="0"/>
              <a:t>Có thể định cấu hình xem lại</a:t>
            </a:r>
            <a:r>
              <a:rPr lang="vi-VN" kern="0"/>
              <a:t>.</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Hỗ trợ </a:t>
            </a:r>
            <a:r>
              <a:rPr lang="en-US" kern="0"/>
              <a:t>header</a:t>
            </a:r>
            <a:r>
              <a:rPr lang="vi-VN" kern="0"/>
              <a:t>.</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Hỗ trợ </a:t>
            </a:r>
            <a:r>
              <a:rPr lang="en-US" kern="0"/>
              <a:t>footer</a:t>
            </a:r>
            <a:r>
              <a:rPr lang="vi-VN" kern="0"/>
              <a:t>.</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Hỗ trợ dấu phân cách.</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Kéo để làm mới.</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Đang tải cuộn.</a:t>
            </a:r>
          </a:p>
          <a:p>
            <a:pPr marL="633413" indent="-342900" algn="just" defTabSz="914400" fontAlgn="base">
              <a:spcBef>
                <a:spcPct val="50000"/>
              </a:spcBef>
              <a:spcAft>
                <a:spcPct val="0"/>
              </a:spcAft>
              <a:buClrTx/>
              <a:buSzTx/>
              <a:buFont typeface="Arial" panose="020B0604020202020204" pitchFamily="34" charset="0"/>
              <a:buChar char="•"/>
              <a:defRPr/>
            </a:pPr>
            <a:r>
              <a:rPr lang="vi-VN" kern="0"/>
              <a:t>Hỗ trợ ScrollToIndex.</a:t>
            </a:r>
          </a:p>
          <a:p>
            <a:pPr marL="290513" indent="0" algn="just" defTabSz="914400" fontAlgn="base">
              <a:spcBef>
                <a:spcPct val="50000"/>
              </a:spcBef>
              <a:spcAft>
                <a:spcPct val="0"/>
              </a:spcAft>
              <a:buClrTx/>
              <a:buSzTx/>
              <a:buNone/>
              <a:defRPr/>
            </a:pPr>
            <a:r>
              <a:rPr lang="vi-VN" kern="0"/>
              <a:t>Một trong những hạn chế khi sử dụng FlatList là phương thức renderItem sẽ trả về JSX với các thành phần React Native thực tế. </a:t>
            </a:r>
          </a:p>
        </p:txBody>
      </p:sp>
    </p:spTree>
    <p:extLst>
      <p:ext uri="{BB962C8B-B14F-4D97-AF65-F5344CB8AC3E}">
        <p14:creationId xmlns:p14="http://schemas.microsoft.com/office/powerpoint/2010/main" val="176230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6"/>
            <a:ext cx="10018713" cy="884903"/>
          </a:xfrm>
        </p:spPr>
        <p:txBody>
          <a:bodyPr>
            <a:normAutofit/>
          </a:bodyPr>
          <a:lstStyle/>
          <a:p>
            <a:pPr marL="290513" indent="0" algn="just" defTabSz="914400" fontAlgn="base">
              <a:spcBef>
                <a:spcPct val="50000"/>
              </a:spcBef>
              <a:spcAft>
                <a:spcPct val="0"/>
              </a:spcAft>
              <a:buClrTx/>
              <a:buSzTx/>
              <a:buNone/>
              <a:defRPr/>
            </a:pPr>
            <a:r>
              <a:rPr lang="en-US" b="1" kern="0"/>
              <a:t>7. FlatList</a:t>
            </a:r>
          </a:p>
        </p:txBody>
      </p:sp>
      <p:pic>
        <p:nvPicPr>
          <p:cNvPr id="5" name="Picture 4">
            <a:extLst>
              <a:ext uri="{FF2B5EF4-FFF2-40B4-BE49-F238E27FC236}">
                <a16:creationId xmlns:a16="http://schemas.microsoft.com/office/drawing/2014/main" id="{830CE20F-D1E8-4D9D-A42D-22DC0FBCD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590" y="1452635"/>
            <a:ext cx="9598024" cy="5051403"/>
          </a:xfrm>
          <a:prstGeom prst="rect">
            <a:avLst/>
          </a:prstGeom>
        </p:spPr>
      </p:pic>
    </p:spTree>
    <p:extLst>
      <p:ext uri="{BB962C8B-B14F-4D97-AF65-F5344CB8AC3E}">
        <p14:creationId xmlns:p14="http://schemas.microsoft.com/office/powerpoint/2010/main" val="105678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6"/>
            <a:ext cx="10018713" cy="2433484"/>
          </a:xfrm>
        </p:spPr>
        <p:txBody>
          <a:bodyPr>
            <a:normAutofit/>
          </a:bodyPr>
          <a:lstStyle/>
          <a:p>
            <a:pPr marL="290513" indent="0" algn="just" defTabSz="914400" fontAlgn="base">
              <a:spcBef>
                <a:spcPct val="50000"/>
              </a:spcBef>
              <a:spcAft>
                <a:spcPct val="0"/>
              </a:spcAft>
              <a:buClrTx/>
              <a:buSzTx/>
              <a:buNone/>
              <a:defRPr/>
            </a:pPr>
            <a:r>
              <a:rPr lang="en-US" b="1" kern="0"/>
              <a:t>8. ActivityIndicator</a:t>
            </a:r>
          </a:p>
          <a:p>
            <a:pPr marL="290513" indent="0" algn="just" defTabSz="914400" fontAlgn="base">
              <a:spcBef>
                <a:spcPct val="50000"/>
              </a:spcBef>
              <a:spcAft>
                <a:spcPct val="0"/>
              </a:spcAft>
              <a:buClrTx/>
              <a:buSzTx/>
              <a:buNone/>
              <a:defRPr/>
            </a:pPr>
            <a:r>
              <a:rPr lang="vi-VN" kern="0"/>
              <a:t>Một thành phần hiển thị chỉ báo tải hình tròn. Loại thành phần này rất tốt khi sử dụng kết hợp với chỉ thị Vue có điều kiện chẳng hạn như </a:t>
            </a:r>
            <a:r>
              <a:rPr lang="vi-VN" b="1" kern="0"/>
              <a:t>v-if</a:t>
            </a:r>
            <a:r>
              <a:rPr lang="en-US" b="1" kern="0"/>
              <a:t> </a:t>
            </a:r>
            <a:r>
              <a:rPr lang="vi-VN" kern="0"/>
              <a:t>hoặc </a:t>
            </a:r>
            <a:r>
              <a:rPr lang="vi-VN" b="1" kern="0"/>
              <a:t>v-show</a:t>
            </a:r>
            <a:r>
              <a:rPr lang="vi-VN" kern="0"/>
              <a:t>, vì chúng ta có thể chuyển đổi khả năng hiển thị dựa trên giá trị boolean trong thuộc tính dữ liệu Vue Instance của chúng ta.</a:t>
            </a:r>
            <a:endParaRPr lang="en-US" kern="0"/>
          </a:p>
        </p:txBody>
      </p:sp>
      <p:pic>
        <p:nvPicPr>
          <p:cNvPr id="6" name="Picture 5">
            <a:extLst>
              <a:ext uri="{FF2B5EF4-FFF2-40B4-BE49-F238E27FC236}">
                <a16:creationId xmlns:a16="http://schemas.microsoft.com/office/drawing/2014/main" id="{A617C0B9-568F-4BAA-91AC-794177DFB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4" y="3111909"/>
            <a:ext cx="9598025" cy="2566219"/>
          </a:xfrm>
          <a:prstGeom prst="rect">
            <a:avLst/>
          </a:prstGeom>
        </p:spPr>
      </p:pic>
    </p:spTree>
    <p:extLst>
      <p:ext uri="{BB962C8B-B14F-4D97-AF65-F5344CB8AC3E}">
        <p14:creationId xmlns:p14="http://schemas.microsoft.com/office/powerpoint/2010/main" val="102613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6"/>
            <a:ext cx="10018713" cy="2861187"/>
          </a:xfrm>
        </p:spPr>
        <p:txBody>
          <a:bodyPr>
            <a:normAutofit/>
          </a:bodyPr>
          <a:lstStyle/>
          <a:p>
            <a:pPr marL="290513" indent="0" algn="just" defTabSz="914400" fontAlgn="base">
              <a:spcBef>
                <a:spcPct val="50000"/>
              </a:spcBef>
              <a:spcAft>
                <a:spcPct val="0"/>
              </a:spcAft>
              <a:buClrTx/>
              <a:buSzTx/>
              <a:buNone/>
              <a:defRPr/>
            </a:pPr>
            <a:r>
              <a:rPr lang="en-US" b="1" kern="0"/>
              <a:t>9. Alert</a:t>
            </a:r>
          </a:p>
          <a:p>
            <a:pPr marL="290513" indent="0" algn="just" defTabSz="914400" fontAlgn="base">
              <a:spcBef>
                <a:spcPct val="50000"/>
              </a:spcBef>
              <a:spcAft>
                <a:spcPct val="0"/>
              </a:spcAft>
              <a:buClrTx/>
              <a:buSzTx/>
              <a:buNone/>
              <a:defRPr/>
            </a:pPr>
            <a:r>
              <a:rPr lang="vi-VN" kern="0"/>
              <a:t>Một thành phần khởi chạy hộp thoại cảnh báo với tiêu đề và thông báo được chỉ định. Bạn cũng có thể tùy chọn cung cấp danh sách các nút trong cảnh báo. Nhấn vào bất kỳ nút nào sẽ kích hoạt lệnh gọi lại </a:t>
            </a:r>
            <a:r>
              <a:rPr lang="vi-VN" b="1" kern="0"/>
              <a:t>onPress</a:t>
            </a:r>
            <a:r>
              <a:rPr lang="vi-VN" kern="0"/>
              <a:t> tương ứng và loại bỏ cảnh báo. Theo mặc định, nút duy nhất được hiển thị sẽ là nút </a:t>
            </a:r>
            <a:r>
              <a:rPr lang="vi-VN" b="1" kern="0"/>
              <a:t>'OK’.</a:t>
            </a:r>
          </a:p>
          <a:p>
            <a:pPr marL="290513" indent="0" algn="just" defTabSz="914400" fontAlgn="base">
              <a:spcBef>
                <a:spcPct val="50000"/>
              </a:spcBef>
              <a:spcAft>
                <a:spcPct val="0"/>
              </a:spcAft>
              <a:buClrTx/>
              <a:buSzTx/>
              <a:buNone/>
              <a:defRPr/>
            </a:pPr>
            <a:r>
              <a:rPr lang="en-US" kern="0"/>
              <a:t>Chúng ta sử dụng </a:t>
            </a:r>
            <a:r>
              <a:rPr lang="vi-VN" kern="0"/>
              <a:t>phương </a:t>
            </a:r>
            <a:r>
              <a:rPr lang="vi-VN" b="1" kern="0"/>
              <a:t>on-press</a:t>
            </a:r>
            <a:r>
              <a:rPr lang="en-US" kern="0"/>
              <a:t>  để lắng </a:t>
            </a:r>
            <a:r>
              <a:rPr lang="vi-VN" kern="0"/>
              <a:t>nghe sự kiện.</a:t>
            </a:r>
            <a:endParaRPr lang="en-US" kern="0"/>
          </a:p>
        </p:txBody>
      </p:sp>
    </p:spTree>
    <p:extLst>
      <p:ext uri="{BB962C8B-B14F-4D97-AF65-F5344CB8AC3E}">
        <p14:creationId xmlns:p14="http://schemas.microsoft.com/office/powerpoint/2010/main" val="346088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7"/>
            <a:ext cx="10018713" cy="1165122"/>
          </a:xfrm>
        </p:spPr>
        <p:txBody>
          <a:bodyPr>
            <a:normAutofit/>
          </a:bodyPr>
          <a:lstStyle/>
          <a:p>
            <a:pPr marL="290513" indent="0" algn="just" defTabSz="914400" fontAlgn="base">
              <a:spcBef>
                <a:spcPct val="50000"/>
              </a:spcBef>
              <a:spcAft>
                <a:spcPct val="0"/>
              </a:spcAft>
              <a:buClrTx/>
              <a:buSzTx/>
              <a:buNone/>
              <a:defRPr/>
            </a:pPr>
            <a:r>
              <a:rPr lang="en-US" b="1" kern="0"/>
              <a:t>9. Alert</a:t>
            </a:r>
          </a:p>
          <a:p>
            <a:pPr marL="290513" indent="0" algn="just" defTabSz="914400" fontAlgn="base">
              <a:spcBef>
                <a:spcPct val="50000"/>
              </a:spcBef>
              <a:spcAft>
                <a:spcPct val="0"/>
              </a:spcAft>
              <a:buClrTx/>
              <a:buSzTx/>
              <a:buNone/>
              <a:defRPr/>
            </a:pPr>
            <a:r>
              <a:rPr lang="vi-VN" kern="0"/>
              <a:t>.</a:t>
            </a:r>
            <a:endParaRPr lang="en-US" kern="0"/>
          </a:p>
        </p:txBody>
      </p:sp>
      <p:pic>
        <p:nvPicPr>
          <p:cNvPr id="5" name="Picture 4">
            <a:extLst>
              <a:ext uri="{FF2B5EF4-FFF2-40B4-BE49-F238E27FC236}">
                <a16:creationId xmlns:a16="http://schemas.microsoft.com/office/drawing/2014/main" id="{DB2CD0C9-C046-49FE-A1A5-AB4A7CBA6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1317599"/>
            <a:ext cx="10194568" cy="5356158"/>
          </a:xfrm>
          <a:prstGeom prst="rect">
            <a:avLst/>
          </a:prstGeom>
        </p:spPr>
      </p:pic>
    </p:spTree>
    <p:extLst>
      <p:ext uri="{BB962C8B-B14F-4D97-AF65-F5344CB8AC3E}">
        <p14:creationId xmlns:p14="http://schemas.microsoft.com/office/powerpoint/2010/main" val="209798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7"/>
            <a:ext cx="10018713" cy="1165122"/>
          </a:xfrm>
        </p:spPr>
        <p:txBody>
          <a:bodyPr>
            <a:normAutofit/>
          </a:bodyPr>
          <a:lstStyle/>
          <a:p>
            <a:pPr marL="290513" indent="0" algn="just" defTabSz="914400" fontAlgn="base">
              <a:spcBef>
                <a:spcPct val="50000"/>
              </a:spcBef>
              <a:spcAft>
                <a:spcPct val="0"/>
              </a:spcAft>
              <a:buClrTx/>
              <a:buSzTx/>
              <a:buNone/>
              <a:defRPr/>
            </a:pPr>
            <a:r>
              <a:rPr lang="en-US" b="1" kern="0"/>
              <a:t>10. StatusBar</a:t>
            </a:r>
          </a:p>
          <a:p>
            <a:pPr marL="290513" indent="0" algn="just" defTabSz="914400" fontAlgn="base">
              <a:spcBef>
                <a:spcPct val="50000"/>
              </a:spcBef>
              <a:spcAft>
                <a:spcPct val="0"/>
              </a:spcAft>
              <a:buClrTx/>
              <a:buSzTx/>
              <a:buNone/>
              <a:defRPr/>
            </a:pPr>
            <a:r>
              <a:rPr lang="en-US" kern="0"/>
              <a:t>Thành phần để kiểm soát thanh trạng thái</a:t>
            </a:r>
          </a:p>
        </p:txBody>
      </p:sp>
      <p:pic>
        <p:nvPicPr>
          <p:cNvPr id="6" name="Picture 5">
            <a:extLst>
              <a:ext uri="{FF2B5EF4-FFF2-40B4-BE49-F238E27FC236}">
                <a16:creationId xmlns:a16="http://schemas.microsoft.com/office/drawing/2014/main" id="{B2E91316-68EE-44D5-B0CA-F1364F9E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1959888"/>
            <a:ext cx="8857943" cy="2907080"/>
          </a:xfrm>
          <a:prstGeom prst="rect">
            <a:avLst/>
          </a:prstGeom>
        </p:spPr>
      </p:pic>
    </p:spTree>
    <p:extLst>
      <p:ext uri="{BB962C8B-B14F-4D97-AF65-F5344CB8AC3E}">
        <p14:creationId xmlns:p14="http://schemas.microsoft.com/office/powerpoint/2010/main" val="144397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5D25-B6F7-4E74-95FF-AADC64056AC9}"/>
              </a:ext>
            </a:extLst>
          </p:cNvPr>
          <p:cNvSpPr>
            <a:spLocks noGrp="1"/>
          </p:cNvSpPr>
          <p:nvPr>
            <p:ph type="title"/>
          </p:nvPr>
        </p:nvSpPr>
        <p:spPr/>
        <p:txBody>
          <a:bodyPr/>
          <a:lstStyle/>
          <a:p>
            <a:r>
              <a:rPr lang="en-US">
                <a:solidFill>
                  <a:schemeClr val="tx1">
                    <a:lumMod val="65000"/>
                    <a:lumOff val="35000"/>
                  </a:schemeClr>
                </a:solidFill>
              </a:rPr>
              <a:t>NỘI DUNG CHÍNH</a:t>
            </a:r>
          </a:p>
        </p:txBody>
      </p:sp>
      <p:sp>
        <p:nvSpPr>
          <p:cNvPr id="3" name="Content Placeholder 2">
            <a:extLst>
              <a:ext uri="{FF2B5EF4-FFF2-40B4-BE49-F238E27FC236}">
                <a16:creationId xmlns:a16="http://schemas.microsoft.com/office/drawing/2014/main" id="{91461009-48B0-49A3-9C67-CBF226481395}"/>
              </a:ext>
            </a:extLst>
          </p:cNvPr>
          <p:cNvSpPr>
            <a:spLocks noGrp="1"/>
          </p:cNvSpPr>
          <p:nvPr>
            <p:ph idx="1"/>
          </p:nvPr>
        </p:nvSpPr>
        <p:spPr>
          <a:xfrm>
            <a:off x="1574800" y="925559"/>
            <a:ext cx="10018713" cy="4851786"/>
          </a:xfrm>
        </p:spPr>
        <p:txBody>
          <a:bodyPr/>
          <a:lstStyle/>
          <a:p>
            <a:pPr marL="0" indent="0">
              <a:spcBef>
                <a:spcPts val="1800"/>
              </a:spcBef>
              <a:spcAft>
                <a:spcPts val="1800"/>
              </a:spcAft>
              <a:buNone/>
            </a:pPr>
            <a:r>
              <a:rPr lang="en-US" b="1">
                <a:solidFill>
                  <a:schemeClr val="tx1">
                    <a:lumMod val="65000"/>
                    <a:lumOff val="35000"/>
                  </a:schemeClr>
                </a:solidFill>
              </a:rPr>
              <a:t>GIỚI THIỆU</a:t>
            </a:r>
          </a:p>
          <a:p>
            <a:pPr marL="0" lvl="8" indent="0">
              <a:spcBef>
                <a:spcPts val="1800"/>
              </a:spcBef>
              <a:spcAft>
                <a:spcPts val="1800"/>
              </a:spcAft>
              <a:buNone/>
            </a:pPr>
            <a:r>
              <a:rPr lang="en-US" sz="2400" b="1">
                <a:solidFill>
                  <a:schemeClr val="tx1">
                    <a:lumMod val="65000"/>
                    <a:lumOff val="35000"/>
                  </a:schemeClr>
                </a:solidFill>
                <a:latin typeface="Times New Roman" panose="02020603050405020304" pitchFamily="18" charset="0"/>
                <a:cs typeface="Times New Roman" panose="02020603050405020304" pitchFamily="18" charset="0"/>
              </a:rPr>
              <a:t>KẾT XUẤT KHAI BÁO</a:t>
            </a:r>
          </a:p>
          <a:p>
            <a:pPr marL="0" lvl="8" indent="0">
              <a:spcBef>
                <a:spcPts val="1800"/>
              </a:spcBef>
              <a:spcAft>
                <a:spcPts val="1800"/>
              </a:spcAft>
              <a:buNone/>
            </a:pPr>
            <a:r>
              <a:rPr lang="en-US" sz="2400" b="1">
                <a:solidFill>
                  <a:schemeClr val="tx1">
                    <a:lumMod val="65000"/>
                    <a:lumOff val="35000"/>
                  </a:schemeClr>
                </a:solidFill>
                <a:latin typeface="Times New Roman" panose="02020603050405020304" pitchFamily="18" charset="0"/>
                <a:cs typeface="Times New Roman" panose="02020603050405020304" pitchFamily="18" charset="0"/>
              </a:rPr>
              <a:t>THÀNH PHẦN CƠ BẢN</a:t>
            </a:r>
          </a:p>
          <a:p>
            <a:endParaRPr lang="en-US"/>
          </a:p>
        </p:txBody>
      </p:sp>
      <p:sp>
        <p:nvSpPr>
          <p:cNvPr id="8" name="object 3">
            <a:extLst>
              <a:ext uri="{FF2B5EF4-FFF2-40B4-BE49-F238E27FC236}">
                <a16:creationId xmlns:a16="http://schemas.microsoft.com/office/drawing/2014/main" id="{6DD709BD-1C6F-4041-BE96-ADE22343F9AE}"/>
              </a:ext>
            </a:extLst>
          </p:cNvPr>
          <p:cNvSpPr/>
          <p:nvPr/>
        </p:nvSpPr>
        <p:spPr>
          <a:xfrm>
            <a:off x="369375" y="1931361"/>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pPr algn="ctr"/>
            <a:endParaRPr lang="en-US" sz="1200" b="1">
              <a:latin typeface="Times New Roman" panose="02020603050405020304" pitchFamily="18" charset="0"/>
              <a:cs typeface="Times New Roman" panose="02020603050405020304" pitchFamily="18" charset="0"/>
            </a:endParaRPr>
          </a:p>
          <a:p>
            <a:pPr algn="ctr"/>
            <a:r>
              <a:rPr lang="en-US" sz="2400" b="1">
                <a:solidFill>
                  <a:schemeClr val="bg1">
                    <a:lumMod val="95000"/>
                  </a:schemeClr>
                </a:solidFill>
                <a:latin typeface="Times New Roman" panose="02020603050405020304" pitchFamily="18" charset="0"/>
                <a:cs typeface="Times New Roman" panose="02020603050405020304" pitchFamily="18" charset="0"/>
              </a:rPr>
              <a:t>I</a:t>
            </a:r>
          </a:p>
        </p:txBody>
      </p:sp>
      <p:sp>
        <p:nvSpPr>
          <p:cNvPr id="9" name="object 4">
            <a:extLst>
              <a:ext uri="{FF2B5EF4-FFF2-40B4-BE49-F238E27FC236}">
                <a16:creationId xmlns:a16="http://schemas.microsoft.com/office/drawing/2014/main" id="{5DBC559C-84DA-4219-90C7-4956677BDC32}"/>
              </a:ext>
            </a:extLst>
          </p:cNvPr>
          <p:cNvSpPr/>
          <p:nvPr/>
        </p:nvSpPr>
        <p:spPr>
          <a:xfrm>
            <a:off x="369375" y="2776220"/>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lang="en-US" sz="1200"/>
          </a:p>
          <a:p>
            <a:pPr algn="ctr"/>
            <a:r>
              <a:rPr lang="en-US" sz="2400" b="1">
                <a:solidFill>
                  <a:schemeClr val="bg1">
                    <a:lumMod val="95000"/>
                  </a:schemeClr>
                </a:solidFill>
                <a:latin typeface="Times New Roman" panose="02020603050405020304" pitchFamily="18" charset="0"/>
                <a:cs typeface="Times New Roman" panose="02020603050405020304" pitchFamily="18" charset="0"/>
              </a:rPr>
              <a:t>II</a:t>
            </a:r>
          </a:p>
        </p:txBody>
      </p:sp>
      <p:sp>
        <p:nvSpPr>
          <p:cNvPr id="6" name="object 4">
            <a:extLst>
              <a:ext uri="{FF2B5EF4-FFF2-40B4-BE49-F238E27FC236}">
                <a16:creationId xmlns:a16="http://schemas.microsoft.com/office/drawing/2014/main" id="{9E3967A9-98F0-48EB-8A76-2A78589DE0FA}"/>
              </a:ext>
            </a:extLst>
          </p:cNvPr>
          <p:cNvSpPr/>
          <p:nvPr/>
        </p:nvSpPr>
        <p:spPr>
          <a:xfrm>
            <a:off x="346075" y="3531144"/>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chemeClr val="accent3"/>
          </a:solidFill>
        </p:spPr>
        <p:txBody>
          <a:bodyPr wrap="square" lIns="0" tIns="0" rIns="0" bIns="0" rtlCol="0"/>
          <a:lstStyle/>
          <a:p>
            <a:endParaRPr lang="en-US" sz="1200"/>
          </a:p>
          <a:p>
            <a:pPr algn="ctr"/>
            <a:r>
              <a:rPr lang="en-US" sz="2400" b="1">
                <a:solidFill>
                  <a:schemeClr val="bg1">
                    <a:lumMod val="95000"/>
                  </a:schemeClr>
                </a:solidFill>
                <a:latin typeface="Times New Roman" panose="02020603050405020304" pitchFamily="18" charset="0"/>
                <a:cs typeface="Times New Roman" panose="02020603050405020304" pitchFamily="18" charset="0"/>
              </a:rPr>
              <a:t>III</a:t>
            </a:r>
          </a:p>
        </p:txBody>
      </p:sp>
    </p:spTree>
    <p:extLst>
      <p:ext uri="{BB962C8B-B14F-4D97-AF65-F5344CB8AC3E}">
        <p14:creationId xmlns:p14="http://schemas.microsoft.com/office/powerpoint/2010/main" val="2502057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7"/>
            <a:ext cx="10018713" cy="2197508"/>
          </a:xfrm>
        </p:spPr>
        <p:txBody>
          <a:bodyPr>
            <a:normAutofit/>
          </a:bodyPr>
          <a:lstStyle/>
          <a:p>
            <a:pPr marL="290513" indent="0" algn="just" defTabSz="914400" fontAlgn="base">
              <a:spcBef>
                <a:spcPct val="50000"/>
              </a:spcBef>
              <a:spcAft>
                <a:spcPct val="0"/>
              </a:spcAft>
              <a:buClrTx/>
              <a:buSzTx/>
              <a:buNone/>
              <a:defRPr/>
            </a:pPr>
            <a:r>
              <a:rPr lang="en-US" b="1" kern="0"/>
              <a:t>11. Switch</a:t>
            </a:r>
          </a:p>
          <a:p>
            <a:pPr marL="290513" indent="0" algn="just" defTabSz="914400" fontAlgn="base">
              <a:spcBef>
                <a:spcPct val="50000"/>
              </a:spcBef>
              <a:spcAft>
                <a:spcPct val="0"/>
              </a:spcAft>
              <a:buClrTx/>
              <a:buSzTx/>
              <a:buNone/>
              <a:defRPr/>
            </a:pPr>
            <a:r>
              <a:rPr lang="vi-VN" kern="0"/>
              <a:t>Một thành phần hiển thị đầu vào “</a:t>
            </a:r>
            <a:r>
              <a:rPr lang="en-US" kern="0"/>
              <a:t>on-off</a:t>
            </a:r>
            <a:r>
              <a:rPr lang="vi-VN" kern="0"/>
              <a:t>" boolean. </a:t>
            </a:r>
            <a:r>
              <a:rPr lang="en-US" kern="0"/>
              <a:t>Switch </a:t>
            </a:r>
            <a:r>
              <a:rPr lang="vi-VN" kern="0"/>
              <a:t>là các thành phần được kiểm soát yêu cầu </a:t>
            </a:r>
            <a:r>
              <a:rPr lang="en-US" kern="0"/>
              <a:t>gọi lại một</a:t>
            </a:r>
            <a:r>
              <a:rPr lang="vi-VN" kern="0"/>
              <a:t> on-value-change</a:t>
            </a:r>
            <a:r>
              <a:rPr lang="en-US" kern="0"/>
              <a:t> để </a:t>
            </a:r>
            <a:r>
              <a:rPr lang="vi-VN" kern="0"/>
              <a:t>cập nhật giá trị của nó </a:t>
            </a:r>
            <a:r>
              <a:rPr lang="en-US" kern="0"/>
              <a:t>,</a:t>
            </a:r>
            <a:r>
              <a:rPr lang="vi-VN" kern="0"/>
              <a:t>thành phần phản ánh hành động của người dùng trên Vue Instance.</a:t>
            </a:r>
            <a:endParaRPr lang="en-US" kern="0"/>
          </a:p>
        </p:txBody>
      </p:sp>
      <p:pic>
        <p:nvPicPr>
          <p:cNvPr id="8" name="Picture 7">
            <a:extLst>
              <a:ext uri="{FF2B5EF4-FFF2-40B4-BE49-F238E27FC236}">
                <a16:creationId xmlns:a16="http://schemas.microsoft.com/office/drawing/2014/main" id="{D7AABC2B-065C-4E80-9A9E-805624776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2663172"/>
            <a:ext cx="9640888" cy="4010585"/>
          </a:xfrm>
          <a:prstGeom prst="rect">
            <a:avLst/>
          </a:prstGeom>
        </p:spPr>
      </p:pic>
      <p:sp>
        <p:nvSpPr>
          <p:cNvPr id="9" name="TextBox 8">
            <a:extLst>
              <a:ext uri="{FF2B5EF4-FFF2-40B4-BE49-F238E27FC236}">
                <a16:creationId xmlns:a16="http://schemas.microsoft.com/office/drawing/2014/main" id="{0238E1C7-B7B6-4E75-9516-32ACBA56F3E5}"/>
              </a:ext>
            </a:extLst>
          </p:cNvPr>
          <p:cNvSpPr txBox="1"/>
          <p:nvPr/>
        </p:nvSpPr>
        <p:spPr>
          <a:xfrm>
            <a:off x="8259097" y="4387645"/>
            <a:ext cx="329155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a:latin typeface="Times New Roman" panose="02020603050405020304" pitchFamily="18" charset="0"/>
                <a:cs typeface="Times New Roman" panose="02020603050405020304" pitchFamily="18" charset="0"/>
              </a:rPr>
              <a:t>Cũng có thể sử dụng v-modeltừ vue-native-template-compilerphiên bản 0.0.10trở lên.</a:t>
            </a:r>
          </a:p>
        </p:txBody>
      </p:sp>
    </p:spTree>
    <p:extLst>
      <p:ext uri="{BB962C8B-B14F-4D97-AF65-F5344CB8AC3E}">
        <p14:creationId xmlns:p14="http://schemas.microsoft.com/office/powerpoint/2010/main" val="261524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7"/>
            <a:ext cx="10018713" cy="2389238"/>
          </a:xfrm>
        </p:spPr>
        <p:txBody>
          <a:bodyPr>
            <a:normAutofit/>
          </a:bodyPr>
          <a:lstStyle/>
          <a:p>
            <a:pPr marL="290513" indent="0" algn="just" defTabSz="914400" fontAlgn="base">
              <a:spcBef>
                <a:spcPct val="50000"/>
              </a:spcBef>
              <a:spcAft>
                <a:spcPct val="0"/>
              </a:spcAft>
              <a:buClrTx/>
              <a:buSzTx/>
              <a:buNone/>
              <a:defRPr/>
            </a:pPr>
            <a:r>
              <a:rPr lang="en-US" b="1" kern="0"/>
              <a:t>12. TouchableOpacity</a:t>
            </a:r>
          </a:p>
          <a:p>
            <a:pPr marL="290513" indent="0" algn="just" defTabSz="914400" fontAlgn="base">
              <a:spcBef>
                <a:spcPct val="50000"/>
              </a:spcBef>
              <a:spcAft>
                <a:spcPct val="0"/>
              </a:spcAft>
              <a:buClrTx/>
              <a:buSzTx/>
              <a:buNone/>
              <a:defRPr/>
            </a:pPr>
            <a:r>
              <a:rPr lang="vi-VN" kern="0"/>
              <a:t>Một </a:t>
            </a:r>
            <a:r>
              <a:rPr lang="en-US" kern="0"/>
              <a:t>wrapper làm cho view</a:t>
            </a:r>
            <a:r>
              <a:rPr lang="vi-VN" kern="0"/>
              <a:t> phản hồi </a:t>
            </a:r>
            <a:r>
              <a:rPr lang="en-US" kern="0"/>
              <a:t>lại một cách phù hợp với việc nhấn vào ( hay chạm vào)</a:t>
            </a:r>
            <a:r>
              <a:rPr lang="vi-VN" kern="0"/>
              <a:t>. Khi nhấn xuống</a:t>
            </a:r>
            <a:r>
              <a:rPr lang="en-US" kern="0"/>
              <a:t> view</a:t>
            </a:r>
            <a:r>
              <a:rPr lang="vi-VN" kern="0"/>
              <a:t>, độ mờ của </a:t>
            </a:r>
            <a:r>
              <a:rPr lang="en-US" kern="0"/>
              <a:t>màn hình </a:t>
            </a:r>
            <a:r>
              <a:rPr lang="vi-VN" kern="0"/>
              <a:t>sẽ </a:t>
            </a:r>
            <a:r>
              <a:rPr lang="en-US" kern="0"/>
              <a:t>được </a:t>
            </a:r>
            <a:r>
              <a:rPr lang="vi-VN" kern="0"/>
              <a:t>giảm</a:t>
            </a:r>
            <a:r>
              <a:rPr lang="en-US" kern="0"/>
              <a:t> xuống và mờ đi</a:t>
            </a:r>
            <a:r>
              <a:rPr lang="vi-VN" kern="0"/>
              <a:t>.</a:t>
            </a:r>
            <a:endParaRPr lang="en-US" kern="0"/>
          </a:p>
        </p:txBody>
      </p:sp>
      <p:pic>
        <p:nvPicPr>
          <p:cNvPr id="5" name="Picture 4">
            <a:extLst>
              <a:ext uri="{FF2B5EF4-FFF2-40B4-BE49-F238E27FC236}">
                <a16:creationId xmlns:a16="http://schemas.microsoft.com/office/drawing/2014/main" id="{89E96F1C-54A9-42C7-B5B2-91658571D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153" y="2551471"/>
            <a:ext cx="5782482" cy="4306529"/>
          </a:xfrm>
          <a:prstGeom prst="rect">
            <a:avLst/>
          </a:prstGeom>
        </p:spPr>
      </p:pic>
    </p:spTree>
    <p:extLst>
      <p:ext uri="{BB962C8B-B14F-4D97-AF65-F5344CB8AC3E}">
        <p14:creationId xmlns:p14="http://schemas.microsoft.com/office/powerpoint/2010/main" val="83557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678427"/>
            <a:ext cx="10018713" cy="1902541"/>
          </a:xfrm>
        </p:spPr>
        <p:txBody>
          <a:bodyPr>
            <a:normAutofit/>
          </a:bodyPr>
          <a:lstStyle/>
          <a:p>
            <a:pPr marL="290513" indent="0" algn="just" defTabSz="914400" fontAlgn="base">
              <a:spcBef>
                <a:spcPct val="50000"/>
              </a:spcBef>
              <a:spcAft>
                <a:spcPct val="0"/>
              </a:spcAft>
              <a:buClrTx/>
              <a:buSzTx/>
              <a:buNone/>
              <a:defRPr/>
            </a:pPr>
            <a:r>
              <a:rPr lang="en-US" b="1" kern="0"/>
              <a:t>13. Webview</a:t>
            </a:r>
          </a:p>
          <a:p>
            <a:pPr marL="290513" indent="0" algn="just" defTabSz="914400" fontAlgn="base">
              <a:spcBef>
                <a:spcPct val="50000"/>
              </a:spcBef>
              <a:spcAft>
                <a:spcPct val="0"/>
              </a:spcAft>
              <a:buClrTx/>
              <a:buSzTx/>
              <a:buNone/>
              <a:defRPr/>
            </a:pPr>
            <a:r>
              <a:rPr lang="vi-VN" kern="0"/>
              <a:t>Thành phần WebView là các thành phần đặc biệt hiển thị nội dung web trong </a:t>
            </a:r>
            <a:r>
              <a:rPr lang="en-US" kern="0"/>
              <a:t>native view</a:t>
            </a:r>
          </a:p>
        </p:txBody>
      </p:sp>
      <p:pic>
        <p:nvPicPr>
          <p:cNvPr id="6" name="Picture 5">
            <a:extLst>
              <a:ext uri="{FF2B5EF4-FFF2-40B4-BE49-F238E27FC236}">
                <a16:creationId xmlns:a16="http://schemas.microsoft.com/office/drawing/2014/main" id="{60BAA8AD-449D-4F0C-ADF9-140E51EC5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2580967"/>
            <a:ext cx="9831336" cy="2477729"/>
          </a:xfrm>
          <a:prstGeom prst="rect">
            <a:avLst/>
          </a:prstGeom>
        </p:spPr>
      </p:pic>
    </p:spTree>
    <p:extLst>
      <p:ext uri="{BB962C8B-B14F-4D97-AF65-F5344CB8AC3E}">
        <p14:creationId xmlns:p14="http://schemas.microsoft.com/office/powerpoint/2010/main" val="123694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AB3523-7D59-4969-96C8-F535E8DEE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451" y="1990221"/>
            <a:ext cx="4144297" cy="2612615"/>
          </a:xfrm>
          <a:prstGeom prst="ellipse">
            <a:avLst/>
          </a:prstGeom>
          <a:ln>
            <a:noFill/>
          </a:ln>
          <a:effectLst>
            <a:softEdge rad="112500"/>
          </a:effectLst>
        </p:spPr>
      </p:pic>
    </p:spTree>
    <p:extLst>
      <p:ext uri="{BB962C8B-B14F-4D97-AF65-F5344CB8AC3E}">
        <p14:creationId xmlns:p14="http://schemas.microsoft.com/office/powerpoint/2010/main" val="348600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1. Giới Thiệu</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9"/>
            <a:ext cx="10018713" cy="4457602"/>
          </a:xfrm>
        </p:spPr>
        <p:txBody>
          <a:bodyPr>
            <a:normAutofit/>
          </a:bodyPr>
          <a:lstStyle/>
          <a:p>
            <a:pPr marL="457200" lvl="0" indent="-457200" algn="just" defTabSz="914400" fontAlgn="base">
              <a:spcBef>
                <a:spcPct val="50000"/>
              </a:spcBef>
              <a:spcAft>
                <a:spcPct val="0"/>
              </a:spcAft>
              <a:buClrTx/>
              <a:buSzTx/>
              <a:buFont typeface="+mj-lt"/>
              <a:buAutoNum type="arabicPeriod"/>
              <a:defRPr/>
            </a:pPr>
            <a:r>
              <a:rPr lang="fr-FR" b="1" kern="0">
                <a:solidFill>
                  <a:srgbClr val="000000"/>
                </a:solidFill>
              </a:rPr>
              <a:t>Vue Native là gì?</a:t>
            </a:r>
          </a:p>
          <a:p>
            <a:pPr marL="398463" lvl="0" indent="0" algn="just" defTabSz="914400" fontAlgn="base">
              <a:spcBef>
                <a:spcPct val="50000"/>
              </a:spcBef>
              <a:spcAft>
                <a:spcPct val="0"/>
              </a:spcAft>
              <a:buClrTx/>
              <a:buSzTx/>
              <a:buNone/>
              <a:defRPr/>
            </a:pPr>
            <a:r>
              <a:rPr lang="fr-FR" kern="0">
                <a:solidFill>
                  <a:srgbClr val="000000"/>
                </a:solidFill>
              </a:rPr>
              <a:t>Vue Native là một framework mobile </a:t>
            </a:r>
            <a:r>
              <a:rPr lang="vi-VN" kern="0">
                <a:solidFill>
                  <a:srgbClr val="000000"/>
                </a:solidFill>
              </a:rPr>
              <a:t>để xây dựng ứng dụng di động có nguồn gốc sử dụng Vue.js. Nó được thiết kế để kết nối React Native và Vue.js.</a:t>
            </a:r>
            <a:endParaRPr lang="fr-FR" kern="0">
              <a:solidFill>
                <a:srgbClr val="000000"/>
              </a:solidFill>
            </a:endParaRPr>
          </a:p>
          <a:p>
            <a:pPr marL="0" indent="0" algn="just" defTabSz="914400" fontAlgn="base">
              <a:spcBef>
                <a:spcPct val="50000"/>
              </a:spcBef>
              <a:spcAft>
                <a:spcPct val="0"/>
              </a:spcAft>
              <a:buClrTx/>
              <a:buSzTx/>
              <a:buNone/>
              <a:defRPr/>
            </a:pPr>
            <a:r>
              <a:rPr lang="en-US" b="1" kern="0"/>
              <a:t>2. Bắt đầu</a:t>
            </a:r>
            <a:endParaRPr lang="en-US" kern="0"/>
          </a:p>
          <a:p>
            <a:pPr marL="339725" indent="0" algn="just" defTabSz="914400" fontAlgn="base">
              <a:spcBef>
                <a:spcPct val="50000"/>
              </a:spcBef>
              <a:spcAft>
                <a:spcPct val="0"/>
              </a:spcAft>
              <a:buClrTx/>
              <a:buSzTx/>
              <a:buNone/>
              <a:defRPr/>
            </a:pPr>
            <a:r>
              <a:rPr lang="en-US" kern="0"/>
              <a:t>Tạo một </a:t>
            </a:r>
            <a:r>
              <a:rPr lang="en-US" b="1" kern="0"/>
              <a:t>Hello World In Vue Native</a:t>
            </a:r>
          </a:p>
          <a:p>
            <a:pPr marL="339725" indent="0" algn="just" defTabSz="914400" fontAlgn="base">
              <a:spcBef>
                <a:spcPct val="50000"/>
              </a:spcBef>
              <a:spcAft>
                <a:spcPct val="0"/>
              </a:spcAft>
              <a:buClrTx/>
              <a:buSzTx/>
              <a:buNone/>
              <a:defRPr/>
            </a:pPr>
            <a:endParaRPr lang="en-US" b="1" kern="0"/>
          </a:p>
        </p:txBody>
      </p:sp>
    </p:spTree>
    <p:extLst>
      <p:ext uri="{BB962C8B-B14F-4D97-AF65-F5344CB8AC3E}">
        <p14:creationId xmlns:p14="http://schemas.microsoft.com/office/powerpoint/2010/main" val="307705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1. Giới Thiệu (ứng dụng đầu tiên)</a:t>
            </a:r>
          </a:p>
        </p:txBody>
      </p:sp>
      <p:pic>
        <p:nvPicPr>
          <p:cNvPr id="5" name="Content Placeholder 4">
            <a:extLst>
              <a:ext uri="{FF2B5EF4-FFF2-40B4-BE49-F238E27FC236}">
                <a16:creationId xmlns:a16="http://schemas.microsoft.com/office/drawing/2014/main" id="{35EEF8AD-3C9F-4CB5-8B32-33EE47356C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2415" y="1005427"/>
            <a:ext cx="8663469" cy="5668329"/>
          </a:xfrm>
        </p:spPr>
      </p:pic>
    </p:spTree>
    <p:extLst>
      <p:ext uri="{BB962C8B-B14F-4D97-AF65-F5344CB8AC3E}">
        <p14:creationId xmlns:p14="http://schemas.microsoft.com/office/powerpoint/2010/main" val="28369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Khai Báo </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1788145"/>
          </a:xfrm>
        </p:spPr>
        <p:txBody>
          <a:bodyPr>
            <a:normAutofit/>
          </a:bodyPr>
          <a:lstStyle/>
          <a:p>
            <a:pPr marL="290513" indent="0" algn="just" defTabSz="914400" fontAlgn="base">
              <a:spcBef>
                <a:spcPct val="50000"/>
              </a:spcBef>
              <a:spcAft>
                <a:spcPct val="0"/>
              </a:spcAft>
              <a:buClrTx/>
              <a:buSzTx/>
              <a:buNone/>
              <a:defRPr/>
            </a:pPr>
            <a:r>
              <a:rPr lang="vi-VN" kern="0"/>
              <a:t>Cốt lõi của Vue Native là một hệ thống cho phép hiển thị dữ liệu </a:t>
            </a:r>
            <a:r>
              <a:rPr lang="en-US" kern="0"/>
              <a:t>bằng cách khai báo </a:t>
            </a:r>
            <a:r>
              <a:rPr lang="vi-VN" kern="0"/>
              <a:t>cú pháp mẫu đơn giản:</a:t>
            </a:r>
            <a:endParaRPr lang="en-US" kern="0"/>
          </a:p>
          <a:p>
            <a:pPr marL="290513" indent="0" algn="just" defTabSz="914400" fontAlgn="base">
              <a:spcBef>
                <a:spcPct val="50000"/>
              </a:spcBef>
              <a:spcAft>
                <a:spcPct val="0"/>
              </a:spcAft>
              <a:buClrTx/>
              <a:buSzTx/>
              <a:buNone/>
              <a:defRPr/>
            </a:pPr>
            <a:endParaRPr lang="en-US" kern="0"/>
          </a:p>
        </p:txBody>
      </p:sp>
      <p:pic>
        <p:nvPicPr>
          <p:cNvPr id="5" name="Picture 4">
            <a:extLst>
              <a:ext uri="{FF2B5EF4-FFF2-40B4-BE49-F238E27FC236}">
                <a16:creationId xmlns:a16="http://schemas.microsoft.com/office/drawing/2014/main" id="{83BF9C81-F7DB-4F9A-B9E5-A2D6DF058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2013533"/>
            <a:ext cx="9598025" cy="4092299"/>
          </a:xfrm>
          <a:prstGeom prst="rect">
            <a:avLst/>
          </a:prstGeom>
        </p:spPr>
      </p:pic>
    </p:spTree>
    <p:extLst>
      <p:ext uri="{BB962C8B-B14F-4D97-AF65-F5344CB8AC3E}">
        <p14:creationId xmlns:p14="http://schemas.microsoft.com/office/powerpoint/2010/main" val="298338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Khai Báo </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1087975"/>
          </a:xfrm>
        </p:spPr>
        <p:txBody>
          <a:bodyPr>
            <a:normAutofit/>
          </a:bodyPr>
          <a:lstStyle/>
          <a:p>
            <a:pPr marL="290513" indent="0" algn="just" defTabSz="914400" fontAlgn="base">
              <a:spcBef>
                <a:spcPct val="50000"/>
              </a:spcBef>
              <a:spcAft>
                <a:spcPct val="0"/>
              </a:spcAft>
              <a:buClrTx/>
              <a:buSzTx/>
              <a:buNone/>
              <a:defRPr/>
            </a:pPr>
            <a:r>
              <a:rPr lang="vi-VN" kern="0"/>
              <a:t> </a:t>
            </a:r>
            <a:r>
              <a:rPr lang="en-US" kern="0"/>
              <a:t>C</a:t>
            </a:r>
            <a:r>
              <a:rPr lang="vi-VN" kern="0"/>
              <a:t>húng ta cũng có thể ràng buộc các thuộc tính phần tử như sau:</a:t>
            </a:r>
          </a:p>
          <a:p>
            <a:pPr marL="290513" indent="0" algn="just" defTabSz="914400" fontAlgn="base">
              <a:spcBef>
                <a:spcPct val="50000"/>
              </a:spcBef>
              <a:spcAft>
                <a:spcPct val="0"/>
              </a:spcAft>
              <a:buClrTx/>
              <a:buSzTx/>
              <a:buNone/>
              <a:defRPr/>
            </a:pPr>
            <a:endParaRPr lang="en-US" kern="0"/>
          </a:p>
        </p:txBody>
      </p:sp>
      <p:pic>
        <p:nvPicPr>
          <p:cNvPr id="6" name="Picture 5">
            <a:extLst>
              <a:ext uri="{FF2B5EF4-FFF2-40B4-BE49-F238E27FC236}">
                <a16:creationId xmlns:a16="http://schemas.microsoft.com/office/drawing/2014/main" id="{686E82C8-9254-4FF3-AD85-26A7BD331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5" y="1568781"/>
            <a:ext cx="9197156" cy="4935258"/>
          </a:xfrm>
          <a:prstGeom prst="rect">
            <a:avLst/>
          </a:prstGeom>
        </p:spPr>
      </p:pic>
    </p:spTree>
    <p:extLst>
      <p:ext uri="{BB962C8B-B14F-4D97-AF65-F5344CB8AC3E}">
        <p14:creationId xmlns:p14="http://schemas.microsoft.com/office/powerpoint/2010/main" val="291031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Khai Báo </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1198210"/>
          </a:xfrm>
        </p:spPr>
        <p:txBody>
          <a:bodyPr>
            <a:normAutofit/>
          </a:bodyPr>
          <a:lstStyle/>
          <a:p>
            <a:pPr marL="290513" indent="0" algn="just" defTabSz="914400" fontAlgn="base">
              <a:spcBef>
                <a:spcPct val="50000"/>
              </a:spcBef>
              <a:spcAft>
                <a:spcPct val="0"/>
              </a:spcAft>
              <a:buClrTx/>
              <a:buSzTx/>
              <a:buNone/>
              <a:defRPr/>
            </a:pPr>
            <a:r>
              <a:rPr lang="en-US" kern="0"/>
              <a:t>Thuộc tính</a:t>
            </a:r>
            <a:r>
              <a:rPr lang="vi-VN" kern="0"/>
              <a:t> </a:t>
            </a:r>
            <a:r>
              <a:rPr lang="en-US" b="1" kern="0"/>
              <a:t>v –bind </a:t>
            </a:r>
            <a:r>
              <a:rPr lang="vi-VN" kern="0"/>
              <a:t>được gọi là một chỉ thị . Các chỉ thị có tiền tố là v-</a:t>
            </a:r>
            <a:r>
              <a:rPr lang="en-US" kern="0"/>
              <a:t> </a:t>
            </a:r>
            <a:r>
              <a:rPr lang="vi-VN" kern="0"/>
              <a:t>để chỉ ra rằng chúng là các thuộc tính đặc biệt được cung cấp bởi Vue Native</a:t>
            </a:r>
            <a:r>
              <a:rPr lang="en-US" kern="0"/>
              <a:t>. </a:t>
            </a:r>
          </a:p>
        </p:txBody>
      </p:sp>
      <p:pic>
        <p:nvPicPr>
          <p:cNvPr id="5" name="Picture 4">
            <a:extLst>
              <a:ext uri="{FF2B5EF4-FFF2-40B4-BE49-F238E27FC236}">
                <a16:creationId xmlns:a16="http://schemas.microsoft.com/office/drawing/2014/main" id="{834A528F-3DBB-4540-84ED-86EBC69FA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287" y="1923361"/>
            <a:ext cx="5662519" cy="4934639"/>
          </a:xfrm>
          <a:prstGeom prst="rect">
            <a:avLst/>
          </a:prstGeom>
        </p:spPr>
      </p:pic>
    </p:spTree>
    <p:extLst>
      <p:ext uri="{BB962C8B-B14F-4D97-AF65-F5344CB8AC3E}">
        <p14:creationId xmlns:p14="http://schemas.microsoft.com/office/powerpoint/2010/main" val="345393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7"/>
            <a:ext cx="10018713" cy="5607977"/>
          </a:xfrm>
        </p:spPr>
        <p:txBody>
          <a:bodyPr>
            <a:normAutofit/>
          </a:bodyPr>
          <a:lstStyle/>
          <a:p>
            <a:pPr marL="747713" indent="-457200" algn="just" defTabSz="914400" fontAlgn="base">
              <a:spcBef>
                <a:spcPct val="50000"/>
              </a:spcBef>
              <a:spcAft>
                <a:spcPct val="0"/>
              </a:spcAft>
              <a:buClrTx/>
              <a:buSzTx/>
              <a:buAutoNum type="arabicPeriod"/>
              <a:defRPr/>
            </a:pPr>
            <a:r>
              <a:rPr lang="en-US" b="1" kern="0"/>
              <a:t>View</a:t>
            </a:r>
          </a:p>
          <a:p>
            <a:pPr marL="290513" indent="0" algn="just" defTabSz="914400" fontAlgn="base">
              <a:spcBef>
                <a:spcPct val="50000"/>
              </a:spcBef>
              <a:spcAft>
                <a:spcPct val="0"/>
              </a:spcAft>
              <a:buClrTx/>
              <a:buSzTx/>
              <a:buNone/>
              <a:defRPr/>
            </a:pPr>
            <a:r>
              <a:rPr lang="vi-VN" kern="0"/>
              <a:t>Thành phần cơ bản nhất để xây dựng Giao diện người dùng (UI) là View. </a:t>
            </a:r>
            <a:r>
              <a:rPr lang="en-US" kern="0"/>
              <a:t>View</a:t>
            </a:r>
            <a:r>
              <a:rPr lang="vi-VN" kern="0"/>
              <a:t> là một vùng chứa hỗ trợ bố cục</a:t>
            </a:r>
            <a:r>
              <a:rPr lang="en-US" kern="0"/>
              <a:t> (layout)</a:t>
            </a:r>
            <a:r>
              <a:rPr lang="vi-VN" kern="0"/>
              <a:t>.</a:t>
            </a:r>
          </a:p>
          <a:p>
            <a:pPr marL="290513" indent="0" algn="just" defTabSz="914400" fontAlgn="base">
              <a:spcBef>
                <a:spcPct val="50000"/>
              </a:spcBef>
              <a:spcAft>
                <a:spcPct val="0"/>
              </a:spcAft>
              <a:buClrTx/>
              <a:buSzTx/>
              <a:buNone/>
              <a:defRPr/>
            </a:pPr>
            <a:r>
              <a:rPr lang="vi-VN" kern="0"/>
              <a:t>Views</a:t>
            </a:r>
            <a:r>
              <a:rPr lang="en-US" kern="0"/>
              <a:t> </a:t>
            </a:r>
            <a:r>
              <a:rPr lang="vi-VN" kern="0"/>
              <a:t>được thiết kế để lồng vào bên trong các khung nhìn khác và có thể có bất kỳ </a:t>
            </a:r>
            <a:r>
              <a:rPr lang="en-US" kern="0"/>
              <a:t>số lượng child views nào bên trong parent Views</a:t>
            </a:r>
            <a:r>
              <a:rPr lang="vi-VN" kern="0"/>
              <a:t>. </a:t>
            </a:r>
            <a:r>
              <a:rPr lang="en-US" kern="0"/>
              <a:t>Parent Views </a:t>
            </a:r>
            <a:r>
              <a:rPr lang="vi-VN" kern="0"/>
              <a:t>có thể lồng bất kỳ loại </a:t>
            </a:r>
            <a:r>
              <a:rPr lang="en-US" kern="0"/>
              <a:t>child views</a:t>
            </a:r>
            <a:r>
              <a:rPr lang="vi-VN" kern="0"/>
              <a:t> vào bên trong chúng.</a:t>
            </a:r>
          </a:p>
          <a:p>
            <a:pPr marL="290513" indent="0" algn="just" defTabSz="914400" fontAlgn="base">
              <a:spcBef>
                <a:spcPct val="50000"/>
              </a:spcBef>
              <a:spcAft>
                <a:spcPct val="0"/>
              </a:spcAft>
              <a:buClrTx/>
              <a:buSzTx/>
              <a:buNone/>
              <a:defRPr/>
            </a:pPr>
            <a:r>
              <a:rPr lang="vi-VN" kern="0"/>
              <a:t>Một Chế độ xem giống tương đương vue-native của một </a:t>
            </a:r>
            <a:r>
              <a:rPr lang="vi-VN" b="1" kern="0"/>
              <a:t>&lt;div&gt;</a:t>
            </a:r>
            <a:r>
              <a:rPr lang="vi-VN" kern="0"/>
              <a:t>trong HTML.</a:t>
            </a:r>
            <a:endParaRPr lang="en-US" kern="0"/>
          </a:p>
          <a:p>
            <a:pPr marL="290513" indent="0" algn="just" defTabSz="914400" fontAlgn="base">
              <a:spcBef>
                <a:spcPct val="50000"/>
              </a:spcBef>
              <a:spcAft>
                <a:spcPct val="0"/>
              </a:spcAft>
              <a:buClrTx/>
              <a:buSzTx/>
              <a:buNone/>
              <a:defRPr/>
            </a:pPr>
            <a:r>
              <a:rPr lang="en-US" b="1" kern="0"/>
              <a:t>2. Text</a:t>
            </a:r>
          </a:p>
          <a:p>
            <a:pPr marL="290513" indent="0" algn="just" defTabSz="914400" fontAlgn="base">
              <a:spcBef>
                <a:spcPct val="50000"/>
              </a:spcBef>
              <a:spcAft>
                <a:spcPct val="0"/>
              </a:spcAft>
              <a:buClrTx/>
              <a:buSzTx/>
              <a:buNone/>
              <a:defRPr/>
            </a:pPr>
            <a:r>
              <a:rPr lang="en-US" kern="0"/>
              <a:t>Thành phần để hiển thị văn bản. Thành phần hỗ trợ văn bản lồng, tạo kiểu và xử lý</a:t>
            </a:r>
          </a:p>
        </p:txBody>
      </p:sp>
    </p:spTree>
    <p:extLst>
      <p:ext uri="{BB962C8B-B14F-4D97-AF65-F5344CB8AC3E}">
        <p14:creationId xmlns:p14="http://schemas.microsoft.com/office/powerpoint/2010/main" val="363850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730-B7F1-40DE-AFA4-052CFC5E7840}"/>
              </a:ext>
            </a:extLst>
          </p:cNvPr>
          <p:cNvSpPr>
            <a:spLocks noGrp="1"/>
          </p:cNvSpPr>
          <p:nvPr>
            <p:ph type="title"/>
          </p:nvPr>
        </p:nvSpPr>
        <p:spPr/>
        <p:txBody>
          <a:bodyPr/>
          <a:lstStyle/>
          <a:p>
            <a:r>
              <a:rPr lang="en-US">
                <a:solidFill>
                  <a:schemeClr val="tx1">
                    <a:lumMod val="65000"/>
                    <a:lumOff val="35000"/>
                  </a:schemeClr>
                </a:solidFill>
              </a:rPr>
              <a:t>2. Các Thành Cơ Bản</a:t>
            </a:r>
          </a:p>
        </p:txBody>
      </p:sp>
      <p:sp>
        <p:nvSpPr>
          <p:cNvPr id="3" name="Content Placeholder 2">
            <a:extLst>
              <a:ext uri="{FF2B5EF4-FFF2-40B4-BE49-F238E27FC236}">
                <a16:creationId xmlns:a16="http://schemas.microsoft.com/office/drawing/2014/main" id="{FEB1B81E-DDEB-42D9-A0EE-970B14057F39}"/>
              </a:ext>
            </a:extLst>
          </p:cNvPr>
          <p:cNvSpPr>
            <a:spLocks noGrp="1"/>
          </p:cNvSpPr>
          <p:nvPr>
            <p:ph idx="1"/>
          </p:nvPr>
        </p:nvSpPr>
        <p:spPr>
          <a:xfrm>
            <a:off x="1574800" y="925558"/>
            <a:ext cx="10018713" cy="1330946"/>
          </a:xfrm>
        </p:spPr>
        <p:txBody>
          <a:bodyPr>
            <a:normAutofit/>
          </a:bodyPr>
          <a:lstStyle/>
          <a:p>
            <a:pPr marL="290513" indent="0" algn="just" defTabSz="914400" fontAlgn="base">
              <a:spcBef>
                <a:spcPct val="50000"/>
              </a:spcBef>
              <a:spcAft>
                <a:spcPct val="0"/>
              </a:spcAft>
              <a:buClrTx/>
              <a:buSzTx/>
              <a:buNone/>
              <a:defRPr/>
            </a:pPr>
            <a:r>
              <a:rPr lang="en-US" b="1" kern="0"/>
              <a:t>2. Text</a:t>
            </a:r>
          </a:p>
          <a:p>
            <a:pPr marL="290513" indent="0" algn="just" defTabSz="914400" fontAlgn="base">
              <a:spcBef>
                <a:spcPct val="50000"/>
              </a:spcBef>
              <a:spcAft>
                <a:spcPct val="0"/>
              </a:spcAft>
              <a:buClrTx/>
              <a:buSzTx/>
              <a:buNone/>
              <a:defRPr/>
            </a:pPr>
            <a:endParaRPr lang="en-US" b="1" kern="0"/>
          </a:p>
        </p:txBody>
      </p:sp>
      <p:pic>
        <p:nvPicPr>
          <p:cNvPr id="5" name="Picture 4">
            <a:extLst>
              <a:ext uri="{FF2B5EF4-FFF2-40B4-BE49-F238E27FC236}">
                <a16:creationId xmlns:a16="http://schemas.microsoft.com/office/drawing/2014/main" id="{A561BBD6-7182-4318-A24A-17CD9101E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386" y="1723765"/>
            <a:ext cx="9123414" cy="4210398"/>
          </a:xfrm>
          <a:prstGeom prst="rect">
            <a:avLst/>
          </a:prstGeom>
        </p:spPr>
      </p:pic>
    </p:spTree>
    <p:extLst>
      <p:ext uri="{BB962C8B-B14F-4D97-AF65-F5344CB8AC3E}">
        <p14:creationId xmlns:p14="http://schemas.microsoft.com/office/powerpoint/2010/main" val="150313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BD41CF28F99248A9B8444619126A1D" ma:contentTypeVersion="6" ma:contentTypeDescription="Create a new document." ma:contentTypeScope="" ma:versionID="19687eacf61e8045f134c35235ea7121">
  <xsd:schema xmlns:xsd="http://www.w3.org/2001/XMLSchema" xmlns:xs="http://www.w3.org/2001/XMLSchema" xmlns:p="http://schemas.microsoft.com/office/2006/metadata/properties" xmlns:ns2="1fceaf65-531e-4183-a9be-dd9ce6205c4c" xmlns:ns3="e69cc7f2-b93e-474e-8998-24c5e08b3afe" targetNamespace="http://schemas.microsoft.com/office/2006/metadata/properties" ma:root="true" ma:fieldsID="c61767211c61cb3bc55591ed2f9d643e" ns2:_="" ns3:_="">
    <xsd:import namespace="1fceaf65-531e-4183-a9be-dd9ce6205c4c"/>
    <xsd:import namespace="e69cc7f2-b93e-474e-8998-24c5e08b3af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eaf65-531e-4183-a9be-dd9ce6205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9cc7f2-b93e-474e-8998-24c5e08b3a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7D2A0-686E-407F-9B2F-DFF0934291E0}"/>
</file>

<file path=customXml/itemProps2.xml><?xml version="1.0" encoding="utf-8"?>
<ds:datastoreItem xmlns:ds="http://schemas.openxmlformats.org/officeDocument/2006/customXml" ds:itemID="{A3277101-DE64-410F-84DB-82BA44D79EB8}"/>
</file>

<file path=customXml/itemProps3.xml><?xml version="1.0" encoding="utf-8"?>
<ds:datastoreItem xmlns:ds="http://schemas.openxmlformats.org/officeDocument/2006/customXml" ds:itemID="{B4D6B7F8-05BF-4DD7-AFF0-A889E3663403}"/>
</file>

<file path=docProps/app.xml><?xml version="1.0" encoding="utf-8"?>
<Properties xmlns="http://schemas.openxmlformats.org/officeDocument/2006/extended-properties" xmlns:vt="http://schemas.openxmlformats.org/officeDocument/2006/docPropsVTypes">
  <Template>TM03457496[[fn=Parallax]]</Template>
  <TotalTime>2175</TotalTime>
  <Words>2297</Words>
  <Application>Microsoft Office PowerPoint</Application>
  <PresentationFormat>Widescreen</PresentationFormat>
  <Paragraphs>120</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source sans pro</vt:lpstr>
      <vt:lpstr>Times New Roman</vt:lpstr>
      <vt:lpstr>Parallax</vt:lpstr>
      <vt:lpstr>KỸ THUẬTWEB VỚI ỨNG DỤNG DI ĐỘNG ĐA NỀN TẢNG Bài 2: Thành Phần Cơ Bản</vt:lpstr>
      <vt:lpstr>NỘI DUNG CHÍNH</vt:lpstr>
      <vt:lpstr>1. Giới Thiệu</vt:lpstr>
      <vt:lpstr>1. Giới Thiệu (ứng dụng đầu tiên)</vt:lpstr>
      <vt:lpstr>2. Khai Báo </vt:lpstr>
      <vt:lpstr>2. Khai Báo </vt:lpstr>
      <vt:lpstr>2. Khai Báo </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2. Các Thành Cơ Bản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PHẦN MỀM Chương 2: Quản Lý Dự Án Với Scrum</dc:title>
  <dc:creator>Hung</dc:creator>
  <cp:lastModifiedBy>Hung</cp:lastModifiedBy>
  <cp:revision>126</cp:revision>
  <dcterms:created xsi:type="dcterms:W3CDTF">2020-04-09T07:56:46Z</dcterms:created>
  <dcterms:modified xsi:type="dcterms:W3CDTF">2020-10-15T15:09:49Z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0x0101003DBD41CF28F99248A9B8444619126A1D</vt:lpwstr>
  </property>
</Properties>
</file>