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53"/>
  </p:handoutMasterIdLst>
  <p:sldIdLst>
    <p:sldId id="340" r:id="rId3"/>
    <p:sldId id="330" r:id="rId4"/>
    <p:sldId id="410" r:id="rId6"/>
    <p:sldId id="357" r:id="rId7"/>
    <p:sldId id="359" r:id="rId8"/>
    <p:sldId id="393" r:id="rId9"/>
    <p:sldId id="395" r:id="rId10"/>
    <p:sldId id="355" r:id="rId11"/>
    <p:sldId id="398" r:id="rId12"/>
    <p:sldId id="400" r:id="rId13"/>
    <p:sldId id="402" r:id="rId14"/>
    <p:sldId id="403" r:id="rId15"/>
    <p:sldId id="404" r:id="rId16"/>
    <p:sldId id="408" r:id="rId17"/>
    <p:sldId id="411" r:id="rId18"/>
    <p:sldId id="414" r:id="rId19"/>
    <p:sldId id="412" r:id="rId20"/>
    <p:sldId id="415" r:id="rId21"/>
    <p:sldId id="417" r:id="rId22"/>
    <p:sldId id="419" r:id="rId23"/>
    <p:sldId id="420" r:id="rId24"/>
    <p:sldId id="421" r:id="rId25"/>
    <p:sldId id="422" r:id="rId26"/>
    <p:sldId id="423" r:id="rId27"/>
    <p:sldId id="425" r:id="rId28"/>
    <p:sldId id="426" r:id="rId29"/>
    <p:sldId id="427" r:id="rId30"/>
    <p:sldId id="429" r:id="rId31"/>
    <p:sldId id="428"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366" r:id="rId51"/>
    <p:sldId id="371" r:id="rId52"/>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1pPr>
    <a:lvl2pPr marL="4572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2pPr>
    <a:lvl3pPr marL="9144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3pPr>
    <a:lvl4pPr marL="13716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4pPr>
    <a:lvl5pPr marL="18288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2CD23"/>
    <a:srgbClr val="6DB33F"/>
    <a:srgbClr val="333333"/>
    <a:srgbClr val="F1F1F1"/>
    <a:srgbClr val="262626"/>
    <a:srgbClr val="0095D3"/>
    <a:srgbClr val="387C2C"/>
    <a:srgbClr val="FFFFFF"/>
    <a:srgbClr val="52AEDC"/>
    <a:srgbClr val="ACE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76" autoAdjust="0"/>
    <p:restoredTop sz="87912" autoAdjust="0"/>
  </p:normalViewPr>
  <p:slideViewPr>
    <p:cSldViewPr snapToGrid="0">
      <p:cViewPr varScale="1">
        <p:scale>
          <a:sx n="116" d="100"/>
          <a:sy n="116" d="100"/>
        </p:scale>
        <p:origin x="-496" y="-112"/>
      </p:cViewPr>
      <p:guideLst>
        <p:guide orient="horz" pos="4137"/>
        <p:guide orient="horz" pos="4085"/>
        <p:guide orient="horz" pos="674"/>
        <p:guide pos="2880"/>
        <p:guide pos="190"/>
        <p:guide pos="5569"/>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75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ln>
        </p:spPr>
        <p:txBody>
          <a:bodyPr vert="horz" wrap="square" lIns="93010" tIns="46504" rIns="93010" bIns="46504" numCol="1" anchor="t" anchorCtr="0" compatLnSpc="1"/>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ln>
        </p:spPr>
        <p:txBody>
          <a:bodyPr vert="horz" wrap="square" lIns="93010" tIns="46504" rIns="93010" bIns="46504" numCol="1" anchor="t" anchorCtr="0" compatLnSpc="1"/>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ln>
        </p:spPr>
        <p:txBody>
          <a:bodyPr vert="horz" wrap="square" lIns="93010" tIns="46504" rIns="93010" bIns="46504" numCol="1" anchor="b" anchorCtr="0" compatLnSpc="1"/>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ln>
        </p:spPr>
        <p:txBody>
          <a:bodyPr vert="horz" wrap="square" lIns="93010" tIns="46504" rIns="93010" bIns="46504" numCol="1" anchor="b" anchorCtr="0" compatLnSpc="1"/>
          <a:lstStyle>
            <a:lvl1pPr algn="r" eaLnBrk="0" hangingPunct="0">
              <a:spcAft>
                <a:spcPct val="0"/>
              </a:spcAft>
              <a:defRPr sz="1200">
                <a:solidFill>
                  <a:schemeClr val="tx1"/>
                </a:solidFill>
              </a:defRPr>
            </a:lvl1pPr>
          </a:lstStyle>
          <a:p>
            <a:pPr>
              <a:defRPr/>
            </a:pPr>
            <a:fld id="{6273D68B-0CA8-4788-90D5-2D086E039DB9}"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ln>
        </p:spPr>
        <p:txBody>
          <a:bodyPr vert="horz" wrap="square" lIns="93010" tIns="46504" rIns="93010" bIns="46504" numCol="1" anchor="t" anchorCtr="0" compatLnSpc="1"/>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ln>
        </p:spPr>
        <p:txBody>
          <a:bodyPr vert="horz" wrap="square" lIns="93010" tIns="46504" rIns="93010" bIns="46504" numCol="1" anchor="t" anchorCtr="0" compatLnSpc="1"/>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ln>
        </p:spPr>
        <p:txBody>
          <a:bodyPr vert="horz" wrap="square" lIns="93010" tIns="46504" rIns="93010" bIns="46504"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ln>
        </p:spPr>
        <p:txBody>
          <a:bodyPr vert="horz" wrap="square" lIns="93010" tIns="46504" rIns="93010" bIns="46504" numCol="1" anchor="b" anchorCtr="0" compatLnSpc="1"/>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ln>
        </p:spPr>
        <p:txBody>
          <a:bodyPr vert="horz" wrap="square" lIns="93010" tIns="46504" rIns="93010" bIns="46504" numCol="1" anchor="b" anchorCtr="0" compatLnSpc="1"/>
          <a:lstStyle>
            <a:lvl1pPr algn="r" eaLnBrk="0" hangingPunct="0">
              <a:spcAft>
                <a:spcPct val="0"/>
              </a:spcAft>
              <a:defRPr sz="1200">
                <a:solidFill>
                  <a:schemeClr val="tx1"/>
                </a:solidFill>
              </a:defRPr>
            </a:lvl1pPr>
          </a:lstStyle>
          <a:p>
            <a:pPr>
              <a:defRPr/>
            </a:pPr>
            <a:fld id="{30ED41AE-736E-48F5-8701-1355F6D9E97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5325"/>
            <a:ext cx="4641850" cy="34813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Giới thiệu cấu trúc dự án cơ bản</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Một design parten thực tế , giảng viên phân tích mục đích của từng thành phần, áp dụng trên dự án thực tế</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Giảng viên hướng dẫn học viên khởi tạo Project sử dụng  </a:t>
            </a:r>
            <a:r>
              <a:rPr lang="en-US" dirty="0">
                <a:sym typeface="+mn-ea"/>
              </a:rPr>
              <a:t>Spring Initializer</a:t>
            </a:r>
            <a:endParaRPr lang="en-US" dirty="0"/>
          </a:p>
          <a:p>
            <a:endParaRPr lang="en-US"/>
          </a:p>
          <a:p>
            <a:r>
              <a:rPr lang="en-US"/>
              <a:t>Download project &amp; cùng phân tích các thành phần trong project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Log Format</a:t>
            </a:r>
            <a:endParaRPr lang="en-US"/>
          </a:p>
          <a:p>
            <a:r>
              <a:rPr lang="en-US"/>
              <a:t>The default Spring Boot Log format is shown in the screenshot given below.</a:t>
            </a:r>
            <a:endParaRPr lang="en-US"/>
          </a:p>
          <a:p>
            <a:endParaRPr lang="en-US"/>
          </a:p>
          <a:p>
            <a:r>
              <a:rPr lang="en-US"/>
              <a:t>Spring Boot Log Format</a:t>
            </a:r>
            <a:endParaRPr lang="en-US"/>
          </a:p>
          <a:p>
            <a:r>
              <a:rPr lang="en-US"/>
              <a:t>which gives you the following information −</a:t>
            </a:r>
            <a:endParaRPr lang="en-US"/>
          </a:p>
          <a:p>
            <a:endParaRPr lang="en-US"/>
          </a:p>
          <a:p>
            <a:r>
              <a:rPr lang="en-US"/>
              <a:t>Date and Time that gives the date and time of the log</a:t>
            </a:r>
            <a:endParaRPr lang="en-US"/>
          </a:p>
          <a:p>
            <a:endParaRPr lang="en-US"/>
          </a:p>
          <a:p>
            <a:r>
              <a:rPr lang="en-US"/>
              <a:t>Log level shows INFO, ERROR or WARN</a:t>
            </a:r>
            <a:endParaRPr lang="en-US"/>
          </a:p>
          <a:p>
            <a:endParaRPr lang="en-US"/>
          </a:p>
          <a:p>
            <a:r>
              <a:rPr lang="en-US"/>
              <a:t>Process ID</a:t>
            </a:r>
            <a:endParaRPr lang="en-US"/>
          </a:p>
          <a:p>
            <a:endParaRPr lang="en-US"/>
          </a:p>
          <a:p>
            <a:r>
              <a:rPr lang="en-US"/>
              <a:t>The --- which is a separator</a:t>
            </a:r>
            <a:endParaRPr lang="en-US"/>
          </a:p>
          <a:p>
            <a:endParaRPr lang="en-US"/>
          </a:p>
          <a:p>
            <a:r>
              <a:rPr lang="en-US"/>
              <a:t>Thread name is enclosed within the square brackets []</a:t>
            </a:r>
            <a:endParaRPr lang="en-US"/>
          </a:p>
          <a:p>
            <a:endParaRPr lang="en-US"/>
          </a:p>
          <a:p>
            <a:r>
              <a:rPr lang="en-US"/>
              <a:t>Logger Name that shows the Source class name</a:t>
            </a:r>
            <a:endParaRPr lang="en-US"/>
          </a:p>
          <a:p>
            <a:endParaRPr lang="en-US"/>
          </a:p>
          <a:p>
            <a:r>
              <a:rPr lang="en-US"/>
              <a:t>The Log message</a:t>
            </a:r>
            <a:endParaRPr lang="en-US"/>
          </a:p>
          <a:p>
            <a:endParaRPr lang="en-US"/>
          </a:p>
          <a:p>
            <a:r>
              <a:rPr lang="en-US"/>
              <a:t>Console Log Output</a:t>
            </a:r>
            <a:endParaRPr lang="en-US"/>
          </a:p>
          <a:p>
            <a:r>
              <a:rPr lang="en-US"/>
              <a:t>The default log messages will print to the console window. By default, “INFO”, “ERROR” and “WARN” log messages will print in the log file.</a:t>
            </a:r>
            <a:endParaRPr lang="en-US"/>
          </a:p>
          <a:p>
            <a:endParaRPr lang="en-US"/>
          </a:p>
          <a:p>
            <a:r>
              <a:rPr lang="en-US"/>
              <a:t>If you have to enable the debug level log, add the debug flag on starting your application using the command shown below −</a:t>
            </a:r>
            <a:endParaRPr lang="en-US"/>
          </a:p>
          <a:p>
            <a:endParaRPr lang="en-US"/>
          </a:p>
          <a:p>
            <a:r>
              <a:rPr lang="en-US"/>
              <a:t>java –jar demo.jar --debug</a:t>
            </a:r>
            <a:endParaRPr lang="en-US"/>
          </a:p>
          <a:p>
            <a:r>
              <a:rPr lang="en-US"/>
              <a:t>You can also add the debug mode to your application.properties file as shown here −</a:t>
            </a:r>
            <a:endParaRPr lang="en-US"/>
          </a:p>
          <a:p>
            <a:endParaRPr lang="en-US"/>
          </a:p>
          <a:p>
            <a:r>
              <a:rPr lang="en-US"/>
              <a:t>debug = true</a:t>
            </a:r>
            <a:endParaRPr lang="en-US"/>
          </a:p>
          <a:p>
            <a:r>
              <a:rPr lang="en-US"/>
              <a:t>File Log Output</a:t>
            </a:r>
            <a:endParaRPr lang="en-US"/>
          </a:p>
          <a:p>
            <a:r>
              <a:rPr lang="en-US"/>
              <a:t>By default, all logs will print on the console window and not in the files. If you want to print the logs in a file, you need to set the property logging.file or logging.path in the application.properties file.</a:t>
            </a:r>
            <a:endParaRPr lang="en-US"/>
          </a:p>
          <a:p>
            <a:endParaRPr lang="en-US"/>
          </a:p>
          <a:p>
            <a:r>
              <a:rPr lang="en-US"/>
              <a:t>You can specify the log file path using the property shown below. Note that the log file name is spring.log.</a:t>
            </a:r>
            <a:endParaRPr lang="en-US"/>
          </a:p>
          <a:p>
            <a:endParaRPr lang="en-US"/>
          </a:p>
          <a:p>
            <a:r>
              <a:rPr lang="en-US"/>
              <a:t>logging.path = /var/tmp/</a:t>
            </a:r>
            <a:endParaRPr lang="en-US"/>
          </a:p>
          <a:p>
            <a:r>
              <a:rPr lang="en-US"/>
              <a:t>You can specify the own log file name using the property shown below −</a:t>
            </a:r>
            <a:endParaRPr lang="en-US"/>
          </a:p>
          <a:p>
            <a:endParaRPr lang="en-US"/>
          </a:p>
          <a:p>
            <a:r>
              <a:rPr lang="en-US"/>
              <a:t>logging.file = /var/tmp/mylog.log</a:t>
            </a:r>
            <a:endParaRPr lang="en-US"/>
          </a:p>
          <a:p>
            <a:r>
              <a:rPr lang="en-US"/>
              <a:t>Note − files will rotate automatically after reaching the size 10 MB.</a:t>
            </a:r>
            <a:endParaRPr lang="en-US"/>
          </a:p>
          <a:p>
            <a:endParaRPr lang="en-US"/>
          </a:p>
          <a:p>
            <a:r>
              <a:rPr lang="en-US"/>
              <a:t>Log Levels</a:t>
            </a:r>
            <a:endParaRPr lang="en-US"/>
          </a:p>
          <a:p>
            <a:r>
              <a:rPr lang="en-US"/>
              <a:t>Spring Boot supports all logger levels such as “TRACE”, “DEBUG”, “INFO”, “WARN”, “ERROR”, “FATAL”, “OFF”. You can define Root logger in the application.properties file as shown below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https://viettuts.vn/web-service/web-service-la-gi</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Ngày này, người ta thường dùng hai giải pháp webservice chính để giao tiếp với ứng dụng web là: SOAP (Simple Object Access Protocol) và REST (Representational State Transfer). Cải hai giải pháp này đều là những lựa chọn tốt khi thiết kế hệ thống, nhưng nó cũng những ưu điểm và nhược điểm của riêng. Việc lựa chọn giải pháp nào còn tùy thuộc vào người phát triển hệ thống và từng trường hợp hệ thống cụ thể.</a:t>
            </a:r>
            <a:endParaRPr lang="en-US"/>
          </a:p>
          <a:p>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https://viblo.asia/p/thiet-ke-restful-api-GrLZD98Vlk0</a:t>
            </a:r>
            <a:endParaRPr lang="en-US"/>
          </a:p>
          <a:p>
            <a:r>
              <a:rPr lang="en-US"/>
              <a:t>https://medium.com/eway/nguy%C3%AAn-t%E1%BA%AFc-thi%E1%BA%BFt-k%E1%BA%BF-rest-api-23add16968d7</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5325"/>
            <a:ext cx="4641850" cy="3481388"/>
          </a:xfrm>
        </p:spPr>
      </p:sp>
      <p:sp>
        <p:nvSpPr>
          <p:cNvPr id="3" name="Notes Placeholder 2"/>
          <p:cNvSpPr>
            <a:spLocks noGrp="1"/>
          </p:cNvSpPr>
          <p:nvPr>
            <p:ph type="body" idx="1"/>
          </p:nvPr>
        </p:nvSpPr>
        <p:spPr/>
        <p:txBody>
          <a:bodyPr>
            <a:normAutofit/>
          </a:bodyPr>
          <a:lstStyle/>
          <a:p>
            <a:r>
              <a:rPr lang="en-US"/>
              <a:t>Giảng viên giới thiệu sơ lược về sản phẩm mục tiêu (sản phẩm mẫu của giảng viên) sau khóa học mà học viên có thể làm được</a:t>
            </a:r>
            <a:endParaRPr lang="en-US"/>
          </a:p>
          <a:p>
            <a:r>
              <a:rPr lang="en-US"/>
              <a:t>Ngoài sản phẩm giảng viên giới thiệu, học viên có thể đăng ký sản phẩm của nhóm mình (module 5)</a:t>
            </a:r>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Spring Boot là một Project nằm trên tầng IO Execution (Tầng thực thi) của Spring IO Framework.</a:t>
            </a:r>
            <a:endParaRPr lang="en-US"/>
          </a:p>
          <a:p>
            <a:endParaRPr lang="en-US"/>
          </a:p>
          <a:p>
            <a:r>
              <a:rPr lang="en-US"/>
              <a:t>Spring Boot là một bước tiếp theo của Spring, để làm cho Spring dễ dàng hơn trong việc thiết lập và phát triển ứng dụng. Với Spring Boot các cấu hình Spring được giảm thiểu tối đa. Spring Boot hỗ trợ các bộ chứa nhúng (embedded containers) điều này cho phép các ứng dụng web có thể chạy độc lập mà không cần phải trên khai lên các Web Server.</a:t>
            </a:r>
            <a:endParaRPr lang="en-US"/>
          </a:p>
          <a:p>
            <a:endParaRPr lang="en-US"/>
          </a:p>
          <a:p>
            <a:r>
              <a:rPr lang="en-US"/>
              <a:t>Bạn có thể dùng spring boot để tạo ứng dụng Java Web chạy bằng command line 'java -jar' hoặc xuất khẩu ra file war để triển khai lên Web Server như thông thường. Spring Boot cung cấp cho bạn một "CLI Tool" để chạy các kịch bản Spring (spring scripts).</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sym typeface="+mn-ea"/>
              </a:rPr>
              <a:t>Spring  Boot hiểu một cách đơn giản</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sym typeface="+mn-ea"/>
              </a:rPr>
              <a:t>Spring Boot - main library supporting the other parts of Spring Boot </a:t>
            </a:r>
            <a:endParaRPr lang="en-US" dirty="0"/>
          </a:p>
          <a:p>
            <a:r>
              <a:rPr lang="en-US" dirty="0">
                <a:sym typeface="+mn-ea"/>
              </a:rPr>
              <a:t>Spring Boot Autoconfigure - single @</a:t>
            </a:r>
            <a:r>
              <a:rPr lang="en-US" dirty="0" err="1">
                <a:sym typeface="+mn-ea"/>
              </a:rPr>
              <a:t>EnableAutoConfiguration</a:t>
            </a:r>
            <a:r>
              <a:rPr lang="en-US" dirty="0">
                <a:sym typeface="+mn-ea"/>
              </a:rPr>
              <a:t> annotation creates a whole Spring context </a:t>
            </a:r>
            <a:endParaRPr lang="en-US" dirty="0"/>
          </a:p>
          <a:p>
            <a:r>
              <a:rPr lang="en-US" dirty="0">
                <a:sym typeface="+mn-ea"/>
              </a:rPr>
              <a:t>Spring Boot Starters - a set of convenient dependency descriptors that you can include in your application. </a:t>
            </a:r>
            <a:endParaRPr lang="en-US" dirty="0"/>
          </a:p>
          <a:p>
            <a:r>
              <a:rPr lang="en-US" dirty="0">
                <a:sym typeface="+mn-ea"/>
              </a:rPr>
              <a:t>Spring Boot CLI - compiles and runs Groovy source as a Spring application </a:t>
            </a:r>
            <a:endParaRPr lang="en-US" dirty="0"/>
          </a:p>
          <a:p>
            <a:r>
              <a:rPr lang="en-US" dirty="0">
                <a:sym typeface="+mn-ea"/>
              </a:rPr>
              <a:t>Spring Boot Actuator - </a:t>
            </a:r>
            <a:r>
              <a:rPr lang="en-US" dirty="0" smtClean="0">
                <a:sym typeface="+mn-ea"/>
              </a:rPr>
              <a:t>common </a:t>
            </a:r>
            <a:r>
              <a:rPr lang="en-US" dirty="0">
                <a:sym typeface="+mn-ea"/>
              </a:rPr>
              <a:t>non-functional features that make an app instantly deployable and supportable in production </a:t>
            </a:r>
            <a:endParaRPr lang="en-US" dirty="0"/>
          </a:p>
          <a:p>
            <a:r>
              <a:rPr lang="en-US" dirty="0">
                <a:sym typeface="+mn-ea"/>
              </a:rPr>
              <a:t>Spring Boot Tools - for building and executing self-contained JAR and WAR archives </a:t>
            </a:r>
            <a:endParaRPr lang="en-US" dirty="0"/>
          </a:p>
          <a:p>
            <a:r>
              <a:rPr lang="en-US" dirty="0">
                <a:sym typeface="+mn-ea"/>
              </a:rPr>
              <a:t>Spring Boot Samples - a wide range of sample apps </a:t>
            </a:r>
            <a:endParaRPr lang="en-US" dirty="0"/>
          </a:p>
          <a:p>
            <a:endParaRPr lang="en-US" dirty="0"/>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Giảng viên hướng dẫn học viên cách download các phần mềm cài đặt, công cụ hỗ trợ, cài đặt trên máy của học viên</a:t>
            </a:r>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0" y="2834386"/>
            <a:ext cx="9144000" cy="1369314"/>
          </a:xfrm>
          <a:ln>
            <a:noFill/>
          </a:ln>
        </p:spPr>
        <p:style>
          <a:lnRef idx="2">
            <a:schemeClr val="accent5"/>
          </a:lnRef>
          <a:fillRef idx="1">
            <a:schemeClr val="lt1"/>
          </a:fillRef>
          <a:effectRef idx="0">
            <a:schemeClr val="accent5"/>
          </a:effectRef>
          <a:fontRef idx="none"/>
        </p:style>
        <p:txBody>
          <a:bodyPr vert="horz" wrap="none" lIns="548640" rIns="548640" anchor="ctr" anchorCtr="0"/>
          <a:lstStyle>
            <a:lvl1pPr marL="0" marR="0" indent="0" algn="l" defTabSz="914400" rtl="0" eaLnBrk="0" fontAlgn="base" latinLnBrk="0" hangingPunct="0">
              <a:lnSpc>
                <a:spcPct val="100000"/>
              </a:lnSpc>
              <a:spcBef>
                <a:spcPct val="0"/>
              </a:spcBef>
              <a:spcAft>
                <a:spcPct val="0"/>
              </a:spcAft>
              <a:buClrTx/>
              <a:buSzTx/>
              <a:buFontTx/>
              <a:buNone/>
              <a:defRPr sz="3000" b="0" i="0">
                <a:solidFill>
                  <a:schemeClr val="tx1"/>
                </a:solidFill>
              </a:defRPr>
            </a:lvl1pPr>
          </a:lstStyle>
          <a:p>
            <a:r>
              <a:rPr lang="en-US" smtClean="0"/>
              <a:t>Click to edit Master title style</a:t>
            </a:r>
            <a:endParaRPr lang="en-US" dirty="0"/>
          </a:p>
        </p:txBody>
      </p:sp>
      <p:sp>
        <p:nvSpPr>
          <p:cNvPr id="5" name="TextBox 4"/>
          <p:cNvSpPr txBox="1"/>
          <p:nvPr/>
        </p:nvSpPr>
        <p:spPr bwMode="gray">
          <a:xfrm>
            <a:off x="436034" y="6486496"/>
            <a:ext cx="2929466" cy="200055"/>
          </a:xfrm>
          <a:prstGeom prst="rect">
            <a:avLst/>
          </a:prstGeom>
          <a:noFill/>
        </p:spPr>
        <p:txBody>
          <a:bodyPr wrap="none" rtlCol="0" anchor="b" anchorCtr="0">
            <a:noAutofit/>
          </a:bodyPr>
          <a:lstStyle/>
          <a:p>
            <a:pPr algn="dist">
              <a:spcAft>
                <a:spcPts val="0"/>
              </a:spcAft>
            </a:pPr>
            <a:r>
              <a:rPr lang="en-US" sz="700" kern="0" spc="60" baseline="0" dirty="0" smtClean="0">
                <a:solidFill>
                  <a:srgbClr val="FFFFFF"/>
                </a:solidFill>
              </a:rPr>
              <a:t>© 2019 VNPT, by hieubd@vnpt.vn</a:t>
            </a:r>
            <a:endParaRPr lang="en-US" sz="700" kern="0" spc="60" baseline="0" dirty="0" smtClean="0">
              <a:solidFill>
                <a:srgbClr val="FFFFFF"/>
              </a:solidFill>
            </a:endParaRPr>
          </a:p>
        </p:txBody>
      </p:sp>
      <p:pic>
        <p:nvPicPr>
          <p:cNvPr id="2" name="Picture 1" descr="Spring_Logo_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pic>
        <p:nvPicPr>
          <p:cNvPr id="7" name="Picture 6" descr="Spring_Logo_BI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01627" y="320040"/>
            <a:ext cx="8539165" cy="333375"/>
          </a:xfrm>
        </p:spPr>
        <p:txBody>
          <a:body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301627" y="881634"/>
            <a:ext cx="8539165" cy="5010912"/>
          </a:xfrm>
        </p:spPr>
        <p:txBody>
          <a:bodyPr/>
          <a:lstStyle>
            <a:lvl1pPr marL="233680" indent="-233680">
              <a:buSzPct val="115000"/>
              <a:buFont typeface="Wingdings" panose="05000000000000000000" pitchFamily="2" charset="2"/>
              <a:buChar char="§"/>
              <a:defRPr/>
            </a:lvl1pPr>
            <a:lvl2pPr>
              <a:buSzPct val="110000"/>
              <a:buFont typeface="Arial" panose="020B0604020202020204" pitchFamily="34" charset="0"/>
              <a:buChar char="•"/>
              <a:defRPr/>
            </a:lvl2pPr>
            <a:lvl3pPr>
              <a:buSzPct val="110000"/>
              <a:buFont typeface="Arial" panose="020B0604020202020204" pitchFamily="34" charset="0"/>
              <a:buChar char="•"/>
              <a:defRPr/>
            </a:lvl3pPr>
            <a:lvl4pPr>
              <a:buSzPct val="110000"/>
              <a:buFont typeface="Arial" panose="020B0604020202020204" pitchFamily="34" charset="0"/>
              <a:buChar char="•"/>
              <a:defRPr/>
            </a:lvl4pPr>
            <a:lvl5pPr>
              <a:buSzPct val="11000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627" y="320041"/>
            <a:ext cx="8539165" cy="562609"/>
          </a:xfrm>
        </p:spPr>
        <p:txBody>
          <a:bodyPr anchor="t" anchorCtr="0"/>
          <a:lstStyle>
            <a:lvl1pPr algn="l">
              <a:defRPr sz="3000" b="0" i="0">
                <a:solidFill>
                  <a:srgbClr val="333333"/>
                </a:solidFill>
              </a:defRPr>
            </a:lvl1pPr>
          </a:lstStyle>
          <a:p>
            <a:r>
              <a:rPr lang="en-US" dirty="0" smtClean="0"/>
              <a:t>Agenda</a:t>
            </a:r>
            <a:endParaRPr lang="en-US" dirty="0"/>
          </a:p>
        </p:txBody>
      </p:sp>
      <p:sp>
        <p:nvSpPr>
          <p:cNvPr id="8" name="Text Placeholder 7"/>
          <p:cNvSpPr>
            <a:spLocks noGrp="1"/>
          </p:cNvSpPr>
          <p:nvPr>
            <p:ph type="body" sz="quarter" idx="12"/>
          </p:nvPr>
        </p:nvSpPr>
        <p:spPr>
          <a:xfrm>
            <a:off x="301627" y="1315085"/>
            <a:ext cx="8539165" cy="3631565"/>
          </a:xfrm>
        </p:spPr>
        <p:txBody>
          <a:bodyPr/>
          <a:lstStyle>
            <a:lvl1pPr marL="182880">
              <a:buFont typeface="Wingdings" panose="05000000000000000000" pitchFamily="2" charset="2"/>
              <a:buChar char="§"/>
              <a:defRPr/>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300038" y="2162177"/>
            <a:ext cx="8540750" cy="1241425"/>
          </a:xfrm>
        </p:spPr>
        <p:txBody>
          <a:bodyPr anchor="b"/>
          <a:lstStyle>
            <a:lvl1pPr algn="ctr">
              <a:defRPr sz="3000" b="0" i="0">
                <a:solidFill>
                  <a:srgbClr val="333333"/>
                </a:solidFill>
              </a:defRPr>
            </a:lvl1pPr>
          </a:lstStyle>
          <a:p>
            <a:r>
              <a:rPr lang="en-US" smtClean="0"/>
              <a:t>Click to edit Master title style</a:t>
            </a:r>
            <a:endParaRPr lang="en-US" dirty="0"/>
          </a:p>
        </p:txBody>
      </p:sp>
      <p:sp>
        <p:nvSpPr>
          <p:cNvPr id="8" name="Text Placeholder 7"/>
          <p:cNvSpPr>
            <a:spLocks noGrp="1"/>
          </p:cNvSpPr>
          <p:nvPr>
            <p:ph type="body" sz="quarter" idx="12"/>
          </p:nvPr>
        </p:nvSpPr>
        <p:spPr>
          <a:xfrm>
            <a:off x="300042" y="3486149"/>
            <a:ext cx="8540749" cy="628651"/>
          </a:xfrm>
        </p:spPr>
        <p:txBody>
          <a:bodyPr/>
          <a:lstStyle>
            <a:lvl1pPr algn="ctr">
              <a:lnSpc>
                <a:spcPct val="100000"/>
              </a:lnSpc>
              <a:spcBef>
                <a:spcPts val="0"/>
              </a:spcBef>
              <a:buFont typeface="Arial" panose="020B0604020202020204" pitchFamily="34" charset="0"/>
              <a:buNone/>
              <a:defRPr b="0"/>
            </a:lvl1pPr>
          </a:lstStyle>
          <a:p>
            <a:pPr lvl="0"/>
            <a:r>
              <a:rPr lang="en-US" smtClean="0"/>
              <a:t>Click to edit Master text styles</a:t>
            </a:r>
            <a:endParaRPr lang="en-US" smtClean="0"/>
          </a:p>
        </p:txBody>
      </p:sp>
      <p:sp>
        <p:nvSpPr>
          <p:cNvPr id="6"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 y="784227"/>
            <a:ext cx="4114800" cy="5006975"/>
          </a:xfrm>
        </p:spPr>
        <p:txBody>
          <a:bodyPr/>
          <a:lstStyle>
            <a:lvl1pPr marL="233680" indent="-233680">
              <a:buFont typeface="Wingdings" panose="05000000000000000000"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725988" y="784227"/>
            <a:ext cx="4114800" cy="5006975"/>
          </a:xfrm>
        </p:spPr>
        <p:txBody>
          <a:bodyPr/>
          <a:lstStyle>
            <a:lvl1pPr marL="233680" indent="-23368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70665" name="Rectangle 9"/>
          <p:cNvSpPr>
            <a:spLocks noGrp="1" noChangeArrowheads="1"/>
          </p:cNvSpPr>
          <p:nvPr>
            <p:ph type="ftr" sz="quarter" idx="3"/>
          </p:nvPr>
        </p:nvSpPr>
        <p:spPr bwMode="auto">
          <a:xfrm>
            <a:off x="774700" y="6489700"/>
            <a:ext cx="6819900" cy="228600"/>
          </a:xfrm>
          <a:prstGeom prst="rect">
            <a:avLst/>
          </a:prstGeom>
          <a:noFill/>
          <a:ln w="9525">
            <a:noFill/>
            <a:miter lim="800000"/>
          </a:ln>
          <a:effectLst/>
        </p:spPr>
        <p:txBody>
          <a:bodyPr vert="horz" wrap="square" lIns="0" tIns="45720" rIns="0" bIns="45720" numCol="1" anchor="ctr" anchorCtr="0" compatLnSpc="1"/>
          <a:lstStyle>
            <a:lvl1pPr algn="r" eaLnBrk="0" hangingPunct="0">
              <a:spcAft>
                <a:spcPct val="0"/>
              </a:spcAft>
              <a:defRPr sz="1000">
                <a:solidFill>
                  <a:schemeClr val="bg1"/>
                </a:solidFill>
              </a:defRPr>
            </a:lvl1pPr>
          </a:lstStyle>
          <a:p>
            <a:pPr>
              <a:defRPr/>
            </a:pPr>
            <a:endParaRPr lang="en-US" dirty="0"/>
          </a:p>
        </p:txBody>
      </p:sp>
      <p:sp>
        <p:nvSpPr>
          <p:cNvPr id="11" name="Rectangle 4"/>
          <p:cNvSpPr txBox="1">
            <a:spLocks noChangeArrowheads="1"/>
          </p:cNvSpPr>
          <p:nvPr/>
        </p:nvSpPr>
        <p:spPr bwMode="white">
          <a:xfrm>
            <a:off x="317500" y="6483350"/>
            <a:ext cx="266700" cy="241300"/>
          </a:xfrm>
          <a:prstGeom prst="rect">
            <a:avLst/>
          </a:prstGeom>
          <a:noFill/>
          <a:ln w="9525">
            <a:noFill/>
            <a:miter lim="800000"/>
          </a:ln>
        </p:spPr>
        <p:txBody>
          <a:bodyPr vert="horz" wrap="square" lIns="0" tIns="0" rIns="0" bIns="0" numCol="1" anchor="ctr" anchorCtr="0" compatLnSpc="1"/>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panose="020B0604020202020204" pitchFamily="34" charset="0"/>
                <a:ea typeface="MS PGothic" panose="020B0600070205080204" pitchFamily="34" charset="-128"/>
                <a:cs typeface="+mn-cs"/>
              </a:rPr>
            </a:fld>
            <a:endPar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 name="Rectangle 4"/>
          <p:cNvSpPr txBox="1">
            <a:spLocks noChangeArrowheads="1"/>
          </p:cNvSpPr>
          <p:nvPr userDrawn="1"/>
        </p:nvSpPr>
        <p:spPr bwMode="white">
          <a:xfrm>
            <a:off x="317500" y="6483350"/>
            <a:ext cx="266700" cy="241300"/>
          </a:xfrm>
          <a:prstGeom prst="rect">
            <a:avLst/>
          </a:prstGeom>
          <a:noFill/>
          <a:ln w="9525">
            <a:noFill/>
            <a:miter lim="800000"/>
          </a:ln>
        </p:spPr>
        <p:txBody>
          <a:bodyPr vert="horz" wrap="square" lIns="0" tIns="0" rIns="0" bIns="0" numCol="1" anchor="ctr" anchorCtr="0" compatLnSpc="1"/>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panose="020B0604020202020204" pitchFamily="34" charset="0"/>
                <a:ea typeface="MS PGothic" panose="020B0600070205080204" pitchFamily="34" charset="-128"/>
                <a:cs typeface="+mn-cs"/>
              </a:rPr>
            </a:fld>
            <a:endPar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7" name="Rectangle 6"/>
          <p:cNvSpPr/>
          <p:nvPr userDrawn="1"/>
        </p:nvSpPr>
        <p:spPr bwMode="auto">
          <a:xfrm>
            <a:off x="138022" y="112143"/>
            <a:ext cx="8876581" cy="6349042"/>
          </a:xfrm>
          <a:prstGeom prst="rect">
            <a:avLst/>
          </a:prstGeom>
          <a:solidFill>
            <a:schemeClr val="bg1"/>
          </a:solidFill>
          <a:ln w="19050">
            <a:noFill/>
            <a:round/>
          </a:ln>
        </p:spPr>
        <p:txBody>
          <a:bodyPr wrap="none" lIns="0" tIns="0" rIns="0" bIns="0" rtlCol="0" anchor="ctr"/>
          <a:lstStyle/>
          <a:p>
            <a:pPr marL="0" marR="0" indent="0" algn="ctr" defTabSz="914400" eaLnBrk="1" latinLnBrk="0" hangingPunct="1">
              <a:lnSpc>
                <a:spcPct val="100000"/>
              </a:lnSpc>
              <a:buClrTx/>
              <a:buSzTx/>
              <a:buFontTx/>
              <a:buNone/>
            </a:pPr>
            <a:endParaRPr lang="en-US" sz="1800" dirty="0" err="1" smtClean="0">
              <a:solidFill>
                <a:srgbClr val="FFFFFF"/>
              </a:solidFill>
            </a:endParaRPr>
          </a:p>
        </p:txBody>
      </p:sp>
      <p:pic>
        <p:nvPicPr>
          <p:cNvPr id="8"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720641" y="6215376"/>
            <a:ext cx="1115133" cy="636620"/>
          </a:xfrm>
          <a:prstGeom prst="rect">
            <a:avLst/>
          </a:prstGeom>
          <a:noFill/>
          <a:ln>
            <a:noFill/>
          </a:ln>
          <a:effectLst/>
        </p:spPr>
      </p:pic>
      <p:sp>
        <p:nvSpPr>
          <p:cNvPr id="1026" name="Rectangle 2"/>
          <p:cNvSpPr>
            <a:spLocks noGrp="1" noChangeArrowheads="1"/>
          </p:cNvSpPr>
          <p:nvPr>
            <p:ph type="title"/>
          </p:nvPr>
        </p:nvSpPr>
        <p:spPr bwMode="auto">
          <a:xfrm>
            <a:off x="301627" y="317503"/>
            <a:ext cx="8539165" cy="333375"/>
          </a:xfrm>
          <a:prstGeom prst="rect">
            <a:avLst/>
          </a:prstGeom>
          <a:noFill/>
          <a:ln w="9525">
            <a:noFill/>
            <a:miter lim="800000"/>
          </a:ln>
        </p:spPr>
        <p:txBody>
          <a:bodyPr vert="horz" wrap="square" lIns="0" tIns="0" rIns="0" bIns="0" numCol="1" anchor="ctr" anchorCtr="0" compatLnSpc="1"/>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1627" y="990600"/>
            <a:ext cx="8539165" cy="4800602"/>
          </a:xfrm>
          <a:prstGeom prst="rect">
            <a:avLst/>
          </a:prstGeom>
          <a:noFill/>
          <a:ln w="9525">
            <a:noFill/>
            <a:miter lim="800000"/>
          </a:ln>
        </p:spPr>
        <p:txBody>
          <a:bodyPr vert="horz" wrap="square" lIns="0" tIns="0" rIns="0" bIns="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p:transition>
  <p:timing>
    <p:tnLst>
      <p:par>
        <p:cTn id="1" dur="indefinite" restart="never" nodeType="tmRoot"/>
      </p:par>
    </p:tnLst>
  </p:timing>
  <p:hf hdr="0" ftr="0"/>
  <p:txStyles>
    <p:titleStyle>
      <a:lvl1pPr algn="l" rtl="0" eaLnBrk="1" fontAlgn="base" hangingPunct="1">
        <a:spcBef>
          <a:spcPct val="0"/>
        </a:spcBef>
        <a:spcAft>
          <a:spcPct val="0"/>
        </a:spcAft>
        <a:defRPr sz="2200" b="1">
          <a:solidFill>
            <a:schemeClr val="tx1"/>
          </a:solidFill>
          <a:effectLst>
            <a:outerShdw dist="25400" dir="5400000" algn="t" rotWithShape="0">
              <a:schemeClr val="bg1">
                <a:alpha val="0"/>
              </a:schemeClr>
            </a:outerShdw>
          </a:effectLst>
          <a:latin typeface="+mj-lt"/>
          <a:ea typeface="+mj-ea"/>
          <a:cs typeface="+mj-cs"/>
        </a:defRPr>
      </a:lvl1pPr>
      <a:lvl2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2pPr>
      <a:lvl3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3pPr>
      <a:lvl4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4pPr>
      <a:lvl5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5pPr>
      <a:lvl6pPr marL="4572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6pPr>
      <a:lvl7pPr marL="9144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7pPr>
      <a:lvl8pPr marL="13716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8pPr>
      <a:lvl9pPr marL="18288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9pPr>
    </p:titleStyle>
    <p:body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4.png"/><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6.png"/><Relationship Id="rId1"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pring-projects/spring-boo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0" Type="http://schemas.openxmlformats.org/officeDocument/2006/relationships/notesSlide" Target="../notesSlides/notesSlide3.xml"/><Relationship Id="rId2" Type="http://schemas.openxmlformats.org/officeDocument/2006/relationships/image" Target="../media/image7.png"/><Relationship Id="rId19" Type="http://schemas.openxmlformats.org/officeDocument/2006/relationships/slideLayout" Target="../slideLayouts/slideLayout3.xml"/><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Module 4: </a:t>
            </a:r>
            <a:r>
              <a:rPr lang="en-US" sz="2400" i="1" dirty="0" smtClean="0"/>
              <a:t>Spring Boot</a:t>
            </a:r>
            <a:endParaRPr lang="en-US" sz="2400" i="1" dirty="0"/>
          </a:p>
        </p:txBody>
      </p:sp>
      <p:pic>
        <p:nvPicPr>
          <p:cNvPr id="5" name="Picture 4" descr="Spring_Logo_BIG.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sp>
        <p:nvSpPr>
          <p:cNvPr id="6" name="TextBox 5"/>
          <p:cNvSpPr txBox="1"/>
          <p:nvPr/>
        </p:nvSpPr>
        <p:spPr>
          <a:xfrm>
            <a:off x="575733" y="4351867"/>
            <a:ext cx="8043334" cy="485140"/>
          </a:xfrm>
          <a:prstGeom prst="rect">
            <a:avLst/>
          </a:prstGeom>
          <a:noFill/>
        </p:spPr>
        <p:txBody>
          <a:bodyPr wrap="square" lIns="0" rIns="0" bIns="0" rtlCol="0" anchor="t" anchorCtr="0">
            <a:spAutoFit/>
          </a:bodyPr>
          <a:lstStyle/>
          <a:p>
            <a:pPr algn="l">
              <a:spcAft>
                <a:spcPts val="70"/>
              </a:spcAft>
            </a:pPr>
            <a:r>
              <a:rPr lang="en-US" sz="1400" b="1" dirty="0" smtClean="0">
                <a:solidFill>
                  <a:schemeClr val="bg1"/>
                </a:solidFill>
                <a:effectLst>
                  <a:outerShdw blurRad="12700" dist="12700" dir="5400000" algn="tl" rotWithShape="0">
                    <a:srgbClr val="000000">
                      <a:alpha val="70000"/>
                    </a:srgbClr>
                  </a:outerShdw>
                </a:effectLst>
                <a:latin typeface="+mn-lt"/>
                <a:ea typeface="+mn-ea"/>
              </a:rPr>
              <a:t>Bùi Đức Hiếu, GPPM2, eHealth, VNPT-IT</a:t>
            </a:r>
            <a:endParaRPr lang="en-US" sz="1400" b="1" dirty="0" smtClean="0">
              <a:solidFill>
                <a:schemeClr val="bg1"/>
              </a:solidFill>
              <a:effectLst>
                <a:outerShdw blurRad="12700" dist="12700" dir="5400000" algn="tl" rotWithShape="0">
                  <a:srgbClr val="000000">
                    <a:alpha val="70000"/>
                  </a:srgbClr>
                </a:outerShdw>
              </a:effectLst>
              <a:latin typeface="+mn-lt"/>
              <a:ea typeface="+mn-ea"/>
            </a:endParaRPr>
          </a:p>
          <a:p>
            <a:pPr algn="l">
              <a:spcAft>
                <a:spcPts val="70"/>
              </a:spcAft>
            </a:pPr>
            <a:r>
              <a:rPr lang="en-US" sz="1400" baseline="0" dirty="0" err="1" smtClean="0">
                <a:solidFill>
                  <a:schemeClr val="bg1"/>
                </a:solidFill>
                <a:effectLst>
                  <a:outerShdw blurRad="12700" dist="12700" dir="5400000" algn="tl" rotWithShape="0">
                    <a:srgbClr val="000000">
                      <a:alpha val="70000"/>
                    </a:srgbClr>
                  </a:outerShdw>
                </a:effectLst>
                <a:latin typeface="+mn-lt"/>
                <a:ea typeface="+mn-ea"/>
              </a:rPr>
              <a:t>hieubd@vnpt.vn</a:t>
            </a:r>
            <a:endParaRPr lang="en-US" sz="1400" dirty="0" smtClean="0">
              <a:solidFill>
                <a:schemeClr val="bg1"/>
              </a:solidFill>
              <a:effectLst>
                <a:outerShdw blurRad="12700" dist="12700" dir="5400000" algn="tl" rotWithShape="0">
                  <a:srgbClr val="000000">
                    <a:alpha val="70000"/>
                  </a:srgbClr>
                </a:outerShdw>
              </a:effectLst>
              <a:latin typeface="+mn-lt"/>
              <a:ea typeface="+mn-ea"/>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04 - Lab 01</a:t>
            </a:r>
            <a:endParaRPr lang="en-US" dirty="0" smtClean="0"/>
          </a:p>
        </p:txBody>
      </p:sp>
      <p:sp>
        <p:nvSpPr>
          <p:cNvPr id="3" name="Text Placeholder 2"/>
          <p:cNvSpPr>
            <a:spLocks noGrp="1"/>
          </p:cNvSpPr>
          <p:nvPr>
            <p:ph type="body" sz="quarter" idx="12"/>
          </p:nvPr>
        </p:nvSpPr>
        <p:spPr/>
        <p:txBody>
          <a:bodyPr/>
          <a:lstStyle/>
          <a:p>
            <a:r>
              <a:rPr lang="en-US"/>
              <a:t>Cài đặt môi trường phát triển và các công cụ hỗ trợ</a:t>
            </a:r>
            <a:endParaRPr lang="en-US"/>
          </a:p>
          <a:p>
            <a:r>
              <a:rPr lang="en-US"/>
              <a:t>Tạo ứng dụng Spring Boot đầu tiên</a:t>
            </a: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MVC</a:t>
            </a:r>
            <a:endParaRPr lang="en-US" dirty="0" smtClean="0"/>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trúc dự án Spring Boot</a:t>
            </a:r>
            <a:endParaRPr lang="en-US" dirty="0"/>
          </a:p>
        </p:txBody>
      </p:sp>
      <p:sp>
        <p:nvSpPr>
          <p:cNvPr id="6" name="Content Placeholder 5"/>
          <p:cNvSpPr>
            <a:spLocks noGrp="1"/>
          </p:cNvSpPr>
          <p:nvPr>
            <p:ph sz="half" idx="2"/>
          </p:nvPr>
        </p:nvSpPr>
        <p:spPr/>
        <p:txBody>
          <a:bodyPr anchor="ctr" anchorCtr="0"/>
          <a:p>
            <a:r>
              <a:rPr lang="en-US"/>
              <a:t>Model</a:t>
            </a:r>
            <a:endParaRPr lang="en-US"/>
          </a:p>
          <a:p>
            <a:r>
              <a:rPr lang="en-US"/>
              <a:t>DAO</a:t>
            </a:r>
            <a:endParaRPr lang="en-US"/>
          </a:p>
          <a:p>
            <a:r>
              <a:rPr lang="en-US"/>
              <a:t>Controller</a:t>
            </a:r>
            <a:endParaRPr lang="en-US"/>
          </a:p>
          <a:p>
            <a:r>
              <a:rPr lang="en-US"/>
              <a:t>Service</a:t>
            </a:r>
            <a:endParaRPr lang="en-US"/>
          </a:p>
        </p:txBody>
      </p:sp>
      <p:pic>
        <p:nvPicPr>
          <p:cNvPr id="5" name="Content Placeholder 4"/>
          <p:cNvPicPr>
            <a:picLocks noChangeAspect="1"/>
          </p:cNvPicPr>
          <p:nvPr>
            <p:ph sz="half" idx="1"/>
          </p:nvPr>
        </p:nvPicPr>
        <p:blipFill>
          <a:blip r:embed="rId1"/>
          <a:stretch>
            <a:fillRect/>
          </a:stretch>
        </p:blipFill>
        <p:spPr>
          <a:xfrm>
            <a:off x="391795" y="1877695"/>
            <a:ext cx="4156710" cy="297942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trúc dự án Spring Boot trên thực tế (recomment)</a:t>
            </a:r>
            <a:endParaRPr lang="en-US" dirty="0"/>
          </a:p>
        </p:txBody>
      </p:sp>
      <p:sp>
        <p:nvSpPr>
          <p:cNvPr id="6" name="Content Placeholder 5"/>
          <p:cNvSpPr>
            <a:spLocks noGrp="1"/>
          </p:cNvSpPr>
          <p:nvPr>
            <p:ph sz="half" idx="2"/>
          </p:nvPr>
        </p:nvSpPr>
        <p:spPr/>
        <p:txBody>
          <a:bodyPr anchor="ctr" anchorCtr="0"/>
          <a:p>
            <a:r>
              <a:rPr lang="en-US"/>
              <a:t>Config</a:t>
            </a:r>
            <a:endParaRPr lang="en-US"/>
          </a:p>
          <a:p>
            <a:r>
              <a:rPr lang="en-US"/>
              <a:t>Controller</a:t>
            </a:r>
            <a:endParaRPr lang="en-US"/>
          </a:p>
          <a:p>
            <a:r>
              <a:rPr lang="en-US"/>
              <a:t>DTO</a:t>
            </a:r>
            <a:endParaRPr lang="en-US"/>
          </a:p>
          <a:p>
            <a:r>
              <a:rPr lang="en-US"/>
              <a:t>Model</a:t>
            </a:r>
            <a:endParaRPr lang="en-US"/>
          </a:p>
          <a:p>
            <a:r>
              <a:rPr lang="en-US"/>
              <a:t>Repository</a:t>
            </a:r>
            <a:endParaRPr lang="en-US"/>
          </a:p>
          <a:p>
            <a:r>
              <a:rPr lang="en-US"/>
              <a:t>Service</a:t>
            </a:r>
            <a:endParaRPr lang="en-US"/>
          </a:p>
          <a:p>
            <a:r>
              <a:rPr lang="en-US"/>
              <a:t>Security</a:t>
            </a:r>
            <a:endParaRPr lang="en-US"/>
          </a:p>
          <a:p>
            <a:r>
              <a:rPr lang="en-US"/>
              <a:t>Util</a:t>
            </a:r>
            <a:endParaRPr lang="en-US"/>
          </a:p>
          <a:p>
            <a:r>
              <a:rPr lang="en-US"/>
              <a:t>Exception</a:t>
            </a:r>
            <a:endParaRPr lang="en-US"/>
          </a:p>
        </p:txBody>
      </p:sp>
      <p:pic>
        <p:nvPicPr>
          <p:cNvPr id="4" name="Content Placeholder 3"/>
          <p:cNvPicPr>
            <a:picLocks noChangeAspect="1"/>
          </p:cNvPicPr>
          <p:nvPr>
            <p:ph sz="half" idx="1"/>
          </p:nvPr>
        </p:nvPicPr>
        <p:blipFill>
          <a:blip r:embed="rId1"/>
          <a:stretch>
            <a:fillRect/>
          </a:stretch>
        </p:blipFill>
        <p:spPr>
          <a:xfrm>
            <a:off x="301625" y="1120140"/>
            <a:ext cx="4314190" cy="454469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Khởi tạo dự án SB với Spring Initializer</a:t>
            </a:r>
            <a:endParaRPr lang="en-US" dirty="0"/>
          </a:p>
        </p:txBody>
      </p:sp>
      <p:sp>
        <p:nvSpPr>
          <p:cNvPr id="6" name="Content Placeholder 5"/>
          <p:cNvSpPr>
            <a:spLocks noGrp="1"/>
          </p:cNvSpPr>
          <p:nvPr>
            <p:ph sz="half" idx="1"/>
          </p:nvPr>
        </p:nvSpPr>
        <p:spPr/>
        <p:txBody>
          <a:bodyPr anchor="ctr" anchorCtr="0"/>
          <a:p>
            <a:r>
              <a:rPr lang="en-US"/>
              <a:t>Bước 1: truy cập http://start.spring.io/</a:t>
            </a:r>
            <a:endParaRPr lang="en-US"/>
          </a:p>
          <a:p>
            <a:r>
              <a:rPr lang="en-US"/>
              <a:t>Bước 2: Chọn loại project, điền metadata</a:t>
            </a:r>
            <a:endParaRPr lang="en-US"/>
          </a:p>
          <a:p>
            <a:r>
              <a:rPr lang="en-US"/>
              <a:t>Bước 3: Bổ xung Dependencies</a:t>
            </a:r>
            <a:endParaRPr lang="en-US"/>
          </a:p>
          <a:p>
            <a:r>
              <a:rPr lang="en-US"/>
              <a:t>Bước 4: Generate Project</a:t>
            </a:r>
            <a:endParaRPr lang="en-US"/>
          </a:p>
          <a:p>
            <a:r>
              <a:rPr lang="en-US"/>
              <a:t>Bước 5: Download &amp; Import vào Eclipse</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4416425" y="1797050"/>
            <a:ext cx="4424680" cy="2784475"/>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 Path Dependencies</a:t>
            </a:r>
            <a:endParaRPr lang="en-US"/>
          </a:p>
        </p:txBody>
      </p:sp>
      <p:pic>
        <p:nvPicPr>
          <p:cNvPr id="5" name="Content Placeholder 4"/>
          <p:cNvPicPr>
            <a:picLocks noChangeAspect="1"/>
          </p:cNvPicPr>
          <p:nvPr>
            <p:ph sz="half" idx="4294967295"/>
          </p:nvPr>
        </p:nvPicPr>
        <p:blipFill>
          <a:blip r:embed="rId1"/>
          <a:stretch>
            <a:fillRect/>
          </a:stretch>
        </p:blipFill>
        <p:spPr>
          <a:xfrm>
            <a:off x="459740" y="1336675"/>
            <a:ext cx="7799705" cy="251841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Beans and Dependency Injection</a:t>
            </a:r>
            <a:endParaRPr lang="en-US"/>
          </a:p>
        </p:txBody>
      </p:sp>
      <p:pic>
        <p:nvPicPr>
          <p:cNvPr id="4" name="Content Placeholder 3"/>
          <p:cNvPicPr>
            <a:picLocks noChangeAspect="1"/>
          </p:cNvPicPr>
          <p:nvPr>
            <p:ph sz="half" idx="4294967295"/>
          </p:nvPr>
        </p:nvPicPr>
        <p:blipFill>
          <a:blip r:embed="rId1"/>
          <a:stretch>
            <a:fillRect/>
          </a:stretch>
        </p:blipFill>
        <p:spPr>
          <a:xfrm>
            <a:off x="658495" y="1035685"/>
            <a:ext cx="7112000" cy="1130300"/>
          </a:xfrm>
          <a:prstGeom prst="rect">
            <a:avLst/>
          </a:prstGeom>
        </p:spPr>
      </p:pic>
      <p:pic>
        <p:nvPicPr>
          <p:cNvPr id="6" name="Content Placeholder 5"/>
          <p:cNvPicPr>
            <a:picLocks noChangeAspect="1"/>
          </p:cNvPicPr>
          <p:nvPr>
            <p:ph sz="half" idx="4294967295"/>
          </p:nvPr>
        </p:nvPicPr>
        <p:blipFill>
          <a:blip r:embed="rId2"/>
          <a:stretch>
            <a:fillRect/>
          </a:stretch>
        </p:blipFill>
        <p:spPr>
          <a:xfrm>
            <a:off x="657860" y="1884045"/>
            <a:ext cx="7112635" cy="457263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 Runners</a:t>
            </a:r>
            <a:endParaRPr lang="en-US"/>
          </a:p>
        </p:txBody>
      </p:sp>
      <p:pic>
        <p:nvPicPr>
          <p:cNvPr id="6" name="Content Placeholder 5"/>
          <p:cNvPicPr>
            <a:picLocks noChangeAspect="1"/>
          </p:cNvPicPr>
          <p:nvPr>
            <p:ph sz="half" idx="4294967295"/>
          </p:nvPr>
        </p:nvPicPr>
        <p:blipFill>
          <a:blip r:embed="rId1"/>
          <a:stretch>
            <a:fillRect/>
          </a:stretch>
        </p:blipFill>
        <p:spPr>
          <a:xfrm>
            <a:off x="301625" y="990600"/>
            <a:ext cx="7579360" cy="3867785"/>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an Executable JAR</a:t>
            </a:r>
            <a:endParaRPr lang="en-US"/>
          </a:p>
        </p:txBody>
      </p:sp>
      <p:pic>
        <p:nvPicPr>
          <p:cNvPr id="3" name="Content Placeholder 2"/>
          <p:cNvPicPr>
            <a:picLocks noChangeAspect="1"/>
          </p:cNvPicPr>
          <p:nvPr>
            <p:ph sz="half" idx="1"/>
          </p:nvPr>
        </p:nvPicPr>
        <p:blipFill>
          <a:blip r:embed="rId1"/>
          <a:stretch>
            <a:fillRect/>
          </a:stretch>
        </p:blipFill>
        <p:spPr>
          <a:xfrm>
            <a:off x="1750060" y="824230"/>
            <a:ext cx="4925695" cy="1101725"/>
          </a:xfrm>
          <a:prstGeom prst="rect">
            <a:avLst/>
          </a:prstGeom>
        </p:spPr>
      </p:pic>
      <p:pic>
        <p:nvPicPr>
          <p:cNvPr id="5" name="Content Placeholder 4"/>
          <p:cNvPicPr>
            <a:picLocks noChangeAspect="1"/>
          </p:cNvPicPr>
          <p:nvPr>
            <p:ph sz="half" idx="2"/>
          </p:nvPr>
        </p:nvPicPr>
        <p:blipFill>
          <a:blip r:embed="rId2"/>
          <a:stretch>
            <a:fillRect/>
          </a:stretch>
        </p:blipFill>
        <p:spPr>
          <a:xfrm>
            <a:off x="1750695" y="2099310"/>
            <a:ext cx="4925695" cy="1049655"/>
          </a:xfrm>
          <a:prstGeom prst="rect">
            <a:avLst/>
          </a:prstGeom>
        </p:spPr>
      </p:pic>
      <p:pic>
        <p:nvPicPr>
          <p:cNvPr id="7" name="Picture 6"/>
          <p:cNvPicPr>
            <a:picLocks noChangeAspect="1"/>
          </p:cNvPicPr>
          <p:nvPr/>
        </p:nvPicPr>
        <p:blipFill>
          <a:blip r:embed="rId3"/>
          <a:stretch>
            <a:fillRect/>
          </a:stretch>
        </p:blipFill>
        <p:spPr>
          <a:xfrm>
            <a:off x="1750695" y="3350895"/>
            <a:ext cx="4925060" cy="774700"/>
          </a:xfrm>
          <a:prstGeom prst="rect">
            <a:avLst/>
          </a:prstGeom>
        </p:spPr>
      </p:pic>
      <p:pic>
        <p:nvPicPr>
          <p:cNvPr id="8" name="Picture 7"/>
          <p:cNvPicPr>
            <a:picLocks noChangeAspect="1"/>
          </p:cNvPicPr>
          <p:nvPr/>
        </p:nvPicPr>
        <p:blipFill>
          <a:blip r:embed="rId4"/>
          <a:stretch>
            <a:fillRect/>
          </a:stretch>
        </p:blipFill>
        <p:spPr>
          <a:xfrm>
            <a:off x="1750695" y="4271010"/>
            <a:ext cx="4925695" cy="1377315"/>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Application Properties</a:t>
            </a:r>
            <a:endParaRPr lang="en-US"/>
          </a:p>
        </p:txBody>
      </p:sp>
      <p:sp>
        <p:nvSpPr>
          <p:cNvPr id="4" name="Content Placeholder 3"/>
          <p:cNvSpPr/>
          <p:nvPr>
            <p:ph sz="half" idx="1"/>
          </p:nvPr>
        </p:nvSpPr>
        <p:spPr/>
        <p:txBody>
          <a:bodyPr/>
          <a:p>
            <a:r>
              <a:rPr lang="en-US"/>
              <a:t>Command Line Properties</a:t>
            </a:r>
            <a:endParaRPr lang="en-US"/>
          </a:p>
          <a:p>
            <a:endParaRPr lang="en-US"/>
          </a:p>
        </p:txBody>
      </p:sp>
      <p:sp>
        <p:nvSpPr>
          <p:cNvPr id="9" name="Content Placeholder 3"/>
          <p:cNvSpPr/>
          <p:nvPr/>
        </p:nvSpPr>
        <p:spPr>
          <a:xfrm>
            <a:off x="301625" y="3023235"/>
            <a:ext cx="5340985" cy="95504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sym typeface="+mn-ea"/>
              </a:rPr>
              <a:t>Properties File</a:t>
            </a:r>
            <a:endParaRPr lang="en-US"/>
          </a:p>
        </p:txBody>
      </p:sp>
      <p:pic>
        <p:nvPicPr>
          <p:cNvPr id="11" name="Content Placeholder 10"/>
          <p:cNvPicPr>
            <a:picLocks noChangeAspect="1"/>
          </p:cNvPicPr>
          <p:nvPr>
            <p:ph sz="half" idx="2"/>
          </p:nvPr>
        </p:nvPicPr>
        <p:blipFill>
          <a:blip r:embed="rId1"/>
          <a:stretch>
            <a:fillRect/>
          </a:stretch>
        </p:blipFill>
        <p:spPr>
          <a:xfrm>
            <a:off x="492125" y="1443355"/>
            <a:ext cx="6546215" cy="788035"/>
          </a:xfrm>
          <a:prstGeom prst="rect">
            <a:avLst/>
          </a:prstGeom>
        </p:spPr>
      </p:pic>
      <p:pic>
        <p:nvPicPr>
          <p:cNvPr id="12" name="Picture 11"/>
          <p:cNvPicPr>
            <a:picLocks noChangeAspect="1"/>
          </p:cNvPicPr>
          <p:nvPr/>
        </p:nvPicPr>
        <p:blipFill>
          <a:blip r:embed="rId2"/>
          <a:stretch>
            <a:fillRect/>
          </a:stretch>
        </p:blipFill>
        <p:spPr>
          <a:xfrm>
            <a:off x="492125" y="3795395"/>
            <a:ext cx="6429375" cy="70485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Tóm tắt nội dung</a:t>
            </a:r>
            <a:endParaRPr lang="en-US" dirty="0" smtClean="0"/>
          </a:p>
        </p:txBody>
      </p:sp>
      <p:sp>
        <p:nvSpPr>
          <p:cNvPr id="5" name="Text Placeholder 4"/>
          <p:cNvSpPr>
            <a:spLocks noGrp="1"/>
          </p:cNvSpPr>
          <p:nvPr>
            <p:ph type="body" sz="quarter" idx="12"/>
          </p:nvPr>
        </p:nvSpPr>
        <p:spPr>
          <a:xfrm>
            <a:off x="301627" y="1315085"/>
            <a:ext cx="8539165" cy="4762771"/>
          </a:xfrm>
        </p:spPr>
        <p:txBody>
          <a:bodyPr/>
          <a:lstStyle/>
          <a:p>
            <a:pPr marL="0" indent="0">
              <a:buNone/>
            </a:pPr>
            <a:r>
              <a:rPr lang="en-US" dirty="0" smtClean="0"/>
              <a:t>Mục tiêu:</a:t>
            </a:r>
            <a:r>
              <a:rPr lang="en-US" b="0" dirty="0" smtClean="0"/>
              <a:t>  </a:t>
            </a:r>
            <a:r>
              <a:rPr lang="en-US" b="0" i="1" dirty="0" smtClean="0"/>
              <a:t>Giới thiệu tổng quan về Spring Boot, ứng dụng thực tế trong sản xuất phần mềm, thực hành xây dựng một ứng dụng cơ bản với Spring Boot, Thymeleaf, và MySQL</a:t>
            </a:r>
            <a:endParaRPr lang="en-US" dirty="0" smtClean="0"/>
          </a:p>
          <a:p>
            <a:r>
              <a:rPr lang="en-US" dirty="0" smtClean="0"/>
              <a:t>Tổng quan về Spring Boot.</a:t>
            </a:r>
            <a:endParaRPr lang="en-US" dirty="0" smtClean="0"/>
          </a:p>
          <a:p>
            <a:r>
              <a:rPr lang="en-US" dirty="0" smtClean="0"/>
              <a:t>Spring Boot MVC</a:t>
            </a:r>
            <a:endParaRPr lang="en-US" dirty="0" smtClean="0"/>
          </a:p>
          <a:p>
            <a:r>
              <a:rPr lang="en-US" dirty="0" smtClean="0"/>
              <a:t>RESTful API</a:t>
            </a:r>
            <a:endParaRPr lang="en-US" dirty="0" smtClean="0"/>
          </a:p>
          <a:p>
            <a:r>
              <a:rPr lang="en-US" dirty="0" smtClean="0"/>
              <a:t>Thymeleaf </a:t>
            </a:r>
            <a:endParaRPr lang="en-US" dirty="0" smtClean="0"/>
          </a:p>
          <a:p>
            <a:r>
              <a:rPr lang="en-US" dirty="0" smtClean="0">
                <a:solidFill>
                  <a:srgbClr val="333333"/>
                </a:solidFill>
              </a:rPr>
              <a:t>Lab 04</a:t>
            </a:r>
            <a:endParaRPr lang="en-US" dirty="0">
              <a:solidFill>
                <a:schemeClr val="tx1">
                  <a:lumMod val="40000"/>
                  <a:lumOff val="60000"/>
                </a:schemeClr>
              </a:solidFill>
            </a:endParaRPr>
          </a:p>
          <a:p>
            <a:pPr marL="0" indent="0">
              <a:buNone/>
            </a:pPr>
            <a:endParaRPr lang="en-US" dirty="0">
              <a:solidFill>
                <a:srgbClr val="333333"/>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Logging</a:t>
            </a:r>
            <a:endParaRPr lang="en-US"/>
          </a:p>
        </p:txBody>
      </p:sp>
      <p:sp>
        <p:nvSpPr>
          <p:cNvPr id="6" name="Text Box 5"/>
          <p:cNvSpPr txBox="1"/>
          <p:nvPr/>
        </p:nvSpPr>
        <p:spPr>
          <a:xfrm>
            <a:off x="559435" y="82550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Log Format</a:t>
            </a:r>
            <a:endParaRPr lang="en-US" sz="2000" dirty="0" err="1" smtClean="0">
              <a:solidFill>
                <a:srgbClr val="333333"/>
              </a:solidFill>
              <a:latin typeface="+mn-lt"/>
              <a:ea typeface="+mn-ea"/>
            </a:endParaRPr>
          </a:p>
        </p:txBody>
      </p:sp>
      <p:pic>
        <p:nvPicPr>
          <p:cNvPr id="7" name="Content Placeholder 6"/>
          <p:cNvPicPr>
            <a:picLocks noChangeAspect="1"/>
          </p:cNvPicPr>
          <p:nvPr>
            <p:ph sz="half" idx="1"/>
          </p:nvPr>
        </p:nvPicPr>
        <p:blipFill>
          <a:blip r:embed="rId1"/>
          <a:stretch>
            <a:fillRect/>
          </a:stretch>
        </p:blipFill>
        <p:spPr>
          <a:xfrm>
            <a:off x="671195" y="1457325"/>
            <a:ext cx="7253605" cy="2985770"/>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Logging</a:t>
            </a:r>
            <a:endParaRPr lang="en-US"/>
          </a:p>
        </p:txBody>
      </p:sp>
      <p:sp>
        <p:nvSpPr>
          <p:cNvPr id="6" name="Text Box 5"/>
          <p:cNvSpPr txBox="1"/>
          <p:nvPr/>
        </p:nvSpPr>
        <p:spPr>
          <a:xfrm>
            <a:off x="559435" y="82550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Console Log Output</a:t>
            </a:r>
            <a:endParaRPr lang="en-US" sz="2000" dirty="0" err="1" smtClean="0">
              <a:solidFill>
                <a:srgbClr val="333333"/>
              </a:solidFill>
              <a:latin typeface="+mn-lt"/>
              <a:ea typeface="+mn-ea"/>
            </a:endParaRPr>
          </a:p>
        </p:txBody>
      </p:sp>
      <p:pic>
        <p:nvPicPr>
          <p:cNvPr id="3" name="Content Placeholder 2"/>
          <p:cNvPicPr>
            <a:picLocks noChangeAspect="1"/>
          </p:cNvPicPr>
          <p:nvPr>
            <p:ph sz="half" idx="1"/>
          </p:nvPr>
        </p:nvPicPr>
        <p:blipFill>
          <a:blip r:embed="rId1"/>
          <a:stretch>
            <a:fillRect/>
          </a:stretch>
        </p:blipFill>
        <p:spPr>
          <a:xfrm>
            <a:off x="559435" y="1297940"/>
            <a:ext cx="6718300" cy="1376045"/>
          </a:xfrm>
          <a:prstGeom prst="rect">
            <a:avLst/>
          </a:prstGeom>
        </p:spPr>
      </p:pic>
      <p:sp>
        <p:nvSpPr>
          <p:cNvPr id="9" name="Text Box 8"/>
          <p:cNvSpPr txBox="1"/>
          <p:nvPr/>
        </p:nvSpPr>
        <p:spPr>
          <a:xfrm>
            <a:off x="559435" y="284099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File Log Output</a:t>
            </a:r>
            <a:endParaRPr lang="en-US" sz="2000" dirty="0" err="1" smtClean="0">
              <a:solidFill>
                <a:srgbClr val="333333"/>
              </a:solidFill>
              <a:latin typeface="+mn-lt"/>
              <a:ea typeface="+mn-ea"/>
            </a:endParaRPr>
          </a:p>
        </p:txBody>
      </p:sp>
      <p:pic>
        <p:nvPicPr>
          <p:cNvPr id="10" name="Picture 9"/>
          <p:cNvPicPr>
            <a:picLocks noChangeAspect="1"/>
          </p:cNvPicPr>
          <p:nvPr/>
        </p:nvPicPr>
        <p:blipFill>
          <a:blip r:embed="rId2"/>
          <a:stretch>
            <a:fillRect/>
          </a:stretch>
        </p:blipFill>
        <p:spPr>
          <a:xfrm>
            <a:off x="559435" y="3372485"/>
            <a:ext cx="6457950" cy="1409700"/>
          </a:xfrm>
          <a:prstGeom prst="rect">
            <a:avLst/>
          </a:prstGeom>
        </p:spPr>
      </p:pic>
      <p:sp>
        <p:nvSpPr>
          <p:cNvPr id="11" name="Text Box 10"/>
          <p:cNvSpPr txBox="1"/>
          <p:nvPr/>
        </p:nvSpPr>
        <p:spPr>
          <a:xfrm>
            <a:off x="559435" y="4782185"/>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Log Levels</a:t>
            </a:r>
            <a:endParaRPr lang="en-US" sz="2000" dirty="0" err="1" smtClean="0">
              <a:solidFill>
                <a:srgbClr val="333333"/>
              </a:solidFill>
              <a:latin typeface="+mn-lt"/>
              <a:ea typeface="+mn-ea"/>
            </a:endParaRPr>
          </a:p>
        </p:txBody>
      </p:sp>
      <p:pic>
        <p:nvPicPr>
          <p:cNvPr id="12" name="Picture 11"/>
          <p:cNvPicPr>
            <a:picLocks noChangeAspect="1"/>
          </p:cNvPicPr>
          <p:nvPr/>
        </p:nvPicPr>
        <p:blipFill>
          <a:blip r:embed="rId3"/>
          <a:stretch>
            <a:fillRect/>
          </a:stretch>
        </p:blipFill>
        <p:spPr>
          <a:xfrm>
            <a:off x="578485" y="5363210"/>
            <a:ext cx="6419850" cy="514350"/>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RESTful Web Services</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Web Service</a:t>
            </a:r>
            <a:endParaRPr lang="en-US"/>
          </a:p>
        </p:txBody>
      </p:sp>
      <p:sp>
        <p:nvSpPr>
          <p:cNvPr id="5" name="Content Placeholder 4"/>
          <p:cNvSpPr>
            <a:spLocks noGrp="1"/>
          </p:cNvSpPr>
          <p:nvPr>
            <p:ph sz="half" idx="2"/>
          </p:nvPr>
        </p:nvSpPr>
        <p:spPr>
          <a:xfrm>
            <a:off x="725805" y="925830"/>
            <a:ext cx="5998210" cy="357505"/>
          </a:xfrm>
        </p:spPr>
        <p:txBody>
          <a:bodyPr/>
          <a:p>
            <a:r>
              <a:rPr lang="en-US"/>
              <a:t>Web service là gì?</a:t>
            </a:r>
            <a:endParaRPr lang="en-US"/>
          </a:p>
        </p:txBody>
      </p:sp>
      <p:pic>
        <p:nvPicPr>
          <p:cNvPr id="4" name="Content Placeholder 3"/>
          <p:cNvPicPr>
            <a:picLocks noChangeAspect="1"/>
          </p:cNvPicPr>
          <p:nvPr>
            <p:ph sz="half" idx="1"/>
          </p:nvPr>
        </p:nvPicPr>
        <p:blipFill>
          <a:blip r:embed="rId1"/>
          <a:stretch>
            <a:fillRect/>
          </a:stretch>
        </p:blipFill>
        <p:spPr>
          <a:xfrm>
            <a:off x="1282700" y="1872615"/>
            <a:ext cx="6395085" cy="326390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loại web service</a:t>
            </a:r>
            <a:endParaRPr lang="en-US"/>
          </a:p>
        </p:txBody>
      </p:sp>
      <p:pic>
        <p:nvPicPr>
          <p:cNvPr id="7" name="Picture 6"/>
          <p:cNvPicPr>
            <a:picLocks noChangeAspect="1"/>
          </p:cNvPicPr>
          <p:nvPr/>
        </p:nvPicPr>
        <p:blipFill>
          <a:blip r:embed="rId1"/>
          <a:stretch>
            <a:fillRect/>
          </a:stretch>
        </p:blipFill>
        <p:spPr>
          <a:xfrm>
            <a:off x="827405" y="1544955"/>
            <a:ext cx="7119620" cy="392938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Ví dụ SOAP</a:t>
            </a:r>
            <a:endParaRPr lang="en-US"/>
          </a:p>
        </p:txBody>
      </p:sp>
      <p:sp>
        <p:nvSpPr>
          <p:cNvPr id="3" name="Text Box 2"/>
          <p:cNvSpPr txBox="1"/>
          <p:nvPr/>
        </p:nvSpPr>
        <p:spPr>
          <a:xfrm>
            <a:off x="301625" y="870585"/>
            <a:ext cx="7530465" cy="398780"/>
          </a:xfrm>
          <a:prstGeom prst="rect">
            <a:avLst/>
          </a:prstGeom>
          <a:noFill/>
        </p:spPr>
        <p:txBody>
          <a:bodyPr wrap="none" rtlCol="0">
            <a:spAutoFit/>
          </a:bodyPr>
          <a:p>
            <a:pPr algn="l"/>
            <a:r>
              <a:rPr lang="en-US" sz="2000" dirty="0" err="1" smtClean="0">
                <a:solidFill>
                  <a:srgbClr val="333333"/>
                </a:solidFill>
                <a:latin typeface="+mn-lt"/>
                <a:ea typeface="+mn-ea"/>
              </a:rPr>
              <a:t>http://www.vietcombank.com.vn/ExchangeRates/ExrateXML.aspx</a:t>
            </a:r>
            <a:endParaRPr lang="en-US" sz="2000" dirty="0" err="1" smtClean="0">
              <a:solidFill>
                <a:srgbClr val="333333"/>
              </a:solidFill>
              <a:latin typeface="+mn-lt"/>
              <a:ea typeface="+mn-ea"/>
            </a:endParaRPr>
          </a:p>
        </p:txBody>
      </p:sp>
      <p:pic>
        <p:nvPicPr>
          <p:cNvPr id="4" name="Picture 3"/>
          <p:cNvPicPr>
            <a:picLocks noChangeAspect="1"/>
          </p:cNvPicPr>
          <p:nvPr/>
        </p:nvPicPr>
        <p:blipFill>
          <a:blip r:embed="rId1"/>
          <a:stretch>
            <a:fillRect/>
          </a:stretch>
        </p:blipFill>
        <p:spPr>
          <a:xfrm>
            <a:off x="887095" y="1483360"/>
            <a:ext cx="7370445" cy="4030980"/>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Ví dụ REST</a:t>
            </a:r>
            <a:endParaRPr lang="en-US"/>
          </a:p>
        </p:txBody>
      </p:sp>
      <p:sp>
        <p:nvSpPr>
          <p:cNvPr id="3" name="Text Box 2"/>
          <p:cNvSpPr txBox="1"/>
          <p:nvPr/>
        </p:nvSpPr>
        <p:spPr>
          <a:xfrm>
            <a:off x="301625" y="870585"/>
            <a:ext cx="5520690" cy="398780"/>
          </a:xfrm>
          <a:prstGeom prst="rect">
            <a:avLst/>
          </a:prstGeom>
          <a:noFill/>
        </p:spPr>
        <p:txBody>
          <a:bodyPr wrap="none" rtlCol="0">
            <a:spAutoFit/>
          </a:bodyPr>
          <a:p>
            <a:pPr algn="l"/>
            <a:r>
              <a:rPr lang="en-US" sz="2000" dirty="0" err="1" smtClean="0">
                <a:solidFill>
                  <a:srgbClr val="333333"/>
                </a:solidFill>
                <a:latin typeface="+mn-lt"/>
                <a:ea typeface="+mn-ea"/>
              </a:rPr>
              <a:t>https://api.coinmarketcap.com/v1/ticker/?limit=2</a:t>
            </a:r>
            <a:endParaRPr lang="en-US" sz="2000" dirty="0" err="1" smtClean="0">
              <a:solidFill>
                <a:srgbClr val="333333"/>
              </a:solidFill>
              <a:latin typeface="+mn-lt"/>
              <a:ea typeface="+mn-ea"/>
            </a:endParaRPr>
          </a:p>
        </p:txBody>
      </p:sp>
      <p:pic>
        <p:nvPicPr>
          <p:cNvPr id="5" name="Picture 4"/>
          <p:cNvPicPr>
            <a:picLocks noChangeAspect="1"/>
          </p:cNvPicPr>
          <p:nvPr/>
        </p:nvPicPr>
        <p:blipFill>
          <a:blip r:embed="rId1"/>
          <a:stretch>
            <a:fillRect/>
          </a:stretch>
        </p:blipFill>
        <p:spPr>
          <a:xfrm>
            <a:off x="2743835" y="1395095"/>
            <a:ext cx="3178810" cy="4418965"/>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 sánh SOAP vs REST</a:t>
            </a:r>
            <a:endParaRPr lang="en-US"/>
          </a:p>
        </p:txBody>
      </p:sp>
      <p:pic>
        <p:nvPicPr>
          <p:cNvPr id="8" name="Picture 7"/>
          <p:cNvPicPr>
            <a:picLocks noChangeAspect="1"/>
          </p:cNvPicPr>
          <p:nvPr/>
        </p:nvPicPr>
        <p:blipFill>
          <a:blip r:embed="rId1"/>
          <a:stretch>
            <a:fillRect/>
          </a:stretch>
        </p:blipFill>
        <p:spPr>
          <a:xfrm>
            <a:off x="392430" y="1253490"/>
            <a:ext cx="7883525" cy="4013200"/>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Kiến trúc REST API</a:t>
            </a:r>
            <a:endParaRPr lang="en-US"/>
          </a:p>
        </p:txBody>
      </p:sp>
      <p:pic>
        <p:nvPicPr>
          <p:cNvPr id="5" name="Picture 4"/>
          <p:cNvPicPr>
            <a:picLocks noChangeAspect="1"/>
          </p:cNvPicPr>
          <p:nvPr/>
        </p:nvPicPr>
        <p:blipFill>
          <a:blip r:embed="rId1"/>
          <a:stretch>
            <a:fillRect/>
          </a:stretch>
        </p:blipFill>
        <p:spPr>
          <a:xfrm>
            <a:off x="1868170" y="1367155"/>
            <a:ext cx="5408295" cy="3961130"/>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Thiết kế RESTful APIs</a:t>
            </a:r>
            <a:endParaRPr lang="en-US"/>
          </a:p>
        </p:txBody>
      </p:sp>
      <p:pic>
        <p:nvPicPr>
          <p:cNvPr id="3" name="Content Placeholder 2"/>
          <p:cNvPicPr>
            <a:picLocks noChangeAspect="1"/>
          </p:cNvPicPr>
          <p:nvPr>
            <p:ph sz="half" idx="1"/>
          </p:nvPr>
        </p:nvPicPr>
        <p:blipFill>
          <a:blip r:embed="rId1"/>
          <a:stretch>
            <a:fillRect/>
          </a:stretch>
        </p:blipFill>
        <p:spPr>
          <a:xfrm>
            <a:off x="1205865" y="1562735"/>
            <a:ext cx="6609080" cy="298132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Sản phẩm mục tiêu</a:t>
            </a:r>
            <a:endParaRPr lang="en-US" dirty="0" smtClean="0"/>
          </a:p>
        </p:txBody>
      </p:sp>
      <p:sp>
        <p:nvSpPr>
          <p:cNvPr id="2" name="Content Placeholder 1"/>
          <p:cNvSpPr/>
          <p:nvPr>
            <p:ph sz="half" idx="2"/>
          </p:nvPr>
        </p:nvSpPr>
        <p:spPr>
          <a:xfrm>
            <a:off x="381000" y="956310"/>
            <a:ext cx="7112635" cy="297180"/>
          </a:xfrm>
        </p:spPr>
        <p:txBody>
          <a:bodyPr/>
          <a:p>
            <a:pPr marL="0" indent="0">
              <a:buNone/>
            </a:pPr>
            <a:r>
              <a:rPr lang="en-US"/>
              <a:t>Phần mềm đặt lịch khám bệnh online</a:t>
            </a:r>
            <a:endParaRPr lang="en-US"/>
          </a:p>
        </p:txBody>
      </p:sp>
      <p:pic>
        <p:nvPicPr>
          <p:cNvPr id="3" name="Content Placeholder 2"/>
          <p:cNvPicPr>
            <a:picLocks noChangeAspect="1"/>
          </p:cNvPicPr>
          <p:nvPr>
            <p:ph sz="half" idx="1"/>
          </p:nvPr>
        </p:nvPicPr>
        <p:blipFill>
          <a:blip r:embed="rId1"/>
          <a:stretch>
            <a:fillRect/>
          </a:stretch>
        </p:blipFill>
        <p:spPr>
          <a:xfrm>
            <a:off x="767715" y="1634490"/>
            <a:ext cx="7073265" cy="4111625"/>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Thiết kế RESTful APIs</a:t>
            </a:r>
            <a:endParaRPr lang="en-US"/>
          </a:p>
        </p:txBody>
      </p:sp>
      <p:sp>
        <p:nvSpPr>
          <p:cNvPr id="4" name="Content Placeholder 3"/>
          <p:cNvSpPr/>
          <p:nvPr>
            <p:ph sz="half" idx="1"/>
          </p:nvPr>
        </p:nvSpPr>
        <p:spPr>
          <a:xfrm>
            <a:off x="301625" y="774065"/>
            <a:ext cx="7771765" cy="5006975"/>
          </a:xfrm>
        </p:spPr>
        <p:txBody>
          <a:bodyPr/>
          <a:p>
            <a:r>
              <a:rPr lang="en-US"/>
              <a:t>Những hành động CRUD sử dụng những phương thức HTTP</a:t>
            </a:r>
            <a:endParaRPr lang="en-US"/>
          </a:p>
          <a:p>
            <a:r>
              <a:rPr lang="en-US"/>
              <a:t>Message format: JSON hay XML</a:t>
            </a:r>
            <a:endParaRPr lang="en-US"/>
          </a:p>
          <a:p>
            <a:r>
              <a:rPr lang="en-US"/>
              <a:t>Quy tắc đặt tên</a:t>
            </a:r>
            <a:endParaRPr lang="en-US"/>
          </a:p>
          <a:p>
            <a:r>
              <a:rPr lang="en-US"/>
              <a:t>Authentication</a:t>
            </a:r>
            <a:endParaRPr lang="en-US"/>
          </a:p>
          <a:p>
            <a:r>
              <a:rPr lang="en-US"/>
              <a:t>Pagination</a:t>
            </a:r>
            <a:endParaRPr lang="en-US"/>
          </a:p>
          <a:p>
            <a:r>
              <a:rPr lang="en-US"/>
              <a:t>Status code</a:t>
            </a:r>
            <a:endParaRPr lang="en-US"/>
          </a:p>
          <a:p>
            <a:r>
              <a:rPr lang="en-US"/>
              <a:t>Version</a:t>
            </a:r>
            <a:endParaRPr 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Building RESTful Web Services (tiếp)</a:t>
            </a:r>
            <a:endParaRPr lang="en-US"/>
          </a:p>
        </p:txBody>
      </p:sp>
      <p:sp>
        <p:nvSpPr>
          <p:cNvPr id="3" name="Content Placeholder 2"/>
          <p:cNvSpPr>
            <a:spLocks noGrp="1"/>
          </p:cNvSpPr>
          <p:nvPr>
            <p:ph sz="half" idx="1"/>
          </p:nvPr>
        </p:nvSpPr>
        <p:spPr>
          <a:xfrm>
            <a:off x="301625" y="784225"/>
            <a:ext cx="7061835" cy="440690"/>
          </a:xfrm>
        </p:spPr>
        <p:txBody>
          <a:bodyPr/>
          <a:p>
            <a:r>
              <a:rPr lang="en-US"/>
              <a:t>Bước 1: Cấu hình Maven</a:t>
            </a:r>
            <a:endParaRPr lang="en-US"/>
          </a:p>
        </p:txBody>
      </p:sp>
      <p:pic>
        <p:nvPicPr>
          <p:cNvPr id="5" name="Content Placeholder 4"/>
          <p:cNvPicPr>
            <a:picLocks noChangeAspect="1"/>
          </p:cNvPicPr>
          <p:nvPr>
            <p:ph sz="half" idx="2"/>
          </p:nvPr>
        </p:nvPicPr>
        <p:blipFill>
          <a:blip r:embed="rId1"/>
          <a:stretch>
            <a:fillRect/>
          </a:stretch>
        </p:blipFill>
        <p:spPr>
          <a:xfrm>
            <a:off x="735330" y="1357630"/>
            <a:ext cx="7401560" cy="1255395"/>
          </a:xfrm>
          <a:prstGeom prst="rect">
            <a:avLst/>
          </a:prstGeom>
        </p:spPr>
      </p:pic>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2: Tạo Rest Controller</a:t>
            </a:r>
            <a:endParaRPr lang="en-US"/>
          </a:p>
        </p:txBody>
      </p:sp>
      <p:pic>
        <p:nvPicPr>
          <p:cNvPr id="7" name="Picture 6"/>
          <p:cNvPicPr>
            <a:picLocks noChangeAspect="1"/>
          </p:cNvPicPr>
          <p:nvPr/>
        </p:nvPicPr>
        <p:blipFill>
          <a:blip r:embed="rId2"/>
          <a:stretch>
            <a:fillRect/>
          </a:stretch>
        </p:blipFill>
        <p:spPr>
          <a:xfrm>
            <a:off x="735330" y="3353435"/>
            <a:ext cx="6372225" cy="981075"/>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Building RESTful Web Services (tiếp)</a:t>
            </a:r>
            <a:endParaRPr lang="en-US"/>
          </a:p>
        </p:txBody>
      </p:sp>
      <p:sp>
        <p:nvSpPr>
          <p:cNvPr id="3" name="Content Placeholder 2"/>
          <p:cNvSpPr>
            <a:spLocks noGrp="1"/>
          </p:cNvSpPr>
          <p:nvPr>
            <p:ph sz="half" idx="1"/>
          </p:nvPr>
        </p:nvSpPr>
        <p:spPr/>
        <p:txBody>
          <a:bodyPr/>
          <a:p>
            <a:r>
              <a:rPr lang="en-US"/>
              <a:t>Bước 3: Request Mapping</a:t>
            </a:r>
            <a:endParaRPr lang="en-US"/>
          </a:p>
        </p:txBody>
      </p:sp>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4: Request Body</a:t>
            </a:r>
            <a:endParaRPr lang="en-US"/>
          </a:p>
        </p:txBody>
      </p:sp>
      <p:pic>
        <p:nvPicPr>
          <p:cNvPr id="8" name="Content Placeholder 7"/>
          <p:cNvPicPr>
            <a:picLocks noChangeAspect="1"/>
          </p:cNvPicPr>
          <p:nvPr>
            <p:ph sz="half" idx="2"/>
          </p:nvPr>
        </p:nvPicPr>
        <p:blipFill>
          <a:blip r:embed="rId1"/>
          <a:stretch>
            <a:fillRect/>
          </a:stretch>
        </p:blipFill>
        <p:spPr>
          <a:xfrm>
            <a:off x="735330" y="1315720"/>
            <a:ext cx="7397115" cy="789940"/>
          </a:xfrm>
          <a:prstGeom prst="rect">
            <a:avLst/>
          </a:prstGeom>
        </p:spPr>
      </p:pic>
      <p:pic>
        <p:nvPicPr>
          <p:cNvPr id="9" name="Picture 8"/>
          <p:cNvPicPr>
            <a:picLocks noChangeAspect="1"/>
          </p:cNvPicPr>
          <p:nvPr/>
        </p:nvPicPr>
        <p:blipFill>
          <a:blip r:embed="rId2"/>
          <a:stretch>
            <a:fillRect/>
          </a:stretch>
        </p:blipFill>
        <p:spPr>
          <a:xfrm>
            <a:off x="735330" y="3489325"/>
            <a:ext cx="7332980" cy="901700"/>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Building RESTful Web Services (tiếp)</a:t>
            </a:r>
            <a:endParaRPr lang="en-US"/>
          </a:p>
        </p:txBody>
      </p:sp>
      <p:sp>
        <p:nvSpPr>
          <p:cNvPr id="3" name="Content Placeholder 2"/>
          <p:cNvSpPr>
            <a:spLocks noGrp="1"/>
          </p:cNvSpPr>
          <p:nvPr>
            <p:ph sz="half" idx="1"/>
          </p:nvPr>
        </p:nvSpPr>
        <p:spPr/>
        <p:txBody>
          <a:bodyPr/>
          <a:p>
            <a:r>
              <a:rPr lang="en-US"/>
              <a:t>Bước 5: Path Variable</a:t>
            </a:r>
            <a:endParaRPr lang="en-US"/>
          </a:p>
        </p:txBody>
      </p:sp>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6: Request Parameter</a:t>
            </a:r>
            <a:endParaRPr lang="en-US"/>
          </a:p>
        </p:txBody>
      </p:sp>
      <p:pic>
        <p:nvPicPr>
          <p:cNvPr id="5" name="Content Placeholder 4"/>
          <p:cNvPicPr>
            <a:picLocks noChangeAspect="1"/>
          </p:cNvPicPr>
          <p:nvPr>
            <p:ph sz="half" idx="2"/>
          </p:nvPr>
        </p:nvPicPr>
        <p:blipFill>
          <a:blip r:embed="rId1"/>
          <a:stretch>
            <a:fillRect/>
          </a:stretch>
        </p:blipFill>
        <p:spPr>
          <a:xfrm>
            <a:off x="811530" y="1367790"/>
            <a:ext cx="7521575" cy="870585"/>
          </a:xfrm>
          <a:prstGeom prst="rect">
            <a:avLst/>
          </a:prstGeom>
        </p:spPr>
      </p:pic>
      <p:pic>
        <p:nvPicPr>
          <p:cNvPr id="7" name="Picture 6"/>
          <p:cNvPicPr>
            <a:picLocks noChangeAspect="1"/>
          </p:cNvPicPr>
          <p:nvPr/>
        </p:nvPicPr>
        <p:blipFill>
          <a:blip r:embed="rId2"/>
          <a:stretch>
            <a:fillRect/>
          </a:stretch>
        </p:blipFill>
        <p:spPr>
          <a:xfrm>
            <a:off x="811530" y="3312160"/>
            <a:ext cx="7472680" cy="1181735"/>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GET API</a:t>
            </a:r>
            <a:endParaRPr lang="en-US">
              <a:sym typeface="+mn-ea"/>
            </a:endParaRPr>
          </a:p>
        </p:txBody>
      </p:sp>
      <p:pic>
        <p:nvPicPr>
          <p:cNvPr id="9" name="Content Placeholder 8"/>
          <p:cNvPicPr>
            <a:picLocks noChangeAspect="1"/>
          </p:cNvPicPr>
          <p:nvPr>
            <p:ph sz="half" idx="1"/>
          </p:nvPr>
        </p:nvPicPr>
        <p:blipFill>
          <a:blip r:embed="rId1"/>
          <a:stretch>
            <a:fillRect/>
          </a:stretch>
        </p:blipFill>
        <p:spPr>
          <a:xfrm>
            <a:off x="1821180" y="852805"/>
            <a:ext cx="4884420" cy="4431665"/>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POST API</a:t>
            </a:r>
            <a:endParaRPr lang="en-US">
              <a:sym typeface="+mn-ea"/>
            </a:endParaRPr>
          </a:p>
        </p:txBody>
      </p:sp>
      <p:pic>
        <p:nvPicPr>
          <p:cNvPr id="4" name="Picture 3"/>
          <p:cNvPicPr>
            <a:picLocks noChangeAspect="1"/>
          </p:cNvPicPr>
          <p:nvPr/>
        </p:nvPicPr>
        <p:blipFill>
          <a:blip r:embed="rId1"/>
          <a:stretch>
            <a:fillRect/>
          </a:stretch>
        </p:blipFill>
        <p:spPr>
          <a:xfrm>
            <a:off x="1447800" y="1071245"/>
            <a:ext cx="6248400" cy="4714875"/>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PUT API</a:t>
            </a:r>
            <a:endParaRPr lang="en-US">
              <a:sym typeface="+mn-ea"/>
            </a:endParaRPr>
          </a:p>
        </p:txBody>
      </p:sp>
      <p:pic>
        <p:nvPicPr>
          <p:cNvPr id="3" name="Picture 2"/>
          <p:cNvPicPr>
            <a:picLocks noChangeAspect="1"/>
          </p:cNvPicPr>
          <p:nvPr/>
        </p:nvPicPr>
        <p:blipFill>
          <a:blip r:embed="rId1"/>
          <a:stretch>
            <a:fillRect/>
          </a:stretch>
        </p:blipFill>
        <p:spPr>
          <a:xfrm>
            <a:off x="1356995" y="880745"/>
            <a:ext cx="6429375" cy="5095875"/>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DELETE API</a:t>
            </a:r>
            <a:endParaRPr lang="en-US">
              <a:sym typeface="+mn-ea"/>
            </a:endParaRPr>
          </a:p>
        </p:txBody>
      </p:sp>
      <p:pic>
        <p:nvPicPr>
          <p:cNvPr id="4" name="Picture 3"/>
          <p:cNvPicPr>
            <a:picLocks noChangeAspect="1"/>
          </p:cNvPicPr>
          <p:nvPr/>
        </p:nvPicPr>
        <p:blipFill>
          <a:blip r:embed="rId1"/>
          <a:stretch>
            <a:fillRect/>
          </a:stretch>
        </p:blipFill>
        <p:spPr>
          <a:xfrm>
            <a:off x="1333500" y="990600"/>
            <a:ext cx="6477000" cy="4876800"/>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 Security with JWT</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Authorization Server</a:t>
            </a:r>
            <a:endParaRPr lang="en-US"/>
          </a:p>
        </p:txBody>
      </p:sp>
      <p:pic>
        <p:nvPicPr>
          <p:cNvPr id="4" name="Picture 3"/>
          <p:cNvPicPr>
            <a:picLocks noChangeAspect="1"/>
          </p:cNvPicPr>
          <p:nvPr/>
        </p:nvPicPr>
        <p:blipFill>
          <a:blip r:embed="rId1"/>
          <a:stretch>
            <a:fillRect/>
          </a:stretch>
        </p:blipFill>
        <p:spPr>
          <a:xfrm>
            <a:off x="1143635" y="1458595"/>
            <a:ext cx="6101715" cy="3706495"/>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 về Spring Boot</a:t>
            </a:r>
            <a:endParaRPr lang="en-US" dirty="0" smtClean="0"/>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JWT Token</a:t>
            </a:r>
            <a:endParaRPr lang="en-US"/>
          </a:p>
        </p:txBody>
      </p:sp>
      <p:pic>
        <p:nvPicPr>
          <p:cNvPr id="3" name="Picture 2"/>
          <p:cNvPicPr>
            <a:picLocks noChangeAspect="1"/>
          </p:cNvPicPr>
          <p:nvPr/>
        </p:nvPicPr>
        <p:blipFill>
          <a:blip r:embed="rId1"/>
          <a:stretch>
            <a:fillRect/>
          </a:stretch>
        </p:blipFill>
        <p:spPr>
          <a:xfrm>
            <a:off x="2615565" y="868680"/>
            <a:ext cx="3737610" cy="5120640"/>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Maven dependency</a:t>
            </a:r>
            <a:endParaRPr lang="en-US"/>
          </a:p>
        </p:txBody>
      </p:sp>
      <p:sp>
        <p:nvSpPr>
          <p:cNvPr id="4" name="Text Box 3"/>
          <p:cNvSpPr txBox="1"/>
          <p:nvPr/>
        </p:nvSpPr>
        <p:spPr>
          <a:xfrm>
            <a:off x="492125" y="1416050"/>
            <a:ext cx="7922895" cy="2522855"/>
          </a:xfrm>
          <a:prstGeom prst="rect">
            <a:avLst/>
          </a:prstGeom>
          <a:noFill/>
        </p:spPr>
        <p:txBody>
          <a:bodyPr wrap="square" rtlCol="0">
            <a:spAutoFit/>
          </a:bodyPr>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Security − Implements the Spring Security</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Security OAuth2 − Implements the OAUTH2 structure to enable the Authorization Server and Resource Server.</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Security JWT − Generates the JWT Token for Web security</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JDBC − Accesses the database to ensure the user is available or not.</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Web − Writes HTTP endpoints.</a:t>
            </a:r>
            <a:endParaRPr lang="en-US" sz="1800" dirty="0" err="1" smtClean="0">
              <a:solidFill>
                <a:srgbClr val="333333"/>
              </a:solidFill>
              <a:latin typeface="+mn-lt"/>
              <a:ea typeface="+mn-ea"/>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OAuth2Config  class</a:t>
            </a:r>
            <a:endParaRPr lang="en-US"/>
          </a:p>
        </p:txBody>
      </p:sp>
      <p:pic>
        <p:nvPicPr>
          <p:cNvPr id="3" name="Content Placeholder 2"/>
          <p:cNvPicPr>
            <a:picLocks noChangeAspect="1"/>
          </p:cNvPicPr>
          <p:nvPr>
            <p:ph sz="half" idx="1"/>
          </p:nvPr>
        </p:nvPicPr>
        <p:blipFill>
          <a:blip r:embed="rId1"/>
          <a:stretch>
            <a:fillRect/>
          </a:stretch>
        </p:blipFill>
        <p:spPr>
          <a:xfrm>
            <a:off x="1275080" y="933450"/>
            <a:ext cx="5752465" cy="4749165"/>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 Thymeleaf</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Thymeleaf Templates</a:t>
            </a:r>
            <a:endParaRPr lang="en-US"/>
          </a:p>
        </p:txBody>
      </p:sp>
      <p:sp>
        <p:nvSpPr>
          <p:cNvPr id="4" name="Content Placeholder 3"/>
          <p:cNvSpPr/>
          <p:nvPr>
            <p:ph sz="half" idx="1"/>
          </p:nvPr>
        </p:nvSpPr>
        <p:spPr>
          <a:xfrm>
            <a:off x="301625" y="773430"/>
            <a:ext cx="5520690" cy="506730"/>
          </a:xfrm>
        </p:spPr>
        <p:txBody>
          <a:bodyPr/>
          <a:p>
            <a:r>
              <a:rPr lang="en-US"/>
              <a:t>Các thành phần</a:t>
            </a:r>
            <a:endParaRPr lang="en-US"/>
          </a:p>
        </p:txBody>
      </p:sp>
      <p:sp>
        <p:nvSpPr>
          <p:cNvPr id="5" name="Text Box 4"/>
          <p:cNvSpPr txBox="1"/>
          <p:nvPr/>
        </p:nvSpPr>
        <p:spPr>
          <a:xfrm>
            <a:off x="688340" y="1611630"/>
            <a:ext cx="6957060" cy="2623820"/>
          </a:xfrm>
          <a:prstGeom prst="rect">
            <a:avLst/>
          </a:prstGeom>
          <a:noFill/>
        </p:spPr>
        <p:txBody>
          <a:bodyPr wrap="square" rtlCol="0">
            <a:spAutoFit/>
          </a:bodyPr>
          <a:p>
            <a:pPr marL="342900" indent="-342900" algn="l">
              <a:buFont typeface="Arial" panose="020B0604020202020204" pitchFamily="34" charset="0"/>
              <a:buChar char="•"/>
            </a:pPr>
            <a:r>
              <a:rPr lang="en-US" sz="2000" dirty="0" err="1" smtClean="0">
                <a:solidFill>
                  <a:srgbClr val="333333"/>
                </a:solidFill>
                <a:latin typeface="+mn-lt"/>
                <a:ea typeface="+mn-ea"/>
              </a:rPr>
              <a:t>XML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Valid XML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XHTML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Valid XHTML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HTML5</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Legacy HTML5</a:t>
            </a:r>
            <a:endParaRPr lang="en-US" sz="2000" dirty="0" err="1" smtClean="0">
              <a:solidFill>
                <a:srgbClr val="333333"/>
              </a:solidFill>
              <a:latin typeface="+mn-lt"/>
              <a:ea typeface="+mn-ea"/>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Web Application</a:t>
            </a:r>
            <a:endParaRPr lang="en-US"/>
          </a:p>
        </p:txBody>
      </p:sp>
      <p:pic>
        <p:nvPicPr>
          <p:cNvPr id="6" name="Picture 5"/>
          <p:cNvPicPr>
            <a:picLocks noChangeAspect="1"/>
          </p:cNvPicPr>
          <p:nvPr/>
        </p:nvPicPr>
        <p:blipFill>
          <a:blip r:embed="rId1"/>
          <a:stretch>
            <a:fillRect/>
          </a:stretch>
        </p:blipFill>
        <p:spPr>
          <a:xfrm>
            <a:off x="815975" y="826770"/>
            <a:ext cx="5617845" cy="2221865"/>
          </a:xfrm>
          <a:prstGeom prst="rect">
            <a:avLst/>
          </a:prstGeom>
        </p:spPr>
      </p:pic>
      <p:pic>
        <p:nvPicPr>
          <p:cNvPr id="8" name="Picture 7"/>
          <p:cNvPicPr>
            <a:picLocks noChangeAspect="1"/>
          </p:cNvPicPr>
          <p:nvPr/>
        </p:nvPicPr>
        <p:blipFill>
          <a:blip r:embed="rId2"/>
          <a:stretch>
            <a:fillRect/>
          </a:stretch>
        </p:blipFill>
        <p:spPr>
          <a:xfrm>
            <a:off x="815975" y="3048635"/>
            <a:ext cx="6400800" cy="876300"/>
          </a:xfrm>
          <a:prstGeom prst="rect">
            <a:avLst/>
          </a:prstGeom>
        </p:spPr>
      </p:pic>
      <p:pic>
        <p:nvPicPr>
          <p:cNvPr id="10" name="Content Placeholder 9"/>
          <p:cNvPicPr>
            <a:picLocks noChangeAspect="1"/>
          </p:cNvPicPr>
          <p:nvPr>
            <p:ph sz="half" idx="1"/>
          </p:nvPr>
        </p:nvPicPr>
        <p:blipFill>
          <a:blip r:embed="rId3"/>
          <a:stretch>
            <a:fillRect/>
          </a:stretch>
        </p:blipFill>
        <p:spPr>
          <a:xfrm>
            <a:off x="815975" y="3924935"/>
            <a:ext cx="5975350" cy="2209165"/>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Cấu trúc thư mục dự án</a:t>
            </a:r>
            <a:endParaRPr lang="en-US"/>
          </a:p>
        </p:txBody>
      </p:sp>
      <p:pic>
        <p:nvPicPr>
          <p:cNvPr id="6" name="Picture 5"/>
          <p:cNvPicPr>
            <a:picLocks noChangeAspect="1"/>
          </p:cNvPicPr>
          <p:nvPr/>
        </p:nvPicPr>
        <p:blipFill>
          <a:blip r:embed="rId1"/>
          <a:stretch>
            <a:fillRect/>
          </a:stretch>
        </p:blipFill>
        <p:spPr>
          <a:xfrm>
            <a:off x="2976245" y="877570"/>
            <a:ext cx="2639695" cy="5301615"/>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Module 04: Lab</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Text Placeholder 2"/>
          <p:cNvSpPr>
            <a:spLocks noGrp="1"/>
          </p:cNvSpPr>
          <p:nvPr>
            <p:ph type="body" sz="quarter" idx="13"/>
          </p:nvPr>
        </p:nvSpPr>
        <p:spPr/>
        <p:txBody>
          <a:bodyPr/>
          <a:lstStyle/>
          <a:p>
            <a:pPr marL="0" indent="0">
              <a:buNone/>
            </a:pPr>
            <a:r>
              <a:rPr lang="en-US" dirty="0" smtClean="0"/>
              <a:t>Spring</a:t>
            </a:r>
            <a:endParaRPr lang="en-US" dirty="0" smtClean="0"/>
          </a:p>
          <a:p>
            <a:pPr lvl="1"/>
            <a:r>
              <a:rPr lang="en-US" dirty="0" smtClean="0"/>
              <a:t>https</a:t>
            </a:r>
            <a:r>
              <a:rPr lang="en-US" dirty="0"/>
              <a:t>://</a:t>
            </a:r>
            <a:r>
              <a:rPr lang="en-US" dirty="0" err="1"/>
              <a:t>projects.spring.io</a:t>
            </a:r>
            <a:r>
              <a:rPr lang="en-US" dirty="0"/>
              <a:t>/spring-</a:t>
            </a:r>
            <a:r>
              <a:rPr lang="en-US" dirty="0" smtClean="0"/>
              <a:t>boot</a:t>
            </a:r>
            <a:endParaRPr lang="en-US" dirty="0" smtClean="0"/>
          </a:p>
          <a:p>
            <a:pPr lvl="1"/>
            <a:r>
              <a:rPr lang="en-US" dirty="0">
                <a:hlinkClick r:id="rId1"/>
              </a:rPr>
              <a:t>https://github.com/spring-projects/spring-boot</a:t>
            </a:r>
            <a:r>
              <a:rPr lang="en-US" dirty="0"/>
              <a:t> </a:t>
            </a:r>
            <a:r>
              <a:rPr lang="en-US" dirty="0" smtClean="0"/>
              <a:t>(on </a:t>
            </a:r>
            <a:r>
              <a:rPr lang="en-US" dirty="0" err="1" smtClean="0"/>
              <a:t>Github</a:t>
            </a:r>
            <a:r>
              <a:rPr lang="en-US" dirty="0" smtClean="0"/>
              <a:t>)</a:t>
            </a:r>
            <a:endParaRPr lang="en-US" dirty="0"/>
          </a:p>
          <a:p>
            <a:pPr lvl="1"/>
            <a:r>
              <a:rPr lang="en-US" dirty="0" smtClean="0"/>
              <a:t>http</a:t>
            </a:r>
            <a:r>
              <a:rPr lang="en-US" dirty="0"/>
              <a:t>://</a:t>
            </a:r>
            <a:r>
              <a:rPr lang="en-US" dirty="0" err="1"/>
              <a:t>spring.io</a:t>
            </a:r>
            <a:r>
              <a:rPr lang="en-US" dirty="0"/>
              <a:t>/blog/2013/09/20/contributing-to-spring-boot-with-a-pull-</a:t>
            </a:r>
            <a:r>
              <a:rPr lang="en-US" dirty="0" smtClean="0"/>
              <a:t>request</a:t>
            </a:r>
            <a:endParaRPr lang="en-US" dirty="0" smtClean="0"/>
          </a:p>
          <a:p>
            <a:pPr lvl="1"/>
            <a:r>
              <a:rPr lang="en-US" dirty="0" smtClean="0"/>
              <a:t>https://www.tutorialspoint.com/spring_boot/</a:t>
            </a:r>
            <a:endParaRPr lang="en-US" dirty="0" smtClean="0"/>
          </a:p>
          <a:p>
            <a:pPr marL="0" indent="0">
              <a:buNone/>
            </a:pP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Bức tranh tổng thể Spring  Boot</a:t>
            </a:r>
            <a:endParaRPr lang="en-US" dirty="0"/>
          </a:p>
        </p:txBody>
      </p:sp>
      <p:sp>
        <p:nvSpPr>
          <p:cNvPr id="4" name="Rectangle 3"/>
          <p:cNvSpPr/>
          <p:nvPr/>
        </p:nvSpPr>
        <p:spPr>
          <a:xfrm>
            <a:off x="186267" y="1614328"/>
            <a:ext cx="8957733" cy="67733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83" name="Group 82"/>
          <p:cNvGrpSpPr/>
          <p:nvPr/>
        </p:nvGrpSpPr>
        <p:grpSpPr>
          <a:xfrm>
            <a:off x="370240" y="1090983"/>
            <a:ext cx="8339328" cy="4823937"/>
            <a:chOff x="381002" y="143939"/>
            <a:chExt cx="8339328" cy="4823937"/>
          </a:xfrm>
        </p:grpSpPr>
        <p:pic>
          <p:nvPicPr>
            <p:cNvPr id="84" name="Picture 83" descr="top rectangle.png"/>
            <p:cNvPicPr>
              <a:picLocks noChangeAspect="1"/>
            </p:cNvPicPr>
            <p:nvPr/>
          </p:nvPicPr>
          <p:blipFill>
            <a:blip r:embed="rId1"/>
            <a:srcRect l="17593" t="32914" r="39907" b="49143"/>
            <a:stretch>
              <a:fillRect/>
            </a:stretch>
          </p:blipFill>
          <p:spPr>
            <a:xfrm>
              <a:off x="495299" y="529830"/>
              <a:ext cx="8132234" cy="1204776"/>
            </a:xfrm>
            <a:prstGeom prst="rect">
              <a:avLst/>
            </a:prstGeom>
            <a:effectLst/>
          </p:spPr>
        </p:pic>
        <p:pic>
          <p:nvPicPr>
            <p:cNvPr id="85" name="Picture 84" descr="bottom rectangle.png"/>
            <p:cNvPicPr>
              <a:picLocks noChangeAspect="1"/>
            </p:cNvPicPr>
            <p:nvPr/>
          </p:nvPicPr>
          <p:blipFill>
            <a:blip r:embed="rId2"/>
            <a:srcRect l="18482" t="45884" r="37941" b="4345"/>
            <a:stretch>
              <a:fillRect/>
            </a:stretch>
          </p:blipFill>
          <p:spPr>
            <a:xfrm>
              <a:off x="381002" y="1625655"/>
              <a:ext cx="8339328" cy="3342221"/>
            </a:xfrm>
            <a:prstGeom prst="rect">
              <a:avLst/>
            </a:prstGeom>
            <a:effectLst/>
          </p:spPr>
        </p:pic>
        <p:grpSp>
          <p:nvGrpSpPr>
            <p:cNvPr id="86" name="Group 20"/>
            <p:cNvGrpSpPr/>
            <p:nvPr/>
          </p:nvGrpSpPr>
          <p:grpSpPr>
            <a:xfrm>
              <a:off x="6423520" y="2043634"/>
              <a:ext cx="1593850" cy="1049258"/>
              <a:chOff x="6445250" y="2730499"/>
              <a:chExt cx="1593850" cy="1049258"/>
            </a:xfrm>
          </p:grpSpPr>
          <p:sp>
            <p:nvSpPr>
              <p:cNvPr id="157" name="Rectangle 156"/>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8" name="Rectangle 157"/>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9" name="TextBox 158"/>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WEB</a:t>
                </a:r>
                <a:endParaRPr lang="en-US" sz="1200" b="1" dirty="0">
                  <a:solidFill>
                    <a:srgbClr val="EEECE1"/>
                  </a:solidFill>
                </a:endParaRPr>
              </a:p>
            </p:txBody>
          </p:sp>
          <p:pic>
            <p:nvPicPr>
              <p:cNvPr id="160" name="Picture 159" descr="Web.png"/>
              <p:cNvPicPr>
                <a:picLocks noChangeAspect="1"/>
              </p:cNvPicPr>
              <p:nvPr/>
            </p:nvPicPr>
            <p:blipFill>
              <a:blip r:embed="rId3"/>
              <a:stretch>
                <a:fillRect/>
              </a:stretch>
            </p:blipFill>
            <p:spPr>
              <a:xfrm>
                <a:off x="7070299" y="3107268"/>
                <a:ext cx="343752" cy="343752"/>
              </a:xfrm>
              <a:prstGeom prst="rect">
                <a:avLst/>
              </a:prstGeom>
            </p:spPr>
          </p:pic>
          <p:sp>
            <p:nvSpPr>
              <p:cNvPr id="161" name="TextBox 160"/>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Controllers, REST,</a:t>
                </a:r>
                <a:br>
                  <a:rPr lang="en-US" sz="1000" dirty="0" smtClean="0">
                    <a:solidFill>
                      <a:srgbClr val="EEECE1"/>
                    </a:solidFill>
                  </a:rPr>
                </a:br>
                <a:r>
                  <a:rPr lang="en-US" sz="1000" dirty="0" err="1" smtClean="0">
                    <a:solidFill>
                      <a:srgbClr val="EEECE1"/>
                    </a:solidFill>
                  </a:rPr>
                  <a:t>WebSocket</a:t>
                </a:r>
                <a:endParaRPr lang="en-US" sz="1000" dirty="0">
                  <a:solidFill>
                    <a:srgbClr val="EEECE1"/>
                  </a:solidFill>
                </a:endParaRPr>
              </a:p>
            </p:txBody>
          </p:sp>
        </p:grpSp>
        <p:grpSp>
          <p:nvGrpSpPr>
            <p:cNvPr id="87" name="Group 42"/>
            <p:cNvGrpSpPr/>
            <p:nvPr/>
          </p:nvGrpSpPr>
          <p:grpSpPr>
            <a:xfrm>
              <a:off x="1224987" y="2043634"/>
              <a:ext cx="1593850" cy="1049258"/>
              <a:chOff x="1246717" y="2722033"/>
              <a:chExt cx="1593850" cy="1049258"/>
            </a:xfrm>
          </p:grpSpPr>
          <p:grpSp>
            <p:nvGrpSpPr>
              <p:cNvPr id="151" name="Group 21"/>
              <p:cNvGrpSpPr/>
              <p:nvPr/>
            </p:nvGrpSpPr>
            <p:grpSpPr>
              <a:xfrm>
                <a:off x="1246717" y="2722033"/>
                <a:ext cx="1593850" cy="1049258"/>
                <a:chOff x="6445250" y="2730499"/>
                <a:chExt cx="1593850" cy="1049258"/>
              </a:xfrm>
            </p:grpSpPr>
            <p:sp>
              <p:nvSpPr>
                <p:cNvPr id="153" name="Rectangle 152"/>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4" name="Rectangle 153"/>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TextBox 154"/>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INTEGRATION</a:t>
                  </a:r>
                  <a:endParaRPr lang="en-US" sz="1200" b="1" dirty="0">
                    <a:solidFill>
                      <a:srgbClr val="EEECE1"/>
                    </a:solidFill>
                  </a:endParaRPr>
                </a:p>
              </p:txBody>
            </p:sp>
            <p:sp>
              <p:nvSpPr>
                <p:cNvPr id="156" name="TextBox 155"/>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Channels, Adapters,</a:t>
                  </a:r>
                  <a:br>
                    <a:rPr lang="en-US" sz="1000" dirty="0" smtClean="0">
                      <a:solidFill>
                        <a:srgbClr val="EEECE1"/>
                      </a:solidFill>
                    </a:rPr>
                  </a:br>
                  <a:r>
                    <a:rPr lang="en-US" sz="1000" dirty="0" smtClean="0">
                      <a:solidFill>
                        <a:srgbClr val="EEECE1"/>
                      </a:solidFill>
                    </a:rPr>
                    <a:t>Filters, </a:t>
                  </a:r>
                  <a:r>
                    <a:rPr lang="en-US" sz="1000" dirty="0">
                      <a:solidFill>
                        <a:srgbClr val="EEECE1"/>
                      </a:solidFill>
                    </a:rPr>
                    <a:t>Transformers</a:t>
                  </a:r>
                  <a:endParaRPr lang="en-US" sz="1000" dirty="0">
                    <a:solidFill>
                      <a:srgbClr val="EEECE1"/>
                    </a:solidFill>
                  </a:endParaRPr>
                </a:p>
              </p:txBody>
            </p:sp>
          </p:grpSp>
          <p:pic>
            <p:nvPicPr>
              <p:cNvPr id="152" name="Picture 151" descr="Integration.png"/>
              <p:cNvPicPr>
                <a:picLocks noChangeAspect="1"/>
              </p:cNvPicPr>
              <p:nvPr/>
            </p:nvPicPr>
            <p:blipFill>
              <a:blip r:embed="rId4"/>
              <a:stretch>
                <a:fillRect/>
              </a:stretch>
            </p:blipFill>
            <p:spPr>
              <a:xfrm>
                <a:off x="1795095" y="3087449"/>
                <a:ext cx="490744" cy="344435"/>
              </a:xfrm>
              <a:prstGeom prst="rect">
                <a:avLst/>
              </a:prstGeom>
            </p:spPr>
          </p:pic>
        </p:grpSp>
        <p:grpSp>
          <p:nvGrpSpPr>
            <p:cNvPr id="88" name="Group 43"/>
            <p:cNvGrpSpPr/>
            <p:nvPr/>
          </p:nvGrpSpPr>
          <p:grpSpPr>
            <a:xfrm>
              <a:off x="2957831" y="2043634"/>
              <a:ext cx="1593850" cy="1070040"/>
              <a:chOff x="2978150" y="2738966"/>
              <a:chExt cx="1593850" cy="1070040"/>
            </a:xfrm>
          </p:grpSpPr>
          <p:grpSp>
            <p:nvGrpSpPr>
              <p:cNvPr id="145" name="Group 28"/>
              <p:cNvGrpSpPr/>
              <p:nvPr/>
            </p:nvGrpSpPr>
            <p:grpSpPr>
              <a:xfrm>
                <a:off x="2978150" y="2738966"/>
                <a:ext cx="1593850" cy="1070040"/>
                <a:chOff x="6445250" y="2730499"/>
                <a:chExt cx="1593850" cy="1070040"/>
              </a:xfrm>
            </p:grpSpPr>
            <p:sp>
              <p:nvSpPr>
                <p:cNvPr id="147" name="Rectangle 146"/>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8" name="Rectangle 147"/>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9" name="TextBox 148"/>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BATCH</a:t>
                  </a:r>
                  <a:endParaRPr lang="en-US" sz="1200" b="1" dirty="0">
                    <a:solidFill>
                      <a:srgbClr val="EEECE1"/>
                    </a:solidFill>
                  </a:endParaRPr>
                </a:p>
              </p:txBody>
            </p:sp>
            <p:sp>
              <p:nvSpPr>
                <p:cNvPr id="150" name="TextBox 149"/>
                <p:cNvSpPr txBox="1"/>
                <p:nvPr/>
              </p:nvSpPr>
              <p:spPr>
                <a:xfrm>
                  <a:off x="6463242" y="3470962"/>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Jobs, Steps,</a:t>
                  </a:r>
                  <a:br>
                    <a:rPr lang="en-US" sz="1000" dirty="0" smtClean="0">
                      <a:solidFill>
                        <a:srgbClr val="EEECE1"/>
                      </a:solidFill>
                    </a:rPr>
                  </a:br>
                  <a:r>
                    <a:rPr lang="en-US" sz="1000" dirty="0" smtClean="0">
                      <a:solidFill>
                        <a:srgbClr val="EEECE1"/>
                      </a:solidFill>
                    </a:rPr>
                    <a:t>Readers, Writers</a:t>
                  </a:r>
                  <a:endParaRPr lang="en-US" sz="1000" dirty="0">
                    <a:solidFill>
                      <a:srgbClr val="EEECE1"/>
                    </a:solidFill>
                  </a:endParaRPr>
                </a:p>
              </p:txBody>
            </p:sp>
          </p:grpSp>
          <p:pic>
            <p:nvPicPr>
              <p:cNvPr id="146" name="Picture 145" descr="Batch.png"/>
              <p:cNvPicPr>
                <a:picLocks noChangeAspect="1"/>
              </p:cNvPicPr>
              <p:nvPr/>
            </p:nvPicPr>
            <p:blipFill>
              <a:blip r:embed="rId5"/>
              <a:stretch>
                <a:fillRect/>
              </a:stretch>
            </p:blipFill>
            <p:spPr>
              <a:xfrm>
                <a:off x="3573606" y="3100315"/>
                <a:ext cx="377068" cy="390159"/>
              </a:xfrm>
              <a:prstGeom prst="rect">
                <a:avLst/>
              </a:prstGeom>
            </p:spPr>
          </p:pic>
        </p:grpSp>
        <p:grpSp>
          <p:nvGrpSpPr>
            <p:cNvPr id="89" name="Group 44"/>
            <p:cNvGrpSpPr/>
            <p:nvPr/>
          </p:nvGrpSpPr>
          <p:grpSpPr>
            <a:xfrm>
              <a:off x="4690675" y="2043634"/>
              <a:ext cx="1593850" cy="1049258"/>
              <a:chOff x="4726517" y="2730499"/>
              <a:chExt cx="1593850" cy="1049258"/>
            </a:xfrm>
          </p:grpSpPr>
          <p:grpSp>
            <p:nvGrpSpPr>
              <p:cNvPr id="139" name="Group 34"/>
              <p:cNvGrpSpPr/>
              <p:nvPr/>
            </p:nvGrpSpPr>
            <p:grpSpPr>
              <a:xfrm>
                <a:off x="4726517" y="2730499"/>
                <a:ext cx="1593850" cy="1049258"/>
                <a:chOff x="6445250" y="2730499"/>
                <a:chExt cx="1593850" cy="1049258"/>
              </a:xfrm>
            </p:grpSpPr>
            <p:sp>
              <p:nvSpPr>
                <p:cNvPr id="141" name="Rectangle 140"/>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2" name="Rectangle 141"/>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3" name="TextBox 142"/>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BIG DATA</a:t>
                  </a:r>
                  <a:endParaRPr lang="en-US" sz="1200" b="1" dirty="0">
                    <a:solidFill>
                      <a:srgbClr val="EEECE1"/>
                    </a:solidFill>
                  </a:endParaRPr>
                </a:p>
              </p:txBody>
            </p:sp>
            <p:sp>
              <p:nvSpPr>
                <p:cNvPr id="144" name="TextBox 143"/>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Ingestion, Export,</a:t>
                  </a:r>
                  <a:br>
                    <a:rPr lang="en-US" sz="1000" dirty="0" smtClean="0">
                      <a:solidFill>
                        <a:srgbClr val="EEECE1"/>
                      </a:solidFill>
                    </a:rPr>
                  </a:br>
                  <a:r>
                    <a:rPr lang="en-US" sz="1000" dirty="0" smtClean="0">
                      <a:solidFill>
                        <a:srgbClr val="EEECE1"/>
                      </a:solidFill>
                    </a:rPr>
                    <a:t>Orchestration, </a:t>
                  </a:r>
                  <a:r>
                    <a:rPr lang="en-US" sz="1000" dirty="0" err="1" smtClean="0">
                      <a:solidFill>
                        <a:srgbClr val="EEECE1"/>
                      </a:solidFill>
                    </a:rPr>
                    <a:t>Hadoop</a:t>
                  </a:r>
                  <a:endParaRPr lang="en-US" sz="1000" dirty="0">
                    <a:solidFill>
                      <a:srgbClr val="EEECE1"/>
                    </a:solidFill>
                  </a:endParaRPr>
                </a:p>
              </p:txBody>
            </p:sp>
          </p:grpSp>
          <p:pic>
            <p:nvPicPr>
              <p:cNvPr id="140" name="Picture 139" descr="Big Data.png"/>
              <p:cNvPicPr>
                <a:picLocks noChangeAspect="1"/>
              </p:cNvPicPr>
              <p:nvPr/>
            </p:nvPicPr>
            <p:blipFill>
              <a:blip r:embed="rId6"/>
              <a:stretch>
                <a:fillRect/>
              </a:stretch>
            </p:blipFill>
            <p:spPr>
              <a:xfrm>
                <a:off x="5207159" y="3113695"/>
                <a:ext cx="626798" cy="350532"/>
              </a:xfrm>
              <a:prstGeom prst="rect">
                <a:avLst/>
              </a:prstGeom>
            </p:spPr>
          </p:pic>
        </p:grpSp>
        <p:grpSp>
          <p:nvGrpSpPr>
            <p:cNvPr id="90" name="Group 50"/>
            <p:cNvGrpSpPr/>
            <p:nvPr/>
          </p:nvGrpSpPr>
          <p:grpSpPr>
            <a:xfrm>
              <a:off x="1224987" y="3203559"/>
              <a:ext cx="6767546" cy="657233"/>
              <a:chOff x="1241920" y="3203559"/>
              <a:chExt cx="6767546" cy="657233"/>
            </a:xfrm>
          </p:grpSpPr>
          <p:sp>
            <p:nvSpPr>
              <p:cNvPr id="132" name="Rectangle 131"/>
              <p:cNvSpPr/>
              <p:nvPr/>
            </p:nvSpPr>
            <p:spPr>
              <a:xfrm>
                <a:off x="1252121" y="3203559"/>
                <a:ext cx="6757345" cy="657233"/>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3" name="Rectangle 132"/>
              <p:cNvSpPr/>
              <p:nvPr/>
            </p:nvSpPr>
            <p:spPr>
              <a:xfrm>
                <a:off x="1252122" y="320355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4" name="TextBox 133"/>
              <p:cNvSpPr txBox="1"/>
              <p:nvPr/>
            </p:nvSpPr>
            <p:spPr>
              <a:xfrm>
                <a:off x="1241920" y="3203560"/>
                <a:ext cx="1593850" cy="276999"/>
              </a:xfrm>
              <a:prstGeom prst="rect">
                <a:avLst/>
              </a:prstGeom>
              <a:noFill/>
            </p:spPr>
            <p:txBody>
              <a:bodyPr wrap="square" rtlCol="0">
                <a:spAutoFit/>
              </a:bodyPr>
              <a:lstStyle/>
              <a:p>
                <a:pPr algn="ctr"/>
                <a:r>
                  <a:rPr lang="en-US" sz="1200" b="1" dirty="0" smtClean="0">
                    <a:solidFill>
                      <a:srgbClr val="EEECE1"/>
                    </a:solidFill>
                  </a:rPr>
                  <a:t>DATA</a:t>
                </a:r>
                <a:endParaRPr lang="en-US" sz="1200" b="1" dirty="0">
                  <a:solidFill>
                    <a:srgbClr val="EEECE1"/>
                  </a:solidFill>
                </a:endParaRPr>
              </a:p>
            </p:txBody>
          </p:sp>
          <p:pic>
            <p:nvPicPr>
              <p:cNvPr id="135" name="Picture 134" descr="Non relational.png"/>
              <p:cNvPicPr>
                <a:picLocks noChangeAspect="1"/>
              </p:cNvPicPr>
              <p:nvPr/>
            </p:nvPicPr>
            <p:blipFill>
              <a:blip r:embed="rId7"/>
              <a:stretch>
                <a:fillRect/>
              </a:stretch>
            </p:blipFill>
            <p:spPr>
              <a:xfrm>
                <a:off x="6461933" y="3318674"/>
                <a:ext cx="430767" cy="304812"/>
              </a:xfrm>
              <a:prstGeom prst="rect">
                <a:avLst/>
              </a:prstGeom>
            </p:spPr>
          </p:pic>
          <p:pic>
            <p:nvPicPr>
              <p:cNvPr id="136" name="Picture 135" descr="Relational.png"/>
              <p:cNvPicPr>
                <a:picLocks noChangeAspect="1"/>
              </p:cNvPicPr>
              <p:nvPr/>
            </p:nvPicPr>
            <p:blipFill>
              <a:blip r:embed="rId8"/>
              <a:stretch>
                <a:fillRect/>
              </a:stretch>
            </p:blipFill>
            <p:spPr>
              <a:xfrm>
                <a:off x="4085672" y="3318674"/>
                <a:ext cx="430767" cy="304812"/>
              </a:xfrm>
              <a:prstGeom prst="rect">
                <a:avLst/>
              </a:prstGeom>
            </p:spPr>
          </p:pic>
          <p:sp>
            <p:nvSpPr>
              <p:cNvPr id="137" name="TextBox 136"/>
              <p:cNvSpPr txBox="1"/>
              <p:nvPr/>
            </p:nvSpPr>
            <p:spPr>
              <a:xfrm>
                <a:off x="5899655" y="3643848"/>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NON-RELATIONAL</a:t>
                </a:r>
                <a:endParaRPr lang="en-US" sz="1000" dirty="0">
                  <a:solidFill>
                    <a:srgbClr val="EEECE1"/>
                  </a:solidFill>
                </a:endParaRPr>
              </a:p>
            </p:txBody>
          </p:sp>
          <p:sp>
            <p:nvSpPr>
              <p:cNvPr id="138" name="TextBox 137"/>
              <p:cNvSpPr txBox="1"/>
              <p:nvPr/>
            </p:nvSpPr>
            <p:spPr>
              <a:xfrm>
                <a:off x="3522122" y="3643848"/>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RELATIONAL</a:t>
                </a:r>
                <a:endParaRPr lang="en-US" sz="1000" dirty="0">
                  <a:solidFill>
                    <a:srgbClr val="EEECE1"/>
                  </a:solidFill>
                </a:endParaRPr>
              </a:p>
            </p:txBody>
          </p:sp>
        </p:grpSp>
        <p:grpSp>
          <p:nvGrpSpPr>
            <p:cNvPr id="91" name="Group 65"/>
            <p:cNvGrpSpPr/>
            <p:nvPr/>
          </p:nvGrpSpPr>
          <p:grpSpPr>
            <a:xfrm>
              <a:off x="1224987" y="3974026"/>
              <a:ext cx="6767546" cy="750374"/>
              <a:chOff x="1224987" y="3974026"/>
              <a:chExt cx="6767546" cy="750374"/>
            </a:xfrm>
          </p:grpSpPr>
          <p:sp>
            <p:nvSpPr>
              <p:cNvPr id="121" name="Rectangle 120"/>
              <p:cNvSpPr/>
              <p:nvPr/>
            </p:nvSpPr>
            <p:spPr>
              <a:xfrm>
                <a:off x="1235188" y="3974026"/>
                <a:ext cx="6757345" cy="750374"/>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2" name="Rectangle 121"/>
              <p:cNvSpPr/>
              <p:nvPr/>
            </p:nvSpPr>
            <p:spPr>
              <a:xfrm>
                <a:off x="1235189" y="3974026"/>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1224987" y="3974027"/>
                <a:ext cx="1593850" cy="276999"/>
              </a:xfrm>
              <a:prstGeom prst="rect">
                <a:avLst/>
              </a:prstGeom>
              <a:noFill/>
            </p:spPr>
            <p:txBody>
              <a:bodyPr wrap="square" rtlCol="0">
                <a:spAutoFit/>
              </a:bodyPr>
              <a:lstStyle/>
              <a:p>
                <a:pPr algn="ctr"/>
                <a:r>
                  <a:rPr lang="en-US" sz="1200" b="1" dirty="0" smtClean="0">
                    <a:solidFill>
                      <a:srgbClr val="EEECE1"/>
                    </a:solidFill>
                  </a:rPr>
                  <a:t>CORE</a:t>
                </a:r>
                <a:endParaRPr lang="en-US" sz="1200" b="1" dirty="0">
                  <a:solidFill>
                    <a:srgbClr val="EEECE1"/>
                  </a:solidFill>
                </a:endParaRPr>
              </a:p>
            </p:txBody>
          </p:sp>
          <p:sp>
            <p:nvSpPr>
              <p:cNvPr id="124" name="TextBox 123"/>
              <p:cNvSpPr txBox="1"/>
              <p:nvPr/>
            </p:nvSpPr>
            <p:spPr>
              <a:xfrm>
                <a:off x="5569476" y="4490518"/>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GROOVY</a:t>
                </a:r>
                <a:endParaRPr lang="en-US" sz="1000" dirty="0">
                  <a:solidFill>
                    <a:srgbClr val="EEECE1"/>
                  </a:solidFill>
                </a:endParaRPr>
              </a:p>
            </p:txBody>
          </p:sp>
          <p:sp>
            <p:nvSpPr>
              <p:cNvPr id="125" name="TextBox 124"/>
              <p:cNvSpPr txBox="1"/>
              <p:nvPr/>
            </p:nvSpPr>
            <p:spPr>
              <a:xfrm>
                <a:off x="2946368" y="4490518"/>
                <a:ext cx="1185376" cy="215444"/>
              </a:xfrm>
              <a:prstGeom prst="rect">
                <a:avLst/>
              </a:prstGeom>
              <a:noFill/>
            </p:spPr>
            <p:txBody>
              <a:bodyPr wrap="square" rtlCol="0">
                <a:spAutoFit/>
              </a:bodyPr>
              <a:lstStyle/>
              <a:p>
                <a:pPr algn="ctr">
                  <a:lnSpc>
                    <a:spcPts val="860"/>
                  </a:lnSpc>
                </a:pPr>
                <a:r>
                  <a:rPr lang="en-US" sz="1000" dirty="0" smtClean="0">
                    <a:solidFill>
                      <a:srgbClr val="EEECE1"/>
                    </a:solidFill>
                  </a:rPr>
                  <a:t>FRAMEWORK</a:t>
                </a:r>
                <a:endParaRPr lang="en-US" sz="1000" dirty="0">
                  <a:solidFill>
                    <a:srgbClr val="EEECE1"/>
                  </a:solidFill>
                </a:endParaRPr>
              </a:p>
            </p:txBody>
          </p:sp>
          <p:pic>
            <p:nvPicPr>
              <p:cNvPr id="126" name="Picture 125" descr="Framework.png"/>
              <p:cNvPicPr>
                <a:picLocks noChangeAspect="1"/>
              </p:cNvPicPr>
              <p:nvPr/>
            </p:nvPicPr>
            <p:blipFill>
              <a:blip r:embed="rId9"/>
              <a:stretch>
                <a:fillRect/>
              </a:stretch>
            </p:blipFill>
            <p:spPr>
              <a:xfrm>
                <a:off x="3309781" y="4019550"/>
                <a:ext cx="491754" cy="491754"/>
              </a:xfrm>
              <a:prstGeom prst="rect">
                <a:avLst/>
              </a:prstGeom>
            </p:spPr>
          </p:pic>
          <p:pic>
            <p:nvPicPr>
              <p:cNvPr id="127" name="Picture 126" descr="Security.png"/>
              <p:cNvPicPr>
                <a:picLocks noChangeAspect="1"/>
              </p:cNvPicPr>
              <p:nvPr/>
            </p:nvPicPr>
            <p:blipFill>
              <a:blip r:embed="rId10"/>
              <a:stretch>
                <a:fillRect/>
              </a:stretch>
            </p:blipFill>
            <p:spPr>
              <a:xfrm>
                <a:off x="4666564" y="4047067"/>
                <a:ext cx="344554" cy="481362"/>
              </a:xfrm>
              <a:prstGeom prst="rect">
                <a:avLst/>
              </a:prstGeom>
            </p:spPr>
          </p:pic>
          <p:sp>
            <p:nvSpPr>
              <p:cNvPr id="128" name="TextBox 127"/>
              <p:cNvSpPr txBox="1"/>
              <p:nvPr/>
            </p:nvSpPr>
            <p:spPr>
              <a:xfrm>
                <a:off x="4258716" y="4490518"/>
                <a:ext cx="1185376" cy="214161"/>
              </a:xfrm>
              <a:prstGeom prst="rect">
                <a:avLst/>
              </a:prstGeom>
              <a:noFill/>
            </p:spPr>
            <p:txBody>
              <a:bodyPr wrap="square" rtlCol="0">
                <a:spAutoFit/>
              </a:bodyPr>
              <a:lstStyle/>
              <a:p>
                <a:pPr algn="ctr">
                  <a:lnSpc>
                    <a:spcPts val="860"/>
                  </a:lnSpc>
                </a:pPr>
                <a:r>
                  <a:rPr lang="en-US" sz="1000" dirty="0" smtClean="0">
                    <a:solidFill>
                      <a:srgbClr val="EEECE1"/>
                    </a:solidFill>
                  </a:rPr>
                  <a:t>SECURITY</a:t>
                </a:r>
                <a:endParaRPr lang="en-US" sz="1000" dirty="0">
                  <a:solidFill>
                    <a:srgbClr val="EEECE1"/>
                  </a:solidFill>
                </a:endParaRPr>
              </a:p>
            </p:txBody>
          </p:sp>
          <p:pic>
            <p:nvPicPr>
              <p:cNvPr id="129" name="Picture 128" descr="groovy.png"/>
              <p:cNvPicPr>
                <a:picLocks noChangeAspect="1"/>
              </p:cNvPicPr>
              <p:nvPr/>
            </p:nvPicPr>
            <p:blipFill>
              <a:blip r:embed="rId11"/>
              <a:stretch>
                <a:fillRect/>
              </a:stretch>
            </p:blipFill>
            <p:spPr>
              <a:xfrm>
                <a:off x="5647538" y="4019087"/>
                <a:ext cx="787976" cy="397059"/>
              </a:xfrm>
              <a:prstGeom prst="rect">
                <a:avLst/>
              </a:prstGeom>
            </p:spPr>
          </p:pic>
          <p:pic>
            <p:nvPicPr>
              <p:cNvPr id="130" name="Picture 129" descr="reactor.png"/>
              <p:cNvPicPr>
                <a:picLocks noChangeAspect="1"/>
              </p:cNvPicPr>
              <p:nvPr/>
            </p:nvPicPr>
            <p:blipFill>
              <a:blip r:embed="rId12"/>
              <a:stretch>
                <a:fillRect/>
              </a:stretch>
            </p:blipFill>
            <p:spPr>
              <a:xfrm>
                <a:off x="7029600" y="4042927"/>
                <a:ext cx="471867" cy="435939"/>
              </a:xfrm>
              <a:prstGeom prst="rect">
                <a:avLst/>
              </a:prstGeom>
            </p:spPr>
          </p:pic>
          <p:sp>
            <p:nvSpPr>
              <p:cNvPr id="131" name="TextBox 130"/>
              <p:cNvSpPr txBox="1"/>
              <p:nvPr/>
            </p:nvSpPr>
            <p:spPr>
              <a:xfrm>
                <a:off x="6781800" y="4491189"/>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REACTOR</a:t>
                </a:r>
                <a:endParaRPr lang="en-US" sz="1000" dirty="0">
                  <a:solidFill>
                    <a:srgbClr val="EEECE1"/>
                  </a:solidFill>
                </a:endParaRPr>
              </a:p>
            </p:txBody>
          </p:sp>
        </p:grpSp>
        <p:sp>
          <p:nvSpPr>
            <p:cNvPr id="92" name="Line 12"/>
            <p:cNvSpPr/>
            <p:nvPr/>
          </p:nvSpPr>
          <p:spPr>
            <a:xfrm flipH="1">
              <a:off x="4502640" y="1266840"/>
              <a:ext cx="1440" cy="171360"/>
            </a:xfrm>
            <a:prstGeom prst="line">
              <a:avLst/>
            </a:prstGeom>
            <a:ln w="28440">
              <a:solidFill>
                <a:srgbClr val="FFFFFF"/>
              </a:solidFill>
              <a:round/>
            </a:ln>
          </p:spPr>
        </p:sp>
        <p:grpSp>
          <p:nvGrpSpPr>
            <p:cNvPr id="93" name="Group 55"/>
            <p:cNvGrpSpPr/>
            <p:nvPr/>
          </p:nvGrpSpPr>
          <p:grpSpPr>
            <a:xfrm>
              <a:off x="1384300" y="702735"/>
              <a:ext cx="2370665" cy="880533"/>
              <a:chOff x="1460500" y="702735"/>
              <a:chExt cx="2370665" cy="880533"/>
            </a:xfrm>
          </p:grpSpPr>
          <p:sp>
            <p:nvSpPr>
              <p:cNvPr id="119" name="Rectangle 118"/>
              <p:cNvSpPr/>
              <p:nvPr/>
            </p:nvSpPr>
            <p:spPr>
              <a:xfrm>
                <a:off x="1460500" y="702735"/>
                <a:ext cx="1816100" cy="880533"/>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3094566" y="702735"/>
                <a:ext cx="736599" cy="198966"/>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94" name="Group 78"/>
            <p:cNvGrpSpPr/>
            <p:nvPr/>
          </p:nvGrpSpPr>
          <p:grpSpPr>
            <a:xfrm>
              <a:off x="1384300" y="702735"/>
              <a:ext cx="2370665" cy="880533"/>
              <a:chOff x="1460500" y="702735"/>
              <a:chExt cx="2370665" cy="880533"/>
            </a:xfrm>
          </p:grpSpPr>
          <p:sp>
            <p:nvSpPr>
              <p:cNvPr id="117" name="Rectangle 116"/>
              <p:cNvSpPr/>
              <p:nvPr/>
            </p:nvSpPr>
            <p:spPr>
              <a:xfrm>
                <a:off x="1460500" y="702735"/>
                <a:ext cx="1816100" cy="880533"/>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p:nvSpPr>
            <p:spPr>
              <a:xfrm>
                <a:off x="3094566" y="702735"/>
                <a:ext cx="736599" cy="198966"/>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5" name="Picture 94" descr="io foundation.png"/>
            <p:cNvPicPr>
              <a:picLocks noChangeAspect="1"/>
            </p:cNvPicPr>
            <p:nvPr/>
          </p:nvPicPr>
          <p:blipFill>
            <a:blip r:embed="rId13"/>
            <a:stretch>
              <a:fillRect/>
            </a:stretch>
          </p:blipFill>
          <p:spPr>
            <a:xfrm>
              <a:off x="432116" y="1700840"/>
              <a:ext cx="1280043" cy="1291235"/>
            </a:xfrm>
            <a:prstGeom prst="rect">
              <a:avLst/>
            </a:prstGeom>
          </p:spPr>
        </p:pic>
        <p:pic>
          <p:nvPicPr>
            <p:cNvPr id="96" name="Picture 95" descr="io execution.png"/>
            <p:cNvPicPr>
              <a:picLocks noChangeAspect="1"/>
            </p:cNvPicPr>
            <p:nvPr/>
          </p:nvPicPr>
          <p:blipFill>
            <a:blip r:embed="rId14"/>
            <a:stretch>
              <a:fillRect/>
            </a:stretch>
          </p:blipFill>
          <p:spPr>
            <a:xfrm>
              <a:off x="478365" y="532341"/>
              <a:ext cx="1155700" cy="1157786"/>
            </a:xfrm>
            <a:prstGeom prst="rect">
              <a:avLst/>
            </a:prstGeom>
          </p:spPr>
        </p:pic>
        <p:grpSp>
          <p:nvGrpSpPr>
            <p:cNvPr id="97" name="Group 72"/>
            <p:cNvGrpSpPr/>
            <p:nvPr/>
          </p:nvGrpSpPr>
          <p:grpSpPr>
            <a:xfrm>
              <a:off x="5181599" y="702735"/>
              <a:ext cx="2446868" cy="881887"/>
              <a:chOff x="5257799" y="702735"/>
              <a:chExt cx="2446868" cy="881887"/>
            </a:xfrm>
          </p:grpSpPr>
          <p:sp>
            <p:nvSpPr>
              <p:cNvPr id="115" name="Rectangle 114"/>
              <p:cNvSpPr/>
              <p:nvPr/>
            </p:nvSpPr>
            <p:spPr>
              <a:xfrm>
                <a:off x="5901267" y="702735"/>
                <a:ext cx="1803400" cy="8818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6" name="Rectangle 115"/>
              <p:cNvSpPr/>
              <p:nvPr/>
            </p:nvSpPr>
            <p:spPr>
              <a:xfrm>
                <a:off x="5257799" y="702735"/>
                <a:ext cx="736599" cy="198966"/>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8" name="Picture 97" descr="grails.png"/>
            <p:cNvPicPr>
              <a:picLocks noChangeAspect="1"/>
            </p:cNvPicPr>
            <p:nvPr/>
          </p:nvPicPr>
          <p:blipFill>
            <a:blip r:embed="rId15"/>
            <a:stretch>
              <a:fillRect/>
            </a:stretch>
          </p:blipFill>
          <p:spPr>
            <a:xfrm>
              <a:off x="6522872" y="938343"/>
              <a:ext cx="429947" cy="429947"/>
            </a:xfrm>
            <a:prstGeom prst="rect">
              <a:avLst/>
            </a:prstGeom>
          </p:spPr>
        </p:pic>
        <p:sp>
          <p:nvSpPr>
            <p:cNvPr id="99" name="TextBox 98"/>
            <p:cNvSpPr txBox="1"/>
            <p:nvPr/>
          </p:nvSpPr>
          <p:spPr>
            <a:xfrm>
              <a:off x="6250208"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GRAILS</a:t>
              </a:r>
              <a:endParaRPr lang="en-US" sz="1000" dirty="0">
                <a:solidFill>
                  <a:srgbClr val="EEECE1"/>
                </a:solidFill>
              </a:endParaRPr>
            </a:p>
          </p:txBody>
        </p:sp>
        <p:sp>
          <p:nvSpPr>
            <p:cNvPr id="100" name="TextBox 99"/>
            <p:cNvSpPr txBox="1"/>
            <p:nvPr/>
          </p:nvSpPr>
          <p:spPr>
            <a:xfrm>
              <a:off x="5958912" y="1357851"/>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Full-stack, Web</a:t>
              </a:r>
              <a:endParaRPr lang="en-US" sz="1000" dirty="0">
                <a:solidFill>
                  <a:srgbClr val="EEECE1"/>
                </a:solidFill>
              </a:endParaRPr>
            </a:p>
          </p:txBody>
        </p:sp>
        <p:sp>
          <p:nvSpPr>
            <p:cNvPr id="101" name="TextBox 100"/>
            <p:cNvSpPr txBox="1"/>
            <p:nvPr/>
          </p:nvSpPr>
          <p:spPr>
            <a:xfrm>
              <a:off x="1805208"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XD</a:t>
              </a:r>
              <a:endParaRPr lang="en-US" sz="1000" dirty="0">
                <a:solidFill>
                  <a:srgbClr val="EEECE1"/>
                </a:solidFill>
              </a:endParaRPr>
            </a:p>
          </p:txBody>
        </p:sp>
        <p:sp>
          <p:nvSpPr>
            <p:cNvPr id="102" name="TextBox 101"/>
            <p:cNvSpPr txBox="1"/>
            <p:nvPr/>
          </p:nvSpPr>
          <p:spPr>
            <a:xfrm>
              <a:off x="1513912" y="1357851"/>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Stream, Taps, Jobs</a:t>
              </a:r>
              <a:endParaRPr lang="en-US" sz="1000" dirty="0">
                <a:solidFill>
                  <a:srgbClr val="EEECE1"/>
                </a:solidFill>
              </a:endParaRPr>
            </a:p>
          </p:txBody>
        </p:sp>
        <p:pic>
          <p:nvPicPr>
            <p:cNvPr id="103" name="Picture 102" descr="XD.png"/>
            <p:cNvPicPr>
              <a:picLocks noChangeAspect="1"/>
            </p:cNvPicPr>
            <p:nvPr/>
          </p:nvPicPr>
          <p:blipFill>
            <a:blip r:embed="rId16"/>
            <a:stretch>
              <a:fillRect/>
            </a:stretch>
          </p:blipFill>
          <p:spPr>
            <a:xfrm>
              <a:off x="2120386" y="938522"/>
              <a:ext cx="393722" cy="429768"/>
            </a:xfrm>
            <a:prstGeom prst="rect">
              <a:avLst/>
            </a:prstGeom>
          </p:spPr>
        </p:pic>
        <p:sp>
          <p:nvSpPr>
            <p:cNvPr id="104" name="Line 12"/>
            <p:cNvSpPr/>
            <p:nvPr/>
          </p:nvSpPr>
          <p:spPr>
            <a:xfrm flipH="1">
              <a:off x="4502640" y="1266840"/>
              <a:ext cx="1440" cy="171360"/>
            </a:xfrm>
            <a:prstGeom prst="line">
              <a:avLst/>
            </a:prstGeom>
            <a:ln w="28440">
              <a:solidFill>
                <a:srgbClr val="FFFFFF"/>
              </a:solidFill>
              <a:round/>
            </a:ln>
          </p:spPr>
        </p:sp>
        <p:grpSp>
          <p:nvGrpSpPr>
            <p:cNvPr id="105" name="Group 66"/>
            <p:cNvGrpSpPr/>
            <p:nvPr/>
          </p:nvGrpSpPr>
          <p:grpSpPr>
            <a:xfrm>
              <a:off x="3272367" y="702735"/>
              <a:ext cx="2476500" cy="880533"/>
              <a:chOff x="3348567" y="702735"/>
              <a:chExt cx="2476500" cy="880533"/>
            </a:xfrm>
          </p:grpSpPr>
          <p:sp>
            <p:nvSpPr>
              <p:cNvPr id="113" name="Rectangle 112"/>
              <p:cNvSpPr/>
              <p:nvPr/>
            </p:nvSpPr>
            <p:spPr>
              <a:xfrm>
                <a:off x="3348567" y="956733"/>
                <a:ext cx="2476500" cy="626535"/>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3886200" y="702735"/>
                <a:ext cx="1299633" cy="317499"/>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6" name="Group 75"/>
            <p:cNvGrpSpPr/>
            <p:nvPr/>
          </p:nvGrpSpPr>
          <p:grpSpPr>
            <a:xfrm>
              <a:off x="3272367" y="702735"/>
              <a:ext cx="2476500" cy="880533"/>
              <a:chOff x="3348567" y="702735"/>
              <a:chExt cx="2476500" cy="880533"/>
            </a:xfrm>
          </p:grpSpPr>
          <p:sp>
            <p:nvSpPr>
              <p:cNvPr id="111" name="Rectangle 110"/>
              <p:cNvSpPr/>
              <p:nvPr/>
            </p:nvSpPr>
            <p:spPr>
              <a:xfrm>
                <a:off x="3348567" y="956733"/>
                <a:ext cx="2476500" cy="62653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3886200" y="702735"/>
                <a:ext cx="1299633" cy="317499"/>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07" name="TextBox 106"/>
            <p:cNvSpPr txBox="1"/>
            <p:nvPr/>
          </p:nvSpPr>
          <p:spPr>
            <a:xfrm>
              <a:off x="3972674"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BOOT</a:t>
              </a:r>
              <a:endParaRPr lang="en-US" sz="1000" dirty="0">
                <a:solidFill>
                  <a:srgbClr val="EEECE1"/>
                </a:solidFill>
              </a:endParaRPr>
            </a:p>
          </p:txBody>
        </p:sp>
        <p:sp>
          <p:nvSpPr>
            <p:cNvPr id="108" name="TextBox 107"/>
            <p:cNvSpPr txBox="1"/>
            <p:nvPr/>
          </p:nvSpPr>
          <p:spPr>
            <a:xfrm>
              <a:off x="3505200" y="1357851"/>
              <a:ext cx="1981200" cy="214161"/>
            </a:xfrm>
            <a:prstGeom prst="rect">
              <a:avLst/>
            </a:prstGeom>
            <a:noFill/>
          </p:spPr>
          <p:txBody>
            <a:bodyPr wrap="square" rtlCol="0">
              <a:spAutoFit/>
            </a:bodyPr>
            <a:lstStyle/>
            <a:p>
              <a:pPr algn="ctr">
                <a:lnSpc>
                  <a:spcPts val="860"/>
                </a:lnSpc>
              </a:pPr>
              <a:r>
                <a:rPr lang="en-US" sz="1000" dirty="0" smtClean="0">
                  <a:solidFill>
                    <a:srgbClr val="EEECE1"/>
                  </a:solidFill>
                </a:rPr>
                <a:t>Bootable, Minimal, Ops-Ready</a:t>
              </a:r>
              <a:endParaRPr lang="en-US" sz="1000" dirty="0">
                <a:solidFill>
                  <a:srgbClr val="EEECE1"/>
                </a:solidFill>
              </a:endParaRPr>
            </a:p>
          </p:txBody>
        </p:sp>
        <p:pic>
          <p:nvPicPr>
            <p:cNvPr id="109" name="Picture 108" descr="Boot.png"/>
            <p:cNvPicPr>
              <a:picLocks noChangeAspect="1"/>
            </p:cNvPicPr>
            <p:nvPr/>
          </p:nvPicPr>
          <p:blipFill>
            <a:blip r:embed="rId17"/>
            <a:stretch>
              <a:fillRect/>
            </a:stretch>
          </p:blipFill>
          <p:spPr>
            <a:xfrm>
              <a:off x="4223842" y="948681"/>
              <a:ext cx="479256" cy="429768"/>
            </a:xfrm>
            <a:prstGeom prst="rect">
              <a:avLst/>
            </a:prstGeom>
          </p:spPr>
        </p:pic>
        <p:pic>
          <p:nvPicPr>
            <p:cNvPr id="110" name="Picture 109" descr="spring io_logo.png"/>
            <p:cNvPicPr>
              <a:picLocks noChangeAspect="1"/>
            </p:cNvPicPr>
            <p:nvPr/>
          </p:nvPicPr>
          <p:blipFill>
            <a:blip r:embed="rId18"/>
            <a:stretch>
              <a:fillRect/>
            </a:stretch>
          </p:blipFill>
          <p:spPr>
            <a:xfrm>
              <a:off x="3926590" y="143939"/>
              <a:ext cx="1314282" cy="399999"/>
            </a:xfrm>
            <a:prstGeom prst="rect">
              <a:avLst/>
            </a:prstGeom>
          </p:spPr>
        </p:pic>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sz="half" idx="1"/>
          </p:nvPr>
        </p:nvPicPr>
        <p:blipFill>
          <a:blip r:embed="rId1"/>
          <a:stretch>
            <a:fillRect/>
          </a:stretch>
        </p:blipFill>
        <p:spPr>
          <a:xfrm>
            <a:off x="935355" y="2242820"/>
            <a:ext cx="7273925" cy="1397635"/>
          </a:xfrm>
          <a:prstGeom prst="rect">
            <a:avLst/>
          </a:prstGeom>
        </p:spPr>
      </p:pic>
      <p:sp>
        <p:nvSpPr>
          <p:cNvPr id="7" name="Title 6"/>
          <p:cNvSpPr>
            <a:spLocks noGrp="1"/>
          </p:cNvSpPr>
          <p:nvPr>
            <p:ph type="title"/>
          </p:nvPr>
        </p:nvSpPr>
        <p:spPr/>
        <p:txBody>
          <a:bodyPr/>
          <a:lstStyle/>
          <a:p>
            <a:r>
              <a:rPr lang="en-US" dirty="0" smtClean="0"/>
              <a:t>Bức tranh tổng thể Spring  Boot</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Ưu điểm</a:t>
            </a:r>
            <a:endParaRPr lang="en-US" dirty="0"/>
          </a:p>
        </p:txBody>
      </p:sp>
      <p:sp>
        <p:nvSpPr>
          <p:cNvPr id="3" name="Text Placeholder 2"/>
          <p:cNvSpPr>
            <a:spLocks noGrp="1"/>
          </p:cNvSpPr>
          <p:nvPr>
            <p:ph type="body" sz="quarter" idx="13"/>
          </p:nvPr>
        </p:nvSpPr>
        <p:spPr>
          <a:xfrm>
            <a:off x="301627" y="833374"/>
            <a:ext cx="8539165" cy="5010912"/>
          </a:xfrm>
        </p:spPr>
        <p:txBody>
          <a:bodyPr/>
          <a:lstStyle/>
          <a:p>
            <a:pPr>
              <a:lnSpc>
                <a:spcPct val="150000"/>
              </a:lnSpc>
            </a:pPr>
            <a:r>
              <a:rPr lang="en-US" dirty="0"/>
              <a:t>Rất dễ dàng để phát triển.</a:t>
            </a:r>
            <a:endParaRPr lang="en-US" dirty="0"/>
          </a:p>
          <a:p>
            <a:pPr>
              <a:lnSpc>
                <a:spcPct val="150000"/>
              </a:lnSpc>
            </a:pPr>
            <a:r>
              <a:rPr lang="en-US" dirty="0"/>
              <a:t>Tăng năng suất, giảm thơi gian phát triển.</a:t>
            </a:r>
            <a:endParaRPr lang="en-US" dirty="0"/>
          </a:p>
          <a:p>
            <a:pPr>
              <a:lnSpc>
                <a:spcPct val="150000"/>
              </a:lnSpc>
            </a:pPr>
            <a:r>
              <a:rPr lang="en-US" dirty="0"/>
              <a:t>Nó tránh việc phải viết nhiều mã  Annotations và các cấu hình XML.</a:t>
            </a:r>
            <a:endParaRPr lang="en-US" dirty="0"/>
          </a:p>
          <a:p>
            <a:pPr>
              <a:lnSpc>
                <a:spcPct val="150000"/>
              </a:lnSpc>
            </a:pPr>
            <a:r>
              <a:rPr lang="en-US" dirty="0"/>
              <a:t>Hệ sinh thái của Spring như Spring JDBC, Spring ORM, Spring Data, Spring Security etc.</a:t>
            </a:r>
            <a:endParaRPr lang="en-US" dirty="0"/>
          </a:p>
          <a:p>
            <a:pPr>
              <a:lnSpc>
                <a:spcPct val="150000"/>
              </a:lnSpc>
            </a:pPr>
            <a:r>
              <a:rPr lang="en-US" dirty="0"/>
              <a:t>Môi trường Deploy đa dạng Tomcat, Jetty, Docker.</a:t>
            </a:r>
            <a:endParaRPr lang="en-US" dirty="0"/>
          </a:p>
          <a:p>
            <a:pPr>
              <a:lnSpc>
                <a:spcPct val="150000"/>
              </a:lnSpc>
            </a:pPr>
            <a:r>
              <a:rPr lang="en-US" dirty="0"/>
              <a:t>Công cụ CLI mạnh  cho dev và test.</a:t>
            </a:r>
            <a:endParaRPr lang="en-US" dirty="0"/>
          </a:p>
          <a:p>
            <a:pPr>
              <a:lnSpc>
                <a:spcPct val="150000"/>
              </a:lnSpc>
            </a:pPr>
            <a:r>
              <a:rPr lang="en-US" dirty="0"/>
              <a:t>Plugin hỗ trợ dev và test các: Maven và Gradle.</a:t>
            </a:r>
            <a:endParaRPr lang="en-US" dirty="0"/>
          </a:p>
          <a:p>
            <a:pPr>
              <a:lnSpc>
                <a:spcPct val="150000"/>
              </a:lnSpc>
            </a:pPr>
            <a:r>
              <a:rPr lang="en-US" dirty="0"/>
              <a:t>Plugin làm việc với cácDB nhúng (embedded database)  và các cơ sở dữ liệu lưu trữ trên bộ nhớ (in-memory Databases).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Modules</a:t>
            </a:r>
            <a:endParaRPr lang="en-US" dirty="0"/>
          </a:p>
        </p:txBody>
      </p:sp>
      <p:grpSp>
        <p:nvGrpSpPr>
          <p:cNvPr id="3" name="Group 2"/>
          <p:cNvGrpSpPr/>
          <p:nvPr/>
        </p:nvGrpSpPr>
        <p:grpSpPr>
          <a:xfrm>
            <a:off x="279821" y="1132719"/>
            <a:ext cx="8625680" cy="4883163"/>
            <a:chOff x="365920" y="454723"/>
            <a:chExt cx="8625680" cy="6251883"/>
          </a:xfrm>
        </p:grpSpPr>
        <p:sp>
          <p:nvSpPr>
            <p:cNvPr id="4" name="Rectangle 3"/>
            <p:cNvSpPr/>
            <p:nvPr/>
          </p:nvSpPr>
          <p:spPr>
            <a:xfrm>
              <a:off x="4683728" y="982134"/>
              <a:ext cx="4130071" cy="220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Isosceles Triangle 4"/>
            <p:cNvSpPr/>
            <p:nvPr/>
          </p:nvSpPr>
          <p:spPr>
            <a:xfrm rot="15511586">
              <a:off x="1171861" y="1653422"/>
              <a:ext cx="5673989" cy="4432380"/>
            </a:xfrm>
            <a:prstGeom prst="triangle">
              <a:avLst>
                <a:gd name="adj" fmla="val 49660"/>
              </a:avLst>
            </a:prstGeom>
            <a:gradFill flip="none" rotWithShape="1">
              <a:gsLst>
                <a:gs pos="0">
                  <a:schemeClr val="accent1">
                    <a:alpha val="65000"/>
                  </a:schemeClr>
                </a:gs>
                <a:gs pos="27000">
                  <a:schemeClr val="accent3">
                    <a:shade val="93000"/>
                    <a:satMod val="130000"/>
                    <a:alpha val="51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Shape 2"/>
            <p:cNvSpPr txBox="1"/>
            <p:nvPr/>
          </p:nvSpPr>
          <p:spPr>
            <a:xfrm>
              <a:off x="365920" y="1219199"/>
              <a:ext cx="8432479" cy="4559923"/>
            </a:xfrm>
            <a:prstGeom prst="rect">
              <a:avLst/>
            </a:prstGeom>
          </p:spPr>
          <p:txBody>
            <a:bodyPr wrap="none" lIns="0" tIns="0" rIns="0" bIns="0"/>
            <a:lstStyle/>
            <a:p>
              <a:pPr>
                <a:buSzPct val="45000"/>
                <a:buFont typeface="StarSymbol"/>
                <a:buChar char=""/>
              </a:pPr>
              <a:endParaRPr dirty="0">
                <a:solidFill>
                  <a:prstClr val="black"/>
                </a:solidFill>
              </a:endParaRPr>
            </a:p>
          </p:txBody>
        </p:sp>
        <p:pic>
          <p:nvPicPr>
            <p:cNvPr id="7" name="Picture 6"/>
            <p:cNvPicPr>
              <a:picLocks noChangeAspect="1"/>
            </p:cNvPicPr>
            <p:nvPr/>
          </p:nvPicPr>
          <p:blipFill>
            <a:blip r:embed="rId1"/>
            <a:srcRect l="55972"/>
            <a:stretch>
              <a:fillRect/>
            </a:stretch>
          </p:blipFill>
          <p:spPr>
            <a:xfrm>
              <a:off x="753282" y="3522134"/>
              <a:ext cx="1443820" cy="1783946"/>
            </a:xfrm>
            <a:prstGeom prst="rect">
              <a:avLst/>
            </a:prstGeom>
            <a:effectLst>
              <a:reflection stA="50000" endPos="40000" dir="5400000" sy="-100000" algn="bl" rotWithShape="0"/>
            </a:effectLst>
          </p:spPr>
        </p:pic>
        <p:pic>
          <p:nvPicPr>
            <p:cNvPr id="8" name="Picture 7" descr="Spring_boot_modules.png"/>
            <p:cNvPicPr>
              <a:picLocks noChangeAspect="1"/>
            </p:cNvPicPr>
            <p:nvPr/>
          </p:nvPicPr>
          <p:blipFill>
            <a:blip r:embed="rId2"/>
            <a:stretch>
              <a:fillRect/>
            </a:stretch>
          </p:blipFill>
          <p:spPr>
            <a:xfrm>
              <a:off x="3944876" y="454723"/>
              <a:ext cx="5046724" cy="6236603"/>
            </a:xfrm>
            <a:prstGeom prst="rect">
              <a:avLst/>
            </a:prstGeom>
            <a:effectLst>
              <a:outerShdw blurRad="228600" dir="2700000">
                <a:srgbClr val="000000">
                  <a:alpha val="53000"/>
                </a:srgbClr>
              </a:outerShdw>
            </a:effectLst>
          </p:spPr>
        </p:pic>
        <p:sp>
          <p:nvSpPr>
            <p:cNvPr id="9" name="TextBox 8"/>
            <p:cNvSpPr txBox="1"/>
            <p:nvPr/>
          </p:nvSpPr>
          <p:spPr>
            <a:xfrm>
              <a:off x="5927685" y="3108630"/>
              <a:ext cx="1089038" cy="431971"/>
            </a:xfrm>
            <a:prstGeom prst="rect">
              <a:avLst/>
            </a:prstGeom>
            <a:noFill/>
          </p:spPr>
          <p:txBody>
            <a:bodyPr wrap="square" rtlCol="0">
              <a:spAutoFit/>
            </a:bodyPr>
            <a:lstStyle/>
            <a:p>
              <a:pPr algn="ctr"/>
              <a:r>
                <a:rPr lang="en-US" sz="2200" b="1" dirty="0" smtClean="0">
                  <a:solidFill>
                    <a:srgbClr val="FFFFFF"/>
                  </a:solidFill>
                </a:rPr>
                <a:t>Boot</a:t>
              </a:r>
              <a:endParaRPr lang="en-US" sz="2200" b="1" dirty="0">
                <a:solidFill>
                  <a:srgbClr val="FFFFFF"/>
                </a:solidFill>
              </a:endParaRPr>
            </a:p>
          </p:txBody>
        </p:sp>
        <p:sp>
          <p:nvSpPr>
            <p:cNvPr id="10" name="TextBox 9"/>
            <p:cNvSpPr txBox="1"/>
            <p:nvPr/>
          </p:nvSpPr>
          <p:spPr>
            <a:xfrm>
              <a:off x="5680816" y="2059034"/>
              <a:ext cx="1596284" cy="323978"/>
            </a:xfrm>
            <a:prstGeom prst="rect">
              <a:avLst/>
            </a:prstGeom>
            <a:noFill/>
          </p:spPr>
          <p:txBody>
            <a:bodyPr wrap="square" rtlCol="0">
              <a:spAutoFit/>
            </a:bodyPr>
            <a:lstStyle/>
            <a:p>
              <a:pPr algn="ctr"/>
              <a:r>
                <a:rPr lang="en-US" sz="1500" b="1" dirty="0" smtClean="0">
                  <a:solidFill>
                    <a:srgbClr val="FFFFFF"/>
                  </a:solidFill>
                </a:rPr>
                <a:t>Autoconfigure</a:t>
              </a:r>
              <a:endParaRPr lang="en-US" sz="1500" b="1" dirty="0">
                <a:solidFill>
                  <a:srgbClr val="FFFFFF"/>
                </a:solidFill>
              </a:endParaRPr>
            </a:p>
          </p:txBody>
        </p:sp>
        <p:sp>
          <p:nvSpPr>
            <p:cNvPr id="11" name="TextBox 10"/>
            <p:cNvSpPr txBox="1"/>
            <p:nvPr/>
          </p:nvSpPr>
          <p:spPr>
            <a:xfrm>
              <a:off x="5933817" y="1421080"/>
              <a:ext cx="1089038" cy="339406"/>
            </a:xfrm>
            <a:prstGeom prst="rect">
              <a:avLst/>
            </a:prstGeom>
            <a:noFill/>
          </p:spPr>
          <p:txBody>
            <a:bodyPr wrap="square" rtlCol="0">
              <a:spAutoFit/>
            </a:bodyPr>
            <a:lstStyle/>
            <a:p>
              <a:pPr algn="ctr"/>
              <a:r>
                <a:rPr lang="en-US" sz="1600" b="1" dirty="0" smtClean="0">
                  <a:solidFill>
                    <a:srgbClr val="FFFFFF"/>
                  </a:solidFill>
                </a:rPr>
                <a:t>Starters</a:t>
              </a:r>
              <a:endParaRPr lang="en-US" sz="1600" b="1" dirty="0">
                <a:solidFill>
                  <a:srgbClr val="FFFFFF"/>
                </a:solidFill>
              </a:endParaRPr>
            </a:p>
          </p:txBody>
        </p:sp>
        <p:sp>
          <p:nvSpPr>
            <p:cNvPr id="12" name="TextBox 11"/>
            <p:cNvSpPr txBox="1"/>
            <p:nvPr/>
          </p:nvSpPr>
          <p:spPr>
            <a:xfrm>
              <a:off x="5933817" y="845234"/>
              <a:ext cx="1089038" cy="339406"/>
            </a:xfrm>
            <a:prstGeom prst="rect">
              <a:avLst/>
            </a:prstGeom>
            <a:noFill/>
          </p:spPr>
          <p:txBody>
            <a:bodyPr wrap="square" rtlCol="0">
              <a:spAutoFit/>
            </a:bodyPr>
            <a:lstStyle/>
            <a:p>
              <a:pPr algn="ctr"/>
              <a:r>
                <a:rPr lang="en-US" sz="1600" b="1" dirty="0" smtClean="0">
                  <a:solidFill>
                    <a:srgbClr val="FFFFFF"/>
                  </a:solidFill>
                </a:rPr>
                <a:t>CLI</a:t>
              </a:r>
              <a:endParaRPr lang="en-US" sz="1600" b="1" dirty="0">
                <a:solidFill>
                  <a:srgbClr val="FFFFFF"/>
                </a:solidFill>
              </a:endParaRPr>
            </a:p>
          </p:txBody>
        </p:sp>
        <p:sp>
          <p:nvSpPr>
            <p:cNvPr id="13" name="TextBox 12"/>
            <p:cNvSpPr txBox="1"/>
            <p:nvPr/>
          </p:nvSpPr>
          <p:spPr>
            <a:xfrm>
              <a:off x="5933817" y="4255136"/>
              <a:ext cx="1089038" cy="339406"/>
            </a:xfrm>
            <a:prstGeom prst="rect">
              <a:avLst/>
            </a:prstGeom>
            <a:noFill/>
          </p:spPr>
          <p:txBody>
            <a:bodyPr wrap="square" rtlCol="0">
              <a:spAutoFit/>
            </a:bodyPr>
            <a:lstStyle/>
            <a:p>
              <a:pPr algn="ctr"/>
              <a:r>
                <a:rPr lang="en-US" sz="1600" b="1" dirty="0" smtClean="0">
                  <a:solidFill>
                    <a:srgbClr val="FFFFFF"/>
                  </a:solidFill>
                </a:rPr>
                <a:t>Actuator</a:t>
              </a:r>
              <a:endParaRPr lang="en-US" sz="1600" b="1" dirty="0">
                <a:solidFill>
                  <a:srgbClr val="FFFFFF"/>
                </a:solidFill>
              </a:endParaRPr>
            </a:p>
          </p:txBody>
        </p:sp>
        <p:sp>
          <p:nvSpPr>
            <p:cNvPr id="14" name="TextBox 13"/>
            <p:cNvSpPr txBox="1"/>
            <p:nvPr/>
          </p:nvSpPr>
          <p:spPr>
            <a:xfrm>
              <a:off x="5933817" y="4908148"/>
              <a:ext cx="1089038" cy="339406"/>
            </a:xfrm>
            <a:prstGeom prst="rect">
              <a:avLst/>
            </a:prstGeom>
            <a:noFill/>
          </p:spPr>
          <p:txBody>
            <a:bodyPr wrap="square" rtlCol="0">
              <a:spAutoFit/>
            </a:bodyPr>
            <a:lstStyle/>
            <a:p>
              <a:pPr algn="ctr"/>
              <a:r>
                <a:rPr lang="en-US" sz="1600" b="1" dirty="0" smtClean="0">
                  <a:solidFill>
                    <a:srgbClr val="FFFFFF"/>
                  </a:solidFill>
                </a:rPr>
                <a:t>Tools</a:t>
              </a:r>
              <a:endParaRPr lang="en-US" sz="1600" b="1" dirty="0">
                <a:solidFill>
                  <a:srgbClr val="FFFFFF"/>
                </a:solidFill>
              </a:endParaRPr>
            </a:p>
          </p:txBody>
        </p:sp>
        <p:sp>
          <p:nvSpPr>
            <p:cNvPr id="15" name="TextBox 14"/>
            <p:cNvSpPr txBox="1"/>
            <p:nvPr/>
          </p:nvSpPr>
          <p:spPr>
            <a:xfrm>
              <a:off x="5933817" y="5515986"/>
              <a:ext cx="1089038" cy="339406"/>
            </a:xfrm>
            <a:prstGeom prst="rect">
              <a:avLst/>
            </a:prstGeom>
            <a:noFill/>
          </p:spPr>
          <p:txBody>
            <a:bodyPr wrap="square" rtlCol="0">
              <a:spAutoFit/>
            </a:bodyPr>
            <a:lstStyle/>
            <a:p>
              <a:pPr algn="ctr"/>
              <a:r>
                <a:rPr lang="en-US" sz="1600" b="1" dirty="0" smtClean="0">
                  <a:solidFill>
                    <a:srgbClr val="FFFFFF"/>
                  </a:solidFill>
                </a:rPr>
                <a:t>Samples</a:t>
              </a:r>
              <a:endParaRPr lang="en-US" sz="1600" b="1" dirty="0">
                <a:solidFill>
                  <a:srgbClr val="FFFFFF"/>
                </a:solidFill>
              </a:endParaRP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Môi trường phát triển</a:t>
            </a:r>
            <a:endParaRPr lang="en-US" dirty="0"/>
          </a:p>
        </p:txBody>
      </p:sp>
      <p:sp>
        <p:nvSpPr>
          <p:cNvPr id="3" name="Text Placeholder 2"/>
          <p:cNvSpPr>
            <a:spLocks noGrp="1"/>
          </p:cNvSpPr>
          <p:nvPr>
            <p:ph type="body" sz="quarter" idx="13"/>
          </p:nvPr>
        </p:nvSpPr>
        <p:spPr>
          <a:xfrm>
            <a:off x="301627" y="833374"/>
            <a:ext cx="8539165" cy="5010912"/>
          </a:xfrm>
        </p:spPr>
        <p:txBody>
          <a:bodyPr/>
          <a:lstStyle/>
          <a:p>
            <a:pPr>
              <a:lnSpc>
                <a:spcPct val="150000"/>
              </a:lnSpc>
            </a:pPr>
            <a:r>
              <a:rPr lang="en-US" dirty="0"/>
              <a:t>Eclipse 4.7 (Oxygen)</a:t>
            </a:r>
            <a:endParaRPr lang="en-US" dirty="0"/>
          </a:p>
          <a:p>
            <a:pPr>
              <a:lnSpc>
                <a:spcPct val="150000"/>
              </a:lnSpc>
            </a:pPr>
            <a:r>
              <a:rPr lang="en-US" dirty="0"/>
              <a:t>Spring Boot 2.x</a:t>
            </a:r>
            <a:endParaRPr lang="en-US" dirty="0"/>
          </a:p>
          <a:p>
            <a:pPr>
              <a:lnSpc>
                <a:spcPct val="150000"/>
              </a:lnSpc>
            </a:pPr>
            <a:r>
              <a:rPr lang="en-US" dirty="0"/>
              <a:t>Plugin Spring Tool Suite</a:t>
            </a:r>
            <a:endParaRPr lang="en-US" dirty="0"/>
          </a:p>
          <a:p>
            <a:pPr>
              <a:lnSpc>
                <a:spcPct val="150000"/>
              </a:lnSpc>
            </a:pPr>
            <a:r>
              <a:rPr lang="en-US" dirty="0"/>
              <a:t>Công cụ hỗ trợ</a:t>
            </a:r>
            <a:endParaRPr lang="en-US" dirty="0"/>
          </a:p>
          <a:p>
            <a:pPr lvl="1">
              <a:lnSpc>
                <a:spcPct val="150000"/>
              </a:lnSpc>
            </a:pPr>
            <a:r>
              <a:rPr lang="en-US" dirty="0"/>
              <a:t>Git, Github</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_SpringTMLT">
  <a:themeElements>
    <a:clrScheme name="SpringSource">
      <a:dk1>
        <a:srgbClr val="333333"/>
      </a:dk1>
      <a:lt1>
        <a:srgbClr val="FFFFFF"/>
      </a:lt1>
      <a:dk2>
        <a:srgbClr val="333333"/>
      </a:dk2>
      <a:lt2>
        <a:srgbClr val="F1F1F1"/>
      </a:lt2>
      <a:accent1>
        <a:srgbClr val="387C2C"/>
      </a:accent1>
      <a:accent2>
        <a:srgbClr val="6DB33F"/>
      </a:accent2>
      <a:accent3>
        <a:srgbClr val="C2CD23"/>
      </a:accent3>
      <a:accent4>
        <a:srgbClr val="717074"/>
      </a:accent4>
      <a:accent5>
        <a:srgbClr val="EDE7DE"/>
      </a:accent5>
      <a:accent6>
        <a:srgbClr val="D9541E"/>
      </a:accent6>
      <a:hlink>
        <a:srgbClr val="0095D3"/>
      </a:hlink>
      <a:folHlink>
        <a:srgbClr val="0095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ln>
      </a:spPr>
      <a:bodyPr wrap="none" lIns="0" tIns="0" rIns="0" bIns="0" rtlCol="0" anchor="ctr"/>
      <a:lstStyle>
        <a:defPPr marL="0" marR="0" indent="0" algn="ctr" defTabSz="914400" eaLnBrk="1" latinLnBrk="0" hangingPunct="1">
          <a:lnSpc>
            <a:spcPct val="100000"/>
          </a:lnSpc>
          <a:buClrTx/>
          <a:buSzTx/>
          <a:buFontTx/>
          <a:buNone/>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3674</Words>
  <Application>WPS Presentation</Application>
  <PresentationFormat>On-screen Show (4:3)</PresentationFormat>
  <Paragraphs>270</Paragraphs>
  <Slides>49</Slides>
  <Notes>2</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MS PGothic</vt:lpstr>
      <vt:lpstr>Times</vt:lpstr>
      <vt:lpstr>StarSymbol</vt:lpstr>
      <vt:lpstr>Microsoft YaHei</vt:lpstr>
      <vt:lpstr>Arial Unicode MS</vt:lpstr>
      <vt:lpstr>Times New Roman</vt:lpstr>
      <vt:lpstr>Segoe Print</vt:lpstr>
      <vt:lpstr>3_SpringTMLT</vt:lpstr>
      <vt:lpstr>Module 4: Spring Boot</vt:lpstr>
      <vt:lpstr>Tóm tắt nội dung</vt:lpstr>
      <vt:lpstr>Sản phẩm mục tiêu</vt:lpstr>
      <vt:lpstr>Tổng quan về Spring Boot</vt:lpstr>
      <vt:lpstr>Bức tranh tổng thể Spring  Boot</vt:lpstr>
      <vt:lpstr>Bức tranh tổng thể Spring  Boot</vt:lpstr>
      <vt:lpstr>Ưu điểm</vt:lpstr>
      <vt:lpstr>Spring Boot Modules</vt:lpstr>
      <vt:lpstr>Môi trường phát triển</vt:lpstr>
      <vt:lpstr>Module 04 - Lab 01</vt:lpstr>
      <vt:lpstr>Spring Boot MVC</vt:lpstr>
      <vt:lpstr>Cấu trúc dự án Spring Boot</vt:lpstr>
      <vt:lpstr>Cấu trúc dự án Spring Boot trên thực tế (recomment)</vt:lpstr>
      <vt:lpstr>Khởi tạo dự án SB với Spring Initializer</vt:lpstr>
      <vt:lpstr>Class Path Dependencies</vt:lpstr>
      <vt:lpstr>Beans and Dependency Injection</vt:lpstr>
      <vt:lpstr>Spring Boot - Runners</vt:lpstr>
      <vt:lpstr>Create an Executable JAR</vt:lpstr>
      <vt:lpstr> Application Properties</vt:lpstr>
      <vt:lpstr>Logging</vt:lpstr>
      <vt:lpstr>Logging</vt:lpstr>
      <vt:lpstr>RESTful Web Services</vt:lpstr>
      <vt:lpstr>Web Service</vt:lpstr>
      <vt:lpstr>Các loại web service</vt:lpstr>
      <vt:lpstr>Ví dụ SOAP</vt:lpstr>
      <vt:lpstr>Ví dụ REST</vt:lpstr>
      <vt:lpstr>So sánh SOAP vs REST</vt:lpstr>
      <vt:lpstr>Kiến trúc REST API</vt:lpstr>
      <vt:lpstr>Thiết kế RESTful APIs</vt:lpstr>
      <vt:lpstr>Thiết kế RESTful APIs</vt:lpstr>
      <vt:lpstr>Building RESTful Web Services (tiếp)</vt:lpstr>
      <vt:lpstr>Building RESTful Web Services (tiếp)</vt:lpstr>
      <vt:lpstr>Building RESTful Web Services (tiếp)</vt:lpstr>
      <vt:lpstr>GET API</vt:lpstr>
      <vt:lpstr>POST API</vt:lpstr>
      <vt:lpstr>PUT API</vt:lpstr>
      <vt:lpstr>DELETE API</vt:lpstr>
      <vt:lpstr>Spring Boot - Security with JWT</vt:lpstr>
      <vt:lpstr>Authorization Server</vt:lpstr>
      <vt:lpstr>JWT Token</vt:lpstr>
      <vt:lpstr>Maven dependency</vt:lpstr>
      <vt:lpstr>OAuth2Config  class</vt:lpstr>
      <vt:lpstr>Spring Boot - Thymeleaf</vt:lpstr>
      <vt:lpstr>Thymeleaf Templates</vt:lpstr>
      <vt:lpstr>Web Application</vt:lpstr>
      <vt:lpstr>Cấu trúc thư mục dự án</vt:lpstr>
      <vt:lpstr>Module 04: Lab</vt:lpstr>
      <vt:lpstr>Tài liệu tham khảo</vt:lpstr>
      <vt:lpstr>Thanks!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presentation</dc:title>
  <dc:creator>—</dc:creator>
  <cp:lastModifiedBy>buiduchieuvnu</cp:lastModifiedBy>
  <cp:revision>660</cp:revision>
  <cp:lastPrinted>2010-02-05T19:07:00Z</cp:lastPrinted>
  <dcterms:created xsi:type="dcterms:W3CDTF">2010-04-19T18:09:00Z</dcterms:created>
  <dcterms:modified xsi:type="dcterms:W3CDTF">2019-09-20T00:01:31Z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