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 matchingName="Title Slide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 panose="02020603050405020304"/>
              <a:buNone/>
              <a:defRPr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 rot="5400000">
            <a:off x="3251200" y="-1925637"/>
            <a:ext cx="4851400" cy="113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4" name="Google Shape;7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5" name="Google Shape;7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0" name="Google Shape;8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1" name="Google Shape;8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8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 panose="02020603050405020304"/>
              <a:buNone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0" y="811942"/>
            <a:ext cx="12192000" cy="5468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-1" y="1325563"/>
            <a:ext cx="6071937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8"/>
          <p:cNvSpPr txBox="1">
            <a:spLocks noGrp="1"/>
          </p:cNvSpPr>
          <p:nvPr>
            <p:ph type="body" idx="2"/>
          </p:nvPr>
        </p:nvSpPr>
        <p:spPr>
          <a:xfrm>
            <a:off x="6071937" y="1325563"/>
            <a:ext cx="627246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8" name="Google Shape;4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5" name="Google Shape;5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7" name="Google Shape;5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1" name="Google Shape;6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2" name="Google Shape;6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7" name="Google Shape;6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8" name="Google Shape;6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69" name="Google Shape;6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4.png"/><Relationship Id="rId13" Type="http://schemas.openxmlformats.org/officeDocument/2006/relationships/image" Target="../media/image3.png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5"/>
          <p:cNvSpPr txBox="1">
            <a:spLocks noGrp="1"/>
          </p:cNvSpPr>
          <p:nvPr>
            <p:ph type="body" idx="1"/>
          </p:nvPr>
        </p:nvSpPr>
        <p:spPr>
          <a:xfrm>
            <a:off x="0" y="1325563"/>
            <a:ext cx="11353800" cy="48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pic>
        <p:nvPicPr>
          <p:cNvPr id="13" name="Google Shape;13;p5"/>
          <p:cNvPicPr preferRelativeResize="0"/>
          <p:nvPr/>
        </p:nvPicPr>
        <p:blipFill rotWithShape="1">
          <a:blip r:embed="rId13"/>
          <a:srcRect l="5037" t="1874" r="79744" b="81688"/>
          <a:stretch>
            <a:fillRect/>
          </a:stretch>
        </p:blipFill>
        <p:spPr>
          <a:xfrm>
            <a:off x="10586677" y="104930"/>
            <a:ext cx="802443" cy="487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5"/>
          <p:cNvPicPr preferRelativeResize="0"/>
          <p:nvPr/>
        </p:nvPicPr>
        <p:blipFill rotWithShape="1">
          <a:blip r:embed="rId14"/>
          <a:srcRect/>
          <a:stretch>
            <a:fillRect/>
          </a:stretch>
        </p:blipFill>
        <p:spPr>
          <a:xfrm>
            <a:off x="759280" y="104930"/>
            <a:ext cx="9250136" cy="40821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image" Target="../media/image15.jpeg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228725" y="1484630"/>
            <a:ext cx="10168890" cy="76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US" sz="28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CHUYÊN ĐỀ 4 LẬP TRÌNH Ô TÔ </a:t>
            </a:r>
            <a:endParaRPr sz="28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57922" y="2708910"/>
            <a:ext cx="10928195" cy="951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THIẾT KẾ VÀ TRIỂN KHAI HỆ THỐNG GIÁM SÁT TỐC ĐỘ ,GAS, TỐC ĐỘ VÒNG TUA MÁY  </a:t>
            </a:r>
            <a:endParaRPr sz="28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5762034" y="4532384"/>
            <a:ext cx="6429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Sinh viên thực hiện : Nguyễn Hữu Đại       </a:t>
            </a:r>
            <a:endParaRPr lang="en-US"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  Đặng Thanh Hoàng</a:t>
            </a:r>
            <a:endParaRPr lang="en-US"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Bùi Văn Việt </a:t>
            </a:r>
            <a:endParaRPr lang="en-US"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Nguyễn Ngọc Lâm </a:t>
            </a:r>
            <a:endParaRPr lang="en-US"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          Trương Tiến Hoàng  </a:t>
            </a:r>
            <a:endParaRPr sz="2000" b="1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248285" y="588327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GVHD: TS. Nguyễn Vũ Anh Quang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THIẾT KẾ MẠCH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9915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Giao diện điều khiển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89915" y="2694940"/>
            <a:ext cx="4855845" cy="294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/>
              <a:t>Giao diện </a:t>
            </a:r>
            <a:r>
              <a:rPr lang="" altLang="en-US"/>
              <a:t>đ</a:t>
            </a:r>
            <a:r>
              <a:rPr lang="en-US" altLang="en-US"/>
              <a:t>iều khiển này </a:t>
            </a:r>
            <a:r>
              <a:rPr lang="" altLang="en-US"/>
              <a:t>đư</a:t>
            </a:r>
            <a:r>
              <a:rPr lang="en-US" altLang="en-US"/>
              <a:t>ợc thiết kế nh</a:t>
            </a:r>
            <a:r>
              <a:rPr lang="" altLang="en-US"/>
              <a:t>ư</a:t>
            </a:r>
            <a:r>
              <a:rPr lang="en-US" altLang="en-US"/>
              <a:t> một hệ thống giám sát tốc </a:t>
            </a:r>
            <a:r>
              <a:rPr lang="" altLang="en-US"/>
              <a:t>đ</a:t>
            </a:r>
            <a:r>
              <a:rPr lang="en-US" altLang="en-US"/>
              <a:t>ộ và trạng thái hoạt </a:t>
            </a:r>
            <a:r>
              <a:rPr lang="" altLang="en-US"/>
              <a:t>đ</a:t>
            </a:r>
            <a:r>
              <a:rPr lang="en-US" altLang="en-US"/>
              <a:t>ộng của xe. Phía trên là hai </a:t>
            </a:r>
            <a:r>
              <a:rPr lang="" altLang="en-US"/>
              <a:t>đ</a:t>
            </a:r>
            <a:r>
              <a:rPr lang="en-US" altLang="en-US"/>
              <a:t>ồng hồ </a:t>
            </a:r>
            <a:r>
              <a:rPr lang="" altLang="en-US"/>
              <a:t>đ</a:t>
            </a:r>
            <a:r>
              <a:rPr lang="en-US" altLang="en-US"/>
              <a:t>o dạng analog, bao gồm </a:t>
            </a:r>
            <a:r>
              <a:rPr lang="" altLang="en-US"/>
              <a:t>đ</a:t>
            </a:r>
            <a:r>
              <a:rPr lang="en-US" altLang="en-US"/>
              <a:t>ồng hồ tốc </a:t>
            </a:r>
            <a:r>
              <a:rPr lang="" altLang="en-US"/>
              <a:t>đ</a:t>
            </a:r>
            <a:r>
              <a:rPr lang="en-US" altLang="en-US"/>
              <a:t>ộ (Speedometer) bên trái, với thang </a:t>
            </a:r>
            <a:r>
              <a:rPr lang="" altLang="en-US"/>
              <a:t>đ</a:t>
            </a:r>
            <a:r>
              <a:rPr lang="en-US" altLang="en-US"/>
              <a:t>o từ 0 </a:t>
            </a:r>
            <a:r>
              <a:rPr lang="" altLang="en-US"/>
              <a:t>đ</a:t>
            </a:r>
            <a:r>
              <a:rPr lang="en-US" altLang="en-US"/>
              <a:t>ến 260 km/h, cho phép theo d</a:t>
            </a:r>
            <a:r>
              <a:rPr lang="" altLang="en-US"/>
              <a:t>õ</a:t>
            </a:r>
            <a:r>
              <a:rPr lang="en-US" altLang="en-US"/>
              <a:t>i tốc </a:t>
            </a:r>
            <a:r>
              <a:rPr lang="" altLang="en-US"/>
              <a:t>đ</a:t>
            </a:r>
            <a:r>
              <a:rPr lang="en-US" altLang="en-US"/>
              <a:t>ộ di chuyển của ph</a:t>
            </a:r>
            <a:r>
              <a:rPr lang="" altLang="en-US"/>
              <a:t>ư</a:t>
            </a:r>
            <a:r>
              <a:rPr lang="en-US" altLang="en-US"/>
              <a:t>ơng tiện</a:t>
            </a:r>
            <a:endParaRPr lang="en-US" altLang="en-US"/>
          </a:p>
        </p:txBody>
      </p:sp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3840" y="2239010"/>
            <a:ext cx="5106670" cy="30384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685" y="337820"/>
            <a:ext cx="10515600" cy="803400"/>
          </a:xfrm>
        </p:spPr>
        <p:txBody>
          <a:bodyPr/>
          <a:p>
            <a:pPr algn="ctr"/>
            <a:r>
              <a:rPr lang="en-US"/>
              <a:t>SẢN PHẨM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1660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Sản phẩm hoàn thiện</a:t>
            </a:r>
            <a:endParaRPr lang="en-US" b="1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b="22690"/>
          <a:stretch>
            <a:fillRect/>
          </a:stretch>
        </p:blipFill>
        <p:spPr>
          <a:xfrm>
            <a:off x="5898515" y="1778000"/>
            <a:ext cx="5641340" cy="42741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73735" y="2490470"/>
            <a:ext cx="4064000" cy="2353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/>
              <a:t>Sản phẩm được hoàn thiện 1 cách tỉ mỉ với PCB thủ công 1 lớp , có thể tiết kiệm được chi phí và hoạt động được 1 cách linh hoạt và hiển thị thông tin 1 cách nhanh và chính xác .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- Sản phẩm bao gồm : 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/>
              <a:t>+ Mạch pcb được hàn linh kiện </a:t>
            </a:r>
            <a:br>
              <a:rPr lang="en-US"/>
            </a:br>
            <a:r>
              <a:rPr lang="en-US"/>
              <a:t>+ Giao diện người dùng thân thiện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-142240" y="854075"/>
            <a:ext cx="12192000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Times New Roman" panose="02020603050405020304"/>
              <a:buNone/>
            </a:pPr>
            <a:r>
              <a:rPr lang="en-US" sz="5400"/>
              <a:t>Nội Dung Thuyết Trình</a:t>
            </a:r>
            <a:endParaRPr lang="en-US" sz="5400"/>
          </a:p>
        </p:txBody>
      </p:sp>
      <p:sp>
        <p:nvSpPr>
          <p:cNvPr id="4" name="Text Placeholder 3"/>
          <p:cNvSpPr/>
          <p:nvPr>
            <p:ph type="body" idx="1"/>
          </p:nvPr>
        </p:nvSpPr>
        <p:spPr>
          <a:xfrm>
            <a:off x="551180" y="1896110"/>
            <a:ext cx="10306685" cy="4206240"/>
          </a:xfrm>
        </p:spPr>
        <p:txBody>
          <a:bodyPr/>
          <a:p>
            <a:endParaRPr lang="en-US" sz="2000"/>
          </a:p>
          <a:p>
            <a:r>
              <a:rPr lang="en-US"/>
              <a:t>Cơ sở lý thuyết</a:t>
            </a:r>
            <a:endParaRPr lang="en-US"/>
          </a:p>
          <a:p>
            <a:r>
              <a:rPr lang="en-US"/>
              <a:t>Linh kiện chính </a:t>
            </a:r>
            <a:endParaRPr lang="en-US"/>
          </a:p>
          <a:p>
            <a:r>
              <a:rPr lang="en-US"/>
              <a:t>Thiết kế mạch</a:t>
            </a:r>
            <a:endParaRPr lang="en-US"/>
          </a:p>
          <a:p>
            <a:r>
              <a:rPr lang="en-US"/>
              <a:t>Sản phẩm</a:t>
            </a:r>
            <a:endParaRPr lang="en-US"/>
          </a:p>
          <a:p>
            <a:endParaRPr lang="en-US" sz="2000"/>
          </a:p>
          <a:p>
            <a:endParaRPr lang="en-US" sz="2000"/>
          </a:p>
        </p:txBody>
      </p:sp>
      <p:sp>
        <p:nvSpPr>
          <p:cNvPr id="11" name="Text Box 10"/>
          <p:cNvSpPr txBox="1"/>
          <p:nvPr/>
        </p:nvSpPr>
        <p:spPr>
          <a:xfrm>
            <a:off x="9138285" y="5857875"/>
            <a:ext cx="29114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Chuyên đề 4 : Lập trình ô tô</a:t>
            </a:r>
            <a:endParaRPr lang="en-US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CƠ SỞ LÝ THUYẾT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9915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Giới thiệu phần mền sử dụng</a:t>
            </a:r>
            <a:endParaRPr lang="en-US" b="1"/>
          </a:p>
        </p:txBody>
      </p:sp>
      <p:pic>
        <p:nvPicPr>
          <p:cNvPr id="25" name="image8.png"/>
          <p:cNvPicPr preferRelativeResize="0"/>
          <p:nvPr/>
        </p:nvPicPr>
        <p:blipFill>
          <a:blip r:embed="rId1"/>
          <a:srcRect t="15600" b="15133"/>
          <a:stretch>
            <a:fillRect/>
          </a:stretch>
        </p:blipFill>
        <p:spPr>
          <a:xfrm>
            <a:off x="8007350" y="2331720"/>
            <a:ext cx="3017520" cy="220091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589915" y="2498725"/>
            <a:ext cx="4508500" cy="1866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/>
              <a:t> Qt Creator cung cấp một môi tr</a:t>
            </a:r>
            <a:r>
              <a:rPr lang="" altLang="en-US"/>
              <a:t>ư</a:t>
            </a:r>
            <a:r>
              <a:rPr lang="en-US" altLang="en-US"/>
              <a:t>ờng lập trình hiện </a:t>
            </a:r>
            <a:r>
              <a:rPr lang="" altLang="en-US"/>
              <a:t>đ</a:t>
            </a:r>
            <a:r>
              <a:rPr lang="en-US" altLang="en-US"/>
              <a:t>ại, thân thiện với ng</a:t>
            </a:r>
            <a:r>
              <a:rPr lang="" altLang="en-US"/>
              <a:t>ư</a:t>
            </a:r>
            <a:r>
              <a:rPr lang="en-US" altLang="en-US"/>
              <a:t>ời dùng và hỗ trợ </a:t>
            </a:r>
            <a:r>
              <a:rPr lang="" altLang="en-US"/>
              <a:t>đ</a:t>
            </a:r>
            <a:r>
              <a:rPr lang="en-US" altLang="en-US"/>
              <a:t>a dạng các tính n</a:t>
            </a:r>
            <a:r>
              <a:rPr lang="" altLang="en-US"/>
              <a:t>ă</a:t>
            </a:r>
            <a:r>
              <a:rPr lang="en-US" altLang="en-US"/>
              <a:t>ng nhằm giúp lập trình viên xây dựng các ứng dụng một cách nhanh chóng, hiệu quả. Phần mềm hỗ trợ ngôn ngữ lập trình C++ – ngôn ngữ chính </a:t>
            </a:r>
            <a:r>
              <a:rPr lang="" altLang="en-US"/>
              <a:t>đư</a:t>
            </a:r>
            <a:r>
              <a:rPr lang="en-US" altLang="en-US"/>
              <a:t>ợc sử dụng trong Qt Framework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CƠ SỞ LÝ THUYẾT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9915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Giới thiệu phần mền sử dụng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89915" y="2498725"/>
            <a:ext cx="4508500" cy="1866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/>
              <a:t> Arduino là một nền tảng nguyên mẫu (mã nguồn mở) dựa trên nền phần mềm và phần cứng dễ sử dụng. Nó bao gồm một bo mạch - thứ mà có thể </a:t>
            </a:r>
            <a:r>
              <a:rPr lang="" altLang="en-US"/>
              <a:t>đư</a:t>
            </a:r>
            <a:r>
              <a:rPr lang="en-US" altLang="en-US"/>
              <a:t>ợc lập trình và một phần mềm hỗ trợ gọi là Arduino IDE </a:t>
            </a:r>
            <a:r>
              <a:rPr lang="" altLang="en-US"/>
              <a:t>đư</a:t>
            </a:r>
            <a:r>
              <a:rPr lang="en-US" altLang="en-US"/>
              <a:t>ợc sử dụng </a:t>
            </a:r>
            <a:r>
              <a:rPr lang="" altLang="en-US"/>
              <a:t>đ</a:t>
            </a:r>
            <a:r>
              <a:rPr lang="en-US" altLang="en-US"/>
              <a:t>ể viết và nạp từ mã máy tính sang bo mạch vật l</a:t>
            </a:r>
            <a:r>
              <a:rPr lang="" altLang="en-US"/>
              <a:t>ý</a:t>
            </a:r>
            <a:r>
              <a:rPr lang="en-US" altLang="en-US"/>
              <a:t>.</a:t>
            </a:r>
            <a:endParaRPr lang="en-US" altLang="en-US"/>
          </a:p>
        </p:txBody>
      </p:sp>
      <p:pic>
        <p:nvPicPr>
          <p:cNvPr id="2144263936" name="image19.jpg" descr="C:\Users\ASUS\AppData\Local\Microsoft\Windows\INetCache\Content.MSO\E3EAF643.tmp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7694930" y="2498408"/>
            <a:ext cx="3509010" cy="22396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CƠ SỞ LÝ THUYẾT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9915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Giới thiệu phần mền sử dụng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89915" y="2836545"/>
            <a:ext cx="6269355" cy="24174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/>
              <a:t>Proteus là một phần mềm mô phỏng và thiết kế mạch </a:t>
            </a:r>
            <a:r>
              <a:rPr lang="" altLang="en-US"/>
              <a:t>đ</a:t>
            </a:r>
            <a:r>
              <a:rPr lang="en-US" altLang="en-US"/>
              <a:t>iện tử do công ty Labcenter Electronics (Anh) phát triển. Phần mềm này </a:t>
            </a:r>
            <a:r>
              <a:rPr lang="" altLang="en-US"/>
              <a:t>đư</a:t>
            </a:r>
            <a:r>
              <a:rPr lang="en-US" altLang="en-US"/>
              <a:t>ợc sử dụng rộng rãi trong l</a:t>
            </a:r>
            <a:r>
              <a:rPr lang="" altLang="en-US"/>
              <a:t>ĩ</a:t>
            </a:r>
            <a:r>
              <a:rPr lang="en-US" altLang="en-US"/>
              <a:t>nh vực </a:t>
            </a:r>
            <a:r>
              <a:rPr lang="" altLang="en-US"/>
              <a:t>đ</a:t>
            </a:r>
            <a:r>
              <a:rPr lang="en-US" altLang="en-US"/>
              <a:t>iện – </a:t>
            </a:r>
            <a:r>
              <a:rPr lang="" altLang="en-US"/>
              <a:t>đ</a:t>
            </a:r>
            <a:r>
              <a:rPr lang="en-US" altLang="en-US"/>
              <a:t>iện tử, </a:t>
            </a:r>
            <a:r>
              <a:rPr lang="" altLang="en-US"/>
              <a:t>đ</a:t>
            </a:r>
            <a:r>
              <a:rPr lang="en-US" altLang="en-US"/>
              <a:t>ặc biệt là trong việc thiết kế, mô phỏng và kiểm thử các mạch sử dụng vi </a:t>
            </a:r>
            <a:r>
              <a:rPr lang="" altLang="en-US"/>
              <a:t>đ</a:t>
            </a:r>
            <a:r>
              <a:rPr lang="en-US" altLang="en-US"/>
              <a:t>iều khiển nh</a:t>
            </a:r>
            <a:r>
              <a:rPr lang="" altLang="en-US"/>
              <a:t>ư</a:t>
            </a:r>
            <a:r>
              <a:rPr lang="en-US" altLang="en-US"/>
              <a:t> PIC, AVR, 8051, ARM, Arduino, ESP32</a:t>
            </a:r>
            <a:endParaRPr lang="en-US" altLang="en-US"/>
          </a:p>
        </p:txBody>
      </p:sp>
      <p:pic>
        <p:nvPicPr>
          <p:cNvPr id="23" name="Picture 6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01355" y="2475230"/>
            <a:ext cx="3113405" cy="29298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LINH KIỆN CHÍNH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61035" y="135572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Giới thiệu linh kiện</a:t>
            </a:r>
            <a:endParaRPr lang="en-US" b="1"/>
          </a:p>
        </p:txBody>
      </p:sp>
      <p:sp>
        <p:nvSpPr>
          <p:cNvPr id="3" name="Text Box 2"/>
          <p:cNvSpPr txBox="1"/>
          <p:nvPr/>
        </p:nvSpPr>
        <p:spPr>
          <a:xfrm>
            <a:off x="714375" y="3493770"/>
            <a:ext cx="188214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Times New Roman" panose="02020603050405020304"/>
              </a:rPr>
              <a:t>Esp 32 Wroom 32D </a:t>
            </a:r>
            <a:endParaRPr lang="en-US" altLang="zh-CN" sz="1600" b="1"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28" name="image5.jpg" descr="Module ESP32 WROOM 32D WIFI + BLUETOOTH Điện Tử 360(E360)"/>
          <p:cNvPicPr preferRelativeResize="0"/>
          <p:nvPr/>
        </p:nvPicPr>
        <p:blipFill>
          <a:blip r:embed="rId1"/>
          <a:srcRect/>
          <a:stretch>
            <a:fillRect/>
          </a:stretch>
        </p:blipFill>
        <p:spPr>
          <a:xfrm>
            <a:off x="808355" y="1782445"/>
            <a:ext cx="1911985" cy="1591310"/>
          </a:xfrm>
          <a:prstGeom prst="rect">
            <a:avLst/>
          </a:prstGeom>
        </p:spPr>
      </p:pic>
      <p:pic>
        <p:nvPicPr>
          <p:cNvPr id="31" name="image4.jpg" descr="Hướng Dẫn Sử Dụng Module Cảm Biến Khí Ga MQ2"/>
          <p:cNvPicPr preferRelativeResize="0"/>
          <p:nvPr/>
        </p:nvPicPr>
        <p:blipFill>
          <a:blip r:embed="rId2"/>
          <a:srcRect/>
          <a:stretch>
            <a:fillRect/>
          </a:stretch>
        </p:blipFill>
        <p:spPr>
          <a:xfrm>
            <a:off x="3302635" y="1840230"/>
            <a:ext cx="1308735" cy="1517015"/>
          </a:xfrm>
          <a:prstGeom prst="rect">
            <a:avLst/>
          </a:prstGeom>
        </p:spPr>
      </p:pic>
      <p:pic>
        <p:nvPicPr>
          <p:cNvPr id="33" name="image7.jpg" descr="STMicroelectronics L293D, Brushed Motor Driver IC, 36 V 0.6A 16-Pin, PDIP -  RS Components Vietnam"/>
          <p:cNvPicPr preferRelativeResize="0"/>
          <p:nvPr/>
        </p:nvPicPr>
        <p:blipFill>
          <a:blip r:embed="rId3"/>
          <a:srcRect l="14171" r="14267"/>
          <a:stretch>
            <a:fillRect/>
          </a:stretch>
        </p:blipFill>
        <p:spPr>
          <a:xfrm>
            <a:off x="5363845" y="1913890"/>
            <a:ext cx="1414145" cy="1330325"/>
          </a:xfrm>
          <a:prstGeom prst="rect">
            <a:avLst/>
          </a:prstGeom>
        </p:spPr>
      </p:pic>
      <p:pic>
        <p:nvPicPr>
          <p:cNvPr id="32" name="image3.jpg" descr="IC Ổn Áp Nguồn LM1117 5V TO-220"/>
          <p:cNvPicPr preferRelativeResize="0"/>
          <p:nvPr/>
        </p:nvPicPr>
        <p:blipFill>
          <a:blip r:embed="rId4"/>
          <a:srcRect t="8163" b="7483"/>
          <a:stretch>
            <a:fillRect/>
          </a:stretch>
        </p:blipFill>
        <p:spPr>
          <a:xfrm>
            <a:off x="7628890" y="1840230"/>
            <a:ext cx="1579245" cy="1403985"/>
          </a:xfrm>
          <a:prstGeom prst="rect">
            <a:avLst/>
          </a:prstGeom>
        </p:spPr>
      </p:pic>
      <p:pic>
        <p:nvPicPr>
          <p:cNvPr id="35" name="image10.jpg" descr="Buzzer 5v"/>
          <p:cNvPicPr preferRelativeResize="0"/>
          <p:nvPr/>
        </p:nvPicPr>
        <p:blipFill>
          <a:blip r:embed="rId5"/>
          <a:srcRect/>
          <a:stretch>
            <a:fillRect/>
          </a:stretch>
        </p:blipFill>
        <p:spPr>
          <a:xfrm>
            <a:off x="9883140" y="1966595"/>
            <a:ext cx="1757045" cy="1460500"/>
          </a:xfrm>
          <a:prstGeom prst="rect">
            <a:avLst/>
          </a:prstGeom>
        </p:spPr>
      </p:pic>
      <p:pic>
        <p:nvPicPr>
          <p:cNvPr id="5" name="Picture 1" descr="IMG_256"/>
          <p:cNvPicPr>
            <a:picLocks noChangeAspect="1"/>
          </p:cNvPicPr>
          <p:nvPr/>
        </p:nvPicPr>
        <p:blipFill>
          <a:blip r:embed="rId6"/>
          <a:srcRect t="15689" b="14464"/>
          <a:stretch>
            <a:fillRect/>
          </a:stretch>
        </p:blipFill>
        <p:spPr>
          <a:xfrm>
            <a:off x="838200" y="4347210"/>
            <a:ext cx="1917065" cy="13392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" name="image9.jpg" descr="so-do-chan-transistor-c1815"/>
          <p:cNvPicPr preferRelativeResize="0"/>
          <p:nvPr/>
        </p:nvPicPr>
        <p:blipFill>
          <a:blip r:embed="rId7"/>
          <a:srcRect r="50071"/>
          <a:stretch>
            <a:fillRect/>
          </a:stretch>
        </p:blipFill>
        <p:spPr>
          <a:xfrm>
            <a:off x="4055110" y="4171315"/>
            <a:ext cx="1308735" cy="1582420"/>
          </a:xfrm>
          <a:prstGeom prst="rect">
            <a:avLst/>
          </a:prstGeom>
        </p:spPr>
      </p:pic>
      <p:pic>
        <p:nvPicPr>
          <p:cNvPr id="36" name="image6.jpg" descr="Gikfun 6x6x5mm TACT Switch Push Button for Arduino PCB (Pack of 50pcs)  EK1019 : Amazon.in: Industrial &amp; Scientific"/>
          <p:cNvPicPr preferRelativeResize="0"/>
          <p:nvPr/>
        </p:nvPicPr>
        <p:blipFill>
          <a:blip r:embed="rId8"/>
          <a:srcRect/>
          <a:stretch>
            <a:fillRect/>
          </a:stretch>
        </p:blipFill>
        <p:spPr>
          <a:xfrm>
            <a:off x="6875145" y="4449445"/>
            <a:ext cx="1334770" cy="1209675"/>
          </a:xfrm>
          <a:prstGeom prst="rect">
            <a:avLst/>
          </a:prstGeom>
        </p:spPr>
      </p:pic>
      <p:pic>
        <p:nvPicPr>
          <p:cNvPr id="26" name="image11.png"/>
          <p:cNvPicPr preferRelativeResize="0"/>
          <p:nvPr/>
        </p:nvPicPr>
        <p:blipFill>
          <a:blip r:embed="rId9"/>
          <a:srcRect t="27387" b="15910"/>
          <a:stretch>
            <a:fillRect/>
          </a:stretch>
        </p:blipFill>
        <p:spPr>
          <a:xfrm>
            <a:off x="9720580" y="4449445"/>
            <a:ext cx="2082165" cy="12369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110980" y="5753735"/>
            <a:ext cx="330136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SimSun" panose="02010600030101010101" pitchFamily="2" charset="-122"/>
              </a:rPr>
              <a:t>Cảm Biến Tốc Độ  Encoder 10mm</a:t>
            </a:r>
            <a:endParaRPr lang="en-US" altLang="zh-CN" sz="1600" b="1">
              <a:latin typeface="Times New Roman" panose="02020603050405020304"/>
              <a:ea typeface="SimSun" panose="02010600030101010101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122795" y="5753735"/>
            <a:ext cx="9525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Times New Roman" panose="02020603050405020304"/>
              </a:rPr>
              <a:t>Button</a:t>
            </a:r>
            <a:endParaRPr lang="en-US" altLang="zh-CN" sz="1600" b="1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805555" y="5840095"/>
            <a:ext cx="180784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SimSun" panose="02010600030101010101" pitchFamily="2" charset="-122"/>
              </a:rPr>
              <a:t>Transitor C1815</a:t>
            </a:r>
            <a:endParaRPr lang="en-US" altLang="zh-CN" sz="1600" b="1">
              <a:latin typeface="Times New Roman" panose="02020603050405020304"/>
              <a:ea typeface="SimSun" panose="02010600030101010101" pitchFamily="2" charset="-122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932180" y="5840095"/>
            <a:ext cx="166433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SimSun" panose="02010600030101010101" pitchFamily="2" charset="-122"/>
              </a:rPr>
              <a:t>Màn hính oled</a:t>
            </a:r>
            <a:endParaRPr lang="en-US" altLang="zh-CN" sz="1600" b="1">
              <a:latin typeface="Times New Roman" panose="02020603050405020304"/>
              <a:ea typeface="SimSun" panose="02010600030101010101" pitchFamily="2" charset="-122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0374630" y="3493770"/>
            <a:ext cx="97917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SimSun" panose="02010600030101010101" pitchFamily="2" charset="-122"/>
              </a:rPr>
              <a:t>Buzzer</a:t>
            </a:r>
            <a:endParaRPr lang="en-US" altLang="zh-CN" sz="1600" b="1">
              <a:latin typeface="Times New Roman" panose="02020603050405020304"/>
              <a:ea typeface="SimSun" panose="02010600030101010101" pitchFamily="2" charset="-122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7994650" y="3597910"/>
            <a:ext cx="105600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Times New Roman" panose="02020603050405020304"/>
              </a:rPr>
              <a:t>Lm1117</a:t>
            </a:r>
            <a:endParaRPr lang="en-US" altLang="zh-CN" sz="1600" b="1"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5171440" y="3427095"/>
            <a:ext cx="1499235" cy="46037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 marL="0" indent="381000" algn="ctr" defTabSz="266700">
              <a:lnSpc>
                <a:spcPct val="150000"/>
              </a:lnSpc>
              <a:spcAft>
                <a:spcPts val="1000"/>
              </a:spcAft>
              <a:tabLst>
                <a:tab pos="457200" algn="l"/>
                <a:tab pos="4135755" algn="l"/>
              </a:tabLst>
            </a:pPr>
            <a:r>
              <a:rPr lang="en-US" altLang="zh-CN" sz="1600" b="1" i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/>
                <a:ea typeface="Times New Roman" panose="02020603050405020304"/>
              </a:rPr>
              <a:t>L293D</a:t>
            </a:r>
            <a:endParaRPr lang="en-US" altLang="zh-CN" sz="1600" b="1" i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797175" y="3509645"/>
            <a:ext cx="2296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latin typeface="Times New Roman" panose="02020603050405020304"/>
                <a:ea typeface="Times New Roman" panose="02020603050405020304"/>
              </a:rPr>
              <a:t>Cảm biến khí gas MQ-2</a:t>
            </a:r>
            <a:endParaRPr lang="en-US" altLang="zh-CN" sz="1600" b="1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THIẾT KẾ MẠCH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9915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Lưu đồ thuật toán 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89915" y="2658745"/>
            <a:ext cx="5842635" cy="20891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/>
              <a:t>Hệ thống </a:t>
            </a:r>
            <a:r>
              <a:rPr lang="" altLang="en-US"/>
              <a:t>đư</a:t>
            </a:r>
            <a:r>
              <a:rPr lang="en-US" altLang="en-US"/>
              <a:t>ợc khởi </a:t>
            </a:r>
            <a:r>
              <a:rPr lang="" altLang="en-US"/>
              <a:t>đ</a:t>
            </a:r>
            <a:r>
              <a:rPr lang="en-US" altLang="en-US"/>
              <a:t>ộng và bắt </a:t>
            </a:r>
            <a:r>
              <a:rPr lang="" altLang="en-US"/>
              <a:t>đ</a:t>
            </a:r>
            <a:r>
              <a:rPr lang="en-US" altLang="en-US"/>
              <a:t>ầu </a:t>
            </a:r>
            <a:r>
              <a:rPr lang="" altLang="en-US"/>
              <a:t>đ</a:t>
            </a:r>
            <a:r>
              <a:rPr lang="en-US" altLang="en-US"/>
              <a:t>ọc dữ liệu từ các cảm biến, bao gồm giá trị tốc </a:t>
            </a:r>
            <a:r>
              <a:rPr lang="" altLang="en-US"/>
              <a:t>đ</a:t>
            </a:r>
            <a:r>
              <a:rPr lang="en-US" altLang="en-US"/>
              <a:t>ộ từ encoder và nồng </a:t>
            </a:r>
            <a:r>
              <a:rPr lang="" altLang="en-US"/>
              <a:t>đ</a:t>
            </a:r>
            <a:r>
              <a:rPr lang="en-US" altLang="en-US"/>
              <a:t>ộ khí gas. Tín hiệu từ cảm biến khí gas sau </a:t>
            </a:r>
            <a:r>
              <a:rPr lang="" altLang="en-US"/>
              <a:t>đ</a:t>
            </a:r>
            <a:r>
              <a:rPr lang="en-US" altLang="en-US"/>
              <a:t>ó </a:t>
            </a:r>
            <a:r>
              <a:rPr lang="" altLang="en-US"/>
              <a:t>đư</a:t>
            </a:r>
            <a:r>
              <a:rPr lang="en-US" altLang="en-US"/>
              <a:t>ợc so sánh với ng</a:t>
            </a:r>
            <a:r>
              <a:rPr lang="" altLang="en-US"/>
              <a:t>ư</a:t>
            </a:r>
            <a:r>
              <a:rPr lang="en-US" altLang="en-US"/>
              <a:t>ỡng cảnh báo ( là 1500). Nếu giá trị này v</a:t>
            </a:r>
            <a:r>
              <a:rPr lang="" altLang="en-US"/>
              <a:t>ư</a:t>
            </a:r>
            <a:r>
              <a:rPr lang="en-US" altLang="en-US"/>
              <a:t>ợt ng</a:t>
            </a:r>
            <a:r>
              <a:rPr lang="" altLang="en-US"/>
              <a:t>ư</a:t>
            </a:r>
            <a:r>
              <a:rPr lang="en-US" altLang="en-US"/>
              <a:t>ỡng, hệ thống sẽ kích hoạt </a:t>
            </a:r>
            <a:r>
              <a:rPr lang="" altLang="en-US"/>
              <a:t>đè</a:t>
            </a:r>
            <a:r>
              <a:rPr lang="en-US" altLang="en-US"/>
              <a:t>n LED và còi báo hiệu </a:t>
            </a:r>
            <a:r>
              <a:rPr lang="" altLang="en-US"/>
              <a:t>đ</a:t>
            </a:r>
            <a:r>
              <a:rPr lang="en-US" altLang="en-US"/>
              <a:t>ể cảnh báo ng</a:t>
            </a:r>
            <a:r>
              <a:rPr lang="" altLang="en-US"/>
              <a:t>ư</a:t>
            </a:r>
            <a:r>
              <a:rPr lang="en-US" altLang="en-US"/>
              <a:t>ời dùng về nguy cơ rò rỉ khí gas</a:t>
            </a:r>
            <a:endParaRPr lang="en-US" altLang="en-US"/>
          </a:p>
        </p:txBody>
      </p:sp>
      <p:pic>
        <p:nvPicPr>
          <p:cNvPr id="8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0105" y="1477010"/>
            <a:ext cx="4766945" cy="412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THIẾT KẾ MẠCH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9915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Sơ đồ nguyên lý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89915" y="2321560"/>
            <a:ext cx="4064000" cy="29324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/>
              <a:t>Hệ thống sử dụng vi </a:t>
            </a:r>
            <a:r>
              <a:rPr lang="" altLang="en-US"/>
              <a:t>đ</a:t>
            </a:r>
            <a:r>
              <a:rPr lang="en-US" altLang="en-US"/>
              <a:t>iều khiển ESP32 (U1) làm trung tâm </a:t>
            </a:r>
            <a:r>
              <a:rPr lang="" altLang="en-US"/>
              <a:t>đ</a:t>
            </a:r>
            <a:r>
              <a:rPr lang="en-US" altLang="en-US"/>
              <a:t>iều khiển, kết nối với các linh kiện ngoại vi </a:t>
            </a:r>
            <a:r>
              <a:rPr lang="" altLang="en-US"/>
              <a:t>đ</a:t>
            </a:r>
            <a:r>
              <a:rPr lang="en-US" altLang="en-US"/>
              <a:t>ể giám sát và cảnh báo. Mạch bao gồm cảm biến khí gas (U3 - MQ2) kết nối tới chân analog của ESP32 </a:t>
            </a:r>
            <a:r>
              <a:rPr lang="" altLang="en-US"/>
              <a:t>đ</a:t>
            </a:r>
            <a:r>
              <a:rPr lang="en-US" altLang="en-US"/>
              <a:t>ể </a:t>
            </a:r>
            <a:r>
              <a:rPr lang="" altLang="en-US"/>
              <a:t>đ</a:t>
            </a:r>
            <a:r>
              <a:rPr lang="en-US" altLang="en-US"/>
              <a:t>o nồng </a:t>
            </a:r>
            <a:r>
              <a:rPr lang="" altLang="en-US"/>
              <a:t>đ</a:t>
            </a:r>
            <a:r>
              <a:rPr lang="en-US" altLang="en-US"/>
              <a:t>ộ khí, khi v</a:t>
            </a:r>
            <a:r>
              <a:rPr lang="" altLang="en-US"/>
              <a:t>ư</a:t>
            </a:r>
            <a:r>
              <a:rPr lang="en-US" altLang="en-US"/>
              <a:t>ợt ng</a:t>
            </a:r>
            <a:r>
              <a:rPr lang="" altLang="en-US"/>
              <a:t>ư</a:t>
            </a:r>
            <a:r>
              <a:rPr lang="en-US" altLang="en-US"/>
              <a:t>ỡng sẽ kích hoạt </a:t>
            </a:r>
            <a:r>
              <a:rPr lang="" altLang="en-US"/>
              <a:t>đè</a:t>
            </a:r>
            <a:r>
              <a:rPr lang="en-US" altLang="en-US"/>
              <a:t>n LED Nút nhấn (BT1, BT2) dùng </a:t>
            </a:r>
            <a:r>
              <a:rPr lang="" altLang="en-US"/>
              <a:t>đ</a:t>
            </a:r>
            <a:r>
              <a:rPr lang="en-US" altLang="en-US"/>
              <a:t>ể </a:t>
            </a:r>
            <a:r>
              <a:rPr lang="" altLang="en-US"/>
              <a:t>đ</a:t>
            </a:r>
            <a:r>
              <a:rPr lang="en-US" altLang="en-US"/>
              <a:t>iều khiển hoặc reset hệ thống</a:t>
            </a:r>
            <a:endParaRPr lang="en-US" altLang="en-US"/>
          </a:p>
        </p:txBody>
      </p:sp>
      <p:pic>
        <p:nvPicPr>
          <p:cNvPr id="3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85815" y="1751965"/>
            <a:ext cx="5882005" cy="4097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7365"/>
            <a:ext cx="10515600" cy="803400"/>
          </a:xfrm>
        </p:spPr>
        <p:txBody>
          <a:bodyPr/>
          <a:p>
            <a:pPr algn="ctr"/>
            <a:r>
              <a:rPr lang="en-US"/>
              <a:t>THIẾT KẾ MẠCH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89915" y="166243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Sơ đồ PCB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589915" y="2694940"/>
            <a:ext cx="4855845" cy="294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50000"/>
              </a:lnSpc>
            </a:pPr>
            <a:r>
              <a:rPr lang="en-US" altLang="en-US"/>
              <a:t>Mạch PCB sẽ </a:t>
            </a:r>
            <a:r>
              <a:rPr lang="" altLang="en-US"/>
              <a:t>đư</a:t>
            </a:r>
            <a:r>
              <a:rPr lang="en-US" altLang="en-US"/>
              <a:t>ợc thiết kế </a:t>
            </a:r>
            <a:r>
              <a:rPr lang="" altLang="en-US"/>
              <a:t>đ</a:t>
            </a:r>
            <a:r>
              <a:rPr lang="en-US" altLang="en-US"/>
              <a:t>ể kết nối các linh kiện nh</a:t>
            </a:r>
            <a:r>
              <a:rPr lang="" altLang="en-US"/>
              <a:t>ư</a:t>
            </a:r>
            <a:r>
              <a:rPr lang="en-US" altLang="en-US"/>
              <a:t> ESP32 (U1), cảm biến khí MQ2 (U3), bộ ổn áp AMS1117-3.3V (U2), </a:t>
            </a:r>
            <a:r>
              <a:rPr lang="" altLang="en-US"/>
              <a:t>đè</a:t>
            </a:r>
            <a:r>
              <a:rPr lang="en-US" altLang="en-US"/>
              <a:t>n LED (D1), còi cảnh báo (BUZ1), và nút nhấn (BT1, BT2) một cách hợp l</a:t>
            </a:r>
            <a:r>
              <a:rPr lang="" altLang="en-US"/>
              <a:t>ý</a:t>
            </a:r>
            <a:r>
              <a:rPr lang="en-US" altLang="en-US"/>
              <a:t>. Các </a:t>
            </a:r>
            <a:r>
              <a:rPr lang="" altLang="en-US"/>
              <a:t>đư</a:t>
            </a:r>
            <a:r>
              <a:rPr lang="en-US" altLang="en-US"/>
              <a:t>ờng dẫn tín hiệu analog từ MQ2 </a:t>
            </a:r>
            <a:r>
              <a:rPr lang="" altLang="en-US"/>
              <a:t>đ</a:t>
            </a:r>
            <a:r>
              <a:rPr lang="en-US" altLang="en-US"/>
              <a:t>ến ESP32 sẽ </a:t>
            </a:r>
            <a:r>
              <a:rPr lang="" altLang="en-US"/>
              <a:t>đư</a:t>
            </a:r>
            <a:r>
              <a:rPr lang="en-US" altLang="en-US"/>
              <a:t>ợc tối </a:t>
            </a:r>
            <a:r>
              <a:rPr lang="" altLang="en-US"/>
              <a:t>ư</a:t>
            </a:r>
            <a:r>
              <a:rPr lang="en-US" altLang="en-US"/>
              <a:t>u hóa </a:t>
            </a:r>
            <a:r>
              <a:rPr lang="" altLang="en-US"/>
              <a:t>đ</a:t>
            </a:r>
            <a:r>
              <a:rPr lang="en-US" altLang="en-US"/>
              <a:t>ể giảm nhiễu.</a:t>
            </a:r>
            <a:endParaRPr lang="en-US" altLang="en-US"/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31660" y="1662430"/>
            <a:ext cx="474218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vku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3187</Words>
  <Application>WPS Presentation</Application>
  <PresentationFormat>Màn hình rộng</PresentationFormat>
  <Paragraphs>96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Times New Roman</vt:lpstr>
      <vt:lpstr>Times New Roman</vt:lpstr>
      <vt:lpstr>Calibri Light</vt:lpstr>
      <vt:lpstr>等线 Light</vt:lpstr>
      <vt:lpstr>Times</vt:lpstr>
      <vt:lpstr>Arial Unicode MS</vt:lpstr>
      <vt:lpstr>Microsoft YaHei</vt:lpstr>
      <vt:lpstr>Arial Unicode MS</vt:lpstr>
      <vt:lpstr>等线 Light</vt:lpstr>
      <vt:lpstr>Themevku1</vt:lpstr>
      <vt:lpstr>PowerPoint 演示文稿</vt:lpstr>
      <vt:lpstr>Nội Dung Thuyết Trình</vt:lpstr>
      <vt:lpstr>PowerPoint 演示文稿</vt:lpstr>
      <vt:lpstr>CƠ SỞ LÝ THUYẾT</vt:lpstr>
      <vt:lpstr>CƠ SỞ LÝ THUYẾT</vt:lpstr>
      <vt:lpstr>CƠ SỞ LÝ THUYẾT</vt:lpstr>
      <vt:lpstr>CƠ SỞ LÝ THUYẾT</vt:lpstr>
      <vt:lpstr>THIẾT KẾ MẠCH</vt:lpstr>
      <vt:lpstr>THIẾT KẾ MẠCH</vt:lpstr>
      <vt:lpstr>THIẾT KẾ MẠCH</vt:lpstr>
      <vt:lpstr>THIẾT KẾ MẠCH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Admin</dc:creator>
  <cp:lastModifiedBy>ĐẶNG THANH HOÀNG</cp:lastModifiedBy>
  <cp:revision>4</cp:revision>
  <dcterms:created xsi:type="dcterms:W3CDTF">2024-05-21T09:12:00Z</dcterms:created>
  <dcterms:modified xsi:type="dcterms:W3CDTF">2025-05-09T17:50:16Z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A5C3CE33867C426A922D2AAA898FAA6A_13</vt:lpwstr>
  </property>
  <property fmtid="{D5CDD505-2E9C-101B-9397-08002B2CF9AE}" pid="3" name="KSOProductBuildVer">
    <vt:lpwstr>1033-12.2.0.21172</vt:lpwstr>
  </property>
</Properties>
</file>