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2" r:id="rId1"/>
  </p:sldMasterIdLst>
  <p:sldIdLst>
    <p:sldId id="282" r:id="rId2"/>
    <p:sldId id="281" r:id="rId3"/>
    <p:sldId id="317" r:id="rId4"/>
    <p:sldId id="266" r:id="rId5"/>
    <p:sldId id="269" r:id="rId6"/>
    <p:sldId id="276" r:id="rId7"/>
    <p:sldId id="277" r:id="rId8"/>
    <p:sldId id="280" r:id="rId9"/>
    <p:sldId id="278" r:id="rId10"/>
    <p:sldId id="271" r:id="rId11"/>
    <p:sldId id="285" r:id="rId12"/>
    <p:sldId id="286" r:id="rId13"/>
    <p:sldId id="323" r:id="rId14"/>
    <p:sldId id="287" r:id="rId15"/>
    <p:sldId id="324" r:id="rId16"/>
    <p:sldId id="309" r:id="rId17"/>
    <p:sldId id="325" r:id="rId18"/>
    <p:sldId id="310" r:id="rId19"/>
    <p:sldId id="284" r:id="rId20"/>
    <p:sldId id="316" r:id="rId21"/>
    <p:sldId id="283" r:id="rId22"/>
    <p:sldId id="311" r:id="rId23"/>
    <p:sldId id="312" r:id="rId24"/>
    <p:sldId id="313" r:id="rId25"/>
    <p:sldId id="314" r:id="rId26"/>
    <p:sldId id="315" r:id="rId27"/>
    <p:sldId id="288" r:id="rId28"/>
    <p:sldId id="273" r:id="rId29"/>
    <p:sldId id="300" r:id="rId30"/>
    <p:sldId id="301" r:id="rId31"/>
    <p:sldId id="303" r:id="rId32"/>
    <p:sldId id="304" r:id="rId33"/>
    <p:sldId id="305" r:id="rId34"/>
    <p:sldId id="306" r:id="rId35"/>
    <p:sldId id="307" r:id="rId36"/>
    <p:sldId id="308" r:id="rId37"/>
    <p:sldId id="318" r:id="rId38"/>
    <p:sldId id="289" r:id="rId39"/>
    <p:sldId id="293" r:id="rId40"/>
    <p:sldId id="320" r:id="rId41"/>
    <p:sldId id="321" r:id="rId42"/>
    <p:sldId id="319" r:id="rId43"/>
    <p:sldId id="290" r:id="rId44"/>
    <p:sldId id="291" r:id="rId45"/>
    <p:sldId id="292" r:id="rId46"/>
    <p:sldId id="294" r:id="rId47"/>
    <p:sldId id="322" r:id="rId48"/>
    <p:sldId id="326" r:id="rId49"/>
    <p:sldId id="296" r:id="rId50"/>
    <p:sldId id="297" r:id="rId51"/>
    <p:sldId id="298" r:id="rId52"/>
    <p:sldId id="299" r:id="rId5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23"/>
    <p:restoredTop sz="94651"/>
  </p:normalViewPr>
  <p:slideViewPr>
    <p:cSldViewPr snapToGrid="0" snapToObjects="1">
      <p:cViewPr>
        <p:scale>
          <a:sx n="140" d="100"/>
          <a:sy n="140" d="100"/>
        </p:scale>
        <p:origin x="34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E5FB-FE8E-1D49-86E5-1B24E899747E}" type="datetimeFigureOut">
              <a:rPr kumimoji="1" lang="ko-KR" altLang="en-US" smtClean="0"/>
              <a:t>2019. 8. 26.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E31AD-444C-DD45-B9AE-3F0D5E0C322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32682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E5FB-FE8E-1D49-86E5-1B24E899747E}" type="datetimeFigureOut">
              <a:rPr kumimoji="1" lang="ko-KR" altLang="en-US" smtClean="0"/>
              <a:t>2019. 8. 26.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E31AD-444C-DD45-B9AE-3F0D5E0C322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64115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E5FB-FE8E-1D49-86E5-1B24E899747E}" type="datetimeFigureOut">
              <a:rPr kumimoji="1" lang="ko-KR" altLang="en-US" smtClean="0"/>
              <a:t>2019. 8. 26.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E31AD-444C-DD45-B9AE-3F0D5E0C322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92636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E5FB-FE8E-1D49-86E5-1B24E899747E}" type="datetimeFigureOut">
              <a:rPr kumimoji="1" lang="ko-KR" altLang="en-US" smtClean="0"/>
              <a:t>2019. 8. 26.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E31AD-444C-DD45-B9AE-3F0D5E0C322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64193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E5FB-FE8E-1D49-86E5-1B24E899747E}" type="datetimeFigureOut">
              <a:rPr kumimoji="1" lang="ko-KR" altLang="en-US" smtClean="0"/>
              <a:t>2019. 8. 26.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E31AD-444C-DD45-B9AE-3F0D5E0C322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07143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E5FB-FE8E-1D49-86E5-1B24E899747E}" type="datetimeFigureOut">
              <a:rPr kumimoji="1" lang="ko-KR" altLang="en-US" smtClean="0"/>
              <a:t>2019. 8. 26.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E31AD-444C-DD45-B9AE-3F0D5E0C322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40907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E5FB-FE8E-1D49-86E5-1B24E899747E}" type="datetimeFigureOut">
              <a:rPr kumimoji="1" lang="ko-KR" altLang="en-US" smtClean="0"/>
              <a:t>2019. 8. 26.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E31AD-444C-DD45-B9AE-3F0D5E0C322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84294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E5FB-FE8E-1D49-86E5-1B24E899747E}" type="datetimeFigureOut">
              <a:rPr kumimoji="1" lang="ko-KR" altLang="en-US" smtClean="0"/>
              <a:t>2019. 8. 26.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E31AD-444C-DD45-B9AE-3F0D5E0C322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925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E5FB-FE8E-1D49-86E5-1B24E899747E}" type="datetimeFigureOut">
              <a:rPr kumimoji="1" lang="ko-KR" altLang="en-US" smtClean="0"/>
              <a:t>2019. 8. 26.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E31AD-444C-DD45-B9AE-3F0D5E0C322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3084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E5FB-FE8E-1D49-86E5-1B24E899747E}" type="datetimeFigureOut">
              <a:rPr kumimoji="1" lang="ko-KR" altLang="en-US" smtClean="0"/>
              <a:t>2019. 8. 26.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E31AD-444C-DD45-B9AE-3F0D5E0C322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52592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824753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399" y="80678"/>
            <a:ext cx="10571998" cy="530133"/>
          </a:xfrm>
        </p:spPr>
        <p:txBody>
          <a:bodyPr/>
          <a:lstStyle>
            <a:lvl1pPr>
              <a:defRPr sz="2400" baseline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E5FB-FE8E-1D49-86E5-1B24E899747E}" type="datetimeFigureOut">
              <a:rPr kumimoji="1" lang="ko-KR" altLang="en-US" smtClean="0"/>
              <a:t>2019. 8. 26.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E31AD-444C-DD45-B9AE-3F0D5E0C322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91041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E5FB-FE8E-1D49-86E5-1B24E899747E}" type="datetimeFigureOut">
              <a:rPr kumimoji="1" lang="ko-KR" altLang="en-US" smtClean="0"/>
              <a:t>2019. 8. 26.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E31AD-444C-DD45-B9AE-3F0D5E0C322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89226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E5FB-FE8E-1D49-86E5-1B24E899747E}" type="datetimeFigureOut">
              <a:rPr kumimoji="1" lang="ko-KR" altLang="en-US" smtClean="0"/>
              <a:t>2019. 8. 26.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E31AD-444C-DD45-B9AE-3F0D5E0C322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92532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A08CE5FB-FE8E-1D49-86E5-1B24E899747E}" type="datetimeFigureOut">
              <a:rPr kumimoji="1" lang="ko-KR" altLang="en-US" smtClean="0"/>
              <a:t>2019. 8. 26.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44E31AD-444C-DD45-B9AE-3F0D5E0C322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6903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A08CE5FB-FE8E-1D49-86E5-1B24E899747E}" type="datetimeFigureOut">
              <a:rPr kumimoji="1" lang="ko-KR" altLang="en-US" smtClean="0"/>
              <a:t>2019. 8. 26.</a:t>
            </a:fld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44E31AD-444C-DD45-B9AE-3F0D5E0C322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68651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  <p:sldLayoutId id="2147483954" r:id="rId12"/>
    <p:sldLayoutId id="2147483955" r:id="rId13"/>
    <p:sldLayoutId id="2147483956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ISO_639-1_codes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FADA7-0819-AD47-A163-A0EDF33557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1</a:t>
            </a:r>
            <a:r>
              <a:rPr kumimoji="1" lang="ko-KR" altLang="en-US" dirty="0"/>
              <a:t>장</a:t>
            </a:r>
            <a:r>
              <a:rPr kumimoji="1" lang="en-US" altLang="ko-KR" dirty="0"/>
              <a:t>. </a:t>
            </a:r>
            <a:r>
              <a:rPr kumimoji="1" lang="ko-KR" altLang="en-US" dirty="0"/>
              <a:t>분석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FF7B81-49FA-BC4E-9F63-91FD025EE8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409664"/>
          </a:xfrm>
        </p:spPr>
        <p:txBody>
          <a:bodyPr>
            <a:noAutofit/>
          </a:bodyPr>
          <a:lstStyle/>
          <a:p>
            <a:r>
              <a:rPr kumimoji="1" lang="en-US" altLang="ko-KR" sz="36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There are only hard things in Computer Science. </a:t>
            </a:r>
          </a:p>
          <a:p>
            <a:r>
              <a:rPr kumimoji="1" lang="en-US" altLang="ko-KR" sz="36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Cache Invalidation and naming things</a:t>
            </a:r>
            <a:endParaRPr kumimoji="1" lang="ko-KR" altLang="en-US" sz="3600" dirty="0">
              <a:latin typeface="Nanum Brush Script" panose="03060600000000000000" pitchFamily="66" charset="-127"/>
              <a:ea typeface="Nanum Brush Script" panose="0306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1274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1ABBCA-9A46-2846-A906-017508507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데이터 타입 및 구조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3F4B49A-7FB6-F44B-9032-9224FCB022AC}"/>
              </a:ext>
            </a:extLst>
          </p:cNvPr>
          <p:cNvSpPr/>
          <p:nvPr/>
        </p:nvSpPr>
        <p:spPr>
          <a:xfrm>
            <a:off x="4522203" y="1228754"/>
            <a:ext cx="1969131" cy="53013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>
                <a:latin typeface="NanumSquare" panose="020B0600000101010101" pitchFamily="34" charset="-127"/>
                <a:ea typeface="NanumSquare" panose="020B0600000101010101" pitchFamily="34" charset="-127"/>
              </a:rPr>
              <a:t>데이터 타입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9E84562-449E-FC46-B7FE-941EA4C9B5CC}"/>
              </a:ext>
            </a:extLst>
          </p:cNvPr>
          <p:cNvSpPr/>
          <p:nvPr/>
        </p:nvSpPr>
        <p:spPr>
          <a:xfrm>
            <a:off x="2755269" y="2429050"/>
            <a:ext cx="1969131" cy="5301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>
                <a:latin typeface="NanumSquare" panose="020B0600000101010101" pitchFamily="34" charset="-127"/>
                <a:ea typeface="NanumSquare" panose="020B0600000101010101" pitchFamily="34" charset="-127"/>
              </a:rPr>
              <a:t>변수</a:t>
            </a:r>
            <a:r>
              <a:rPr kumimoji="1" lang="en-US" altLang="ko-KR" sz="1400" b="1" dirty="0">
                <a:latin typeface="NanumSquare" panose="020B0600000101010101" pitchFamily="34" charset="-127"/>
                <a:ea typeface="NanumSquare" panose="020B0600000101010101" pitchFamily="34" charset="-127"/>
              </a:rPr>
              <a:t>/</a:t>
            </a:r>
            <a:r>
              <a:rPr kumimoji="1" lang="ko-KR" altLang="en-US" sz="1400" b="1" dirty="0">
                <a:latin typeface="NanumSquare" panose="020B0600000101010101" pitchFamily="34" charset="-127"/>
                <a:ea typeface="NanumSquare" panose="020B0600000101010101" pitchFamily="34" charset="-127"/>
              </a:rPr>
              <a:t>스칼라</a:t>
            </a:r>
            <a:endParaRPr kumimoji="1" lang="en-US" altLang="ko-KR" sz="1400" b="1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algn="ctr"/>
            <a:r>
              <a:rPr kumimoji="1" lang="en-US" altLang="ko-KR" sz="1400" b="1" dirty="0">
                <a:latin typeface="NanumSquare" panose="020B0600000101010101" pitchFamily="34" charset="-127"/>
                <a:ea typeface="NanumSquare" panose="020B0600000101010101" pitchFamily="34" charset="-127"/>
              </a:rPr>
              <a:t>(Variable)</a:t>
            </a:r>
            <a:endParaRPr kumimoji="1" lang="ko-KR" altLang="en-US" sz="1400" b="1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996F5A-5A1A-FB46-A86F-EC69752EFAF5}"/>
              </a:ext>
            </a:extLst>
          </p:cNvPr>
          <p:cNvSpPr/>
          <p:nvPr/>
        </p:nvSpPr>
        <p:spPr>
          <a:xfrm>
            <a:off x="6357039" y="2429049"/>
            <a:ext cx="1969131" cy="5301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>
                <a:latin typeface="NanumSquare" panose="020B0600000101010101" pitchFamily="34" charset="-127"/>
                <a:ea typeface="NanumSquare" panose="020B0600000101010101" pitchFamily="34" charset="-127"/>
              </a:rPr>
              <a:t>데이터 구조</a:t>
            </a:r>
            <a:endParaRPr kumimoji="1" lang="en-US" altLang="ko-KR" sz="1400" b="1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algn="ctr"/>
            <a:r>
              <a:rPr kumimoji="1" lang="en-US" altLang="ko-KR" sz="1400" b="1" dirty="0">
                <a:latin typeface="NanumSquare" panose="020B0600000101010101" pitchFamily="34" charset="-127"/>
                <a:ea typeface="NanumSquare" panose="020B0600000101010101" pitchFamily="34" charset="-127"/>
              </a:rPr>
              <a:t>(Data Structure)</a:t>
            </a:r>
            <a:endParaRPr kumimoji="1" lang="ko-KR" altLang="en-US" sz="1400" b="1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AAE9BB3-A0B3-6E4E-8C40-A1217E313F09}"/>
              </a:ext>
            </a:extLst>
          </p:cNvPr>
          <p:cNvSpPr/>
          <p:nvPr/>
        </p:nvSpPr>
        <p:spPr>
          <a:xfrm>
            <a:off x="380240" y="3577125"/>
            <a:ext cx="1174686" cy="5301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>
                <a:latin typeface="NanumSquare" panose="020B0600000101010101" pitchFamily="34" charset="-127"/>
                <a:ea typeface="NanumSquare" panose="020B0600000101010101" pitchFamily="34" charset="-127"/>
              </a:rPr>
              <a:t>숫자</a:t>
            </a:r>
            <a:endParaRPr kumimoji="1" lang="en-US" altLang="ko-KR" sz="1400" b="1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algn="ctr"/>
            <a:r>
              <a:rPr kumimoji="1" lang="en-US" altLang="ko-KR" sz="1400" b="1" dirty="0">
                <a:latin typeface="NanumSquare" panose="020B0600000101010101" pitchFamily="34" charset="-127"/>
                <a:ea typeface="NanumSquare" panose="020B0600000101010101" pitchFamily="34" charset="-127"/>
              </a:rPr>
              <a:t>(Numeric)</a:t>
            </a:r>
            <a:endParaRPr kumimoji="1" lang="ko-KR" altLang="en-US" sz="1400" b="1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D2ED22-93F0-3B48-AC10-0FDB53F72862}"/>
              </a:ext>
            </a:extLst>
          </p:cNvPr>
          <p:cNvSpPr/>
          <p:nvPr/>
        </p:nvSpPr>
        <p:spPr>
          <a:xfrm>
            <a:off x="1764855" y="3577125"/>
            <a:ext cx="1174686" cy="5301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>
                <a:latin typeface="NanumSquare" panose="020B0600000101010101" pitchFamily="34" charset="-127"/>
                <a:ea typeface="NanumSquare" panose="020B0600000101010101" pitchFamily="34" charset="-127"/>
              </a:rPr>
              <a:t>문자</a:t>
            </a:r>
            <a:endParaRPr kumimoji="1" lang="en-US" altLang="ko-KR" sz="1400" b="1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algn="ctr"/>
            <a:r>
              <a:rPr kumimoji="1" lang="en-US" altLang="ko-KR" sz="1400" b="1" dirty="0">
                <a:latin typeface="NanumSquare" panose="020B0600000101010101" pitchFamily="34" charset="-127"/>
                <a:ea typeface="NanumSquare" panose="020B0600000101010101" pitchFamily="34" charset="-127"/>
              </a:rPr>
              <a:t>(Character)</a:t>
            </a:r>
            <a:endParaRPr kumimoji="1" lang="ko-KR" altLang="en-US" sz="1400" b="1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EE792FD-1C70-2C43-867A-B54048F005CA}"/>
              </a:ext>
            </a:extLst>
          </p:cNvPr>
          <p:cNvSpPr/>
          <p:nvPr/>
        </p:nvSpPr>
        <p:spPr>
          <a:xfrm>
            <a:off x="3149470" y="3577125"/>
            <a:ext cx="1174686" cy="5301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>
                <a:latin typeface="NanumSquare" panose="020B0600000101010101" pitchFamily="34" charset="-127"/>
                <a:ea typeface="NanumSquare" panose="020B0600000101010101" pitchFamily="34" charset="-127"/>
              </a:rPr>
              <a:t>범주</a:t>
            </a:r>
            <a:endParaRPr kumimoji="1" lang="en-US" altLang="ko-KR" sz="1400" b="1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algn="ctr"/>
            <a:r>
              <a:rPr kumimoji="1" lang="en-US" altLang="ko-KR" sz="1400" b="1" dirty="0">
                <a:latin typeface="NanumSquare" panose="020B0600000101010101" pitchFamily="34" charset="-127"/>
                <a:ea typeface="NanumSquare" panose="020B0600000101010101" pitchFamily="34" charset="-127"/>
              </a:rPr>
              <a:t>(Factor)</a:t>
            </a:r>
            <a:endParaRPr kumimoji="1" lang="ko-KR" altLang="en-US" sz="1400" b="1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3BE9B4E-9284-2C4F-A6F5-EAAD7C9DE8A0}"/>
              </a:ext>
            </a:extLst>
          </p:cNvPr>
          <p:cNvSpPr/>
          <p:nvPr/>
        </p:nvSpPr>
        <p:spPr>
          <a:xfrm>
            <a:off x="4534085" y="3577125"/>
            <a:ext cx="1174686" cy="5301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>
                <a:latin typeface="NanumSquare" panose="020B0600000101010101" pitchFamily="34" charset="-127"/>
                <a:ea typeface="NanumSquare" panose="020B0600000101010101" pitchFamily="34" charset="-127"/>
              </a:rPr>
              <a:t>논리</a:t>
            </a:r>
            <a:endParaRPr kumimoji="1" lang="en-US" altLang="ko-KR" sz="1400" b="1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algn="ctr"/>
            <a:r>
              <a:rPr kumimoji="1" lang="en-US" altLang="ko-KR" sz="1400" b="1" dirty="0">
                <a:latin typeface="NanumSquare" panose="020B0600000101010101" pitchFamily="34" charset="-127"/>
                <a:ea typeface="NanumSquare" panose="020B0600000101010101" pitchFamily="34" charset="-127"/>
              </a:rPr>
              <a:t>(Logical)</a:t>
            </a:r>
            <a:endParaRPr kumimoji="1" lang="ko-KR" altLang="en-US" sz="1400" b="1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79B45E5-AFBB-6349-BFFD-BC7139C43AB5}"/>
              </a:ext>
            </a:extLst>
          </p:cNvPr>
          <p:cNvSpPr/>
          <p:nvPr/>
        </p:nvSpPr>
        <p:spPr>
          <a:xfrm>
            <a:off x="5918699" y="3577125"/>
            <a:ext cx="1174686" cy="5301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>
                <a:latin typeface="NanumSquare" panose="020B0600000101010101" pitchFamily="34" charset="-127"/>
                <a:ea typeface="NanumSquare" panose="020B0600000101010101" pitchFamily="34" charset="-127"/>
              </a:rPr>
              <a:t>날짜</a:t>
            </a:r>
            <a:endParaRPr kumimoji="1" lang="en-US" altLang="ko-KR" sz="1400" b="1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algn="ctr"/>
            <a:r>
              <a:rPr kumimoji="1" lang="en-US" altLang="ko-KR" sz="1400" b="1" dirty="0">
                <a:latin typeface="NanumSquare" panose="020B0600000101010101" pitchFamily="34" charset="-127"/>
                <a:ea typeface="NanumSquare" panose="020B0600000101010101" pitchFamily="34" charset="-127"/>
              </a:rPr>
              <a:t>(Date)</a:t>
            </a:r>
            <a:endParaRPr kumimoji="1" lang="ko-KR" altLang="en-US" sz="1400" b="1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E973A24-6B6A-0A4A-8208-F86B63B93DB3}"/>
              </a:ext>
            </a:extLst>
          </p:cNvPr>
          <p:cNvSpPr/>
          <p:nvPr/>
        </p:nvSpPr>
        <p:spPr>
          <a:xfrm>
            <a:off x="6266504" y="4913016"/>
            <a:ext cx="1174686" cy="53013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>
                <a:latin typeface="NanumSquare" panose="020B0600000101010101" pitchFamily="34" charset="-127"/>
                <a:ea typeface="NanumSquare" panose="020B0600000101010101" pitchFamily="34" charset="-127"/>
              </a:rPr>
              <a:t>벡터</a:t>
            </a:r>
            <a:endParaRPr kumimoji="1" lang="en-US" altLang="ko-KR" sz="1400" b="1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algn="ctr"/>
            <a:r>
              <a:rPr kumimoji="1" lang="en-US" altLang="ko-KR" sz="1400" b="1" dirty="0">
                <a:latin typeface="NanumSquare" panose="020B0600000101010101" pitchFamily="34" charset="-127"/>
                <a:ea typeface="NanumSquare" panose="020B0600000101010101" pitchFamily="34" charset="-127"/>
              </a:rPr>
              <a:t>(Vector)</a:t>
            </a:r>
            <a:endParaRPr kumimoji="1" lang="ko-KR" altLang="en-US" sz="1400" b="1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4EA61B1-076D-B046-9AA0-F4D1066F2C30}"/>
              </a:ext>
            </a:extLst>
          </p:cNvPr>
          <p:cNvSpPr/>
          <p:nvPr/>
        </p:nvSpPr>
        <p:spPr>
          <a:xfrm>
            <a:off x="7613962" y="4913015"/>
            <a:ext cx="1174686" cy="53013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>
                <a:latin typeface="NanumSquare" panose="020B0600000101010101" pitchFamily="34" charset="-127"/>
                <a:ea typeface="NanumSquare" panose="020B0600000101010101" pitchFamily="34" charset="-127"/>
              </a:rPr>
              <a:t>행렬</a:t>
            </a:r>
            <a:endParaRPr kumimoji="1" lang="en-US" altLang="ko-KR" sz="1400" b="1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algn="ctr"/>
            <a:r>
              <a:rPr kumimoji="1" lang="en-US" altLang="ko-KR" sz="1400" b="1" dirty="0">
                <a:latin typeface="NanumSquare" panose="020B0600000101010101" pitchFamily="34" charset="-127"/>
                <a:ea typeface="NanumSquare" panose="020B0600000101010101" pitchFamily="34" charset="-127"/>
              </a:rPr>
              <a:t>(Matrix)</a:t>
            </a:r>
            <a:endParaRPr kumimoji="1" lang="ko-KR" altLang="en-US" sz="1400" b="1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5B6E22-72E8-2242-9C5A-12B68D050EA9}"/>
              </a:ext>
            </a:extLst>
          </p:cNvPr>
          <p:cNvSpPr/>
          <p:nvPr/>
        </p:nvSpPr>
        <p:spPr>
          <a:xfrm>
            <a:off x="8961420" y="4913014"/>
            <a:ext cx="1174686" cy="53013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>
                <a:latin typeface="NanumSquare" panose="020B0600000101010101" pitchFamily="34" charset="-127"/>
                <a:ea typeface="NanumSquare" panose="020B0600000101010101" pitchFamily="34" charset="-127"/>
              </a:rPr>
              <a:t>배열</a:t>
            </a:r>
            <a:endParaRPr kumimoji="1" lang="en-US" altLang="ko-KR" sz="1400" b="1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algn="ctr"/>
            <a:r>
              <a:rPr kumimoji="1" lang="en-US" altLang="ko-KR" sz="1400" b="1" dirty="0">
                <a:latin typeface="NanumSquare" panose="020B0600000101010101" pitchFamily="34" charset="-127"/>
                <a:ea typeface="NanumSquare" panose="020B0600000101010101" pitchFamily="34" charset="-127"/>
              </a:rPr>
              <a:t>(Array)</a:t>
            </a:r>
            <a:endParaRPr kumimoji="1" lang="ko-KR" altLang="en-US" sz="1400" b="1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5C050CD-F91B-E74E-B274-2F3A431863CC}"/>
              </a:ext>
            </a:extLst>
          </p:cNvPr>
          <p:cNvSpPr/>
          <p:nvPr/>
        </p:nvSpPr>
        <p:spPr>
          <a:xfrm>
            <a:off x="10308878" y="4913014"/>
            <a:ext cx="1174686" cy="53013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>
                <a:latin typeface="NanumSquare" panose="020B0600000101010101" pitchFamily="34" charset="-127"/>
                <a:ea typeface="NanumSquare" panose="020B0600000101010101" pitchFamily="34" charset="-127"/>
              </a:rPr>
              <a:t>데이터프레임</a:t>
            </a:r>
            <a:endParaRPr kumimoji="1" lang="en-US" altLang="ko-KR" sz="1400" b="1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algn="ctr"/>
            <a:r>
              <a:rPr kumimoji="1" lang="en-US" altLang="ko-KR" sz="1400" b="1" dirty="0">
                <a:latin typeface="NanumSquare" panose="020B0600000101010101" pitchFamily="34" charset="-127"/>
                <a:ea typeface="NanumSquare" panose="020B0600000101010101" pitchFamily="34" charset="-127"/>
              </a:rPr>
              <a:t>(</a:t>
            </a:r>
            <a:r>
              <a:rPr kumimoji="1" lang="en-US" altLang="ko-KR" sz="1400" b="1" dirty="0" err="1">
                <a:latin typeface="NanumSquare" panose="020B0600000101010101" pitchFamily="34" charset="-127"/>
                <a:ea typeface="NanumSquare" panose="020B0600000101010101" pitchFamily="34" charset="-127"/>
              </a:rPr>
              <a:t>DataFrame</a:t>
            </a:r>
            <a:r>
              <a:rPr kumimoji="1" lang="en-US" altLang="ko-KR" sz="1400" b="1" dirty="0">
                <a:latin typeface="NanumSquare" panose="020B0600000101010101" pitchFamily="34" charset="-127"/>
                <a:ea typeface="NanumSquare" panose="020B0600000101010101" pitchFamily="34" charset="-127"/>
              </a:rPr>
              <a:t>)</a:t>
            </a:r>
            <a:endParaRPr kumimoji="1" lang="ko-KR" altLang="en-US" sz="1400" b="1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cxnSp>
        <p:nvCxnSpPr>
          <p:cNvPr id="22" name="꺾인 연결선[E] 21">
            <a:extLst>
              <a:ext uri="{FF2B5EF4-FFF2-40B4-BE49-F238E27FC236}">
                <a16:creationId xmlns:a16="http://schemas.microsoft.com/office/drawing/2014/main" id="{EE484036-07E3-A34E-99C2-7A1FB05C895F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4288221" y="1210501"/>
            <a:ext cx="670163" cy="1766934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D85EF7EA-02F0-1543-B36F-DA2FF1736060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6089106" y="1176550"/>
            <a:ext cx="670162" cy="1834836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[E] 25">
            <a:extLst>
              <a:ext uri="{FF2B5EF4-FFF2-40B4-BE49-F238E27FC236}">
                <a16:creationId xmlns:a16="http://schemas.microsoft.com/office/drawing/2014/main" id="{8A047814-3603-544A-90D2-BAA10E194EA4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rot="5400000">
            <a:off x="2044738" y="1882028"/>
            <a:ext cx="617942" cy="2772252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[E] 28">
            <a:extLst>
              <a:ext uri="{FF2B5EF4-FFF2-40B4-BE49-F238E27FC236}">
                <a16:creationId xmlns:a16="http://schemas.microsoft.com/office/drawing/2014/main" id="{D1117C86-56ED-B346-8850-D743E37919FC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rot="5400000">
            <a:off x="2737046" y="2574336"/>
            <a:ext cx="617942" cy="1387637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[E] 31">
            <a:extLst>
              <a:ext uri="{FF2B5EF4-FFF2-40B4-BE49-F238E27FC236}">
                <a16:creationId xmlns:a16="http://schemas.microsoft.com/office/drawing/2014/main" id="{7913D1BC-B1D8-BA47-B93C-C4F46A80D700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 rot="5400000">
            <a:off x="3429353" y="3266643"/>
            <a:ext cx="617942" cy="3022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[E] 34">
            <a:extLst>
              <a:ext uri="{FF2B5EF4-FFF2-40B4-BE49-F238E27FC236}">
                <a16:creationId xmlns:a16="http://schemas.microsoft.com/office/drawing/2014/main" id="{B8A67B9A-7A07-C240-94C8-1543E6DC38F5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 rot="16200000" flipH="1">
            <a:off x="4813967" y="1885050"/>
            <a:ext cx="617942" cy="2766207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[E] 35">
            <a:extLst>
              <a:ext uri="{FF2B5EF4-FFF2-40B4-BE49-F238E27FC236}">
                <a16:creationId xmlns:a16="http://schemas.microsoft.com/office/drawing/2014/main" id="{BDC3993A-973C-344D-A2B1-5CCD7CF102FF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rot="16200000" flipH="1">
            <a:off x="4121660" y="2577357"/>
            <a:ext cx="617942" cy="1381593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[E] 40">
            <a:extLst>
              <a:ext uri="{FF2B5EF4-FFF2-40B4-BE49-F238E27FC236}">
                <a16:creationId xmlns:a16="http://schemas.microsoft.com/office/drawing/2014/main" id="{A4CFC581-3233-7547-8FD1-66AC0489D1FD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>
          <a:xfrm rot="5400000">
            <a:off x="6120809" y="3692220"/>
            <a:ext cx="1953834" cy="487758"/>
          </a:xfrm>
          <a:prstGeom prst="bentConnector3">
            <a:avLst>
              <a:gd name="adj1" fmla="val 7594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[E] 43">
            <a:extLst>
              <a:ext uri="{FF2B5EF4-FFF2-40B4-BE49-F238E27FC236}">
                <a16:creationId xmlns:a16="http://schemas.microsoft.com/office/drawing/2014/main" id="{FC5B0523-A1D6-414A-B6C7-BC7BBC848CC7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 rot="16200000" flipH="1">
            <a:off x="6794539" y="3506248"/>
            <a:ext cx="1953833" cy="859700"/>
          </a:xfrm>
          <a:prstGeom prst="bentConnector3">
            <a:avLst>
              <a:gd name="adj1" fmla="val 75949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[E] 49">
            <a:extLst>
              <a:ext uri="{FF2B5EF4-FFF2-40B4-BE49-F238E27FC236}">
                <a16:creationId xmlns:a16="http://schemas.microsoft.com/office/drawing/2014/main" id="{54F10578-7DED-FC43-A0D6-4D703972A4ED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 rot="16200000" flipH="1">
            <a:off x="7468268" y="2832519"/>
            <a:ext cx="1953832" cy="2207158"/>
          </a:xfrm>
          <a:prstGeom prst="bentConnector3">
            <a:avLst>
              <a:gd name="adj1" fmla="val 7594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[E] 52">
            <a:extLst>
              <a:ext uri="{FF2B5EF4-FFF2-40B4-BE49-F238E27FC236}">
                <a16:creationId xmlns:a16="http://schemas.microsoft.com/office/drawing/2014/main" id="{0311789B-9FF6-0F4A-9B49-902B1190C4F4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 rot="16200000" flipH="1">
            <a:off x="8141997" y="2158790"/>
            <a:ext cx="1953832" cy="3554616"/>
          </a:xfrm>
          <a:prstGeom prst="bentConnector3">
            <a:avLst>
              <a:gd name="adj1" fmla="val 7594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모서리가 둥근 직사각형 59">
            <a:extLst>
              <a:ext uri="{FF2B5EF4-FFF2-40B4-BE49-F238E27FC236}">
                <a16:creationId xmlns:a16="http://schemas.microsoft.com/office/drawing/2014/main" id="{C6AC3CDF-CCFB-384A-94E0-AE61D4C6120E}"/>
              </a:ext>
            </a:extLst>
          </p:cNvPr>
          <p:cNvSpPr/>
          <p:nvPr/>
        </p:nvSpPr>
        <p:spPr>
          <a:xfrm>
            <a:off x="9207374" y="309080"/>
            <a:ext cx="2784227" cy="202442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b="1" dirty="0">
                <a:latin typeface="NanumSquare" panose="020B0600000101010101" pitchFamily="34" charset="-127"/>
                <a:ea typeface="NanumSquare" panose="020B0600000101010101" pitchFamily="34" charset="-127"/>
              </a:rPr>
              <a:t>02. </a:t>
            </a:r>
            <a:r>
              <a:rPr kumimoji="1" lang="ko-KR" altLang="en-US" sz="1200" b="1" dirty="0">
                <a:latin typeface="NanumSquare" panose="020B0600000101010101" pitchFamily="34" charset="-127"/>
                <a:ea typeface="NanumSquare" panose="020B0600000101010101" pitchFamily="34" charset="-127"/>
              </a:rPr>
              <a:t>데이터 타입 및 구조  </a:t>
            </a:r>
          </a:p>
        </p:txBody>
      </p:sp>
    </p:spTree>
    <p:extLst>
      <p:ext uri="{BB962C8B-B14F-4D97-AF65-F5344CB8AC3E}">
        <p14:creationId xmlns:p14="http://schemas.microsoft.com/office/powerpoint/2010/main" val="4163320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1ABBCA-9A46-2846-A906-017508507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숫자</a:t>
            </a: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1FF6C3F2-DFED-4949-9330-4EB1AA7854E5}"/>
              </a:ext>
            </a:extLst>
          </p:cNvPr>
          <p:cNvSpPr/>
          <p:nvPr/>
        </p:nvSpPr>
        <p:spPr>
          <a:xfrm>
            <a:off x="9207374" y="309080"/>
            <a:ext cx="2784227" cy="202442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b="1" dirty="0">
                <a:latin typeface="NanumSquare" panose="020B0600000101010101" pitchFamily="34" charset="-127"/>
                <a:ea typeface="NanumSquare" panose="020B0600000101010101" pitchFamily="34" charset="-127"/>
              </a:rPr>
              <a:t>02. </a:t>
            </a:r>
            <a:r>
              <a:rPr kumimoji="1" lang="ko-KR" altLang="en-US" sz="1200" b="1" dirty="0">
                <a:latin typeface="NanumSquare" panose="020B0600000101010101" pitchFamily="34" charset="-127"/>
                <a:ea typeface="NanumSquare" panose="020B0600000101010101" pitchFamily="34" charset="-127"/>
              </a:rPr>
              <a:t>데이터 타입 및 구조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85D100-4EC2-D848-BE8E-98C6FE9DF4FC}"/>
              </a:ext>
            </a:extLst>
          </p:cNvPr>
          <p:cNvSpPr txBox="1"/>
          <p:nvPr/>
        </p:nvSpPr>
        <p:spPr>
          <a:xfrm>
            <a:off x="488888" y="909307"/>
            <a:ext cx="9605727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정수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,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부동소수 등의 </a:t>
            </a:r>
            <a:r>
              <a:rPr kumimoji="1"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숫자형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데이터 타입을 말합니다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7D03340-8EA9-7C4A-812E-EAF74F6804D6}"/>
              </a:ext>
            </a:extLst>
          </p:cNvPr>
          <p:cNvSpPr/>
          <p:nvPr/>
        </p:nvSpPr>
        <p:spPr>
          <a:xfrm>
            <a:off x="814811" y="1551689"/>
            <a:ext cx="8573631" cy="19687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x &lt;- 20</a:t>
            </a:r>
          </a:p>
          <a:p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y &lt;- 2</a:t>
            </a:r>
          </a:p>
          <a:p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z &lt;- x * y</a:t>
            </a:r>
          </a:p>
          <a:p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z</a:t>
            </a:r>
          </a:p>
          <a:p>
            <a:r>
              <a:rPr kumimoji="1" lang="en-US" altLang="ko-KR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40</a:t>
            </a:r>
          </a:p>
          <a:p>
            <a:endParaRPr kumimoji="1" lang="en-US" altLang="ko-KR" sz="14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print(z)</a:t>
            </a:r>
          </a:p>
          <a:p>
            <a:r>
              <a:rPr kumimoji="1" lang="en-US" altLang="ko-KR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40</a:t>
            </a:r>
          </a:p>
          <a:p>
            <a:endParaRPr kumimoji="1" lang="en-US" altLang="ko-KR" sz="14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974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1ABBCA-9A46-2846-A906-017508507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문자열</a:t>
            </a: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1FF6C3F2-DFED-4949-9330-4EB1AA7854E5}"/>
              </a:ext>
            </a:extLst>
          </p:cNvPr>
          <p:cNvSpPr/>
          <p:nvPr/>
        </p:nvSpPr>
        <p:spPr>
          <a:xfrm>
            <a:off x="9207374" y="309080"/>
            <a:ext cx="2784227" cy="202442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b="1" dirty="0">
                <a:latin typeface="NanumSquare" panose="020B0600000101010101" pitchFamily="34" charset="-127"/>
                <a:ea typeface="NanumSquare" panose="020B0600000101010101" pitchFamily="34" charset="-127"/>
              </a:rPr>
              <a:t>02. </a:t>
            </a:r>
            <a:r>
              <a:rPr kumimoji="1" lang="ko-KR" altLang="en-US" sz="1200" b="1" dirty="0">
                <a:latin typeface="NanumSquare" panose="020B0600000101010101" pitchFamily="34" charset="-127"/>
                <a:ea typeface="NanumSquare" panose="020B0600000101010101" pitchFamily="34" charset="-127"/>
              </a:rPr>
              <a:t>데이터 타입 및 구조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85D100-4EC2-D848-BE8E-98C6FE9DF4FC}"/>
              </a:ext>
            </a:extLst>
          </p:cNvPr>
          <p:cNvSpPr txBox="1"/>
          <p:nvPr/>
        </p:nvSpPr>
        <p:spPr>
          <a:xfrm>
            <a:off x="488888" y="909307"/>
            <a:ext cx="9605727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R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에서는 단 하나의 문자를 표현하는 단위는 없고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,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kumimoji="1"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모든것을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문자열로 사용합니다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7D03340-8EA9-7C4A-812E-EAF74F6804D6}"/>
              </a:ext>
            </a:extLst>
          </p:cNvPr>
          <p:cNvSpPr/>
          <p:nvPr/>
        </p:nvSpPr>
        <p:spPr>
          <a:xfrm>
            <a:off x="814811" y="1551689"/>
            <a:ext cx="8573631" cy="20327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string1 &lt;- "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문자열입니다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string2 &lt;- '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문자열 내에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인용문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이 포함된 경우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나는 작은 따옴표를 사용한다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endParaRPr kumimoji="1"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"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닫는 따옴표가 없는 문자열이다 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 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도와줘요 갇혔어요</a:t>
            </a:r>
            <a:endParaRPr kumimoji="1"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102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1ABBCA-9A46-2846-A906-017508507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문자열</a:t>
            </a:r>
            <a:r>
              <a:rPr kumimoji="1" lang="en-US" altLang="ko-KR" dirty="0"/>
              <a:t> </a:t>
            </a:r>
            <a:r>
              <a:rPr kumimoji="1" lang="ko-KR" altLang="en-US" dirty="0"/>
              <a:t>로케일</a:t>
            </a: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1FF6C3F2-DFED-4949-9330-4EB1AA7854E5}"/>
              </a:ext>
            </a:extLst>
          </p:cNvPr>
          <p:cNvSpPr/>
          <p:nvPr/>
        </p:nvSpPr>
        <p:spPr>
          <a:xfrm>
            <a:off x="9207374" y="309080"/>
            <a:ext cx="2784227" cy="202442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b="1" dirty="0">
                <a:latin typeface="NanumSquare" panose="020B0600000101010101" pitchFamily="34" charset="-127"/>
                <a:ea typeface="NanumSquare" panose="020B0600000101010101" pitchFamily="34" charset="-127"/>
              </a:rPr>
              <a:t>02. </a:t>
            </a:r>
            <a:r>
              <a:rPr kumimoji="1" lang="ko-KR" altLang="en-US" sz="1200" b="1" dirty="0">
                <a:latin typeface="NanumSquare" panose="020B0600000101010101" pitchFamily="34" charset="-127"/>
                <a:ea typeface="NanumSquare" panose="020B0600000101010101" pitchFamily="34" charset="-127"/>
              </a:rPr>
              <a:t>데이터 타입 및 구조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85D100-4EC2-D848-BE8E-98C6FE9DF4FC}"/>
              </a:ext>
            </a:extLst>
          </p:cNvPr>
          <p:cNvSpPr txBox="1"/>
          <p:nvPr/>
        </p:nvSpPr>
        <p:spPr>
          <a:xfrm>
            <a:off x="488888" y="909307"/>
            <a:ext cx="11079480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dirty="0" err="1">
                <a:latin typeface="NanumSquare" panose="020B0600000101010101" pitchFamily="34" charset="-127"/>
                <a:ea typeface="NanumSquare" panose="020B0600000101010101" pitchFamily="34" charset="-127"/>
              </a:rPr>
              <a:t>로케일은</a:t>
            </a:r>
            <a:r>
              <a:rPr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lang="en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ISO 639 </a:t>
            </a:r>
            <a:r>
              <a:rPr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코드로 지정된다</a:t>
            </a:r>
            <a:r>
              <a:rPr lang="en-US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. </a:t>
            </a:r>
            <a:r>
              <a:rPr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설정하고자 하는 언어의 </a:t>
            </a:r>
            <a:r>
              <a:rPr lang="en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ISO639 </a:t>
            </a:r>
            <a:r>
              <a:rPr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코드를 모르는 경우</a:t>
            </a:r>
            <a:r>
              <a:rPr lang="en-US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, </a:t>
            </a:r>
            <a:r>
              <a:rPr lang="ko-KR" altLang="en-US" dirty="0">
                <a:latin typeface="NanumSquare" panose="020B0600000101010101" pitchFamily="34" charset="-127"/>
                <a:ea typeface="NanumSquare" panose="020B0600000101010101" pitchFamily="34" charset="-127"/>
                <a:hlinkClick r:id="rId2"/>
              </a:rPr>
              <a:t>위키피디아</a:t>
            </a:r>
            <a:r>
              <a:rPr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에 잘 정리되어 있다</a:t>
            </a:r>
            <a:r>
              <a:rPr lang="en-US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. </a:t>
            </a:r>
            <a:r>
              <a:rPr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로케일 을 비워 둘 경우에는 운영체제에서 제공한 현재 로케일 을 사용 합니다</a:t>
            </a:r>
            <a:r>
              <a:rPr lang="en-US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7D03340-8EA9-7C4A-812E-EAF74F6804D6}"/>
              </a:ext>
            </a:extLst>
          </p:cNvPr>
          <p:cNvSpPr/>
          <p:nvPr/>
        </p:nvSpPr>
        <p:spPr>
          <a:xfrm>
            <a:off x="924539" y="2772529"/>
            <a:ext cx="8573631" cy="20327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&lt;- </a:t>
            </a:r>
            <a:r>
              <a:rPr lang="en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("apple", "eggplant", "banana")</a:t>
            </a:r>
          </a:p>
          <a:p>
            <a:r>
              <a:rPr lang="en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str_sort</a:t>
            </a:r>
            <a:r>
              <a:rPr lang="en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locale = "</a:t>
            </a:r>
            <a:r>
              <a:rPr lang="en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 # English </a:t>
            </a:r>
          </a:p>
          <a:p>
            <a:r>
              <a:rPr lang="en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"apple" "banana" "eggplant" </a:t>
            </a:r>
          </a:p>
          <a:p>
            <a:endParaRPr lang="en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str_sort</a:t>
            </a:r>
            <a:r>
              <a:rPr lang="en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locale = "haw") # Hawaiian </a:t>
            </a:r>
          </a:p>
          <a:p>
            <a:r>
              <a:rPr lang="en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"apple" "eggplant" "banana"</a:t>
            </a:r>
            <a:endParaRPr kumimoji="1"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8EB4A2A-E134-DE48-A3AC-B453FCA6EB0B}"/>
              </a:ext>
            </a:extLst>
          </p:cNvPr>
          <p:cNvSpPr/>
          <p:nvPr/>
        </p:nvSpPr>
        <p:spPr>
          <a:xfrm>
            <a:off x="556260" y="1959444"/>
            <a:ext cx="11079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ko-KR" dirty="0"/>
              <a:t>order()</a:t>
            </a:r>
            <a:r>
              <a:rPr lang="en" altLang="ko-KR" dirty="0">
                <a:solidFill>
                  <a:srgbClr val="333333"/>
                </a:solidFill>
                <a:latin typeface="Helvetica Neue" panose="02000503000000020004" pitchFamily="2" charset="0"/>
              </a:rPr>
              <a:t> </a:t>
            </a:r>
            <a:r>
              <a:rPr lang="ko-KR" alt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및 </a:t>
            </a:r>
            <a:r>
              <a:rPr lang="en" altLang="ko-KR" dirty="0"/>
              <a:t>sort()</a:t>
            </a:r>
            <a:r>
              <a:rPr lang="en" altLang="ko-KR" dirty="0">
                <a:solidFill>
                  <a:srgbClr val="333333"/>
                </a:solidFill>
                <a:latin typeface="Helvetica Neue" panose="02000503000000020004" pitchFamily="2" charset="0"/>
              </a:rPr>
              <a:t> </a:t>
            </a:r>
            <a:r>
              <a:rPr lang="ko-KR" alt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함수는 현재 로케일 을 사용하여 정렬한다</a:t>
            </a:r>
            <a:r>
              <a:rPr lang="en-US" altLang="ko-KR" dirty="0">
                <a:solidFill>
                  <a:srgbClr val="333333"/>
                </a:solidFill>
                <a:latin typeface="Helvetica Neue" panose="02000503000000020004" pitchFamily="2" charset="0"/>
              </a:rPr>
              <a:t>. </a:t>
            </a:r>
            <a:r>
              <a:rPr lang="ko-KR" alt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다른 컴퓨터에서도 변함없는 동작을 원한다면 로케일 추가 인수를 취하는 </a:t>
            </a:r>
            <a:r>
              <a:rPr lang="en" altLang="ko-KR" dirty="0" err="1"/>
              <a:t>str_sort</a:t>
            </a:r>
            <a:r>
              <a:rPr lang="en" altLang="ko-KR" dirty="0"/>
              <a:t>()</a:t>
            </a:r>
            <a:r>
              <a:rPr lang="en" altLang="ko-KR" dirty="0">
                <a:solidFill>
                  <a:srgbClr val="333333"/>
                </a:solidFill>
                <a:latin typeface="Helvetica Neue" panose="02000503000000020004" pitchFamily="2" charset="0"/>
              </a:rPr>
              <a:t> </a:t>
            </a:r>
            <a:r>
              <a:rPr lang="ko-KR" alt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와 </a:t>
            </a:r>
            <a:r>
              <a:rPr lang="en" altLang="ko-KR" dirty="0" err="1"/>
              <a:t>str_order</a:t>
            </a:r>
            <a:r>
              <a:rPr lang="en" altLang="ko-KR" dirty="0"/>
              <a:t>()</a:t>
            </a:r>
            <a:r>
              <a:rPr lang="en" altLang="ko-KR" dirty="0">
                <a:solidFill>
                  <a:srgbClr val="333333"/>
                </a:solidFill>
                <a:latin typeface="Helvetica Neue" panose="02000503000000020004" pitchFamily="2" charset="0"/>
              </a:rPr>
              <a:t> </a:t>
            </a:r>
            <a:r>
              <a:rPr lang="ko-KR" altLang="en-US" dirty="0" err="1">
                <a:solidFill>
                  <a:srgbClr val="333333"/>
                </a:solidFill>
                <a:latin typeface="Helvetica Neue" panose="02000503000000020004" pitchFamily="2" charset="0"/>
              </a:rPr>
              <a:t>를</a:t>
            </a:r>
            <a:r>
              <a:rPr lang="ko-KR" alt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 사용하면 된다</a:t>
            </a:r>
            <a:r>
              <a:rPr lang="en-US" altLang="ko-KR" dirty="0">
                <a:solidFill>
                  <a:srgbClr val="333333"/>
                </a:solidFill>
                <a:latin typeface="Helvetica Neue" panose="02000503000000020004" pitchFamily="2" charset="0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3870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1ABBCA-9A46-2846-A906-017508507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팩터</a:t>
            </a:r>
            <a:r>
              <a:rPr kumimoji="1" lang="en-US" altLang="ko-KR" dirty="0"/>
              <a:t>(Factor)</a:t>
            </a:r>
            <a:endParaRPr kumimoji="1" lang="ko-KR" altLang="en-US" dirty="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1FF6C3F2-DFED-4949-9330-4EB1AA7854E5}"/>
              </a:ext>
            </a:extLst>
          </p:cNvPr>
          <p:cNvSpPr/>
          <p:nvPr/>
        </p:nvSpPr>
        <p:spPr>
          <a:xfrm>
            <a:off x="9207374" y="309080"/>
            <a:ext cx="2784227" cy="202442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b="1" dirty="0">
                <a:latin typeface="NanumSquare" panose="020B0600000101010101" pitchFamily="34" charset="-127"/>
                <a:ea typeface="NanumSquare" panose="020B0600000101010101" pitchFamily="34" charset="-127"/>
              </a:rPr>
              <a:t>02. </a:t>
            </a:r>
            <a:r>
              <a:rPr kumimoji="1" lang="ko-KR" altLang="en-US" sz="1200" b="1" dirty="0">
                <a:latin typeface="NanumSquare" panose="020B0600000101010101" pitchFamily="34" charset="-127"/>
                <a:ea typeface="NanumSquare" panose="020B0600000101010101" pitchFamily="34" charset="-127"/>
              </a:rPr>
              <a:t>데이터 타입 및 구조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85D100-4EC2-D848-BE8E-98C6FE9DF4FC}"/>
              </a:ext>
            </a:extLst>
          </p:cNvPr>
          <p:cNvSpPr txBox="1"/>
          <p:nvPr/>
        </p:nvSpPr>
        <p:spPr>
          <a:xfrm>
            <a:off x="488888" y="909307"/>
            <a:ext cx="9605727" cy="1164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범주형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(Category) 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데이터를 표현하기 위한 타입 이며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,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아래와 같이 다시 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2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가지로 나뉩니다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명목형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(nominal) : 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크기나 순서를 비교 하기 힘든 범주형 데이터 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(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갤럭시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,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아이폰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,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kumimoji="1"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중화폰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,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kumimoji="1"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일본폰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kumimoji="1"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ㅎㅎ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순서형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(ordinal)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: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크기나 순서가 비교 가능한 데이터 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(ex : 20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대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,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30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대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,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40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대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,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50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대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7D03340-8EA9-7C4A-812E-EAF74F6804D6}"/>
              </a:ext>
            </a:extLst>
          </p:cNvPr>
          <p:cNvSpPr/>
          <p:nvPr/>
        </p:nvSpPr>
        <p:spPr>
          <a:xfrm>
            <a:off x="667271" y="2270014"/>
            <a:ext cx="10991329" cy="42789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x1 &lt;- c("Dec", "Apr", "Jan", "Mar")</a:t>
            </a:r>
          </a:p>
          <a:p>
            <a:r>
              <a:rPr lang="en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x2 &lt;- c("Dec", "Apr", "Jam", "Mar")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#-&gt;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글자가 틀려도 상관 없음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sort(x1)</a:t>
            </a:r>
          </a:p>
          <a:p>
            <a:r>
              <a:rPr lang="en" altLang="ko-K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"Apr" "Dec" "Jan" "Mar</a:t>
            </a:r>
            <a:r>
              <a:rPr lang="ko-KR" altLang="e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＂</a:t>
            </a:r>
            <a:r>
              <a:rPr lang="ko-KR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#-&gt;</a:t>
            </a:r>
            <a:r>
              <a:rPr lang="ko-KR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원하는 순서대로 출력되지 않습니다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month_levels</a:t>
            </a:r>
            <a:r>
              <a:rPr lang="en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c( "Jan", "Feb", "Mar", "Apr", "May", "Jun", "Jul", "Aug", "Sep", "Oct", "Nov", "Dec" )</a:t>
            </a:r>
          </a:p>
          <a:p>
            <a:endParaRPr kumimoji="1" lang="en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y1 &lt;- factor(x1, levels = </a:t>
            </a:r>
            <a:r>
              <a:rPr lang="en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month_levels</a:t>
            </a:r>
            <a:r>
              <a:rPr lang="en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y1</a:t>
            </a:r>
          </a:p>
          <a:p>
            <a:r>
              <a:rPr lang="en" altLang="ko-K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Dec Apr Jan Mar</a:t>
            </a:r>
          </a:p>
          <a:p>
            <a:r>
              <a:rPr lang="en" altLang="ko-K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Levels: Jan Feb Mar Apr May Jun Jul Aug Sep Oct Nov Dec </a:t>
            </a:r>
          </a:p>
          <a:p>
            <a:endParaRPr lang="en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sort(y1)</a:t>
            </a:r>
          </a:p>
          <a:p>
            <a:r>
              <a:rPr lang="en" altLang="ko-K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Jan Mar Apr Dec</a:t>
            </a:r>
          </a:p>
          <a:p>
            <a:r>
              <a:rPr lang="en" altLang="ko-K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Levels: Jan Feb Mar Apr May Jun Jul Aug Sep Oct Nov Dec</a:t>
            </a:r>
            <a:endParaRPr kumimoji="1" lang="en-US" altLang="ko-KR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435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1ABBCA-9A46-2846-A906-017508507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팩터</a:t>
            </a:r>
            <a:r>
              <a:rPr kumimoji="1" lang="en-US" altLang="ko-KR" dirty="0"/>
              <a:t>(Factor)</a:t>
            </a:r>
            <a:endParaRPr kumimoji="1" lang="ko-KR" altLang="en-US" dirty="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1FF6C3F2-DFED-4949-9330-4EB1AA7854E5}"/>
              </a:ext>
            </a:extLst>
          </p:cNvPr>
          <p:cNvSpPr/>
          <p:nvPr/>
        </p:nvSpPr>
        <p:spPr>
          <a:xfrm>
            <a:off x="9207374" y="309080"/>
            <a:ext cx="2784227" cy="202442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b="1" dirty="0">
                <a:latin typeface="NanumSquare" panose="020B0600000101010101" pitchFamily="34" charset="-127"/>
                <a:ea typeface="NanumSquare" panose="020B0600000101010101" pitchFamily="34" charset="-127"/>
              </a:rPr>
              <a:t>02. </a:t>
            </a:r>
            <a:r>
              <a:rPr kumimoji="1" lang="ko-KR" altLang="en-US" sz="1200" b="1" dirty="0">
                <a:latin typeface="NanumSquare" panose="020B0600000101010101" pitchFamily="34" charset="-127"/>
                <a:ea typeface="NanumSquare" panose="020B0600000101010101" pitchFamily="34" charset="-127"/>
              </a:rPr>
              <a:t>데이터 타입 및 구조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85D100-4EC2-D848-BE8E-98C6FE9DF4FC}"/>
              </a:ext>
            </a:extLst>
          </p:cNvPr>
          <p:cNvSpPr txBox="1"/>
          <p:nvPr/>
        </p:nvSpPr>
        <p:spPr>
          <a:xfrm>
            <a:off x="488888" y="909307"/>
            <a:ext cx="9605727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Levels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에 지정 되지 않은 값이 들어 올 경우 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NA 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로 처리 됩니다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7D03340-8EA9-7C4A-812E-EAF74F6804D6}"/>
              </a:ext>
            </a:extLst>
          </p:cNvPr>
          <p:cNvSpPr/>
          <p:nvPr/>
        </p:nvSpPr>
        <p:spPr>
          <a:xfrm>
            <a:off x="813575" y="1456198"/>
            <a:ext cx="10991329" cy="11589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y2 &lt;- factor(x2, levels = </a:t>
            </a:r>
            <a:r>
              <a:rPr lang="en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month_levels</a:t>
            </a:r>
            <a:r>
              <a:rPr lang="en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y2</a:t>
            </a:r>
          </a:p>
          <a:p>
            <a:r>
              <a:rPr lang="en" altLang="ko-K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Dec Apr &lt;NA&gt; Mar</a:t>
            </a:r>
          </a:p>
          <a:p>
            <a:r>
              <a:rPr lang="en" altLang="ko-K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Levels: Jan Feb Mar Apr May Jun Jul Aug Sep Oct Nov Dec</a:t>
            </a:r>
            <a:endParaRPr kumimoji="1" lang="en-US" altLang="ko-KR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C765F5-7680-8C47-B28B-FCD4C5815FEC}"/>
              </a:ext>
            </a:extLst>
          </p:cNvPr>
          <p:cNvSpPr txBox="1"/>
          <p:nvPr/>
        </p:nvSpPr>
        <p:spPr>
          <a:xfrm>
            <a:off x="488888" y="2797607"/>
            <a:ext cx="9605727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경고가 발생되길 원하는 경우에는 </a:t>
            </a:r>
            <a:r>
              <a:rPr lang="en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readr</a:t>
            </a:r>
            <a:r>
              <a:rPr lang="en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::</a:t>
            </a:r>
            <a:r>
              <a:rPr lang="en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parse_factor</a:t>
            </a:r>
            <a:r>
              <a:rPr lang="en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() 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를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사용하면 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08D0069-45E1-DF43-B5E4-2069CBDD6497}"/>
              </a:ext>
            </a:extLst>
          </p:cNvPr>
          <p:cNvSpPr/>
          <p:nvPr/>
        </p:nvSpPr>
        <p:spPr>
          <a:xfrm>
            <a:off x="813574" y="3406172"/>
            <a:ext cx="10991329" cy="11589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y2 &lt;- </a:t>
            </a:r>
            <a:r>
              <a:rPr lang="en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parse_factor</a:t>
            </a:r>
            <a:r>
              <a:rPr lang="en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(x2, levels = </a:t>
            </a:r>
            <a:r>
              <a:rPr lang="en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month_levels</a:t>
            </a:r>
            <a:r>
              <a:rPr lang="en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Warning: 1 parsing failure.</a:t>
            </a:r>
          </a:p>
          <a:p>
            <a:r>
              <a:rPr lang="en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 col 	expected actual</a:t>
            </a:r>
          </a:p>
          <a:p>
            <a:r>
              <a:rPr lang="en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			-- value in level set Jam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D24015-394B-EC43-84CC-1B34195AF7E2}"/>
              </a:ext>
            </a:extLst>
          </p:cNvPr>
          <p:cNvSpPr txBox="1"/>
          <p:nvPr/>
        </p:nvSpPr>
        <p:spPr>
          <a:xfrm>
            <a:off x="488887" y="4685907"/>
            <a:ext cx="9605727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Factor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생성과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Level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순서 동시에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(unique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함수 사용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)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BC0E4CF-B519-B644-AEAD-B46913BB8ED5}"/>
              </a:ext>
            </a:extLst>
          </p:cNvPr>
          <p:cNvSpPr/>
          <p:nvPr/>
        </p:nvSpPr>
        <p:spPr>
          <a:xfrm>
            <a:off x="813573" y="5232798"/>
            <a:ext cx="10991329" cy="11589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f1 &lt;- factor(x1, levels = unique(x1))</a:t>
            </a:r>
          </a:p>
          <a:p>
            <a:r>
              <a:rPr lang="en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f1 </a:t>
            </a:r>
          </a:p>
          <a:p>
            <a:r>
              <a:rPr lang="en" altLang="ko-K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Dec Apr Jan Mar</a:t>
            </a:r>
          </a:p>
          <a:p>
            <a:r>
              <a:rPr lang="en" altLang="ko-K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Levels: Dec Apr Jan Mar</a:t>
            </a:r>
            <a:endParaRPr kumimoji="1" lang="en-US" altLang="ko-KR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876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1ABBCA-9A46-2846-A906-017508507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논리</a:t>
            </a:r>
            <a:r>
              <a:rPr kumimoji="1" lang="en-US" altLang="ko-KR" dirty="0"/>
              <a:t>(Logical)</a:t>
            </a:r>
            <a:endParaRPr kumimoji="1" lang="ko-KR" altLang="en-US" dirty="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1FF6C3F2-DFED-4949-9330-4EB1AA7854E5}"/>
              </a:ext>
            </a:extLst>
          </p:cNvPr>
          <p:cNvSpPr/>
          <p:nvPr/>
        </p:nvSpPr>
        <p:spPr>
          <a:xfrm>
            <a:off x="9207374" y="309080"/>
            <a:ext cx="2784227" cy="202442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b="1" dirty="0">
                <a:latin typeface="NanumSquare" panose="020B0600000101010101" pitchFamily="34" charset="-127"/>
                <a:ea typeface="NanumSquare" panose="020B0600000101010101" pitchFamily="34" charset="-127"/>
              </a:rPr>
              <a:t>02.</a:t>
            </a:r>
            <a:r>
              <a:rPr kumimoji="1" lang="ko-KR" altLang="en-US" sz="1200" b="1" dirty="0">
                <a:latin typeface="NanumSquare" panose="020B0600000101010101" pitchFamily="34" charset="-127"/>
                <a:ea typeface="NanumSquare" panose="020B0600000101010101" pitchFamily="34" charset="-127"/>
              </a:rPr>
              <a:t> 데이터 타입 및 구조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85D100-4EC2-D848-BE8E-98C6FE9DF4FC}"/>
              </a:ext>
            </a:extLst>
          </p:cNvPr>
          <p:cNvSpPr txBox="1"/>
          <p:nvPr/>
        </p:nvSpPr>
        <p:spPr>
          <a:xfrm>
            <a:off x="488888" y="909307"/>
            <a:ext cx="9605727" cy="1164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범주형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(Category) 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데이터를 표현하기 위한 타입 이며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,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아래와 같이 다시 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2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가지로 나뉩니다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명목형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(nominal) : 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크기나 순서를 비교 하기 힘든 범주형 데이터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순서형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(ordinal)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: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크기나 순서가 비교 가능한 데이터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7D03340-8EA9-7C4A-812E-EAF74F6804D6}"/>
              </a:ext>
            </a:extLst>
          </p:cNvPr>
          <p:cNvSpPr/>
          <p:nvPr/>
        </p:nvSpPr>
        <p:spPr>
          <a:xfrm>
            <a:off x="667271" y="2270014"/>
            <a:ext cx="8573631" cy="19687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x &lt;- 20</a:t>
            </a:r>
          </a:p>
          <a:p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y &lt;- 2</a:t>
            </a:r>
          </a:p>
          <a:p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z &lt;- x * y</a:t>
            </a:r>
          </a:p>
          <a:p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z</a:t>
            </a:r>
          </a:p>
          <a:p>
            <a:r>
              <a:rPr kumimoji="1" lang="en-US" altLang="ko-KR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40</a:t>
            </a:r>
          </a:p>
          <a:p>
            <a:endParaRPr kumimoji="1" lang="en-US" altLang="ko-KR" sz="14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print(z)</a:t>
            </a:r>
          </a:p>
          <a:p>
            <a:r>
              <a:rPr kumimoji="1" lang="en-US" altLang="ko-KR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40</a:t>
            </a:r>
          </a:p>
          <a:p>
            <a:endParaRPr kumimoji="1" lang="en-US" altLang="ko-KR" sz="14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465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1ABBCA-9A46-2846-A906-017508507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날짜</a:t>
            </a:r>
            <a:r>
              <a:rPr kumimoji="1" lang="en-US" altLang="ko-KR" dirty="0"/>
              <a:t>(Date)</a:t>
            </a:r>
            <a:endParaRPr kumimoji="1" lang="ko-KR" altLang="en-US" dirty="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1FF6C3F2-DFED-4949-9330-4EB1AA7854E5}"/>
              </a:ext>
            </a:extLst>
          </p:cNvPr>
          <p:cNvSpPr/>
          <p:nvPr/>
        </p:nvSpPr>
        <p:spPr>
          <a:xfrm>
            <a:off x="9207374" y="309080"/>
            <a:ext cx="2784227" cy="202442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b="1" dirty="0">
                <a:latin typeface="NanumSquare" panose="020B0600000101010101" pitchFamily="34" charset="-127"/>
                <a:ea typeface="NanumSquare" panose="020B0600000101010101" pitchFamily="34" charset="-127"/>
              </a:rPr>
              <a:t>02.</a:t>
            </a:r>
            <a:r>
              <a:rPr kumimoji="1" lang="ko-KR" altLang="en-US" sz="1200" b="1" dirty="0">
                <a:latin typeface="NanumSquare" panose="020B0600000101010101" pitchFamily="34" charset="-127"/>
                <a:ea typeface="NanumSquare" panose="020B0600000101010101" pitchFamily="34" charset="-127"/>
              </a:rPr>
              <a:t> 데이터 타입 및 구조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85D100-4EC2-D848-BE8E-98C6FE9DF4FC}"/>
              </a:ext>
            </a:extLst>
          </p:cNvPr>
          <p:cNvSpPr txBox="1"/>
          <p:nvPr/>
        </p:nvSpPr>
        <p:spPr>
          <a:xfrm>
            <a:off x="488888" y="909307"/>
            <a:ext cx="9605727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기본적인 현재 날짜 및 시간 조회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7D03340-8EA9-7C4A-812E-EAF74F6804D6}"/>
              </a:ext>
            </a:extLst>
          </p:cNvPr>
          <p:cNvSpPr/>
          <p:nvPr/>
        </p:nvSpPr>
        <p:spPr>
          <a:xfrm>
            <a:off x="882080" y="1393296"/>
            <a:ext cx="8573631" cy="13643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lubridate</a:t>
            </a:r>
            <a:r>
              <a:rPr kumimoji="1"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today() </a:t>
            </a:r>
          </a:p>
          <a:p>
            <a:r>
              <a:rPr lang="en" altLang="ko-K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"2019-01-03" </a:t>
            </a:r>
          </a:p>
          <a:p>
            <a:r>
              <a:rPr lang="en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now()</a:t>
            </a:r>
          </a:p>
          <a:p>
            <a:r>
              <a:rPr lang="en" altLang="ko-K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"2019-01-03 20:32:30 KST"</a:t>
            </a:r>
            <a:endParaRPr kumimoji="1" lang="en-US" altLang="ko-KR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9121AF-31B3-E944-90CB-8BB44CFD4F4E}"/>
              </a:ext>
            </a:extLst>
          </p:cNvPr>
          <p:cNvSpPr txBox="1"/>
          <p:nvPr/>
        </p:nvSpPr>
        <p:spPr>
          <a:xfrm>
            <a:off x="488888" y="2795737"/>
            <a:ext cx="9605727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문자열 에서 생성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338D6BF-4E1D-CF48-A50E-3C96A9BC772C}"/>
              </a:ext>
            </a:extLst>
          </p:cNvPr>
          <p:cNvSpPr/>
          <p:nvPr/>
        </p:nvSpPr>
        <p:spPr>
          <a:xfrm>
            <a:off x="882079" y="3268873"/>
            <a:ext cx="8573631" cy="17543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ymd</a:t>
            </a:r>
            <a:r>
              <a:rPr lang="en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"2017-01-31"</a:t>
            </a:r>
            <a:r>
              <a:rPr lang="en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ko-K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"2017-01-31"</a:t>
            </a:r>
            <a:r>
              <a:rPr lang="en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mdy</a:t>
            </a:r>
            <a:r>
              <a:rPr lang="en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"January 31st, 2017"</a:t>
            </a:r>
            <a:r>
              <a:rPr lang="en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ko-K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"2017-01-31"</a:t>
            </a:r>
            <a:r>
              <a:rPr lang="en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dmy</a:t>
            </a:r>
            <a:r>
              <a:rPr lang="en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"31-Jan-2017"</a:t>
            </a:r>
            <a:r>
              <a:rPr lang="en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ko-K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"2017-01-31"</a:t>
            </a:r>
            <a:endParaRPr kumimoji="1" lang="en-US" altLang="ko-KR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08C9DE-F004-9A46-92E2-D78FF149528E}"/>
              </a:ext>
            </a:extLst>
          </p:cNvPr>
          <p:cNvSpPr txBox="1"/>
          <p:nvPr/>
        </p:nvSpPr>
        <p:spPr>
          <a:xfrm>
            <a:off x="488888" y="5023257"/>
            <a:ext cx="9605727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문자열이 아니라도 허용 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(</a:t>
            </a:r>
            <a:r>
              <a:rPr kumimoji="1"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ymd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함수 좋아요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~~)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D039E01-2CCF-114F-ABC8-DC841FAEE4FD}"/>
              </a:ext>
            </a:extLst>
          </p:cNvPr>
          <p:cNvSpPr/>
          <p:nvPr/>
        </p:nvSpPr>
        <p:spPr>
          <a:xfrm>
            <a:off x="882078" y="5522550"/>
            <a:ext cx="8573631" cy="68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ymd</a:t>
            </a:r>
            <a:r>
              <a:rPr lang="en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(20170131)</a:t>
            </a:r>
          </a:p>
          <a:p>
            <a:r>
              <a:rPr lang="en" altLang="ko-K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"2017-01-31"</a:t>
            </a:r>
            <a:endParaRPr kumimoji="1" lang="en-US" altLang="ko-KR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750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1ABBCA-9A46-2846-A906-017508507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날짜</a:t>
            </a:r>
            <a:r>
              <a:rPr kumimoji="1" lang="en-US" altLang="ko-KR" dirty="0"/>
              <a:t>(Date)</a:t>
            </a:r>
            <a:endParaRPr kumimoji="1" lang="ko-KR" altLang="en-US" dirty="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1FF6C3F2-DFED-4949-9330-4EB1AA7854E5}"/>
              </a:ext>
            </a:extLst>
          </p:cNvPr>
          <p:cNvSpPr/>
          <p:nvPr/>
        </p:nvSpPr>
        <p:spPr>
          <a:xfrm>
            <a:off x="9207374" y="309080"/>
            <a:ext cx="2784227" cy="202442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b="1" dirty="0">
                <a:latin typeface="NanumSquare" panose="020B0600000101010101" pitchFamily="34" charset="-127"/>
                <a:ea typeface="NanumSquare" panose="020B0600000101010101" pitchFamily="34" charset="-127"/>
              </a:rPr>
              <a:t>02.</a:t>
            </a:r>
            <a:r>
              <a:rPr kumimoji="1" lang="ko-KR" altLang="en-US" sz="1200" b="1" dirty="0">
                <a:latin typeface="NanumSquare" panose="020B0600000101010101" pitchFamily="34" charset="-127"/>
                <a:ea typeface="NanumSquare" panose="020B0600000101010101" pitchFamily="34" charset="-127"/>
              </a:rPr>
              <a:t> 데이터 타입 및 구조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E0D3E1A-F9CF-C945-8B6F-130ADA39B088}"/>
              </a:ext>
            </a:extLst>
          </p:cNvPr>
          <p:cNvSpPr/>
          <p:nvPr/>
        </p:nvSpPr>
        <p:spPr>
          <a:xfrm>
            <a:off x="822718" y="1412854"/>
            <a:ext cx="8696185" cy="12480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ymd_hms</a:t>
            </a:r>
            <a:r>
              <a:rPr lang="e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("2017-01-31 20:11:59")</a:t>
            </a:r>
          </a:p>
          <a:p>
            <a:r>
              <a:rPr lang="en" altLang="ko-K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"2017-01-31 20:11:59 UTC" </a:t>
            </a:r>
          </a:p>
          <a:p>
            <a:r>
              <a:rPr lang="e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mdy_hm</a:t>
            </a:r>
            <a:r>
              <a:rPr lang="e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("01/31/2017 08:01")</a:t>
            </a:r>
          </a:p>
          <a:p>
            <a:r>
              <a:rPr lang="en" altLang="ko-K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"2017-01-31 08:01:00 UTC"</a:t>
            </a:r>
            <a:endParaRPr lang="ko-KR" alt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8969D0-8457-3340-B3CF-E5334A385149}"/>
              </a:ext>
            </a:extLst>
          </p:cNvPr>
          <p:cNvSpPr txBox="1"/>
          <p:nvPr/>
        </p:nvSpPr>
        <p:spPr>
          <a:xfrm>
            <a:off x="470600" y="986713"/>
            <a:ext cx="9605727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데이트 </a:t>
            </a:r>
            <a:r>
              <a:rPr kumimoji="1"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타임형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생성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2F19EF2-163F-734B-B693-FC99E58B8544}"/>
              </a:ext>
            </a:extLst>
          </p:cNvPr>
          <p:cNvSpPr/>
          <p:nvPr/>
        </p:nvSpPr>
        <p:spPr>
          <a:xfrm>
            <a:off x="822718" y="3369596"/>
            <a:ext cx="8696185" cy="11841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ymd</a:t>
            </a:r>
            <a:r>
              <a:rPr lang="en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(20170131, </a:t>
            </a:r>
            <a:r>
              <a:rPr lang="en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tz</a:t>
            </a:r>
            <a:r>
              <a:rPr lang="en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"UTC")</a:t>
            </a:r>
          </a:p>
          <a:p>
            <a:r>
              <a:rPr lang="en" altLang="ko-K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"2017-01-31 UTC”</a:t>
            </a:r>
          </a:p>
          <a:p>
            <a:r>
              <a:rPr lang="en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now(</a:t>
            </a:r>
            <a:r>
              <a:rPr lang="en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tz</a:t>
            </a:r>
            <a:r>
              <a:rPr lang="en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="Asia/Seoul")</a:t>
            </a:r>
          </a:p>
          <a:p>
            <a:r>
              <a:rPr lang="en" altLang="ko-K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"2019-01-20 22:50:08 KST"</a:t>
            </a:r>
            <a:endParaRPr lang="ko-KR" altLang="en-US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B12ADE-FE15-D548-BE49-F780BAD43B2C}"/>
              </a:ext>
            </a:extLst>
          </p:cNvPr>
          <p:cNvSpPr txBox="1"/>
          <p:nvPr/>
        </p:nvSpPr>
        <p:spPr>
          <a:xfrm>
            <a:off x="470600" y="2943454"/>
            <a:ext cx="9605727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시간대 지정 하여 생성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712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1ABBCA-9A46-2846-A906-017508507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</a:t>
            </a:r>
            <a:r>
              <a:rPr kumimoji="1" lang="ko-KR" altLang="en-US" dirty="0"/>
              <a:t>에서 특수한 성격의 값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CE51145-C7F5-AA4E-A381-99E665E5E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164" y="1511300"/>
            <a:ext cx="10744200" cy="38354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4BF252A-6A42-224D-BAAF-7C38D46ACF0E}"/>
              </a:ext>
            </a:extLst>
          </p:cNvPr>
          <p:cNvSpPr/>
          <p:nvPr/>
        </p:nvSpPr>
        <p:spPr>
          <a:xfrm>
            <a:off x="6711675" y="4506206"/>
            <a:ext cx="798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100/0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D2050C-2A17-DB48-88C0-746669D81AD8}"/>
              </a:ext>
            </a:extLst>
          </p:cNvPr>
          <p:cNvSpPr/>
          <p:nvPr/>
        </p:nvSpPr>
        <p:spPr>
          <a:xfrm>
            <a:off x="6634731" y="4920341"/>
            <a:ext cx="875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100/0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088B447-C995-0842-979E-AAE269BBB882}"/>
              </a:ext>
            </a:extLst>
          </p:cNvPr>
          <p:cNvSpPr/>
          <p:nvPr/>
        </p:nvSpPr>
        <p:spPr>
          <a:xfrm>
            <a:off x="4066733" y="4442198"/>
            <a:ext cx="583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0/0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3D41E6-83DD-804C-AD4A-941F3E600536}"/>
              </a:ext>
            </a:extLst>
          </p:cNvPr>
          <p:cNvSpPr/>
          <p:nvPr/>
        </p:nvSpPr>
        <p:spPr>
          <a:xfrm>
            <a:off x="1546487" y="4814185"/>
            <a:ext cx="4753729" cy="9509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NanumSquare" panose="020B0600000101010101" pitchFamily="34" charset="-127"/>
                <a:cs typeface="Courier New" panose="02070309020205020404" pitchFamily="49" charset="0"/>
              </a:rPr>
              <a:t>is.na</a:t>
            </a:r>
            <a:r>
              <a:rPr kumimoji="1"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NanumSquare" panose="020B0600000101010101" pitchFamily="34" charset="-127"/>
                <a:cs typeface="Courier New" panose="02070309020205020404" pitchFamily="49" charset="0"/>
              </a:rPr>
              <a:t>() or </a:t>
            </a:r>
            <a:r>
              <a:rPr kumimoji="1"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NanumSquare" panose="020B0600000101010101" pitchFamily="34" charset="-127"/>
                <a:cs typeface="Courier New" panose="02070309020205020404" pitchFamily="49" charset="0"/>
              </a:rPr>
              <a:t>is.nan</a:t>
            </a:r>
            <a:r>
              <a:rPr kumimoji="1"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NanumSquare" panose="020B0600000101010101" pitchFamily="34" charset="-127"/>
                <a:cs typeface="Courier New" panose="02070309020205020404" pitchFamily="49" charset="0"/>
              </a:rPr>
              <a:t> or </a:t>
            </a:r>
            <a:r>
              <a:rPr kumimoji="1"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NanumSquare" panose="020B0600000101010101" pitchFamily="34" charset="-127"/>
                <a:cs typeface="Courier New" panose="02070309020205020404" pitchFamily="49" charset="0"/>
              </a:rPr>
              <a:t>is.infinite</a:t>
            </a:r>
            <a:r>
              <a:rPr kumimoji="1"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NanumSquare" panose="020B0600000101010101" pitchFamily="34" charset="-127"/>
                <a:cs typeface="Courier New" panose="02070309020205020404" pitchFamily="49" charset="0"/>
              </a:rPr>
              <a:t>()</a:t>
            </a:r>
            <a:endParaRPr kumimoji="1"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ea typeface="NanumSquare" panose="020B0600000101010101" pitchFamily="34" charset="-127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654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1ABBCA-9A46-2846-A906-017508507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분석 방법론</a:t>
            </a: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2A2C22C7-8DAE-ED41-951F-13CD3E764228}"/>
              </a:ext>
            </a:extLst>
          </p:cNvPr>
          <p:cNvSpPr/>
          <p:nvPr/>
        </p:nvSpPr>
        <p:spPr>
          <a:xfrm>
            <a:off x="9207374" y="309080"/>
            <a:ext cx="2784227" cy="202442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b="1" dirty="0">
                <a:latin typeface="NanumSquare" panose="020B0600000101010101" pitchFamily="34" charset="-127"/>
                <a:ea typeface="NanumSquare" panose="020B0600000101010101" pitchFamily="34" charset="-127"/>
              </a:rPr>
              <a:t>02. </a:t>
            </a:r>
            <a:r>
              <a:rPr kumimoji="1" lang="ko-KR" altLang="en-US" sz="1200" b="1" dirty="0">
                <a:latin typeface="NanumSquare" panose="020B0600000101010101" pitchFamily="34" charset="-127"/>
                <a:ea typeface="NanumSquare" panose="020B0600000101010101" pitchFamily="34" charset="-127"/>
              </a:rPr>
              <a:t>데이터 타입 및 구조 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2891B86-4590-0E42-A632-3EA4E5352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021" y="1660267"/>
            <a:ext cx="4508500" cy="44831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F5279EF-178F-7240-82C4-5E68275D9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60267"/>
            <a:ext cx="5461000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873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1ABBCA-9A46-2846-A906-017508507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NA/</a:t>
            </a:r>
            <a:r>
              <a:rPr kumimoji="1" lang="en-US" altLang="ko-KR" dirty="0" err="1"/>
              <a:t>NaN</a:t>
            </a:r>
            <a:r>
              <a:rPr kumimoji="1" lang="en-US" altLang="ko-KR" dirty="0"/>
              <a:t>/Inf </a:t>
            </a:r>
            <a:r>
              <a:rPr kumimoji="1" lang="ko-KR" altLang="en-US" dirty="0"/>
              <a:t>확인</a:t>
            </a:r>
            <a:r>
              <a:rPr kumimoji="1" lang="en-US" altLang="ko-KR" dirty="0"/>
              <a:t> </a:t>
            </a:r>
            <a:r>
              <a:rPr kumimoji="1" lang="ko-KR" altLang="en-US" dirty="0"/>
              <a:t>및 처리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AF24365-7A1C-6149-A306-57D2D49150EB}"/>
              </a:ext>
            </a:extLst>
          </p:cNvPr>
          <p:cNvSpPr/>
          <p:nvPr/>
        </p:nvSpPr>
        <p:spPr>
          <a:xfrm>
            <a:off x="748274" y="1511062"/>
            <a:ext cx="10506697" cy="2905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z&lt;-c(1,NA,0/0,1/0)</a:t>
            </a:r>
            <a:br>
              <a:rPr lang="en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br>
              <a:rPr lang="en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ko-K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1 NA </a:t>
            </a:r>
            <a:r>
              <a:rPr lang="en" altLang="ko-KR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" altLang="ko-K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Inf</a:t>
            </a:r>
            <a:br>
              <a:rPr lang="en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is.na</a:t>
            </a:r>
            <a:r>
              <a:rPr lang="en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(z)</a:t>
            </a:r>
            <a:br>
              <a:rPr lang="en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ko-K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FALSE TRUE TRUE FALSE</a:t>
            </a:r>
            <a:br>
              <a:rPr lang="en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is.nan</a:t>
            </a:r>
            <a:r>
              <a:rPr lang="en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(z)</a:t>
            </a:r>
            <a:br>
              <a:rPr lang="en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ko-K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FALSE FALSE TRUE FALSE</a:t>
            </a:r>
            <a:br>
              <a:rPr lang="en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is.finite</a:t>
            </a:r>
            <a:r>
              <a:rPr lang="en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(z)</a:t>
            </a:r>
            <a:br>
              <a:rPr lang="en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ko-K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TRUE FALSE FALSE FALSE</a:t>
            </a:r>
            <a:br>
              <a:rPr lang="en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is.infinite</a:t>
            </a:r>
            <a:r>
              <a:rPr lang="en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(z)</a:t>
            </a:r>
            <a:br>
              <a:rPr lang="en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ko-K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FALSE FALSE FALSE TRUE</a:t>
            </a:r>
            <a:endParaRPr kumimoji="1" lang="en-US" altLang="ko-KR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EAD7EE-AD31-8B47-AD74-BFE0A8F39F2C}"/>
              </a:ext>
            </a:extLst>
          </p:cNvPr>
          <p:cNvSpPr txBox="1"/>
          <p:nvPr/>
        </p:nvSpPr>
        <p:spPr>
          <a:xfrm>
            <a:off x="470600" y="986713"/>
            <a:ext cx="9605727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데이트 </a:t>
            </a:r>
            <a:r>
              <a:rPr kumimoji="1"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타임형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생성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51D7E5-596E-3249-B8CE-F7D4248E2631}"/>
              </a:ext>
            </a:extLst>
          </p:cNvPr>
          <p:cNvSpPr txBox="1"/>
          <p:nvPr/>
        </p:nvSpPr>
        <p:spPr>
          <a:xfrm>
            <a:off x="540704" y="4514759"/>
            <a:ext cx="9605727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NA 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처리 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: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대부분의 내장 함수들이 </a:t>
            </a:r>
            <a:r>
              <a:rPr kumimoji="1"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na.rm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매개변수를 수용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7D14FF2-ABE9-A547-837D-142BFC61542A}"/>
              </a:ext>
            </a:extLst>
          </p:cNvPr>
          <p:cNvSpPr/>
          <p:nvPr/>
        </p:nvSpPr>
        <p:spPr>
          <a:xfrm>
            <a:off x="748273" y="4977477"/>
            <a:ext cx="10506697" cy="930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&lt;-  c(1, 2, NA, </a:t>
            </a:r>
            <a:r>
              <a:rPr lang="en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mean(x, </a:t>
            </a:r>
            <a:r>
              <a:rPr lang="en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na.rm</a:t>
            </a:r>
            <a:r>
              <a:rPr lang="en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=TRUE)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1.5</a:t>
            </a:r>
            <a:endParaRPr kumimoji="1" lang="en-US" altLang="ko-KR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5819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1ABBCA-9A46-2846-A906-017508507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데이터 구조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54FA910-6158-1249-8834-E382ED2F5A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944620"/>
              </p:ext>
            </p:extLst>
          </p:nvPr>
        </p:nvGraphicFramePr>
        <p:xfrm>
          <a:off x="608582" y="1307943"/>
          <a:ext cx="1044651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1629">
                  <a:extLst>
                    <a:ext uri="{9D8B030D-6E8A-4147-A177-3AD203B41FA5}">
                      <a16:colId xmlns:a16="http://schemas.microsoft.com/office/drawing/2014/main" val="1217591463"/>
                    </a:ext>
                  </a:extLst>
                </a:gridCol>
                <a:gridCol w="2611629">
                  <a:extLst>
                    <a:ext uri="{9D8B030D-6E8A-4147-A177-3AD203B41FA5}">
                      <a16:colId xmlns:a16="http://schemas.microsoft.com/office/drawing/2014/main" val="3896455578"/>
                    </a:ext>
                  </a:extLst>
                </a:gridCol>
                <a:gridCol w="2611629">
                  <a:extLst>
                    <a:ext uri="{9D8B030D-6E8A-4147-A177-3AD203B41FA5}">
                      <a16:colId xmlns:a16="http://schemas.microsoft.com/office/drawing/2014/main" val="1733864827"/>
                    </a:ext>
                  </a:extLst>
                </a:gridCol>
                <a:gridCol w="2611629">
                  <a:extLst>
                    <a:ext uri="{9D8B030D-6E8A-4147-A177-3AD203B41FA5}">
                      <a16:colId xmlns:a16="http://schemas.microsoft.com/office/drawing/2014/main" val="7058792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i="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1</a:t>
                      </a:r>
                      <a:r>
                        <a:rPr lang="ko-KR" altLang="en-US" b="0" i="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차원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2</a:t>
                      </a:r>
                      <a:r>
                        <a:rPr lang="ko-KR" altLang="en-US" b="0" i="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차원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N</a:t>
                      </a:r>
                      <a:r>
                        <a:rPr lang="ko-KR" altLang="en-US" b="0" i="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차원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385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단일형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벡터</a:t>
                      </a:r>
                      <a:r>
                        <a:rPr lang="en-US" altLang="ko-KR" sz="1600" b="0" i="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(vector)</a:t>
                      </a:r>
                      <a:endParaRPr lang="ko-KR" altLang="en-US" sz="1600" b="0" i="0"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행렬</a:t>
                      </a:r>
                      <a:r>
                        <a:rPr lang="en-US" altLang="ko-KR" sz="1600" b="0" i="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(matrix)</a:t>
                      </a:r>
                      <a:endParaRPr lang="ko-KR" altLang="en-US" sz="1600" b="0" i="0"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배열</a:t>
                      </a:r>
                      <a:r>
                        <a:rPr lang="en-US" altLang="ko-KR" sz="1600" b="0" i="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(array)</a:t>
                      </a:r>
                      <a:endParaRPr lang="ko-KR" altLang="en-US" sz="1600" b="0" i="0"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750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dirty="0" err="1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다중형</a:t>
                      </a:r>
                      <a:endParaRPr lang="ko-KR" altLang="en-US" sz="1600" b="0" i="0"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리스트</a:t>
                      </a:r>
                      <a:r>
                        <a:rPr lang="en-US" altLang="ko-KR" sz="1600" b="0" i="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(list)</a:t>
                      </a:r>
                      <a:endParaRPr lang="ko-KR" altLang="en-US" sz="1600" b="0" i="0"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데이터프레임</a:t>
                      </a:r>
                      <a:r>
                        <a:rPr lang="en-US" altLang="ko-KR" sz="1600" b="0" i="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(Data Frame)</a:t>
                      </a:r>
                      <a:endParaRPr lang="ko-KR" altLang="en-US" sz="1600" b="0" i="0"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650881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5C9C6393-BF89-8F46-9300-06AA33D51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582" y="2538014"/>
            <a:ext cx="8543649" cy="409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4857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1ABBCA-9A46-2846-A906-017508507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벡터</a:t>
            </a:r>
            <a:r>
              <a:rPr kumimoji="1" lang="en-US" altLang="ko-KR" dirty="0"/>
              <a:t>(Vector)</a:t>
            </a:r>
            <a:endParaRPr kumimoji="1" lang="ko-KR" altLang="en-US" dirty="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1FF6C3F2-DFED-4949-9330-4EB1AA7854E5}"/>
              </a:ext>
            </a:extLst>
          </p:cNvPr>
          <p:cNvSpPr/>
          <p:nvPr/>
        </p:nvSpPr>
        <p:spPr>
          <a:xfrm>
            <a:off x="9207374" y="309080"/>
            <a:ext cx="2784227" cy="202442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b="1" dirty="0">
                <a:latin typeface="NanumSquare" panose="020B0600000101010101" pitchFamily="34" charset="-127"/>
                <a:ea typeface="NanumSquare" panose="020B0600000101010101" pitchFamily="34" charset="-127"/>
              </a:rPr>
              <a:t>02.</a:t>
            </a:r>
            <a:r>
              <a:rPr kumimoji="1" lang="ko-KR" altLang="en-US" sz="1200" b="1" dirty="0">
                <a:latin typeface="NanumSquare" panose="020B0600000101010101" pitchFamily="34" charset="-127"/>
                <a:ea typeface="NanumSquare" panose="020B0600000101010101" pitchFamily="34" charset="-127"/>
              </a:rPr>
              <a:t> 데이터 타입 및 구조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85D100-4EC2-D848-BE8E-98C6FE9DF4FC}"/>
              </a:ext>
            </a:extLst>
          </p:cNvPr>
          <p:cNvSpPr txBox="1"/>
          <p:nvPr/>
        </p:nvSpPr>
        <p:spPr>
          <a:xfrm>
            <a:off x="488888" y="909307"/>
            <a:ext cx="9605727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,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7D03340-8EA9-7C4A-812E-EAF74F6804D6}"/>
              </a:ext>
            </a:extLst>
          </p:cNvPr>
          <p:cNvSpPr/>
          <p:nvPr/>
        </p:nvSpPr>
        <p:spPr>
          <a:xfrm>
            <a:off x="667271" y="2270014"/>
            <a:ext cx="8573631" cy="19687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x &lt;- 20</a:t>
            </a:r>
          </a:p>
          <a:p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y &lt;- 2</a:t>
            </a:r>
          </a:p>
          <a:p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z &lt;- x * y</a:t>
            </a:r>
          </a:p>
          <a:p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z</a:t>
            </a:r>
          </a:p>
          <a:p>
            <a:r>
              <a:rPr kumimoji="1" lang="en-US" altLang="ko-KR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40</a:t>
            </a:r>
          </a:p>
          <a:p>
            <a:endParaRPr kumimoji="1" lang="en-US" altLang="ko-KR" sz="14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print(z)</a:t>
            </a:r>
          </a:p>
          <a:p>
            <a:r>
              <a:rPr kumimoji="1" lang="en-US" altLang="ko-KR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40</a:t>
            </a:r>
          </a:p>
          <a:p>
            <a:endParaRPr kumimoji="1" lang="en-US" altLang="ko-KR" sz="14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6653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1ABBCA-9A46-2846-A906-017508507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행렬</a:t>
            </a:r>
            <a:r>
              <a:rPr kumimoji="1" lang="en-US" altLang="ko-KR" dirty="0"/>
              <a:t>(Matrix)</a:t>
            </a:r>
            <a:endParaRPr kumimoji="1" lang="ko-KR" altLang="en-US" dirty="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1FF6C3F2-DFED-4949-9330-4EB1AA7854E5}"/>
              </a:ext>
            </a:extLst>
          </p:cNvPr>
          <p:cNvSpPr/>
          <p:nvPr/>
        </p:nvSpPr>
        <p:spPr>
          <a:xfrm>
            <a:off x="9207374" y="309080"/>
            <a:ext cx="2784227" cy="202442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b="1" dirty="0">
                <a:latin typeface="NanumSquare" panose="020B0600000101010101" pitchFamily="34" charset="-127"/>
                <a:ea typeface="NanumSquare" panose="020B0600000101010101" pitchFamily="34" charset="-127"/>
              </a:rPr>
              <a:t>02.</a:t>
            </a:r>
            <a:r>
              <a:rPr kumimoji="1" lang="ko-KR" altLang="en-US" sz="1200" b="1" dirty="0">
                <a:latin typeface="NanumSquare" panose="020B0600000101010101" pitchFamily="34" charset="-127"/>
                <a:ea typeface="NanumSquare" panose="020B0600000101010101" pitchFamily="34" charset="-127"/>
              </a:rPr>
              <a:t> 데이터 타입 및 구조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85D100-4EC2-D848-BE8E-98C6FE9DF4FC}"/>
              </a:ext>
            </a:extLst>
          </p:cNvPr>
          <p:cNvSpPr txBox="1"/>
          <p:nvPr/>
        </p:nvSpPr>
        <p:spPr>
          <a:xfrm>
            <a:off x="488888" y="909307"/>
            <a:ext cx="9605727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,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7D03340-8EA9-7C4A-812E-EAF74F6804D6}"/>
              </a:ext>
            </a:extLst>
          </p:cNvPr>
          <p:cNvSpPr/>
          <p:nvPr/>
        </p:nvSpPr>
        <p:spPr>
          <a:xfrm>
            <a:off x="667271" y="2270014"/>
            <a:ext cx="8573631" cy="19687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x &lt;- 20</a:t>
            </a:r>
          </a:p>
          <a:p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y &lt;- 2</a:t>
            </a:r>
          </a:p>
          <a:p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z &lt;- x * y</a:t>
            </a:r>
          </a:p>
          <a:p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z</a:t>
            </a:r>
          </a:p>
          <a:p>
            <a:r>
              <a:rPr kumimoji="1" lang="en-US" altLang="ko-KR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40</a:t>
            </a:r>
          </a:p>
          <a:p>
            <a:endParaRPr kumimoji="1" lang="en-US" altLang="ko-KR" sz="14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print(z)</a:t>
            </a:r>
          </a:p>
          <a:p>
            <a:r>
              <a:rPr kumimoji="1" lang="en-US" altLang="ko-KR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40</a:t>
            </a:r>
          </a:p>
          <a:p>
            <a:endParaRPr kumimoji="1" lang="en-US" altLang="ko-KR" sz="14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1549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1ABBCA-9A46-2846-A906-017508507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배역</a:t>
            </a:r>
            <a:r>
              <a:rPr kumimoji="1" lang="en-US" altLang="ko-KR" dirty="0"/>
              <a:t>(Array)</a:t>
            </a:r>
            <a:endParaRPr kumimoji="1" lang="ko-KR" altLang="en-US" dirty="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1FF6C3F2-DFED-4949-9330-4EB1AA7854E5}"/>
              </a:ext>
            </a:extLst>
          </p:cNvPr>
          <p:cNvSpPr/>
          <p:nvPr/>
        </p:nvSpPr>
        <p:spPr>
          <a:xfrm>
            <a:off x="9207374" y="309080"/>
            <a:ext cx="2784227" cy="202442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b="1" dirty="0">
                <a:latin typeface="NanumSquare" panose="020B0600000101010101" pitchFamily="34" charset="-127"/>
                <a:ea typeface="NanumSquare" panose="020B0600000101010101" pitchFamily="34" charset="-127"/>
              </a:rPr>
              <a:t>02.</a:t>
            </a:r>
            <a:r>
              <a:rPr kumimoji="1" lang="ko-KR" altLang="en-US" sz="1200" b="1" dirty="0">
                <a:latin typeface="NanumSquare" panose="020B0600000101010101" pitchFamily="34" charset="-127"/>
                <a:ea typeface="NanumSquare" panose="020B0600000101010101" pitchFamily="34" charset="-127"/>
              </a:rPr>
              <a:t> 데이터 타입 및 구조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85D100-4EC2-D848-BE8E-98C6FE9DF4FC}"/>
              </a:ext>
            </a:extLst>
          </p:cNvPr>
          <p:cNvSpPr txBox="1"/>
          <p:nvPr/>
        </p:nvSpPr>
        <p:spPr>
          <a:xfrm>
            <a:off x="488888" y="909307"/>
            <a:ext cx="9605727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,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7D03340-8EA9-7C4A-812E-EAF74F6804D6}"/>
              </a:ext>
            </a:extLst>
          </p:cNvPr>
          <p:cNvSpPr/>
          <p:nvPr/>
        </p:nvSpPr>
        <p:spPr>
          <a:xfrm>
            <a:off x="633743" y="2160286"/>
            <a:ext cx="8573631" cy="19687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x &lt;- 20</a:t>
            </a:r>
          </a:p>
          <a:p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y &lt;- 2</a:t>
            </a:r>
          </a:p>
          <a:p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z &lt;- x * y</a:t>
            </a:r>
          </a:p>
          <a:p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z</a:t>
            </a:r>
          </a:p>
          <a:p>
            <a:r>
              <a:rPr kumimoji="1" lang="en-US" altLang="ko-KR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40</a:t>
            </a:r>
          </a:p>
          <a:p>
            <a:endParaRPr kumimoji="1" lang="en-US" altLang="ko-KR" sz="14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print(z)</a:t>
            </a:r>
          </a:p>
          <a:p>
            <a:r>
              <a:rPr kumimoji="1" lang="en-US" altLang="ko-KR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40</a:t>
            </a:r>
          </a:p>
          <a:p>
            <a:endParaRPr kumimoji="1" lang="en-US" altLang="ko-KR" sz="14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1866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1ABBCA-9A46-2846-A906-017508507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데이터프레임</a:t>
            </a:r>
            <a:r>
              <a:rPr kumimoji="1" lang="en-US" altLang="ko-KR" dirty="0"/>
              <a:t>(Data Frame)</a:t>
            </a:r>
            <a:endParaRPr kumimoji="1" lang="ko-KR" altLang="en-US" dirty="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1FF6C3F2-DFED-4949-9330-4EB1AA7854E5}"/>
              </a:ext>
            </a:extLst>
          </p:cNvPr>
          <p:cNvSpPr/>
          <p:nvPr/>
        </p:nvSpPr>
        <p:spPr>
          <a:xfrm>
            <a:off x="9207374" y="309080"/>
            <a:ext cx="2784227" cy="202442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b="1" dirty="0">
                <a:latin typeface="NanumSquare" panose="020B0600000101010101" pitchFamily="34" charset="-127"/>
                <a:ea typeface="NanumSquare" panose="020B0600000101010101" pitchFamily="34" charset="-127"/>
              </a:rPr>
              <a:t>02.</a:t>
            </a:r>
            <a:r>
              <a:rPr kumimoji="1" lang="ko-KR" altLang="en-US" sz="1200" b="1" dirty="0">
                <a:latin typeface="NanumSquare" panose="020B0600000101010101" pitchFamily="34" charset="-127"/>
                <a:ea typeface="NanumSquare" panose="020B0600000101010101" pitchFamily="34" charset="-127"/>
              </a:rPr>
              <a:t> 데이터 타입 및 구조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85D100-4EC2-D848-BE8E-98C6FE9DF4FC}"/>
              </a:ext>
            </a:extLst>
          </p:cNvPr>
          <p:cNvSpPr txBox="1"/>
          <p:nvPr/>
        </p:nvSpPr>
        <p:spPr>
          <a:xfrm>
            <a:off x="488888" y="909307"/>
            <a:ext cx="9605727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,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7D03340-8EA9-7C4A-812E-EAF74F6804D6}"/>
              </a:ext>
            </a:extLst>
          </p:cNvPr>
          <p:cNvSpPr/>
          <p:nvPr/>
        </p:nvSpPr>
        <p:spPr>
          <a:xfrm>
            <a:off x="633743" y="2160286"/>
            <a:ext cx="8573631" cy="19687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x &lt;- 20</a:t>
            </a:r>
          </a:p>
          <a:p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y &lt;- 2</a:t>
            </a:r>
          </a:p>
          <a:p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z &lt;- x * y</a:t>
            </a:r>
          </a:p>
          <a:p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z</a:t>
            </a:r>
          </a:p>
          <a:p>
            <a:r>
              <a:rPr kumimoji="1" lang="en-US" altLang="ko-KR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40</a:t>
            </a:r>
          </a:p>
          <a:p>
            <a:endParaRPr kumimoji="1" lang="en-US" altLang="ko-KR" sz="14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print(z)</a:t>
            </a:r>
          </a:p>
          <a:p>
            <a:r>
              <a:rPr kumimoji="1" lang="en-US" altLang="ko-KR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40</a:t>
            </a:r>
          </a:p>
          <a:p>
            <a:endParaRPr kumimoji="1" lang="en-US" altLang="ko-KR" sz="14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664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1ABBCA-9A46-2846-A906-017508507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리스트 </a:t>
            </a:r>
            <a:r>
              <a:rPr kumimoji="1" lang="en-US" altLang="ko-KR" dirty="0"/>
              <a:t>(List)</a:t>
            </a:r>
            <a:endParaRPr kumimoji="1" lang="ko-KR" altLang="en-US" dirty="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1FF6C3F2-DFED-4949-9330-4EB1AA7854E5}"/>
              </a:ext>
            </a:extLst>
          </p:cNvPr>
          <p:cNvSpPr/>
          <p:nvPr/>
        </p:nvSpPr>
        <p:spPr>
          <a:xfrm>
            <a:off x="9207374" y="309080"/>
            <a:ext cx="2784227" cy="202442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b="1" dirty="0">
                <a:latin typeface="NanumSquare" panose="020B0600000101010101" pitchFamily="34" charset="-127"/>
                <a:ea typeface="NanumSquare" panose="020B0600000101010101" pitchFamily="34" charset="-127"/>
              </a:rPr>
              <a:t>02.</a:t>
            </a:r>
            <a:r>
              <a:rPr kumimoji="1" lang="ko-KR" altLang="en-US" sz="1200" b="1" dirty="0">
                <a:latin typeface="NanumSquare" panose="020B0600000101010101" pitchFamily="34" charset="-127"/>
                <a:ea typeface="NanumSquare" panose="020B0600000101010101" pitchFamily="34" charset="-127"/>
              </a:rPr>
              <a:t> 데이터 타입 및 구조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85D100-4EC2-D848-BE8E-98C6FE9DF4FC}"/>
              </a:ext>
            </a:extLst>
          </p:cNvPr>
          <p:cNvSpPr txBox="1"/>
          <p:nvPr/>
        </p:nvSpPr>
        <p:spPr>
          <a:xfrm>
            <a:off x="488888" y="909307"/>
            <a:ext cx="9605727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,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7D03340-8EA9-7C4A-812E-EAF74F6804D6}"/>
              </a:ext>
            </a:extLst>
          </p:cNvPr>
          <p:cNvSpPr/>
          <p:nvPr/>
        </p:nvSpPr>
        <p:spPr>
          <a:xfrm>
            <a:off x="633743" y="2160286"/>
            <a:ext cx="8573631" cy="19687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x &lt;- 20</a:t>
            </a:r>
          </a:p>
          <a:p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y &lt;- 2</a:t>
            </a:r>
          </a:p>
          <a:p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z &lt;- x * y</a:t>
            </a:r>
          </a:p>
          <a:p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z</a:t>
            </a:r>
          </a:p>
          <a:p>
            <a:r>
              <a:rPr kumimoji="1" lang="en-US" altLang="ko-KR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40</a:t>
            </a:r>
          </a:p>
          <a:p>
            <a:endParaRPr kumimoji="1" lang="en-US" altLang="ko-KR" sz="14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print(z)</a:t>
            </a:r>
          </a:p>
          <a:p>
            <a:r>
              <a:rPr kumimoji="1" lang="en-US" altLang="ko-KR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40</a:t>
            </a:r>
          </a:p>
          <a:p>
            <a:endParaRPr kumimoji="1" lang="en-US" altLang="ko-KR" sz="14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6884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FADA7-0819-AD47-A163-A0EDF33557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3</a:t>
            </a:r>
            <a:r>
              <a:rPr kumimoji="1" lang="ko-KR" altLang="en-US" dirty="0"/>
              <a:t>장</a:t>
            </a:r>
            <a:r>
              <a:rPr kumimoji="1" lang="en-US" altLang="ko-KR" dirty="0"/>
              <a:t>. </a:t>
            </a:r>
            <a:r>
              <a:rPr kumimoji="1" lang="ko-KR" altLang="en-US" dirty="0" err="1"/>
              <a:t>흐름제어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FF7B81-49FA-BC4E-9F63-91FD025EE8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3153" y="5280847"/>
            <a:ext cx="10572000" cy="1409664"/>
          </a:xfrm>
        </p:spPr>
        <p:txBody>
          <a:bodyPr>
            <a:noAutofit/>
          </a:bodyPr>
          <a:lstStyle/>
          <a:p>
            <a:r>
              <a:rPr kumimoji="1" lang="en-US" altLang="ko-KR" sz="36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There are only hard things in Computer Science. </a:t>
            </a:r>
          </a:p>
          <a:p>
            <a:r>
              <a:rPr kumimoji="1" lang="en-US" altLang="ko-KR" sz="36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Cache Invalidation and naming things</a:t>
            </a:r>
            <a:endParaRPr kumimoji="1" lang="ko-KR" altLang="en-US" sz="3600" dirty="0">
              <a:latin typeface="Nanum Brush Script" panose="03060600000000000000" pitchFamily="66" charset="-127"/>
              <a:ea typeface="Nanum Brush Script" panose="0306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81270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1ABBCA-9A46-2846-A906-017508507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기본 연산자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6C7DD52-319C-254D-8B00-4141A1DD37B7}"/>
              </a:ext>
            </a:extLst>
          </p:cNvPr>
          <p:cNvGraphicFramePr>
            <a:graphicFrameLocks noGrp="1"/>
          </p:cNvGraphicFramePr>
          <p:nvPr/>
        </p:nvGraphicFramePr>
        <p:xfrm>
          <a:off x="548238" y="1121790"/>
          <a:ext cx="11095524" cy="536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4855">
                  <a:extLst>
                    <a:ext uri="{9D8B030D-6E8A-4147-A177-3AD203B41FA5}">
                      <a16:colId xmlns:a16="http://schemas.microsoft.com/office/drawing/2014/main" val="1173241621"/>
                    </a:ext>
                  </a:extLst>
                </a:gridCol>
                <a:gridCol w="8410669">
                  <a:extLst>
                    <a:ext uri="{9D8B030D-6E8A-4147-A177-3AD203B41FA5}">
                      <a16:colId xmlns:a16="http://schemas.microsoft.com/office/drawing/2014/main" val="3411164360"/>
                    </a:ext>
                  </a:extLst>
                </a:gridCol>
              </a:tblGrid>
              <a:tr h="3095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연산자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957647"/>
                  </a:ext>
                </a:extLst>
              </a:tr>
              <a:tr h="309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+</a:t>
                      </a:r>
                      <a:endParaRPr lang="ko-KR" altLang="en-US" sz="1600" b="0" i="0"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더하기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815950"/>
                  </a:ext>
                </a:extLst>
              </a:tr>
              <a:tr h="309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-</a:t>
                      </a:r>
                      <a:endParaRPr lang="ko-KR" altLang="en-US" sz="1600" b="0" i="0"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빼기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964863"/>
                  </a:ext>
                </a:extLst>
              </a:tr>
              <a:tr h="3095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곱하기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468979"/>
                  </a:ext>
                </a:extLst>
              </a:tr>
              <a:tr h="309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/</a:t>
                      </a:r>
                      <a:endParaRPr lang="ko-KR" altLang="en-US" sz="1600" b="0" i="0"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나누기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708809"/>
                  </a:ext>
                </a:extLst>
              </a:tr>
              <a:tr h="309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^</a:t>
                      </a:r>
                      <a:r>
                        <a:rPr lang="ko-KR" altLang="en-US" sz="1600" b="0" i="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 또는 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거듭제곱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959588"/>
                  </a:ext>
                </a:extLst>
              </a:tr>
              <a:tr h="309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&lt;</a:t>
                      </a:r>
                      <a:endParaRPr lang="ko-KR" altLang="en-US" sz="1600" b="0" i="0"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미만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039256"/>
                  </a:ext>
                </a:extLst>
              </a:tr>
              <a:tr h="309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&lt;=</a:t>
                      </a:r>
                      <a:endParaRPr lang="ko-KR" altLang="en-US" sz="1600" b="0" i="0"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이하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162844"/>
                  </a:ext>
                </a:extLst>
              </a:tr>
              <a:tr h="309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&gt;</a:t>
                      </a:r>
                      <a:endParaRPr lang="ko-KR" altLang="en-US" sz="1600" b="0" i="0"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초과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774488"/>
                  </a:ext>
                </a:extLst>
              </a:tr>
              <a:tr h="309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&gt;=</a:t>
                      </a:r>
                      <a:endParaRPr lang="ko-KR" altLang="en-US" sz="1600" b="0" i="0"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이상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045372"/>
                  </a:ext>
                </a:extLst>
              </a:tr>
              <a:tr h="309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==</a:t>
                      </a:r>
                      <a:endParaRPr lang="ko-KR" altLang="en-US" sz="1600" b="0" i="0"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상등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769006"/>
                  </a:ext>
                </a:extLst>
              </a:tr>
              <a:tr h="309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!=</a:t>
                      </a:r>
                      <a:endParaRPr lang="ko-KR" altLang="en-US" sz="1600" b="0" i="0"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부등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034558"/>
                  </a:ext>
                </a:extLst>
              </a:tr>
              <a:tr h="309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!x</a:t>
                      </a:r>
                      <a:endParaRPr lang="ko-KR" altLang="en-US" sz="1600" b="0" i="0"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부정</a:t>
                      </a:r>
                      <a:r>
                        <a:rPr lang="en-US" altLang="ko-KR" sz="1600" b="0" i="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(</a:t>
                      </a:r>
                      <a:r>
                        <a:rPr lang="ko-KR" altLang="en-US" sz="1600" b="0" i="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참이면 거짓</a:t>
                      </a:r>
                      <a:r>
                        <a:rPr lang="en-US" altLang="ko-KR" sz="1600" b="0" i="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,</a:t>
                      </a:r>
                      <a:r>
                        <a:rPr lang="ko-KR" altLang="en-US" sz="1600" b="0" i="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 거짓이면 참</a:t>
                      </a:r>
                      <a:r>
                        <a:rPr lang="en-US" altLang="ko-KR" sz="1600" b="0" i="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)</a:t>
                      </a:r>
                      <a:endParaRPr lang="ko-KR" altLang="en-US" sz="1600" b="0" i="0"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145515"/>
                  </a:ext>
                </a:extLst>
              </a:tr>
              <a:tr h="309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x | y</a:t>
                      </a:r>
                      <a:endParaRPr lang="ko-KR" altLang="en-US" sz="1600" b="0" i="0"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논리합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842279"/>
                  </a:ext>
                </a:extLst>
              </a:tr>
              <a:tr h="309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x &amp; y</a:t>
                      </a:r>
                      <a:endParaRPr lang="ko-KR" altLang="en-US" sz="1600" b="0" i="0"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논리곱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944698"/>
                  </a:ext>
                </a:extLst>
              </a:tr>
              <a:tr h="309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dirty="0" err="1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isTRUE</a:t>
                      </a:r>
                      <a:r>
                        <a:rPr lang="en-US" altLang="ko-KR" sz="1600" b="0" i="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(x)</a:t>
                      </a:r>
                      <a:endParaRPr lang="ko-KR" altLang="en-US" sz="1600" b="0" i="0"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x </a:t>
                      </a:r>
                      <a:r>
                        <a:rPr lang="ko-KR" altLang="en-US" sz="1600" b="0" i="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가 참 인지 확인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786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5873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1ABBCA-9A46-2846-A906-017508507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if</a:t>
            </a:r>
            <a:r>
              <a:rPr kumimoji="1" lang="ko-KR" altLang="en-US" dirty="0"/>
              <a:t>문</a:t>
            </a: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1FF6C3F2-DFED-4949-9330-4EB1AA7854E5}"/>
              </a:ext>
            </a:extLst>
          </p:cNvPr>
          <p:cNvSpPr/>
          <p:nvPr/>
        </p:nvSpPr>
        <p:spPr>
          <a:xfrm>
            <a:off x="9207374" y="309080"/>
            <a:ext cx="2784227" cy="202442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b="1" dirty="0">
                <a:latin typeface="NanumSquare" panose="020B0600000101010101" pitchFamily="34" charset="-127"/>
                <a:ea typeface="NanumSquare" panose="020B0600000101010101" pitchFamily="34" charset="-127"/>
              </a:rPr>
              <a:t>03.</a:t>
            </a:r>
            <a:r>
              <a:rPr kumimoji="1" lang="ko-KR" altLang="en-US" sz="1200" b="1" dirty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kumimoji="1" lang="ko-KR" altLang="en-US" sz="1200" b="1" dirty="0" err="1">
                <a:latin typeface="NanumSquare" panose="020B0600000101010101" pitchFamily="34" charset="-127"/>
                <a:ea typeface="NanumSquare" panose="020B0600000101010101" pitchFamily="34" charset="-127"/>
              </a:rPr>
              <a:t>흐름제어</a:t>
            </a:r>
            <a:endParaRPr kumimoji="1" lang="ko-KR" altLang="en-US" sz="1200" b="1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85D100-4EC2-D848-BE8E-98C6FE9DF4FC}"/>
              </a:ext>
            </a:extLst>
          </p:cNvPr>
          <p:cNvSpPr txBox="1"/>
          <p:nvPr/>
        </p:nvSpPr>
        <p:spPr>
          <a:xfrm>
            <a:off x="488888" y="909307"/>
            <a:ext cx="9605727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if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문 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3D5682-3BD0-8D40-8D34-5D5FB279F33C}"/>
              </a:ext>
            </a:extLst>
          </p:cNvPr>
          <p:cNvSpPr txBox="1"/>
          <p:nvPr/>
        </p:nvSpPr>
        <p:spPr>
          <a:xfrm>
            <a:off x="804671" y="1470558"/>
            <a:ext cx="9967725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NanumSquare" panose="020B0600000101010101" pitchFamily="34" charset="-127"/>
                <a:ea typeface="NanumSquare" panose="020B0600000101010101" pitchFamily="34" charset="-127"/>
                <a:cs typeface="Courier New" panose="02070309020205020404" pitchFamily="49" charset="0"/>
              </a:rPr>
              <a:t>if (condition) {</a:t>
            </a:r>
          </a:p>
          <a:p>
            <a:r>
              <a:rPr kumimoji="1" lang="en-US" altLang="ko-KR" dirty="0">
                <a:latin typeface="NanumSquare" panose="020B0600000101010101" pitchFamily="34" charset="-127"/>
                <a:ea typeface="NanumSquare" panose="020B0600000101010101" pitchFamily="34" charset="-127"/>
                <a:cs typeface="Courier New" panose="02070309020205020404" pitchFamily="49" charset="0"/>
              </a:rPr>
              <a:t>	</a:t>
            </a:r>
            <a:r>
              <a:rPr kumimoji="1"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Courier New" panose="02070309020205020404" pitchFamily="49" charset="0"/>
              </a:rPr>
              <a:t>condition </a:t>
            </a:r>
            <a:r>
              <a:rPr kumimoji="1"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Courier New" panose="02070309020205020404" pitchFamily="49" charset="0"/>
              </a:rPr>
              <a:t>이 </a:t>
            </a:r>
            <a:r>
              <a:rPr kumimoji="1"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Courier New" panose="02070309020205020404" pitchFamily="49" charset="0"/>
              </a:rPr>
              <a:t>“</a:t>
            </a:r>
            <a:r>
              <a:rPr kumimoji="1"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Courier New" panose="02070309020205020404" pitchFamily="49" charset="0"/>
              </a:rPr>
              <a:t>참</a:t>
            </a:r>
            <a:r>
              <a:rPr kumimoji="1"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Courier New" panose="02070309020205020404" pitchFamily="49" charset="0"/>
              </a:rPr>
              <a:t>”</a:t>
            </a:r>
            <a:r>
              <a:rPr kumimoji="1"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Courier New" panose="02070309020205020404" pitchFamily="49" charset="0"/>
              </a:rPr>
              <a:t> 일 경우 실행 할 문장</a:t>
            </a:r>
            <a:endParaRPr kumimoji="1"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  <a:cs typeface="Courier New" panose="02070309020205020404" pitchFamily="49" charset="0"/>
            </a:endParaRPr>
          </a:p>
          <a:p>
            <a:r>
              <a:rPr kumimoji="1" lang="en-US" altLang="ko-KR" dirty="0">
                <a:latin typeface="NanumSquare" panose="020B0600000101010101" pitchFamily="34" charset="-127"/>
                <a:ea typeface="NanumSquare" panose="020B0600000101010101" pitchFamily="34" charset="-127"/>
                <a:cs typeface="Courier New" panose="02070309020205020404" pitchFamily="49" charset="0"/>
              </a:rPr>
              <a:t>}</a:t>
            </a:r>
            <a:r>
              <a:rPr kumimoji="1" lang="ko-KR" altLang="en-US" dirty="0">
                <a:latin typeface="NanumSquare" panose="020B0600000101010101" pitchFamily="34" charset="-127"/>
                <a:ea typeface="NanumSquare" panose="020B0600000101010101" pitchFamily="34" charset="-127"/>
                <a:cs typeface="Courier New" panose="02070309020205020404" pitchFamily="49" charset="0"/>
              </a:rPr>
              <a:t> </a:t>
            </a:r>
            <a:r>
              <a:rPr kumimoji="1" lang="en-US" altLang="ko-KR" dirty="0">
                <a:latin typeface="NanumSquare" panose="020B0600000101010101" pitchFamily="34" charset="-127"/>
                <a:ea typeface="NanumSquare" panose="020B0600000101010101" pitchFamily="34" charset="-127"/>
                <a:cs typeface="Courier New" panose="02070309020205020404" pitchFamily="49" charset="0"/>
              </a:rPr>
              <a:t>else {</a:t>
            </a:r>
          </a:p>
          <a:p>
            <a:r>
              <a:rPr kumimoji="1" lang="en-US" altLang="ko-KR" dirty="0">
                <a:latin typeface="NanumSquare" panose="020B0600000101010101" pitchFamily="34" charset="-127"/>
                <a:ea typeface="NanumSquare" panose="020B0600000101010101" pitchFamily="34" charset="-127"/>
                <a:cs typeface="Courier New" panose="02070309020205020404" pitchFamily="49" charset="0"/>
              </a:rPr>
              <a:t>	</a:t>
            </a:r>
            <a:r>
              <a:rPr kumimoji="1"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Courier New" panose="02070309020205020404" pitchFamily="49" charset="0"/>
              </a:rPr>
              <a:t>condition </a:t>
            </a:r>
            <a:r>
              <a:rPr kumimoji="1"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Courier New" panose="02070309020205020404" pitchFamily="49" charset="0"/>
              </a:rPr>
              <a:t>이 </a:t>
            </a:r>
            <a:r>
              <a:rPr kumimoji="1"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Courier New" panose="02070309020205020404" pitchFamily="49" charset="0"/>
              </a:rPr>
              <a:t>“</a:t>
            </a:r>
            <a:r>
              <a:rPr kumimoji="1"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Courier New" panose="02070309020205020404" pitchFamily="49" charset="0"/>
              </a:rPr>
              <a:t>거짓</a:t>
            </a:r>
            <a:r>
              <a:rPr kumimoji="1"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Courier New" panose="02070309020205020404" pitchFamily="49" charset="0"/>
              </a:rPr>
              <a:t>”</a:t>
            </a:r>
            <a:r>
              <a:rPr kumimoji="1"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Courier New" panose="02070309020205020404" pitchFamily="49" charset="0"/>
              </a:rPr>
              <a:t> 일 경우 실행 할 문장</a:t>
            </a:r>
            <a:endParaRPr kumimoji="1"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  <a:cs typeface="Courier New" panose="02070309020205020404" pitchFamily="49" charset="0"/>
            </a:endParaRPr>
          </a:p>
          <a:p>
            <a:r>
              <a:rPr kumimoji="1" lang="en-US" altLang="ko-KR" dirty="0">
                <a:latin typeface="NanumSquare" panose="020B0600000101010101" pitchFamily="34" charset="-127"/>
                <a:ea typeface="NanumSquare" panose="020B0600000101010101" pitchFamily="34" charset="-127"/>
                <a:cs typeface="Courier New" panose="02070309020205020404" pitchFamily="49" charset="0"/>
              </a:rPr>
              <a:t>}</a:t>
            </a:r>
            <a:endParaRPr kumimoji="1" lang="ko-KR" altLang="en-US" dirty="0">
              <a:latin typeface="NanumSquare" panose="020B0600000101010101" pitchFamily="34" charset="-127"/>
              <a:ea typeface="NanumSquare" panose="020B0600000101010101" pitchFamily="34" charset="-127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E077F8-D21C-9546-9436-5FDAF8498D36}"/>
              </a:ext>
            </a:extLst>
          </p:cNvPr>
          <p:cNvSpPr txBox="1"/>
          <p:nvPr/>
        </p:nvSpPr>
        <p:spPr>
          <a:xfrm>
            <a:off x="488888" y="3082995"/>
            <a:ext cx="9605727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if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문 예제 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6B71F2-EF9A-BC4F-AFBB-06CDF56CFDB0}"/>
              </a:ext>
            </a:extLst>
          </p:cNvPr>
          <p:cNvSpPr txBox="1"/>
          <p:nvPr/>
        </p:nvSpPr>
        <p:spPr>
          <a:xfrm>
            <a:off x="804671" y="3644246"/>
            <a:ext cx="9967725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NanumSquare" panose="020B0600000101010101" pitchFamily="34" charset="-127"/>
                <a:ea typeface="NanumSquare" panose="020B0600000101010101" pitchFamily="34" charset="-127"/>
                <a:cs typeface="Courier New" panose="02070309020205020404" pitchFamily="49" charset="0"/>
              </a:rPr>
              <a:t>if (3</a:t>
            </a:r>
            <a:r>
              <a:rPr kumimoji="1" lang="ko-KR" altLang="en-US" dirty="0">
                <a:latin typeface="NanumSquare" panose="020B0600000101010101" pitchFamily="34" charset="-127"/>
                <a:ea typeface="NanumSquare" panose="020B0600000101010101" pitchFamily="34" charset="-127"/>
                <a:cs typeface="Courier New" panose="02070309020205020404" pitchFamily="49" charset="0"/>
              </a:rPr>
              <a:t> </a:t>
            </a:r>
            <a:r>
              <a:rPr kumimoji="1" lang="en-US" altLang="ko-KR" dirty="0">
                <a:latin typeface="NanumSquare" panose="020B0600000101010101" pitchFamily="34" charset="-127"/>
                <a:ea typeface="NanumSquare" panose="020B0600000101010101" pitchFamily="34" charset="-127"/>
                <a:cs typeface="Courier New" panose="02070309020205020404" pitchFamily="49" charset="0"/>
              </a:rPr>
              <a:t>&lt;</a:t>
            </a:r>
            <a:r>
              <a:rPr kumimoji="1" lang="ko-KR" altLang="en-US" dirty="0">
                <a:latin typeface="NanumSquare" panose="020B0600000101010101" pitchFamily="34" charset="-127"/>
                <a:ea typeface="NanumSquare" panose="020B0600000101010101" pitchFamily="34" charset="-127"/>
                <a:cs typeface="Courier New" panose="02070309020205020404" pitchFamily="49" charset="0"/>
              </a:rPr>
              <a:t> </a:t>
            </a:r>
            <a:r>
              <a:rPr kumimoji="1" lang="en-US" altLang="ko-KR" dirty="0">
                <a:latin typeface="NanumSquare" panose="020B0600000101010101" pitchFamily="34" charset="-127"/>
                <a:ea typeface="NanumSquare" panose="020B0600000101010101" pitchFamily="34" charset="-127"/>
                <a:cs typeface="Courier New" panose="02070309020205020404" pitchFamily="49" charset="0"/>
              </a:rPr>
              <a:t>10) {</a:t>
            </a:r>
          </a:p>
          <a:p>
            <a:r>
              <a:rPr kumimoji="1" lang="en-US" altLang="ko-KR" dirty="0">
                <a:latin typeface="NanumSquare" panose="020B0600000101010101" pitchFamily="34" charset="-127"/>
                <a:ea typeface="NanumSquare" panose="020B0600000101010101" pitchFamily="34" charset="-127"/>
                <a:cs typeface="Courier New" panose="02070309020205020404" pitchFamily="49" charset="0"/>
              </a:rPr>
              <a:t>	</a:t>
            </a:r>
            <a:r>
              <a:rPr kumimoji="1"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Courier New" panose="02070309020205020404" pitchFamily="49" charset="0"/>
              </a:rPr>
              <a:t>print(“TRUE”)</a:t>
            </a:r>
          </a:p>
          <a:p>
            <a:r>
              <a:rPr kumimoji="1"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Courier New" panose="02070309020205020404" pitchFamily="49" charset="0"/>
              </a:rPr>
              <a:t>        print(“3</a:t>
            </a:r>
            <a:r>
              <a:rPr kumimoji="1"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Courier New" panose="02070309020205020404" pitchFamily="49" charset="0"/>
              </a:rPr>
              <a:t>은 </a:t>
            </a:r>
            <a:r>
              <a:rPr kumimoji="1"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Courier New" panose="02070309020205020404" pitchFamily="49" charset="0"/>
              </a:rPr>
              <a:t>10</a:t>
            </a:r>
            <a:r>
              <a:rPr kumimoji="1"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Courier New" panose="02070309020205020404" pitchFamily="49" charset="0"/>
              </a:rPr>
              <a:t>보다 작습니다</a:t>
            </a:r>
            <a:r>
              <a:rPr kumimoji="1"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Courier New" panose="02070309020205020404" pitchFamily="49" charset="0"/>
              </a:rPr>
              <a:t>.”)</a:t>
            </a:r>
          </a:p>
          <a:p>
            <a:r>
              <a:rPr kumimoji="1" lang="en-US" altLang="ko-KR" dirty="0">
                <a:latin typeface="NanumSquare" panose="020B0600000101010101" pitchFamily="34" charset="-127"/>
                <a:ea typeface="NanumSquare" panose="020B0600000101010101" pitchFamily="34" charset="-127"/>
                <a:cs typeface="Courier New" panose="02070309020205020404" pitchFamily="49" charset="0"/>
              </a:rPr>
              <a:t>}</a:t>
            </a:r>
            <a:r>
              <a:rPr kumimoji="1" lang="ko-KR" altLang="en-US" dirty="0">
                <a:latin typeface="NanumSquare" panose="020B0600000101010101" pitchFamily="34" charset="-127"/>
                <a:ea typeface="NanumSquare" panose="020B0600000101010101" pitchFamily="34" charset="-127"/>
                <a:cs typeface="Courier New" panose="02070309020205020404" pitchFamily="49" charset="0"/>
              </a:rPr>
              <a:t> </a:t>
            </a:r>
            <a:r>
              <a:rPr kumimoji="1" lang="en-US" altLang="ko-KR" dirty="0">
                <a:latin typeface="NanumSquare" panose="020B0600000101010101" pitchFamily="34" charset="-127"/>
                <a:ea typeface="NanumSquare" panose="020B0600000101010101" pitchFamily="34" charset="-127"/>
                <a:cs typeface="Courier New" panose="02070309020205020404" pitchFamily="49" charset="0"/>
              </a:rPr>
              <a:t>else {</a:t>
            </a:r>
          </a:p>
          <a:p>
            <a:r>
              <a:rPr kumimoji="1" lang="en-US" altLang="ko-KR" dirty="0">
                <a:latin typeface="NanumSquare" panose="020B0600000101010101" pitchFamily="34" charset="-127"/>
                <a:ea typeface="NanumSquare" panose="020B0600000101010101" pitchFamily="34" charset="-127"/>
                <a:cs typeface="Courier New" panose="02070309020205020404" pitchFamily="49" charset="0"/>
              </a:rPr>
              <a:t>	print(”FALSE”)</a:t>
            </a:r>
          </a:p>
          <a:p>
            <a:r>
              <a:rPr kumimoji="1"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Courier New" panose="02070309020205020404" pitchFamily="49" charset="0"/>
              </a:rPr>
              <a:t>	print(“</a:t>
            </a:r>
            <a:r>
              <a:rPr kumimoji="1"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Courier New" panose="02070309020205020404" pitchFamily="49" charset="0"/>
              </a:rPr>
              <a:t>설마 </a:t>
            </a:r>
            <a:r>
              <a:rPr kumimoji="1"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Courier New" panose="02070309020205020404" pitchFamily="49" charset="0"/>
              </a:rPr>
              <a:t>3</a:t>
            </a:r>
            <a:r>
              <a:rPr kumimoji="1"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Courier New" panose="02070309020205020404" pitchFamily="49" charset="0"/>
              </a:rPr>
              <a:t>이 </a:t>
            </a:r>
            <a:r>
              <a:rPr kumimoji="1"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Courier New" panose="02070309020205020404" pitchFamily="49" charset="0"/>
              </a:rPr>
              <a:t>10</a:t>
            </a:r>
            <a:r>
              <a:rPr kumimoji="1"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Courier New" panose="02070309020205020404" pitchFamily="49" charset="0"/>
              </a:rPr>
              <a:t>보다 클까요</a:t>
            </a:r>
            <a:r>
              <a:rPr kumimoji="1"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Courier New" panose="02070309020205020404" pitchFamily="49" charset="0"/>
              </a:rPr>
              <a:t>?”)</a:t>
            </a:r>
          </a:p>
          <a:p>
            <a:r>
              <a:rPr kumimoji="1" lang="en-US" altLang="ko-KR" dirty="0">
                <a:latin typeface="NanumSquare" panose="020B0600000101010101" pitchFamily="34" charset="-127"/>
                <a:ea typeface="NanumSquare" panose="020B0600000101010101" pitchFamily="34" charset="-127"/>
                <a:cs typeface="Courier New" panose="02070309020205020404" pitchFamily="49" charset="0"/>
              </a:rPr>
              <a:t>}</a:t>
            </a:r>
            <a:endParaRPr kumimoji="1" lang="ko-KR" altLang="en-US" dirty="0">
              <a:latin typeface="NanumSquare" panose="020B0600000101010101" pitchFamily="34" charset="-127"/>
              <a:ea typeface="NanumSquare" panose="020B0600000101010101" pitchFamily="34" charset="-127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202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1ABBCA-9A46-2846-A906-017508507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분석 방법론</a:t>
            </a: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2A2C22C7-8DAE-ED41-951F-13CD3E764228}"/>
              </a:ext>
            </a:extLst>
          </p:cNvPr>
          <p:cNvSpPr/>
          <p:nvPr/>
        </p:nvSpPr>
        <p:spPr>
          <a:xfrm>
            <a:off x="9207374" y="309080"/>
            <a:ext cx="2784227" cy="202442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b="1" dirty="0">
                <a:latin typeface="NanumSquare" panose="020B0600000101010101" pitchFamily="34" charset="-127"/>
                <a:ea typeface="NanumSquare" panose="020B0600000101010101" pitchFamily="34" charset="-127"/>
              </a:rPr>
              <a:t>02. </a:t>
            </a:r>
            <a:r>
              <a:rPr kumimoji="1" lang="ko-KR" altLang="en-US" sz="1200" b="1" dirty="0">
                <a:latin typeface="NanumSquare" panose="020B0600000101010101" pitchFamily="34" charset="-127"/>
                <a:ea typeface="NanumSquare" panose="020B0600000101010101" pitchFamily="34" charset="-127"/>
              </a:rPr>
              <a:t>데이터 타입 및 구조  </a:t>
            </a:r>
          </a:p>
        </p:txBody>
      </p:sp>
    </p:spTree>
    <p:extLst>
      <p:ext uri="{BB962C8B-B14F-4D97-AF65-F5344CB8AC3E}">
        <p14:creationId xmlns:p14="http://schemas.microsoft.com/office/powerpoint/2010/main" val="24324376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1ABBCA-9A46-2846-A906-017508507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ifelse</a:t>
            </a:r>
            <a:r>
              <a:rPr kumimoji="1" lang="ko-KR" altLang="en-US" dirty="0"/>
              <a:t>문</a:t>
            </a: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1FF6C3F2-DFED-4949-9330-4EB1AA7854E5}"/>
              </a:ext>
            </a:extLst>
          </p:cNvPr>
          <p:cNvSpPr/>
          <p:nvPr/>
        </p:nvSpPr>
        <p:spPr>
          <a:xfrm>
            <a:off x="9207374" y="309080"/>
            <a:ext cx="2784227" cy="202442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b="1" dirty="0">
                <a:latin typeface="NanumSquare" panose="020B0600000101010101" pitchFamily="34" charset="-127"/>
                <a:ea typeface="NanumSquare" panose="020B0600000101010101" pitchFamily="34" charset="-127"/>
              </a:rPr>
              <a:t>03.</a:t>
            </a:r>
            <a:r>
              <a:rPr kumimoji="1" lang="ko-KR" altLang="en-US" sz="1200" b="1" dirty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kumimoji="1" lang="ko-KR" altLang="en-US" sz="1200" b="1" dirty="0" err="1">
                <a:latin typeface="NanumSquare" panose="020B0600000101010101" pitchFamily="34" charset="-127"/>
                <a:ea typeface="NanumSquare" panose="020B0600000101010101" pitchFamily="34" charset="-127"/>
              </a:rPr>
              <a:t>흐름제어</a:t>
            </a:r>
            <a:endParaRPr kumimoji="1" lang="ko-KR" altLang="en-US" sz="1200" b="1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85D100-4EC2-D848-BE8E-98C6FE9DF4FC}"/>
              </a:ext>
            </a:extLst>
          </p:cNvPr>
          <p:cNvSpPr txBox="1"/>
          <p:nvPr/>
        </p:nvSpPr>
        <p:spPr>
          <a:xfrm>
            <a:off x="488888" y="909307"/>
            <a:ext cx="9605727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＂참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”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일 때와 ＂거짓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”</a:t>
            </a:r>
            <a:r>
              <a:rPr kumimoji="1"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일때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리턴 되는 각각의 값을 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Inline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kumimoji="1"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으로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지정 가능 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3D5682-3BD0-8D40-8D34-5D5FB279F33C}"/>
              </a:ext>
            </a:extLst>
          </p:cNvPr>
          <p:cNvSpPr txBox="1"/>
          <p:nvPr/>
        </p:nvSpPr>
        <p:spPr>
          <a:xfrm>
            <a:off x="804672" y="1470558"/>
            <a:ext cx="10076688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dirty="0" err="1">
                <a:latin typeface="NanumSquare" panose="020B0600000101010101" pitchFamily="34" charset="-127"/>
                <a:ea typeface="NanumSquare" panose="020B0600000101010101" pitchFamily="34" charset="-127"/>
                <a:cs typeface="Courier New" panose="02070309020205020404" pitchFamily="49" charset="0"/>
              </a:rPr>
              <a:t>ifelse</a:t>
            </a:r>
            <a:r>
              <a:rPr kumimoji="1" lang="en-US" altLang="ko-KR" dirty="0">
                <a:latin typeface="NanumSquare" panose="020B0600000101010101" pitchFamily="34" charset="-127"/>
                <a:ea typeface="NanumSquare" panose="020B0600000101010101" pitchFamily="34" charset="-127"/>
                <a:cs typeface="Courier New" panose="02070309020205020404" pitchFamily="49" charset="0"/>
              </a:rPr>
              <a:t> {</a:t>
            </a:r>
          </a:p>
          <a:p>
            <a:r>
              <a:rPr kumimoji="1" lang="en-US" altLang="ko-KR" dirty="0">
                <a:latin typeface="NanumSquare" panose="020B0600000101010101" pitchFamily="34" charset="-127"/>
                <a:ea typeface="NanumSquare" panose="020B0600000101010101" pitchFamily="34" charset="-127"/>
                <a:cs typeface="Courier New" panose="02070309020205020404" pitchFamily="49" charset="0"/>
              </a:rPr>
              <a:t>	</a:t>
            </a:r>
            <a:r>
              <a:rPr kumimoji="1"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Courier New" panose="02070309020205020404" pitchFamily="49" charset="0"/>
              </a:rPr>
              <a:t>&lt;test expression&gt;,</a:t>
            </a:r>
          </a:p>
          <a:p>
            <a:r>
              <a:rPr kumimoji="1"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Courier New" panose="02070309020205020404" pitchFamily="49" charset="0"/>
              </a:rPr>
              <a:t>	&lt;“</a:t>
            </a:r>
            <a:r>
              <a:rPr kumimoji="1"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Courier New" panose="02070309020205020404" pitchFamily="49" charset="0"/>
              </a:rPr>
              <a:t>참</a:t>
            </a:r>
            <a:r>
              <a:rPr kumimoji="1"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Courier New" panose="02070309020205020404" pitchFamily="49" charset="0"/>
              </a:rPr>
              <a:t>”</a:t>
            </a:r>
            <a:r>
              <a:rPr kumimoji="1"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Courier New" panose="02070309020205020404" pitchFamily="49" charset="0"/>
              </a:rPr>
              <a:t> 일 경우 수행 문장</a:t>
            </a:r>
            <a:r>
              <a:rPr kumimoji="1"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Courier New" panose="02070309020205020404" pitchFamily="49" charset="0"/>
              </a:rPr>
              <a:t>&gt;,</a:t>
            </a:r>
          </a:p>
          <a:p>
            <a:r>
              <a:rPr kumimoji="1"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Courier New" panose="02070309020205020404" pitchFamily="49" charset="0"/>
              </a:rPr>
              <a:t>	&lt;“</a:t>
            </a:r>
            <a:r>
              <a:rPr kumimoji="1"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Courier New" panose="02070309020205020404" pitchFamily="49" charset="0"/>
              </a:rPr>
              <a:t>거짓</a:t>
            </a:r>
            <a:r>
              <a:rPr kumimoji="1"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Courier New" panose="02070309020205020404" pitchFamily="49" charset="0"/>
              </a:rPr>
              <a:t>”</a:t>
            </a:r>
            <a:r>
              <a:rPr kumimoji="1"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Courier New" panose="02070309020205020404" pitchFamily="49" charset="0"/>
              </a:rPr>
              <a:t> 일 경우 수행 문장</a:t>
            </a:r>
            <a:r>
              <a:rPr kumimoji="1"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Courier New" panose="02070309020205020404" pitchFamily="49" charset="0"/>
              </a:rPr>
              <a:t>&gt;</a:t>
            </a:r>
          </a:p>
          <a:p>
            <a:r>
              <a:rPr kumimoji="1" lang="en-US" altLang="ko-KR" dirty="0">
                <a:latin typeface="NanumSquare" panose="020B0600000101010101" pitchFamily="34" charset="-127"/>
                <a:ea typeface="NanumSquare" panose="020B0600000101010101" pitchFamily="34" charset="-127"/>
                <a:cs typeface="Courier New" panose="02070309020205020404" pitchFamily="49" charset="0"/>
              </a:rPr>
              <a:t>}</a:t>
            </a:r>
            <a:endParaRPr kumimoji="1" lang="ko-KR" altLang="en-US" dirty="0">
              <a:latin typeface="NanumSquare" panose="020B0600000101010101" pitchFamily="34" charset="-127"/>
              <a:ea typeface="NanumSquare" panose="020B0600000101010101" pitchFamily="34" charset="-127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E077F8-D21C-9546-9436-5FDAF8498D36}"/>
              </a:ext>
            </a:extLst>
          </p:cNvPr>
          <p:cNvSpPr txBox="1"/>
          <p:nvPr/>
        </p:nvSpPr>
        <p:spPr>
          <a:xfrm>
            <a:off x="488888" y="3082995"/>
            <a:ext cx="9605727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ifelse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문 예제 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6B71F2-EF9A-BC4F-AFBB-06CDF56CFDB0}"/>
              </a:ext>
            </a:extLst>
          </p:cNvPr>
          <p:cNvSpPr txBox="1"/>
          <p:nvPr/>
        </p:nvSpPr>
        <p:spPr>
          <a:xfrm>
            <a:off x="804672" y="3644246"/>
            <a:ext cx="10076688" cy="9734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kumimoji="1" sz="140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dirty="0"/>
              <a:t>x1 &lt;- c(10,11,12,13,14)</a:t>
            </a:r>
          </a:p>
          <a:p>
            <a:r>
              <a:rPr lang="en-US" altLang="ko-KR" dirty="0" err="1"/>
              <a:t>ifelse</a:t>
            </a:r>
            <a:r>
              <a:rPr lang="en-US" altLang="ko-KR" dirty="0"/>
              <a:t> ( x1 %% 2 == 0, "</a:t>
            </a:r>
            <a:r>
              <a:rPr lang="ko-KR" altLang="en-US" dirty="0"/>
              <a:t>짝수</a:t>
            </a:r>
            <a:r>
              <a:rPr lang="en-US" altLang="ko-KR" dirty="0"/>
              <a:t>", "</a:t>
            </a:r>
            <a:r>
              <a:rPr lang="ko-KR" altLang="en-US" dirty="0"/>
              <a:t>홀수</a:t>
            </a:r>
            <a:r>
              <a:rPr lang="en-US" altLang="ko-KR" dirty="0"/>
              <a:t>")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[1] "</a:t>
            </a:r>
            <a:r>
              <a:rPr lang="ko-KR" altLang="en-US" dirty="0">
                <a:solidFill>
                  <a:srgbClr val="FF0000"/>
                </a:solidFill>
              </a:rPr>
              <a:t>짝수</a:t>
            </a:r>
            <a:r>
              <a:rPr lang="en-US" altLang="ko-KR" dirty="0">
                <a:solidFill>
                  <a:srgbClr val="FF0000"/>
                </a:solidFill>
              </a:rPr>
              <a:t>" "</a:t>
            </a:r>
            <a:r>
              <a:rPr lang="ko-KR" altLang="en-US" dirty="0">
                <a:solidFill>
                  <a:srgbClr val="FF0000"/>
                </a:solidFill>
              </a:rPr>
              <a:t>홀수</a:t>
            </a:r>
            <a:r>
              <a:rPr lang="en-US" altLang="ko-KR" dirty="0">
                <a:solidFill>
                  <a:srgbClr val="FF0000"/>
                </a:solidFill>
              </a:rPr>
              <a:t>" "</a:t>
            </a:r>
            <a:r>
              <a:rPr lang="ko-KR" altLang="en-US" dirty="0">
                <a:solidFill>
                  <a:srgbClr val="FF0000"/>
                </a:solidFill>
              </a:rPr>
              <a:t>짝수</a:t>
            </a:r>
            <a:r>
              <a:rPr lang="en-US" altLang="ko-KR" dirty="0">
                <a:solidFill>
                  <a:srgbClr val="FF0000"/>
                </a:solidFill>
              </a:rPr>
              <a:t>" "</a:t>
            </a:r>
            <a:r>
              <a:rPr lang="ko-KR" altLang="en-US" dirty="0">
                <a:solidFill>
                  <a:srgbClr val="FF0000"/>
                </a:solidFill>
              </a:rPr>
              <a:t>홀수</a:t>
            </a:r>
            <a:r>
              <a:rPr lang="en-US" altLang="ko-KR" dirty="0">
                <a:solidFill>
                  <a:srgbClr val="FF0000"/>
                </a:solidFill>
              </a:rPr>
              <a:t>" "</a:t>
            </a:r>
            <a:r>
              <a:rPr lang="ko-KR" altLang="en-US" dirty="0">
                <a:solidFill>
                  <a:srgbClr val="FF0000"/>
                </a:solidFill>
              </a:rPr>
              <a:t>짝수</a:t>
            </a:r>
            <a:r>
              <a:rPr lang="en-US" altLang="ko-KR" dirty="0">
                <a:solidFill>
                  <a:srgbClr val="FF0000"/>
                </a:solidFill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484750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1ABBCA-9A46-2846-A906-017508507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else if</a:t>
            </a:r>
            <a:endParaRPr kumimoji="1" lang="ko-KR" altLang="en-US" dirty="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1FF6C3F2-DFED-4949-9330-4EB1AA7854E5}"/>
              </a:ext>
            </a:extLst>
          </p:cNvPr>
          <p:cNvSpPr/>
          <p:nvPr/>
        </p:nvSpPr>
        <p:spPr>
          <a:xfrm>
            <a:off x="9207374" y="309080"/>
            <a:ext cx="2784227" cy="202442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b="1" dirty="0">
                <a:latin typeface="NanumSquare" panose="020B0600000101010101" pitchFamily="34" charset="-127"/>
                <a:ea typeface="NanumSquare" panose="020B0600000101010101" pitchFamily="34" charset="-127"/>
              </a:rPr>
              <a:t>03.</a:t>
            </a:r>
            <a:r>
              <a:rPr kumimoji="1" lang="ko-KR" altLang="en-US" sz="1200" b="1" dirty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kumimoji="1" lang="ko-KR" altLang="en-US" sz="1200" b="1" dirty="0" err="1">
                <a:latin typeface="NanumSquare" panose="020B0600000101010101" pitchFamily="34" charset="-127"/>
                <a:ea typeface="NanumSquare" panose="020B0600000101010101" pitchFamily="34" charset="-127"/>
              </a:rPr>
              <a:t>흐름제어</a:t>
            </a:r>
            <a:endParaRPr kumimoji="1" lang="ko-KR" altLang="en-US" sz="1200" b="1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85D100-4EC2-D848-BE8E-98C6FE9DF4FC}"/>
              </a:ext>
            </a:extLst>
          </p:cNvPr>
          <p:cNvSpPr txBox="1"/>
          <p:nvPr/>
        </p:nvSpPr>
        <p:spPr>
          <a:xfrm>
            <a:off x="488888" y="909307"/>
            <a:ext cx="9605727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여러 개의 조건식이 필요 할 경우 사용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3D5682-3BD0-8D40-8D34-5D5FB279F33C}"/>
              </a:ext>
            </a:extLst>
          </p:cNvPr>
          <p:cNvSpPr txBox="1"/>
          <p:nvPr/>
        </p:nvSpPr>
        <p:spPr>
          <a:xfrm>
            <a:off x="804672" y="1470558"/>
            <a:ext cx="10076688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NanumSquare" panose="020B0600000101010101" pitchFamily="34" charset="-127"/>
                <a:ea typeface="NanumSquare" panose="020B0600000101010101" pitchFamily="34" charset="-127"/>
                <a:cs typeface="Courier New" panose="02070309020205020404" pitchFamily="49" charset="0"/>
              </a:rPr>
              <a:t>if (exp1) {</a:t>
            </a:r>
          </a:p>
          <a:p>
            <a:r>
              <a:rPr kumimoji="1"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Courier New" panose="02070309020205020404" pitchFamily="49" charset="0"/>
              </a:rPr>
              <a:t>	&lt;exp1 ”</a:t>
            </a:r>
            <a:r>
              <a:rPr kumimoji="1"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Courier New" panose="02070309020205020404" pitchFamily="49" charset="0"/>
              </a:rPr>
              <a:t>참</a:t>
            </a:r>
            <a:r>
              <a:rPr kumimoji="1"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Courier New" panose="02070309020205020404" pitchFamily="49" charset="0"/>
              </a:rPr>
              <a:t>”</a:t>
            </a:r>
            <a:r>
              <a:rPr kumimoji="1"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Courier New" panose="02070309020205020404" pitchFamily="49" charset="0"/>
              </a:rPr>
              <a:t> 일 경우 수행 문장</a:t>
            </a:r>
            <a:r>
              <a:rPr kumimoji="1"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Courier New" panose="02070309020205020404" pitchFamily="49" charset="0"/>
              </a:rPr>
              <a:t>&gt;</a:t>
            </a:r>
          </a:p>
          <a:p>
            <a:r>
              <a:rPr kumimoji="1" lang="en-US" altLang="ko-KR" dirty="0">
                <a:latin typeface="NanumSquare" panose="020B0600000101010101" pitchFamily="34" charset="-127"/>
                <a:ea typeface="NanumSquare" panose="020B0600000101010101" pitchFamily="34" charset="-127"/>
                <a:cs typeface="Courier New" panose="02070309020205020404" pitchFamily="49" charset="0"/>
              </a:rPr>
              <a:t>} else if (exp2) {</a:t>
            </a:r>
          </a:p>
          <a:p>
            <a:r>
              <a:rPr kumimoji="1" lang="en-US" altLang="ko-KR" dirty="0">
                <a:latin typeface="NanumSquare" panose="020B0600000101010101" pitchFamily="34" charset="-127"/>
                <a:ea typeface="NanumSquare" panose="020B0600000101010101" pitchFamily="34" charset="-127"/>
                <a:cs typeface="Courier New" panose="02070309020205020404" pitchFamily="49" charset="0"/>
              </a:rPr>
              <a:t>	</a:t>
            </a:r>
            <a:r>
              <a:rPr kumimoji="1"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Courier New" panose="02070309020205020404" pitchFamily="49" charset="0"/>
              </a:rPr>
              <a:t>&lt;exp2 ”</a:t>
            </a:r>
            <a:r>
              <a:rPr kumimoji="1"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Courier New" panose="02070309020205020404" pitchFamily="49" charset="0"/>
              </a:rPr>
              <a:t>참</a:t>
            </a:r>
            <a:r>
              <a:rPr kumimoji="1"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Courier New" panose="02070309020205020404" pitchFamily="49" charset="0"/>
              </a:rPr>
              <a:t>”</a:t>
            </a:r>
            <a:r>
              <a:rPr kumimoji="1"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Courier New" panose="02070309020205020404" pitchFamily="49" charset="0"/>
              </a:rPr>
              <a:t> 일 경우 수행 문장</a:t>
            </a:r>
            <a:r>
              <a:rPr kumimoji="1"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Courier New" panose="02070309020205020404" pitchFamily="49" charset="0"/>
              </a:rPr>
              <a:t>&gt;</a:t>
            </a:r>
            <a:endParaRPr kumimoji="1" lang="en-US" altLang="ko-KR" dirty="0">
              <a:latin typeface="NanumSquare" panose="020B0600000101010101" pitchFamily="34" charset="-127"/>
              <a:ea typeface="NanumSquare" panose="020B0600000101010101" pitchFamily="34" charset="-127"/>
              <a:cs typeface="Courier New" panose="02070309020205020404" pitchFamily="49" charset="0"/>
            </a:endParaRPr>
          </a:p>
          <a:p>
            <a:r>
              <a:rPr kumimoji="1" lang="en-US" altLang="ko-KR" dirty="0">
                <a:latin typeface="NanumSquare" panose="020B0600000101010101" pitchFamily="34" charset="-127"/>
                <a:ea typeface="NanumSquare" panose="020B0600000101010101" pitchFamily="34" charset="-127"/>
                <a:cs typeface="Courier New" panose="02070309020205020404" pitchFamily="49" charset="0"/>
              </a:rPr>
              <a:t>} else {</a:t>
            </a:r>
          </a:p>
          <a:p>
            <a:r>
              <a:rPr kumimoji="1" lang="en-US" altLang="ko-KR" dirty="0">
                <a:latin typeface="NanumSquare" panose="020B0600000101010101" pitchFamily="34" charset="-127"/>
                <a:ea typeface="NanumSquare" panose="020B0600000101010101" pitchFamily="34" charset="-127"/>
                <a:cs typeface="Courier New" panose="02070309020205020404" pitchFamily="49" charset="0"/>
              </a:rPr>
              <a:t>	</a:t>
            </a:r>
            <a:r>
              <a:rPr kumimoji="1"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Courier New" panose="02070309020205020404" pitchFamily="49" charset="0"/>
              </a:rPr>
              <a:t> &lt;exp1 </a:t>
            </a:r>
            <a:r>
              <a:rPr kumimoji="1"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Courier New" panose="02070309020205020404" pitchFamily="49" charset="0"/>
              </a:rPr>
              <a:t>및 </a:t>
            </a:r>
            <a:r>
              <a:rPr kumimoji="1"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Courier New" panose="02070309020205020404" pitchFamily="49" charset="0"/>
              </a:rPr>
              <a:t>exp2 </a:t>
            </a:r>
            <a:r>
              <a:rPr kumimoji="1"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Courier New" panose="02070309020205020404" pitchFamily="49" charset="0"/>
              </a:rPr>
              <a:t>모두 </a:t>
            </a:r>
            <a:r>
              <a:rPr kumimoji="1"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Courier New" panose="02070309020205020404" pitchFamily="49" charset="0"/>
              </a:rPr>
              <a:t>“</a:t>
            </a:r>
            <a:r>
              <a:rPr kumimoji="1"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Courier New" panose="02070309020205020404" pitchFamily="49" charset="0"/>
              </a:rPr>
              <a:t>거짓</a:t>
            </a:r>
            <a:r>
              <a:rPr kumimoji="1"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Courier New" panose="02070309020205020404" pitchFamily="49" charset="0"/>
              </a:rPr>
              <a:t>”</a:t>
            </a:r>
            <a:r>
              <a:rPr kumimoji="1"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Courier New" panose="02070309020205020404" pitchFamily="49" charset="0"/>
              </a:rPr>
              <a:t> 일 경우</a:t>
            </a:r>
            <a:r>
              <a:rPr kumimoji="1"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Courier New" panose="02070309020205020404" pitchFamily="49" charset="0"/>
              </a:rPr>
              <a:t> </a:t>
            </a:r>
            <a:r>
              <a:rPr kumimoji="1"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Courier New" panose="02070309020205020404" pitchFamily="49" charset="0"/>
              </a:rPr>
              <a:t>수행 문장</a:t>
            </a:r>
            <a:r>
              <a:rPr kumimoji="1"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Courier New" panose="02070309020205020404" pitchFamily="49" charset="0"/>
              </a:rPr>
              <a:t>&gt;</a:t>
            </a:r>
            <a:endParaRPr kumimoji="1" lang="en-US" altLang="ko-KR" dirty="0">
              <a:latin typeface="NanumSquare" panose="020B0600000101010101" pitchFamily="34" charset="-127"/>
              <a:ea typeface="NanumSquare" panose="020B0600000101010101" pitchFamily="34" charset="-127"/>
              <a:cs typeface="Courier New" panose="02070309020205020404" pitchFamily="49" charset="0"/>
            </a:endParaRPr>
          </a:p>
          <a:p>
            <a:r>
              <a:rPr kumimoji="1" lang="en-US" altLang="ko-KR" dirty="0">
                <a:latin typeface="NanumSquare" panose="020B0600000101010101" pitchFamily="34" charset="-127"/>
                <a:ea typeface="NanumSquare" panose="020B0600000101010101" pitchFamily="34" charset="-127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70529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1ABBCA-9A46-2846-A906-017508507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연습 문제</a:t>
            </a: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1FF6C3F2-DFED-4949-9330-4EB1AA7854E5}"/>
              </a:ext>
            </a:extLst>
          </p:cNvPr>
          <p:cNvSpPr/>
          <p:nvPr/>
        </p:nvSpPr>
        <p:spPr>
          <a:xfrm>
            <a:off x="9207374" y="309080"/>
            <a:ext cx="2784227" cy="202442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b="1" dirty="0">
                <a:latin typeface="NanumSquare" panose="020B0600000101010101" pitchFamily="34" charset="-127"/>
                <a:ea typeface="NanumSquare" panose="020B0600000101010101" pitchFamily="34" charset="-127"/>
              </a:rPr>
              <a:t>03.</a:t>
            </a:r>
            <a:r>
              <a:rPr kumimoji="1" lang="ko-KR" altLang="en-US" sz="1200" b="1" dirty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kumimoji="1" lang="ko-KR" altLang="en-US" sz="1200" b="1" dirty="0" err="1">
                <a:latin typeface="NanumSquare" panose="020B0600000101010101" pitchFamily="34" charset="-127"/>
                <a:ea typeface="NanumSquare" panose="020B0600000101010101" pitchFamily="34" charset="-127"/>
              </a:rPr>
              <a:t>흐름제어</a:t>
            </a:r>
            <a:endParaRPr kumimoji="1" lang="ko-KR" altLang="en-US" sz="1200" b="1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F2727B-CF6E-4946-9624-C402B4194181}"/>
              </a:ext>
            </a:extLst>
          </p:cNvPr>
          <p:cNvSpPr txBox="1"/>
          <p:nvPr/>
        </p:nvSpPr>
        <p:spPr>
          <a:xfrm>
            <a:off x="3429000" y="2916936"/>
            <a:ext cx="497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600" b="1" dirty="0"/>
              <a:t>실습 교제 참고</a:t>
            </a:r>
          </a:p>
        </p:txBody>
      </p:sp>
    </p:spTree>
    <p:extLst>
      <p:ext uri="{BB962C8B-B14F-4D97-AF65-F5344CB8AC3E}">
        <p14:creationId xmlns:p14="http://schemas.microsoft.com/office/powerpoint/2010/main" val="141281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1ABBCA-9A46-2846-A906-017508507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for </a:t>
            </a:r>
            <a:r>
              <a:rPr kumimoji="1" lang="ko-KR" altLang="en-US" dirty="0"/>
              <a:t>문</a:t>
            </a: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1FF6C3F2-DFED-4949-9330-4EB1AA7854E5}"/>
              </a:ext>
            </a:extLst>
          </p:cNvPr>
          <p:cNvSpPr/>
          <p:nvPr/>
        </p:nvSpPr>
        <p:spPr>
          <a:xfrm>
            <a:off x="9207374" y="309080"/>
            <a:ext cx="2784227" cy="202442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b="1" dirty="0">
                <a:latin typeface="NanumSquare" panose="020B0600000101010101" pitchFamily="34" charset="-127"/>
                <a:ea typeface="NanumSquare" panose="020B0600000101010101" pitchFamily="34" charset="-127"/>
              </a:rPr>
              <a:t>03.</a:t>
            </a:r>
            <a:r>
              <a:rPr kumimoji="1" lang="ko-KR" altLang="en-US" sz="1200" b="1" dirty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kumimoji="1" lang="ko-KR" altLang="en-US" sz="1200" b="1" dirty="0" err="1">
                <a:latin typeface="NanumSquare" panose="020B0600000101010101" pitchFamily="34" charset="-127"/>
                <a:ea typeface="NanumSquare" panose="020B0600000101010101" pitchFamily="34" charset="-127"/>
              </a:rPr>
              <a:t>흐름제어</a:t>
            </a:r>
            <a:endParaRPr kumimoji="1" lang="ko-KR" altLang="en-US" sz="1200" b="1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85D100-4EC2-D848-BE8E-98C6FE9DF4FC}"/>
              </a:ext>
            </a:extLst>
          </p:cNvPr>
          <p:cNvSpPr txBox="1"/>
          <p:nvPr/>
        </p:nvSpPr>
        <p:spPr>
          <a:xfrm>
            <a:off x="488888" y="909307"/>
            <a:ext cx="9605727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일정한 횟수 만큼 반복이 필요 한 경우 사용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3D5682-3BD0-8D40-8D34-5D5FB279F33C}"/>
              </a:ext>
            </a:extLst>
          </p:cNvPr>
          <p:cNvSpPr txBox="1"/>
          <p:nvPr/>
        </p:nvSpPr>
        <p:spPr>
          <a:xfrm>
            <a:off x="804672" y="1470558"/>
            <a:ext cx="10076688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NanumSquare" panose="020B0600000101010101" pitchFamily="34" charset="-127"/>
                <a:ea typeface="NanumSquare" panose="020B0600000101010101" pitchFamily="34" charset="-127"/>
                <a:cs typeface="Courier New" panose="02070309020205020404" pitchFamily="49" charset="0"/>
              </a:rPr>
              <a:t>for (</a:t>
            </a:r>
            <a:r>
              <a:rPr kumimoji="1" lang="ko-KR" altLang="en-US" dirty="0">
                <a:latin typeface="NanumSquare" panose="020B0600000101010101" pitchFamily="34" charset="-127"/>
                <a:ea typeface="NanumSquare" panose="020B0600000101010101" pitchFamily="34" charset="-127"/>
                <a:cs typeface="Courier New" panose="02070309020205020404" pitchFamily="49" charset="0"/>
              </a:rPr>
              <a:t>변수 </a:t>
            </a:r>
            <a:r>
              <a:rPr kumimoji="1" lang="en-US" altLang="ko-KR" dirty="0">
                <a:latin typeface="NanumSquare" panose="020B0600000101010101" pitchFamily="34" charset="-127"/>
                <a:ea typeface="NanumSquare" panose="020B0600000101010101" pitchFamily="34" charset="-127"/>
                <a:cs typeface="Courier New" panose="02070309020205020404" pitchFamily="49" charset="0"/>
              </a:rPr>
              <a:t>in </a:t>
            </a:r>
            <a:r>
              <a:rPr kumimoji="1" lang="ko-KR" altLang="en-US" dirty="0">
                <a:latin typeface="NanumSquare" panose="020B0600000101010101" pitchFamily="34" charset="-127"/>
                <a:ea typeface="NanumSquare" panose="020B0600000101010101" pitchFamily="34" charset="-127"/>
                <a:cs typeface="Courier New" panose="02070309020205020404" pitchFamily="49" charset="0"/>
              </a:rPr>
              <a:t>횟수</a:t>
            </a:r>
            <a:r>
              <a:rPr kumimoji="1" lang="en-US" altLang="ko-KR" dirty="0">
                <a:latin typeface="NanumSquare" panose="020B0600000101010101" pitchFamily="34" charset="-127"/>
                <a:ea typeface="NanumSquare" panose="020B0600000101010101" pitchFamily="34" charset="-127"/>
                <a:cs typeface="Courier New" panose="02070309020205020404" pitchFamily="49" charset="0"/>
              </a:rPr>
              <a:t>) {</a:t>
            </a:r>
          </a:p>
          <a:p>
            <a:r>
              <a:rPr kumimoji="1"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Courier New" panose="02070309020205020404" pitchFamily="49" charset="0"/>
              </a:rPr>
              <a:t>	&lt;</a:t>
            </a:r>
            <a:r>
              <a:rPr kumimoji="1"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Courier New" panose="02070309020205020404" pitchFamily="49" charset="0"/>
              </a:rPr>
              <a:t>수행 코드</a:t>
            </a:r>
            <a:r>
              <a:rPr kumimoji="1"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Courier New" panose="02070309020205020404" pitchFamily="49" charset="0"/>
              </a:rPr>
              <a:t>&gt;</a:t>
            </a:r>
          </a:p>
          <a:p>
            <a:r>
              <a:rPr kumimoji="1" lang="en-US" altLang="ko-KR" dirty="0">
                <a:latin typeface="NanumSquare" panose="020B0600000101010101" pitchFamily="34" charset="-127"/>
                <a:ea typeface="NanumSquare" panose="020B0600000101010101" pitchFamily="34" charset="-127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7266F4-D22E-8947-8DF5-8DE46315AD72}"/>
              </a:ext>
            </a:extLst>
          </p:cNvPr>
          <p:cNvSpPr txBox="1"/>
          <p:nvPr/>
        </p:nvSpPr>
        <p:spPr>
          <a:xfrm>
            <a:off x="488888" y="2656853"/>
            <a:ext cx="9605727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for 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문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예제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2C03C3-04AA-5748-BD56-57859CDE13D7}"/>
              </a:ext>
            </a:extLst>
          </p:cNvPr>
          <p:cNvSpPr txBox="1"/>
          <p:nvPr/>
        </p:nvSpPr>
        <p:spPr>
          <a:xfrm>
            <a:off x="804672" y="3154096"/>
            <a:ext cx="10076688" cy="29046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kumimoji="1" sz="140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for (</a:t>
            </a:r>
            <a:r>
              <a:rPr lang="en-US" altLang="ko-KR" dirty="0" err="1"/>
              <a:t>i</a:t>
            </a:r>
            <a:r>
              <a:rPr lang="en-US" altLang="ko-KR" dirty="0"/>
              <a:t> in 1:10) {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[1] 1</a:t>
            </a:r>
          </a:p>
          <a:p>
            <a:r>
              <a:rPr lang="en-US" altLang="ko-KR" dirty="0"/>
              <a:t>[1] 2</a:t>
            </a:r>
          </a:p>
          <a:p>
            <a:r>
              <a:rPr lang="en-US" altLang="ko-KR" dirty="0"/>
              <a:t>[1] 3</a:t>
            </a:r>
          </a:p>
          <a:p>
            <a:r>
              <a:rPr lang="en-US" altLang="ko-KR" dirty="0"/>
              <a:t>[1] 4</a:t>
            </a:r>
          </a:p>
          <a:p>
            <a:r>
              <a:rPr lang="en-US" altLang="ko-KR" dirty="0"/>
              <a:t>[1] 5</a:t>
            </a:r>
          </a:p>
          <a:p>
            <a:r>
              <a:rPr lang="en-US" altLang="ko-KR" dirty="0"/>
              <a:t>[1] 6</a:t>
            </a:r>
          </a:p>
          <a:p>
            <a:r>
              <a:rPr lang="en-US" altLang="ko-KR" dirty="0"/>
              <a:t>[1] 7</a:t>
            </a:r>
          </a:p>
          <a:p>
            <a:r>
              <a:rPr lang="en-US" altLang="ko-KR" dirty="0"/>
              <a:t>[1] 8</a:t>
            </a:r>
          </a:p>
          <a:p>
            <a:r>
              <a:rPr lang="en-US" altLang="ko-KR" dirty="0"/>
              <a:t>[1] 9</a:t>
            </a:r>
          </a:p>
          <a:p>
            <a:r>
              <a:rPr lang="en-US" altLang="ko-KR" dirty="0"/>
              <a:t>[1] 10</a:t>
            </a:r>
          </a:p>
        </p:txBody>
      </p:sp>
    </p:spTree>
    <p:extLst>
      <p:ext uri="{BB962C8B-B14F-4D97-AF65-F5344CB8AC3E}">
        <p14:creationId xmlns:p14="http://schemas.microsoft.com/office/powerpoint/2010/main" val="16558854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1ABBCA-9A46-2846-A906-017508507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while </a:t>
            </a:r>
            <a:r>
              <a:rPr kumimoji="1" lang="ko-KR" altLang="en-US" dirty="0"/>
              <a:t>문</a:t>
            </a: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1FF6C3F2-DFED-4949-9330-4EB1AA7854E5}"/>
              </a:ext>
            </a:extLst>
          </p:cNvPr>
          <p:cNvSpPr/>
          <p:nvPr/>
        </p:nvSpPr>
        <p:spPr>
          <a:xfrm>
            <a:off x="9207374" y="309080"/>
            <a:ext cx="2784227" cy="202442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b="1" dirty="0">
                <a:latin typeface="NanumSquare" panose="020B0600000101010101" pitchFamily="34" charset="-127"/>
                <a:ea typeface="NanumSquare" panose="020B0600000101010101" pitchFamily="34" charset="-127"/>
              </a:rPr>
              <a:t>03.</a:t>
            </a:r>
            <a:r>
              <a:rPr kumimoji="1" lang="ko-KR" altLang="en-US" sz="1200" b="1" dirty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kumimoji="1" lang="ko-KR" altLang="en-US" sz="1200" b="1" dirty="0" err="1">
                <a:latin typeface="NanumSquare" panose="020B0600000101010101" pitchFamily="34" charset="-127"/>
                <a:ea typeface="NanumSquare" panose="020B0600000101010101" pitchFamily="34" charset="-127"/>
              </a:rPr>
              <a:t>흐름제어</a:t>
            </a:r>
            <a:endParaRPr kumimoji="1" lang="ko-KR" altLang="en-US" sz="1200" b="1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85D100-4EC2-D848-BE8E-98C6FE9DF4FC}"/>
              </a:ext>
            </a:extLst>
          </p:cNvPr>
          <p:cNvSpPr txBox="1"/>
          <p:nvPr/>
        </p:nvSpPr>
        <p:spPr>
          <a:xfrm>
            <a:off x="488888" y="909307"/>
            <a:ext cx="9605727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조건 표현식이 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”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참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”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인 동안 반복 수행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3D5682-3BD0-8D40-8D34-5D5FB279F33C}"/>
              </a:ext>
            </a:extLst>
          </p:cNvPr>
          <p:cNvSpPr txBox="1"/>
          <p:nvPr/>
        </p:nvSpPr>
        <p:spPr>
          <a:xfrm>
            <a:off x="804672" y="1470558"/>
            <a:ext cx="10076688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NanumSquare" panose="020B0600000101010101" pitchFamily="34" charset="-127"/>
                <a:ea typeface="NanumSquare" panose="020B0600000101010101" pitchFamily="34" charset="-127"/>
                <a:cs typeface="Courier New" panose="02070309020205020404" pitchFamily="49" charset="0"/>
              </a:rPr>
              <a:t>while (exp) {</a:t>
            </a:r>
          </a:p>
          <a:p>
            <a:r>
              <a:rPr kumimoji="1"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Courier New" panose="02070309020205020404" pitchFamily="49" charset="0"/>
              </a:rPr>
              <a:t>	&lt;</a:t>
            </a:r>
            <a:r>
              <a:rPr kumimoji="1"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Courier New" panose="02070309020205020404" pitchFamily="49" charset="0"/>
              </a:rPr>
              <a:t>수행 코드</a:t>
            </a:r>
            <a:r>
              <a:rPr kumimoji="1"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Courier New" panose="02070309020205020404" pitchFamily="49" charset="0"/>
              </a:rPr>
              <a:t>&gt;</a:t>
            </a:r>
          </a:p>
          <a:p>
            <a:r>
              <a:rPr kumimoji="1" lang="en-US" altLang="ko-KR" dirty="0">
                <a:latin typeface="NanumSquare" panose="020B0600000101010101" pitchFamily="34" charset="-127"/>
                <a:ea typeface="NanumSquare" panose="020B0600000101010101" pitchFamily="34" charset="-127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7266F4-D22E-8947-8DF5-8DE46315AD72}"/>
              </a:ext>
            </a:extLst>
          </p:cNvPr>
          <p:cNvSpPr txBox="1"/>
          <p:nvPr/>
        </p:nvSpPr>
        <p:spPr>
          <a:xfrm>
            <a:off x="488888" y="2656853"/>
            <a:ext cx="9605727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while 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문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예제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2C03C3-04AA-5748-BD56-57859CDE13D7}"/>
              </a:ext>
            </a:extLst>
          </p:cNvPr>
          <p:cNvSpPr txBox="1"/>
          <p:nvPr/>
        </p:nvSpPr>
        <p:spPr>
          <a:xfrm>
            <a:off x="804672" y="3154096"/>
            <a:ext cx="6885432" cy="33948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kumimoji="1" sz="140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dirty="0"/>
              <a:t>&gt; </a:t>
            </a:r>
            <a:r>
              <a:rPr lang="en-US" altLang="ko-KR" dirty="0" err="1"/>
              <a:t>i</a:t>
            </a:r>
            <a:r>
              <a:rPr lang="en-US" altLang="ko-KR" dirty="0"/>
              <a:t> &lt;- 1</a:t>
            </a:r>
          </a:p>
          <a:p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while (</a:t>
            </a:r>
            <a:r>
              <a:rPr lang="en-US" altLang="ko-KR" dirty="0" err="1"/>
              <a:t>i</a:t>
            </a:r>
            <a:r>
              <a:rPr lang="en-US" altLang="ko-KR" dirty="0"/>
              <a:t> &lt;= 10) {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i &lt;- </a:t>
            </a:r>
            <a:r>
              <a:rPr lang="en-US" altLang="ko-KR" dirty="0" err="1"/>
              <a:t>i</a:t>
            </a:r>
            <a:r>
              <a:rPr lang="en-US" altLang="ko-KR" dirty="0"/>
              <a:t> + 1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[1] 1</a:t>
            </a:r>
          </a:p>
          <a:p>
            <a:r>
              <a:rPr lang="en-US" altLang="ko-KR" dirty="0"/>
              <a:t>[1] 2</a:t>
            </a:r>
          </a:p>
          <a:p>
            <a:r>
              <a:rPr lang="en-US" altLang="ko-KR" dirty="0"/>
              <a:t>[1] 3</a:t>
            </a:r>
          </a:p>
          <a:p>
            <a:r>
              <a:rPr lang="en-US" altLang="ko-KR" dirty="0"/>
              <a:t>[1] 4</a:t>
            </a:r>
          </a:p>
          <a:p>
            <a:r>
              <a:rPr lang="en-US" altLang="ko-KR" dirty="0"/>
              <a:t>[1] 5</a:t>
            </a:r>
          </a:p>
          <a:p>
            <a:r>
              <a:rPr lang="en-US" altLang="ko-KR" dirty="0"/>
              <a:t>[1] 6</a:t>
            </a:r>
          </a:p>
          <a:p>
            <a:r>
              <a:rPr lang="en-US" altLang="ko-KR" dirty="0"/>
              <a:t>[1] 7</a:t>
            </a:r>
          </a:p>
          <a:p>
            <a:r>
              <a:rPr lang="en-US" altLang="ko-KR" dirty="0"/>
              <a:t>[1] 8</a:t>
            </a:r>
          </a:p>
          <a:p>
            <a:r>
              <a:rPr lang="en-US" altLang="ko-KR" dirty="0"/>
              <a:t>[1] 9</a:t>
            </a:r>
          </a:p>
          <a:p>
            <a:r>
              <a:rPr lang="en-US" altLang="ko-KR" dirty="0"/>
              <a:t>[1] 10</a:t>
            </a:r>
          </a:p>
        </p:txBody>
      </p:sp>
    </p:spTree>
    <p:extLst>
      <p:ext uri="{BB962C8B-B14F-4D97-AF65-F5344CB8AC3E}">
        <p14:creationId xmlns:p14="http://schemas.microsoft.com/office/powerpoint/2010/main" val="21240570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1ABBCA-9A46-2846-A906-017508507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next </a:t>
            </a:r>
            <a:r>
              <a:rPr kumimoji="1" lang="ko-KR" altLang="en-US" dirty="0"/>
              <a:t>문</a:t>
            </a: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1FF6C3F2-DFED-4949-9330-4EB1AA7854E5}"/>
              </a:ext>
            </a:extLst>
          </p:cNvPr>
          <p:cNvSpPr/>
          <p:nvPr/>
        </p:nvSpPr>
        <p:spPr>
          <a:xfrm>
            <a:off x="9207374" y="309080"/>
            <a:ext cx="2784227" cy="202442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b="1" dirty="0">
                <a:latin typeface="NanumSquare" panose="020B0600000101010101" pitchFamily="34" charset="-127"/>
                <a:ea typeface="NanumSquare" panose="020B0600000101010101" pitchFamily="34" charset="-127"/>
              </a:rPr>
              <a:t>03.</a:t>
            </a:r>
            <a:r>
              <a:rPr kumimoji="1" lang="ko-KR" altLang="en-US" sz="1200" b="1" dirty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kumimoji="1" lang="ko-KR" altLang="en-US" sz="1200" b="1" dirty="0" err="1">
                <a:latin typeface="NanumSquare" panose="020B0600000101010101" pitchFamily="34" charset="-127"/>
                <a:ea typeface="NanumSquare" panose="020B0600000101010101" pitchFamily="34" charset="-127"/>
              </a:rPr>
              <a:t>흐름제어</a:t>
            </a:r>
            <a:endParaRPr kumimoji="1" lang="ko-KR" altLang="en-US" sz="1200" b="1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85D100-4EC2-D848-BE8E-98C6FE9DF4FC}"/>
              </a:ext>
            </a:extLst>
          </p:cNvPr>
          <p:cNvSpPr txBox="1"/>
          <p:nvPr/>
        </p:nvSpPr>
        <p:spPr>
          <a:xfrm>
            <a:off x="488888" y="909307"/>
            <a:ext cx="9605727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반복문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kumimoji="1"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수행시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next </a:t>
            </a:r>
            <a:r>
              <a:rPr kumimoji="1"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를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만나면 현재 수행중인 </a:t>
            </a:r>
            <a:r>
              <a:rPr kumimoji="1"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반복문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을 중단하고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,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다음 반복을 다시 시작 합니다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3D5682-3BD0-8D40-8D34-5D5FB279F33C}"/>
              </a:ext>
            </a:extLst>
          </p:cNvPr>
          <p:cNvSpPr txBox="1"/>
          <p:nvPr/>
        </p:nvSpPr>
        <p:spPr>
          <a:xfrm>
            <a:off x="804672" y="1470558"/>
            <a:ext cx="10076688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NanumSquare" panose="020B0600000101010101" pitchFamily="34" charset="-127"/>
                <a:ea typeface="NanumSquare" panose="020B0600000101010101" pitchFamily="34" charset="-127"/>
                <a:cs typeface="Courier New" panose="02070309020205020404" pitchFamily="49" charset="0"/>
              </a:rPr>
              <a:t>while (exp) {</a:t>
            </a:r>
          </a:p>
          <a:p>
            <a:r>
              <a:rPr kumimoji="1"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Courier New" panose="02070309020205020404" pitchFamily="49" charset="0"/>
              </a:rPr>
              <a:t>	&lt;</a:t>
            </a:r>
            <a:r>
              <a:rPr kumimoji="1"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Courier New" panose="02070309020205020404" pitchFamily="49" charset="0"/>
              </a:rPr>
              <a:t>수행 코드</a:t>
            </a:r>
            <a:r>
              <a:rPr kumimoji="1"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Courier New" panose="02070309020205020404" pitchFamily="49" charset="0"/>
              </a:rPr>
              <a:t>&gt;</a:t>
            </a:r>
          </a:p>
          <a:p>
            <a:r>
              <a:rPr kumimoji="1" lang="en-US" altLang="ko-KR" dirty="0">
                <a:latin typeface="NanumSquare" panose="020B0600000101010101" pitchFamily="34" charset="-127"/>
                <a:ea typeface="NanumSquare" panose="020B0600000101010101" pitchFamily="34" charset="-127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7266F4-D22E-8947-8DF5-8DE46315AD72}"/>
              </a:ext>
            </a:extLst>
          </p:cNvPr>
          <p:cNvSpPr txBox="1"/>
          <p:nvPr/>
        </p:nvSpPr>
        <p:spPr>
          <a:xfrm>
            <a:off x="488888" y="2656853"/>
            <a:ext cx="9605727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while 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문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예제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: 1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kumimoji="1"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부터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10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까지 짝수만 출력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2C03C3-04AA-5748-BD56-57859CDE13D7}"/>
              </a:ext>
            </a:extLst>
          </p:cNvPr>
          <p:cNvSpPr txBox="1"/>
          <p:nvPr/>
        </p:nvSpPr>
        <p:spPr>
          <a:xfrm>
            <a:off x="804672" y="3154096"/>
            <a:ext cx="3584448" cy="3045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kumimoji="1" sz="140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dirty="0"/>
              <a:t>&gt; </a:t>
            </a:r>
            <a:r>
              <a:rPr lang="en-US" altLang="ko-KR" dirty="0" err="1"/>
              <a:t>i</a:t>
            </a:r>
            <a:r>
              <a:rPr lang="en-US" altLang="ko-KR" dirty="0"/>
              <a:t> &lt;- 1</a:t>
            </a:r>
          </a:p>
          <a:p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while (</a:t>
            </a:r>
            <a:r>
              <a:rPr lang="en-US" altLang="ko-KR" dirty="0" err="1"/>
              <a:t>i</a:t>
            </a:r>
            <a:r>
              <a:rPr lang="en-US" altLang="ko-KR" dirty="0"/>
              <a:t> &lt;= 10) {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i</a:t>
            </a:r>
            <a:r>
              <a:rPr lang="en-US" altLang="ko-KR" dirty="0"/>
              <a:t> &lt;- </a:t>
            </a:r>
            <a:r>
              <a:rPr lang="en-US" altLang="ko-KR" dirty="0" err="1"/>
              <a:t>i</a:t>
            </a:r>
            <a:r>
              <a:rPr lang="en-US" altLang="ko-KR" dirty="0"/>
              <a:t> + 1</a:t>
            </a:r>
          </a:p>
          <a:p>
            <a:r>
              <a:rPr lang="en-US" altLang="ko-KR" dirty="0"/>
              <a:t>	if(</a:t>
            </a:r>
            <a:r>
              <a:rPr lang="en-US" altLang="ko-KR" dirty="0" err="1"/>
              <a:t>i</a:t>
            </a:r>
            <a:r>
              <a:rPr lang="en-US" altLang="ko-KR" dirty="0"/>
              <a:t> %% 2 !=0) {</a:t>
            </a:r>
          </a:p>
          <a:p>
            <a:r>
              <a:rPr lang="en-US" altLang="ko-KR" dirty="0"/>
              <a:t>		</a:t>
            </a:r>
            <a:r>
              <a:rPr lang="en-US" altLang="ko-KR" dirty="0">
                <a:solidFill>
                  <a:schemeClr val="accent6"/>
                </a:solidFill>
              </a:rPr>
              <a:t>next</a:t>
            </a:r>
          </a:p>
          <a:p>
            <a:r>
              <a:rPr lang="en-US" altLang="ko-KR" dirty="0">
                <a:solidFill>
                  <a:schemeClr val="accent6"/>
                </a:solidFill>
              </a:rPr>
              <a:t>	</a:t>
            </a:r>
            <a:r>
              <a:rPr lang="en-US" altLang="ko-KR" dirty="0"/>
              <a:t>}</a:t>
            </a:r>
          </a:p>
          <a:p>
            <a:r>
              <a:rPr lang="en-US" altLang="ko-KR" dirty="0"/>
              <a:t>	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[1] 2</a:t>
            </a:r>
          </a:p>
          <a:p>
            <a:r>
              <a:rPr lang="en-US" altLang="ko-KR" dirty="0"/>
              <a:t>[1] 4</a:t>
            </a:r>
          </a:p>
          <a:p>
            <a:r>
              <a:rPr lang="en-US" altLang="ko-KR" dirty="0"/>
              <a:t>[1] 6</a:t>
            </a:r>
          </a:p>
          <a:p>
            <a:r>
              <a:rPr lang="en-US" altLang="ko-KR" dirty="0"/>
              <a:t>[1] 8</a:t>
            </a:r>
          </a:p>
          <a:p>
            <a:r>
              <a:rPr lang="en-US" altLang="ko-KR" dirty="0"/>
              <a:t>[1] 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398A18-F418-1F4F-9033-463AB093C7C4}"/>
              </a:ext>
            </a:extLst>
          </p:cNvPr>
          <p:cNvSpPr txBox="1"/>
          <p:nvPr/>
        </p:nvSpPr>
        <p:spPr>
          <a:xfrm>
            <a:off x="4660392" y="3154096"/>
            <a:ext cx="3584448" cy="3045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kumimoji="1" sz="140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dirty="0"/>
              <a:t>&gt; </a:t>
            </a:r>
            <a:r>
              <a:rPr lang="en-US" altLang="ko-KR" dirty="0" err="1"/>
              <a:t>i</a:t>
            </a:r>
            <a:r>
              <a:rPr lang="en-US" altLang="ko-KR" dirty="0"/>
              <a:t> &lt;- 1</a:t>
            </a:r>
          </a:p>
          <a:p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while (</a:t>
            </a:r>
            <a:r>
              <a:rPr lang="en-US" altLang="ko-KR" dirty="0" err="1"/>
              <a:t>i</a:t>
            </a:r>
            <a:r>
              <a:rPr lang="en-US" altLang="ko-KR" dirty="0"/>
              <a:t> &lt;= 10) {</a:t>
            </a:r>
          </a:p>
          <a:p>
            <a:r>
              <a:rPr lang="en-US" altLang="ko-KR" dirty="0"/>
              <a:t>	if(</a:t>
            </a:r>
            <a:r>
              <a:rPr lang="en-US" altLang="ko-KR" dirty="0" err="1"/>
              <a:t>i</a:t>
            </a:r>
            <a:r>
              <a:rPr lang="en-US" altLang="ko-KR" dirty="0"/>
              <a:t> %% 2 !=0) {</a:t>
            </a:r>
          </a:p>
          <a:p>
            <a:r>
              <a:rPr lang="en-US" altLang="ko-KR" dirty="0"/>
              <a:t>		</a:t>
            </a:r>
            <a:r>
              <a:rPr lang="en-US" altLang="ko-KR" dirty="0">
                <a:solidFill>
                  <a:schemeClr val="accent6"/>
                </a:solidFill>
              </a:rPr>
              <a:t>next</a:t>
            </a:r>
          </a:p>
          <a:p>
            <a:r>
              <a:rPr lang="en-US" altLang="ko-KR" dirty="0">
                <a:solidFill>
                  <a:schemeClr val="accent6"/>
                </a:solidFill>
              </a:rPr>
              <a:t>	</a:t>
            </a:r>
            <a:r>
              <a:rPr lang="en-US" altLang="ko-KR" dirty="0"/>
              <a:t>}</a:t>
            </a:r>
          </a:p>
          <a:p>
            <a:r>
              <a:rPr lang="en-US" altLang="ko-KR" dirty="0"/>
              <a:t>	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 &lt;- 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 + 1</a:t>
            </a:r>
          </a:p>
          <a:p>
            <a:r>
              <a:rPr lang="en-US" altLang="ko-KR" dirty="0"/>
              <a:t>	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}</a:t>
            </a:r>
          </a:p>
          <a:p>
            <a:r>
              <a:rPr lang="ko-KR" altLang="en-US" dirty="0"/>
              <a:t>무한 루프</a:t>
            </a:r>
            <a:r>
              <a:rPr lang="en-US" altLang="ko-KR" dirty="0"/>
              <a:t>!!!!!</a:t>
            </a:r>
          </a:p>
        </p:txBody>
      </p:sp>
    </p:spTree>
    <p:extLst>
      <p:ext uri="{BB962C8B-B14F-4D97-AF65-F5344CB8AC3E}">
        <p14:creationId xmlns:p14="http://schemas.microsoft.com/office/powerpoint/2010/main" val="2883044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1ABBCA-9A46-2846-A906-017508507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repeat </a:t>
            </a:r>
            <a:r>
              <a:rPr kumimoji="1" lang="ko-KR" altLang="en-US" dirty="0"/>
              <a:t>과</a:t>
            </a:r>
            <a:r>
              <a:rPr kumimoji="1" lang="en-US" altLang="ko-KR" dirty="0"/>
              <a:t> break</a:t>
            </a:r>
            <a:r>
              <a:rPr kumimoji="1" lang="ko-KR" altLang="en-US" dirty="0"/>
              <a:t> 문</a:t>
            </a: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1FF6C3F2-DFED-4949-9330-4EB1AA7854E5}"/>
              </a:ext>
            </a:extLst>
          </p:cNvPr>
          <p:cNvSpPr/>
          <p:nvPr/>
        </p:nvSpPr>
        <p:spPr>
          <a:xfrm>
            <a:off x="9207374" y="309080"/>
            <a:ext cx="2784227" cy="202442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b="1" dirty="0">
                <a:latin typeface="NanumSquare" panose="020B0600000101010101" pitchFamily="34" charset="-127"/>
                <a:ea typeface="NanumSquare" panose="020B0600000101010101" pitchFamily="34" charset="-127"/>
              </a:rPr>
              <a:t>03.</a:t>
            </a:r>
            <a:r>
              <a:rPr kumimoji="1" lang="ko-KR" altLang="en-US" sz="1200" b="1" dirty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kumimoji="1" lang="ko-KR" altLang="en-US" sz="1200" b="1" dirty="0" err="1">
                <a:latin typeface="NanumSquare" panose="020B0600000101010101" pitchFamily="34" charset="-127"/>
                <a:ea typeface="NanumSquare" panose="020B0600000101010101" pitchFamily="34" charset="-127"/>
              </a:rPr>
              <a:t>흐름제어</a:t>
            </a:r>
            <a:endParaRPr kumimoji="1" lang="ko-KR" altLang="en-US" sz="1200" b="1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85D100-4EC2-D848-BE8E-98C6FE9DF4FC}"/>
              </a:ext>
            </a:extLst>
          </p:cNvPr>
          <p:cNvSpPr txBox="1"/>
          <p:nvPr/>
        </p:nvSpPr>
        <p:spPr>
          <a:xfrm>
            <a:off x="488888" y="909307"/>
            <a:ext cx="9605727" cy="795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repeat 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문 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: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무조건 반복만 수행 함으로 항상 </a:t>
            </a:r>
            <a:r>
              <a:rPr kumimoji="1"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braek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문과 함께 사용 해야함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break 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문 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: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반복을 종료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3D5682-3BD0-8D40-8D34-5D5FB279F33C}"/>
              </a:ext>
            </a:extLst>
          </p:cNvPr>
          <p:cNvSpPr txBox="1"/>
          <p:nvPr/>
        </p:nvSpPr>
        <p:spPr>
          <a:xfrm>
            <a:off x="813816" y="1699158"/>
            <a:ext cx="10076688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NanumSquare" panose="020B0600000101010101" pitchFamily="34" charset="-127"/>
                <a:ea typeface="NanumSquare" panose="020B0600000101010101" pitchFamily="34" charset="-127"/>
                <a:cs typeface="Courier New" panose="02070309020205020404" pitchFamily="49" charset="0"/>
              </a:rPr>
              <a:t>repeat {</a:t>
            </a:r>
          </a:p>
          <a:p>
            <a:r>
              <a:rPr kumimoji="1"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Courier New" panose="02070309020205020404" pitchFamily="49" charset="0"/>
              </a:rPr>
              <a:t>	&lt;</a:t>
            </a:r>
            <a:r>
              <a:rPr kumimoji="1"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Courier New" panose="02070309020205020404" pitchFamily="49" charset="0"/>
              </a:rPr>
              <a:t>수행 코드</a:t>
            </a:r>
            <a:r>
              <a:rPr kumimoji="1"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Courier New" panose="02070309020205020404" pitchFamily="49" charset="0"/>
              </a:rPr>
              <a:t>&gt;</a:t>
            </a:r>
          </a:p>
          <a:p>
            <a:r>
              <a:rPr kumimoji="1"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Courier New" panose="02070309020205020404" pitchFamily="49" charset="0"/>
              </a:rPr>
              <a:t>	</a:t>
            </a:r>
            <a:r>
              <a:rPr kumimoji="1" lang="en-US" altLang="ko-KR" dirty="0">
                <a:latin typeface="NanumSquare" panose="020B0600000101010101" pitchFamily="34" charset="-127"/>
                <a:ea typeface="NanumSquare" panose="020B0600000101010101" pitchFamily="34" charset="-127"/>
                <a:cs typeface="Courier New" panose="02070309020205020404" pitchFamily="49" charset="0"/>
              </a:rPr>
              <a:t>if (exp) {</a:t>
            </a:r>
          </a:p>
          <a:p>
            <a:r>
              <a:rPr kumimoji="1"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Courier New" panose="02070309020205020404" pitchFamily="49" charset="0"/>
              </a:rPr>
              <a:t>		</a:t>
            </a:r>
            <a:r>
              <a:rPr kumimoji="1" lang="en-US" altLang="ko-KR" dirty="0">
                <a:latin typeface="NanumSquare" panose="020B0600000101010101" pitchFamily="34" charset="-127"/>
                <a:ea typeface="NanumSquare" panose="020B0600000101010101" pitchFamily="34" charset="-127"/>
                <a:cs typeface="Courier New" panose="02070309020205020404" pitchFamily="49" charset="0"/>
              </a:rPr>
              <a:t>break</a:t>
            </a:r>
          </a:p>
          <a:p>
            <a:r>
              <a:rPr kumimoji="1"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Courier New" panose="02070309020205020404" pitchFamily="49" charset="0"/>
              </a:rPr>
              <a:t>	</a:t>
            </a:r>
            <a:r>
              <a:rPr kumimoji="1" lang="en-US" altLang="ko-KR" dirty="0">
                <a:latin typeface="NanumSquare" panose="020B0600000101010101" pitchFamily="34" charset="-127"/>
                <a:ea typeface="NanumSquare" panose="020B0600000101010101" pitchFamily="34" charset="-127"/>
                <a:cs typeface="Courier New" panose="02070309020205020404" pitchFamily="49" charset="0"/>
              </a:rPr>
              <a:t>}</a:t>
            </a:r>
          </a:p>
          <a:p>
            <a:r>
              <a:rPr kumimoji="1" lang="en-US" altLang="ko-KR" dirty="0">
                <a:latin typeface="NanumSquare" panose="020B0600000101010101" pitchFamily="34" charset="-127"/>
                <a:ea typeface="NanumSquare" panose="020B0600000101010101" pitchFamily="34" charset="-127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825486-D420-864F-AE3D-910037A91DB5}"/>
              </a:ext>
            </a:extLst>
          </p:cNvPr>
          <p:cNvSpPr txBox="1"/>
          <p:nvPr/>
        </p:nvSpPr>
        <p:spPr>
          <a:xfrm>
            <a:off x="488888" y="3453484"/>
            <a:ext cx="9605727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while 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문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예제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: 1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kumimoji="1"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부터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10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까지 짝수만 출력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64C691-D60A-144A-8A87-3C7FF6BA89C9}"/>
              </a:ext>
            </a:extLst>
          </p:cNvPr>
          <p:cNvSpPr txBox="1"/>
          <p:nvPr/>
        </p:nvSpPr>
        <p:spPr>
          <a:xfrm>
            <a:off x="804672" y="3886720"/>
            <a:ext cx="3584448" cy="28906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kumimoji="1" sz="140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dirty="0"/>
              <a:t>&gt; </a:t>
            </a:r>
            <a:r>
              <a:rPr lang="en-US" altLang="ko-KR" dirty="0" err="1"/>
              <a:t>i</a:t>
            </a:r>
            <a:r>
              <a:rPr lang="en-US" altLang="ko-KR" dirty="0"/>
              <a:t> &lt;- 1</a:t>
            </a:r>
          </a:p>
          <a:p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repeat {</a:t>
            </a:r>
          </a:p>
          <a:p>
            <a:r>
              <a:rPr lang="en-US" altLang="ko-KR" dirty="0"/>
              <a:t>	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	if(</a:t>
            </a:r>
            <a:r>
              <a:rPr lang="en-US" altLang="ko-KR" dirty="0" err="1"/>
              <a:t>i</a:t>
            </a:r>
            <a:r>
              <a:rPr lang="en-US" altLang="ko-KR" dirty="0"/>
              <a:t> &gt;= 5) {</a:t>
            </a:r>
          </a:p>
          <a:p>
            <a:r>
              <a:rPr lang="en-US" altLang="ko-KR" dirty="0"/>
              <a:t>		break</a:t>
            </a:r>
            <a:endParaRPr lang="en-US" altLang="ko-KR" dirty="0">
              <a:solidFill>
                <a:schemeClr val="accent6"/>
              </a:solidFill>
            </a:endParaRPr>
          </a:p>
          <a:p>
            <a:r>
              <a:rPr lang="en-US" altLang="ko-KR" dirty="0">
                <a:solidFill>
                  <a:schemeClr val="accent6"/>
                </a:solidFill>
              </a:rPr>
              <a:t>	</a:t>
            </a:r>
            <a:r>
              <a:rPr lang="en-US" altLang="ko-KR" dirty="0"/>
              <a:t>}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i</a:t>
            </a:r>
            <a:r>
              <a:rPr lang="en-US" altLang="ko-KR" dirty="0"/>
              <a:t> &lt;- </a:t>
            </a:r>
            <a:r>
              <a:rPr lang="en-US" altLang="ko-KR" dirty="0" err="1"/>
              <a:t>i</a:t>
            </a:r>
            <a:r>
              <a:rPr lang="en-US" altLang="ko-KR" dirty="0"/>
              <a:t> + 1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[1] 1</a:t>
            </a:r>
          </a:p>
          <a:p>
            <a:r>
              <a:rPr lang="en-US" altLang="ko-KR" dirty="0"/>
              <a:t>[1] 2</a:t>
            </a:r>
          </a:p>
          <a:p>
            <a:r>
              <a:rPr lang="en-US" altLang="ko-KR" dirty="0"/>
              <a:t>[1] 3</a:t>
            </a:r>
          </a:p>
          <a:p>
            <a:r>
              <a:rPr lang="en-US" altLang="ko-KR" dirty="0"/>
              <a:t>[1] 4</a:t>
            </a:r>
          </a:p>
          <a:p>
            <a:r>
              <a:rPr lang="en-US" altLang="ko-KR" dirty="0"/>
              <a:t>[1] 5</a:t>
            </a:r>
          </a:p>
        </p:txBody>
      </p:sp>
    </p:spTree>
    <p:extLst>
      <p:ext uri="{BB962C8B-B14F-4D97-AF65-F5344CB8AC3E}">
        <p14:creationId xmlns:p14="http://schemas.microsoft.com/office/powerpoint/2010/main" val="42378949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FADA7-0819-AD47-A163-A0EDF33557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4</a:t>
            </a:r>
            <a:r>
              <a:rPr kumimoji="1" lang="ko-KR" altLang="en-US" dirty="0"/>
              <a:t>장</a:t>
            </a:r>
            <a:r>
              <a:rPr kumimoji="1" lang="en-US" altLang="ko-KR" dirty="0"/>
              <a:t>. </a:t>
            </a:r>
            <a:r>
              <a:rPr kumimoji="1" lang="ko-KR" altLang="en-US" dirty="0"/>
              <a:t>함수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FF7B81-49FA-BC4E-9F63-91FD025EE8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3153" y="5280847"/>
            <a:ext cx="10572000" cy="1409664"/>
          </a:xfrm>
        </p:spPr>
        <p:txBody>
          <a:bodyPr>
            <a:noAutofit/>
          </a:bodyPr>
          <a:lstStyle/>
          <a:p>
            <a:r>
              <a:rPr kumimoji="1" lang="en-US" altLang="ko-KR" sz="36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There are only hard things in Computer Science. </a:t>
            </a:r>
          </a:p>
          <a:p>
            <a:r>
              <a:rPr kumimoji="1" lang="en-US" altLang="ko-KR" sz="36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Cache Invalidation and naming things</a:t>
            </a:r>
            <a:endParaRPr kumimoji="1" lang="ko-KR" altLang="en-US" sz="3600" dirty="0">
              <a:latin typeface="Nanum Brush Script" panose="03060600000000000000" pitchFamily="66" charset="-127"/>
              <a:ea typeface="Nanum Brush Script" panose="0306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57347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1ABBCA-9A46-2846-A906-017508507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함수의 정의</a:t>
            </a: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1FF6C3F2-DFED-4949-9330-4EB1AA7854E5}"/>
              </a:ext>
            </a:extLst>
          </p:cNvPr>
          <p:cNvSpPr/>
          <p:nvPr/>
        </p:nvSpPr>
        <p:spPr>
          <a:xfrm>
            <a:off x="9207374" y="309080"/>
            <a:ext cx="2784227" cy="202442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b="1" dirty="0">
                <a:latin typeface="NanumSquare" panose="020B0600000101010101" pitchFamily="34" charset="-127"/>
                <a:ea typeface="NanumSquare" panose="020B0600000101010101" pitchFamily="34" charset="-127"/>
              </a:rPr>
              <a:t>03.</a:t>
            </a:r>
            <a:r>
              <a:rPr kumimoji="1" lang="ko-KR" altLang="en-US" sz="1200" b="1" dirty="0">
                <a:latin typeface="NanumSquare" panose="020B0600000101010101" pitchFamily="34" charset="-127"/>
                <a:ea typeface="NanumSquare" panose="020B0600000101010101" pitchFamily="34" charset="-127"/>
              </a:rPr>
              <a:t> 함수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85D100-4EC2-D848-BE8E-98C6FE9DF4FC}"/>
              </a:ext>
            </a:extLst>
          </p:cNvPr>
          <p:cNvSpPr txBox="1"/>
          <p:nvPr/>
        </p:nvSpPr>
        <p:spPr>
          <a:xfrm>
            <a:off x="488888" y="909307"/>
            <a:ext cx="9605727" cy="4858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함수를 이용하면 반복된 작업을 모듈화 하여 </a:t>
            </a:r>
            <a:r>
              <a:rPr kumimoji="1"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가독성을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높이고 재사용 성을 증대 시킬 수 있습니다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함수 기본 정의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가변 길이 함수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: 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함수 </a:t>
            </a:r>
            <a:r>
              <a:rPr kumimoji="1"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파라메터의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kumimoji="1"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갯수가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정해 지지 않을 경우에 사용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lvl="1">
              <a:lnSpc>
                <a:spcPct val="150000"/>
              </a:lnSpc>
            </a:pP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7D03340-8EA9-7C4A-812E-EAF74F6804D6}"/>
              </a:ext>
            </a:extLst>
          </p:cNvPr>
          <p:cNvSpPr/>
          <p:nvPr/>
        </p:nvSpPr>
        <p:spPr>
          <a:xfrm>
            <a:off x="1281155" y="1789433"/>
            <a:ext cx="8573631" cy="1017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function_name</a:t>
            </a:r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function(param1, param2, …) {</a:t>
            </a:r>
          </a:p>
          <a:p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kumimoji="1"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함수 내용</a:t>
            </a:r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return(&lt;</a:t>
            </a:r>
            <a:r>
              <a:rPr kumimoji="1"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리턴값</a:t>
            </a:r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  <a:p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kumimoji="1" lang="en-US" altLang="ko-KR" sz="14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1" lang="en-US" altLang="ko-KR" sz="14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784D41D-A85E-7D41-B2F7-4EF8A00E0067}"/>
              </a:ext>
            </a:extLst>
          </p:cNvPr>
          <p:cNvSpPr/>
          <p:nvPr/>
        </p:nvSpPr>
        <p:spPr>
          <a:xfrm>
            <a:off x="1281155" y="3638876"/>
            <a:ext cx="8573631" cy="20578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1"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</a:t>
            </a:r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function(</a:t>
            </a:r>
            <a:r>
              <a:rPr kumimoji="1"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1"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list(</a:t>
            </a:r>
            <a:r>
              <a:rPr kumimoji="1"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for( x in </a:t>
            </a:r>
            <a:r>
              <a:rPr kumimoji="1"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print(x)</a:t>
            </a:r>
          </a:p>
          <a:p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1"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</a:t>
            </a:r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1"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a","b</a:t>
            </a:r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"a"</a:t>
            </a:r>
          </a:p>
          <a:p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"b"</a:t>
            </a:r>
            <a:endParaRPr kumimoji="1" lang="en-US" altLang="ko-KR" sz="14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1985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1ABBCA-9A46-2846-A906-017508507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중첩함수</a:t>
            </a:r>
            <a:endParaRPr kumimoji="1" lang="ko-KR" altLang="en-US" dirty="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1FF6C3F2-DFED-4949-9330-4EB1AA7854E5}"/>
              </a:ext>
            </a:extLst>
          </p:cNvPr>
          <p:cNvSpPr/>
          <p:nvPr/>
        </p:nvSpPr>
        <p:spPr>
          <a:xfrm>
            <a:off x="9207374" y="309080"/>
            <a:ext cx="2784227" cy="202442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b="1" dirty="0">
                <a:latin typeface="NanumSquare" panose="020B0600000101010101" pitchFamily="34" charset="-127"/>
                <a:ea typeface="NanumSquare" panose="020B0600000101010101" pitchFamily="34" charset="-127"/>
              </a:rPr>
              <a:t>02. </a:t>
            </a:r>
            <a:r>
              <a:rPr kumimoji="1" lang="ko-KR" altLang="en-US" sz="1200" b="1" dirty="0">
                <a:latin typeface="NanumSquare" panose="020B0600000101010101" pitchFamily="34" charset="-127"/>
                <a:ea typeface="NanumSquare" panose="020B0600000101010101" pitchFamily="34" charset="-127"/>
              </a:rPr>
              <a:t>데이터 타입 및 구조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DB153B-0249-0A45-99BB-48A8B9A70501}"/>
              </a:ext>
            </a:extLst>
          </p:cNvPr>
          <p:cNvSpPr txBox="1"/>
          <p:nvPr/>
        </p:nvSpPr>
        <p:spPr>
          <a:xfrm>
            <a:off x="488887" y="909307"/>
            <a:ext cx="11502713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함수 안에 함수를 둘 수 있습니다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주로 함수 안에서 재사용 성을 높이기 위해 사용 합니다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9752F0-44B7-0149-8CD1-A999A2D03E19}"/>
              </a:ext>
            </a:extLst>
          </p:cNvPr>
          <p:cNvSpPr/>
          <p:nvPr/>
        </p:nvSpPr>
        <p:spPr>
          <a:xfrm>
            <a:off x="887963" y="1633945"/>
            <a:ext cx="8573631" cy="23802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1"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function(x, y) {</a:t>
            </a:r>
          </a:p>
          <a:p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print(x)</a:t>
            </a:r>
          </a:p>
          <a:p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g &lt;- function(y) {</a:t>
            </a:r>
          </a:p>
          <a:p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print(y)</a:t>
            </a:r>
          </a:p>
          <a:p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g(y)</a:t>
            </a:r>
          </a:p>
          <a:p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f(1,2)</a:t>
            </a:r>
          </a:p>
          <a:p>
            <a:r>
              <a:rPr kumimoji="1"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1</a:t>
            </a:r>
          </a:p>
          <a:p>
            <a:r>
              <a:rPr kumimoji="1"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2</a:t>
            </a:r>
          </a:p>
          <a:p>
            <a:endParaRPr kumimoji="1" lang="en-US" altLang="ko-KR" sz="14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786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FADA7-0819-AD47-A163-A0EDF33557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2</a:t>
            </a:r>
            <a:r>
              <a:rPr kumimoji="1" lang="ko-KR" altLang="en-US" dirty="0"/>
              <a:t>장</a:t>
            </a:r>
            <a:r>
              <a:rPr kumimoji="1" lang="en-US" altLang="ko-KR" dirty="0"/>
              <a:t>. </a:t>
            </a:r>
            <a:r>
              <a:rPr kumimoji="1" lang="ko-KR" altLang="en-US" dirty="0"/>
              <a:t>데이터 타입 및 데이터 구조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FF7B81-49FA-BC4E-9F63-91FD025EE8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409664"/>
          </a:xfrm>
        </p:spPr>
        <p:txBody>
          <a:bodyPr>
            <a:noAutofit/>
          </a:bodyPr>
          <a:lstStyle/>
          <a:p>
            <a:r>
              <a:rPr kumimoji="1" lang="en-US" altLang="ko-KR" sz="36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There are only hard things in Computer Science. </a:t>
            </a:r>
          </a:p>
          <a:p>
            <a:r>
              <a:rPr kumimoji="1" lang="en-US" altLang="ko-KR" sz="36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Cache Invalidation and naming things</a:t>
            </a:r>
            <a:endParaRPr kumimoji="1" lang="ko-KR" altLang="en-US" sz="3600" dirty="0">
              <a:latin typeface="Nanum Brush Script" panose="03060600000000000000" pitchFamily="66" charset="-127"/>
              <a:ea typeface="Nanum Brush Script" panose="0306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77166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1ABBCA-9A46-2846-A906-017508507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클로져</a:t>
            </a:r>
            <a:r>
              <a:rPr kumimoji="1" lang="en-US" altLang="ko-KR" dirty="0"/>
              <a:t>(Closure)</a:t>
            </a:r>
            <a:endParaRPr kumimoji="1" lang="ko-KR" altLang="en-US" dirty="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1FF6C3F2-DFED-4949-9330-4EB1AA7854E5}"/>
              </a:ext>
            </a:extLst>
          </p:cNvPr>
          <p:cNvSpPr/>
          <p:nvPr/>
        </p:nvSpPr>
        <p:spPr>
          <a:xfrm>
            <a:off x="9207374" y="309080"/>
            <a:ext cx="2784227" cy="202442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b="1" dirty="0">
                <a:latin typeface="NanumSquare" panose="020B0600000101010101" pitchFamily="34" charset="-127"/>
                <a:ea typeface="NanumSquare" panose="020B0600000101010101" pitchFamily="34" charset="-127"/>
              </a:rPr>
              <a:t>02. </a:t>
            </a:r>
            <a:r>
              <a:rPr kumimoji="1" lang="ko-KR" altLang="en-US" sz="1200" b="1" dirty="0">
                <a:latin typeface="NanumSquare" panose="020B0600000101010101" pitchFamily="34" charset="-127"/>
                <a:ea typeface="NanumSquare" panose="020B0600000101010101" pitchFamily="34" charset="-127"/>
              </a:rPr>
              <a:t>데이터 타입 및 구조 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7D03340-8EA9-7C4A-812E-EAF74F6804D6}"/>
              </a:ext>
            </a:extLst>
          </p:cNvPr>
          <p:cNvSpPr/>
          <p:nvPr/>
        </p:nvSpPr>
        <p:spPr>
          <a:xfrm>
            <a:off x="860531" y="2192346"/>
            <a:ext cx="3171973" cy="19687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func1 &lt;- function(</a:t>
            </a:r>
            <a:r>
              <a:rPr kumimoji="1"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1" lang="en-US" altLang="ko-KR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kumimoji="1" lang="en-US" altLang="ko-KR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outer = a + b </a:t>
            </a:r>
          </a:p>
          <a:p>
            <a:r>
              <a:rPr kumimoji="1" lang="en-US" altLang="ko-KR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return(</a:t>
            </a:r>
          </a:p>
          <a:p>
            <a:r>
              <a:rPr kumimoji="1" lang="en-US" altLang="ko-KR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func2(</a:t>
            </a:r>
            <a:r>
              <a:rPr kumimoji="1" lang="en-US" altLang="ko-KR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c,d</a:t>
            </a:r>
            <a:r>
              <a:rPr kumimoji="1" lang="en-US" altLang="ko-KR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kumimoji="1" lang="en-US" altLang="ko-KR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inner = c + d</a:t>
            </a:r>
          </a:p>
          <a:p>
            <a:r>
              <a:rPr kumimoji="1" lang="en-US" altLang="ko-KR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r>
              <a:rPr kumimoji="1" lang="en-US" altLang="ko-KR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)</a:t>
            </a:r>
          </a:p>
          <a:p>
            <a:r>
              <a:rPr kumimoji="1" lang="en-US" altLang="ko-KR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DB153B-0249-0A45-99BB-48A8B9A70501}"/>
              </a:ext>
            </a:extLst>
          </p:cNvPr>
          <p:cNvSpPr txBox="1"/>
          <p:nvPr/>
        </p:nvSpPr>
        <p:spPr>
          <a:xfrm>
            <a:off x="488887" y="909307"/>
            <a:ext cx="11502713" cy="1534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함수의 생명주기가 종료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됐지만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내부 함수가 참조 하고 있어서 그 함수에 접근할 수 있는 함수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외부 함수의 변수는 내부 익명 함수의 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Scope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에 의해 보호 됩니다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익명 함수를 사용합니다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10EBA2-5D00-7D48-8AE1-B1369F02FB08}"/>
              </a:ext>
            </a:extLst>
          </p:cNvPr>
          <p:cNvSpPr/>
          <p:nvPr/>
        </p:nvSpPr>
        <p:spPr>
          <a:xfrm>
            <a:off x="4404148" y="2192345"/>
            <a:ext cx="3866917" cy="41810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click_counter</a:t>
            </a:r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function() {</a:t>
            </a:r>
          </a:p>
          <a:p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count = 0</a:t>
            </a:r>
          </a:p>
          <a:p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return(</a:t>
            </a:r>
          </a:p>
          <a:p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function(x) {</a:t>
            </a:r>
          </a:p>
          <a:p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count &lt;&lt;- count + x</a:t>
            </a:r>
          </a:p>
          <a:p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print(count)</a:t>
            </a:r>
          </a:p>
          <a:p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  <a:p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kumimoji="1"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= func1()</a:t>
            </a:r>
          </a:p>
          <a:p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counter(1)</a:t>
            </a:r>
          </a:p>
          <a:p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counter(1)</a:t>
            </a:r>
          </a:p>
          <a:p>
            <a:endParaRPr kumimoji="1"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ko-KR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counter = func1()</a:t>
            </a:r>
          </a:p>
          <a:p>
            <a:r>
              <a:rPr kumimoji="1" lang="en-US" altLang="ko-KR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counter(1)</a:t>
            </a:r>
          </a:p>
          <a:p>
            <a:r>
              <a:rPr kumimoji="1" lang="en-US" altLang="ko-KR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1</a:t>
            </a:r>
          </a:p>
          <a:p>
            <a:r>
              <a:rPr kumimoji="1" lang="en-US" altLang="ko-KR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counter(1)</a:t>
            </a:r>
          </a:p>
          <a:p>
            <a:r>
              <a:rPr kumimoji="1" lang="en-US" altLang="ko-KR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2</a:t>
            </a:r>
          </a:p>
        </p:txBody>
      </p:sp>
    </p:spTree>
    <p:extLst>
      <p:ext uri="{BB962C8B-B14F-4D97-AF65-F5344CB8AC3E}">
        <p14:creationId xmlns:p14="http://schemas.microsoft.com/office/powerpoint/2010/main" val="4886098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1ABBCA-9A46-2846-A906-017508507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함수 </a:t>
            </a:r>
            <a:r>
              <a:rPr kumimoji="1" lang="ko-KR" altLang="en-US" dirty="0" err="1"/>
              <a:t>파라메터</a:t>
            </a:r>
            <a:r>
              <a:rPr kumimoji="1" lang="ko-KR" altLang="en-US" dirty="0"/>
              <a:t> 특성</a:t>
            </a: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1FF6C3F2-DFED-4949-9330-4EB1AA7854E5}"/>
              </a:ext>
            </a:extLst>
          </p:cNvPr>
          <p:cNvSpPr/>
          <p:nvPr/>
        </p:nvSpPr>
        <p:spPr>
          <a:xfrm>
            <a:off x="9207374" y="309080"/>
            <a:ext cx="2784227" cy="202442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b="1" dirty="0">
                <a:latin typeface="NanumSquare" panose="020B0600000101010101" pitchFamily="34" charset="-127"/>
                <a:ea typeface="NanumSquare" panose="020B0600000101010101" pitchFamily="34" charset="-127"/>
              </a:rPr>
              <a:t>02. </a:t>
            </a:r>
            <a:r>
              <a:rPr kumimoji="1" lang="ko-KR" altLang="en-US" sz="1200" b="1" dirty="0">
                <a:latin typeface="NanumSquare" panose="020B0600000101010101" pitchFamily="34" charset="-127"/>
                <a:ea typeface="NanumSquare" panose="020B0600000101010101" pitchFamily="34" charset="-127"/>
              </a:rPr>
              <a:t>데이터 타입 및 구조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DB153B-0249-0A45-99BB-48A8B9A70501}"/>
              </a:ext>
            </a:extLst>
          </p:cNvPr>
          <p:cNvSpPr txBox="1"/>
          <p:nvPr/>
        </p:nvSpPr>
        <p:spPr>
          <a:xfrm>
            <a:off x="488887" y="909307"/>
            <a:ext cx="11502713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함수의 생명주기가 종료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됐지만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내부 함수가 참조 하고 있어서 그 함수에 접근할 수 있는 함수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49016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1ABBCA-9A46-2846-A906-017508507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변수의 </a:t>
            </a:r>
            <a:r>
              <a:rPr kumimoji="1" lang="ko-KR" altLang="en-US" dirty="0" err="1"/>
              <a:t>스코프</a:t>
            </a:r>
            <a:r>
              <a:rPr kumimoji="1" lang="en-US" altLang="ko-KR" dirty="0"/>
              <a:t>(Scope)</a:t>
            </a:r>
            <a:endParaRPr kumimoji="1" lang="ko-KR" altLang="en-US" dirty="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1FF6C3F2-DFED-4949-9330-4EB1AA7854E5}"/>
              </a:ext>
            </a:extLst>
          </p:cNvPr>
          <p:cNvSpPr/>
          <p:nvPr/>
        </p:nvSpPr>
        <p:spPr>
          <a:xfrm>
            <a:off x="9207374" y="309080"/>
            <a:ext cx="2784227" cy="202442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b="1" dirty="0">
                <a:latin typeface="NanumSquare" panose="020B0600000101010101" pitchFamily="34" charset="-127"/>
                <a:ea typeface="NanumSquare" panose="020B0600000101010101" pitchFamily="34" charset="-127"/>
              </a:rPr>
              <a:t>03.</a:t>
            </a:r>
            <a:r>
              <a:rPr kumimoji="1" lang="ko-KR" altLang="en-US" sz="1200" b="1" dirty="0">
                <a:latin typeface="NanumSquare" panose="020B0600000101010101" pitchFamily="34" charset="-127"/>
                <a:ea typeface="NanumSquare" panose="020B0600000101010101" pitchFamily="34" charset="-127"/>
              </a:rPr>
              <a:t> 함수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85D100-4EC2-D848-BE8E-98C6FE9DF4FC}"/>
              </a:ext>
            </a:extLst>
          </p:cNvPr>
          <p:cNvSpPr txBox="1"/>
          <p:nvPr/>
        </p:nvSpPr>
        <p:spPr>
          <a:xfrm>
            <a:off x="488888" y="909307"/>
            <a:ext cx="9605727" cy="4119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스코프란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코드에 사용한 변수의 범위를 지정하는 규칙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변수가 정의된 블록 내에서만 변수 사용 가능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lvl="1">
              <a:lnSpc>
                <a:spcPct val="150000"/>
              </a:lnSpc>
            </a:pP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전역 변수 및 지역 변수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전역 변수는 모든 블록에서 사용 가능한 변수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전역 변수는 실행 중인 현재 세션 에서만 유효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콘솔에서 변수를 선언하면 전역 변수로 생성 됩니다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source() </a:t>
            </a:r>
            <a:r>
              <a:rPr kumimoji="1"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를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사용하여 다른 파일에서도 해당 변수를 사용 할 수 있습니다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12845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1ABBCA-9A46-2846-A906-017508507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문자열</a:t>
            </a: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1FF6C3F2-DFED-4949-9330-4EB1AA7854E5}"/>
              </a:ext>
            </a:extLst>
          </p:cNvPr>
          <p:cNvSpPr/>
          <p:nvPr/>
        </p:nvSpPr>
        <p:spPr>
          <a:xfrm>
            <a:off x="9207374" y="309080"/>
            <a:ext cx="2784227" cy="202442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b="1" dirty="0">
                <a:latin typeface="NanumSquare" panose="020B0600000101010101" pitchFamily="34" charset="-127"/>
                <a:ea typeface="NanumSquare" panose="020B0600000101010101" pitchFamily="34" charset="-127"/>
              </a:rPr>
              <a:t>02. </a:t>
            </a:r>
            <a:r>
              <a:rPr kumimoji="1" lang="ko-KR" altLang="en-US" sz="1200" b="1" dirty="0">
                <a:latin typeface="NanumSquare" panose="020B0600000101010101" pitchFamily="34" charset="-127"/>
                <a:ea typeface="NanumSquare" panose="020B0600000101010101" pitchFamily="34" charset="-127"/>
              </a:rPr>
              <a:t>데이터 타입 및 구조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85D100-4EC2-D848-BE8E-98C6FE9DF4FC}"/>
              </a:ext>
            </a:extLst>
          </p:cNvPr>
          <p:cNvSpPr txBox="1"/>
          <p:nvPr/>
        </p:nvSpPr>
        <p:spPr>
          <a:xfrm>
            <a:off x="488888" y="909307"/>
            <a:ext cx="9605727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R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에서는 단 하나의 문자를 표현하는 단위는 없고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,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kumimoji="1"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모든것을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문자열로 사용합니다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7D03340-8EA9-7C4A-812E-EAF74F6804D6}"/>
              </a:ext>
            </a:extLst>
          </p:cNvPr>
          <p:cNvSpPr/>
          <p:nvPr/>
        </p:nvSpPr>
        <p:spPr>
          <a:xfrm>
            <a:off x="814811" y="1551689"/>
            <a:ext cx="8573631" cy="19687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x &lt;- 20</a:t>
            </a:r>
          </a:p>
          <a:p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y &lt;- 2</a:t>
            </a:r>
          </a:p>
          <a:p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z &lt;- x * y</a:t>
            </a:r>
          </a:p>
          <a:p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z</a:t>
            </a:r>
          </a:p>
          <a:p>
            <a:r>
              <a:rPr kumimoji="1" lang="en-US" altLang="ko-KR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40</a:t>
            </a:r>
          </a:p>
          <a:p>
            <a:endParaRPr kumimoji="1" lang="en-US" altLang="ko-KR" sz="14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print(z)</a:t>
            </a:r>
          </a:p>
          <a:p>
            <a:r>
              <a:rPr kumimoji="1" lang="en-US" altLang="ko-KR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40</a:t>
            </a:r>
          </a:p>
          <a:p>
            <a:endParaRPr kumimoji="1" lang="en-US" altLang="ko-KR" sz="14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2067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1ABBCA-9A46-2846-A906-017508507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문자열</a:t>
            </a: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1FF6C3F2-DFED-4949-9330-4EB1AA7854E5}"/>
              </a:ext>
            </a:extLst>
          </p:cNvPr>
          <p:cNvSpPr/>
          <p:nvPr/>
        </p:nvSpPr>
        <p:spPr>
          <a:xfrm>
            <a:off x="9207374" y="309080"/>
            <a:ext cx="2784227" cy="202442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b="1" dirty="0">
                <a:latin typeface="NanumSquare" panose="020B0600000101010101" pitchFamily="34" charset="-127"/>
                <a:ea typeface="NanumSquare" panose="020B0600000101010101" pitchFamily="34" charset="-127"/>
              </a:rPr>
              <a:t>02. </a:t>
            </a:r>
            <a:r>
              <a:rPr kumimoji="1" lang="ko-KR" altLang="en-US" sz="1200" b="1" dirty="0">
                <a:latin typeface="NanumSquare" panose="020B0600000101010101" pitchFamily="34" charset="-127"/>
                <a:ea typeface="NanumSquare" panose="020B0600000101010101" pitchFamily="34" charset="-127"/>
              </a:rPr>
              <a:t>데이터 타입 및 구조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85D100-4EC2-D848-BE8E-98C6FE9DF4FC}"/>
              </a:ext>
            </a:extLst>
          </p:cNvPr>
          <p:cNvSpPr txBox="1"/>
          <p:nvPr/>
        </p:nvSpPr>
        <p:spPr>
          <a:xfrm>
            <a:off x="488888" y="909307"/>
            <a:ext cx="9605727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R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에서는 단 하나의 문자를 표현하는 단위는 없고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,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kumimoji="1"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모든것을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문자열로 사용합니다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7D03340-8EA9-7C4A-812E-EAF74F6804D6}"/>
              </a:ext>
            </a:extLst>
          </p:cNvPr>
          <p:cNvSpPr/>
          <p:nvPr/>
        </p:nvSpPr>
        <p:spPr>
          <a:xfrm>
            <a:off x="814811" y="1551689"/>
            <a:ext cx="8573631" cy="19687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x &lt;- 20</a:t>
            </a:r>
          </a:p>
          <a:p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y &lt;- 2</a:t>
            </a:r>
          </a:p>
          <a:p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z &lt;- x * y</a:t>
            </a:r>
          </a:p>
          <a:p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z</a:t>
            </a:r>
          </a:p>
          <a:p>
            <a:r>
              <a:rPr kumimoji="1" lang="en-US" altLang="ko-KR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40</a:t>
            </a:r>
          </a:p>
          <a:p>
            <a:endParaRPr kumimoji="1" lang="en-US" altLang="ko-KR" sz="14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print(z)</a:t>
            </a:r>
          </a:p>
          <a:p>
            <a:r>
              <a:rPr kumimoji="1" lang="en-US" altLang="ko-KR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40</a:t>
            </a:r>
          </a:p>
          <a:p>
            <a:endParaRPr kumimoji="1" lang="en-US" altLang="ko-KR" sz="14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1762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1ABBCA-9A46-2846-A906-017508507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문자열</a:t>
            </a: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1FF6C3F2-DFED-4949-9330-4EB1AA7854E5}"/>
              </a:ext>
            </a:extLst>
          </p:cNvPr>
          <p:cNvSpPr/>
          <p:nvPr/>
        </p:nvSpPr>
        <p:spPr>
          <a:xfrm>
            <a:off x="9207374" y="309080"/>
            <a:ext cx="2784227" cy="202442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b="1" dirty="0">
                <a:latin typeface="NanumSquare" panose="020B0600000101010101" pitchFamily="34" charset="-127"/>
                <a:ea typeface="NanumSquare" panose="020B0600000101010101" pitchFamily="34" charset="-127"/>
              </a:rPr>
              <a:t>02. </a:t>
            </a:r>
            <a:r>
              <a:rPr kumimoji="1" lang="ko-KR" altLang="en-US" sz="1200" b="1" dirty="0">
                <a:latin typeface="NanumSquare" panose="020B0600000101010101" pitchFamily="34" charset="-127"/>
                <a:ea typeface="NanumSquare" panose="020B0600000101010101" pitchFamily="34" charset="-127"/>
              </a:rPr>
              <a:t>데이터 타입 및 구조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85D100-4EC2-D848-BE8E-98C6FE9DF4FC}"/>
              </a:ext>
            </a:extLst>
          </p:cNvPr>
          <p:cNvSpPr txBox="1"/>
          <p:nvPr/>
        </p:nvSpPr>
        <p:spPr>
          <a:xfrm>
            <a:off x="488888" y="909307"/>
            <a:ext cx="9605727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R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에서는 단 하나의 문자를 표현하는 단위는 없고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,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kumimoji="1"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모든것을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문자열로 사용합니다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7D03340-8EA9-7C4A-812E-EAF74F6804D6}"/>
              </a:ext>
            </a:extLst>
          </p:cNvPr>
          <p:cNvSpPr/>
          <p:nvPr/>
        </p:nvSpPr>
        <p:spPr>
          <a:xfrm>
            <a:off x="814811" y="1551689"/>
            <a:ext cx="8573631" cy="19687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x &lt;- 20</a:t>
            </a:r>
          </a:p>
          <a:p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y &lt;- 2</a:t>
            </a:r>
          </a:p>
          <a:p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z &lt;- x * y</a:t>
            </a:r>
          </a:p>
          <a:p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z</a:t>
            </a:r>
          </a:p>
          <a:p>
            <a:r>
              <a:rPr kumimoji="1" lang="en-US" altLang="ko-KR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40</a:t>
            </a:r>
          </a:p>
          <a:p>
            <a:endParaRPr kumimoji="1" lang="en-US" altLang="ko-KR" sz="14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print(z)</a:t>
            </a:r>
          </a:p>
          <a:p>
            <a:r>
              <a:rPr kumimoji="1" lang="en-US" altLang="ko-KR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40</a:t>
            </a:r>
          </a:p>
          <a:p>
            <a:endParaRPr kumimoji="1" lang="en-US" altLang="ko-KR" sz="14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9446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FADA7-0819-AD47-A163-A0EDF33557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3</a:t>
            </a:r>
            <a:r>
              <a:rPr kumimoji="1" lang="ko-KR" altLang="en-US" dirty="0"/>
              <a:t>장</a:t>
            </a:r>
            <a:r>
              <a:rPr kumimoji="1" lang="en-US" altLang="ko-KR" dirty="0"/>
              <a:t>. </a:t>
            </a:r>
            <a:r>
              <a:rPr kumimoji="1" lang="ko-KR" altLang="en-US" dirty="0"/>
              <a:t>입출력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FF7B81-49FA-BC4E-9F63-91FD025EE8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409664"/>
          </a:xfrm>
        </p:spPr>
        <p:txBody>
          <a:bodyPr>
            <a:noAutofit/>
          </a:bodyPr>
          <a:lstStyle/>
          <a:p>
            <a:r>
              <a:rPr kumimoji="1" lang="en-US" altLang="ko-KR" sz="36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There are only hard things in Computer Science. </a:t>
            </a:r>
          </a:p>
          <a:p>
            <a:r>
              <a:rPr kumimoji="1" lang="en-US" altLang="ko-KR" sz="36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Cache Invalidation and naming things</a:t>
            </a:r>
            <a:endParaRPr kumimoji="1" lang="ko-KR" altLang="en-US" sz="3600" dirty="0">
              <a:latin typeface="Nanum Brush Script" panose="03060600000000000000" pitchFamily="66" charset="-127"/>
              <a:ea typeface="Nanum Brush Script" panose="0306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43864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1ABBCA-9A46-2846-A906-017508507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399" y="80678"/>
            <a:ext cx="10571998" cy="530133"/>
          </a:xfrm>
        </p:spPr>
        <p:txBody>
          <a:bodyPr/>
          <a:lstStyle/>
          <a:p>
            <a:r>
              <a:rPr kumimoji="1" lang="ko-KR" altLang="en-US"/>
              <a:t>입출력을 배우기 전에</a:t>
            </a:r>
            <a:endParaRPr kumimoji="1" lang="ko-KR" altLang="en-US" dirty="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1FF6C3F2-DFED-4949-9330-4EB1AA7854E5}"/>
              </a:ext>
            </a:extLst>
          </p:cNvPr>
          <p:cNvSpPr/>
          <p:nvPr/>
        </p:nvSpPr>
        <p:spPr>
          <a:xfrm>
            <a:off x="9207374" y="309080"/>
            <a:ext cx="2784227" cy="202442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b="1">
                <a:latin typeface="NanumSquare" panose="020B0600000101010101" pitchFamily="34" charset="-127"/>
                <a:ea typeface="NanumSquare" panose="020B0600000101010101" pitchFamily="34" charset="-127"/>
              </a:rPr>
              <a:t>02. </a:t>
            </a:r>
            <a:r>
              <a:rPr kumimoji="1" lang="ko-KR" altLang="en-US" sz="1200" b="1">
                <a:latin typeface="NanumSquare" panose="020B0600000101010101" pitchFamily="34" charset="-127"/>
                <a:ea typeface="NanumSquare" panose="020B0600000101010101" pitchFamily="34" charset="-127"/>
              </a:rPr>
              <a:t>데이터 타입 및 구조  </a:t>
            </a:r>
            <a:endParaRPr kumimoji="1" lang="ko-KR" altLang="en-US" sz="1200" b="1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D296A1C-594B-DC41-846E-763FE232C2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325348"/>
              </p:ext>
            </p:extLst>
          </p:nvPr>
        </p:nvGraphicFramePr>
        <p:xfrm>
          <a:off x="543115" y="1957832"/>
          <a:ext cx="10056372" cy="23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062">
                  <a:extLst>
                    <a:ext uri="{9D8B030D-6E8A-4147-A177-3AD203B41FA5}">
                      <a16:colId xmlns:a16="http://schemas.microsoft.com/office/drawing/2014/main" val="1762966499"/>
                    </a:ext>
                  </a:extLst>
                </a:gridCol>
                <a:gridCol w="1676062">
                  <a:extLst>
                    <a:ext uri="{9D8B030D-6E8A-4147-A177-3AD203B41FA5}">
                      <a16:colId xmlns:a16="http://schemas.microsoft.com/office/drawing/2014/main" val="2443017530"/>
                    </a:ext>
                  </a:extLst>
                </a:gridCol>
                <a:gridCol w="1676062">
                  <a:extLst>
                    <a:ext uri="{9D8B030D-6E8A-4147-A177-3AD203B41FA5}">
                      <a16:colId xmlns:a16="http://schemas.microsoft.com/office/drawing/2014/main" val="2983750748"/>
                    </a:ext>
                  </a:extLst>
                </a:gridCol>
                <a:gridCol w="1676062">
                  <a:extLst>
                    <a:ext uri="{9D8B030D-6E8A-4147-A177-3AD203B41FA5}">
                      <a16:colId xmlns:a16="http://schemas.microsoft.com/office/drawing/2014/main" val="801182203"/>
                    </a:ext>
                  </a:extLst>
                </a:gridCol>
                <a:gridCol w="1676062">
                  <a:extLst>
                    <a:ext uri="{9D8B030D-6E8A-4147-A177-3AD203B41FA5}">
                      <a16:colId xmlns:a16="http://schemas.microsoft.com/office/drawing/2014/main" val="1181107072"/>
                    </a:ext>
                  </a:extLst>
                </a:gridCol>
                <a:gridCol w="1676062">
                  <a:extLst>
                    <a:ext uri="{9D8B030D-6E8A-4147-A177-3AD203B41FA5}">
                      <a16:colId xmlns:a16="http://schemas.microsoft.com/office/drawing/2014/main" val="3832759095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base</a:t>
                      </a:r>
                      <a:endParaRPr lang="ko-KR" altLang="en-US" sz="1400" b="1" i="0"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0" dirty="0" err="1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data.table</a:t>
                      </a:r>
                      <a:endParaRPr lang="ko-KR" altLang="en-US" sz="1400" b="1" i="0"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0" dirty="0" err="1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readr</a:t>
                      </a:r>
                      <a:endParaRPr lang="ko-KR" altLang="en-US" sz="1400" b="1" i="0"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base</a:t>
                      </a:r>
                      <a:endParaRPr lang="ko-KR" altLang="en-US" sz="1400" b="1" i="0"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feather</a:t>
                      </a:r>
                      <a:endParaRPr lang="ko-KR" altLang="en-US" sz="1400" b="1" i="0"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35509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b="0" i="0"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 err="1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write.csv</a:t>
                      </a:r>
                      <a:r>
                        <a:rPr lang="en-US" altLang="ko-KR" sz="1400" b="0" i="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()</a:t>
                      </a:r>
                    </a:p>
                    <a:p>
                      <a:pPr algn="ctr" latinLnBrk="1"/>
                      <a:r>
                        <a:rPr lang="en-US" altLang="ko-KR" sz="1400" b="0" i="0" dirty="0" err="1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read.csv</a:t>
                      </a:r>
                      <a:endParaRPr lang="ko-KR" altLang="en-US" sz="1400" b="0" i="0"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 err="1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fwrite</a:t>
                      </a:r>
                      <a:r>
                        <a:rPr lang="en-US" altLang="ko-KR" sz="1400" b="0" i="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()</a:t>
                      </a:r>
                    </a:p>
                    <a:p>
                      <a:pPr algn="ctr" latinLnBrk="1"/>
                      <a:r>
                        <a:rPr lang="en-US" altLang="ko-KR" sz="1400" b="0" i="0" dirty="0" err="1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fread</a:t>
                      </a:r>
                      <a:r>
                        <a:rPr lang="en-US" altLang="ko-KR" sz="1400" b="0" i="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()</a:t>
                      </a:r>
                      <a:endParaRPr lang="ko-KR" altLang="en-US" sz="1400" b="0" i="0"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 err="1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write_csv</a:t>
                      </a:r>
                      <a:r>
                        <a:rPr lang="en-US" altLang="ko-KR" sz="1400" b="0" i="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()</a:t>
                      </a:r>
                    </a:p>
                    <a:p>
                      <a:pPr algn="ctr" latinLnBrk="1"/>
                      <a:r>
                        <a:rPr lang="en-US" altLang="ko-KR" sz="1400" b="0" i="0" dirty="0" err="1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read_csv</a:t>
                      </a:r>
                      <a:r>
                        <a:rPr lang="en-US" altLang="ko-KR" sz="1400" b="0" i="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()</a:t>
                      </a:r>
                      <a:endParaRPr lang="ko-KR" altLang="en-US" sz="1400" b="0" i="0"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 err="1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saveRDS</a:t>
                      </a:r>
                      <a:r>
                        <a:rPr lang="en-US" altLang="ko-KR" sz="1400" b="0" i="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()</a:t>
                      </a:r>
                    </a:p>
                    <a:p>
                      <a:pPr algn="ctr" latinLnBrk="1"/>
                      <a:r>
                        <a:rPr lang="en-US" altLang="ko-KR" sz="1400" b="0" i="0" dirty="0" err="1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readRDS</a:t>
                      </a:r>
                      <a:r>
                        <a:rPr lang="en-US" altLang="ko-KR" sz="1400" b="0" i="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()</a:t>
                      </a:r>
                      <a:endParaRPr lang="ko-KR" altLang="en-US" sz="1400" b="0" i="0"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 err="1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write_feather</a:t>
                      </a:r>
                      <a:r>
                        <a:rPr lang="en-US" altLang="ko-KR" sz="1400" b="0" i="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()</a:t>
                      </a:r>
                    </a:p>
                    <a:p>
                      <a:pPr algn="ctr" latinLnBrk="1"/>
                      <a:r>
                        <a:rPr lang="en-US" altLang="ko-KR" sz="1400" b="0" i="0" dirty="0" err="1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read_feather</a:t>
                      </a:r>
                      <a:r>
                        <a:rPr lang="en-US" altLang="ko-KR" sz="1400" b="0" i="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()</a:t>
                      </a:r>
                      <a:endParaRPr lang="ko-KR" altLang="en-US" sz="1400" b="0" i="0"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480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숫자 읽기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 i="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33.60s</a:t>
                      </a:r>
                      <a:endParaRPr lang="ko-KR" altLang="en-US" sz="1400" b="0" i="0"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 i="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10.25s</a:t>
                      </a:r>
                      <a:endParaRPr lang="ko-KR" altLang="en-US" sz="1400" b="0" i="0"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 i="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3.18s</a:t>
                      </a:r>
                      <a:endParaRPr lang="ko-KR" altLang="en-US" sz="1400" b="0" i="0"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 i="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0.87s</a:t>
                      </a:r>
                      <a:endParaRPr lang="ko-KR" altLang="en-US" sz="1400" b="0" i="0"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 i="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0.26s</a:t>
                      </a:r>
                      <a:endParaRPr lang="ko-KR" altLang="en-US" sz="1400" b="0" i="0"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201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숫자 쓰기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 i="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28.50s</a:t>
                      </a:r>
                      <a:endParaRPr lang="ko-KR" altLang="en-US" sz="1400" b="0" i="0"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 i="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0.28s</a:t>
                      </a:r>
                      <a:endParaRPr lang="ko-KR" altLang="en-US" sz="1400" b="0" i="0"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 i="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2.96s</a:t>
                      </a:r>
                      <a:endParaRPr lang="ko-KR" altLang="en-US" sz="1400" b="0" i="0"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 i="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13.12s</a:t>
                      </a:r>
                      <a:endParaRPr lang="ko-KR" altLang="en-US" sz="1400" b="0" i="0"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 i="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0.07s</a:t>
                      </a:r>
                      <a:endParaRPr lang="ko-KR" altLang="en-US" sz="1400" b="0" i="0"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54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문자 읽기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 i="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6.29s</a:t>
                      </a:r>
                      <a:endParaRPr lang="ko-KR" altLang="en-US" sz="1400" b="0" i="0"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 i="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0.54s</a:t>
                      </a:r>
                      <a:endParaRPr lang="ko-KR" altLang="en-US" sz="1400" b="0" i="0"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 i="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0.57s</a:t>
                      </a:r>
                      <a:endParaRPr lang="ko-KR" altLang="en-US" sz="1400" b="0" i="0"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 i="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1.30s</a:t>
                      </a:r>
                      <a:endParaRPr lang="ko-KR" altLang="en-US" sz="1400" b="0" i="0"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 i="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0.27s</a:t>
                      </a:r>
                      <a:endParaRPr lang="ko-KR" altLang="en-US" sz="1400" b="0" i="0"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257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문자 쓰기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 i="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6.37s</a:t>
                      </a:r>
                      <a:endParaRPr lang="ko-KR" altLang="en-US" sz="1400" b="0" i="0"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 i="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0.08s</a:t>
                      </a:r>
                      <a:endParaRPr lang="ko-KR" altLang="en-US" sz="1400" b="0" i="0"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 i="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2.71s</a:t>
                      </a:r>
                      <a:endParaRPr lang="ko-KR" altLang="en-US" sz="1400" b="0" i="0"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 i="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6.76s</a:t>
                      </a:r>
                      <a:endParaRPr lang="ko-KR" altLang="en-US" sz="1400" b="0" i="0"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 i="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0.80s</a:t>
                      </a:r>
                      <a:endParaRPr lang="ko-KR" altLang="en-US" sz="1400" b="0" i="0"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11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99288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1ABBCA-9A46-2846-A906-017508507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399" y="80678"/>
            <a:ext cx="10571998" cy="530133"/>
          </a:xfrm>
        </p:spPr>
        <p:txBody>
          <a:bodyPr/>
          <a:lstStyle/>
          <a:p>
            <a:r>
              <a:rPr kumimoji="1" lang="ko-KR" altLang="en-US"/>
              <a:t>입출력을 배우기 전에</a:t>
            </a:r>
            <a:endParaRPr kumimoji="1" lang="ko-KR" altLang="en-US" dirty="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1FF6C3F2-DFED-4949-9330-4EB1AA7854E5}"/>
              </a:ext>
            </a:extLst>
          </p:cNvPr>
          <p:cNvSpPr/>
          <p:nvPr/>
        </p:nvSpPr>
        <p:spPr>
          <a:xfrm>
            <a:off x="9207374" y="309080"/>
            <a:ext cx="2784227" cy="202442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b="1">
                <a:latin typeface="NanumSquare" panose="020B0600000101010101" pitchFamily="34" charset="-127"/>
                <a:ea typeface="NanumSquare" panose="020B0600000101010101" pitchFamily="34" charset="-127"/>
              </a:rPr>
              <a:t>02. </a:t>
            </a:r>
            <a:r>
              <a:rPr kumimoji="1" lang="ko-KR" altLang="en-US" sz="1200" b="1">
                <a:latin typeface="NanumSquare" panose="020B0600000101010101" pitchFamily="34" charset="-127"/>
                <a:ea typeface="NanumSquare" panose="020B0600000101010101" pitchFamily="34" charset="-127"/>
              </a:rPr>
              <a:t>데이터 타입 및 구조  </a:t>
            </a:r>
            <a:endParaRPr kumimoji="1" lang="ko-KR" altLang="en-US" sz="1200" b="1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26390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FADA7-0819-AD47-A163-A0EDF33557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5</a:t>
            </a:r>
            <a:r>
              <a:rPr kumimoji="1" lang="ko-KR" altLang="en-US" dirty="0"/>
              <a:t>장</a:t>
            </a:r>
            <a:r>
              <a:rPr kumimoji="1" lang="en-US" altLang="ko-KR" dirty="0"/>
              <a:t>. </a:t>
            </a:r>
            <a:r>
              <a:rPr kumimoji="1" lang="ko-KR" altLang="en-US" dirty="0" err="1"/>
              <a:t>이산변수</a:t>
            </a:r>
            <a:r>
              <a:rPr kumimoji="1" lang="ko-KR" altLang="en-US" dirty="0"/>
              <a:t> 와 </a:t>
            </a:r>
            <a:r>
              <a:rPr kumimoji="1" lang="ko-KR" altLang="en-US" dirty="0" err="1"/>
              <a:t>연속변수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FF7B81-49FA-BC4E-9F63-91FD025EE8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409664"/>
          </a:xfrm>
        </p:spPr>
        <p:txBody>
          <a:bodyPr>
            <a:noAutofit/>
          </a:bodyPr>
          <a:lstStyle/>
          <a:p>
            <a:r>
              <a:rPr kumimoji="1" lang="en-US" altLang="ko-KR" sz="36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There are only hard things in Computer Science. </a:t>
            </a:r>
          </a:p>
          <a:p>
            <a:r>
              <a:rPr kumimoji="1" lang="en-US" altLang="ko-KR" sz="36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Cache Invalidation and naming things</a:t>
            </a:r>
            <a:endParaRPr kumimoji="1" lang="ko-KR" altLang="en-US" sz="3600" dirty="0">
              <a:latin typeface="Nanum Brush Script" panose="03060600000000000000" pitchFamily="66" charset="-127"/>
              <a:ea typeface="Nanum Brush Script" panose="0306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2227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1ABBCA-9A46-2846-A906-017508507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변수 명명 규칙 </a:t>
            </a:r>
            <a:r>
              <a:rPr kumimoji="1" lang="en-US" altLang="ko-KR" dirty="0"/>
              <a:t>(Naming Convention)</a:t>
            </a:r>
            <a:endParaRPr kumimoji="1" lang="ko-KR" altLang="en-US" dirty="0"/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2A2C22C7-8DAE-ED41-951F-13CD3E764228}"/>
              </a:ext>
            </a:extLst>
          </p:cNvPr>
          <p:cNvSpPr/>
          <p:nvPr/>
        </p:nvSpPr>
        <p:spPr>
          <a:xfrm>
            <a:off x="9207374" y="309080"/>
            <a:ext cx="2784227" cy="202442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b="1" dirty="0">
                <a:latin typeface="NanumSquare" panose="020B0600000101010101" pitchFamily="34" charset="-127"/>
                <a:ea typeface="NanumSquare" panose="020B0600000101010101" pitchFamily="34" charset="-127"/>
              </a:rPr>
              <a:t>02. </a:t>
            </a:r>
            <a:r>
              <a:rPr kumimoji="1" lang="ko-KR" altLang="en-US" sz="1200" b="1" dirty="0">
                <a:latin typeface="NanumSquare" panose="020B0600000101010101" pitchFamily="34" charset="-127"/>
                <a:ea typeface="NanumSquare" panose="020B0600000101010101" pitchFamily="34" charset="-127"/>
              </a:rPr>
              <a:t>데이터 타입 및 구조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18D406-D9D1-9B4E-A63C-7F2D68C86078}"/>
              </a:ext>
            </a:extLst>
          </p:cNvPr>
          <p:cNvSpPr txBox="1"/>
          <p:nvPr/>
        </p:nvSpPr>
        <p:spPr>
          <a:xfrm>
            <a:off x="488888" y="909307"/>
            <a:ext cx="9605727" cy="4488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변수 이름 규칙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알파벳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,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숫자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,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“.”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과 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“_”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을 사용 할 수 있다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변수 이름의 첫 문자는 숫자 또는 ”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_”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가 될 수 없다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변수의 첫번째 문자가 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“.”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로 시작하는 경우 대부분 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R 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의 내부 변수 인 경우가 많다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R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에서는 대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/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소 문자를 구분한다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(Case Sensitive)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올바른 변수 사용 예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올바르지 않은 사용 예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60437C7-2A55-E944-8B19-47C408604EBB}"/>
              </a:ext>
            </a:extLst>
          </p:cNvPr>
          <p:cNvSpPr/>
          <p:nvPr/>
        </p:nvSpPr>
        <p:spPr>
          <a:xfrm>
            <a:off x="1303700" y="3175504"/>
            <a:ext cx="9071572" cy="12256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566C9C6-92DA-BA44-AC10-BEBD1B4ED719}"/>
              </a:ext>
            </a:extLst>
          </p:cNvPr>
          <p:cNvSpPr/>
          <p:nvPr/>
        </p:nvSpPr>
        <p:spPr>
          <a:xfrm>
            <a:off x="1421395" y="3175504"/>
            <a:ext cx="8573631" cy="1204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x</a:t>
            </a:r>
          </a:p>
          <a:p>
            <a:r>
              <a:rPr kumimoji="1"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x1</a:t>
            </a:r>
          </a:p>
          <a:p>
            <a:r>
              <a:rPr kumimoji="1"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1"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studentCount</a:t>
            </a:r>
            <a:endParaRPr kumimoji="1"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product1</a:t>
            </a:r>
          </a:p>
          <a:p>
            <a:r>
              <a:rPr kumimoji="1"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1"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order_type</a:t>
            </a:r>
            <a:endParaRPr kumimoji="1"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.measure</a:t>
            </a:r>
            <a:endParaRPr kumimoji="1"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46A96AF-1DC0-F848-96A8-4070E16FCBD9}"/>
              </a:ext>
            </a:extLst>
          </p:cNvPr>
          <p:cNvSpPr/>
          <p:nvPr/>
        </p:nvSpPr>
        <p:spPr>
          <a:xfrm>
            <a:off x="1303700" y="4992613"/>
            <a:ext cx="9071572" cy="12256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F846364-3CCF-C74F-9800-06C8D25A2C3E}"/>
              </a:ext>
            </a:extLst>
          </p:cNvPr>
          <p:cNvSpPr/>
          <p:nvPr/>
        </p:nvSpPr>
        <p:spPr>
          <a:xfrm>
            <a:off x="1421395" y="4992613"/>
            <a:ext cx="8573631" cy="1204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1x</a:t>
            </a:r>
          </a:p>
          <a:p>
            <a:r>
              <a:rPr kumimoji="1"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.1test</a:t>
            </a:r>
          </a:p>
          <a:p>
            <a:r>
              <a:rPr kumimoji="1"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test-case</a:t>
            </a:r>
          </a:p>
        </p:txBody>
      </p:sp>
    </p:spTree>
    <p:extLst>
      <p:ext uri="{BB962C8B-B14F-4D97-AF65-F5344CB8AC3E}">
        <p14:creationId xmlns:p14="http://schemas.microsoft.com/office/powerpoint/2010/main" val="8012420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FADA7-0819-AD47-A163-A0EDF33557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6</a:t>
            </a:r>
            <a:r>
              <a:rPr kumimoji="1" lang="ko-KR" altLang="en-US" dirty="0"/>
              <a:t>장</a:t>
            </a:r>
            <a:r>
              <a:rPr kumimoji="1" lang="en-US" altLang="ko-KR" dirty="0"/>
              <a:t>. </a:t>
            </a:r>
            <a:r>
              <a:rPr kumimoji="1" lang="ko-KR" altLang="en-US" dirty="0"/>
              <a:t>데이터 처리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FF7B81-49FA-BC4E-9F63-91FD025EE8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409664"/>
          </a:xfrm>
        </p:spPr>
        <p:txBody>
          <a:bodyPr>
            <a:noAutofit/>
          </a:bodyPr>
          <a:lstStyle/>
          <a:p>
            <a:r>
              <a:rPr kumimoji="1" lang="en-US" altLang="ko-KR" sz="36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There are only hard things in Computer Science. </a:t>
            </a:r>
          </a:p>
          <a:p>
            <a:r>
              <a:rPr kumimoji="1" lang="en-US" altLang="ko-KR" sz="36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Cache Invalidation and naming things</a:t>
            </a:r>
            <a:endParaRPr kumimoji="1" lang="ko-KR" altLang="en-US" sz="3600" dirty="0">
              <a:latin typeface="Nanum Brush Script" panose="03060600000000000000" pitchFamily="66" charset="-127"/>
              <a:ea typeface="Nanum Brush Script" panose="0306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59828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FADA7-0819-AD47-A163-A0EDF33557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7</a:t>
            </a:r>
            <a:r>
              <a:rPr kumimoji="1" lang="ko-KR" altLang="en-US" dirty="0"/>
              <a:t>장</a:t>
            </a:r>
            <a:r>
              <a:rPr kumimoji="1" lang="en-US" altLang="ko-KR" dirty="0"/>
              <a:t>. </a:t>
            </a:r>
            <a:r>
              <a:rPr kumimoji="1" lang="ko-KR" altLang="en-US" dirty="0"/>
              <a:t>데이터 시각화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FF7B81-49FA-BC4E-9F63-91FD025EE8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409664"/>
          </a:xfrm>
        </p:spPr>
        <p:txBody>
          <a:bodyPr>
            <a:noAutofit/>
          </a:bodyPr>
          <a:lstStyle/>
          <a:p>
            <a:r>
              <a:rPr kumimoji="1" lang="en-US" altLang="ko-KR" sz="36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There are only hard things in Computer Science. </a:t>
            </a:r>
          </a:p>
          <a:p>
            <a:r>
              <a:rPr kumimoji="1" lang="en-US" altLang="ko-KR" sz="36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Cache Invalidation and naming things</a:t>
            </a:r>
            <a:endParaRPr kumimoji="1" lang="ko-KR" altLang="en-US" sz="3600" dirty="0">
              <a:latin typeface="Nanum Brush Script" panose="03060600000000000000" pitchFamily="66" charset="-127"/>
              <a:ea typeface="Nanum Brush Script" panose="0306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05110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FADA7-0819-AD47-A163-A0EDF33557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8</a:t>
            </a:r>
            <a:r>
              <a:rPr kumimoji="1" lang="ko-KR" altLang="en-US" dirty="0"/>
              <a:t>장</a:t>
            </a:r>
            <a:r>
              <a:rPr kumimoji="1" lang="en-US" altLang="ko-KR" dirty="0"/>
              <a:t>. </a:t>
            </a:r>
            <a:r>
              <a:rPr kumimoji="1" lang="ko-KR" altLang="en-US" dirty="0"/>
              <a:t>모델 개발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FF7B81-49FA-BC4E-9F63-91FD025EE8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409664"/>
          </a:xfrm>
        </p:spPr>
        <p:txBody>
          <a:bodyPr>
            <a:noAutofit/>
          </a:bodyPr>
          <a:lstStyle/>
          <a:p>
            <a:r>
              <a:rPr kumimoji="1" lang="en-US" altLang="ko-KR" sz="36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There are only hard things in Computer Science. </a:t>
            </a:r>
          </a:p>
          <a:p>
            <a:r>
              <a:rPr kumimoji="1" lang="en-US" altLang="ko-KR" sz="36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Cache Invalidation and naming things</a:t>
            </a:r>
            <a:endParaRPr kumimoji="1" lang="ko-KR" altLang="en-US" sz="3600" dirty="0">
              <a:latin typeface="Nanum Brush Script" panose="03060600000000000000" pitchFamily="66" charset="-127"/>
              <a:ea typeface="Nanum Brush Script" panose="03060600000000000000" pitchFamily="66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F7E98B-AE33-E74B-9B94-9F4EE21F9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544" y="1830324"/>
            <a:ext cx="52324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968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1ABBCA-9A46-2846-A906-017508507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변수 할당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56312D-7F73-1C43-97BA-C93663D04425}"/>
              </a:ext>
            </a:extLst>
          </p:cNvPr>
          <p:cNvSpPr txBox="1"/>
          <p:nvPr/>
        </p:nvSpPr>
        <p:spPr>
          <a:xfrm>
            <a:off x="488888" y="909309"/>
            <a:ext cx="9605727" cy="795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-US" altLang="ko-KR" sz="1600" dirty="0">
                <a:latin typeface="NanumSquare" panose="020B0600000101010101" pitchFamily="34" charset="-127"/>
                <a:ea typeface="NanumSquare" panose="020B0600000101010101" pitchFamily="34" charset="-127"/>
              </a:rPr>
              <a:t>&lt;-</a:t>
            </a:r>
            <a:r>
              <a:rPr kumimoji="1" lang="ko-KR" altLang="en-US" sz="1600" dirty="0">
                <a:latin typeface="NanumSquare" panose="020B0600000101010101" pitchFamily="34" charset="-127"/>
                <a:ea typeface="NanumSquare" panose="020B0600000101010101" pitchFamily="34" charset="-127"/>
              </a:rPr>
              <a:t> 또는 </a:t>
            </a:r>
            <a:r>
              <a:rPr kumimoji="1" lang="en-US" altLang="ko-KR" sz="1600" dirty="0">
                <a:latin typeface="NanumSquare" panose="020B0600000101010101" pitchFamily="34" charset="-127"/>
                <a:ea typeface="NanumSquare" panose="020B0600000101010101" pitchFamily="34" charset="-127"/>
              </a:rPr>
              <a:t>=</a:t>
            </a:r>
            <a:r>
              <a:rPr kumimoji="1" lang="ko-KR" altLang="en-US" sz="1600" dirty="0">
                <a:latin typeface="NanumSquare" panose="020B0600000101010101" pitchFamily="34" charset="-127"/>
                <a:ea typeface="NanumSquare" panose="020B0600000101010101" pitchFamily="34" charset="-127"/>
              </a:rPr>
              <a:t> 을 이용해서 변수 할당</a:t>
            </a:r>
            <a:r>
              <a:rPr kumimoji="1" lang="en-US" altLang="ko-KR" sz="1600" dirty="0"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-US" altLang="ko-KR" sz="1600" dirty="0">
                <a:latin typeface="NanumSquare" panose="020B0600000101010101" pitchFamily="34" charset="-127"/>
                <a:ea typeface="NanumSquare" panose="020B0600000101010101" pitchFamily="34" charset="-127"/>
              </a:rPr>
              <a:t>&lt;- </a:t>
            </a:r>
            <a:r>
              <a:rPr kumimoji="1" lang="ko-KR" altLang="en-US" sz="1600" dirty="0" err="1">
                <a:latin typeface="NanumSquare" panose="020B0600000101010101" pitchFamily="34" charset="-127"/>
                <a:ea typeface="NanumSquare" panose="020B0600000101010101" pitchFamily="34" charset="-127"/>
              </a:rPr>
              <a:t>를</a:t>
            </a:r>
            <a:r>
              <a:rPr kumimoji="1" lang="ko-KR" altLang="en-US" sz="1600" dirty="0">
                <a:latin typeface="NanumSquare" panose="020B0600000101010101" pitchFamily="34" charset="-127"/>
                <a:ea typeface="NanumSquare" panose="020B0600000101010101" pitchFamily="34" charset="-127"/>
              </a:rPr>
              <a:t> 사용 할 것을 권장</a:t>
            </a:r>
            <a:endParaRPr kumimoji="1" lang="en-US" altLang="ko-KR" sz="16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26D692B-2812-9D41-834D-AA8EB1F17E6D}"/>
              </a:ext>
            </a:extLst>
          </p:cNvPr>
          <p:cNvSpPr/>
          <p:nvPr/>
        </p:nvSpPr>
        <p:spPr>
          <a:xfrm>
            <a:off x="488888" y="2981711"/>
            <a:ext cx="11009013" cy="3364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D12BBBC6-48BA-4A49-95CC-C71CE7FDFDBA}"/>
              </a:ext>
            </a:extLst>
          </p:cNvPr>
          <p:cNvSpPr/>
          <p:nvPr/>
        </p:nvSpPr>
        <p:spPr>
          <a:xfrm>
            <a:off x="470782" y="2774614"/>
            <a:ext cx="1421394" cy="414196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팁과 조언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205C7E-63F2-ED49-AE0D-450A7122999F}"/>
              </a:ext>
            </a:extLst>
          </p:cNvPr>
          <p:cNvSpPr txBox="1"/>
          <p:nvPr/>
        </p:nvSpPr>
        <p:spPr>
          <a:xfrm>
            <a:off x="679010" y="3304515"/>
            <a:ext cx="106106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NanumSquare" panose="020B0600000101010101" pitchFamily="34" charset="-127"/>
                <a:ea typeface="NanumSquare" panose="020B0600000101010101" pitchFamily="34" charset="-127"/>
              </a:rPr>
              <a:t>&lt;-</a:t>
            </a:r>
            <a:r>
              <a:rPr kumimoji="1" lang="ko-KR" altLang="en-US" sz="1400" dirty="0">
                <a:latin typeface="NanumSquare" panose="020B0600000101010101" pitchFamily="34" charset="-127"/>
                <a:ea typeface="NanumSquare" panose="020B0600000101010101" pitchFamily="34" charset="-127"/>
              </a:rPr>
              <a:t> 은 모든 곳에서 사용 할 수 있는 반면</a:t>
            </a:r>
            <a:r>
              <a:rPr kumimoji="1" lang="en-US" altLang="ko-KR" sz="1400" dirty="0">
                <a:latin typeface="NanumSquare" panose="020B0600000101010101" pitchFamily="34" charset="-127"/>
                <a:ea typeface="NanumSquare" panose="020B0600000101010101" pitchFamily="34" charset="-127"/>
              </a:rPr>
              <a:t>,</a:t>
            </a:r>
            <a:r>
              <a:rPr kumimoji="1" lang="ko-KR" altLang="en-US" sz="1400" dirty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kumimoji="1" lang="en-US" altLang="ko-KR" sz="1400" dirty="0">
                <a:latin typeface="NanumSquare" panose="020B0600000101010101" pitchFamily="34" charset="-127"/>
                <a:ea typeface="NanumSquare" panose="020B0600000101010101" pitchFamily="34" charset="-127"/>
              </a:rPr>
              <a:t>=</a:t>
            </a:r>
            <a:r>
              <a:rPr kumimoji="1" lang="ko-KR" altLang="en-US" sz="1400" dirty="0">
                <a:latin typeface="NanumSquare" panose="020B0600000101010101" pitchFamily="34" charset="-127"/>
                <a:ea typeface="NanumSquare" panose="020B0600000101010101" pitchFamily="34" charset="-127"/>
              </a:rPr>
              <a:t> 은 사용되는 곳에 제약 이 있습니다</a:t>
            </a:r>
            <a:r>
              <a:rPr kumimoji="1" lang="en-US" altLang="ko-KR" sz="1400" dirty="0"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C77C667-DFCF-6A46-ACF8-6232E7A11EDF}"/>
              </a:ext>
            </a:extLst>
          </p:cNvPr>
          <p:cNvSpPr/>
          <p:nvPr/>
        </p:nvSpPr>
        <p:spPr>
          <a:xfrm>
            <a:off x="832919" y="3811509"/>
            <a:ext cx="8573631" cy="1204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temp1 &lt;- max(x </a:t>
            </a:r>
            <a:r>
              <a:rPr kumimoji="1" lang="en-US" altLang="ko-KR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kumimoji="1"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c(1,2,3))</a:t>
            </a:r>
          </a:p>
          <a:p>
            <a:r>
              <a:rPr kumimoji="1"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temp1</a:t>
            </a:r>
          </a:p>
          <a:p>
            <a:r>
              <a:rPr kumimoji="1"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3</a:t>
            </a:r>
          </a:p>
          <a:p>
            <a:r>
              <a:rPr kumimoji="1"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x</a:t>
            </a:r>
          </a:p>
          <a:p>
            <a:r>
              <a:rPr kumimoji="1"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1 2 3</a:t>
            </a:r>
            <a:endParaRPr kumimoji="1" lang="ko-KR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B02D0D-098E-4848-BC81-73B687319904}"/>
              </a:ext>
            </a:extLst>
          </p:cNvPr>
          <p:cNvSpPr/>
          <p:nvPr/>
        </p:nvSpPr>
        <p:spPr>
          <a:xfrm>
            <a:off x="832918" y="5015620"/>
            <a:ext cx="8573631" cy="1204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temp2 &lt;- max(y </a:t>
            </a:r>
            <a:r>
              <a:rPr kumimoji="1" lang="en-US" altLang="ko-KR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c(1,2,3))</a:t>
            </a:r>
          </a:p>
          <a:p>
            <a:r>
              <a:rPr kumimoji="1"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temp2</a:t>
            </a:r>
          </a:p>
          <a:p>
            <a:r>
              <a:rPr kumimoji="1"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3</a:t>
            </a:r>
          </a:p>
          <a:p>
            <a:r>
              <a:rPr kumimoji="1"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y</a:t>
            </a:r>
          </a:p>
          <a:p>
            <a:r>
              <a:rPr kumimoji="1" lang="en-US" altLang="ko-KR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Error: object 'y' not found</a:t>
            </a:r>
            <a:endParaRPr kumimoji="1" lang="ko-KR" alt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1FF6C3F2-DFED-4949-9330-4EB1AA7854E5}"/>
              </a:ext>
            </a:extLst>
          </p:cNvPr>
          <p:cNvSpPr/>
          <p:nvPr/>
        </p:nvSpPr>
        <p:spPr>
          <a:xfrm>
            <a:off x="9207374" y="309080"/>
            <a:ext cx="2784227" cy="202442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b="1" dirty="0">
                <a:latin typeface="NanumSquare" panose="020B0600000101010101" pitchFamily="34" charset="-127"/>
                <a:ea typeface="NanumSquare" panose="020B0600000101010101" pitchFamily="34" charset="-127"/>
              </a:rPr>
              <a:t>02. </a:t>
            </a:r>
            <a:r>
              <a:rPr kumimoji="1" lang="ko-KR" altLang="en-US" sz="1200" b="1" dirty="0">
                <a:latin typeface="NanumSquare" panose="020B0600000101010101" pitchFamily="34" charset="-127"/>
                <a:ea typeface="NanumSquare" panose="020B0600000101010101" pitchFamily="34" charset="-127"/>
              </a:rPr>
              <a:t>데이터 타입 및 구조  </a:t>
            </a:r>
          </a:p>
        </p:txBody>
      </p:sp>
    </p:spTree>
    <p:extLst>
      <p:ext uri="{BB962C8B-B14F-4D97-AF65-F5344CB8AC3E}">
        <p14:creationId xmlns:p14="http://schemas.microsoft.com/office/powerpoint/2010/main" val="1626493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1ABBCA-9A46-2846-A906-017508507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다양한 변수 할당 방법</a:t>
            </a: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1FF6C3F2-DFED-4949-9330-4EB1AA7854E5}"/>
              </a:ext>
            </a:extLst>
          </p:cNvPr>
          <p:cNvSpPr/>
          <p:nvPr/>
        </p:nvSpPr>
        <p:spPr>
          <a:xfrm>
            <a:off x="9207374" y="309080"/>
            <a:ext cx="2784227" cy="202442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b="1" dirty="0">
                <a:latin typeface="NanumSquare" panose="020B0600000101010101" pitchFamily="34" charset="-127"/>
                <a:ea typeface="NanumSquare" panose="020B0600000101010101" pitchFamily="34" charset="-127"/>
              </a:rPr>
              <a:t>02. </a:t>
            </a:r>
            <a:r>
              <a:rPr kumimoji="1" lang="ko-KR" altLang="en-US" sz="1200" b="1" dirty="0">
                <a:latin typeface="NanumSquare" panose="020B0600000101010101" pitchFamily="34" charset="-127"/>
                <a:ea typeface="NanumSquare" panose="020B0600000101010101" pitchFamily="34" charset="-127"/>
              </a:rPr>
              <a:t>데이터 타입 및 구조 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5D8A2D8-E9EF-6442-A6F9-76955D92533A}"/>
              </a:ext>
            </a:extLst>
          </p:cNvPr>
          <p:cNvSpPr/>
          <p:nvPr/>
        </p:nvSpPr>
        <p:spPr>
          <a:xfrm>
            <a:off x="1312752" y="1785424"/>
            <a:ext cx="8573631" cy="2557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1"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var1 &lt;- ”data science book” </a:t>
            </a:r>
            <a:endParaRPr kumimoji="1"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D6F92D-E8A4-4748-92CE-1748B9386933}"/>
              </a:ext>
            </a:extLst>
          </p:cNvPr>
          <p:cNvSpPr txBox="1"/>
          <p:nvPr/>
        </p:nvSpPr>
        <p:spPr>
          <a:xfrm>
            <a:off x="470781" y="996059"/>
            <a:ext cx="9605727" cy="4119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다양한 변수 할당 방법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변수에 문자열 할당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변수에 숫자 할당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변수에 날짜 또는 시간 할당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값을 </a:t>
            </a:r>
            <a:r>
              <a:rPr kumimoji="1"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여러개의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변수에 연속적으로 할당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여러개의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값을 동시에 할당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lvl="1">
              <a:lnSpc>
                <a:spcPct val="150000"/>
              </a:lnSpc>
            </a:pP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2B07C1D-F0E8-394F-8D09-C12860AA14BF}"/>
              </a:ext>
            </a:extLst>
          </p:cNvPr>
          <p:cNvSpPr/>
          <p:nvPr/>
        </p:nvSpPr>
        <p:spPr>
          <a:xfrm>
            <a:off x="1312751" y="2507189"/>
            <a:ext cx="8573631" cy="2557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1"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var2 &lt;- 13</a:t>
            </a:r>
            <a:endParaRPr kumimoji="1"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63821B4-7165-1941-944D-542EA4BDF4B1}"/>
              </a:ext>
            </a:extLst>
          </p:cNvPr>
          <p:cNvSpPr/>
          <p:nvPr/>
        </p:nvSpPr>
        <p:spPr>
          <a:xfrm>
            <a:off x="1312751" y="3246104"/>
            <a:ext cx="8573631" cy="2557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1"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var3 &lt;-</a:t>
            </a:r>
            <a:r>
              <a:rPr kumimoji="1"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Sys.Date</a:t>
            </a:r>
            <a:r>
              <a:rPr kumimoji="1"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kumimoji="1"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E802DDF-9D18-6B4D-9258-90DC6691D8C5}"/>
              </a:ext>
            </a:extLst>
          </p:cNvPr>
          <p:cNvSpPr/>
          <p:nvPr/>
        </p:nvSpPr>
        <p:spPr>
          <a:xfrm>
            <a:off x="1312750" y="4716097"/>
            <a:ext cx="8573631" cy="4986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var6 &lt;- c(1,2,3,4,5)</a:t>
            </a:r>
          </a:p>
          <a:p>
            <a:r>
              <a:rPr kumimoji="1"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var6 &lt;- c(1:5)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7F58023-E841-2B4C-A5A7-AFC5B0592EB7}"/>
              </a:ext>
            </a:extLst>
          </p:cNvPr>
          <p:cNvSpPr/>
          <p:nvPr/>
        </p:nvSpPr>
        <p:spPr>
          <a:xfrm>
            <a:off x="1312749" y="3985019"/>
            <a:ext cx="8573631" cy="2557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1"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var5 &lt;- var4 &lt;- 33</a:t>
            </a:r>
            <a:endParaRPr kumimoji="1"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685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1ABBCA-9A46-2846-A906-017508507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변수</a:t>
            </a:r>
          </a:p>
        </p:txBody>
      </p:sp>
      <p:sp>
        <p:nvSpPr>
          <p:cNvPr id="60" name="모서리가 둥근 직사각형 59">
            <a:extLst>
              <a:ext uri="{FF2B5EF4-FFF2-40B4-BE49-F238E27FC236}">
                <a16:creationId xmlns:a16="http://schemas.microsoft.com/office/drawing/2014/main" id="{C6AC3CDF-CCFB-384A-94E0-AE61D4C6120E}"/>
              </a:ext>
            </a:extLst>
          </p:cNvPr>
          <p:cNvSpPr/>
          <p:nvPr/>
        </p:nvSpPr>
        <p:spPr>
          <a:xfrm>
            <a:off x="9207374" y="309080"/>
            <a:ext cx="2784227" cy="202442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b="1" dirty="0">
                <a:latin typeface="NanumSquare" panose="020B0600000101010101" pitchFamily="34" charset="-127"/>
                <a:ea typeface="NanumSquare" panose="020B0600000101010101" pitchFamily="34" charset="-127"/>
              </a:rPr>
              <a:t>02. </a:t>
            </a:r>
            <a:r>
              <a:rPr kumimoji="1" lang="ko-KR" altLang="en-US" sz="1200" b="1" dirty="0">
                <a:latin typeface="NanumSquare" panose="020B0600000101010101" pitchFamily="34" charset="-127"/>
                <a:ea typeface="NanumSquare" panose="020B0600000101010101" pitchFamily="34" charset="-127"/>
              </a:rPr>
              <a:t>데이터 타입 및 구조 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428AA8-C7D0-CE42-9FAF-B68E84F5E2CB}"/>
              </a:ext>
            </a:extLst>
          </p:cNvPr>
          <p:cNvSpPr txBox="1"/>
          <p:nvPr/>
        </p:nvSpPr>
        <p:spPr>
          <a:xfrm>
            <a:off x="470781" y="996059"/>
            <a:ext cx="9605727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다양한 변수 할당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및 확인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D981404-E85C-E94C-AB52-14C1F3E50675}"/>
              </a:ext>
            </a:extLst>
          </p:cNvPr>
          <p:cNvSpPr/>
          <p:nvPr/>
        </p:nvSpPr>
        <p:spPr>
          <a:xfrm>
            <a:off x="814811" y="1551689"/>
            <a:ext cx="8573631" cy="28374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var1 -&gt; 56L; class(var1)</a:t>
            </a:r>
          </a:p>
          <a:p>
            <a:r>
              <a:rPr kumimoji="1" lang="en-US" altLang="ko-KR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"integer"</a:t>
            </a:r>
          </a:p>
          <a:p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var2 &lt;- 56.7; class(var2)</a:t>
            </a:r>
          </a:p>
          <a:p>
            <a:r>
              <a:rPr kumimoji="1" lang="en-US" altLang="ko-KR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"numeric"</a:t>
            </a:r>
          </a:p>
          <a:p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var3 &lt;- ”</a:t>
            </a:r>
            <a:r>
              <a:rPr kumimoji="1"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dangtong</a:t>
            </a:r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 class(var3)</a:t>
            </a:r>
          </a:p>
          <a:p>
            <a:r>
              <a:rPr kumimoji="1" lang="en-US" altLang="ko-KR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"character"</a:t>
            </a:r>
          </a:p>
          <a:p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var4 &lt;- factor(c(“continent”, “country”, “state”, “city”)); class(var4)</a:t>
            </a:r>
          </a:p>
          <a:p>
            <a:r>
              <a:rPr kumimoji="1" lang="en-US" altLang="ko-KR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"factor" </a:t>
            </a:r>
          </a:p>
          <a:p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var5 &lt;- </a:t>
            </a:r>
            <a:r>
              <a:rPr kumimoji="1"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as.Date</a:t>
            </a:r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(“2019-08-07”); class(var5)</a:t>
            </a:r>
          </a:p>
          <a:p>
            <a:r>
              <a:rPr kumimoji="1" lang="en-US" altLang="ko-KR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"Date"</a:t>
            </a:r>
          </a:p>
          <a:p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var6 &lt;- </a:t>
            </a:r>
            <a:r>
              <a:rPr kumimoji="1"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as.POSIXct</a:t>
            </a:r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(“2019-09-10 09:22:19”); class(var6)</a:t>
            </a:r>
          </a:p>
          <a:p>
            <a:r>
              <a:rPr kumimoji="1" lang="en-US" altLang="ko-KR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"</a:t>
            </a:r>
            <a:r>
              <a:rPr kumimoji="1" lang="en-US" altLang="ko-KR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POSIXct</a:t>
            </a:r>
            <a:r>
              <a:rPr kumimoji="1" lang="en-US" altLang="ko-KR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kumimoji="1" lang="en-US" altLang="ko-KR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POSIXt</a:t>
            </a:r>
            <a:r>
              <a:rPr kumimoji="1" lang="en-US" altLang="ko-KR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endParaRPr kumimoji="1"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8BC512D-80D8-1F41-9467-65A80A4E94A4}"/>
              </a:ext>
            </a:extLst>
          </p:cNvPr>
          <p:cNvSpPr/>
          <p:nvPr/>
        </p:nvSpPr>
        <p:spPr>
          <a:xfrm>
            <a:off x="3008376" y="4912416"/>
            <a:ext cx="6096000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r>
              <a:rPr lang="ko-KR" altLang="en-US" sz="1000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리스트 형으로 요일</a:t>
            </a:r>
            <a:r>
              <a:rPr lang="en-US" altLang="ko-KR" sz="1000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, </a:t>
            </a:r>
            <a:r>
              <a:rPr lang="ko-KR" altLang="en-US" sz="1000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년</a:t>
            </a:r>
            <a:r>
              <a:rPr lang="en-US" altLang="ko-KR" sz="1000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, </a:t>
            </a:r>
            <a:r>
              <a:rPr lang="ko-KR" altLang="en-US" sz="1000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월</a:t>
            </a:r>
            <a:r>
              <a:rPr lang="en-US" altLang="ko-KR" sz="1000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, </a:t>
            </a:r>
            <a:r>
              <a:rPr lang="ko-KR" altLang="en-US" sz="1000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일 등의 정보를 리스트 내부 원소로 저장되어 유용하다</a:t>
            </a:r>
          </a:p>
        </p:txBody>
      </p:sp>
      <p:cxnSp>
        <p:nvCxnSpPr>
          <p:cNvPr id="17" name="꺾인 연결선[E] 16">
            <a:extLst>
              <a:ext uri="{FF2B5EF4-FFF2-40B4-BE49-F238E27FC236}">
                <a16:creationId xmlns:a16="http://schemas.microsoft.com/office/drawing/2014/main" id="{1ED247C3-D8BE-DC40-BB13-9E6774D0C903}"/>
              </a:ext>
            </a:extLst>
          </p:cNvPr>
          <p:cNvCxnSpPr>
            <a:endCxn id="3" idx="1"/>
          </p:cNvCxnSpPr>
          <p:nvPr/>
        </p:nvCxnSpPr>
        <p:spPr>
          <a:xfrm rot="16200000" flipH="1">
            <a:off x="1468818" y="4255326"/>
            <a:ext cx="421261" cy="3048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C516F064-B442-8347-AC3D-0758B5BD2F72}"/>
              </a:ext>
            </a:extLst>
          </p:cNvPr>
          <p:cNvCxnSpPr>
            <a:cxnSpLocks/>
            <a:endCxn id="31" idx="1"/>
          </p:cNvCxnSpPr>
          <p:nvPr/>
        </p:nvCxnSpPr>
        <p:spPr>
          <a:xfrm rot="16200000" flipH="1">
            <a:off x="2442856" y="4470007"/>
            <a:ext cx="838432" cy="2926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DCE67F63-93D0-FD49-9526-35229B7AC807}"/>
              </a:ext>
            </a:extLst>
          </p:cNvPr>
          <p:cNvSpPr/>
          <p:nvPr/>
        </p:nvSpPr>
        <p:spPr>
          <a:xfrm>
            <a:off x="1831848" y="4495246"/>
            <a:ext cx="6096000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r>
              <a:rPr lang="ko-KR" altLang="en-US" sz="1000" dirty="0">
                <a:solidFill>
                  <a:srgbClr val="030303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정수로 시간 정보를 데이터프레임으로 저장할 때 유용</a:t>
            </a:r>
            <a:endParaRPr lang="ko-KR" altLang="en-US" sz="1000" dirty="0">
              <a:latin typeface="NanumSquare Light" panose="020B0600000101010101" pitchFamily="34" charset="-127"/>
              <a:ea typeface="NanumSquare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5966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1ABBCA-9A46-2846-A906-017508507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변수 관리</a:t>
            </a: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1FF6C3F2-DFED-4949-9330-4EB1AA7854E5}"/>
              </a:ext>
            </a:extLst>
          </p:cNvPr>
          <p:cNvSpPr/>
          <p:nvPr/>
        </p:nvSpPr>
        <p:spPr>
          <a:xfrm>
            <a:off x="9207374" y="309080"/>
            <a:ext cx="2784227" cy="202442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b="1" dirty="0">
                <a:latin typeface="NanumSquare" panose="020B0600000101010101" pitchFamily="34" charset="-127"/>
                <a:ea typeface="NanumSquare" panose="020B0600000101010101" pitchFamily="34" charset="-127"/>
              </a:rPr>
              <a:t>02. </a:t>
            </a:r>
            <a:r>
              <a:rPr kumimoji="1" lang="ko-KR" altLang="en-US" sz="1200" b="1" dirty="0">
                <a:latin typeface="NanumSquare" panose="020B0600000101010101" pitchFamily="34" charset="-127"/>
                <a:ea typeface="NanumSquare" panose="020B0600000101010101" pitchFamily="34" charset="-127"/>
              </a:rPr>
              <a:t>데이터 타입 및 구조  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CDE0BB4-CA59-294D-B5A8-295DC95726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807711"/>
              </p:ext>
            </p:extLst>
          </p:nvPr>
        </p:nvGraphicFramePr>
        <p:xfrm>
          <a:off x="764516" y="1474859"/>
          <a:ext cx="812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94467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369288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i="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함수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i="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221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ea typeface="NanumSquare" panose="020B0600000101010101" pitchFamily="34" charset="-127"/>
                          <a:cs typeface="Courier New" panose="02070309020205020404" pitchFamily="49" charset="0"/>
                        </a:rPr>
                        <a:t>ls()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ea typeface="NanumSquare" panose="020B0600000101010101" pitchFamily="34" charset="-127"/>
                          <a:cs typeface="Courier New" panose="02070309020205020404" pitchFamily="49" charset="0"/>
                        </a:rPr>
                        <a:t>모든 변수 나열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151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ea typeface="NanumSquare" panose="020B0600000101010101" pitchFamily="34" charset="-127"/>
                          <a:cs typeface="Courier New" panose="02070309020205020404" pitchFamily="49" charset="0"/>
                        </a:rPr>
                        <a:t>rm(list=ls())</a:t>
                      </a:r>
                      <a:endParaRPr lang="ko-KR" altLang="en-US" sz="14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urier New" panose="02070309020205020404" pitchFamily="49" charset="0"/>
                        <a:ea typeface="NanumSquare" panose="020B0600000101010101" pitchFamily="34" charset="-127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ea typeface="NanumSquare" panose="020B0600000101010101" pitchFamily="34" charset="-127"/>
                          <a:cs typeface="Courier New" panose="02070309020205020404" pitchFamily="49" charset="0"/>
                        </a:rPr>
                        <a:t>모든 변수 제거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922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ea typeface="NanumSquare" panose="020B0600000101010101" pitchFamily="34" charset="-127"/>
                          <a:cs typeface="Courier New" panose="02070309020205020404" pitchFamily="49" charset="0"/>
                        </a:rPr>
                        <a:t>str()</a:t>
                      </a:r>
                      <a:endParaRPr lang="ko-KR" altLang="en-US" sz="14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urier New" panose="02070309020205020404" pitchFamily="49" charset="0"/>
                        <a:ea typeface="NanumSquare" panose="020B0600000101010101" pitchFamily="34" charset="-127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ea typeface="NanumSquare" panose="020B0600000101010101" pitchFamily="34" charset="-127"/>
                          <a:cs typeface="Courier New" panose="02070309020205020404" pitchFamily="49" charset="0"/>
                        </a:rPr>
                        <a:t>변수 속성 정보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448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ea typeface="NanumSquare" panose="020B0600000101010101" pitchFamily="34" charset="-127"/>
                          <a:cs typeface="Courier New" panose="02070309020205020404" pitchFamily="49" charset="0"/>
                        </a:rPr>
                        <a:t>ls.str</a:t>
                      </a:r>
                      <a:r>
                        <a:rPr lang="en-US" altLang="ko-KR" sz="14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ea typeface="NanumSquare" panose="020B0600000101010101" pitchFamily="34" charset="-127"/>
                          <a:cs typeface="Courier New" panose="02070309020205020404" pitchFamily="49" charset="0"/>
                        </a:rPr>
                        <a:t>()</a:t>
                      </a:r>
                      <a:endParaRPr lang="ko-KR" altLang="en-US" sz="14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urier New" panose="02070309020205020404" pitchFamily="49" charset="0"/>
                        <a:ea typeface="NanumSquare" panose="020B0600000101010101" pitchFamily="34" charset="-127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ea typeface="NanumSquare" panose="020B0600000101010101" pitchFamily="34" charset="-127"/>
                          <a:cs typeface="Courier New" panose="02070309020205020404" pitchFamily="49" charset="0"/>
                        </a:rPr>
                        <a:t>변수 리스트와 속성을 한번에 보여줌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982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ea typeface="NanumSquare" panose="020B0600000101010101" pitchFamily="34" charset="-127"/>
                          <a:cs typeface="Courier New" panose="02070309020205020404" pitchFamily="49" charset="0"/>
                        </a:rPr>
                        <a:t>exists(`var1`)</a:t>
                      </a:r>
                      <a:endParaRPr lang="ko-KR" altLang="en-US" sz="14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urier New" panose="02070309020205020404" pitchFamily="49" charset="0"/>
                        <a:ea typeface="NanumSquare" panose="020B0600000101010101" pitchFamily="34" charset="-127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ea typeface="NanumSquare" panose="020B0600000101010101" pitchFamily="34" charset="-127"/>
                          <a:cs typeface="Courier New" panose="02070309020205020404" pitchFamily="49" charset="0"/>
                        </a:rPr>
                        <a:t>변수 존재 확인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401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ea typeface="NanumSquare" panose="020B0600000101010101" pitchFamily="34" charset="-127"/>
                          <a:cs typeface="Courier New" panose="02070309020205020404" pitchFamily="49" charset="0"/>
                        </a:rPr>
                        <a:t>rm(x) or rm(`x`)</a:t>
                      </a:r>
                      <a:endParaRPr lang="ko-KR" altLang="en-US" sz="14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urier New" panose="02070309020205020404" pitchFamily="49" charset="0"/>
                        <a:ea typeface="NanumSquare" panose="020B0600000101010101" pitchFamily="34" charset="-127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ea typeface="NanumSquare" panose="020B0600000101010101" pitchFamily="34" charset="-127"/>
                          <a:cs typeface="Courier New" panose="02070309020205020404" pitchFamily="49" charset="0"/>
                        </a:rPr>
                        <a:t>변수 제거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954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ea typeface="NanumSquare" panose="020B0600000101010101" pitchFamily="34" charset="-127"/>
                          <a:cs typeface="Courier New" panose="02070309020205020404" pitchFamily="49" charset="0"/>
                        </a:rPr>
                        <a:t>save.image</a:t>
                      </a:r>
                      <a:r>
                        <a:rPr lang="en-US" altLang="ko-KR" sz="14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ea typeface="NanumSquare" panose="020B0600000101010101" pitchFamily="34" charset="-127"/>
                          <a:cs typeface="Courier New" panose="02070309020205020404" pitchFamily="49" charset="0"/>
                        </a:rPr>
                        <a:t>(file=“</a:t>
                      </a:r>
                      <a:r>
                        <a:rPr lang="en-US" altLang="ko-KR" sz="14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ea typeface="NanumSquare" panose="020B0600000101010101" pitchFamily="34" charset="-127"/>
                          <a:cs typeface="Courier New" panose="02070309020205020404" pitchFamily="49" charset="0"/>
                        </a:rPr>
                        <a:t>test.RData</a:t>
                      </a:r>
                      <a:r>
                        <a:rPr lang="en-US" altLang="ko-KR" sz="14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ea typeface="NanumSquare" panose="020B0600000101010101" pitchFamily="34" charset="-127"/>
                          <a:cs typeface="Courier New" panose="02070309020205020404" pitchFamily="49" charset="0"/>
                        </a:rPr>
                        <a:t>”)</a:t>
                      </a:r>
                      <a:endParaRPr lang="ko-KR" altLang="en-US" sz="14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urier New" panose="02070309020205020404" pitchFamily="49" charset="0"/>
                        <a:ea typeface="NanumSquare" panose="020B0600000101010101" pitchFamily="34" charset="-127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ea typeface="NanumSquare" panose="020B0600000101010101" pitchFamily="34" charset="-127"/>
                          <a:cs typeface="Courier New" panose="02070309020205020404" pitchFamily="49" charset="0"/>
                        </a:rPr>
                        <a:t>모든 변수를 저장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007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ea typeface="NanumSquare" panose="020B0600000101010101" pitchFamily="34" charset="-127"/>
                          <a:cs typeface="Courier New" panose="02070309020205020404" pitchFamily="49" charset="0"/>
                        </a:rPr>
                        <a:t>load.(“</a:t>
                      </a:r>
                      <a:r>
                        <a:rPr lang="en-US" altLang="ko-KR" sz="14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ea typeface="NanumSquare" panose="020B0600000101010101" pitchFamily="34" charset="-127"/>
                          <a:cs typeface="Courier New" panose="02070309020205020404" pitchFamily="49" charset="0"/>
                        </a:rPr>
                        <a:t>test.RData</a:t>
                      </a:r>
                      <a:r>
                        <a:rPr lang="en-US" altLang="ko-KR" sz="14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ea typeface="NanumSquare" panose="020B0600000101010101" pitchFamily="34" charset="-127"/>
                          <a:cs typeface="Courier New" panose="02070309020205020404" pitchFamily="49" charset="0"/>
                        </a:rPr>
                        <a:t>”)</a:t>
                      </a:r>
                      <a:endParaRPr lang="ko-KR" altLang="en-US" sz="14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urier New" panose="02070309020205020404" pitchFamily="49" charset="0"/>
                        <a:ea typeface="NanumSquare" panose="020B0600000101010101" pitchFamily="34" charset="-127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ea typeface="NanumSquare" panose="020B0600000101010101" pitchFamily="34" charset="-127"/>
                          <a:cs typeface="Courier New" panose="02070309020205020404" pitchFamily="49" charset="0"/>
                        </a:rPr>
                        <a:t>저장된 변수를 불러옴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073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ea typeface="NanumSquare" panose="020B0600000101010101" pitchFamily="34" charset="-127"/>
                          <a:cs typeface="Courier New" panose="02070309020205020404" pitchFamily="49" charset="0"/>
                        </a:rPr>
                        <a:t>objects()</a:t>
                      </a:r>
                      <a:endParaRPr lang="ko-KR" altLang="en-US" sz="14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urier New" panose="02070309020205020404" pitchFamily="49" charset="0"/>
                        <a:ea typeface="NanumSquare" panose="020B0600000101010101" pitchFamily="34" charset="-127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ea typeface="NanumSquare" panose="020B0600000101010101" pitchFamily="34" charset="-127"/>
                          <a:cs typeface="Courier New" panose="02070309020205020404" pitchFamily="49" charset="0"/>
                        </a:rPr>
                        <a:t>생성된 변수 모두 확인하기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42234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A85D100-4EC2-D848-BE8E-98C6FE9DF4FC}"/>
              </a:ext>
            </a:extLst>
          </p:cNvPr>
          <p:cNvSpPr txBox="1"/>
          <p:nvPr/>
        </p:nvSpPr>
        <p:spPr>
          <a:xfrm>
            <a:off x="488888" y="909307"/>
            <a:ext cx="9605727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변수 생성 후 관리 하기 위한 다양한 명령어가 아래와 같이 존재 합니다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92654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{F0DB4540-445F-FF49-96CD-C5E29A83E060}tf10001121</Template>
  <TotalTime>5706</TotalTime>
  <Words>2803</Words>
  <Application>Microsoft Macintosh PowerPoint</Application>
  <PresentationFormat>와이드스크린</PresentationFormat>
  <Paragraphs>676</Paragraphs>
  <Slides>52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63" baseType="lpstr">
      <vt:lpstr>Nanum Brush Script</vt:lpstr>
      <vt:lpstr>NanumSquare</vt:lpstr>
      <vt:lpstr>NanumSquare Light</vt:lpstr>
      <vt:lpstr>Arial</vt:lpstr>
      <vt:lpstr>Century Gothic</vt:lpstr>
      <vt:lpstr>Courier New</vt:lpstr>
      <vt:lpstr>Helvetica Neue</vt:lpstr>
      <vt:lpstr>Verdana</vt:lpstr>
      <vt:lpstr>Wingdings</vt:lpstr>
      <vt:lpstr>Wingdings 2</vt:lpstr>
      <vt:lpstr>명언</vt:lpstr>
      <vt:lpstr>1장. 분석</vt:lpstr>
      <vt:lpstr>분석 방법론</vt:lpstr>
      <vt:lpstr>분석 방법론</vt:lpstr>
      <vt:lpstr>2장. 데이터 타입 및 데이터 구조</vt:lpstr>
      <vt:lpstr>변수 명명 규칙 (Naming Convention)</vt:lpstr>
      <vt:lpstr>변수 할당</vt:lpstr>
      <vt:lpstr>다양한 변수 할당 방법</vt:lpstr>
      <vt:lpstr>변수</vt:lpstr>
      <vt:lpstr>변수 관리</vt:lpstr>
      <vt:lpstr>데이터 타입 및 구조</vt:lpstr>
      <vt:lpstr>숫자</vt:lpstr>
      <vt:lpstr>문자열</vt:lpstr>
      <vt:lpstr>문자열 로케일</vt:lpstr>
      <vt:lpstr>팩터(Factor)</vt:lpstr>
      <vt:lpstr>팩터(Factor)</vt:lpstr>
      <vt:lpstr>논리(Logical)</vt:lpstr>
      <vt:lpstr>날짜(Date)</vt:lpstr>
      <vt:lpstr>날짜(Date)</vt:lpstr>
      <vt:lpstr>R에서 특수한 성격의 값</vt:lpstr>
      <vt:lpstr>NA/NaN/Inf 확인 및 처리</vt:lpstr>
      <vt:lpstr>데이터 구조</vt:lpstr>
      <vt:lpstr>벡터(Vector)</vt:lpstr>
      <vt:lpstr>행렬(Matrix)</vt:lpstr>
      <vt:lpstr>배역(Array)</vt:lpstr>
      <vt:lpstr>데이터프레임(Data Frame)</vt:lpstr>
      <vt:lpstr>리스트 (List)</vt:lpstr>
      <vt:lpstr>3장. 흐름제어</vt:lpstr>
      <vt:lpstr>기본 연산자</vt:lpstr>
      <vt:lpstr>if문</vt:lpstr>
      <vt:lpstr>ifelse문</vt:lpstr>
      <vt:lpstr>else if</vt:lpstr>
      <vt:lpstr>연습 문제</vt:lpstr>
      <vt:lpstr>for 문</vt:lpstr>
      <vt:lpstr>while 문</vt:lpstr>
      <vt:lpstr>next 문</vt:lpstr>
      <vt:lpstr>repeat 과 break 문</vt:lpstr>
      <vt:lpstr>4장. 함수</vt:lpstr>
      <vt:lpstr>함수의 정의</vt:lpstr>
      <vt:lpstr>중첩함수</vt:lpstr>
      <vt:lpstr>클로져(Closure)</vt:lpstr>
      <vt:lpstr>함수 파라메터 특성</vt:lpstr>
      <vt:lpstr>변수의 스코프(Scope)</vt:lpstr>
      <vt:lpstr>문자열</vt:lpstr>
      <vt:lpstr>문자열</vt:lpstr>
      <vt:lpstr>문자열</vt:lpstr>
      <vt:lpstr>3장. 입출력</vt:lpstr>
      <vt:lpstr>입출력을 배우기 전에</vt:lpstr>
      <vt:lpstr>입출력을 배우기 전에</vt:lpstr>
      <vt:lpstr>5장. 이산변수 와 연속변수</vt:lpstr>
      <vt:lpstr>6장. 데이터 처리</vt:lpstr>
      <vt:lpstr>7장. 데이터 시각화</vt:lpstr>
      <vt:lpstr>8장. 모델 개발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HyunChang Byun</dc:creator>
  <cp:lastModifiedBy>HyunChang Byun</cp:lastModifiedBy>
  <cp:revision>61</cp:revision>
  <dcterms:created xsi:type="dcterms:W3CDTF">2018-12-19T16:15:45Z</dcterms:created>
  <dcterms:modified xsi:type="dcterms:W3CDTF">2019-08-29T16:26:43Z</dcterms:modified>
</cp:coreProperties>
</file>