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FFFFFF"/>
    <a:srgbClr val="076CA7"/>
    <a:srgbClr val="52AE26"/>
    <a:srgbClr val="B80808"/>
    <a:srgbClr val="FCBB04"/>
    <a:srgbClr val="FFCC00"/>
    <a:srgbClr val="54D64A"/>
    <a:srgbClr val="60DE42"/>
    <a:srgbClr val="F86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364" autoAdjust="0"/>
  </p:normalViewPr>
  <p:slideViewPr>
    <p:cSldViewPr snapToGrid="0">
      <p:cViewPr>
        <p:scale>
          <a:sx n="100" d="100"/>
          <a:sy n="100" d="100"/>
        </p:scale>
        <p:origin x="-3864" y="-15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B7CFD-BE41-4A1C-AB1F-02653044258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1C15E-798D-4A52-800C-BDD70C0F9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1C15E-798D-4A52-800C-BDD70C0F99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module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BackOffice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FrontOffice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Middle-wave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HNX,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chịu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(30K message/1 </a:t>
            </a:r>
            <a:r>
              <a:rPr lang="en-US" baseline="0" dirty="0" err="1" smtClean="0"/>
              <a:t>giây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triệu</a:t>
            </a:r>
            <a:r>
              <a:rPr lang="en-US" baseline="0" dirty="0" smtClean="0"/>
              <a:t> message/ 1 </a:t>
            </a:r>
            <a:r>
              <a:rPr lang="en-US" baseline="0" dirty="0" err="1" smtClean="0"/>
              <a:t>phiên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fail-over, sequence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dang,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: Bloomberg, HSX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core. </a:t>
            </a:r>
            <a:r>
              <a:rPr lang="en-US" baseline="0" dirty="0" err="1" smtClean="0"/>
              <a:t>Navisoft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Bloomberg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HNX (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1C15E-798D-4A52-800C-BDD70C0F99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6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khoán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(Core)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HNX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eBroker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+.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ngầm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C++ (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DB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DB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DB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Navisoft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TOP ISV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xuyên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đua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top 3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sàn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HNX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top 10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sàn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HSX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1C15E-798D-4A52-800C-BDD70C0F99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3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Hầu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load-balance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fail-over ở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down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active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backup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Oracle Clustering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Dataguard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DB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Phê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duyệt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1C15E-798D-4A52-800C-BDD70C0F99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 mô hình triển khai, các máy chủ được thiết kế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mô hình ngang hàng với cơ chế cân bằng tải.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ễ dàng thêm nhiều máy chủ nếu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CTCK 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muốn mở rộng hệ thống với khối lượng cao hơn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Với cấu trúc module, dễ dàng để tích hợp module mới hoặc nâng cấp một trong những module hiện tại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module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API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1C15E-798D-4A52-800C-BDD70C0F99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tách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FrontEnd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BackEnd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OnlineTrading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tố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MD5.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message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nén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Oracle,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CSDL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1C15E-798D-4A52-800C-BDD70C0F99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4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lãnh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CK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Margin,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endParaRPr lang="en-US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vốn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đua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chẻ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1C15E-798D-4A52-800C-BDD70C0F99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 thống không đòi hỏi một cơ sở hạ tầng máy chủ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cấu hình trung bình, có thể tái sử dụng các máy chủ hiện có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 thống có khả năng hoạt động trên nhiều môi trường cơ sở hạ tầng: máy chủ vật lý hoặc ảo hóa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tùy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CTCK.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CTCK 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không cần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nhân viên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Hầu hết các hoạt động CNTT đã được tự động,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ếu hệ thống gặp sự cố, hệ thống sẽ phát hiện và gửi thông báo đến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dõi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hoặc SMS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1C15E-798D-4A52-800C-BDD70C0F99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9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Navisoft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quan tâm và tập trung vào giám sát và quản lý rủi ro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Hệ thống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iên tục theo dõi sự toàn vẹn, dữ liệu được theo dõi để đảm bảo độ chính xác. Hệ thống ngay lập tức cảnh báo trường hợp phát hiện lỗi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CTCK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kịp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ngay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đẹp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thiện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và qu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trình đơn giản cho người dùng cuối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g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iúp người dùng cuối dễ sử dụng và tránh những sai sót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sử dụng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1C15E-798D-4A52-800C-BDD70C0F99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9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516E-501F-4850-90A4-319FC99066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3D1D3B55-ACC4-4046-B6CF-5D35A77C27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779" y="6510337"/>
            <a:ext cx="550069" cy="5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 descr="C:\Users\TuanAnh\Desktop\logo navisoft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21" y="64625"/>
            <a:ext cx="1418904" cy="100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7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0EAE-2F4F-4FC8-BB39-001D71947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62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0EAE-2F4F-4FC8-BB39-001D71947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14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>
            <a:extLst>
              <a:ext uri="{FF2B5EF4-FFF2-40B4-BE49-F238E27FC236}">
                <a16:creationId xmlns="" xmlns:a16="http://schemas.microsoft.com/office/drawing/2014/main" id="{4F2D9B48-64A1-41F1-B110-D511F0BFE7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66" y="6192247"/>
            <a:ext cx="550069" cy="5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53DA5F-6BF6-4F4F-B99C-270FC16004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7055" y="2589910"/>
            <a:ext cx="6516222" cy="754539"/>
          </a:xfrm>
        </p:spPr>
        <p:txBody>
          <a:bodyPr>
            <a:normAutofit/>
          </a:bodyPr>
          <a:lstStyle>
            <a:lvl1pPr marL="0" indent="0" algn="ctr">
              <a:buNone/>
              <a:defRPr sz="33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9453DA5F-6BF6-4F4F-B99C-270FC16004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7055" y="3504310"/>
            <a:ext cx="6516222" cy="754539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en-US"/>
          </a:p>
        </p:txBody>
      </p:sp>
      <p:pic>
        <p:nvPicPr>
          <p:cNvPr id="9" name="Picture 6" descr="C:\Users\TuanAnh\Desktop\logo navisoft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548" y="1492593"/>
            <a:ext cx="1418904" cy="100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8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C66-6FF7-4A8D-9BFF-0650855DEDD1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F516E-501F-4850-90A4-319FC99066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54E87DB-11FB-45AC-8D59-60283EE4FFF9}"/>
              </a:ext>
            </a:extLst>
          </p:cNvPr>
          <p:cNvSpPr txBox="1"/>
          <p:nvPr userDrawn="1"/>
        </p:nvSpPr>
        <p:spPr>
          <a:xfrm>
            <a:off x="7150474" y="6186113"/>
            <a:ext cx="12707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8C9731D-207A-4B81-93F6-E6F7C54B33B9}" type="slidenum">
              <a:rPr lang="en-US" sz="1350" smtClean="0"/>
              <a:t>‹#›</a:t>
            </a:fld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62925907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0EAE-2F4F-4FC8-BB39-001D71947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07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0EAE-2F4F-4FC8-BB39-001D71947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421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0EAE-2F4F-4FC8-BB39-001D71947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151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0EAE-2F4F-4FC8-BB39-001D71947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2078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0EAE-2F4F-4FC8-BB39-001D71947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51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0EAE-2F4F-4FC8-BB39-001D71947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58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0EAE-2F4F-4FC8-BB39-001D71947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55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0EAE-2F4F-4FC8-BB39-001D71947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1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1904" y="1652052"/>
            <a:ext cx="34006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HỆ THỐNG PHẦN MỀM QUẢN LÝ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1853" y="1917647"/>
            <a:ext cx="49407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 THÀNH BICSOL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517" y="6079752"/>
            <a:ext cx="11448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bày</a:t>
            </a:r>
            <a:endParaRPr lang="en-US" sz="1000" b="1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626" y="6284090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Nguyễn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Hùng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56429" y="6394224"/>
            <a:ext cx="16097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Hà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ội</a:t>
            </a:r>
            <a:r>
              <a:rPr lang="en-US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Tháng</a:t>
            </a:r>
            <a:r>
              <a:rPr lang="en-US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10/2018</a:t>
            </a:r>
            <a:endParaRPr lang="en-US" sz="1000" b="1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5447258"/>
            <a:ext cx="9144000" cy="449854"/>
            <a:chOff x="0" y="1010432"/>
            <a:chExt cx="9144000" cy="449854"/>
          </a:xfrm>
        </p:grpSpPr>
        <p:sp>
          <p:nvSpPr>
            <p:cNvPr id="21" name="Rectangle 1"/>
            <p:cNvSpPr/>
            <p:nvPr/>
          </p:nvSpPr>
          <p:spPr>
            <a:xfrm>
              <a:off x="0" y="1010432"/>
              <a:ext cx="1983036" cy="449854"/>
            </a:xfrm>
            <a:custGeom>
              <a:avLst/>
              <a:gdLst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294803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2518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1375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012031"/>
                <a:gd name="connsiteY0" fmla="*/ 0 h 568830"/>
                <a:gd name="connsiteX1" fmla="*/ 2012031 w 2012031"/>
                <a:gd name="connsiteY1" fmla="*/ 0 h 568830"/>
                <a:gd name="connsiteX2" fmla="*/ 1137515 w 2012031"/>
                <a:gd name="connsiteY2" fmla="*/ 568830 h 568830"/>
                <a:gd name="connsiteX3" fmla="*/ 0 w 2012031"/>
                <a:gd name="connsiteY3" fmla="*/ 568830 h 568830"/>
                <a:gd name="connsiteX4" fmla="*/ 0 w 2012031"/>
                <a:gd name="connsiteY4" fmla="*/ 0 h 568830"/>
                <a:gd name="connsiteX0" fmla="*/ 0 w 1957652"/>
                <a:gd name="connsiteY0" fmla="*/ 0 h 568830"/>
                <a:gd name="connsiteX1" fmla="*/ 1957652 w 1957652"/>
                <a:gd name="connsiteY1" fmla="*/ 0 h 568830"/>
                <a:gd name="connsiteX2" fmla="*/ 1137515 w 1957652"/>
                <a:gd name="connsiteY2" fmla="*/ 568830 h 568830"/>
                <a:gd name="connsiteX3" fmla="*/ 0 w 1957652"/>
                <a:gd name="connsiteY3" fmla="*/ 568830 h 568830"/>
                <a:gd name="connsiteX4" fmla="*/ 0 w 1957652"/>
                <a:gd name="connsiteY4" fmla="*/ 0 h 56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652" h="568830">
                  <a:moveTo>
                    <a:pt x="0" y="0"/>
                  </a:moveTo>
                  <a:lnTo>
                    <a:pt x="1957652" y="0"/>
                  </a:lnTo>
                  <a:lnTo>
                    <a:pt x="1137515" y="568830"/>
                  </a:lnTo>
                  <a:lnTo>
                    <a:pt x="0" y="568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6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1"/>
            <p:cNvSpPr/>
            <p:nvPr/>
          </p:nvSpPr>
          <p:spPr>
            <a:xfrm flipH="1" flipV="1">
              <a:off x="1368096" y="1013750"/>
              <a:ext cx="7775904" cy="442441"/>
            </a:xfrm>
            <a:custGeom>
              <a:avLst/>
              <a:gdLst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294803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2518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1375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82065"/>
                <a:gd name="connsiteX1" fmla="*/ 2294803 w 2294803"/>
                <a:gd name="connsiteY1" fmla="*/ 0 h 582065"/>
                <a:gd name="connsiteX2" fmla="*/ 2045080 w 2294803"/>
                <a:gd name="connsiteY2" fmla="*/ 582065 h 582065"/>
                <a:gd name="connsiteX3" fmla="*/ 0 w 2294803"/>
                <a:gd name="connsiteY3" fmla="*/ 568830 h 582065"/>
                <a:gd name="connsiteX4" fmla="*/ 0 w 2294803"/>
                <a:gd name="connsiteY4" fmla="*/ 0 h 582065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048318 w 2294803"/>
                <a:gd name="connsiteY2" fmla="*/ 553737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85091"/>
                <a:gd name="connsiteY0" fmla="*/ 0 h 568830"/>
                <a:gd name="connsiteX1" fmla="*/ 2285091 w 2285091"/>
                <a:gd name="connsiteY1" fmla="*/ 0 h 568830"/>
                <a:gd name="connsiteX2" fmla="*/ 2048318 w 2285091"/>
                <a:gd name="connsiteY2" fmla="*/ 553737 h 568830"/>
                <a:gd name="connsiteX3" fmla="*/ 0 w 2285091"/>
                <a:gd name="connsiteY3" fmla="*/ 568830 h 568830"/>
                <a:gd name="connsiteX4" fmla="*/ 0 w 2285091"/>
                <a:gd name="connsiteY4" fmla="*/ 0 h 56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091" h="568830">
                  <a:moveTo>
                    <a:pt x="0" y="0"/>
                  </a:moveTo>
                  <a:lnTo>
                    <a:pt x="2285091" y="0"/>
                  </a:lnTo>
                  <a:lnTo>
                    <a:pt x="2048318" y="553737"/>
                  </a:lnTo>
                  <a:lnTo>
                    <a:pt x="0" y="568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A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1086859"/>
              <a:ext cx="9144000" cy="296022"/>
            </a:xfrm>
            <a:prstGeom prst="rect">
              <a:avLst/>
            </a:prstGeom>
            <a:solidFill>
              <a:schemeClr val="bg1">
                <a:lumMod val="95000"/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9BECD7C-7EAB-468E-976D-CFA3543FF9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8" t="20938" r="20938" b="20938"/>
          <a:stretch/>
        </p:blipFill>
        <p:spPr>
          <a:xfrm>
            <a:off x="220925" y="173772"/>
            <a:ext cx="1233004" cy="11978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82" y="534203"/>
            <a:ext cx="1384127" cy="5206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03" y="2486807"/>
            <a:ext cx="5948179" cy="33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37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28234"/>
            <a:ext cx="9144000" cy="449854"/>
            <a:chOff x="0" y="228234"/>
            <a:chExt cx="9144000" cy="449854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228234"/>
              <a:ext cx="9144000" cy="449854"/>
              <a:chOff x="0" y="1010432"/>
              <a:chExt cx="9144000" cy="449854"/>
            </a:xfrm>
          </p:grpSpPr>
          <p:sp>
            <p:nvSpPr>
              <p:cNvPr id="11" name="Rectangle 1"/>
              <p:cNvSpPr/>
              <p:nvPr/>
            </p:nvSpPr>
            <p:spPr>
              <a:xfrm>
                <a:off x="0" y="1010432"/>
                <a:ext cx="1983036" cy="449854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012031"/>
                  <a:gd name="connsiteY0" fmla="*/ 0 h 568830"/>
                  <a:gd name="connsiteX1" fmla="*/ 2012031 w 2012031"/>
                  <a:gd name="connsiteY1" fmla="*/ 0 h 568830"/>
                  <a:gd name="connsiteX2" fmla="*/ 1137515 w 2012031"/>
                  <a:gd name="connsiteY2" fmla="*/ 568830 h 568830"/>
                  <a:gd name="connsiteX3" fmla="*/ 0 w 2012031"/>
                  <a:gd name="connsiteY3" fmla="*/ 568830 h 568830"/>
                  <a:gd name="connsiteX4" fmla="*/ 0 w 2012031"/>
                  <a:gd name="connsiteY4" fmla="*/ 0 h 568830"/>
                  <a:gd name="connsiteX0" fmla="*/ 0 w 1957652"/>
                  <a:gd name="connsiteY0" fmla="*/ 0 h 568830"/>
                  <a:gd name="connsiteX1" fmla="*/ 1957652 w 1957652"/>
                  <a:gd name="connsiteY1" fmla="*/ 0 h 568830"/>
                  <a:gd name="connsiteX2" fmla="*/ 1137515 w 1957652"/>
                  <a:gd name="connsiteY2" fmla="*/ 568830 h 568830"/>
                  <a:gd name="connsiteX3" fmla="*/ 0 w 1957652"/>
                  <a:gd name="connsiteY3" fmla="*/ 568830 h 568830"/>
                  <a:gd name="connsiteX4" fmla="*/ 0 w 1957652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7652" h="568830">
                    <a:moveTo>
                      <a:pt x="0" y="0"/>
                    </a:moveTo>
                    <a:lnTo>
                      <a:pt x="1957652" y="0"/>
                    </a:lnTo>
                    <a:lnTo>
                      <a:pt x="1137515" y="568830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6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"/>
              <p:cNvSpPr/>
              <p:nvPr/>
            </p:nvSpPr>
            <p:spPr>
              <a:xfrm flipH="1" flipV="1">
                <a:off x="1368096" y="1013750"/>
                <a:ext cx="7775904" cy="442441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82065"/>
                  <a:gd name="connsiteX1" fmla="*/ 2294803 w 2294803"/>
                  <a:gd name="connsiteY1" fmla="*/ 0 h 582065"/>
                  <a:gd name="connsiteX2" fmla="*/ 2045080 w 2294803"/>
                  <a:gd name="connsiteY2" fmla="*/ 582065 h 582065"/>
                  <a:gd name="connsiteX3" fmla="*/ 0 w 2294803"/>
                  <a:gd name="connsiteY3" fmla="*/ 568830 h 582065"/>
                  <a:gd name="connsiteX4" fmla="*/ 0 w 2294803"/>
                  <a:gd name="connsiteY4" fmla="*/ 0 h 582065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048318 w 2294803"/>
                  <a:gd name="connsiteY2" fmla="*/ 553737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85091"/>
                  <a:gd name="connsiteY0" fmla="*/ 0 h 568830"/>
                  <a:gd name="connsiteX1" fmla="*/ 2285091 w 2285091"/>
                  <a:gd name="connsiteY1" fmla="*/ 0 h 568830"/>
                  <a:gd name="connsiteX2" fmla="*/ 2048318 w 2285091"/>
                  <a:gd name="connsiteY2" fmla="*/ 553737 h 568830"/>
                  <a:gd name="connsiteX3" fmla="*/ 0 w 2285091"/>
                  <a:gd name="connsiteY3" fmla="*/ 568830 h 568830"/>
                  <a:gd name="connsiteX4" fmla="*/ 0 w 2285091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5091" h="568830">
                    <a:moveTo>
                      <a:pt x="0" y="0"/>
                    </a:moveTo>
                    <a:lnTo>
                      <a:pt x="2285091" y="0"/>
                    </a:lnTo>
                    <a:lnTo>
                      <a:pt x="2048318" y="553737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0" y="1086859"/>
                <a:ext cx="9144000" cy="296022"/>
              </a:xfrm>
              <a:prstGeom prst="rect">
                <a:avLst/>
              </a:prstGeom>
              <a:solidFill>
                <a:schemeClr val="bg1">
                  <a:lumMod val="95000"/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6625784" y="326812"/>
              <a:ext cx="24497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QUẢN LÝ VÀ TÁC NGHIỆP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5" name="Picture 3" descr="C:\Users\TuanAnh\Desktop\ÁDFSADSA\A hung\iMac 27' 2012 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91" y="-611436"/>
            <a:ext cx="8214609" cy="82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7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Users\TuanAnh\Desktop\ÁDFSADSA\A hung\macbook_pro_imac_mockup_template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87175"/>
            <a:ext cx="7850639" cy="413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0" y="228234"/>
            <a:ext cx="9144000" cy="449854"/>
            <a:chOff x="0" y="228234"/>
            <a:chExt cx="9144000" cy="449854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228234"/>
              <a:ext cx="9144000" cy="449854"/>
              <a:chOff x="0" y="1010432"/>
              <a:chExt cx="9144000" cy="449854"/>
            </a:xfrm>
          </p:grpSpPr>
          <p:sp>
            <p:nvSpPr>
              <p:cNvPr id="16" name="Rectangle 1"/>
              <p:cNvSpPr/>
              <p:nvPr/>
            </p:nvSpPr>
            <p:spPr>
              <a:xfrm>
                <a:off x="0" y="1010432"/>
                <a:ext cx="1983036" cy="449854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012031"/>
                  <a:gd name="connsiteY0" fmla="*/ 0 h 568830"/>
                  <a:gd name="connsiteX1" fmla="*/ 2012031 w 2012031"/>
                  <a:gd name="connsiteY1" fmla="*/ 0 h 568830"/>
                  <a:gd name="connsiteX2" fmla="*/ 1137515 w 2012031"/>
                  <a:gd name="connsiteY2" fmla="*/ 568830 h 568830"/>
                  <a:gd name="connsiteX3" fmla="*/ 0 w 2012031"/>
                  <a:gd name="connsiteY3" fmla="*/ 568830 h 568830"/>
                  <a:gd name="connsiteX4" fmla="*/ 0 w 2012031"/>
                  <a:gd name="connsiteY4" fmla="*/ 0 h 568830"/>
                  <a:gd name="connsiteX0" fmla="*/ 0 w 1957652"/>
                  <a:gd name="connsiteY0" fmla="*/ 0 h 568830"/>
                  <a:gd name="connsiteX1" fmla="*/ 1957652 w 1957652"/>
                  <a:gd name="connsiteY1" fmla="*/ 0 h 568830"/>
                  <a:gd name="connsiteX2" fmla="*/ 1137515 w 1957652"/>
                  <a:gd name="connsiteY2" fmla="*/ 568830 h 568830"/>
                  <a:gd name="connsiteX3" fmla="*/ 0 w 1957652"/>
                  <a:gd name="connsiteY3" fmla="*/ 568830 h 568830"/>
                  <a:gd name="connsiteX4" fmla="*/ 0 w 1957652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7652" h="568830">
                    <a:moveTo>
                      <a:pt x="0" y="0"/>
                    </a:moveTo>
                    <a:lnTo>
                      <a:pt x="1957652" y="0"/>
                    </a:lnTo>
                    <a:lnTo>
                      <a:pt x="1137515" y="568830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6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"/>
              <p:cNvSpPr/>
              <p:nvPr/>
            </p:nvSpPr>
            <p:spPr>
              <a:xfrm flipH="1" flipV="1">
                <a:off x="1368096" y="1013750"/>
                <a:ext cx="7775904" cy="442441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82065"/>
                  <a:gd name="connsiteX1" fmla="*/ 2294803 w 2294803"/>
                  <a:gd name="connsiteY1" fmla="*/ 0 h 582065"/>
                  <a:gd name="connsiteX2" fmla="*/ 2045080 w 2294803"/>
                  <a:gd name="connsiteY2" fmla="*/ 582065 h 582065"/>
                  <a:gd name="connsiteX3" fmla="*/ 0 w 2294803"/>
                  <a:gd name="connsiteY3" fmla="*/ 568830 h 582065"/>
                  <a:gd name="connsiteX4" fmla="*/ 0 w 2294803"/>
                  <a:gd name="connsiteY4" fmla="*/ 0 h 582065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048318 w 2294803"/>
                  <a:gd name="connsiteY2" fmla="*/ 553737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85091"/>
                  <a:gd name="connsiteY0" fmla="*/ 0 h 568830"/>
                  <a:gd name="connsiteX1" fmla="*/ 2285091 w 2285091"/>
                  <a:gd name="connsiteY1" fmla="*/ 0 h 568830"/>
                  <a:gd name="connsiteX2" fmla="*/ 2048318 w 2285091"/>
                  <a:gd name="connsiteY2" fmla="*/ 553737 h 568830"/>
                  <a:gd name="connsiteX3" fmla="*/ 0 w 2285091"/>
                  <a:gd name="connsiteY3" fmla="*/ 568830 h 568830"/>
                  <a:gd name="connsiteX4" fmla="*/ 0 w 2285091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5091" h="568830">
                    <a:moveTo>
                      <a:pt x="0" y="0"/>
                    </a:moveTo>
                    <a:lnTo>
                      <a:pt x="2285091" y="0"/>
                    </a:lnTo>
                    <a:lnTo>
                      <a:pt x="2048318" y="553737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0" y="1086859"/>
                <a:ext cx="9144000" cy="296022"/>
              </a:xfrm>
              <a:prstGeom prst="rect">
                <a:avLst/>
              </a:prstGeom>
              <a:solidFill>
                <a:schemeClr val="bg1">
                  <a:lumMod val="95000"/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625784" y="326812"/>
              <a:ext cx="24497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QUẢN LÝ VÀ TÁC NGHIỆP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TuanAnh\Desktop\ÁDFSADSA\A hung\simple-mockup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5" t="4064" r="19771" b="1486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228234"/>
            <a:ext cx="9144000" cy="449854"/>
            <a:chOff x="0" y="228234"/>
            <a:chExt cx="9144000" cy="449854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228234"/>
              <a:ext cx="9144000" cy="449854"/>
              <a:chOff x="0" y="1010432"/>
              <a:chExt cx="9144000" cy="449854"/>
            </a:xfrm>
          </p:grpSpPr>
          <p:sp>
            <p:nvSpPr>
              <p:cNvPr id="16" name="Rectangle 1"/>
              <p:cNvSpPr/>
              <p:nvPr/>
            </p:nvSpPr>
            <p:spPr>
              <a:xfrm>
                <a:off x="0" y="1010432"/>
                <a:ext cx="1983036" cy="449854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012031"/>
                  <a:gd name="connsiteY0" fmla="*/ 0 h 568830"/>
                  <a:gd name="connsiteX1" fmla="*/ 2012031 w 2012031"/>
                  <a:gd name="connsiteY1" fmla="*/ 0 h 568830"/>
                  <a:gd name="connsiteX2" fmla="*/ 1137515 w 2012031"/>
                  <a:gd name="connsiteY2" fmla="*/ 568830 h 568830"/>
                  <a:gd name="connsiteX3" fmla="*/ 0 w 2012031"/>
                  <a:gd name="connsiteY3" fmla="*/ 568830 h 568830"/>
                  <a:gd name="connsiteX4" fmla="*/ 0 w 2012031"/>
                  <a:gd name="connsiteY4" fmla="*/ 0 h 568830"/>
                  <a:gd name="connsiteX0" fmla="*/ 0 w 1957652"/>
                  <a:gd name="connsiteY0" fmla="*/ 0 h 568830"/>
                  <a:gd name="connsiteX1" fmla="*/ 1957652 w 1957652"/>
                  <a:gd name="connsiteY1" fmla="*/ 0 h 568830"/>
                  <a:gd name="connsiteX2" fmla="*/ 1137515 w 1957652"/>
                  <a:gd name="connsiteY2" fmla="*/ 568830 h 568830"/>
                  <a:gd name="connsiteX3" fmla="*/ 0 w 1957652"/>
                  <a:gd name="connsiteY3" fmla="*/ 568830 h 568830"/>
                  <a:gd name="connsiteX4" fmla="*/ 0 w 1957652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7652" h="568830">
                    <a:moveTo>
                      <a:pt x="0" y="0"/>
                    </a:moveTo>
                    <a:lnTo>
                      <a:pt x="1957652" y="0"/>
                    </a:lnTo>
                    <a:lnTo>
                      <a:pt x="1137515" y="568830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6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"/>
              <p:cNvSpPr/>
              <p:nvPr/>
            </p:nvSpPr>
            <p:spPr>
              <a:xfrm flipH="1" flipV="1">
                <a:off x="1368096" y="1013750"/>
                <a:ext cx="7775904" cy="442441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82065"/>
                  <a:gd name="connsiteX1" fmla="*/ 2294803 w 2294803"/>
                  <a:gd name="connsiteY1" fmla="*/ 0 h 582065"/>
                  <a:gd name="connsiteX2" fmla="*/ 2045080 w 2294803"/>
                  <a:gd name="connsiteY2" fmla="*/ 582065 h 582065"/>
                  <a:gd name="connsiteX3" fmla="*/ 0 w 2294803"/>
                  <a:gd name="connsiteY3" fmla="*/ 568830 h 582065"/>
                  <a:gd name="connsiteX4" fmla="*/ 0 w 2294803"/>
                  <a:gd name="connsiteY4" fmla="*/ 0 h 582065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048318 w 2294803"/>
                  <a:gd name="connsiteY2" fmla="*/ 553737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85091"/>
                  <a:gd name="connsiteY0" fmla="*/ 0 h 568830"/>
                  <a:gd name="connsiteX1" fmla="*/ 2285091 w 2285091"/>
                  <a:gd name="connsiteY1" fmla="*/ 0 h 568830"/>
                  <a:gd name="connsiteX2" fmla="*/ 2048318 w 2285091"/>
                  <a:gd name="connsiteY2" fmla="*/ 553737 h 568830"/>
                  <a:gd name="connsiteX3" fmla="*/ 0 w 2285091"/>
                  <a:gd name="connsiteY3" fmla="*/ 568830 h 568830"/>
                  <a:gd name="connsiteX4" fmla="*/ 0 w 2285091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5091" h="568830">
                    <a:moveTo>
                      <a:pt x="0" y="0"/>
                    </a:moveTo>
                    <a:lnTo>
                      <a:pt x="2285091" y="0"/>
                    </a:lnTo>
                    <a:lnTo>
                      <a:pt x="2048318" y="553737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0" y="1086859"/>
                <a:ext cx="9144000" cy="296022"/>
              </a:xfrm>
              <a:prstGeom prst="rect">
                <a:avLst/>
              </a:prstGeom>
              <a:solidFill>
                <a:schemeClr val="bg1">
                  <a:lumMod val="95000"/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625784" y="326812"/>
              <a:ext cx="24497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QUẢN LÝ VÀ TÁC NGHIỆP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4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28234"/>
            <a:ext cx="9144000" cy="449854"/>
            <a:chOff x="0" y="228234"/>
            <a:chExt cx="9144000" cy="449854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228234"/>
              <a:ext cx="9144000" cy="449854"/>
              <a:chOff x="0" y="1010432"/>
              <a:chExt cx="9144000" cy="449854"/>
            </a:xfrm>
          </p:grpSpPr>
          <p:sp>
            <p:nvSpPr>
              <p:cNvPr id="15" name="Rectangle 1"/>
              <p:cNvSpPr/>
              <p:nvPr/>
            </p:nvSpPr>
            <p:spPr>
              <a:xfrm>
                <a:off x="0" y="1010432"/>
                <a:ext cx="1983036" cy="449854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012031"/>
                  <a:gd name="connsiteY0" fmla="*/ 0 h 568830"/>
                  <a:gd name="connsiteX1" fmla="*/ 2012031 w 2012031"/>
                  <a:gd name="connsiteY1" fmla="*/ 0 h 568830"/>
                  <a:gd name="connsiteX2" fmla="*/ 1137515 w 2012031"/>
                  <a:gd name="connsiteY2" fmla="*/ 568830 h 568830"/>
                  <a:gd name="connsiteX3" fmla="*/ 0 w 2012031"/>
                  <a:gd name="connsiteY3" fmla="*/ 568830 h 568830"/>
                  <a:gd name="connsiteX4" fmla="*/ 0 w 2012031"/>
                  <a:gd name="connsiteY4" fmla="*/ 0 h 568830"/>
                  <a:gd name="connsiteX0" fmla="*/ 0 w 1957652"/>
                  <a:gd name="connsiteY0" fmla="*/ 0 h 568830"/>
                  <a:gd name="connsiteX1" fmla="*/ 1957652 w 1957652"/>
                  <a:gd name="connsiteY1" fmla="*/ 0 h 568830"/>
                  <a:gd name="connsiteX2" fmla="*/ 1137515 w 1957652"/>
                  <a:gd name="connsiteY2" fmla="*/ 568830 h 568830"/>
                  <a:gd name="connsiteX3" fmla="*/ 0 w 1957652"/>
                  <a:gd name="connsiteY3" fmla="*/ 568830 h 568830"/>
                  <a:gd name="connsiteX4" fmla="*/ 0 w 1957652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7652" h="568830">
                    <a:moveTo>
                      <a:pt x="0" y="0"/>
                    </a:moveTo>
                    <a:lnTo>
                      <a:pt x="1957652" y="0"/>
                    </a:lnTo>
                    <a:lnTo>
                      <a:pt x="1137515" y="568830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6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"/>
              <p:cNvSpPr/>
              <p:nvPr/>
            </p:nvSpPr>
            <p:spPr>
              <a:xfrm flipH="1" flipV="1">
                <a:off x="1368096" y="1013750"/>
                <a:ext cx="7775904" cy="442441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82065"/>
                  <a:gd name="connsiteX1" fmla="*/ 2294803 w 2294803"/>
                  <a:gd name="connsiteY1" fmla="*/ 0 h 582065"/>
                  <a:gd name="connsiteX2" fmla="*/ 2045080 w 2294803"/>
                  <a:gd name="connsiteY2" fmla="*/ 582065 h 582065"/>
                  <a:gd name="connsiteX3" fmla="*/ 0 w 2294803"/>
                  <a:gd name="connsiteY3" fmla="*/ 568830 h 582065"/>
                  <a:gd name="connsiteX4" fmla="*/ 0 w 2294803"/>
                  <a:gd name="connsiteY4" fmla="*/ 0 h 582065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048318 w 2294803"/>
                  <a:gd name="connsiteY2" fmla="*/ 553737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85091"/>
                  <a:gd name="connsiteY0" fmla="*/ 0 h 568830"/>
                  <a:gd name="connsiteX1" fmla="*/ 2285091 w 2285091"/>
                  <a:gd name="connsiteY1" fmla="*/ 0 h 568830"/>
                  <a:gd name="connsiteX2" fmla="*/ 2048318 w 2285091"/>
                  <a:gd name="connsiteY2" fmla="*/ 553737 h 568830"/>
                  <a:gd name="connsiteX3" fmla="*/ 0 w 2285091"/>
                  <a:gd name="connsiteY3" fmla="*/ 568830 h 568830"/>
                  <a:gd name="connsiteX4" fmla="*/ 0 w 2285091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5091" h="568830">
                    <a:moveTo>
                      <a:pt x="0" y="0"/>
                    </a:moveTo>
                    <a:lnTo>
                      <a:pt x="2285091" y="0"/>
                    </a:lnTo>
                    <a:lnTo>
                      <a:pt x="2048318" y="553737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0" y="1086859"/>
                <a:ext cx="9144000" cy="296022"/>
              </a:xfrm>
              <a:prstGeom prst="rect">
                <a:avLst/>
              </a:prstGeom>
              <a:solidFill>
                <a:schemeClr val="bg1">
                  <a:lumMod val="95000"/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740400" y="326812"/>
              <a:ext cx="22204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KẾ HOẠCH TRIỂN KHAI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01296" y="1947475"/>
            <a:ext cx="7775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3725" indent="-457200" eaLnBrk="0" hangingPunct="0">
              <a:spcBef>
                <a:spcPct val="20000"/>
              </a:spcBef>
              <a:buClr>
                <a:srgbClr val="F9F9F9"/>
              </a:buClr>
              <a:buSzPct val="65000"/>
              <a:buFontTx/>
              <a:buAutoNum type="arabicPeriod"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1.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Xây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dựng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lại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hoặc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nâng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cấp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bài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toán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ATTOnline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hiện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tại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: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sau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03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tháng</a:t>
            </a:r>
            <a:endParaRPr lang="en-US" dirty="0">
              <a:solidFill>
                <a:schemeClr val="accent5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296" y="2458135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3725" indent="-457200" eaLnBrk="0" hangingPunct="0">
              <a:spcBef>
                <a:spcPct val="20000"/>
              </a:spcBef>
              <a:buClr>
                <a:srgbClr val="F9F9F9"/>
              </a:buClr>
              <a:buSzPct val="65000"/>
              <a:buFontTx/>
              <a:buAutoNum type="arabicPeriod"/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2.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Đưa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hệ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thống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mới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vào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khai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thác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sau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04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tháng</a:t>
            </a:r>
            <a:endParaRPr lang="en-US" dirty="0">
              <a:solidFill>
                <a:schemeClr val="accent5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1296" y="298201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93725" indent="-457200" eaLnBrk="0" hangingPunct="0">
              <a:spcBef>
                <a:spcPct val="20000"/>
              </a:spcBef>
              <a:buClr>
                <a:srgbClr val="F9F9F9"/>
              </a:buClr>
              <a:buSzPct val="65000"/>
              <a:buFontTx/>
              <a:buAutoNum type="arabicPeriod"/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3.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Đánh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giá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hiệu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quả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hoạt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động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sau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06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tháng</a:t>
            </a:r>
            <a:endParaRPr lang="en-US" dirty="0">
              <a:solidFill>
                <a:schemeClr val="accent5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693" y="3968234"/>
            <a:ext cx="2531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6525" eaLnBrk="0" hangingPunct="0">
              <a:spcBef>
                <a:spcPct val="20000"/>
              </a:spcBef>
              <a:buClr>
                <a:srgbClr val="F9F9F9"/>
              </a:buClr>
              <a:buSzPct val="65000"/>
              <a:defRPr/>
            </a:pPr>
            <a:r>
              <a:rPr lang="en-US" sz="1400" i="1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</a:t>
            </a:r>
            <a:r>
              <a:rPr lang="en-US" sz="1400" i="1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hời</a:t>
            </a:r>
            <a:r>
              <a:rPr lang="en-US" sz="1400" i="1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400" i="1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điểm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400" i="1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bắt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400" i="1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đầu</a:t>
            </a:r>
            <a:r>
              <a:rPr lang="en-US" sz="1400" i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: 1/11/2018</a:t>
            </a:r>
          </a:p>
        </p:txBody>
      </p:sp>
    </p:spTree>
    <p:extLst>
      <p:ext uri="{BB962C8B-B14F-4D97-AF65-F5344CB8AC3E}">
        <p14:creationId xmlns:p14="http://schemas.microsoft.com/office/powerpoint/2010/main" val="59154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42219"/>
              </p:ext>
            </p:extLst>
          </p:nvPr>
        </p:nvGraphicFramePr>
        <p:xfrm>
          <a:off x="332213" y="923922"/>
          <a:ext cx="8479574" cy="3810004"/>
        </p:xfrm>
        <a:graphic>
          <a:graphicData uri="http://schemas.openxmlformats.org/drawingml/2006/table">
            <a:tbl>
              <a:tblPr/>
              <a:tblGrid>
                <a:gridCol w="324144"/>
                <a:gridCol w="998360"/>
                <a:gridCol w="2489418"/>
                <a:gridCol w="388971"/>
                <a:gridCol w="388971"/>
                <a:gridCol w="388971"/>
                <a:gridCol w="388971"/>
                <a:gridCol w="388971"/>
                <a:gridCol w="388971"/>
                <a:gridCol w="388971"/>
                <a:gridCol w="388971"/>
                <a:gridCol w="388971"/>
                <a:gridCol w="388971"/>
                <a:gridCol w="388971"/>
                <a:gridCol w="388971"/>
              </a:tblGrid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STT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Giai đoạn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Công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việc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thực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hiện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Tháng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1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Tháng 2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Tháng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3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T1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T2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T3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T4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T5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T6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T7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T8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T9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T10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T11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T12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KS, PT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Khảo sát, phân tích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Thiết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kế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HT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Thiết kế hệ thống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Thiết kế đồ họa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Phát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triển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Xây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dựng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hệ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thống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phần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web v 0.5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Tiếp tục đắp thêm nghiệp vụ phần web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Xây dựng hệ thống phần mobile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Kiểm thử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Xây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dựng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kịch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bản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kiểm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thử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Test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sửa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lỗi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hoàn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thiện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</a:tr>
              <a:tr h="346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Triển khai KH</a:t>
                      </a: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UAT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chỉnh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sửa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80" marR="7780" marT="77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780" marR="7780" marT="77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7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0" y="228234"/>
            <a:ext cx="9144000" cy="449854"/>
            <a:chOff x="0" y="228234"/>
            <a:chExt cx="9144000" cy="449854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228234"/>
              <a:ext cx="9144000" cy="449854"/>
              <a:chOff x="0" y="1010432"/>
              <a:chExt cx="9144000" cy="449854"/>
            </a:xfrm>
          </p:grpSpPr>
          <p:sp>
            <p:nvSpPr>
              <p:cNvPr id="9" name="Rectangle 1"/>
              <p:cNvSpPr/>
              <p:nvPr/>
            </p:nvSpPr>
            <p:spPr>
              <a:xfrm>
                <a:off x="0" y="1010432"/>
                <a:ext cx="1983036" cy="449854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012031"/>
                  <a:gd name="connsiteY0" fmla="*/ 0 h 568830"/>
                  <a:gd name="connsiteX1" fmla="*/ 2012031 w 2012031"/>
                  <a:gd name="connsiteY1" fmla="*/ 0 h 568830"/>
                  <a:gd name="connsiteX2" fmla="*/ 1137515 w 2012031"/>
                  <a:gd name="connsiteY2" fmla="*/ 568830 h 568830"/>
                  <a:gd name="connsiteX3" fmla="*/ 0 w 2012031"/>
                  <a:gd name="connsiteY3" fmla="*/ 568830 h 568830"/>
                  <a:gd name="connsiteX4" fmla="*/ 0 w 2012031"/>
                  <a:gd name="connsiteY4" fmla="*/ 0 h 568830"/>
                  <a:gd name="connsiteX0" fmla="*/ 0 w 1957652"/>
                  <a:gd name="connsiteY0" fmla="*/ 0 h 568830"/>
                  <a:gd name="connsiteX1" fmla="*/ 1957652 w 1957652"/>
                  <a:gd name="connsiteY1" fmla="*/ 0 h 568830"/>
                  <a:gd name="connsiteX2" fmla="*/ 1137515 w 1957652"/>
                  <a:gd name="connsiteY2" fmla="*/ 568830 h 568830"/>
                  <a:gd name="connsiteX3" fmla="*/ 0 w 1957652"/>
                  <a:gd name="connsiteY3" fmla="*/ 568830 h 568830"/>
                  <a:gd name="connsiteX4" fmla="*/ 0 w 1957652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7652" h="568830">
                    <a:moveTo>
                      <a:pt x="0" y="0"/>
                    </a:moveTo>
                    <a:lnTo>
                      <a:pt x="1957652" y="0"/>
                    </a:lnTo>
                    <a:lnTo>
                      <a:pt x="1137515" y="568830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6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1"/>
              <p:cNvSpPr/>
              <p:nvPr/>
            </p:nvSpPr>
            <p:spPr>
              <a:xfrm flipH="1" flipV="1">
                <a:off x="1368096" y="1013750"/>
                <a:ext cx="7775904" cy="442441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82065"/>
                  <a:gd name="connsiteX1" fmla="*/ 2294803 w 2294803"/>
                  <a:gd name="connsiteY1" fmla="*/ 0 h 582065"/>
                  <a:gd name="connsiteX2" fmla="*/ 2045080 w 2294803"/>
                  <a:gd name="connsiteY2" fmla="*/ 582065 h 582065"/>
                  <a:gd name="connsiteX3" fmla="*/ 0 w 2294803"/>
                  <a:gd name="connsiteY3" fmla="*/ 568830 h 582065"/>
                  <a:gd name="connsiteX4" fmla="*/ 0 w 2294803"/>
                  <a:gd name="connsiteY4" fmla="*/ 0 h 582065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048318 w 2294803"/>
                  <a:gd name="connsiteY2" fmla="*/ 553737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85091"/>
                  <a:gd name="connsiteY0" fmla="*/ 0 h 568830"/>
                  <a:gd name="connsiteX1" fmla="*/ 2285091 w 2285091"/>
                  <a:gd name="connsiteY1" fmla="*/ 0 h 568830"/>
                  <a:gd name="connsiteX2" fmla="*/ 2048318 w 2285091"/>
                  <a:gd name="connsiteY2" fmla="*/ 553737 h 568830"/>
                  <a:gd name="connsiteX3" fmla="*/ 0 w 2285091"/>
                  <a:gd name="connsiteY3" fmla="*/ 568830 h 568830"/>
                  <a:gd name="connsiteX4" fmla="*/ 0 w 2285091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5091" h="568830">
                    <a:moveTo>
                      <a:pt x="0" y="0"/>
                    </a:moveTo>
                    <a:lnTo>
                      <a:pt x="2285091" y="0"/>
                    </a:lnTo>
                    <a:lnTo>
                      <a:pt x="2048318" y="553737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0" y="1086859"/>
                <a:ext cx="9144000" cy="296022"/>
              </a:xfrm>
              <a:prstGeom prst="rect">
                <a:avLst/>
              </a:prstGeom>
              <a:solidFill>
                <a:schemeClr val="bg1">
                  <a:lumMod val="95000"/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511371" y="326812"/>
              <a:ext cx="25261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KẾ HOẠCH CUẢ NAVISOFT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52400" y="5093161"/>
            <a:ext cx="4572000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2275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  <a:defRPr/>
            </a:pP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Tổng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thời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gian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phát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triển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là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03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tháng</a:t>
            </a:r>
            <a:endParaRPr lang="en-US" sz="1600" dirty="0">
              <a:solidFill>
                <a:schemeClr val="accent5">
                  <a:lumMod val="50000"/>
                </a:schemeClr>
              </a:solidFill>
              <a:cs typeface="Arial" charset="0"/>
            </a:endParaRPr>
          </a:p>
          <a:p>
            <a:pPr marL="422275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  <a:defRPr/>
            </a:pP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Nhân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sự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sử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dụng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dự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kiến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05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người</a:t>
            </a:r>
            <a:endParaRPr lang="en-US" sz="1600" dirty="0">
              <a:solidFill>
                <a:schemeClr val="accent5">
                  <a:lumMod val="50000"/>
                </a:schemeClr>
              </a:solidFill>
              <a:cs typeface="Arial" charset="0"/>
            </a:endParaRPr>
          </a:p>
          <a:p>
            <a:pPr marL="422275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  <a:defRPr/>
            </a:pP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Tổng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số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nguồn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lực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(MM) 18 MM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3875" y="5093161"/>
            <a:ext cx="4572000" cy="12988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2275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  <a:defRPr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Chi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phí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1 MM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nội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bộ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: 52tr</a:t>
            </a:r>
          </a:p>
          <a:p>
            <a:pPr marL="422275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  <a:defRPr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Chi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phí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1 MM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tính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khách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hàng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: 78tr</a:t>
            </a:r>
          </a:p>
          <a:p>
            <a:pPr marL="422275" indent="-285750" eaLnBrk="0" hangingPunct="0">
              <a:lnSpc>
                <a:spcPct val="15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Ø"/>
              <a:defRPr/>
            </a:pP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Chi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phí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nội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bộ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dự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án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ATT:  936tr</a:t>
            </a:r>
          </a:p>
        </p:txBody>
      </p:sp>
    </p:spTree>
    <p:extLst>
      <p:ext uri="{BB962C8B-B14F-4D97-AF65-F5344CB8AC3E}">
        <p14:creationId xmlns:p14="http://schemas.microsoft.com/office/powerpoint/2010/main" val="377118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03653" y="1542495"/>
            <a:ext cx="1882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Thảo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luận</a:t>
            </a:r>
            <a:endParaRPr lang="en-US" sz="2800" b="1" dirty="0">
              <a:solidFill>
                <a:srgbClr val="F86D1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4224" y="2099554"/>
            <a:ext cx="1701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Thanks </a:t>
            </a:r>
            <a:r>
              <a:rPr lang="en-US" sz="1200" b="1" i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1200" b="1" i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listening!</a:t>
            </a:r>
            <a:endParaRPr lang="en-US" sz="12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5295534"/>
            <a:ext cx="9144000" cy="449854"/>
            <a:chOff x="0" y="1010432"/>
            <a:chExt cx="9144000" cy="449854"/>
          </a:xfrm>
        </p:grpSpPr>
        <p:sp>
          <p:nvSpPr>
            <p:cNvPr id="15" name="Rectangle 1"/>
            <p:cNvSpPr/>
            <p:nvPr/>
          </p:nvSpPr>
          <p:spPr>
            <a:xfrm>
              <a:off x="0" y="1010432"/>
              <a:ext cx="1983036" cy="449854"/>
            </a:xfrm>
            <a:custGeom>
              <a:avLst/>
              <a:gdLst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294803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2518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1375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012031"/>
                <a:gd name="connsiteY0" fmla="*/ 0 h 568830"/>
                <a:gd name="connsiteX1" fmla="*/ 2012031 w 2012031"/>
                <a:gd name="connsiteY1" fmla="*/ 0 h 568830"/>
                <a:gd name="connsiteX2" fmla="*/ 1137515 w 2012031"/>
                <a:gd name="connsiteY2" fmla="*/ 568830 h 568830"/>
                <a:gd name="connsiteX3" fmla="*/ 0 w 2012031"/>
                <a:gd name="connsiteY3" fmla="*/ 568830 h 568830"/>
                <a:gd name="connsiteX4" fmla="*/ 0 w 2012031"/>
                <a:gd name="connsiteY4" fmla="*/ 0 h 568830"/>
                <a:gd name="connsiteX0" fmla="*/ 0 w 1957652"/>
                <a:gd name="connsiteY0" fmla="*/ 0 h 568830"/>
                <a:gd name="connsiteX1" fmla="*/ 1957652 w 1957652"/>
                <a:gd name="connsiteY1" fmla="*/ 0 h 568830"/>
                <a:gd name="connsiteX2" fmla="*/ 1137515 w 1957652"/>
                <a:gd name="connsiteY2" fmla="*/ 568830 h 568830"/>
                <a:gd name="connsiteX3" fmla="*/ 0 w 1957652"/>
                <a:gd name="connsiteY3" fmla="*/ 568830 h 568830"/>
                <a:gd name="connsiteX4" fmla="*/ 0 w 1957652"/>
                <a:gd name="connsiteY4" fmla="*/ 0 h 56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652" h="568830">
                  <a:moveTo>
                    <a:pt x="0" y="0"/>
                  </a:moveTo>
                  <a:lnTo>
                    <a:pt x="1957652" y="0"/>
                  </a:lnTo>
                  <a:lnTo>
                    <a:pt x="1137515" y="568830"/>
                  </a:lnTo>
                  <a:lnTo>
                    <a:pt x="0" y="568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6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"/>
            <p:cNvSpPr/>
            <p:nvPr/>
          </p:nvSpPr>
          <p:spPr>
            <a:xfrm flipH="1" flipV="1">
              <a:off x="1368096" y="1013750"/>
              <a:ext cx="7775904" cy="442441"/>
            </a:xfrm>
            <a:custGeom>
              <a:avLst/>
              <a:gdLst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294803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2518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1375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82065"/>
                <a:gd name="connsiteX1" fmla="*/ 2294803 w 2294803"/>
                <a:gd name="connsiteY1" fmla="*/ 0 h 582065"/>
                <a:gd name="connsiteX2" fmla="*/ 2045080 w 2294803"/>
                <a:gd name="connsiteY2" fmla="*/ 582065 h 582065"/>
                <a:gd name="connsiteX3" fmla="*/ 0 w 2294803"/>
                <a:gd name="connsiteY3" fmla="*/ 568830 h 582065"/>
                <a:gd name="connsiteX4" fmla="*/ 0 w 2294803"/>
                <a:gd name="connsiteY4" fmla="*/ 0 h 582065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048318 w 2294803"/>
                <a:gd name="connsiteY2" fmla="*/ 553737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85091"/>
                <a:gd name="connsiteY0" fmla="*/ 0 h 568830"/>
                <a:gd name="connsiteX1" fmla="*/ 2285091 w 2285091"/>
                <a:gd name="connsiteY1" fmla="*/ 0 h 568830"/>
                <a:gd name="connsiteX2" fmla="*/ 2048318 w 2285091"/>
                <a:gd name="connsiteY2" fmla="*/ 553737 h 568830"/>
                <a:gd name="connsiteX3" fmla="*/ 0 w 2285091"/>
                <a:gd name="connsiteY3" fmla="*/ 568830 h 568830"/>
                <a:gd name="connsiteX4" fmla="*/ 0 w 2285091"/>
                <a:gd name="connsiteY4" fmla="*/ 0 h 56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091" h="568830">
                  <a:moveTo>
                    <a:pt x="0" y="0"/>
                  </a:moveTo>
                  <a:lnTo>
                    <a:pt x="2285091" y="0"/>
                  </a:lnTo>
                  <a:lnTo>
                    <a:pt x="2048318" y="553737"/>
                  </a:lnTo>
                  <a:lnTo>
                    <a:pt x="0" y="568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A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086859"/>
              <a:ext cx="9144000" cy="296022"/>
            </a:xfrm>
            <a:prstGeom prst="rect">
              <a:avLst/>
            </a:prstGeom>
            <a:solidFill>
              <a:schemeClr val="bg1">
                <a:lumMod val="95000"/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72" y="2622774"/>
            <a:ext cx="5413704" cy="3045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39BECD7C-7EAB-468E-976D-CFA3543FF9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8" t="20938" r="20938" b="20938"/>
          <a:stretch/>
        </p:blipFill>
        <p:spPr>
          <a:xfrm>
            <a:off x="2868875" y="173772"/>
            <a:ext cx="1233004" cy="11978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82" y="534203"/>
            <a:ext cx="1384127" cy="5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0338" y="2275958"/>
            <a:ext cx="4060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7688" indent="-411163" eaLnBrk="0" hangingPunct="0">
              <a:lnSpc>
                <a:spcPct val="150000"/>
              </a:lnSpc>
              <a:spcBef>
                <a:spcPct val="20000"/>
              </a:spcBef>
              <a:buClr>
                <a:srgbClr val="F9F9F9"/>
              </a:buClr>
              <a:buSzPct val="65000"/>
            </a:pP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I:   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quản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lý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0338" y="2961232"/>
            <a:ext cx="4584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7688" indent="-411163" eaLnBrk="0" hangingPunct="0">
              <a:lnSpc>
                <a:spcPct val="150000"/>
              </a:lnSpc>
              <a:spcBef>
                <a:spcPct val="20000"/>
              </a:spcBef>
              <a:buClr>
                <a:srgbClr val="F9F9F9"/>
              </a:buClr>
              <a:buSzPct val="65000"/>
            </a:pP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II:  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Yêu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hóa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6968" y="144002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defRPr/>
            </a:pPr>
            <a:r>
              <a:rPr lang="en-US" b="1" cap="all" dirty="0" err="1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b="1" cap="all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</a:t>
            </a:r>
            <a:endParaRPr lang="en-US" b="1" cap="all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6286" y="1866509"/>
            <a:ext cx="1160008" cy="45719"/>
          </a:xfrm>
          <a:prstGeom prst="rect">
            <a:avLst/>
          </a:prstGeom>
          <a:solidFill>
            <a:srgbClr val="52AE2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228234"/>
            <a:ext cx="9144000" cy="449854"/>
            <a:chOff x="0" y="1010432"/>
            <a:chExt cx="9144000" cy="449854"/>
          </a:xfrm>
        </p:grpSpPr>
        <p:sp>
          <p:nvSpPr>
            <p:cNvPr id="9" name="Rectangle 1"/>
            <p:cNvSpPr/>
            <p:nvPr/>
          </p:nvSpPr>
          <p:spPr>
            <a:xfrm>
              <a:off x="0" y="1010432"/>
              <a:ext cx="1983036" cy="449854"/>
            </a:xfrm>
            <a:custGeom>
              <a:avLst/>
              <a:gdLst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294803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2518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1375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012031"/>
                <a:gd name="connsiteY0" fmla="*/ 0 h 568830"/>
                <a:gd name="connsiteX1" fmla="*/ 2012031 w 2012031"/>
                <a:gd name="connsiteY1" fmla="*/ 0 h 568830"/>
                <a:gd name="connsiteX2" fmla="*/ 1137515 w 2012031"/>
                <a:gd name="connsiteY2" fmla="*/ 568830 h 568830"/>
                <a:gd name="connsiteX3" fmla="*/ 0 w 2012031"/>
                <a:gd name="connsiteY3" fmla="*/ 568830 h 568830"/>
                <a:gd name="connsiteX4" fmla="*/ 0 w 2012031"/>
                <a:gd name="connsiteY4" fmla="*/ 0 h 568830"/>
                <a:gd name="connsiteX0" fmla="*/ 0 w 1957652"/>
                <a:gd name="connsiteY0" fmla="*/ 0 h 568830"/>
                <a:gd name="connsiteX1" fmla="*/ 1957652 w 1957652"/>
                <a:gd name="connsiteY1" fmla="*/ 0 h 568830"/>
                <a:gd name="connsiteX2" fmla="*/ 1137515 w 1957652"/>
                <a:gd name="connsiteY2" fmla="*/ 568830 h 568830"/>
                <a:gd name="connsiteX3" fmla="*/ 0 w 1957652"/>
                <a:gd name="connsiteY3" fmla="*/ 568830 h 568830"/>
                <a:gd name="connsiteX4" fmla="*/ 0 w 1957652"/>
                <a:gd name="connsiteY4" fmla="*/ 0 h 56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652" h="568830">
                  <a:moveTo>
                    <a:pt x="0" y="0"/>
                  </a:moveTo>
                  <a:lnTo>
                    <a:pt x="1957652" y="0"/>
                  </a:lnTo>
                  <a:lnTo>
                    <a:pt x="1137515" y="568830"/>
                  </a:lnTo>
                  <a:lnTo>
                    <a:pt x="0" y="568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6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"/>
            <p:cNvSpPr/>
            <p:nvPr/>
          </p:nvSpPr>
          <p:spPr>
            <a:xfrm flipH="1" flipV="1">
              <a:off x="1368096" y="1013750"/>
              <a:ext cx="7775904" cy="442441"/>
            </a:xfrm>
            <a:custGeom>
              <a:avLst/>
              <a:gdLst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294803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2518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1375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82065"/>
                <a:gd name="connsiteX1" fmla="*/ 2294803 w 2294803"/>
                <a:gd name="connsiteY1" fmla="*/ 0 h 582065"/>
                <a:gd name="connsiteX2" fmla="*/ 2045080 w 2294803"/>
                <a:gd name="connsiteY2" fmla="*/ 582065 h 582065"/>
                <a:gd name="connsiteX3" fmla="*/ 0 w 2294803"/>
                <a:gd name="connsiteY3" fmla="*/ 568830 h 582065"/>
                <a:gd name="connsiteX4" fmla="*/ 0 w 2294803"/>
                <a:gd name="connsiteY4" fmla="*/ 0 h 582065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048318 w 2294803"/>
                <a:gd name="connsiteY2" fmla="*/ 553737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85091"/>
                <a:gd name="connsiteY0" fmla="*/ 0 h 568830"/>
                <a:gd name="connsiteX1" fmla="*/ 2285091 w 2285091"/>
                <a:gd name="connsiteY1" fmla="*/ 0 h 568830"/>
                <a:gd name="connsiteX2" fmla="*/ 2048318 w 2285091"/>
                <a:gd name="connsiteY2" fmla="*/ 553737 h 568830"/>
                <a:gd name="connsiteX3" fmla="*/ 0 w 2285091"/>
                <a:gd name="connsiteY3" fmla="*/ 568830 h 568830"/>
                <a:gd name="connsiteX4" fmla="*/ 0 w 2285091"/>
                <a:gd name="connsiteY4" fmla="*/ 0 h 56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091" h="568830">
                  <a:moveTo>
                    <a:pt x="0" y="0"/>
                  </a:moveTo>
                  <a:lnTo>
                    <a:pt x="2285091" y="0"/>
                  </a:lnTo>
                  <a:lnTo>
                    <a:pt x="2048318" y="553737"/>
                  </a:lnTo>
                  <a:lnTo>
                    <a:pt x="0" y="568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A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1086859"/>
              <a:ext cx="9144000" cy="296022"/>
            </a:xfrm>
            <a:prstGeom prst="rect">
              <a:avLst/>
            </a:prstGeom>
            <a:solidFill>
              <a:schemeClr val="bg1">
                <a:lumMod val="95000"/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83036" y="3758046"/>
            <a:ext cx="2345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Phần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mềm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hiện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tại</a:t>
            </a:r>
            <a:endParaRPr lang="en-US" sz="1600" b="1" dirty="0">
              <a:solidFill>
                <a:srgbClr val="757575"/>
              </a:solidFill>
              <a:latin typeface="Arial (Body)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3036" y="4174486"/>
            <a:ext cx="3166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Phát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biểu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bài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toán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tổng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thể</a:t>
            </a:r>
            <a:endParaRPr lang="en-US" sz="1600" b="1" dirty="0">
              <a:solidFill>
                <a:srgbClr val="757575"/>
              </a:solidFill>
              <a:latin typeface="Arial (Body)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5736" y="4572850"/>
            <a:ext cx="2424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Kế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hoạch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triển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khai</a:t>
            </a:r>
            <a:endParaRPr lang="en-US" sz="1600" b="1" dirty="0">
              <a:solidFill>
                <a:srgbClr val="757575"/>
              </a:solidFill>
              <a:latin typeface="Arial (Body)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5736" y="5023700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Kiến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nghị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đề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xuất</a:t>
            </a:r>
            <a:endParaRPr lang="en-US" sz="1600" b="1" dirty="0">
              <a:solidFill>
                <a:srgbClr val="757575"/>
              </a:solidFill>
              <a:latin typeface="Arial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8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178" y="242599"/>
            <a:ext cx="10167683" cy="719677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228234"/>
            <a:ext cx="9144000" cy="449854"/>
            <a:chOff x="0" y="1010432"/>
            <a:chExt cx="9144000" cy="449854"/>
          </a:xfrm>
        </p:grpSpPr>
        <p:sp>
          <p:nvSpPr>
            <p:cNvPr id="8" name="Rectangle 1"/>
            <p:cNvSpPr/>
            <p:nvPr/>
          </p:nvSpPr>
          <p:spPr>
            <a:xfrm>
              <a:off x="0" y="1010432"/>
              <a:ext cx="1983036" cy="449854"/>
            </a:xfrm>
            <a:custGeom>
              <a:avLst/>
              <a:gdLst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294803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2518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1375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012031"/>
                <a:gd name="connsiteY0" fmla="*/ 0 h 568830"/>
                <a:gd name="connsiteX1" fmla="*/ 2012031 w 2012031"/>
                <a:gd name="connsiteY1" fmla="*/ 0 h 568830"/>
                <a:gd name="connsiteX2" fmla="*/ 1137515 w 2012031"/>
                <a:gd name="connsiteY2" fmla="*/ 568830 h 568830"/>
                <a:gd name="connsiteX3" fmla="*/ 0 w 2012031"/>
                <a:gd name="connsiteY3" fmla="*/ 568830 h 568830"/>
                <a:gd name="connsiteX4" fmla="*/ 0 w 2012031"/>
                <a:gd name="connsiteY4" fmla="*/ 0 h 568830"/>
                <a:gd name="connsiteX0" fmla="*/ 0 w 1957652"/>
                <a:gd name="connsiteY0" fmla="*/ 0 h 568830"/>
                <a:gd name="connsiteX1" fmla="*/ 1957652 w 1957652"/>
                <a:gd name="connsiteY1" fmla="*/ 0 h 568830"/>
                <a:gd name="connsiteX2" fmla="*/ 1137515 w 1957652"/>
                <a:gd name="connsiteY2" fmla="*/ 568830 h 568830"/>
                <a:gd name="connsiteX3" fmla="*/ 0 w 1957652"/>
                <a:gd name="connsiteY3" fmla="*/ 568830 h 568830"/>
                <a:gd name="connsiteX4" fmla="*/ 0 w 1957652"/>
                <a:gd name="connsiteY4" fmla="*/ 0 h 56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652" h="568830">
                  <a:moveTo>
                    <a:pt x="0" y="0"/>
                  </a:moveTo>
                  <a:lnTo>
                    <a:pt x="1957652" y="0"/>
                  </a:lnTo>
                  <a:lnTo>
                    <a:pt x="1137515" y="568830"/>
                  </a:lnTo>
                  <a:lnTo>
                    <a:pt x="0" y="568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6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1"/>
            <p:cNvSpPr/>
            <p:nvPr/>
          </p:nvSpPr>
          <p:spPr>
            <a:xfrm flipH="1" flipV="1">
              <a:off x="1368096" y="1013750"/>
              <a:ext cx="7775904" cy="442441"/>
            </a:xfrm>
            <a:custGeom>
              <a:avLst/>
              <a:gdLst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294803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2518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1375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82065"/>
                <a:gd name="connsiteX1" fmla="*/ 2294803 w 2294803"/>
                <a:gd name="connsiteY1" fmla="*/ 0 h 582065"/>
                <a:gd name="connsiteX2" fmla="*/ 2045080 w 2294803"/>
                <a:gd name="connsiteY2" fmla="*/ 582065 h 582065"/>
                <a:gd name="connsiteX3" fmla="*/ 0 w 2294803"/>
                <a:gd name="connsiteY3" fmla="*/ 568830 h 582065"/>
                <a:gd name="connsiteX4" fmla="*/ 0 w 2294803"/>
                <a:gd name="connsiteY4" fmla="*/ 0 h 582065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048318 w 2294803"/>
                <a:gd name="connsiteY2" fmla="*/ 553737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85091"/>
                <a:gd name="connsiteY0" fmla="*/ 0 h 568830"/>
                <a:gd name="connsiteX1" fmla="*/ 2285091 w 2285091"/>
                <a:gd name="connsiteY1" fmla="*/ 0 h 568830"/>
                <a:gd name="connsiteX2" fmla="*/ 2048318 w 2285091"/>
                <a:gd name="connsiteY2" fmla="*/ 553737 h 568830"/>
                <a:gd name="connsiteX3" fmla="*/ 0 w 2285091"/>
                <a:gd name="connsiteY3" fmla="*/ 568830 h 568830"/>
                <a:gd name="connsiteX4" fmla="*/ 0 w 2285091"/>
                <a:gd name="connsiteY4" fmla="*/ 0 h 56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091" h="568830">
                  <a:moveTo>
                    <a:pt x="0" y="0"/>
                  </a:moveTo>
                  <a:lnTo>
                    <a:pt x="2285091" y="0"/>
                  </a:lnTo>
                  <a:lnTo>
                    <a:pt x="2048318" y="553737"/>
                  </a:lnTo>
                  <a:lnTo>
                    <a:pt x="0" y="568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A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1086859"/>
              <a:ext cx="9144000" cy="296022"/>
            </a:xfrm>
            <a:prstGeom prst="rect">
              <a:avLst/>
            </a:prstGeom>
            <a:solidFill>
              <a:schemeClr val="bg1">
                <a:lumMod val="95000"/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519627" y="304661"/>
            <a:ext cx="2624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PHẦN I: BÀI TOÀN QUẢN LÝ</a:t>
            </a:r>
          </a:p>
        </p:txBody>
      </p:sp>
    </p:spTree>
    <p:extLst>
      <p:ext uri="{BB962C8B-B14F-4D97-AF65-F5344CB8AC3E}">
        <p14:creationId xmlns:p14="http://schemas.microsoft.com/office/powerpoint/2010/main" val="14800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228234"/>
            <a:ext cx="9144000" cy="449854"/>
            <a:chOff x="0" y="1010432"/>
            <a:chExt cx="9144000" cy="449854"/>
          </a:xfrm>
        </p:grpSpPr>
        <p:sp>
          <p:nvSpPr>
            <p:cNvPr id="10" name="Rectangle 1"/>
            <p:cNvSpPr/>
            <p:nvPr/>
          </p:nvSpPr>
          <p:spPr>
            <a:xfrm>
              <a:off x="0" y="1010432"/>
              <a:ext cx="1983036" cy="449854"/>
            </a:xfrm>
            <a:custGeom>
              <a:avLst/>
              <a:gdLst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294803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2518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1375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012031"/>
                <a:gd name="connsiteY0" fmla="*/ 0 h 568830"/>
                <a:gd name="connsiteX1" fmla="*/ 2012031 w 2012031"/>
                <a:gd name="connsiteY1" fmla="*/ 0 h 568830"/>
                <a:gd name="connsiteX2" fmla="*/ 1137515 w 2012031"/>
                <a:gd name="connsiteY2" fmla="*/ 568830 h 568830"/>
                <a:gd name="connsiteX3" fmla="*/ 0 w 2012031"/>
                <a:gd name="connsiteY3" fmla="*/ 568830 h 568830"/>
                <a:gd name="connsiteX4" fmla="*/ 0 w 2012031"/>
                <a:gd name="connsiteY4" fmla="*/ 0 h 568830"/>
                <a:gd name="connsiteX0" fmla="*/ 0 w 1957652"/>
                <a:gd name="connsiteY0" fmla="*/ 0 h 568830"/>
                <a:gd name="connsiteX1" fmla="*/ 1957652 w 1957652"/>
                <a:gd name="connsiteY1" fmla="*/ 0 h 568830"/>
                <a:gd name="connsiteX2" fmla="*/ 1137515 w 1957652"/>
                <a:gd name="connsiteY2" fmla="*/ 568830 h 568830"/>
                <a:gd name="connsiteX3" fmla="*/ 0 w 1957652"/>
                <a:gd name="connsiteY3" fmla="*/ 568830 h 568830"/>
                <a:gd name="connsiteX4" fmla="*/ 0 w 1957652"/>
                <a:gd name="connsiteY4" fmla="*/ 0 h 56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652" h="568830">
                  <a:moveTo>
                    <a:pt x="0" y="0"/>
                  </a:moveTo>
                  <a:lnTo>
                    <a:pt x="1957652" y="0"/>
                  </a:lnTo>
                  <a:lnTo>
                    <a:pt x="1137515" y="568830"/>
                  </a:lnTo>
                  <a:lnTo>
                    <a:pt x="0" y="568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6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"/>
            <p:cNvSpPr/>
            <p:nvPr/>
          </p:nvSpPr>
          <p:spPr>
            <a:xfrm flipH="1" flipV="1">
              <a:off x="1368096" y="1013750"/>
              <a:ext cx="7775904" cy="442441"/>
            </a:xfrm>
            <a:custGeom>
              <a:avLst/>
              <a:gdLst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294803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2518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1137515 w 2294803"/>
                <a:gd name="connsiteY2" fmla="*/ 568830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94803"/>
                <a:gd name="connsiteY0" fmla="*/ 0 h 582065"/>
                <a:gd name="connsiteX1" fmla="*/ 2294803 w 2294803"/>
                <a:gd name="connsiteY1" fmla="*/ 0 h 582065"/>
                <a:gd name="connsiteX2" fmla="*/ 2045080 w 2294803"/>
                <a:gd name="connsiteY2" fmla="*/ 582065 h 582065"/>
                <a:gd name="connsiteX3" fmla="*/ 0 w 2294803"/>
                <a:gd name="connsiteY3" fmla="*/ 568830 h 582065"/>
                <a:gd name="connsiteX4" fmla="*/ 0 w 2294803"/>
                <a:gd name="connsiteY4" fmla="*/ 0 h 582065"/>
                <a:gd name="connsiteX0" fmla="*/ 0 w 2294803"/>
                <a:gd name="connsiteY0" fmla="*/ 0 h 568830"/>
                <a:gd name="connsiteX1" fmla="*/ 2294803 w 2294803"/>
                <a:gd name="connsiteY1" fmla="*/ 0 h 568830"/>
                <a:gd name="connsiteX2" fmla="*/ 2048318 w 2294803"/>
                <a:gd name="connsiteY2" fmla="*/ 553737 h 568830"/>
                <a:gd name="connsiteX3" fmla="*/ 0 w 2294803"/>
                <a:gd name="connsiteY3" fmla="*/ 568830 h 568830"/>
                <a:gd name="connsiteX4" fmla="*/ 0 w 2294803"/>
                <a:gd name="connsiteY4" fmla="*/ 0 h 568830"/>
                <a:gd name="connsiteX0" fmla="*/ 0 w 2285091"/>
                <a:gd name="connsiteY0" fmla="*/ 0 h 568830"/>
                <a:gd name="connsiteX1" fmla="*/ 2285091 w 2285091"/>
                <a:gd name="connsiteY1" fmla="*/ 0 h 568830"/>
                <a:gd name="connsiteX2" fmla="*/ 2048318 w 2285091"/>
                <a:gd name="connsiteY2" fmla="*/ 553737 h 568830"/>
                <a:gd name="connsiteX3" fmla="*/ 0 w 2285091"/>
                <a:gd name="connsiteY3" fmla="*/ 568830 h 568830"/>
                <a:gd name="connsiteX4" fmla="*/ 0 w 2285091"/>
                <a:gd name="connsiteY4" fmla="*/ 0 h 56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091" h="568830">
                  <a:moveTo>
                    <a:pt x="0" y="0"/>
                  </a:moveTo>
                  <a:lnTo>
                    <a:pt x="2285091" y="0"/>
                  </a:lnTo>
                  <a:lnTo>
                    <a:pt x="2048318" y="553737"/>
                  </a:lnTo>
                  <a:lnTo>
                    <a:pt x="0" y="568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AE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1086859"/>
              <a:ext cx="9144000" cy="296022"/>
            </a:xfrm>
            <a:prstGeom prst="rect">
              <a:avLst/>
            </a:prstGeom>
            <a:solidFill>
              <a:schemeClr val="bg1">
                <a:lumMod val="95000"/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409164" y="311784"/>
            <a:ext cx="2624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PHẦN I: BÀI TOÀN QUẢN LÝ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1017" y="2119612"/>
            <a:ext cx="8385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Quản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lý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theo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dõi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đầy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đủ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tiến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trình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từ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mua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đến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giao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tại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kho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khách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1017" y="2620428"/>
            <a:ext cx="7886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Bán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ngay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sau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đặt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1017" y="3121244"/>
            <a:ext cx="7886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Quản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lý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hồ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sơ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khách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hợp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đồng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.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Tương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tác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khách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bằng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nhiều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kênh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1017" y="3622060"/>
            <a:ext cx="7886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Tối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ưu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hóa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tồn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kho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thông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qua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quản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lý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tồn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kho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tập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đoàn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1017" y="4122876"/>
            <a:ext cx="7886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Quản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lý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giá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vốn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giá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bán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công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nợ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1017" y="1341797"/>
            <a:ext cx="8191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Tối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ưu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hóa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thời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gian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, chi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phí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mua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/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nhập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thông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qua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quản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lỹ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chuỗi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hoạt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động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thời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gian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thực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1017" y="840981"/>
            <a:ext cx="720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Số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hóa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tối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đa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các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khâu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chuỗi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hoạt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động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 An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Thành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Bicsol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1017" y="4623692"/>
            <a:ext cx="7886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Đánh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giá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hiệu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quả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nhân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viên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bộ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phận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thuộc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ATT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1017" y="5124508"/>
            <a:ext cx="7886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Bảo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mật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thông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tin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dữ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liệu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1017" y="5625324"/>
            <a:ext cx="7886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Áp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dụng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mã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code (QR..)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quản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lý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hồ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sơ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vận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chuyển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hóa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1017" y="6126144"/>
            <a:ext cx="7886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Phát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triển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một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số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tính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năng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ứng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dụng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trên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App (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quản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lý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vận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chuyển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,…)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5"/>
          <a:stretch/>
        </p:blipFill>
        <p:spPr>
          <a:xfrm>
            <a:off x="-1" y="1418351"/>
            <a:ext cx="6259351" cy="4754880"/>
          </a:xfrm>
          <a:prstGeom prst="rect">
            <a:avLst/>
          </a:prstGeom>
        </p:spPr>
      </p:pic>
      <p:sp>
        <p:nvSpPr>
          <p:cNvPr id="14" name="AutoShape 4" descr="Káº¿t quáº£ hÃ¬nh áº£nh cho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Káº¿t quáº£ hÃ¬nh áº£nh cho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228234"/>
            <a:ext cx="9144000" cy="449854"/>
            <a:chOff x="0" y="228234"/>
            <a:chExt cx="9144000" cy="449854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228234"/>
              <a:ext cx="9144000" cy="449854"/>
              <a:chOff x="0" y="1010432"/>
              <a:chExt cx="9144000" cy="449854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0" y="1010432"/>
                <a:ext cx="1983036" cy="449854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012031"/>
                  <a:gd name="connsiteY0" fmla="*/ 0 h 568830"/>
                  <a:gd name="connsiteX1" fmla="*/ 2012031 w 2012031"/>
                  <a:gd name="connsiteY1" fmla="*/ 0 h 568830"/>
                  <a:gd name="connsiteX2" fmla="*/ 1137515 w 2012031"/>
                  <a:gd name="connsiteY2" fmla="*/ 568830 h 568830"/>
                  <a:gd name="connsiteX3" fmla="*/ 0 w 2012031"/>
                  <a:gd name="connsiteY3" fmla="*/ 568830 h 568830"/>
                  <a:gd name="connsiteX4" fmla="*/ 0 w 2012031"/>
                  <a:gd name="connsiteY4" fmla="*/ 0 h 568830"/>
                  <a:gd name="connsiteX0" fmla="*/ 0 w 1957652"/>
                  <a:gd name="connsiteY0" fmla="*/ 0 h 568830"/>
                  <a:gd name="connsiteX1" fmla="*/ 1957652 w 1957652"/>
                  <a:gd name="connsiteY1" fmla="*/ 0 h 568830"/>
                  <a:gd name="connsiteX2" fmla="*/ 1137515 w 1957652"/>
                  <a:gd name="connsiteY2" fmla="*/ 568830 h 568830"/>
                  <a:gd name="connsiteX3" fmla="*/ 0 w 1957652"/>
                  <a:gd name="connsiteY3" fmla="*/ 568830 h 568830"/>
                  <a:gd name="connsiteX4" fmla="*/ 0 w 1957652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7652" h="568830">
                    <a:moveTo>
                      <a:pt x="0" y="0"/>
                    </a:moveTo>
                    <a:lnTo>
                      <a:pt x="1957652" y="0"/>
                    </a:lnTo>
                    <a:lnTo>
                      <a:pt x="1137515" y="568830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6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"/>
              <p:cNvSpPr/>
              <p:nvPr/>
            </p:nvSpPr>
            <p:spPr>
              <a:xfrm flipH="1" flipV="1">
                <a:off x="1368096" y="1013750"/>
                <a:ext cx="7775904" cy="442441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82065"/>
                  <a:gd name="connsiteX1" fmla="*/ 2294803 w 2294803"/>
                  <a:gd name="connsiteY1" fmla="*/ 0 h 582065"/>
                  <a:gd name="connsiteX2" fmla="*/ 2045080 w 2294803"/>
                  <a:gd name="connsiteY2" fmla="*/ 582065 h 582065"/>
                  <a:gd name="connsiteX3" fmla="*/ 0 w 2294803"/>
                  <a:gd name="connsiteY3" fmla="*/ 568830 h 582065"/>
                  <a:gd name="connsiteX4" fmla="*/ 0 w 2294803"/>
                  <a:gd name="connsiteY4" fmla="*/ 0 h 582065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048318 w 2294803"/>
                  <a:gd name="connsiteY2" fmla="*/ 553737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85091"/>
                  <a:gd name="connsiteY0" fmla="*/ 0 h 568830"/>
                  <a:gd name="connsiteX1" fmla="*/ 2285091 w 2285091"/>
                  <a:gd name="connsiteY1" fmla="*/ 0 h 568830"/>
                  <a:gd name="connsiteX2" fmla="*/ 2048318 w 2285091"/>
                  <a:gd name="connsiteY2" fmla="*/ 553737 h 568830"/>
                  <a:gd name="connsiteX3" fmla="*/ 0 w 2285091"/>
                  <a:gd name="connsiteY3" fmla="*/ 568830 h 568830"/>
                  <a:gd name="connsiteX4" fmla="*/ 0 w 2285091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5091" h="568830">
                    <a:moveTo>
                      <a:pt x="0" y="0"/>
                    </a:moveTo>
                    <a:lnTo>
                      <a:pt x="2285091" y="0"/>
                    </a:lnTo>
                    <a:lnTo>
                      <a:pt x="2048318" y="553737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1086859"/>
                <a:ext cx="9144000" cy="296022"/>
              </a:xfrm>
              <a:prstGeom prst="rect">
                <a:avLst/>
              </a:prstGeom>
              <a:solidFill>
                <a:schemeClr val="bg1">
                  <a:lumMod val="95000"/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028077" y="311784"/>
              <a:ext cx="29946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PHẦN </a:t>
              </a:r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II: YÊU CẦU TIN HỌC HÓA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0913" y="2569326"/>
            <a:ext cx="2345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Phần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mềm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hiện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tại</a:t>
            </a:r>
            <a:endParaRPr lang="en-US" sz="1600" b="1" dirty="0">
              <a:solidFill>
                <a:srgbClr val="757575"/>
              </a:solidFill>
              <a:latin typeface="Arial (Body)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60913" y="2985766"/>
            <a:ext cx="3166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Phát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biểu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bài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toán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tổng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thể</a:t>
            </a:r>
            <a:endParaRPr lang="en-US" sz="1600" b="1" dirty="0">
              <a:solidFill>
                <a:srgbClr val="757575"/>
              </a:solidFill>
              <a:latin typeface="Arial (Body)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73613" y="3384130"/>
            <a:ext cx="2424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Kế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hoạch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triển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khai</a:t>
            </a:r>
            <a:endParaRPr lang="en-US" sz="1600" b="1" dirty="0">
              <a:solidFill>
                <a:srgbClr val="757575"/>
              </a:solidFill>
              <a:latin typeface="Arial (Body)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73613" y="3834980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Kiến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nghị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đề</a:t>
            </a:r>
            <a:r>
              <a:rPr lang="en-US" sz="1600" b="1" dirty="0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57575"/>
                </a:solidFill>
                <a:latin typeface="Arial (Body)"/>
                <a:cs typeface="Arial" pitchFamily="34" charset="0"/>
              </a:rPr>
              <a:t>xuất</a:t>
            </a:r>
            <a:endParaRPr lang="en-US" sz="1600" b="1" dirty="0">
              <a:solidFill>
                <a:srgbClr val="757575"/>
              </a:solidFill>
              <a:latin typeface="Arial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4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912" y="1162768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ƯU ĐI</a:t>
            </a:r>
            <a:r>
              <a:rPr lang="vi-VN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Ể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726" y="1609505"/>
            <a:ext cx="83958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Đáp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ứng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yêu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cầu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theo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dõi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đơn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từ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đặt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đến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lúc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hóa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giải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phóng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khỏi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cảng</a:t>
            </a:r>
            <a:endParaRPr lang="en-US" altLang="en-US" dirty="0" smtClean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Chức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năng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đơn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giản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dễ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sử</a:t>
            </a:r>
            <a:r>
              <a:rPr lang="en-US" altLang="en-US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dụng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228234"/>
            <a:ext cx="9144000" cy="449854"/>
            <a:chOff x="0" y="228234"/>
            <a:chExt cx="9144000" cy="449854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228234"/>
              <a:ext cx="9144000" cy="449854"/>
              <a:chOff x="0" y="1010432"/>
              <a:chExt cx="9144000" cy="449854"/>
            </a:xfrm>
          </p:grpSpPr>
          <p:sp>
            <p:nvSpPr>
              <p:cNvPr id="11" name="Rectangle 1"/>
              <p:cNvSpPr/>
              <p:nvPr/>
            </p:nvSpPr>
            <p:spPr>
              <a:xfrm>
                <a:off x="0" y="1010432"/>
                <a:ext cx="1983036" cy="449854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012031"/>
                  <a:gd name="connsiteY0" fmla="*/ 0 h 568830"/>
                  <a:gd name="connsiteX1" fmla="*/ 2012031 w 2012031"/>
                  <a:gd name="connsiteY1" fmla="*/ 0 h 568830"/>
                  <a:gd name="connsiteX2" fmla="*/ 1137515 w 2012031"/>
                  <a:gd name="connsiteY2" fmla="*/ 568830 h 568830"/>
                  <a:gd name="connsiteX3" fmla="*/ 0 w 2012031"/>
                  <a:gd name="connsiteY3" fmla="*/ 568830 h 568830"/>
                  <a:gd name="connsiteX4" fmla="*/ 0 w 2012031"/>
                  <a:gd name="connsiteY4" fmla="*/ 0 h 568830"/>
                  <a:gd name="connsiteX0" fmla="*/ 0 w 1957652"/>
                  <a:gd name="connsiteY0" fmla="*/ 0 h 568830"/>
                  <a:gd name="connsiteX1" fmla="*/ 1957652 w 1957652"/>
                  <a:gd name="connsiteY1" fmla="*/ 0 h 568830"/>
                  <a:gd name="connsiteX2" fmla="*/ 1137515 w 1957652"/>
                  <a:gd name="connsiteY2" fmla="*/ 568830 h 568830"/>
                  <a:gd name="connsiteX3" fmla="*/ 0 w 1957652"/>
                  <a:gd name="connsiteY3" fmla="*/ 568830 h 568830"/>
                  <a:gd name="connsiteX4" fmla="*/ 0 w 1957652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7652" h="568830">
                    <a:moveTo>
                      <a:pt x="0" y="0"/>
                    </a:moveTo>
                    <a:lnTo>
                      <a:pt x="1957652" y="0"/>
                    </a:lnTo>
                    <a:lnTo>
                      <a:pt x="1137515" y="568830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6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"/>
              <p:cNvSpPr/>
              <p:nvPr/>
            </p:nvSpPr>
            <p:spPr>
              <a:xfrm flipH="1" flipV="1">
                <a:off x="1368096" y="1013750"/>
                <a:ext cx="7775904" cy="442441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82065"/>
                  <a:gd name="connsiteX1" fmla="*/ 2294803 w 2294803"/>
                  <a:gd name="connsiteY1" fmla="*/ 0 h 582065"/>
                  <a:gd name="connsiteX2" fmla="*/ 2045080 w 2294803"/>
                  <a:gd name="connsiteY2" fmla="*/ 582065 h 582065"/>
                  <a:gd name="connsiteX3" fmla="*/ 0 w 2294803"/>
                  <a:gd name="connsiteY3" fmla="*/ 568830 h 582065"/>
                  <a:gd name="connsiteX4" fmla="*/ 0 w 2294803"/>
                  <a:gd name="connsiteY4" fmla="*/ 0 h 582065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048318 w 2294803"/>
                  <a:gd name="connsiteY2" fmla="*/ 553737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85091"/>
                  <a:gd name="connsiteY0" fmla="*/ 0 h 568830"/>
                  <a:gd name="connsiteX1" fmla="*/ 2285091 w 2285091"/>
                  <a:gd name="connsiteY1" fmla="*/ 0 h 568830"/>
                  <a:gd name="connsiteX2" fmla="*/ 2048318 w 2285091"/>
                  <a:gd name="connsiteY2" fmla="*/ 553737 h 568830"/>
                  <a:gd name="connsiteX3" fmla="*/ 0 w 2285091"/>
                  <a:gd name="connsiteY3" fmla="*/ 568830 h 568830"/>
                  <a:gd name="connsiteX4" fmla="*/ 0 w 2285091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5091" h="568830">
                    <a:moveTo>
                      <a:pt x="0" y="0"/>
                    </a:moveTo>
                    <a:lnTo>
                      <a:pt x="2285091" y="0"/>
                    </a:lnTo>
                    <a:lnTo>
                      <a:pt x="2048318" y="553737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0" y="1086859"/>
                <a:ext cx="9144000" cy="296022"/>
              </a:xfrm>
              <a:prstGeom prst="rect">
                <a:avLst/>
              </a:prstGeom>
              <a:solidFill>
                <a:schemeClr val="bg1">
                  <a:lumMod val="95000"/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982750" y="311784"/>
              <a:ext cx="30853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PHẦN MỀM ATT ONLINE HIỆN TẠI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12912" y="3233773"/>
            <a:ext cx="1713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NHƯỢC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ĐI</a:t>
            </a:r>
            <a:r>
              <a:rPr lang="vi-VN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Ể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726" y="3603105"/>
            <a:ext cx="839588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Các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bước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xử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lý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nghiệp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vụ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thực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hiện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bên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ngoài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là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chính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Nhập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liệu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sau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có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hồ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sơ</a:t>
            </a:r>
            <a:endParaRPr lang="vi-VN" altLang="en-US" dirty="0" smtClean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Chưa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đầy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đủ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nghiệp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vụ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ATT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Chức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năng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hỗ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trợ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quản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lý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giám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sát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còn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thiếu</a:t>
            </a:r>
            <a:endParaRPr lang="vi-VN" altLang="en-US" dirty="0" smtClean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Tương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tác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với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hồ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sơ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khách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không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có</a:t>
            </a:r>
            <a:endParaRPr lang="vi-VN" altLang="en-US" dirty="0" smtClean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1900" y="1532100"/>
            <a:ext cx="1471135" cy="45719"/>
          </a:xfrm>
          <a:prstGeom prst="rect">
            <a:avLst/>
          </a:prstGeom>
          <a:solidFill>
            <a:srgbClr val="52AE2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11901" y="3603105"/>
            <a:ext cx="1539784" cy="45719"/>
          </a:xfrm>
          <a:prstGeom prst="rect">
            <a:avLst/>
          </a:prstGeom>
          <a:solidFill>
            <a:srgbClr val="52AE2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232" y="2026377"/>
            <a:ext cx="832350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Số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hóa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các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khâu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nghiệp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vụ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của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ATT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các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đầu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mối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liên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quan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tập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đoàn</a:t>
            </a:r>
            <a:endParaRPr lang="vi-VN" altLang="en-US" dirty="0" smtClean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 err="1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Xây</a:t>
            </a:r>
            <a:r>
              <a:rPr lang="en-US" altLang="en-US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dựng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ứng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dụng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trên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nền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tảng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Web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App</a:t>
            </a:r>
            <a:endParaRPr lang="vi-VN" altLang="en-US" dirty="0" smtClean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Theo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dõi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tình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hình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hoạt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động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kinh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doanh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thời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gian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thực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Xây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dựng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CSDL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khách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các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kênh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tương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tác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Bảo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mật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thông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tin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kinh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doanh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khách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hàng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Quản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lý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đánh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giá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hiệu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quả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chuỗi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công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việc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nhân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viên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Báo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cáo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phân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tích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đa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chiều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hỗ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trợ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quản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lý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điều</a:t>
            </a:r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hành</a:t>
            </a:r>
            <a:endParaRPr lang="en-US" altLang="en-US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altLang="en-US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vi-VN" altLang="en-US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623" y="1565605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vi-VN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YÊU CẦU CHUNG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228234"/>
            <a:ext cx="9144000" cy="449854"/>
            <a:chOff x="0" y="228234"/>
            <a:chExt cx="9144000" cy="449854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228234"/>
              <a:ext cx="9144000" cy="449854"/>
              <a:chOff x="0" y="1010432"/>
              <a:chExt cx="9144000" cy="449854"/>
            </a:xfrm>
          </p:grpSpPr>
          <p:sp>
            <p:nvSpPr>
              <p:cNvPr id="13" name="Rectangle 1"/>
              <p:cNvSpPr/>
              <p:nvPr/>
            </p:nvSpPr>
            <p:spPr>
              <a:xfrm>
                <a:off x="0" y="1010432"/>
                <a:ext cx="1983036" cy="449854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012031"/>
                  <a:gd name="connsiteY0" fmla="*/ 0 h 568830"/>
                  <a:gd name="connsiteX1" fmla="*/ 2012031 w 2012031"/>
                  <a:gd name="connsiteY1" fmla="*/ 0 h 568830"/>
                  <a:gd name="connsiteX2" fmla="*/ 1137515 w 2012031"/>
                  <a:gd name="connsiteY2" fmla="*/ 568830 h 568830"/>
                  <a:gd name="connsiteX3" fmla="*/ 0 w 2012031"/>
                  <a:gd name="connsiteY3" fmla="*/ 568830 h 568830"/>
                  <a:gd name="connsiteX4" fmla="*/ 0 w 2012031"/>
                  <a:gd name="connsiteY4" fmla="*/ 0 h 568830"/>
                  <a:gd name="connsiteX0" fmla="*/ 0 w 1957652"/>
                  <a:gd name="connsiteY0" fmla="*/ 0 h 568830"/>
                  <a:gd name="connsiteX1" fmla="*/ 1957652 w 1957652"/>
                  <a:gd name="connsiteY1" fmla="*/ 0 h 568830"/>
                  <a:gd name="connsiteX2" fmla="*/ 1137515 w 1957652"/>
                  <a:gd name="connsiteY2" fmla="*/ 568830 h 568830"/>
                  <a:gd name="connsiteX3" fmla="*/ 0 w 1957652"/>
                  <a:gd name="connsiteY3" fmla="*/ 568830 h 568830"/>
                  <a:gd name="connsiteX4" fmla="*/ 0 w 1957652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7652" h="568830">
                    <a:moveTo>
                      <a:pt x="0" y="0"/>
                    </a:moveTo>
                    <a:lnTo>
                      <a:pt x="1957652" y="0"/>
                    </a:lnTo>
                    <a:lnTo>
                      <a:pt x="1137515" y="568830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6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"/>
              <p:cNvSpPr/>
              <p:nvPr/>
            </p:nvSpPr>
            <p:spPr>
              <a:xfrm flipH="1" flipV="1">
                <a:off x="1368096" y="1013750"/>
                <a:ext cx="7775904" cy="442441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82065"/>
                  <a:gd name="connsiteX1" fmla="*/ 2294803 w 2294803"/>
                  <a:gd name="connsiteY1" fmla="*/ 0 h 582065"/>
                  <a:gd name="connsiteX2" fmla="*/ 2045080 w 2294803"/>
                  <a:gd name="connsiteY2" fmla="*/ 582065 h 582065"/>
                  <a:gd name="connsiteX3" fmla="*/ 0 w 2294803"/>
                  <a:gd name="connsiteY3" fmla="*/ 568830 h 582065"/>
                  <a:gd name="connsiteX4" fmla="*/ 0 w 2294803"/>
                  <a:gd name="connsiteY4" fmla="*/ 0 h 582065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048318 w 2294803"/>
                  <a:gd name="connsiteY2" fmla="*/ 553737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85091"/>
                  <a:gd name="connsiteY0" fmla="*/ 0 h 568830"/>
                  <a:gd name="connsiteX1" fmla="*/ 2285091 w 2285091"/>
                  <a:gd name="connsiteY1" fmla="*/ 0 h 568830"/>
                  <a:gd name="connsiteX2" fmla="*/ 2048318 w 2285091"/>
                  <a:gd name="connsiteY2" fmla="*/ 553737 h 568830"/>
                  <a:gd name="connsiteX3" fmla="*/ 0 w 2285091"/>
                  <a:gd name="connsiteY3" fmla="*/ 568830 h 568830"/>
                  <a:gd name="connsiteX4" fmla="*/ 0 w 2285091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5091" h="568830">
                    <a:moveTo>
                      <a:pt x="0" y="0"/>
                    </a:moveTo>
                    <a:lnTo>
                      <a:pt x="2285091" y="0"/>
                    </a:lnTo>
                    <a:lnTo>
                      <a:pt x="2048318" y="553737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0" y="1086859"/>
                <a:ext cx="9144000" cy="296022"/>
              </a:xfrm>
              <a:prstGeom prst="rect">
                <a:avLst/>
              </a:prstGeom>
              <a:solidFill>
                <a:schemeClr val="bg1">
                  <a:lumMod val="95000"/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5990981" y="311784"/>
              <a:ext cx="30427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vi-VN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PHÁT BIỂU BÀI TOÁN TỔNG THỂ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97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228234"/>
            <a:ext cx="9144000" cy="449854"/>
            <a:chOff x="0" y="228234"/>
            <a:chExt cx="9144000" cy="449854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228234"/>
              <a:ext cx="9144000" cy="449854"/>
              <a:chOff x="0" y="1010432"/>
              <a:chExt cx="9144000" cy="449854"/>
            </a:xfrm>
          </p:grpSpPr>
          <p:sp>
            <p:nvSpPr>
              <p:cNvPr id="15" name="Rectangle 1"/>
              <p:cNvSpPr/>
              <p:nvPr/>
            </p:nvSpPr>
            <p:spPr>
              <a:xfrm>
                <a:off x="0" y="1010432"/>
                <a:ext cx="1983036" cy="449854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012031"/>
                  <a:gd name="connsiteY0" fmla="*/ 0 h 568830"/>
                  <a:gd name="connsiteX1" fmla="*/ 2012031 w 2012031"/>
                  <a:gd name="connsiteY1" fmla="*/ 0 h 568830"/>
                  <a:gd name="connsiteX2" fmla="*/ 1137515 w 2012031"/>
                  <a:gd name="connsiteY2" fmla="*/ 568830 h 568830"/>
                  <a:gd name="connsiteX3" fmla="*/ 0 w 2012031"/>
                  <a:gd name="connsiteY3" fmla="*/ 568830 h 568830"/>
                  <a:gd name="connsiteX4" fmla="*/ 0 w 2012031"/>
                  <a:gd name="connsiteY4" fmla="*/ 0 h 568830"/>
                  <a:gd name="connsiteX0" fmla="*/ 0 w 1957652"/>
                  <a:gd name="connsiteY0" fmla="*/ 0 h 568830"/>
                  <a:gd name="connsiteX1" fmla="*/ 1957652 w 1957652"/>
                  <a:gd name="connsiteY1" fmla="*/ 0 h 568830"/>
                  <a:gd name="connsiteX2" fmla="*/ 1137515 w 1957652"/>
                  <a:gd name="connsiteY2" fmla="*/ 568830 h 568830"/>
                  <a:gd name="connsiteX3" fmla="*/ 0 w 1957652"/>
                  <a:gd name="connsiteY3" fmla="*/ 568830 h 568830"/>
                  <a:gd name="connsiteX4" fmla="*/ 0 w 1957652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7652" h="568830">
                    <a:moveTo>
                      <a:pt x="0" y="0"/>
                    </a:moveTo>
                    <a:lnTo>
                      <a:pt x="1957652" y="0"/>
                    </a:lnTo>
                    <a:lnTo>
                      <a:pt x="1137515" y="568830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6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"/>
              <p:cNvSpPr/>
              <p:nvPr/>
            </p:nvSpPr>
            <p:spPr>
              <a:xfrm flipH="1" flipV="1">
                <a:off x="1368096" y="1013750"/>
                <a:ext cx="7775904" cy="442441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82065"/>
                  <a:gd name="connsiteX1" fmla="*/ 2294803 w 2294803"/>
                  <a:gd name="connsiteY1" fmla="*/ 0 h 582065"/>
                  <a:gd name="connsiteX2" fmla="*/ 2045080 w 2294803"/>
                  <a:gd name="connsiteY2" fmla="*/ 582065 h 582065"/>
                  <a:gd name="connsiteX3" fmla="*/ 0 w 2294803"/>
                  <a:gd name="connsiteY3" fmla="*/ 568830 h 582065"/>
                  <a:gd name="connsiteX4" fmla="*/ 0 w 2294803"/>
                  <a:gd name="connsiteY4" fmla="*/ 0 h 582065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048318 w 2294803"/>
                  <a:gd name="connsiteY2" fmla="*/ 553737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85091"/>
                  <a:gd name="connsiteY0" fmla="*/ 0 h 568830"/>
                  <a:gd name="connsiteX1" fmla="*/ 2285091 w 2285091"/>
                  <a:gd name="connsiteY1" fmla="*/ 0 h 568830"/>
                  <a:gd name="connsiteX2" fmla="*/ 2048318 w 2285091"/>
                  <a:gd name="connsiteY2" fmla="*/ 553737 h 568830"/>
                  <a:gd name="connsiteX3" fmla="*/ 0 w 2285091"/>
                  <a:gd name="connsiteY3" fmla="*/ 568830 h 568830"/>
                  <a:gd name="connsiteX4" fmla="*/ 0 w 2285091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5091" h="568830">
                    <a:moveTo>
                      <a:pt x="0" y="0"/>
                    </a:moveTo>
                    <a:lnTo>
                      <a:pt x="2285091" y="0"/>
                    </a:lnTo>
                    <a:lnTo>
                      <a:pt x="2048318" y="553737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0" y="1086859"/>
                <a:ext cx="9144000" cy="296022"/>
              </a:xfrm>
              <a:prstGeom prst="rect">
                <a:avLst/>
              </a:prstGeom>
              <a:solidFill>
                <a:schemeClr val="bg1">
                  <a:lumMod val="95000"/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6852751" y="326812"/>
              <a:ext cx="21291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vi-VN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MÔ HÌNH CHỨC NĂNG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6" name="Picture 2" descr="C:\Users\TuanAnh\Desktop\ÁDFSADSA\A hung\DB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2" y="634589"/>
            <a:ext cx="8422648" cy="627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228234"/>
            <a:ext cx="9144000" cy="449854"/>
            <a:chOff x="0" y="228234"/>
            <a:chExt cx="9144000" cy="449854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228234"/>
              <a:ext cx="9144000" cy="449854"/>
              <a:chOff x="0" y="1010432"/>
              <a:chExt cx="9144000" cy="449854"/>
            </a:xfrm>
          </p:grpSpPr>
          <p:sp>
            <p:nvSpPr>
              <p:cNvPr id="6" name="Rectangle 1"/>
              <p:cNvSpPr/>
              <p:nvPr/>
            </p:nvSpPr>
            <p:spPr>
              <a:xfrm>
                <a:off x="0" y="1010432"/>
                <a:ext cx="1983036" cy="449854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012031"/>
                  <a:gd name="connsiteY0" fmla="*/ 0 h 568830"/>
                  <a:gd name="connsiteX1" fmla="*/ 2012031 w 2012031"/>
                  <a:gd name="connsiteY1" fmla="*/ 0 h 568830"/>
                  <a:gd name="connsiteX2" fmla="*/ 1137515 w 2012031"/>
                  <a:gd name="connsiteY2" fmla="*/ 568830 h 568830"/>
                  <a:gd name="connsiteX3" fmla="*/ 0 w 2012031"/>
                  <a:gd name="connsiteY3" fmla="*/ 568830 h 568830"/>
                  <a:gd name="connsiteX4" fmla="*/ 0 w 2012031"/>
                  <a:gd name="connsiteY4" fmla="*/ 0 h 568830"/>
                  <a:gd name="connsiteX0" fmla="*/ 0 w 1957652"/>
                  <a:gd name="connsiteY0" fmla="*/ 0 h 568830"/>
                  <a:gd name="connsiteX1" fmla="*/ 1957652 w 1957652"/>
                  <a:gd name="connsiteY1" fmla="*/ 0 h 568830"/>
                  <a:gd name="connsiteX2" fmla="*/ 1137515 w 1957652"/>
                  <a:gd name="connsiteY2" fmla="*/ 568830 h 568830"/>
                  <a:gd name="connsiteX3" fmla="*/ 0 w 1957652"/>
                  <a:gd name="connsiteY3" fmla="*/ 568830 h 568830"/>
                  <a:gd name="connsiteX4" fmla="*/ 0 w 1957652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7652" h="568830">
                    <a:moveTo>
                      <a:pt x="0" y="0"/>
                    </a:moveTo>
                    <a:lnTo>
                      <a:pt x="1957652" y="0"/>
                    </a:lnTo>
                    <a:lnTo>
                      <a:pt x="1137515" y="568830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6C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1"/>
              <p:cNvSpPr/>
              <p:nvPr/>
            </p:nvSpPr>
            <p:spPr>
              <a:xfrm flipH="1" flipV="1">
                <a:off x="1368096" y="1013750"/>
                <a:ext cx="7775904" cy="442441"/>
              </a:xfrm>
              <a:custGeom>
                <a:avLst/>
                <a:gdLst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294803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2518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1137515 w 2294803"/>
                  <a:gd name="connsiteY2" fmla="*/ 568830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94803"/>
                  <a:gd name="connsiteY0" fmla="*/ 0 h 582065"/>
                  <a:gd name="connsiteX1" fmla="*/ 2294803 w 2294803"/>
                  <a:gd name="connsiteY1" fmla="*/ 0 h 582065"/>
                  <a:gd name="connsiteX2" fmla="*/ 2045080 w 2294803"/>
                  <a:gd name="connsiteY2" fmla="*/ 582065 h 582065"/>
                  <a:gd name="connsiteX3" fmla="*/ 0 w 2294803"/>
                  <a:gd name="connsiteY3" fmla="*/ 568830 h 582065"/>
                  <a:gd name="connsiteX4" fmla="*/ 0 w 2294803"/>
                  <a:gd name="connsiteY4" fmla="*/ 0 h 582065"/>
                  <a:gd name="connsiteX0" fmla="*/ 0 w 2294803"/>
                  <a:gd name="connsiteY0" fmla="*/ 0 h 568830"/>
                  <a:gd name="connsiteX1" fmla="*/ 2294803 w 2294803"/>
                  <a:gd name="connsiteY1" fmla="*/ 0 h 568830"/>
                  <a:gd name="connsiteX2" fmla="*/ 2048318 w 2294803"/>
                  <a:gd name="connsiteY2" fmla="*/ 553737 h 568830"/>
                  <a:gd name="connsiteX3" fmla="*/ 0 w 2294803"/>
                  <a:gd name="connsiteY3" fmla="*/ 568830 h 568830"/>
                  <a:gd name="connsiteX4" fmla="*/ 0 w 2294803"/>
                  <a:gd name="connsiteY4" fmla="*/ 0 h 568830"/>
                  <a:gd name="connsiteX0" fmla="*/ 0 w 2285091"/>
                  <a:gd name="connsiteY0" fmla="*/ 0 h 568830"/>
                  <a:gd name="connsiteX1" fmla="*/ 2285091 w 2285091"/>
                  <a:gd name="connsiteY1" fmla="*/ 0 h 568830"/>
                  <a:gd name="connsiteX2" fmla="*/ 2048318 w 2285091"/>
                  <a:gd name="connsiteY2" fmla="*/ 553737 h 568830"/>
                  <a:gd name="connsiteX3" fmla="*/ 0 w 2285091"/>
                  <a:gd name="connsiteY3" fmla="*/ 568830 h 568830"/>
                  <a:gd name="connsiteX4" fmla="*/ 0 w 2285091"/>
                  <a:gd name="connsiteY4" fmla="*/ 0 h 56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5091" h="568830">
                    <a:moveTo>
                      <a:pt x="0" y="0"/>
                    </a:moveTo>
                    <a:lnTo>
                      <a:pt x="2285091" y="0"/>
                    </a:lnTo>
                    <a:lnTo>
                      <a:pt x="2048318" y="553737"/>
                    </a:lnTo>
                    <a:lnTo>
                      <a:pt x="0" y="568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2AE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0" y="1086859"/>
                <a:ext cx="9144000" cy="296022"/>
              </a:xfrm>
              <a:prstGeom prst="rect">
                <a:avLst/>
              </a:prstGeom>
              <a:solidFill>
                <a:schemeClr val="bg1">
                  <a:lumMod val="95000"/>
                  <a:alpha val="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897637" y="326812"/>
              <a:ext cx="20393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vi-VN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MÔ HÌNH </a:t>
              </a:r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TRIỂN KHAI</a:t>
              </a:r>
              <a:endPara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50" name="Picture 2" descr="C:\Users\TuanAnh\Desktop\ÁDFSADSA\A hung\330 [Converted]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639988"/>
            <a:ext cx="885825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525" y="833304"/>
            <a:ext cx="83235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Hệ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thống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máy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chủ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riêng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cs typeface="Arial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Có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thể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thuê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hosting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Sử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dụng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nền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tảng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Microsoft</a:t>
            </a:r>
            <a:endParaRPr lang="en-US" altLang="en-US" dirty="0" smtClean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vi-VN" altLang="en-US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7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1610</Words>
  <Application>Microsoft Office PowerPoint</Application>
  <PresentationFormat>On-screen Show (4:3)</PresentationFormat>
  <Paragraphs>269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Nguyen</dc:creator>
  <cp:lastModifiedBy>Windows User</cp:lastModifiedBy>
  <cp:revision>47</cp:revision>
  <dcterms:created xsi:type="dcterms:W3CDTF">2017-09-15T04:49:42Z</dcterms:created>
  <dcterms:modified xsi:type="dcterms:W3CDTF">2018-10-30T15:58:44Z</dcterms:modified>
</cp:coreProperties>
</file>