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E670C3-DD4E-4B5F-ACB3-7613D7A3E59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670C3-DD4E-4B5F-ACB3-7613D7A3E59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670C3-DD4E-4B5F-ACB3-7613D7A3E59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670C3-DD4E-4B5F-ACB3-7613D7A3E59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670C3-DD4E-4B5F-ACB3-7613D7A3E59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E670C3-DD4E-4B5F-ACB3-7613D7A3E59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E670C3-DD4E-4B5F-ACB3-7613D7A3E598}"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E670C3-DD4E-4B5F-ACB3-7613D7A3E598}"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670C3-DD4E-4B5F-ACB3-7613D7A3E598}"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670C3-DD4E-4B5F-ACB3-7613D7A3E59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670C3-DD4E-4B5F-ACB3-7613D7A3E59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7D259-827F-44FE-81BA-9F36D76DED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670C3-DD4E-4B5F-ACB3-7613D7A3E598}"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7D259-827F-44FE-81BA-9F36D76DE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69</a:t>
            </a:r>
            <a:endParaRPr lang="en-US" sz="4800" b="0" dirty="0">
              <a:latin typeface="Segoe UI" pitchFamily="34" charset="0"/>
              <a:cs typeface="Segoe UI" pitchFamily="34" charset="0"/>
            </a:endParaRPr>
          </a:p>
        </p:txBody>
      </p:sp>
      <p:sp>
        <p:nvSpPr>
          <p:cNvPr id="3" name="Rectangle 2"/>
          <p:cNvSpPr/>
          <p:nvPr/>
        </p:nvSpPr>
        <p:spPr>
          <a:xfrm>
            <a:off x="170672" y="3259693"/>
            <a:ext cx="8792792" cy="2123658"/>
          </a:xfrm>
          <a:prstGeom prst="rect">
            <a:avLst/>
          </a:prstGeom>
        </p:spPr>
        <p:txBody>
          <a:bodyPr wrap="none">
            <a:spAutoFit/>
          </a:bodyPr>
          <a:lstStyle/>
          <a:p>
            <a:pPr algn="ctr"/>
            <a:r>
              <a:rPr lang="en-US" sz="6600" b="1" dirty="0" smtClean="0">
                <a:latin typeface="Segoe UI" pitchFamily="34" charset="0"/>
                <a:cs typeface="Segoe UI" pitchFamily="34" charset="0"/>
              </a:rPr>
              <a:t>SỰ THA THỨ</a:t>
            </a:r>
          </a:p>
          <a:p>
            <a:pPr algn="ctr"/>
            <a:r>
              <a:rPr lang="en-US" sz="6600" b="1" dirty="0" smtClean="0">
                <a:latin typeface="Segoe UI" pitchFamily="34" charset="0"/>
                <a:cs typeface="Segoe UI" pitchFamily="34" charset="0"/>
              </a:rPr>
              <a:t>CỦA ĐỨC CHÚA TRỜI</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232"/>
            <a:ext cx="8839200" cy="8032968"/>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Chúa ôi! Chúa là thiện, sẵn tha thứ cho,</a:t>
            </a:r>
            <a:r>
              <a:rPr lang="en-US" sz="4300" dirty="0" smtClean="0">
                <a:latin typeface="Segoe UI" pitchFamily="34" charset="0"/>
                <a:ea typeface="Segoe UI" pitchFamily="34" charset="0"/>
                <a:cs typeface="Segoe UI" pitchFamily="34" charset="0"/>
              </a:rPr>
              <a:t> </a:t>
            </a:r>
            <a:r>
              <a:rPr lang="en-US" sz="4300" dirty="0">
                <a:latin typeface="Segoe UI" pitchFamily="34" charset="0"/>
                <a:ea typeface="Segoe UI" pitchFamily="34" charset="0"/>
                <a:cs typeface="Segoe UI" pitchFamily="34" charset="0"/>
              </a:rPr>
              <a:t>b</a:t>
            </a:r>
            <a:r>
              <a:rPr lang="vi-VN" sz="4300" dirty="0" smtClean="0">
                <a:latin typeface="Segoe UI" pitchFamily="34" charset="0"/>
                <a:ea typeface="Segoe UI" pitchFamily="34" charset="0"/>
                <a:cs typeface="Segoe UI" pitchFamily="34" charset="0"/>
              </a:rPr>
              <a:t>an sự nhân từ dư dật cho những người kêu cầu cùng Chúa.</a:t>
            </a:r>
            <a:endParaRPr lang="en-US" sz="43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Ai là Đức Chúa Trời giống như Ngài, tha thứ sự gian ác, và bỏ qua sự phạm pháp của dân sót của sản nghiệp Ngài? Ngài không cưu giận đời đời, vì Ngài lấy sự nhân từ làm vui thích.</a:t>
            </a:r>
            <a:endParaRPr lang="en-US" sz="43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232"/>
            <a:ext cx="8839200" cy="849463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không đãi chúng tôi theo tội lỗi chúng tôi,</a:t>
            </a:r>
            <a:r>
              <a:rPr lang="en-US" sz="4800" dirty="0">
                <a:latin typeface="Segoe UI" pitchFamily="34" charset="0"/>
                <a:ea typeface="Segoe UI" pitchFamily="34" charset="0"/>
                <a:cs typeface="Segoe UI" pitchFamily="34" charset="0"/>
              </a:rPr>
              <a:t> </a:t>
            </a:r>
            <a:r>
              <a:rPr lang="en-US" sz="4800" dirty="0" smtClean="0">
                <a:latin typeface="Segoe UI" pitchFamily="34" charset="0"/>
                <a:ea typeface="Segoe UI" pitchFamily="34" charset="0"/>
                <a:cs typeface="Segoe UI" pitchFamily="34" charset="0"/>
              </a:rPr>
              <a:t>c</a:t>
            </a:r>
            <a:r>
              <a:rPr lang="vi-VN" sz="4800" dirty="0" smtClean="0">
                <a:latin typeface="Segoe UI" pitchFamily="34" charset="0"/>
                <a:ea typeface="Segoe UI" pitchFamily="34" charset="0"/>
                <a:cs typeface="Segoe UI" pitchFamily="34" charset="0"/>
              </a:rPr>
              <a:t>ũng không báo trả chúng tôi tùy sự gian ác của chúng tôi.</a:t>
            </a:r>
            <a:endParaRPr lang="en-US" sz="4800" dirty="0">
              <a:latin typeface="Segoe UI" pitchFamily="34" charset="0"/>
              <a:ea typeface="Segoe UI" pitchFamily="34" charset="0"/>
              <a:cs typeface="Segoe UI" pitchFamily="34" charset="0"/>
            </a:endParaRPr>
          </a:p>
          <a:p>
            <a:pPr algn="just"/>
            <a:endParaRPr lang="en-US" sz="4800" baseline="30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Vì hễ các từng trời cao trên đất bao nhiêu,</a:t>
            </a:r>
            <a:r>
              <a:rPr lang="en-US" sz="4800" b="1" dirty="0">
                <a:latin typeface="Segoe UI" pitchFamily="34" charset="0"/>
                <a:ea typeface="Segoe UI" pitchFamily="34" charset="0"/>
                <a:cs typeface="Segoe UI" pitchFamily="34" charset="0"/>
              </a:rPr>
              <a:t> </a:t>
            </a:r>
            <a:r>
              <a:rPr lang="en-US" sz="4800" b="1" dirty="0" smtClean="0">
                <a:latin typeface="Segoe UI" pitchFamily="34" charset="0"/>
                <a:ea typeface="Segoe UI" pitchFamily="34" charset="0"/>
                <a:cs typeface="Segoe UI" pitchFamily="34" charset="0"/>
              </a:rPr>
              <a:t>t</a:t>
            </a:r>
            <a:r>
              <a:rPr lang="vi-VN" sz="4800" b="1" dirty="0" smtClean="0">
                <a:latin typeface="Segoe UI" pitchFamily="34" charset="0"/>
                <a:ea typeface="Segoe UI" pitchFamily="34" charset="0"/>
                <a:cs typeface="Segoe UI" pitchFamily="34" charset="0"/>
              </a:rPr>
              <a:t>hì sự nhân từ Ngài càng lớn cho kẻ nào kính sợ Ngài bấy nhiêu.</a:t>
            </a:r>
            <a:endParaRPr lang="en-US" sz="4800" b="1" dirty="0" smtClean="0">
              <a:latin typeface="Segoe UI" pitchFamily="34" charset="0"/>
              <a:ea typeface="Segoe UI" pitchFamily="34" charset="0"/>
              <a:cs typeface="Segoe UI" pitchFamily="34" charset="0"/>
            </a:endParaRPr>
          </a:p>
          <a:p>
            <a:pPr algn="just"/>
            <a:r>
              <a:rPr lang="vi-VN" sz="4400" dirty="0" smtClean="0"/>
              <a:t/>
            </a:r>
            <a:br>
              <a:rPr lang="vi-VN" sz="4400" dirty="0" smtClean="0"/>
            </a:br>
            <a:r>
              <a:rPr lang="vi-VN" sz="4300" dirty="0" smtClean="0">
                <a:latin typeface="Segoe UI" pitchFamily="34" charset="0"/>
                <a:ea typeface="Segoe UI" pitchFamily="34" charset="0"/>
                <a:cs typeface="Segoe UI" pitchFamily="34" charset="0"/>
              </a:rPr>
              <a:t>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3457"/>
            <a:ext cx="8839200" cy="8186857"/>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Còn nếu chúng ta xưng tội mình, thì Ngài là thành tín công bình để tha tội cho chúng ta, và làm cho chúng ta sạch mọi điều gian ác.</a:t>
            </a:r>
            <a:endParaRPr lang="en-US" sz="4200" dirty="0" smtClean="0">
              <a:latin typeface="Segoe UI" pitchFamily="34" charset="0"/>
              <a:ea typeface="Segoe UI" pitchFamily="34" charset="0"/>
              <a:cs typeface="Segoe UI" pitchFamily="34" charset="0"/>
            </a:endParaRPr>
          </a:p>
          <a:p>
            <a:pPr algn="just"/>
            <a:endParaRPr lang="en-US" sz="2000" dirty="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Đức Giê-hô-va phán: Bây giờ hãy đến, cho chúng ta biện luận cùng nhau. Dầu tội các ngươi như hồng điều, sẽ trở nên trắng như tuyết; dầu đỏ như son, sẽ trở nên trắng như lông chiên.</a:t>
            </a:r>
            <a:endParaRPr lang="en-US" sz="42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232"/>
            <a:ext cx="8839200" cy="8694688"/>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Kẻ ác khá bỏ đường mình, người bất nghĩa khá bỏ các ý tưởng; hãy trở lại cùng Đức Giê-hô-va, Ngài sẽ thương xót cho, hãy đến cùng Đức Chúa Trời chúng ta, vì Ngài tha thứ dồi dào.</a:t>
            </a:r>
            <a:endParaRPr lang="en-US" sz="4300" dirty="0" smtClean="0">
              <a:latin typeface="Segoe UI" pitchFamily="34" charset="0"/>
              <a:ea typeface="Segoe UI" pitchFamily="34" charset="0"/>
              <a:cs typeface="Segoe UI" pitchFamily="34" charset="0"/>
            </a:endParaRPr>
          </a:p>
          <a:p>
            <a:pPr algn="just"/>
            <a:endParaRPr lang="en-US" sz="3000" b="1" dirty="0" smtClean="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Ấy chính ta, là Đấng vì mình ta mà xóa sự phạm tội ngươi; ta sẽ không nhớ đến tội lỗi ngươi nữa.</a:t>
            </a:r>
            <a:endParaRPr lang="en-US" sz="43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r>
            <a:br>
              <a:rPr lang="vi-VN" sz="4300" dirty="0" smtClean="0">
                <a:latin typeface="Segoe UI" pitchFamily="34" charset="0"/>
                <a:ea typeface="Segoe UI" pitchFamily="34" charset="0"/>
                <a:cs typeface="Segoe UI" pitchFamily="34" charset="0"/>
              </a:rPr>
            </a:br>
            <a:r>
              <a:rPr lang="vi-VN" sz="4300" dirty="0" smtClean="0">
                <a:latin typeface="Segoe UI" pitchFamily="34" charset="0"/>
                <a:ea typeface="Segoe UI" pitchFamily="34" charset="0"/>
                <a:cs typeface="Segoe UI" pitchFamily="34" charset="0"/>
              </a:rPr>
              <a:t>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43652"/>
            <a:ext cx="8839200" cy="7509748"/>
          </a:xfrm>
          <a:prstGeom prst="rect">
            <a:avLst/>
          </a:prstGeom>
        </p:spPr>
        <p:txBody>
          <a:bodyPr wrap="square" anchor="ctr">
            <a:spAutoFit/>
          </a:bodyPr>
          <a:lstStyle/>
          <a:p>
            <a:pPr algn="just"/>
            <a:r>
              <a:rPr lang="vi-VN" sz="4400" dirty="0" smtClean="0">
                <a:latin typeface="Segoe UI" pitchFamily="34" charset="0"/>
                <a:ea typeface="Segoe UI" pitchFamily="34" charset="0"/>
                <a:cs typeface="Segoe UI" pitchFamily="34" charset="0"/>
              </a:rPr>
              <a:t>Phước thay cho người nào được tha sự vi phạm mình,</a:t>
            </a:r>
            <a:r>
              <a:rPr lang="en-US" sz="4400" dirty="0" smtClean="0">
                <a:latin typeface="Segoe UI" pitchFamily="34" charset="0"/>
                <a:ea typeface="Segoe UI" pitchFamily="34" charset="0"/>
                <a:cs typeface="Segoe UI" pitchFamily="34" charset="0"/>
              </a:rPr>
              <a:t> đ</a:t>
            </a:r>
            <a:r>
              <a:rPr lang="vi-VN" sz="4400" dirty="0" smtClean="0">
                <a:latin typeface="Segoe UI" pitchFamily="34" charset="0"/>
                <a:ea typeface="Segoe UI" pitchFamily="34" charset="0"/>
                <a:cs typeface="Segoe UI" pitchFamily="34" charset="0"/>
              </a:rPr>
              <a:t>ược khỏa lấp tội lỗi mình!</a:t>
            </a:r>
            <a:endParaRPr lang="en-US" sz="4400" dirty="0" smtClean="0">
              <a:latin typeface="Segoe UI" pitchFamily="34" charset="0"/>
              <a:ea typeface="Segoe UI" pitchFamily="34" charset="0"/>
              <a:cs typeface="Segoe UI" pitchFamily="34" charset="0"/>
            </a:endParaRPr>
          </a:p>
          <a:p>
            <a:pPr algn="just"/>
            <a:endParaRPr lang="en-US" sz="4400" dirty="0" smtClean="0">
              <a:latin typeface="Segoe UI" pitchFamily="34" charset="0"/>
              <a:ea typeface="Segoe UI" pitchFamily="34" charset="0"/>
              <a:cs typeface="Segoe UI" pitchFamily="34" charset="0"/>
            </a:endParaRPr>
          </a:p>
          <a:p>
            <a:pPr algn="just"/>
            <a:r>
              <a:rPr lang="vi-VN" sz="4400" b="1" dirty="0" smtClean="0">
                <a:latin typeface="Segoe UI" pitchFamily="34" charset="0"/>
                <a:ea typeface="Segoe UI" pitchFamily="34" charset="0"/>
                <a:cs typeface="Segoe UI" pitchFamily="34" charset="0"/>
              </a:rPr>
              <a:t>Phước thay cho người nào Đức Giê-hô-va không kể gian ác cho</a:t>
            </a:r>
            <a:r>
              <a:rPr lang="en-US" sz="4400" b="1" dirty="0" smtClean="0">
                <a:latin typeface="Segoe UI" pitchFamily="34" charset="0"/>
                <a:ea typeface="Segoe UI" pitchFamily="34" charset="0"/>
                <a:cs typeface="Segoe UI" pitchFamily="34" charset="0"/>
              </a:rPr>
              <a:t>, v</a:t>
            </a:r>
            <a:r>
              <a:rPr lang="vi-VN" sz="4400" b="1" dirty="0" smtClean="0">
                <a:latin typeface="Segoe UI" pitchFamily="34" charset="0"/>
                <a:ea typeface="Segoe UI" pitchFamily="34" charset="0"/>
                <a:cs typeface="Segoe UI" pitchFamily="34" charset="0"/>
              </a:rPr>
              <a:t>à trong lòng không có sự giả dối!</a:t>
            </a:r>
            <a:endParaRPr lang="en-US" sz="4400" b="1" dirty="0" smtClean="0">
              <a:latin typeface="Segoe UI" pitchFamily="34" charset="0"/>
              <a:ea typeface="Segoe UI" pitchFamily="34" charset="0"/>
              <a:cs typeface="Segoe UI" pitchFamily="34" charset="0"/>
            </a:endParaRPr>
          </a:p>
          <a:p>
            <a:pPr algn="just"/>
            <a:r>
              <a:rPr lang="vi-VN" sz="4400" dirty="0" smtClean="0">
                <a:latin typeface="Segoe UI" pitchFamily="34" charset="0"/>
                <a:ea typeface="Segoe UI" pitchFamily="34" charset="0"/>
                <a:cs typeface="Segoe UI" pitchFamily="34" charset="0"/>
              </a:rPr>
              <a:t/>
            </a:r>
            <a:br>
              <a:rPr lang="vi-VN" sz="4400" dirty="0" smtClean="0">
                <a:latin typeface="Segoe UI" pitchFamily="34" charset="0"/>
                <a:ea typeface="Segoe UI" pitchFamily="34" charset="0"/>
                <a:cs typeface="Segoe UI" pitchFamily="34" charset="0"/>
              </a:rPr>
            </a:br>
            <a:r>
              <a:rPr lang="vi-VN" sz="4300" dirty="0" smtClean="0">
                <a:latin typeface="Segoe UI" pitchFamily="34" charset="0"/>
                <a:ea typeface="Segoe UI" pitchFamily="34" charset="0"/>
                <a:cs typeface="Segoe UI" pitchFamily="34" charset="0"/>
              </a:rPr>
              <a:t>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334</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5</cp:revision>
  <dcterms:created xsi:type="dcterms:W3CDTF">2012-01-19T06:43:07Z</dcterms:created>
  <dcterms:modified xsi:type="dcterms:W3CDTF">2012-01-19T07:10:40Z</dcterms:modified>
</cp:coreProperties>
</file>