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2AF453-449C-408B-99AB-6761374AD37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AF453-449C-408B-99AB-6761374AD37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AF453-449C-408B-99AB-6761374AD37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AF453-449C-408B-99AB-6761374AD37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AF453-449C-408B-99AB-6761374AD378}"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2AF453-449C-408B-99AB-6761374AD37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2AF453-449C-408B-99AB-6761374AD378}"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2AF453-449C-408B-99AB-6761374AD378}"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AF453-449C-408B-99AB-6761374AD378}"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AF453-449C-408B-99AB-6761374AD37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AF453-449C-408B-99AB-6761374AD378}"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90F0-2C06-49C6-ABB6-252138562C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AF453-449C-408B-99AB-6761374AD378}"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E90F0-2C06-49C6-ABB6-252138562C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71</a:t>
            </a:r>
            <a:endParaRPr lang="en-US" sz="4800" b="0" dirty="0">
              <a:latin typeface="Segoe UI" pitchFamily="34" charset="0"/>
              <a:cs typeface="Segoe UI" pitchFamily="34" charset="0"/>
            </a:endParaRPr>
          </a:p>
        </p:txBody>
      </p:sp>
      <p:sp>
        <p:nvSpPr>
          <p:cNvPr id="3" name="Rectangle 2"/>
          <p:cNvSpPr/>
          <p:nvPr/>
        </p:nvSpPr>
        <p:spPr>
          <a:xfrm>
            <a:off x="578594" y="3259693"/>
            <a:ext cx="8032006" cy="2123658"/>
          </a:xfrm>
          <a:prstGeom prst="rect">
            <a:avLst/>
          </a:prstGeom>
        </p:spPr>
        <p:txBody>
          <a:bodyPr wrap="none">
            <a:spAutoFit/>
          </a:bodyPr>
          <a:lstStyle/>
          <a:p>
            <a:pPr algn="ctr"/>
            <a:r>
              <a:rPr lang="en-US" sz="6600" b="1" dirty="0" smtClean="0">
                <a:latin typeface="Segoe UI" pitchFamily="34" charset="0"/>
                <a:cs typeface="Segoe UI" pitchFamily="34" charset="0"/>
              </a:rPr>
              <a:t>ĐƯỢC XƯNG CÔNG</a:t>
            </a:r>
          </a:p>
          <a:p>
            <a:pPr algn="ctr"/>
            <a:r>
              <a:rPr lang="en-US" sz="6600" b="1" dirty="0" smtClean="0">
                <a:latin typeface="Segoe UI" pitchFamily="34" charset="0"/>
                <a:cs typeface="Segoe UI" pitchFamily="34" charset="0"/>
              </a:rPr>
              <a:t>BÌNH BỞI ĐỨC TIN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nchor="ctr">
            <a:spAutoFit/>
          </a:bodyPr>
          <a:lstStyle/>
          <a:p>
            <a:pPr algn="just"/>
            <a:r>
              <a:rPr lang="en-US" sz="4800" dirty="0" smtClean="0">
                <a:latin typeface="Segoe UI" pitchFamily="34" charset="0"/>
                <a:ea typeface="Segoe UI" pitchFamily="34" charset="0"/>
                <a:cs typeface="Segoe UI" pitchFamily="34" charset="0"/>
              </a:rPr>
              <a:t>V</a:t>
            </a:r>
            <a:r>
              <a:rPr lang="vi-VN" sz="4800" dirty="0" smtClean="0">
                <a:latin typeface="Segoe UI" pitchFamily="34" charset="0"/>
                <a:ea typeface="Segoe UI" pitchFamily="34" charset="0"/>
                <a:cs typeface="Segoe UI" pitchFamily="34" charset="0"/>
              </a:rPr>
              <a:t>ì mọi người đều đã phạm tội, thiếu mất sự vinh hiển của Đức Chúa Trời,</a:t>
            </a:r>
            <a:endParaRPr lang="en-US" sz="4800" dirty="0" smtClean="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Nhưng Đức Chúa Trời tỏ lòng yêu thương Ngài đối với chúng ta, khi chúng ta còn là người có tội, thì Đấng Christ vì chúng ta chịu chết.</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09529"/>
          </a:xfrm>
          <a:prstGeom prst="rect">
            <a:avLst/>
          </a:prstGeom>
        </p:spPr>
        <p:txBody>
          <a:bodyPr wrap="square" anchor="ctr">
            <a:spAutoFit/>
          </a:bodyPr>
          <a:lstStyle/>
          <a:p>
            <a:pPr algn="just"/>
            <a:r>
              <a:rPr lang="en-US" sz="4300" dirty="0">
                <a:latin typeface="Segoe UI" pitchFamily="34" charset="0"/>
                <a:ea typeface="Segoe UI" pitchFamily="34" charset="0"/>
                <a:cs typeface="Segoe UI" pitchFamily="34" charset="0"/>
              </a:rPr>
              <a:t>V</a:t>
            </a:r>
            <a:r>
              <a:rPr lang="vi-VN" sz="4300" dirty="0" smtClean="0">
                <a:latin typeface="Segoe UI" pitchFamily="34" charset="0"/>
                <a:ea typeface="Segoe UI" pitchFamily="34" charset="0"/>
                <a:cs typeface="Segoe UI" pitchFamily="34" charset="0"/>
              </a:rPr>
              <a:t>à họ nhờ ân điển Ngài mà được xưng công bình nhưng không, bởi sự chuộc tội đã làm trọn trong Đức Chúa Jêsus Christ,</a:t>
            </a:r>
            <a:endParaRPr lang="en-US" sz="43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en-US" sz="4300" b="1" dirty="0">
                <a:latin typeface="Segoe UI" pitchFamily="34" charset="0"/>
                <a:ea typeface="Segoe UI" pitchFamily="34" charset="0"/>
                <a:cs typeface="Segoe UI" pitchFamily="34" charset="0"/>
              </a:rPr>
              <a:t>L</a:t>
            </a:r>
            <a:r>
              <a:rPr lang="vi-VN" sz="4300" b="1" dirty="0" smtClean="0">
                <a:latin typeface="Segoe UI" pitchFamily="34" charset="0"/>
                <a:ea typeface="Segoe UI" pitchFamily="34" charset="0"/>
                <a:cs typeface="Segoe UI" pitchFamily="34" charset="0"/>
              </a:rPr>
              <a:t>à Đấng Đức Chúa Trời đã lập làm của lễ chuộc tội, bởi đức tin trong huyết Đấng ấy. Ngài đã bày tỏ sự công bình mình như vậy, vì đã bỏ qua các tội phạm trước kia,</a:t>
            </a: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098"/>
            <a:ext cx="8839200" cy="8956298"/>
          </a:xfrm>
          <a:prstGeom prst="rect">
            <a:avLst/>
          </a:prstGeom>
        </p:spPr>
        <p:txBody>
          <a:bodyPr wrap="square" anchor="ctr">
            <a:spAutoFit/>
          </a:bodyPr>
          <a:lstStyle/>
          <a:p>
            <a:pPr algn="just"/>
            <a:r>
              <a:rPr lang="en-US" sz="4200" dirty="0">
                <a:latin typeface="Segoe UI" pitchFamily="34" charset="0"/>
                <a:ea typeface="Segoe UI" pitchFamily="34" charset="0"/>
                <a:cs typeface="Segoe UI" pitchFamily="34" charset="0"/>
              </a:rPr>
              <a:t>T</a:t>
            </a:r>
            <a:r>
              <a:rPr lang="vi-VN" sz="4200" dirty="0" smtClean="0">
                <a:latin typeface="Segoe UI" pitchFamily="34" charset="0"/>
                <a:ea typeface="Segoe UI" pitchFamily="34" charset="0"/>
                <a:cs typeface="Segoe UI" pitchFamily="34" charset="0"/>
              </a:rPr>
              <a:t>rong buổi Ngài nhịn nhục; tức là Ngài đã tỏ sự công bình Ngài trong thời hiện tại, tỏ ra mình là công bình và xưng công bình kẻ nào tin đến Đức Chúa Jêsus.</a:t>
            </a:r>
            <a:endParaRPr lang="en-US" sz="4200" dirty="0" smtClean="0">
              <a:latin typeface="Segoe UI" pitchFamily="34" charset="0"/>
              <a:ea typeface="Segoe UI" pitchFamily="34" charset="0"/>
              <a:cs typeface="Segoe UI" pitchFamily="34" charset="0"/>
            </a:endParaRPr>
          </a:p>
          <a:p>
            <a:pPr algn="just"/>
            <a:endParaRPr lang="en-US" sz="2000" dirty="0" smtClean="0">
              <a:latin typeface="Segoe UI" pitchFamily="34" charset="0"/>
              <a:ea typeface="Segoe UI" pitchFamily="34" charset="0"/>
              <a:cs typeface="Segoe UI" pitchFamily="34" charset="0"/>
            </a:endParaRPr>
          </a:p>
          <a:p>
            <a:pPr algn="just"/>
            <a:r>
              <a:rPr lang="en-US" sz="4200" b="1" dirty="0" smtClean="0">
                <a:latin typeface="Segoe UI" pitchFamily="34" charset="0"/>
                <a:ea typeface="Segoe UI" pitchFamily="34" charset="0"/>
                <a:cs typeface="Segoe UI" pitchFamily="34" charset="0"/>
              </a:rPr>
              <a:t>V</a:t>
            </a:r>
            <a:r>
              <a:rPr lang="vi-VN" sz="4200" b="1" dirty="0" smtClean="0">
                <a:latin typeface="Segoe UI" pitchFamily="34" charset="0"/>
                <a:ea typeface="Segoe UI" pitchFamily="34" charset="0"/>
                <a:cs typeface="Segoe UI" pitchFamily="34" charset="0"/>
              </a:rPr>
              <a:t>ì chẳng có một người nào bởi việc làm theo luật pháp mà sẽ được xưng công bình trước mặt Ngài, vì luật pháp cho người ta biết tội lỗi.</a:t>
            </a:r>
            <a:endParaRPr lang="en-US" sz="4200" b="1" dirty="0" smtClean="0">
              <a:latin typeface="Segoe UI" pitchFamily="34" charset="0"/>
              <a:ea typeface="Segoe UI" pitchFamily="34" charset="0"/>
              <a:cs typeface="Segoe UI" pitchFamily="34" charset="0"/>
            </a:endParaRPr>
          </a:p>
          <a:p>
            <a:pPr algn="just"/>
            <a:r>
              <a:rPr lang="vi-VN" sz="4200" dirty="0" smtClean="0">
                <a:latin typeface="Segoe UI" pitchFamily="34" charset="0"/>
                <a:ea typeface="Segoe UI" pitchFamily="34" charset="0"/>
                <a:cs typeface="Segoe UI" pitchFamily="34" charset="0"/>
              </a:rPr>
              <a:t/>
            </a:r>
            <a:br>
              <a:rPr lang="vi-VN" sz="4200" dirty="0" smtClean="0">
                <a:latin typeface="Segoe UI" pitchFamily="34" charset="0"/>
                <a:ea typeface="Segoe UI" pitchFamily="34" charset="0"/>
                <a:cs typeface="Segoe UI" pitchFamily="34" charset="0"/>
              </a:rPr>
            </a:br>
            <a:r>
              <a:rPr lang="vi-VN" sz="4200" dirty="0" smtClean="0">
                <a:latin typeface="Segoe UI" pitchFamily="34" charset="0"/>
                <a:ea typeface="Segoe UI" pitchFamily="34" charset="0"/>
                <a:cs typeface="Segoe UI" pitchFamily="34" charset="0"/>
              </a:rPr>
              <a:t/>
            </a:r>
            <a:br>
              <a:rPr lang="vi-VN" sz="4200" dirty="0" smtClean="0">
                <a:latin typeface="Segoe UI" pitchFamily="34" charset="0"/>
                <a:ea typeface="Segoe UI" pitchFamily="34" charset="0"/>
                <a:cs typeface="Segoe UI" pitchFamily="34" charset="0"/>
              </a:rPr>
            </a:b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7032694"/>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Vậy chúng ta đã được xưng công bình bởi đức tin, thì được hòa thuận với Đức Chúa Trời, bởi Đức Chúa Jêsus Christ chúng ta,</a:t>
            </a:r>
            <a:endParaRPr lang="en-US" sz="4100" baseline="30000" dirty="0" smtClean="0">
              <a:latin typeface="Segoe UI" pitchFamily="34" charset="0"/>
              <a:ea typeface="Segoe UI" pitchFamily="34" charset="0"/>
              <a:cs typeface="Segoe UI" pitchFamily="34" charset="0"/>
            </a:endParaRPr>
          </a:p>
          <a:p>
            <a:pPr algn="just"/>
            <a:endParaRPr lang="en-US" sz="2500" b="1" dirty="0" smtClean="0">
              <a:latin typeface="Segoe UI" pitchFamily="34" charset="0"/>
              <a:ea typeface="Segoe UI" pitchFamily="34" charset="0"/>
              <a:cs typeface="Segoe UI" pitchFamily="34" charset="0"/>
            </a:endParaRPr>
          </a:p>
          <a:p>
            <a:pPr algn="just"/>
            <a:r>
              <a:rPr lang="en-US" sz="4100" b="1" dirty="0" smtClean="0">
                <a:latin typeface="Segoe UI" pitchFamily="34" charset="0"/>
                <a:ea typeface="Segoe UI" pitchFamily="34" charset="0"/>
                <a:cs typeface="Segoe UI" pitchFamily="34" charset="0"/>
              </a:rPr>
              <a:t>L</a:t>
            </a:r>
            <a:r>
              <a:rPr lang="vi-VN" sz="4100" b="1" dirty="0" smtClean="0">
                <a:latin typeface="Segoe UI" pitchFamily="34" charset="0"/>
                <a:ea typeface="Segoe UI" pitchFamily="34" charset="0"/>
                <a:cs typeface="Segoe UI" pitchFamily="34" charset="0"/>
              </a:rPr>
              <a:t>à Đấng đã làm cho chúng ta cậy đức tin vào trong ơn nầy là ơn chúng ta hiện đương đứng vững; và chúng ta khoe mình trong sự trông cậy về vinh hiển Đức Chúa Trời.</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6272"/>
            <a:ext cx="8839200" cy="6986528"/>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Nhưng từ khi lòng nhân từ của Đức Chúa Trời, là Cứu Chúa chúng ta, và tình thương yêu của Ngài đối với mọi người ta đã được bày ra, thì Ngài cứu chúng ta,</a:t>
            </a:r>
            <a:endParaRPr lang="en-US" sz="4100" baseline="30000" dirty="0">
              <a:latin typeface="Segoe UI" pitchFamily="34" charset="0"/>
              <a:ea typeface="Segoe UI" pitchFamily="34" charset="0"/>
              <a:cs typeface="Segoe UI" pitchFamily="34" charset="0"/>
            </a:endParaRPr>
          </a:p>
          <a:p>
            <a:pPr algn="just"/>
            <a:endParaRPr lang="en-US" sz="3500" baseline="30000" dirty="0">
              <a:latin typeface="Segoe UI" pitchFamily="34" charset="0"/>
              <a:ea typeface="Segoe UI" pitchFamily="34" charset="0"/>
              <a:cs typeface="Segoe UI" pitchFamily="34" charset="0"/>
            </a:endParaRPr>
          </a:p>
          <a:p>
            <a:pPr algn="just"/>
            <a:r>
              <a:rPr lang="en-US" sz="4100" b="1" dirty="0" smtClean="0">
                <a:latin typeface="Segoe UI" pitchFamily="34" charset="0"/>
                <a:ea typeface="Segoe UI" pitchFamily="34" charset="0"/>
                <a:cs typeface="Segoe UI" pitchFamily="34" charset="0"/>
              </a:rPr>
              <a:t>K</a:t>
            </a:r>
            <a:r>
              <a:rPr lang="vi-VN" sz="4100" b="1" dirty="0" smtClean="0">
                <a:latin typeface="Segoe UI" pitchFamily="34" charset="0"/>
                <a:ea typeface="Segoe UI" pitchFamily="34" charset="0"/>
                <a:cs typeface="Segoe UI" pitchFamily="34" charset="0"/>
              </a:rPr>
              <a:t>hông phải cứu vì việc công bình chúng ta đã làm, nhưng cứ theo lòng thương xót Ngài, bởi sự rửa về sự lại sanh và sự đổi mới của Đức Thánh Linh</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966"/>
            <a:ext cx="8839200" cy="8217634"/>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M</a:t>
            </a:r>
            <a:r>
              <a:rPr lang="vi-VN" sz="4800" dirty="0" smtClean="0">
                <a:latin typeface="Segoe UI" pitchFamily="34" charset="0"/>
                <a:ea typeface="Segoe UI" pitchFamily="34" charset="0"/>
                <a:cs typeface="Segoe UI" pitchFamily="34" charset="0"/>
              </a:rPr>
              <a:t>à Ngài đã rải ra trên chúng ta cách dư dật bởi Đức Chúa Jêsus Christ, Cứu Chúa chúng ta;</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en-US" sz="4800" b="1" dirty="0">
                <a:latin typeface="Segoe UI" pitchFamily="34" charset="0"/>
                <a:ea typeface="Segoe UI" pitchFamily="34" charset="0"/>
                <a:cs typeface="Segoe UI" pitchFamily="34" charset="0"/>
              </a:rPr>
              <a:t>H</a:t>
            </a:r>
            <a:r>
              <a:rPr lang="vi-VN" sz="4800" b="1" dirty="0" smtClean="0">
                <a:latin typeface="Segoe UI" pitchFamily="34" charset="0"/>
                <a:ea typeface="Segoe UI" pitchFamily="34" charset="0"/>
                <a:cs typeface="Segoe UI" pitchFamily="34" charset="0"/>
              </a:rPr>
              <a:t>ầu cho chúng ta nhờ ơn Ngài được xưng công bình, trở nên con kế tự của Ngài trong sự trông cậy của sự sống đời đời.</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404</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2012-01-19T15:40:46Z</dcterms:created>
  <dcterms:modified xsi:type="dcterms:W3CDTF">2012-01-19T15:56:27Z</dcterms:modified>
</cp:coreProperties>
</file>