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A28AC9-DF84-47B4-9DCA-6D6EA5C76D61}"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28AC9-DF84-47B4-9DCA-6D6EA5C76D61}"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28AC9-DF84-47B4-9DCA-6D6EA5C76D61}"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A28AC9-DF84-47B4-9DCA-6D6EA5C76D61}"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28AC9-DF84-47B4-9DCA-6D6EA5C76D61}" type="datetimeFigureOut">
              <a:rPr lang="en-US" smtClean="0"/>
              <a:t>19-Jan-12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A28AC9-DF84-47B4-9DCA-6D6EA5C76D61}"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A28AC9-DF84-47B4-9DCA-6D6EA5C76D61}" type="datetimeFigureOut">
              <a:rPr lang="en-US" smtClean="0"/>
              <a:t>19-Jan-12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A28AC9-DF84-47B4-9DCA-6D6EA5C76D61}" type="datetimeFigureOut">
              <a:rPr lang="en-US" smtClean="0"/>
              <a:t>19-Jan-12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28AC9-DF84-47B4-9DCA-6D6EA5C76D61}" type="datetimeFigureOut">
              <a:rPr lang="en-US" smtClean="0"/>
              <a:t>19-Jan-12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28AC9-DF84-47B4-9DCA-6D6EA5C76D61}"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28AC9-DF84-47B4-9DCA-6D6EA5C76D61}" type="datetimeFigureOut">
              <a:rPr lang="en-US" smtClean="0"/>
              <a:t>19-Jan-12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A99D5-CC73-40A1-BF1D-CEBAC140A0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28AC9-DF84-47B4-9DCA-6D6EA5C76D61}" type="datetimeFigureOut">
              <a:rPr lang="en-US" smtClean="0"/>
              <a:t>19-Jan-12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A99D5-CC73-40A1-BF1D-CEBAC140A0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75</a:t>
            </a:r>
            <a:endParaRPr lang="en-US" sz="4800" b="0" dirty="0">
              <a:latin typeface="Segoe UI" pitchFamily="34" charset="0"/>
              <a:cs typeface="Segoe UI" pitchFamily="34" charset="0"/>
            </a:endParaRPr>
          </a:p>
        </p:txBody>
      </p:sp>
      <p:sp>
        <p:nvSpPr>
          <p:cNvPr id="3" name="Rectangle 2"/>
          <p:cNvSpPr/>
          <p:nvPr/>
        </p:nvSpPr>
        <p:spPr>
          <a:xfrm>
            <a:off x="507958" y="3259693"/>
            <a:ext cx="8178842" cy="2123658"/>
          </a:xfrm>
          <a:prstGeom prst="rect">
            <a:avLst/>
          </a:prstGeom>
        </p:spPr>
        <p:txBody>
          <a:bodyPr wrap="none">
            <a:spAutoFit/>
          </a:bodyPr>
          <a:lstStyle/>
          <a:p>
            <a:pPr algn="ctr"/>
            <a:r>
              <a:rPr lang="en-US" sz="6600" b="1" dirty="0" smtClean="0">
                <a:latin typeface="Segoe UI" pitchFamily="34" charset="0"/>
                <a:cs typeface="Segoe UI" pitchFamily="34" charset="0"/>
              </a:rPr>
              <a:t>SỰ HIỆP MỘT</a:t>
            </a:r>
          </a:p>
          <a:p>
            <a:pPr algn="ctr"/>
            <a:r>
              <a:rPr lang="en-US" sz="6600" b="1" dirty="0" smtClean="0">
                <a:latin typeface="Segoe UI" pitchFamily="34" charset="0"/>
                <a:cs typeface="Segoe UI" pitchFamily="34" charset="0"/>
              </a:rPr>
              <a:t>CỦA CƠ ĐỐC NHÂN</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7032694"/>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Đức Chúa Jêsus phán như vậy, đoạn, ngước mắt lên trời mà rằng: Thưa Cha, giờ đã đến; xin làm vinh hiển Con, hầu cho Con cũng làm vinh hiển Cha,</a:t>
            </a:r>
            <a:endParaRPr lang="en-US" sz="41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100" b="1" dirty="0" smtClean="0">
                <a:latin typeface="Segoe UI" pitchFamily="34" charset="0"/>
                <a:ea typeface="Segoe UI" pitchFamily="34" charset="0"/>
                <a:cs typeface="Segoe UI" pitchFamily="34" charset="0"/>
              </a:rPr>
              <a:t>Con đã tỏ danh Cha ra cho những người Cha giao cho Con từ giữa thế gian; họ vốn thuộc về Cha, Cha giao họ cho Con, và họ đã giữ lời Cha.</a:t>
            </a:r>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7017306"/>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Con vì họ mà cầu nguyện; chẳng phải vì thế gian mà cầu nguyện, nhưng vì kẻ Cha đã giao cho Con, bởi chưng họ thuộc về Cha.</a:t>
            </a:r>
            <a:endParaRPr lang="en-US" sz="45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Phàm mọi điều thuộc về Con tức là thuộc về Cha, mọi điều thuộc về Cha tức là thuộc về Con, và Con nhân họ được tôn vinh.</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6186309"/>
          </a:xfrm>
          <a:prstGeom prst="rect">
            <a:avLst/>
          </a:prstGeom>
        </p:spPr>
        <p:txBody>
          <a:bodyPr wrap="square" anchor="ctr">
            <a:spAutoFit/>
          </a:bodyPr>
          <a:lstStyle/>
          <a:p>
            <a:pPr algn="just"/>
            <a:r>
              <a:rPr lang="vi-VN" sz="4400" dirty="0" smtClean="0">
                <a:latin typeface="Segoe UI" pitchFamily="34" charset="0"/>
                <a:ea typeface="Segoe UI" pitchFamily="34" charset="0"/>
                <a:cs typeface="Segoe UI" pitchFamily="34" charset="0"/>
              </a:rPr>
              <a:t>Ấy chẳng những vì họ mà Con cầu xin thôi đâu, nhưng cũng vì kẻ sẽ nghe lời họ mà tin đến Con nữa,</a:t>
            </a:r>
            <a:endParaRPr lang="en-US" sz="4400" dirty="0" smtClean="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en-US" sz="4400" b="1" dirty="0" smtClean="0">
                <a:latin typeface="Segoe UI" pitchFamily="34" charset="0"/>
                <a:ea typeface="Segoe UI" pitchFamily="34" charset="0"/>
                <a:cs typeface="Segoe UI" pitchFamily="34" charset="0"/>
              </a:rPr>
              <a:t>Đ</a:t>
            </a:r>
            <a:r>
              <a:rPr lang="vi-VN" sz="4400" b="1" dirty="0" smtClean="0">
                <a:latin typeface="Segoe UI" pitchFamily="34" charset="0"/>
                <a:ea typeface="Segoe UI" pitchFamily="34" charset="0"/>
                <a:cs typeface="Segoe UI" pitchFamily="34" charset="0"/>
              </a:rPr>
              <a:t>ể cho ai nấy hiệp làm một, như Cha ở trong Con, và Con ở trong Cha; lại để cho họ cũng ở trong chúng ta, đặng thế gian tin rằng chính Cha đã sai Con đến.</a:t>
            </a:r>
            <a:endParaRPr lang="vi-VN" sz="4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6709529"/>
          </a:xfrm>
          <a:prstGeom prst="rect">
            <a:avLst/>
          </a:prstGeom>
        </p:spPr>
        <p:txBody>
          <a:bodyPr wrap="square" anchor="ctr">
            <a:spAutoFit/>
          </a:bodyPr>
          <a:lstStyle/>
          <a:p>
            <a:pPr algn="just"/>
            <a:r>
              <a:rPr lang="vi-VN" sz="4300" dirty="0" smtClean="0">
                <a:latin typeface="Segoe UI" pitchFamily="34" charset="0"/>
                <a:ea typeface="Segoe UI" pitchFamily="34" charset="0"/>
                <a:cs typeface="Segoe UI" pitchFamily="34" charset="0"/>
              </a:rPr>
              <a:t>Con đã ban cho họ sự vinh hiển mà Cha đã ban cho Con, để hiệp làm một cũng như chúng ta vẫn là một:</a:t>
            </a:r>
            <a:endParaRPr lang="en-US" sz="43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300" b="1" dirty="0" smtClean="0">
                <a:latin typeface="Segoe UI" pitchFamily="34" charset="0"/>
                <a:ea typeface="Segoe UI" pitchFamily="34" charset="0"/>
                <a:cs typeface="Segoe UI" pitchFamily="34" charset="0"/>
              </a:rPr>
              <a:t>Con ở trong họ và Cha ở trong Con, để cho họ toàn vẹn hiệp làm một, và cho thế gian biết chính Cha đã sai Con đến, và Cha đã yêu thương họ cũng như Cha đã yêu thương Con.</a:t>
            </a:r>
            <a:endParaRPr lang="vi-VN" sz="43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34906"/>
            <a:ext cx="8839200" cy="7032694"/>
          </a:xfrm>
          <a:prstGeom prst="rect">
            <a:avLst/>
          </a:prstGeom>
        </p:spPr>
        <p:txBody>
          <a:bodyPr wrap="square" anchor="ctr">
            <a:spAutoFit/>
          </a:bodyPr>
          <a:lstStyle/>
          <a:p>
            <a:pPr algn="just"/>
            <a:r>
              <a:rPr lang="vi-VN" sz="4100" dirty="0" smtClean="0">
                <a:latin typeface="Segoe UI" pitchFamily="34" charset="0"/>
                <a:ea typeface="Segoe UI" pitchFamily="34" charset="0"/>
                <a:cs typeface="Segoe UI" pitchFamily="34" charset="0"/>
              </a:rPr>
              <a:t>Hỡi anh em, tôi nhân danh Đức Chúa Jêsus Christ chúng ta, khuyên anh em thảy đều phải đồng một tiếng nói với nhau, chớ phân rẽ nhau ra, nhưng phải hiệp một ý một lòng cùng nhau.</a:t>
            </a:r>
            <a:endParaRPr lang="en-US" sz="4100" dirty="0" smtClean="0">
              <a:latin typeface="Segoe UI" pitchFamily="34" charset="0"/>
              <a:ea typeface="Segoe UI" pitchFamily="34" charset="0"/>
              <a:cs typeface="Segoe UI" pitchFamily="34" charset="0"/>
            </a:endParaRPr>
          </a:p>
          <a:p>
            <a:pPr algn="just"/>
            <a:endParaRPr lang="en-US" sz="3500" dirty="0">
              <a:latin typeface="Segoe UI" pitchFamily="34" charset="0"/>
              <a:ea typeface="Segoe UI" pitchFamily="34" charset="0"/>
              <a:cs typeface="Segoe UI" pitchFamily="34" charset="0"/>
            </a:endParaRPr>
          </a:p>
          <a:p>
            <a:pPr algn="just"/>
            <a:r>
              <a:rPr lang="en-US" sz="4100" b="1" dirty="0">
                <a:latin typeface="Segoe UI" pitchFamily="34" charset="0"/>
                <a:ea typeface="Segoe UI" pitchFamily="34" charset="0"/>
                <a:cs typeface="Segoe UI" pitchFamily="34" charset="0"/>
              </a:rPr>
              <a:t>P</a:t>
            </a:r>
            <a:r>
              <a:rPr lang="vi-VN" sz="4100" b="1" dirty="0" smtClean="0">
                <a:latin typeface="Segoe UI" pitchFamily="34" charset="0"/>
                <a:ea typeface="Segoe UI" pitchFamily="34" charset="0"/>
                <a:cs typeface="Segoe UI" pitchFamily="34" charset="0"/>
              </a:rPr>
              <a:t>hải khiêm nhường đến điều, mềm mại đến điều, phải nhịn nhục, lấy lòng thương yêu mà chìu nhau,</a:t>
            </a:r>
            <a:endParaRPr lang="en-US" sz="4100" b="1" dirty="0" smtClean="0">
              <a:latin typeface="Segoe UI" pitchFamily="34" charset="0"/>
              <a:ea typeface="Segoe UI" pitchFamily="34" charset="0"/>
              <a:cs typeface="Segoe UI" pitchFamily="34" charset="0"/>
            </a:endParaRPr>
          </a:p>
          <a:p>
            <a:pPr algn="just"/>
            <a:endParaRPr lang="en-US" sz="4100" b="1" dirty="0">
              <a:latin typeface="Segoe UI" pitchFamily="34" charset="0"/>
              <a:ea typeface="Segoe UI" pitchFamily="34" charset="0"/>
              <a:cs typeface="Segoe UI" pitchFamily="34" charset="0"/>
            </a:endParaRPr>
          </a:p>
          <a:p>
            <a:pPr algn="just"/>
            <a:endParaRPr lang="vi-VN" sz="41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99157"/>
            <a:ext cx="8839200" cy="6001643"/>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D</a:t>
            </a:r>
            <a:r>
              <a:rPr lang="vi-VN" sz="4800" dirty="0" smtClean="0">
                <a:latin typeface="Segoe UI" pitchFamily="34" charset="0"/>
                <a:ea typeface="Segoe UI" pitchFamily="34" charset="0"/>
                <a:cs typeface="Segoe UI" pitchFamily="34" charset="0"/>
              </a:rPr>
              <a:t>ùng dây hòa bình mà giữ gìn sự hiệp một của Thánh Linh.</a:t>
            </a:r>
            <a:endParaRPr lang="en-US" sz="4800" dirty="0">
              <a:latin typeface="Segoe UI" pitchFamily="34" charset="0"/>
              <a:ea typeface="Segoe UI" pitchFamily="34" charset="0"/>
              <a:cs typeface="Segoe UI" pitchFamily="34" charset="0"/>
            </a:endParaRPr>
          </a:p>
          <a:p>
            <a:pPr algn="just"/>
            <a:endParaRPr lang="en-US" sz="3500" b="1"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Chỉ có một thân thể, một Thánh Linh, như anh em bởi chức phận mình đã được gọi đến một sự trông cậy mà thôi;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755422"/>
          </a:xfrm>
          <a:prstGeom prst="rect">
            <a:avLst/>
          </a:prstGeom>
        </p:spPr>
        <p:txBody>
          <a:bodyPr wrap="square" anchor="ctr">
            <a:spAutoFit/>
          </a:bodyPr>
          <a:lstStyle/>
          <a:p>
            <a:pPr algn="just"/>
            <a:r>
              <a:rPr lang="en-US" sz="4800" dirty="0">
                <a:latin typeface="Segoe UI" pitchFamily="34" charset="0"/>
                <a:ea typeface="Segoe UI" pitchFamily="34" charset="0"/>
                <a:cs typeface="Segoe UI" pitchFamily="34" charset="0"/>
              </a:rPr>
              <a:t>C</a:t>
            </a:r>
            <a:r>
              <a:rPr lang="vi-VN" sz="4800" dirty="0" smtClean="0">
                <a:latin typeface="Segoe UI" pitchFamily="34" charset="0"/>
                <a:ea typeface="Segoe UI" pitchFamily="34" charset="0"/>
                <a:cs typeface="Segoe UI" pitchFamily="34" charset="0"/>
              </a:rPr>
              <a:t>hỉ có một Chúa, một đức tin, một phép báp-têm;</a:t>
            </a:r>
            <a:endParaRPr lang="en-US" sz="4800" baseline="30000" dirty="0">
              <a:latin typeface="Segoe UI" pitchFamily="34" charset="0"/>
              <a:ea typeface="Segoe UI" pitchFamily="34" charset="0"/>
              <a:cs typeface="Segoe UI" pitchFamily="34" charset="0"/>
            </a:endParaRPr>
          </a:p>
          <a:p>
            <a:pPr algn="just"/>
            <a:endParaRPr lang="en-US" sz="4800" b="1" baseline="30000" dirty="0" smtClean="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C</a:t>
            </a:r>
            <a:r>
              <a:rPr lang="vi-VN" sz="4800" b="1" dirty="0" smtClean="0">
                <a:latin typeface="Segoe UI" pitchFamily="34" charset="0"/>
                <a:ea typeface="Segoe UI" pitchFamily="34" charset="0"/>
                <a:cs typeface="Segoe UI" pitchFamily="34" charset="0"/>
              </a:rPr>
              <a:t>hỉ có một Đức Chúa Trời và một Cha của mọi người, Ngài là trên cả mọi người, giữa mọi người và ở trong mọi người.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446</Words>
  <Application>Microsoft Office PowerPoint</Application>
  <PresentationFormat>On-screen Show (4:3)</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2012-01-19T16:30:01Z</dcterms:created>
  <dcterms:modified xsi:type="dcterms:W3CDTF">2012-01-19T16:41:41Z</dcterms:modified>
</cp:coreProperties>
</file>