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3AF85F-F30A-444E-8444-3B27039368DA}" type="datetimeFigureOut">
              <a:rPr lang="en-US" smtClean="0"/>
              <a:pPr/>
              <a:t>21-Jan-12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39C58-C415-4CDF-B44C-D6A9AA2A8B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E39C58-C415-4CDF-B44C-D6A9AA2A8B41}"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E39C58-C415-4CDF-B44C-D6A9AA2A8B41}"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E39C58-C415-4CDF-B44C-D6A9AA2A8B4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D87924-6039-47D9-918D-0C5B155FCE64}" type="datetimeFigureOut">
              <a:rPr lang="en-US" smtClean="0"/>
              <a:pPr/>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9D48A-1F45-40EB-9845-617E6B3434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D87924-6039-47D9-918D-0C5B155FCE64}" type="datetimeFigureOut">
              <a:rPr lang="en-US" smtClean="0"/>
              <a:pPr/>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9D48A-1F45-40EB-9845-617E6B3434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D87924-6039-47D9-918D-0C5B155FCE64}" type="datetimeFigureOut">
              <a:rPr lang="en-US" smtClean="0"/>
              <a:pPr/>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9D48A-1F45-40EB-9845-617E6B3434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D87924-6039-47D9-918D-0C5B155FCE64}" type="datetimeFigureOut">
              <a:rPr lang="en-US" smtClean="0"/>
              <a:pPr/>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9D48A-1F45-40EB-9845-617E6B3434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D87924-6039-47D9-918D-0C5B155FCE64}" type="datetimeFigureOut">
              <a:rPr lang="en-US" smtClean="0"/>
              <a:pPr/>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9D48A-1F45-40EB-9845-617E6B3434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D87924-6039-47D9-918D-0C5B155FCE64}" type="datetimeFigureOut">
              <a:rPr lang="en-US" smtClean="0"/>
              <a:pPr/>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9D48A-1F45-40EB-9845-617E6B3434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D87924-6039-47D9-918D-0C5B155FCE64}" type="datetimeFigureOut">
              <a:rPr lang="en-US" smtClean="0"/>
              <a:pPr/>
              <a:t>21-Jan-12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E9D48A-1F45-40EB-9845-617E6B3434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D87924-6039-47D9-918D-0C5B155FCE64}" type="datetimeFigureOut">
              <a:rPr lang="en-US" smtClean="0"/>
              <a:pPr/>
              <a:t>21-Jan-12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E9D48A-1F45-40EB-9845-617E6B3434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D87924-6039-47D9-918D-0C5B155FCE64}" type="datetimeFigureOut">
              <a:rPr lang="en-US" smtClean="0"/>
              <a:pPr/>
              <a:t>21-Jan-12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E9D48A-1F45-40EB-9845-617E6B3434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D87924-6039-47D9-918D-0C5B155FCE64}" type="datetimeFigureOut">
              <a:rPr lang="en-US" smtClean="0"/>
              <a:pPr/>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9D48A-1F45-40EB-9845-617E6B3434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D87924-6039-47D9-918D-0C5B155FCE64}" type="datetimeFigureOut">
              <a:rPr lang="en-US" smtClean="0"/>
              <a:pPr/>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9D48A-1F45-40EB-9845-617E6B3434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D87924-6039-47D9-918D-0C5B155FCE64}" type="datetimeFigureOut">
              <a:rPr lang="en-US" smtClean="0"/>
              <a:pPr/>
              <a:t>21-Jan-12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9D48A-1F45-40EB-9845-617E6B3434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79</a:t>
            </a:r>
            <a:endParaRPr lang="en-US" sz="4800" b="0" dirty="0">
              <a:latin typeface="Segoe UI" pitchFamily="34" charset="0"/>
              <a:cs typeface="Segoe UI" pitchFamily="34" charset="0"/>
            </a:endParaRPr>
          </a:p>
        </p:txBody>
      </p:sp>
      <p:sp>
        <p:nvSpPr>
          <p:cNvPr id="3" name="Rectangle 2"/>
          <p:cNvSpPr/>
          <p:nvPr/>
        </p:nvSpPr>
        <p:spPr>
          <a:xfrm>
            <a:off x="1066800" y="3259693"/>
            <a:ext cx="6973832" cy="2123658"/>
          </a:xfrm>
          <a:prstGeom prst="rect">
            <a:avLst/>
          </a:prstGeom>
        </p:spPr>
        <p:txBody>
          <a:bodyPr wrap="none">
            <a:spAutoFit/>
          </a:bodyPr>
          <a:lstStyle/>
          <a:p>
            <a:pPr algn="ctr"/>
            <a:r>
              <a:rPr lang="en-US" sz="6600" b="1" dirty="0" smtClean="0">
                <a:latin typeface="Segoe UI" pitchFamily="34" charset="0"/>
                <a:cs typeface="Segoe UI" pitchFamily="34" charset="0"/>
              </a:rPr>
              <a:t>HÃY BƯỚC THEO</a:t>
            </a:r>
          </a:p>
          <a:p>
            <a:pPr algn="ctr"/>
            <a:r>
              <a:rPr lang="en-US" sz="6600" b="1" dirty="0" smtClean="0">
                <a:latin typeface="Segoe UI" pitchFamily="34" charset="0"/>
                <a:cs typeface="Segoe UI" pitchFamily="34" charset="0"/>
              </a:rPr>
              <a:t>THÁNH LINH</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839200" cy="6863417"/>
          </a:xfrm>
          <a:prstGeom prst="rect">
            <a:avLst/>
          </a:prstGeom>
        </p:spPr>
        <p:txBody>
          <a:bodyPr wrap="square" anchor="ctr">
            <a:spAutoFit/>
          </a:bodyPr>
          <a:lstStyle/>
          <a:p>
            <a:pPr algn="just"/>
            <a:r>
              <a:rPr lang="vi-VN" sz="4000" dirty="0" smtClean="0">
                <a:latin typeface="Segoe UI" pitchFamily="34" charset="0"/>
                <a:ea typeface="Segoe UI" pitchFamily="34" charset="0"/>
                <a:cs typeface="Segoe UI" pitchFamily="34" charset="0"/>
              </a:rPr>
              <a:t>Hỡi anh em, anh em đã được gọi đến sự tự do, song chớ lấy sự tự do đó làm dịp cho anh em ăn ở theo tánh xác thịt,</a:t>
            </a:r>
            <a:endParaRPr lang="en-US" sz="4000" dirty="0" smtClean="0">
              <a:latin typeface="Segoe UI" pitchFamily="34" charset="0"/>
              <a:ea typeface="Segoe UI" pitchFamily="34" charset="0"/>
              <a:cs typeface="Segoe UI" pitchFamily="34" charset="0"/>
            </a:endParaRPr>
          </a:p>
          <a:p>
            <a:pPr algn="just"/>
            <a:endParaRPr lang="en-US" sz="3000" b="1" dirty="0">
              <a:latin typeface="Segoe UI" pitchFamily="34" charset="0"/>
              <a:ea typeface="Segoe UI" pitchFamily="34" charset="0"/>
              <a:cs typeface="Segoe UI" pitchFamily="34" charset="0"/>
            </a:endParaRPr>
          </a:p>
          <a:p>
            <a:pPr algn="just"/>
            <a:r>
              <a:rPr lang="vi-VN" sz="4000" b="1" dirty="0" smtClean="0">
                <a:latin typeface="Segoe UI" pitchFamily="34" charset="0"/>
                <a:ea typeface="Segoe UI" pitchFamily="34" charset="0"/>
                <a:cs typeface="Segoe UI" pitchFamily="34" charset="0"/>
              </a:rPr>
              <a:t>Vì xác thịt có những điều ưa muốn trái với những điều của Thánh Linh, Thánh Linh có những điều ưa muốn trái với của xác thịt; hai bên trái nhau dường ấy, nên anh em không làm được điều mình muốn làm.</a:t>
            </a:r>
            <a:endParaRPr lang="en-US" sz="4000" b="1" dirty="0" smtClean="0">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3021"/>
            <a:ext cx="8839200" cy="5262979"/>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Nhưng, ví bằng anh em nhờ Thánh Linh chỉ dẫn, thì chẳng hề ở dưới luật pháp.</a:t>
            </a:r>
            <a:endParaRPr lang="en-US" sz="4800" dirty="0">
              <a:latin typeface="Segoe UI" pitchFamily="34" charset="0"/>
              <a:ea typeface="Segoe UI" pitchFamily="34" charset="0"/>
              <a:cs typeface="Segoe UI" pitchFamily="34" charset="0"/>
            </a:endParaRPr>
          </a:p>
          <a:p>
            <a:pPr algn="just"/>
            <a:endParaRPr lang="en-US" sz="3500" dirty="0" smtClean="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Vả, các việc làm của xác thịt là rõ ràng lắm: Ấy là gian dâm, ô uế, luông tuồng,</a:t>
            </a:r>
            <a:endParaRPr lang="en-US" sz="4800" b="1" dirty="0" smtClean="0">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88605"/>
            <a:ext cx="8839200" cy="7812395"/>
          </a:xfrm>
          <a:prstGeom prst="rect">
            <a:avLst/>
          </a:prstGeom>
        </p:spPr>
        <p:txBody>
          <a:bodyPr wrap="square" anchor="ctr">
            <a:spAutoFit/>
          </a:bodyPr>
          <a:lstStyle/>
          <a:p>
            <a:pPr algn="just"/>
            <a:r>
              <a:rPr lang="en-US" sz="4300" dirty="0" smtClean="0">
                <a:latin typeface="Segoe UI" pitchFamily="34" charset="0"/>
                <a:ea typeface="Segoe UI" pitchFamily="34" charset="0"/>
                <a:cs typeface="Segoe UI" pitchFamily="34" charset="0"/>
              </a:rPr>
              <a:t>T</a:t>
            </a:r>
            <a:r>
              <a:rPr lang="vi-VN" sz="4300" dirty="0" smtClean="0">
                <a:latin typeface="Segoe UI" pitchFamily="34" charset="0"/>
                <a:ea typeface="Segoe UI" pitchFamily="34" charset="0"/>
                <a:cs typeface="Segoe UI" pitchFamily="34" charset="0"/>
              </a:rPr>
              <a:t>hờ hình tượng, phù phép, thù oán, tranh đấu, ghen ghét, buồn giận, cãi lẫy, bất bình, bè đảng,</a:t>
            </a:r>
            <a:endParaRPr lang="en-US" sz="4300" dirty="0" smtClean="0">
              <a:latin typeface="Segoe UI" pitchFamily="34" charset="0"/>
              <a:ea typeface="Segoe UI" pitchFamily="34" charset="0"/>
              <a:cs typeface="Segoe UI" pitchFamily="34" charset="0"/>
            </a:endParaRPr>
          </a:p>
          <a:p>
            <a:pPr algn="just"/>
            <a:endParaRPr lang="en-US" sz="4300" b="1" baseline="30000" dirty="0">
              <a:latin typeface="Segoe UI" pitchFamily="34" charset="0"/>
              <a:ea typeface="Segoe UI" pitchFamily="34" charset="0"/>
              <a:cs typeface="Segoe UI" pitchFamily="34" charset="0"/>
            </a:endParaRPr>
          </a:p>
          <a:p>
            <a:pPr algn="just"/>
            <a:r>
              <a:rPr lang="en-US" sz="4300" b="1" dirty="0" smtClean="0">
                <a:latin typeface="Segoe UI" pitchFamily="34" charset="0"/>
                <a:ea typeface="Segoe UI" pitchFamily="34" charset="0"/>
                <a:cs typeface="Segoe UI" pitchFamily="34" charset="0"/>
              </a:rPr>
              <a:t>G</a:t>
            </a:r>
            <a:r>
              <a:rPr lang="vi-VN" sz="4300" b="1" dirty="0" smtClean="0">
                <a:latin typeface="Segoe UI" pitchFamily="34" charset="0"/>
                <a:ea typeface="Segoe UI" pitchFamily="34" charset="0"/>
                <a:cs typeface="Segoe UI" pitchFamily="34" charset="0"/>
              </a:rPr>
              <a:t>anh gổ, say sưa, mê ăn uống, cùng các sự khác giống như vậy. Tôi nói trước cho anh em, như tôi đã nói rồi: Hễ ai phạm những việc thể ấy thì không được hưởng nước Đức Chúa Trời.</a:t>
            </a:r>
            <a:endParaRPr lang="en-US" sz="4300" b="1" dirty="0" smtClean="0">
              <a:latin typeface="Segoe UI" pitchFamily="34" charset="0"/>
              <a:ea typeface="Segoe UI" pitchFamily="34" charset="0"/>
              <a:cs typeface="Segoe UI" pitchFamily="34" charset="0"/>
            </a:endParaRPr>
          </a:p>
          <a:p>
            <a:pPr algn="just"/>
            <a:r>
              <a:rPr lang="vi-VN" sz="4300" dirty="0" smtClean="0">
                <a:latin typeface="Segoe UI" pitchFamily="34" charset="0"/>
                <a:ea typeface="Segoe UI" pitchFamily="34" charset="0"/>
                <a:cs typeface="Segoe UI" pitchFamily="34" charset="0"/>
              </a:rPr>
              <a:t/>
            </a:r>
            <a:br>
              <a:rPr lang="vi-VN" sz="4300" dirty="0" smtClean="0">
                <a:latin typeface="Segoe UI" pitchFamily="34" charset="0"/>
                <a:ea typeface="Segoe UI" pitchFamily="34" charset="0"/>
                <a:cs typeface="Segoe UI" pitchFamily="34" charset="0"/>
              </a:rPr>
            </a:br>
            <a:endParaRPr lang="en-US" sz="4300" b="1" dirty="0" smtClean="0">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69178"/>
            <a:ext cx="8839200" cy="5755422"/>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Nhưng trái của Thánh Linh, ấy là lòng yêu thương, sự vui mừng, bình an, nhịn nhục, nhân từ, hiền lành, trung tín, mềm mại, tiết độ:</a:t>
            </a:r>
            <a:endParaRPr lang="en-US" sz="4800" dirty="0" smtClean="0">
              <a:latin typeface="Segoe UI" pitchFamily="34" charset="0"/>
              <a:ea typeface="Segoe UI" pitchFamily="34" charset="0"/>
              <a:cs typeface="Segoe UI" pitchFamily="34" charset="0"/>
            </a:endParaRPr>
          </a:p>
          <a:p>
            <a:pPr algn="just"/>
            <a:endParaRPr lang="en-US" sz="4800" baseline="300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Không có luật pháp nào cấm các sự đó.</a:t>
            </a:r>
            <a:endParaRPr lang="en-US" sz="4800" b="1" dirty="0" smtClean="0">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57200"/>
            <a:ext cx="8839200" cy="7232749"/>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Vả, những kẻ thuộc về Đức Chúa Jêsus Christ đã đóng đinh xác thịt với tình dục và dâm dục mình trên thập tư giá rồi.</a:t>
            </a:r>
            <a:endParaRPr lang="en-US" sz="4800" dirty="0" smtClean="0">
              <a:latin typeface="Segoe UI" pitchFamily="34" charset="0"/>
              <a:ea typeface="Segoe UI" pitchFamily="34" charset="0"/>
              <a:cs typeface="Segoe UI" pitchFamily="34" charset="0"/>
            </a:endParaRPr>
          </a:p>
          <a:p>
            <a:pPr algn="just"/>
            <a:endParaRPr lang="en-US" sz="4800" baseline="300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Nếu chúng ta nhờ Thánh Linh mà sống, thì cũng hãy bước theo Thánh Linh vậy.</a:t>
            </a:r>
            <a:endParaRPr lang="en-US" sz="4800" b="1"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r>
            <a:br>
              <a:rPr lang="vi-VN" sz="4800" dirty="0" smtClean="0">
                <a:latin typeface="Segoe UI" pitchFamily="34" charset="0"/>
                <a:ea typeface="Segoe UI" pitchFamily="34" charset="0"/>
                <a:cs typeface="Segoe UI" pitchFamily="34" charset="0"/>
              </a:rPr>
            </a:br>
            <a:endParaRPr lang="en-US" sz="4800" b="1" dirty="0" smtClean="0">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463308"/>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Vậy, hỡi anh em, chúng ta chẳng mắc nợ xác thịt đâu, đặng sống theo xác thịt.</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Thật thế, nếu anh em sống theo xác thịt thì phải chết; song nếu nhờ Thánh Linh, làm cho chết các việc của thân thể, thì anh em sẽ sống.</a:t>
            </a:r>
            <a:endParaRPr lang="en-US" sz="4800" b="1" dirty="0" smtClean="0">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17177725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99956"/>
            <a:ext cx="8839200" cy="5724644"/>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Vì hết thảy kẻ nào được Thánh Linh của Đức Chúa Trời dắt dẫn, đều là con của Đức Chúa Trời.</a:t>
            </a:r>
            <a:endParaRPr lang="en-US" sz="4800" dirty="0" smtClean="0">
              <a:latin typeface="Segoe UI" pitchFamily="34" charset="0"/>
              <a:ea typeface="Segoe UI" pitchFamily="34" charset="0"/>
              <a:cs typeface="Segoe UI" pitchFamily="34" charset="0"/>
            </a:endParaRPr>
          </a:p>
          <a:p>
            <a:pPr algn="just"/>
            <a:endParaRPr lang="en-US" sz="3000" b="1"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Vậy, chớ để tội lỗi cai trị trong xác hay chết của anh em, và chớ chiều theo tư dục nó.</a:t>
            </a:r>
            <a:endParaRPr lang="en-US" sz="4800" b="1" dirty="0" smtClean="0">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171777251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8094524"/>
          </a:xfrm>
          <a:prstGeom prst="rect">
            <a:avLst/>
          </a:prstGeom>
        </p:spPr>
        <p:txBody>
          <a:bodyPr wrap="square" anchor="ctr">
            <a:spAutoFit/>
          </a:bodyPr>
          <a:lstStyle/>
          <a:p>
            <a:pPr algn="just"/>
            <a:r>
              <a:rPr lang="vi-VN" sz="4000" dirty="0" smtClean="0">
                <a:latin typeface="Segoe UI" pitchFamily="34" charset="0"/>
                <a:ea typeface="Segoe UI" pitchFamily="34" charset="0"/>
                <a:cs typeface="Segoe UI" pitchFamily="34" charset="0"/>
              </a:rPr>
              <a:t>Chớ nộp chi thể mình cho tội lỗi, như là đồ dùng gian ác, nhưng hãy phó chính mình anh em cho Đức Chúa Trời, dường như đã chết mà nay trở nên sống, và dâng chi thể mình cho Đức Chúa Trời như là đồ dùng về sự công bình</a:t>
            </a:r>
            <a:r>
              <a:rPr lang="en-US" sz="4000" dirty="0" smtClean="0">
                <a:latin typeface="Segoe UI" pitchFamily="34" charset="0"/>
                <a:ea typeface="Segoe UI" pitchFamily="34" charset="0"/>
                <a:cs typeface="Segoe UI" pitchFamily="34" charset="0"/>
              </a:rPr>
              <a:t>.</a:t>
            </a:r>
          </a:p>
          <a:p>
            <a:pPr algn="just"/>
            <a:endParaRPr lang="en-US" sz="2000" dirty="0">
              <a:latin typeface="Segoe UI" pitchFamily="34" charset="0"/>
              <a:ea typeface="Segoe UI" pitchFamily="34" charset="0"/>
              <a:cs typeface="Segoe UI" pitchFamily="34" charset="0"/>
            </a:endParaRPr>
          </a:p>
          <a:p>
            <a:pPr algn="just"/>
            <a:r>
              <a:rPr lang="vi-VN" sz="4000" b="1" dirty="0" smtClean="0">
                <a:latin typeface="Segoe UI" pitchFamily="34" charset="0"/>
                <a:ea typeface="Segoe UI" pitchFamily="34" charset="0"/>
                <a:cs typeface="Segoe UI" pitchFamily="34" charset="0"/>
              </a:rPr>
              <a:t>Vì tội lỗi không cai trị trên anh em đâu; bởi anh em chẳng thuộc dưới luật pháp, mà thuộc dưới ân điển.</a:t>
            </a:r>
            <a:endParaRPr lang="en-US" sz="4000" b="1" dirty="0" smtClean="0">
              <a:latin typeface="Segoe UI" pitchFamily="34" charset="0"/>
              <a:ea typeface="Segoe UI" pitchFamily="34" charset="0"/>
              <a:cs typeface="Segoe UI" pitchFamily="34" charset="0"/>
            </a:endParaRPr>
          </a:p>
          <a:p>
            <a:pPr algn="just"/>
            <a:r>
              <a:rPr lang="vi-VN" sz="4000" dirty="0" smtClean="0">
                <a:latin typeface="Segoe UI" pitchFamily="34" charset="0"/>
                <a:ea typeface="Segoe UI" pitchFamily="34" charset="0"/>
                <a:cs typeface="Segoe UI" pitchFamily="34" charset="0"/>
              </a:rPr>
              <a:t/>
            </a:r>
            <a:br>
              <a:rPr lang="vi-VN" sz="4000" dirty="0" smtClean="0">
                <a:latin typeface="Segoe UI" pitchFamily="34" charset="0"/>
                <a:ea typeface="Segoe UI" pitchFamily="34" charset="0"/>
                <a:cs typeface="Segoe UI" pitchFamily="34" charset="0"/>
              </a:rPr>
            </a:br>
            <a:endParaRPr lang="en-US" sz="4000" b="1" dirty="0" smtClean="0">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493</Words>
  <Application>Microsoft Office PowerPoint</Application>
  <PresentationFormat>On-screen Show (4:3)</PresentationFormat>
  <Paragraphs>34</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3</cp:revision>
  <dcterms:created xsi:type="dcterms:W3CDTF">2012-01-20T06:55:40Z</dcterms:created>
  <dcterms:modified xsi:type="dcterms:W3CDTF">2012-01-20T19:32:18Z</dcterms:modified>
</cp:coreProperties>
</file>