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6DFB3F-372E-42C5-BF98-92DD5A07E7B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DFB3F-372E-42C5-BF98-92DD5A07E7B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DFB3F-372E-42C5-BF98-92DD5A07E7B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DFB3F-372E-42C5-BF98-92DD5A07E7B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DFB3F-372E-42C5-BF98-92DD5A07E7BA}"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6DFB3F-372E-42C5-BF98-92DD5A07E7BA}"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6DFB3F-372E-42C5-BF98-92DD5A07E7BA}"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DFB3F-372E-42C5-BF98-92DD5A07E7BA}"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DFB3F-372E-42C5-BF98-92DD5A07E7BA}"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DFB3F-372E-42C5-BF98-92DD5A07E7BA}"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DFB3F-372E-42C5-BF98-92DD5A07E7BA}"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EC61F-4E33-49AB-A62F-CC3882AD0D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DFB3F-372E-42C5-BF98-92DD5A07E7BA}"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EC61F-4E33-49AB-A62F-CC3882AD0D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81</a:t>
            </a:r>
            <a:endParaRPr lang="en-US" sz="4800" b="0" dirty="0">
              <a:latin typeface="Segoe UI" pitchFamily="34" charset="0"/>
              <a:cs typeface="Segoe UI" pitchFamily="34" charset="0"/>
            </a:endParaRPr>
          </a:p>
        </p:txBody>
      </p:sp>
      <p:sp>
        <p:nvSpPr>
          <p:cNvPr id="3" name="Rectangle 2"/>
          <p:cNvSpPr/>
          <p:nvPr/>
        </p:nvSpPr>
        <p:spPr>
          <a:xfrm>
            <a:off x="1143000" y="3259693"/>
            <a:ext cx="6824304" cy="2123658"/>
          </a:xfrm>
          <a:prstGeom prst="rect">
            <a:avLst/>
          </a:prstGeom>
        </p:spPr>
        <p:txBody>
          <a:bodyPr wrap="none">
            <a:spAutoFit/>
          </a:bodyPr>
          <a:lstStyle/>
          <a:p>
            <a:pPr algn="ctr"/>
            <a:r>
              <a:rPr lang="en-US" sz="6600" b="1" dirty="0" smtClean="0">
                <a:latin typeface="Segoe UI" pitchFamily="34" charset="0"/>
                <a:cs typeface="Segoe UI" pitchFamily="34" charset="0"/>
              </a:rPr>
              <a:t>VÂNG LỜI </a:t>
            </a:r>
          </a:p>
          <a:p>
            <a:pPr algn="ctr"/>
            <a:r>
              <a:rPr lang="en-US" sz="6600" b="1" dirty="0" smtClean="0">
                <a:latin typeface="Segoe UI" pitchFamily="34" charset="0"/>
                <a:cs typeface="Segoe UI" pitchFamily="34" charset="0"/>
              </a:rPr>
              <a:t>ĐỨC CHÚA TRỜI</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6863417"/>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Sa-mu-ên nói: Đức Giê-hô-va há đẹp lòng của lễ thiêu và của lễ thù ân bằng sự vâng theo lời phán của Ngài ư? Vả, sự vâng lời tốt hơn của tế lễ; sự nghe theo tốt hơn mỡ chiên đực;</a:t>
            </a:r>
            <a:endParaRPr lang="en-US" sz="4000" dirty="0" smtClean="0">
              <a:latin typeface="Segoe UI" pitchFamily="34" charset="0"/>
              <a:ea typeface="Segoe UI" pitchFamily="34" charset="0"/>
              <a:cs typeface="Segoe UI" pitchFamily="34" charset="0"/>
            </a:endParaRPr>
          </a:p>
          <a:p>
            <a:pPr algn="just"/>
            <a:endParaRPr lang="en-US" sz="2500" b="1"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Vậy, nếu các ngươi chăm chỉ nghe các điều răn ta truyền cho các ngươi ngày nay, hết lòng hết ý kính mến Giê-hô-va Đức Chúa Trời ngươi, và phục sự Ngài,</a:t>
            </a: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09529"/>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Thì ta sẽ cho mưa mùa thu và mưa mùa xuân xuống thuận thì tại trong xứ các ngươi; ngươi sẽ thâu góp ngũ cốc, rượu, và dầu của ngươi.</a:t>
            </a:r>
            <a:endParaRPr lang="en-US" sz="45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Ta cũng sẽ khiến đồng ruộng ngươi sanh cỏ cho súc vật ngươi; ngươi sẽ ăn và được no nê.</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02566"/>
            <a:ext cx="8839200" cy="821763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Cây tốt chẳng sanh được trái xấu, mà cây xấu cũng chẳng sanh được trái tốt.</a:t>
            </a:r>
            <a:endParaRPr lang="en-US" sz="4800" dirty="0" smtClean="0">
              <a:latin typeface="Segoe UI" pitchFamily="34" charset="0"/>
              <a:ea typeface="Segoe UI" pitchFamily="34" charset="0"/>
              <a:cs typeface="Segoe UI" pitchFamily="34" charset="0"/>
            </a:endParaRPr>
          </a:p>
          <a:p>
            <a:pPr algn="just"/>
            <a:endParaRPr lang="en-US" sz="48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Ấy vậy, các ngươi nhờ những trái nó mà nhận biết được.</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r>
              <a:rPr lang="vi-VN" sz="4800" dirty="0" smtClean="0">
                <a:latin typeface="Segoe UI" pitchFamily="34" charset="0"/>
                <a:ea typeface="Segoe UI" pitchFamily="34" charset="0"/>
                <a:cs typeface="Segoe UI" pitchFamily="34" charset="0"/>
              </a:rPr>
              <a:t> </a:t>
            </a:r>
            <a:endParaRPr lang="en-US" sz="4800" dirty="0" smtClean="0">
              <a:latin typeface="Segoe UI" pitchFamily="34" charset="0"/>
              <a:ea typeface="Segoe UI" pitchFamily="34" charset="0"/>
              <a:cs typeface="Segoe UI" pitchFamily="34" charset="0"/>
            </a:endParaRPr>
          </a:p>
          <a:p>
            <a:pPr algn="just"/>
            <a:endParaRPr lang="en-US" sz="4800" dirty="0">
              <a:latin typeface="Segoe UI" pitchFamily="34" charset="0"/>
              <a:ea typeface="Segoe UI" pitchFamily="34" charset="0"/>
              <a:cs typeface="Segoe UI" pitchFamily="34" charset="0"/>
            </a:endParaRPr>
          </a:p>
          <a:p>
            <a:pPr algn="just"/>
            <a:endParaRPr lang="en-US" sz="4800" b="1" dirty="0">
              <a:latin typeface="Segoe UI" pitchFamily="34" charset="0"/>
              <a:ea typeface="Segoe UI" pitchFamily="34" charset="0"/>
              <a:cs typeface="Segoe UI" pitchFamily="34" charset="0"/>
            </a:endParaRPr>
          </a:p>
          <a:p>
            <a:pPr algn="just"/>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43036"/>
            <a:ext cx="8839200" cy="638636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Chẳng phải hễ những kẻ nói cùng ta rằng: Lạy Chúa, lạy Chúa, thì đều được vào nước thiên đàng đâu; nhưng chỉ kẻ làm theo ý muốn của Cha ta ở trên trời mà thôi. </a:t>
            </a:r>
            <a:endParaRPr lang="en-US" sz="48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Hễ cây nào chẳng sanh trái tốt, thì phải đốn mà chụm đi.</a:t>
            </a:r>
            <a:endParaRPr lang="en-US" sz="4800"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56876"/>
            <a:ext cx="8839200" cy="506292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Hãy làm theo lời, chớ lấy nghe làm đủ mà lừa dối mình.</a:t>
            </a:r>
            <a:endParaRPr lang="en-US" sz="48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Vì, nếu có kẻ nghe lời mà không làm theo, thì khác nào người kia soi mặt mình trong gương,</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232"/>
            <a:ext cx="8839200" cy="8032968"/>
          </a:xfrm>
          <a:prstGeom prst="rect">
            <a:avLst/>
          </a:prstGeom>
        </p:spPr>
        <p:txBody>
          <a:bodyPr wrap="square" anchor="ctr">
            <a:spAutoFit/>
          </a:bodyPr>
          <a:lstStyle/>
          <a:p>
            <a:pPr algn="just"/>
            <a:r>
              <a:rPr lang="en-US" sz="4300" dirty="0" smtClean="0">
                <a:latin typeface="Segoe UI" pitchFamily="34" charset="0"/>
                <a:ea typeface="Segoe UI" pitchFamily="34" charset="0"/>
                <a:cs typeface="Segoe UI" pitchFamily="34" charset="0"/>
              </a:rPr>
              <a:t>T</a:t>
            </a:r>
            <a:r>
              <a:rPr lang="vi-VN" sz="4300" dirty="0" smtClean="0">
                <a:latin typeface="Segoe UI" pitchFamily="34" charset="0"/>
                <a:ea typeface="Segoe UI" pitchFamily="34" charset="0"/>
                <a:cs typeface="Segoe UI" pitchFamily="34" charset="0"/>
              </a:rPr>
              <a:t>hấy rồi thì đi, liền quên mặt ra thể nào.</a:t>
            </a:r>
            <a:endParaRPr lang="en-US" sz="43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300" b="1" dirty="0" smtClean="0">
                <a:latin typeface="Segoe UI" pitchFamily="34" charset="0"/>
                <a:ea typeface="Segoe UI" pitchFamily="34" charset="0"/>
                <a:cs typeface="Segoe UI" pitchFamily="34" charset="0"/>
              </a:rPr>
              <a:t>Nhưng kẻ nào xét kĩ luật pháp trọn vẹn, là luật pháp về sự tự do, lại bền lòng suy gẫm lấy, chẳng phải nghe rồi quên đi, nhưng hết lòng giữ theo phép tắc nó, thì kẻ đó sẽ tìm được phước trong sự mình vâng lời.</a:t>
            </a:r>
            <a:endParaRPr lang="en-US" sz="4300" b="1" dirty="0" smtClean="0">
              <a:latin typeface="Segoe UI" pitchFamily="34" charset="0"/>
              <a:ea typeface="Segoe UI" pitchFamily="34" charset="0"/>
              <a:cs typeface="Segoe UI" pitchFamily="34" charset="0"/>
            </a:endParaRPr>
          </a:p>
          <a:p>
            <a:pPr algn="just"/>
            <a:r>
              <a:rPr lang="vi-VN" sz="4300" dirty="0" smtClean="0">
                <a:latin typeface="Segoe UI" pitchFamily="34" charset="0"/>
                <a:ea typeface="Segoe UI" pitchFamily="34" charset="0"/>
                <a:cs typeface="Segoe UI" pitchFamily="34" charset="0"/>
              </a:rPr>
              <a:t/>
            </a:r>
            <a:br>
              <a:rPr lang="vi-VN" sz="4300" dirty="0" smtClean="0">
                <a:latin typeface="Segoe UI" pitchFamily="34" charset="0"/>
                <a:ea typeface="Segoe UI" pitchFamily="34" charset="0"/>
                <a:cs typeface="Segoe UI" pitchFamily="34" charset="0"/>
              </a:rPr>
            </a:b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342</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1</cp:revision>
  <dcterms:created xsi:type="dcterms:W3CDTF">2012-01-20T07:17:40Z</dcterms:created>
  <dcterms:modified xsi:type="dcterms:W3CDTF">2012-01-20T07:27:57Z</dcterms:modified>
</cp:coreProperties>
</file>