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A144A0-16FC-4090-8424-A2B76EBBD5D8}"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144A0-16FC-4090-8424-A2B76EBBD5D8}"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144A0-16FC-4090-8424-A2B76EBBD5D8}"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144A0-16FC-4090-8424-A2B76EBBD5D8}"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144A0-16FC-4090-8424-A2B76EBBD5D8}"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A144A0-16FC-4090-8424-A2B76EBBD5D8}"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144A0-16FC-4090-8424-A2B76EBBD5D8}"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A144A0-16FC-4090-8424-A2B76EBBD5D8}"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144A0-16FC-4090-8424-A2B76EBBD5D8}"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144A0-16FC-4090-8424-A2B76EBBD5D8}"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144A0-16FC-4090-8424-A2B76EBBD5D8}"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E86B8-A520-45C6-8B50-934608D673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144A0-16FC-4090-8424-A2B76EBBD5D8}"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E86B8-A520-45C6-8B50-934608D673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86</a:t>
            </a:r>
            <a:endParaRPr lang="en-US" sz="4800" b="0" dirty="0">
              <a:latin typeface="Segoe UI" pitchFamily="34" charset="0"/>
              <a:cs typeface="Segoe UI" pitchFamily="34" charset="0"/>
            </a:endParaRPr>
          </a:p>
        </p:txBody>
      </p:sp>
      <p:sp>
        <p:nvSpPr>
          <p:cNvPr id="3" name="Rectangle 2"/>
          <p:cNvSpPr/>
          <p:nvPr/>
        </p:nvSpPr>
        <p:spPr>
          <a:xfrm>
            <a:off x="1600200" y="3259693"/>
            <a:ext cx="5873724" cy="2123658"/>
          </a:xfrm>
          <a:prstGeom prst="rect">
            <a:avLst/>
          </a:prstGeom>
        </p:spPr>
        <p:txBody>
          <a:bodyPr wrap="none">
            <a:spAutoFit/>
          </a:bodyPr>
          <a:lstStyle/>
          <a:p>
            <a:pPr algn="ctr"/>
            <a:r>
              <a:rPr lang="en-US" sz="6600" b="1" dirty="0" smtClean="0">
                <a:latin typeface="Segoe UI" pitchFamily="34" charset="0"/>
                <a:cs typeface="Segoe UI" pitchFamily="34" charset="0"/>
              </a:rPr>
              <a:t>CHỊU KHỔ VÌ</a:t>
            </a:r>
          </a:p>
          <a:p>
            <a:pPr algn="ctr"/>
            <a:r>
              <a:rPr lang="en-US" sz="6600" b="1" dirty="0" smtClean="0">
                <a:latin typeface="Segoe UI" pitchFamily="34" charset="0"/>
                <a:cs typeface="Segoe UI" pitchFamily="34" charset="0"/>
              </a:rPr>
              <a:t>ĐẤNG CHRIST</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68"/>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Đức Chúa Jêsus bèn phán cùng môn đồ rằng: Nếu ai muốn theo ta, thì phải liều mình, vác thập tự giá mình mà theo ta.</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A</a:t>
            </a:r>
            <a:r>
              <a:rPr lang="vi-VN" sz="4800" b="1" dirty="0" smtClean="0">
                <a:latin typeface="Segoe UI" pitchFamily="34" charset="0"/>
                <a:ea typeface="Segoe UI" pitchFamily="34" charset="0"/>
                <a:cs typeface="Segoe UI" pitchFamily="34" charset="0"/>
              </a:rPr>
              <a:t>i không vác cây thập tự mình mà theo ta, thì cũng chẳng đáng cho ta. </a:t>
            </a:r>
            <a:endParaRPr lang="en-US"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6092"/>
            <a:ext cx="8839200" cy="6463308"/>
          </a:xfrm>
          <a:prstGeom prst="rect">
            <a:avLst/>
          </a:prstGeom>
        </p:spPr>
        <p:txBody>
          <a:bodyPr wrap="square" anchor="ctr">
            <a:spAutoFit/>
          </a:bodyPr>
          <a:lstStyle/>
          <a:p>
            <a:pPr algn="just"/>
            <a:r>
              <a:rPr lang="vi-VN" sz="4600" dirty="0" smtClean="0">
                <a:latin typeface="Segoe UI" pitchFamily="34" charset="0"/>
                <a:ea typeface="Segoe UI" pitchFamily="34" charset="0"/>
                <a:cs typeface="Segoe UI" pitchFamily="34" charset="0"/>
              </a:rPr>
              <a:t>Vì ai muốn cứu sự sống mình thì sẽ mất, còn ai vì cớ ta mà mất sự sống thì sẽ được lại. </a:t>
            </a:r>
            <a:endParaRPr lang="en-US" sz="46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600" b="1" dirty="0" smtClean="0">
                <a:latin typeface="Segoe UI" pitchFamily="34" charset="0"/>
                <a:ea typeface="Segoe UI" pitchFamily="34" charset="0"/>
                <a:cs typeface="Segoe UI" pitchFamily="34" charset="0"/>
              </a:rPr>
              <a:t>Anh em đã được kêu gọi đến sự đó, vì Đấng Christ cũng đã chịu khổ cho anh em, để lại cho anh em một gương, hầu cho anh em noi dấu chân Ngài;</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nhân Đấng Christ, ban ơn cho anh em, không những tin Đấng Christ mà thôi, lại phải chịu khổ vì Ngài nữa,</a:t>
            </a:r>
            <a:endParaRPr lang="en-US" sz="48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Hỡi kẻ rất yêu dấu, khi anh em bị trong lò lửa thử thách, chớ lấy làm lạ như mình gặp một việc khác thường.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50"/>
            <a:ext cx="8839200" cy="7094250"/>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Nhưng anh em có phần trong sự thương khó của Đấng Christ bao nhiêu, thì hãy vui mừng bấy nhiêu, hầu cho đến ngày vinh hiển của Ngài hiện ra, thì anh em cũng được vui mừng nhảy nhót.</a:t>
            </a:r>
            <a:endParaRPr lang="en-US" sz="4000" dirty="0" smtClean="0">
              <a:latin typeface="Segoe UI" pitchFamily="34" charset="0"/>
              <a:ea typeface="Segoe UI" pitchFamily="34" charset="0"/>
              <a:cs typeface="Segoe UI" pitchFamily="34" charset="0"/>
            </a:endParaRPr>
          </a:p>
          <a:p>
            <a:pPr algn="just"/>
            <a:endParaRPr lang="en-US" sz="15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Ví bằng anh em vì cớ danh Đấng Christ chịu sỉ nhục, thì anh em có phước; vì sự vinh hiển và Thánh Linh của Đức Chúa Trời đậu trên anh em. </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Trong anh em chớ có ai chịu khổ như kẻ giết người, như kẻ trộm cướp, như kẻ hung ác, như kẻ thày lay việc người khác.</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Nhưng nếu có ai vì làm tín đồ Đấng Christ mà chịu khổ, thì đừng hổ thẹn; thà hãy vì danh ấy ngợi khen Đức Chúa Trời là hơn. </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319</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2012-01-20T08:00:20Z</dcterms:created>
  <dcterms:modified xsi:type="dcterms:W3CDTF">2012-01-20T08:09:00Z</dcterms:modified>
</cp:coreProperties>
</file>