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0" r:id="rId6"/>
    <p:sldId id="264"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CDAA39-82B4-49BA-8BFA-E3117A227CC2}"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DAA39-82B4-49BA-8BFA-E3117A227CC2}"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DAA39-82B4-49BA-8BFA-E3117A227CC2}"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DAA39-82B4-49BA-8BFA-E3117A227CC2}"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CDAA39-82B4-49BA-8BFA-E3117A227CC2}"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CDAA39-82B4-49BA-8BFA-E3117A227CC2}"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CDAA39-82B4-49BA-8BFA-E3117A227CC2}"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CDAA39-82B4-49BA-8BFA-E3117A227CC2}"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DAA39-82B4-49BA-8BFA-E3117A227CC2}"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DAA39-82B4-49BA-8BFA-E3117A227CC2}"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DAA39-82B4-49BA-8BFA-E3117A227CC2}"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E10BC-85F9-4A78-A691-123219D44D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DAA39-82B4-49BA-8BFA-E3117A227CC2}"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E10BC-85F9-4A78-A691-123219D44D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87</a:t>
            </a:r>
            <a:endParaRPr lang="en-US" sz="4800" b="0" dirty="0">
              <a:latin typeface="Segoe UI" pitchFamily="34" charset="0"/>
              <a:cs typeface="Segoe UI" pitchFamily="34" charset="0"/>
            </a:endParaRPr>
          </a:p>
        </p:txBody>
      </p:sp>
      <p:sp>
        <p:nvSpPr>
          <p:cNvPr id="3" name="Rectangle 2"/>
          <p:cNvSpPr/>
          <p:nvPr/>
        </p:nvSpPr>
        <p:spPr>
          <a:xfrm>
            <a:off x="921561" y="3259693"/>
            <a:ext cx="7460439" cy="2123658"/>
          </a:xfrm>
          <a:prstGeom prst="rect">
            <a:avLst/>
          </a:prstGeom>
        </p:spPr>
        <p:txBody>
          <a:bodyPr wrap="none">
            <a:spAutoFit/>
          </a:bodyPr>
          <a:lstStyle/>
          <a:p>
            <a:pPr algn="ctr"/>
            <a:r>
              <a:rPr lang="en-US" sz="6600" b="1" dirty="0" smtClean="0">
                <a:latin typeface="Segoe UI" pitchFamily="34" charset="0"/>
                <a:cs typeface="Segoe UI" pitchFamily="34" charset="0"/>
              </a:rPr>
              <a:t>SỰ YÊN ỦI </a:t>
            </a:r>
            <a:r>
              <a:rPr lang="en-US" sz="6600" b="1" dirty="0" smtClean="0">
                <a:latin typeface="Segoe UI" pitchFamily="34" charset="0"/>
                <a:cs typeface="Segoe UI" pitchFamily="34" charset="0"/>
              </a:rPr>
              <a:t>TRONG</a:t>
            </a:r>
          </a:p>
          <a:p>
            <a:pPr algn="ctr"/>
            <a:r>
              <a:rPr lang="en-US" sz="6600" b="1" dirty="0" smtClean="0">
                <a:latin typeface="Segoe UI" pitchFamily="34" charset="0"/>
                <a:cs typeface="Segoe UI" pitchFamily="34" charset="0"/>
              </a:rPr>
              <a:t>NGHỊCH CẢNH</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72148"/>
            <a:ext cx="8839200" cy="378565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tôi tưởng rằng những sự đau đớn bây giờ chẳng đáng so sánh với sự vinh hiển hầu đến, là sự sẽ được bày ra trong chúng ta.</a:t>
            </a:r>
            <a:endParaRPr lang="en-US" sz="4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2021"/>
            <a:ext cx="8839200" cy="5632311"/>
          </a:xfrm>
          <a:prstGeom prst="rect">
            <a:avLst/>
          </a:prstGeom>
        </p:spPr>
        <p:txBody>
          <a:bodyPr wrap="square" anchor="ctr">
            <a:spAutoFit/>
          </a:bodyPr>
          <a:lstStyle/>
          <a:p>
            <a:pPr algn="just"/>
            <a:r>
              <a:rPr lang="vi-VN" sz="4500" b="1" dirty="0" smtClean="0">
                <a:latin typeface="Segoe UI" pitchFamily="34" charset="0"/>
                <a:ea typeface="Segoe UI" pitchFamily="34" charset="0"/>
                <a:cs typeface="Segoe UI" pitchFamily="34" charset="0"/>
              </a:rPr>
              <a:t>Cũng một lẽ ấy, Đức Thánh Linh giúp cho sự yếu đuối chúng ta. Vì chúng ta chẳng biết sự mình phải xin đặng cầu nguyện cho xứng đáng; nhưng chính Đức Thánh Linh lấy sự thở than không thể nói ra được mà cầu khẩn thay cho chúng ta.</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032968"/>
          </a:xfrm>
          <a:prstGeom prst="rect">
            <a:avLst/>
          </a:prstGeom>
        </p:spPr>
        <p:txBody>
          <a:bodyPr wrap="square" anchor="ctr">
            <a:spAutoFit/>
          </a:bodyPr>
          <a:lstStyle/>
          <a:p>
            <a:pPr algn="just"/>
            <a:r>
              <a:rPr lang="vi-VN" sz="4300" dirty="0" smtClean="0">
                <a:latin typeface="Segoe UI" pitchFamily="34" charset="0"/>
                <a:ea typeface="Segoe UI" pitchFamily="34" charset="0"/>
                <a:cs typeface="Segoe UI" pitchFamily="34" charset="0"/>
              </a:rPr>
              <a:t>Đấng dò xét lòng người hiểu biết ý tưởng của Thánh Linh là thể nào, vì ấy là theo ý Đức Chúa Trời mà Ngài cầu thế cho các thánh đồ vậy.</a:t>
            </a:r>
            <a:endParaRPr lang="en-US" sz="43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300" b="1" dirty="0" smtClean="0">
                <a:latin typeface="Segoe UI" pitchFamily="34" charset="0"/>
                <a:ea typeface="Segoe UI" pitchFamily="34" charset="0"/>
                <a:cs typeface="Segoe UI" pitchFamily="34" charset="0"/>
              </a:rPr>
              <a:t>Vả, chúng ta biết rằng mọi sự hiệp lại làm ích cho kẻ yêu mến Đức Chúa Trời, tức là cho kẻ được gọi theo ý muốn Ngài đã định. </a:t>
            </a:r>
            <a:endParaRPr lang="en-US" sz="4300" b="1" dirty="0" smtClean="0">
              <a:latin typeface="Segoe UI" pitchFamily="34" charset="0"/>
              <a:ea typeface="Segoe UI" pitchFamily="34" charset="0"/>
              <a:cs typeface="Segoe UI" pitchFamily="34" charset="0"/>
            </a:endParaRPr>
          </a:p>
          <a:p>
            <a:pPr algn="just"/>
            <a:r>
              <a:rPr lang="vi-VN" sz="4300" dirty="0" smtClean="0">
                <a:latin typeface="Segoe UI" pitchFamily="34" charset="0"/>
                <a:ea typeface="Segoe UI" pitchFamily="34" charset="0"/>
                <a:cs typeface="Segoe UI" pitchFamily="34" charset="0"/>
              </a:rPr>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61157"/>
            <a:ext cx="8839200" cy="600164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những kẻ Ngài đã biết trước, thì Ngài cũng đã định sẵn để nên giống như hình bóng Con Ngài, hầu cho Con nầy được làm Con cả ở giữa nhiều anh em;</a:t>
            </a:r>
            <a:endParaRPr lang="en-US" sz="4800"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7293"/>
            <a:ext cx="8839200" cy="6740307"/>
          </a:xfrm>
          <a:prstGeom prst="rect">
            <a:avLst/>
          </a:prstGeom>
        </p:spPr>
        <p:txBody>
          <a:bodyPr wrap="square" anchor="ctr">
            <a:spAutoFit/>
          </a:bodyPr>
          <a:lstStyle/>
          <a:p>
            <a:pPr algn="just"/>
            <a:r>
              <a:rPr lang="en-US" sz="4800" b="1" dirty="0" smtClean="0">
                <a:latin typeface="Segoe UI" pitchFamily="34" charset="0"/>
                <a:ea typeface="Segoe UI" pitchFamily="34" charset="0"/>
                <a:cs typeface="Segoe UI" pitchFamily="34" charset="0"/>
              </a:rPr>
              <a:t>C</a:t>
            </a:r>
            <a:r>
              <a:rPr lang="vi-VN" sz="4800" b="1" dirty="0" smtClean="0">
                <a:latin typeface="Segoe UI" pitchFamily="34" charset="0"/>
                <a:ea typeface="Segoe UI" pitchFamily="34" charset="0"/>
                <a:cs typeface="Segoe UI" pitchFamily="34" charset="0"/>
              </a:rPr>
              <a:t>òn những kẻ Ngài đã định sẵn, thì Ngài cũng đã gọi, những kẻ Ngài đã gọi, thì Ngài cũng đã xưng là công bình, và những kẻ Ngài đã xưng là công bình, thì Ngài cũng đã làm cho vinh hiển.</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6341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Chúc tạ Đức Chúa Trời, Cha Đức Chúa Jêsus Christ chúng ta, là Cha hay thương xót, là Đức Chúa Trời ban mọi sự yên ủi,</a:t>
            </a:r>
            <a:endParaRPr lang="en-US" sz="40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Ngài yên ủi chúng tôi trong mọi sự khốn nạn, hầu cho nhân sự yên ủi mà Ngài đã yên ủi chúng tôi, thì chúng tôi cũng có thể yên ủi kẻ khác trong sự khốn nạn nào họ gặp!</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7848302"/>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Vì sự hoạn nạn nhẹ và tạm của chúng ta sanh cho chúng ta sự vinh hiển cao trọng đời đời, vô lượng vô biên,</a:t>
            </a:r>
            <a:endParaRPr lang="en-US" sz="42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en-US" sz="4200" b="1" dirty="0">
                <a:latin typeface="Segoe UI" pitchFamily="34" charset="0"/>
                <a:ea typeface="Segoe UI" pitchFamily="34" charset="0"/>
                <a:cs typeface="Segoe UI" pitchFamily="34" charset="0"/>
              </a:rPr>
              <a:t>B</a:t>
            </a:r>
            <a:r>
              <a:rPr lang="vi-VN" sz="4200" b="1" dirty="0" smtClean="0">
                <a:latin typeface="Segoe UI" pitchFamily="34" charset="0"/>
                <a:ea typeface="Segoe UI" pitchFamily="34" charset="0"/>
                <a:cs typeface="Segoe UI" pitchFamily="34" charset="0"/>
              </a:rPr>
              <a:t>ởi chúng ta chẳng chăm sự thấy được, nhưng chăm sự không thấy được; vì những sự thấy được chỉ là tạm thời, mà sự không thấy được là đời đời không cùng vậy.</a:t>
            </a:r>
            <a:endParaRPr lang="en-US" sz="4200" b="1" dirty="0" smtClean="0">
              <a:latin typeface="Segoe UI" pitchFamily="34" charset="0"/>
              <a:ea typeface="Segoe UI" pitchFamily="34" charset="0"/>
              <a:cs typeface="Segoe UI" pitchFamily="34" charset="0"/>
            </a:endParaRPr>
          </a:p>
          <a:p>
            <a:pPr algn="just"/>
            <a:r>
              <a:rPr lang="vi-VN" sz="4200" dirty="0" smtClean="0">
                <a:latin typeface="Segoe UI" pitchFamily="34" charset="0"/>
                <a:ea typeface="Segoe UI" pitchFamily="34" charset="0"/>
                <a:cs typeface="Segoe UI" pitchFamily="34" charset="0"/>
              </a:rPr>
              <a:t/>
            </a:r>
            <a:br>
              <a:rPr lang="vi-VN" sz="4200" dirty="0" smtClean="0">
                <a:latin typeface="Segoe UI" pitchFamily="34" charset="0"/>
                <a:ea typeface="Segoe UI" pitchFamily="34" charset="0"/>
                <a:cs typeface="Segoe UI" pitchFamily="34" charset="0"/>
              </a:rPr>
            </a:b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390</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2012-01-20T08:09:15Z</dcterms:created>
  <dcterms:modified xsi:type="dcterms:W3CDTF">2012-01-20T08:21:50Z</dcterms:modified>
</cp:coreProperties>
</file>