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4"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7DC859-1702-4260-9BC6-153011691688}"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37FA7-6A73-4275-A89E-2EEAD27245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DC859-1702-4260-9BC6-153011691688}"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37FA7-6A73-4275-A89E-2EEAD27245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DC859-1702-4260-9BC6-153011691688}"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37FA7-6A73-4275-A89E-2EEAD27245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DC859-1702-4260-9BC6-153011691688}"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37FA7-6A73-4275-A89E-2EEAD27245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7DC859-1702-4260-9BC6-153011691688}" type="datetimeFigureOut">
              <a:rPr lang="en-US" smtClean="0"/>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37FA7-6A73-4275-A89E-2EEAD27245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7DC859-1702-4260-9BC6-153011691688}"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37FA7-6A73-4275-A89E-2EEAD27245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7DC859-1702-4260-9BC6-153011691688}" type="datetimeFigureOut">
              <a:rPr lang="en-US" smtClean="0"/>
              <a:t>21-Jan-12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37FA7-6A73-4275-A89E-2EEAD27245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7DC859-1702-4260-9BC6-153011691688}" type="datetimeFigureOut">
              <a:rPr lang="en-US" smtClean="0"/>
              <a:t>21-Jan-12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637FA7-6A73-4275-A89E-2EEAD27245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DC859-1702-4260-9BC6-153011691688}" type="datetimeFigureOut">
              <a:rPr lang="en-US" smtClean="0"/>
              <a:t>21-Jan-12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637FA7-6A73-4275-A89E-2EEAD27245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DC859-1702-4260-9BC6-153011691688}"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37FA7-6A73-4275-A89E-2EEAD27245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DC859-1702-4260-9BC6-153011691688}" type="datetimeFigureOut">
              <a:rPr lang="en-US" smtClean="0"/>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37FA7-6A73-4275-A89E-2EEAD27245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DC859-1702-4260-9BC6-153011691688}" type="datetimeFigureOut">
              <a:rPr lang="en-US" smtClean="0"/>
              <a:t>21-Jan-12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37FA7-6A73-4275-A89E-2EEAD272452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93</a:t>
            </a:r>
            <a:endParaRPr lang="en-US" sz="4800" b="0" dirty="0">
              <a:latin typeface="Segoe UI" pitchFamily="34" charset="0"/>
              <a:cs typeface="Segoe UI" pitchFamily="34" charset="0"/>
            </a:endParaRPr>
          </a:p>
        </p:txBody>
      </p:sp>
      <p:sp>
        <p:nvSpPr>
          <p:cNvPr id="3" name="Rectangle 2"/>
          <p:cNvSpPr/>
          <p:nvPr/>
        </p:nvSpPr>
        <p:spPr>
          <a:xfrm>
            <a:off x="2084796" y="3259693"/>
            <a:ext cx="4849404" cy="2123658"/>
          </a:xfrm>
          <a:prstGeom prst="rect">
            <a:avLst/>
          </a:prstGeom>
        </p:spPr>
        <p:txBody>
          <a:bodyPr wrap="none">
            <a:spAutoFit/>
          </a:bodyPr>
          <a:lstStyle/>
          <a:p>
            <a:pPr algn="ctr"/>
            <a:r>
              <a:rPr lang="en-US" sz="6600" b="1" dirty="0" smtClean="0">
                <a:latin typeface="Segoe UI" pitchFamily="34" charset="0"/>
                <a:cs typeface="Segoe UI" pitchFamily="34" charset="0"/>
              </a:rPr>
              <a:t>TÌM NGƯỜI</a:t>
            </a:r>
          </a:p>
          <a:p>
            <a:pPr algn="ctr"/>
            <a:r>
              <a:rPr lang="en-US" sz="6600" b="1" dirty="0" smtClean="0">
                <a:latin typeface="Segoe UI" pitchFamily="34" charset="0"/>
                <a:cs typeface="Segoe UI" pitchFamily="34" charset="0"/>
              </a:rPr>
              <a:t>LẠC MẤT</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6324808"/>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Đức Chúa Jêsus đi khắp các thành, các làng, dạy dỗ trong các nhà hội, giảng tin lành nước Đức Chúa Trời, và chữa lành các thứ tật bịnh.</a:t>
            </a:r>
            <a:endParaRPr lang="en-US" sz="45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Khi Ngài thấy những đám dân đông, thì động lòng thương xót, vì họ cùng khốn, và tan lạc như chiên không có kẻ chăn.</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200"/>
            <a:ext cx="8839200" cy="6540252"/>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Ngài bèn phán cùng môn đồ rằng: Mùa gặt thì thật trúng, song con gặt thì ít.</a:t>
            </a:r>
            <a:endParaRPr lang="en-US" sz="4800" dirty="0" smtClean="0">
              <a:latin typeface="Segoe UI" pitchFamily="34" charset="0"/>
              <a:ea typeface="Segoe UI" pitchFamily="34" charset="0"/>
              <a:cs typeface="Segoe UI" pitchFamily="34" charset="0"/>
            </a:endParaRPr>
          </a:p>
          <a:p>
            <a:pPr algn="just"/>
            <a:endParaRPr lang="en-US" sz="35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Vậy, hãy cầu xin chủ mùa gặt sai con gặt đến trong mùa mình.</a:t>
            </a:r>
            <a:endParaRPr lang="en-US" sz="4800" b="1"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r>
            <a:br>
              <a:rPr lang="vi-VN" sz="4800" dirty="0" smtClean="0">
                <a:latin typeface="Segoe UI" pitchFamily="34" charset="0"/>
                <a:ea typeface="Segoe UI" pitchFamily="34" charset="0"/>
                <a:cs typeface="Segoe UI" pitchFamily="34" charset="0"/>
              </a:rPr>
            </a:b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90685"/>
            <a:ext cx="8839200" cy="4524315"/>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Các ngươi há chẳng nói rằng còn bốn tháng nữa thì tới mùa gặt sao? Song ta nói với các ngươi: Hãy nhướng mắt lên và xem đồng ruộng, đã vàng sẵn cho mùa gặt.</a:t>
            </a:r>
            <a:endParaRPr lang="en-US" sz="48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99157"/>
            <a:ext cx="8839200" cy="6001643"/>
          </a:xfrm>
          <a:prstGeom prst="rect">
            <a:avLst/>
          </a:prstGeom>
        </p:spPr>
        <p:txBody>
          <a:bodyPr wrap="square" anchor="ctr">
            <a:spAutoFit/>
          </a:bodyPr>
          <a:lstStyle/>
          <a:p>
            <a:pPr algn="just"/>
            <a:r>
              <a:rPr lang="vi-VN" sz="4800" b="1" dirty="0" smtClean="0">
                <a:latin typeface="Segoe UI" pitchFamily="34" charset="0"/>
                <a:ea typeface="Segoe UI" pitchFamily="34" charset="0"/>
                <a:cs typeface="Segoe UI" pitchFamily="34" charset="0"/>
              </a:rPr>
              <a:t>Hỡi Giê-ru-sa-lem, Giê-ru-sa-lem, ngươi giết các đấng tiên tri và ném đá những kẻ chịu sai đến cùng ngươi, bao nhiêu lần ta muốn nhóm họp các con ngươi như gà mái túc con mình lại ấp trong cánh, mà các ngươi chẳng khứng!</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6463308"/>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Ngài bèn phán cho họ lời thí dụ nầy:</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Trong các ngươi ai là người có một trăm con chiên, nếu mất một con, mà không để chín mươi chín con nơi đồng vắng, đặng đi tìm con đã mất cho kỳ được sao?</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033820"/>
            <a:ext cx="8839200" cy="4985980"/>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Khi đã kiếm được, thì vui mừng vác nó lên vai;</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en-US" sz="4800" b="1" dirty="0" smtClean="0">
                <a:latin typeface="Segoe UI" pitchFamily="34" charset="0"/>
                <a:ea typeface="Segoe UI" pitchFamily="34" charset="0"/>
                <a:cs typeface="Segoe UI" pitchFamily="34" charset="0"/>
              </a:rPr>
              <a:t>Đ</a:t>
            </a:r>
            <a:r>
              <a:rPr lang="vi-VN" sz="4800" b="1" dirty="0" smtClean="0">
                <a:latin typeface="Segoe UI" pitchFamily="34" charset="0"/>
                <a:ea typeface="Segoe UI" pitchFamily="34" charset="0"/>
                <a:cs typeface="Segoe UI" pitchFamily="34" charset="0"/>
              </a:rPr>
              <a:t>oạn, về đến nhà, kêu bạn hữu và kẻ lân cận, mà rằng: Hãy chung vui với ta, vì ta đã tìm được con chiên bị mất.</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7478970"/>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Ta nói cùng các ngươi, trên trời cũng như vậy, sẽ vui mừng cho một kẻ có tội ăn năn hơn là chín mươi chín kẻ công bình không cần phải ăn năn.</a:t>
            </a:r>
            <a:endParaRPr lang="en-US" sz="4800" dirty="0">
              <a:latin typeface="Segoe UI" pitchFamily="34" charset="0"/>
              <a:ea typeface="Segoe UI" pitchFamily="34" charset="0"/>
              <a:cs typeface="Segoe UI" pitchFamily="34" charset="0"/>
            </a:endParaRPr>
          </a:p>
          <a:p>
            <a:pPr algn="just"/>
            <a:endParaRPr lang="en-US" sz="3000" dirty="0" smtClean="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Bởi Con người đã đến tìm và cứu kẻ bị mất.</a:t>
            </a:r>
            <a:endParaRPr lang="en-US" sz="4800" b="1"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r>
            <a:br>
              <a:rPr lang="vi-VN" sz="4800" dirty="0" smtClean="0">
                <a:latin typeface="Segoe UI" pitchFamily="34" charset="0"/>
                <a:ea typeface="Segoe UI" pitchFamily="34" charset="0"/>
                <a:cs typeface="Segoe UI" pitchFamily="34" charset="0"/>
              </a:rPr>
            </a:b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341</Words>
  <Application>Microsoft Office PowerPoint</Application>
  <PresentationFormat>On-screen Show (4:3)</PresentationFormat>
  <Paragraphs>23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1</cp:revision>
  <dcterms:created xsi:type="dcterms:W3CDTF">2012-01-20T17:49:57Z</dcterms:created>
  <dcterms:modified xsi:type="dcterms:W3CDTF">2012-01-20T17:59:17Z</dcterms:modified>
</cp:coreProperties>
</file>