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2CA1B9-58C7-4D4A-A294-DC899796D5F4}"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CA1B9-58C7-4D4A-A294-DC899796D5F4}"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CA1B9-58C7-4D4A-A294-DC899796D5F4}"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CA1B9-58C7-4D4A-A294-DC899796D5F4}"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CA1B9-58C7-4D4A-A294-DC899796D5F4}"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2CA1B9-58C7-4D4A-A294-DC899796D5F4}"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2CA1B9-58C7-4D4A-A294-DC899796D5F4}" type="datetimeFigureOut">
              <a:rPr lang="en-US" smtClean="0"/>
              <a:t>21-Jan-12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2CA1B9-58C7-4D4A-A294-DC899796D5F4}" type="datetimeFigureOut">
              <a:rPr lang="en-US" smtClean="0"/>
              <a:t>21-Jan-12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CA1B9-58C7-4D4A-A294-DC899796D5F4}" type="datetimeFigureOut">
              <a:rPr lang="en-US" smtClean="0"/>
              <a:t>21-Jan-12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CA1B9-58C7-4D4A-A294-DC899796D5F4}"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CA1B9-58C7-4D4A-A294-DC899796D5F4}"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E597A-9584-485D-A29B-B52C8EA740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CA1B9-58C7-4D4A-A294-DC899796D5F4}" type="datetimeFigureOut">
              <a:rPr lang="en-US" smtClean="0"/>
              <a:t>21-Jan-12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E597A-9584-485D-A29B-B52C8EA740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smtClean="0">
                <a:latin typeface="Segoe UI" pitchFamily="34" charset="0"/>
                <a:cs typeface="Segoe UI" pitchFamily="34" charset="0"/>
              </a:rPr>
              <a:t>Đáp</a:t>
            </a:r>
            <a:endParaRPr lang="en-US" sz="4800" dirty="0">
              <a:latin typeface="Segoe UI" pitchFamily="34" charset="0"/>
              <a:cs typeface="Segoe UI" pitchFamily="34" charset="0"/>
            </a:endParaRPr>
          </a:p>
          <a:p>
            <a:pPr algn="ctr"/>
            <a:r>
              <a:rPr lang="en-US" sz="4800" b="0" dirty="0" err="1" smtClean="0">
                <a:latin typeface="Segoe UI" pitchFamily="34" charset="0"/>
                <a:cs typeface="Segoe UI" pitchFamily="34" charset="0"/>
              </a:rPr>
              <a:t>Số</a:t>
            </a:r>
            <a:r>
              <a:rPr lang="en-US" sz="4800" b="0" dirty="0" smtClean="0">
                <a:latin typeface="Segoe UI" pitchFamily="34" charset="0"/>
                <a:cs typeface="Segoe UI" pitchFamily="34" charset="0"/>
              </a:rPr>
              <a:t> 97</a:t>
            </a:r>
            <a:endParaRPr lang="en-US" sz="4800" b="0" dirty="0">
              <a:latin typeface="Segoe UI" pitchFamily="34" charset="0"/>
              <a:cs typeface="Segoe UI" pitchFamily="34" charset="0"/>
            </a:endParaRPr>
          </a:p>
        </p:txBody>
      </p:sp>
      <p:sp>
        <p:nvSpPr>
          <p:cNvPr id="3" name="Rectangle 2"/>
          <p:cNvSpPr/>
          <p:nvPr/>
        </p:nvSpPr>
        <p:spPr>
          <a:xfrm>
            <a:off x="2538100" y="3616404"/>
            <a:ext cx="3938900" cy="1107996"/>
          </a:xfrm>
          <a:prstGeom prst="rect">
            <a:avLst/>
          </a:prstGeom>
        </p:spPr>
        <p:txBody>
          <a:bodyPr wrap="none">
            <a:spAutoFit/>
          </a:bodyPr>
          <a:lstStyle/>
          <a:p>
            <a:pPr algn="ctr"/>
            <a:r>
              <a:rPr lang="en-US" sz="6600" b="1" dirty="0" smtClean="0">
                <a:latin typeface="Segoe UI" pitchFamily="34" charset="0"/>
                <a:cs typeface="Segoe UI" pitchFamily="34" charset="0"/>
              </a:rPr>
              <a:t>BÁP-TÊM</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3391"/>
            <a:ext cx="8839200" cy="6786473"/>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Khi ấy, Đức Chúa Jêsus từ xứ Ga-li-lê đến cùng Giăng tại sông Giô-đanh, đặng chịu người làm phép báp-têm.</a:t>
            </a:r>
            <a:endParaRPr lang="en-US" sz="45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Song Giăng từ chối mà rằng: Chính tôi cần phải chịu Ngài làm phép báp-têm, mà Ngài lại trở đến cùng tôi sao! Đức Chúa Jêsus đáp rằng: </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2271"/>
            <a:ext cx="8839200" cy="6709529"/>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Bây giờ cứ làm đi, vì chúng ta nên làm cho trọn mọi việc công bình như vậy. Giăng bèn vâng lời Ngài.</a:t>
            </a:r>
            <a:endParaRPr lang="en-US" sz="45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Vừa khi chịu phép báp têm rồi, Đức Chúa Jêsus ra khỏi nước; bỗng chúc các từng trời mở ra, Ngài thấy Thánh Linh của Đức Chúa Trời ngự xuống như chim bồ câu, đậu trên Ngài.</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89672"/>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Tức thì có tiếng từ trên trời phán rằng: Nầy là Con yêu dấu của ta, đẹp lòng ta mọi đàng.</a:t>
            </a:r>
            <a:endParaRPr lang="en-US" sz="4800" dirty="0" smtClean="0">
              <a:latin typeface="Segoe UI" pitchFamily="34" charset="0"/>
              <a:ea typeface="Segoe UI" pitchFamily="34" charset="0"/>
              <a:cs typeface="Segoe UI" pitchFamily="34" charset="0"/>
            </a:endParaRPr>
          </a:p>
          <a:p>
            <a:pPr algn="just"/>
            <a:endParaRPr lang="en-US" sz="3000" b="1"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Đức Chúa Jêsus đến gần, phán cùng môn đồ như vầy: Hết cả quyền phép ở trên trời và dưới đất đã giao cho ta.</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80536"/>
            <a:ext cx="8839200" cy="6463308"/>
          </a:xfrm>
          <a:prstGeom prst="rect">
            <a:avLst/>
          </a:prstGeom>
        </p:spPr>
        <p:txBody>
          <a:bodyPr wrap="square" anchor="ctr">
            <a:spAutoFit/>
          </a:bodyPr>
          <a:lstStyle/>
          <a:p>
            <a:pPr algn="just"/>
            <a:r>
              <a:rPr lang="vi-VN" sz="4600" dirty="0" smtClean="0">
                <a:latin typeface="Segoe UI" pitchFamily="34" charset="0"/>
                <a:ea typeface="Segoe UI" pitchFamily="34" charset="0"/>
                <a:cs typeface="Segoe UI" pitchFamily="34" charset="0"/>
              </a:rPr>
              <a:t>Vậy, hãy đi dạy dỗ muôn dân, hãy nhân danh Đức Cha, Đức Con, và Đức Thánh Linh mà làm phép báp-têm cho họ,</a:t>
            </a:r>
            <a:endParaRPr lang="en-US" sz="46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en-US" sz="4600" b="1" dirty="0" smtClean="0">
                <a:latin typeface="Segoe UI" pitchFamily="34" charset="0"/>
                <a:ea typeface="Segoe UI" pitchFamily="34" charset="0"/>
                <a:cs typeface="Segoe UI" pitchFamily="34" charset="0"/>
              </a:rPr>
              <a:t>V</a:t>
            </a:r>
            <a:r>
              <a:rPr lang="vi-VN" sz="4600" b="1" dirty="0" smtClean="0">
                <a:latin typeface="Segoe UI" pitchFamily="34" charset="0"/>
                <a:ea typeface="Segoe UI" pitchFamily="34" charset="0"/>
                <a:cs typeface="Segoe UI" pitchFamily="34" charset="0"/>
              </a:rPr>
              <a:t>à dạy họ giữ hết cả mọi điều mà ta đã truyền cho các ngươi. Và nầy, ta thường ở cùng các ngươi luôn cho đến tận thế. </a:t>
            </a: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6272"/>
            <a:ext cx="8839200" cy="7094250"/>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Vậy chúng ta đã bị chôn với Ngài bởi phép báp-têm trong sự chết Ngài, hầu cho Đấng Christ nhờ vinh hiển của Cha được từ kẻ chết sống lại thể nào, thì chúng ta cũng sống trong đời mới thể ấy.</a:t>
            </a:r>
            <a:endParaRPr lang="en-US" sz="4000" dirty="0" smtClean="0">
              <a:latin typeface="Segoe UI" pitchFamily="34" charset="0"/>
              <a:ea typeface="Segoe UI" pitchFamily="34" charset="0"/>
              <a:cs typeface="Segoe UI" pitchFamily="34" charset="0"/>
            </a:endParaRPr>
          </a:p>
          <a:p>
            <a:pPr algn="just"/>
            <a:endParaRPr lang="en-US" sz="1000"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Vì nếu chúng ta làm một cùng Ngài bởi sự chết giống như sự chết của Ngài, thì chúng ta cũng sẽ làm một cùng Ngài bởi sự sống lại giống nhau: </a:t>
            </a: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80536"/>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Vì biết rõ rằng người cũ của chúng ta đã bị đóng đinh trên thập tự giá với Ngài, hầu cho thân thể của tội lỗi bị tiêu diệt đi, và chúng ta không phục dưới tội lỗi nữa.</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Vì ai đã chết thì được thoát khỏi tội lỗi. </a:t>
            </a: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94604"/>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Vả, nếu chúng ta đã cùng chết với Đấng Christ, thì chúng ta tin rằng mình cũng sẽ cùng sống với Ngài,</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en-US" sz="4800" b="1" dirty="0" smtClean="0">
                <a:latin typeface="Segoe UI" pitchFamily="34" charset="0"/>
                <a:ea typeface="Segoe UI" pitchFamily="34" charset="0"/>
                <a:cs typeface="Segoe UI" pitchFamily="34" charset="0"/>
              </a:rPr>
              <a:t>B</a:t>
            </a:r>
            <a:r>
              <a:rPr lang="vi-VN" sz="4800" b="1" dirty="0" smtClean="0">
                <a:latin typeface="Segoe UI" pitchFamily="34" charset="0"/>
                <a:ea typeface="Segoe UI" pitchFamily="34" charset="0"/>
                <a:cs typeface="Segoe UI" pitchFamily="34" charset="0"/>
              </a:rPr>
              <a:t>ởi biết rằng Đấng Christ đã từ kẻ chết sống lại, thì chẳng chết nữa; sự chết không còn cai trị trên Ngài.</a:t>
            </a: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8136"/>
            <a:ext cx="8839200" cy="8186857"/>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Vì nếu Ngài đã chết, ấy là chết cho tội lỗi một lần đủ cả; nhưng hiện nay Ngài sống, ấy là sống cho Đức Chúa Trời.</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Vậy anh em cũng hãy coi mình như chết về tội lỗi và như sống cho Đức Chúa Trời trong Đức Chúa Jêsus Christ.</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483</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3</cp:revision>
  <dcterms:created xsi:type="dcterms:W3CDTF">2012-01-20T18:31:16Z</dcterms:created>
  <dcterms:modified xsi:type="dcterms:W3CDTF">2012-01-20T18:41:38Z</dcterms:modified>
</cp:coreProperties>
</file>