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2" r:id="rId2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72" r:id="rId10"/>
    <p:sldId id="273" r:id="rId11"/>
    <p:sldId id="266" r:id="rId12"/>
    <p:sldId id="267" r:id="rId13"/>
    <p:sldId id="274" r:id="rId14"/>
    <p:sldId id="275" r:id="rId15"/>
    <p:sldId id="270" r:id="rId16"/>
    <p:sldId id="271" r:id="rId17"/>
    <p:sldId id="276" r:id="rId18"/>
    <p:sldId id="277" r:id="rId1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01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B9CA92-79AC-4B49-AEA4-CE7779E5ED04}" type="datetimeFigureOut">
              <a:rPr lang="en-US"/>
              <a:pPr>
                <a:defRPr/>
              </a:pPr>
              <a:t>17/09/2012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073A3F-A874-4F3D-B34D-F6C8F571F3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B9CA92-79AC-4B49-AEA4-CE7779E5ED04}" type="datetimeFigureOut">
              <a:rPr lang="en-US"/>
              <a:pPr>
                <a:defRPr/>
              </a:pPr>
              <a:t>17/09/2012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073A3F-A874-4F3D-B34D-F6C8F571F3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864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68FD844C-A8FD-4C39-833A-45FF96B404C6}" type="datetimeFigureOut">
              <a:rPr lang="en-US"/>
              <a:pPr>
                <a:defRPr/>
              </a:pPr>
              <a:t>17/09/2012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B932188F-6DF4-439D-BF65-C3D8706A8B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7" name="Picture 2" descr="C:\Documents and Settings\Member's LKC\My Documents\My Pictures\danh-hmaijk.jpg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3200400"/>
            <a:ext cx="57912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68FD844C-A8FD-4C39-833A-45FF96B404C6}" type="datetimeFigureOut">
              <a:rPr lang="en-US"/>
              <a:pPr>
                <a:defRPr/>
              </a:pPr>
              <a:t>17/09/2012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B932188F-6DF4-439D-BF65-C3D8706A8B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8" name="Picture 2" descr="C:\Documents and Settings\Member's LKC\My Documents\My Pictures\danh-hmaijk.jpg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4267200" y="0"/>
            <a:ext cx="48768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52377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4876800" y="2644775"/>
            <a:ext cx="4495800" cy="2003425"/>
          </a:xfrm>
          <a:prstGeom prst="rect">
            <a:avLst/>
          </a:prstGeom>
        </p:spPr>
        <p:txBody>
          <a:bodyPr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0" b="1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Thufap1" pitchFamily="2" charset="0"/>
                <a:ea typeface="+mj-ea"/>
                <a:cs typeface="+mj-cs"/>
              </a:rPr>
              <a:t>Ngaøy</a:t>
            </a:r>
          </a:p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0" b="1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Thufap1" pitchFamily="2" charset="0"/>
                <a:ea typeface="+mj-ea"/>
                <a:cs typeface="+mj-cs"/>
              </a:rPr>
              <a:t>Giôø </a:t>
            </a:r>
          </a:p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0" b="1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Thufap1" pitchFamily="2" charset="0"/>
                <a:ea typeface="+mj-ea"/>
                <a:cs typeface="+mj-cs"/>
              </a:rPr>
              <a:t>Qua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2700" y="152399"/>
            <a:ext cx="9156700" cy="784225"/>
          </a:xfrm>
          <a:prstGeom prst="rect">
            <a:avLst/>
          </a:prstGeom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1" smtClean="0">
                <a:effectLst>
                  <a:glow rad="139700">
                    <a:schemeClr val="bg1">
                      <a:alpha val="40000"/>
                    </a:schemeClr>
                  </a:glow>
                </a:effectLst>
                <a:latin typeface="VNI-Eurasia" pitchFamily="2" charset="0"/>
                <a:ea typeface="+mj-ea"/>
                <a:cs typeface="+mj-cs"/>
              </a:rPr>
              <a:t>TOÂN VINH CHUÙA – THAÙNH CA 509</a:t>
            </a:r>
            <a:endParaRPr lang="en-US" sz="3600" b="1">
              <a:effectLst>
                <a:glow rad="139700">
                  <a:schemeClr val="bg1">
                    <a:alpha val="40000"/>
                  </a:schemeClr>
                </a:glow>
              </a:effectLst>
              <a:latin typeface="VNI-Eurasia" pitchFamily="2" charset="0"/>
              <a:ea typeface="+mj-ea"/>
              <a:cs typeface="+mj-cs"/>
            </a:endParaRPr>
          </a:p>
        </p:txBody>
      </p:sp>
    </p:spTree>
  </p:cSld>
  <p:clrMapOvr>
    <a:masterClrMapping/>
  </p:clrMapOvr>
  <p:transition spd="slow"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6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2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3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506413" y="2133600"/>
            <a:ext cx="8332787" cy="4876800"/>
          </a:xfrm>
          <a:prstGeom prst="rect">
            <a:avLst/>
          </a:prstGeom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400" b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HP-Aptima" pitchFamily="34" charset="0"/>
                <a:ea typeface="+mj-ea"/>
                <a:cs typeface="+mj-cs"/>
              </a:rPr>
              <a:t>3. </a:t>
            </a:r>
            <a:r>
              <a:rPr lang="en-US" sz="6600" b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HP-Aptima" pitchFamily="34" charset="0"/>
                <a:ea typeface="+mj-ea"/>
                <a:cs typeface="+mj-cs"/>
              </a:rPr>
              <a:t>Ngaøy huøng </a:t>
            </a:r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HP-Aptima" pitchFamily="34" charset="0"/>
                <a:ea typeface="+mj-ea"/>
                <a:cs typeface="+mj-cs"/>
              </a:rPr>
              <a:t>thieâng, </a:t>
            </a:r>
            <a:r>
              <a:rPr lang="en-US" sz="6600" b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HP-Aptima" pitchFamily="34" charset="0"/>
                <a:ea typeface="+mj-ea"/>
                <a:cs typeface="+mj-cs"/>
              </a:rPr>
              <a:t>non soâng huøng thieâng vui haùt lôùn tieáng, khaép haûi xuyeân, höôûng phöôùc </a:t>
            </a:r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HP-Aptima" pitchFamily="34" charset="0"/>
                <a:ea typeface="+mj-ea"/>
                <a:cs typeface="+mj-cs"/>
              </a:rPr>
              <a:t>thieâng.</a:t>
            </a:r>
            <a:endParaRPr lang="en-US" sz="6600" b="1">
              <a:effectLst>
                <a:glow rad="101600">
                  <a:schemeClr val="bg1">
                    <a:alpha val="60000"/>
                  </a:schemeClr>
                </a:glow>
              </a:effectLst>
              <a:latin typeface="HP-Aptima" pitchFamily="34" charset="0"/>
              <a:ea typeface="+mj-ea"/>
              <a:cs typeface="+mj-cs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6600" b="1">
              <a:effectLst>
                <a:glow rad="101600">
                  <a:schemeClr val="bg1">
                    <a:alpha val="60000"/>
                  </a:schemeClr>
                </a:glow>
              </a:effectLst>
              <a:latin typeface="HP-Aptima" pitchFamily="34" charset="0"/>
              <a:ea typeface="+mj-ea"/>
              <a:cs typeface="+mj-cs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28600" y="457200"/>
            <a:ext cx="6096000" cy="784225"/>
          </a:xfrm>
          <a:prstGeom prst="rect">
            <a:avLst/>
          </a:prstGeom>
          <a:solidFill>
            <a:schemeClr val="bg1">
              <a:alpha val="85000"/>
            </a:schemeClr>
          </a:solidFill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1" smtClean="0">
                <a:solidFill>
                  <a:srgbClr val="FFFF00"/>
                </a:solidFill>
                <a:effectLst>
                  <a:glow rad="101600">
                    <a:schemeClr val="tx1"/>
                  </a:glow>
                </a:effectLst>
                <a:latin typeface="VNI-Garam" pitchFamily="34" charset="0"/>
                <a:ea typeface="+mj-ea"/>
                <a:cs typeface="+mj-cs"/>
              </a:rPr>
              <a:t>TC 509  –  NGAØY GIÔØ QUA</a:t>
            </a:r>
            <a:endParaRPr lang="en-US" sz="3600" b="1">
              <a:solidFill>
                <a:srgbClr val="FFFF00"/>
              </a:solidFill>
              <a:effectLst>
                <a:glow rad="101600">
                  <a:schemeClr val="tx1"/>
                </a:glow>
              </a:effectLst>
              <a:latin typeface="VNI-Garam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201613" y="1676400"/>
            <a:ext cx="8763000" cy="4876800"/>
          </a:xfrm>
          <a:prstGeom prst="rect">
            <a:avLst/>
          </a:prstGeom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HP-Aptima" pitchFamily="34" charset="0"/>
                <a:ea typeface="+mj-ea"/>
                <a:cs typeface="+mj-cs"/>
              </a:rPr>
              <a:t>Nguyeän </a:t>
            </a:r>
            <a:r>
              <a:rPr lang="en-US" sz="6600" b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HP-Aptima" pitchFamily="34" charset="0"/>
                <a:ea typeface="+mj-ea"/>
                <a:cs typeface="+mj-cs"/>
              </a:rPr>
              <a:t>cuøng nhau treân con ñöôøng thieâng naêm môùi cöù tieán, </a:t>
            </a:r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HP-Aptima" pitchFamily="34" charset="0"/>
                <a:ea typeface="+mj-ea"/>
                <a:cs typeface="+mj-cs"/>
              </a:rPr>
              <a:t/>
            </a:r>
            <a:b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HP-Aptima" pitchFamily="34" charset="0"/>
                <a:ea typeface="+mj-ea"/>
                <a:cs typeface="+mj-cs"/>
              </a:rPr>
            </a:br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HP-Aptima" pitchFamily="34" charset="0"/>
                <a:ea typeface="+mj-ea"/>
                <a:cs typeface="+mj-cs"/>
              </a:rPr>
              <a:t>böôùc </a:t>
            </a:r>
            <a:r>
              <a:rPr lang="en-US" sz="6600" b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HP-Aptima" pitchFamily="34" charset="0"/>
                <a:ea typeface="+mj-ea"/>
                <a:cs typeface="+mj-cs"/>
              </a:rPr>
              <a:t>chaúng nghieâng, ñöùng vöõng yeân.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28600" y="457200"/>
            <a:ext cx="6096000" cy="784225"/>
          </a:xfrm>
          <a:prstGeom prst="rect">
            <a:avLst/>
          </a:prstGeom>
          <a:solidFill>
            <a:schemeClr val="bg1">
              <a:alpha val="85000"/>
            </a:schemeClr>
          </a:solidFill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1" smtClean="0">
                <a:solidFill>
                  <a:srgbClr val="FFFF00"/>
                </a:solidFill>
                <a:effectLst>
                  <a:glow rad="101600">
                    <a:schemeClr val="tx1"/>
                  </a:glow>
                </a:effectLst>
                <a:latin typeface="VNI-Garam" pitchFamily="34" charset="0"/>
                <a:ea typeface="+mj-ea"/>
                <a:cs typeface="+mj-cs"/>
              </a:rPr>
              <a:t>TC 509  –  NGAØY GIÔØ QUA</a:t>
            </a:r>
            <a:endParaRPr lang="en-US" sz="3600" b="1">
              <a:solidFill>
                <a:srgbClr val="FFFF00"/>
              </a:solidFill>
              <a:effectLst>
                <a:glow rad="101600">
                  <a:schemeClr val="tx1"/>
                </a:glow>
              </a:effectLst>
              <a:latin typeface="VNI-Garam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201613" y="1965325"/>
            <a:ext cx="8637587" cy="4876800"/>
          </a:xfrm>
          <a:prstGeom prst="rect">
            <a:avLst/>
          </a:prstGeom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400" b="1" i="1" u="sng" smtClean="0">
                <a:latin typeface="HP-Aptima" pitchFamily="34" charset="0"/>
                <a:ea typeface="+mj-ea"/>
                <a:cs typeface="+mj-cs"/>
              </a:rPr>
              <a:t>ÑK</a:t>
            </a:r>
            <a:r>
              <a:rPr lang="en-US" sz="4400" b="1" i="1" u="sng">
                <a:latin typeface="HP-Aptima" pitchFamily="34" charset="0"/>
                <a:ea typeface="+mj-ea"/>
                <a:cs typeface="+mj-cs"/>
              </a:rPr>
              <a:t>:</a:t>
            </a:r>
            <a:r>
              <a:rPr lang="en-US" sz="4800" b="1">
                <a:latin typeface="HP-Aptima" pitchFamily="34" charset="0"/>
                <a:ea typeface="+mj-ea"/>
                <a:cs typeface="+mj-cs"/>
              </a:rPr>
              <a:t> </a:t>
            </a:r>
            <a:r>
              <a:rPr lang="en-US" sz="6600" b="1">
                <a:latin typeface="HP-Aptima" pitchFamily="34" charset="0"/>
                <a:ea typeface="+mj-ea"/>
                <a:cs typeface="+mj-cs"/>
              </a:rPr>
              <a:t>Kìa taân xuaân </a:t>
            </a:r>
            <a:r>
              <a:rPr lang="en-US" sz="6600" b="1" smtClean="0">
                <a:latin typeface="HP-Aptima" pitchFamily="34" charset="0"/>
                <a:ea typeface="+mj-ea"/>
                <a:cs typeface="+mj-cs"/>
              </a:rPr>
              <a:t>ñeán </a:t>
            </a:r>
            <a:r>
              <a:rPr lang="en-US" sz="6600" b="1">
                <a:latin typeface="HP-Aptima" pitchFamily="34" charset="0"/>
                <a:ea typeface="+mj-ea"/>
                <a:cs typeface="+mj-cs"/>
              </a:rPr>
              <a:t>kia, chim ca </a:t>
            </a:r>
            <a:r>
              <a:rPr lang="en-US" sz="6600" b="1" smtClean="0">
                <a:latin typeface="HP-Aptima" pitchFamily="34" charset="0"/>
                <a:ea typeface="+mj-ea"/>
                <a:cs typeface="+mj-cs"/>
              </a:rPr>
              <a:t>hoan nghinh</a:t>
            </a:r>
            <a:r>
              <a:rPr lang="en-US" sz="6600" b="1">
                <a:latin typeface="HP-Aptima" pitchFamily="34" charset="0"/>
                <a:ea typeface="+mj-ea"/>
                <a:cs typeface="+mj-cs"/>
              </a:rPr>
              <a:t>, khaép non soâng baùo tin bình minh.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28600" y="457200"/>
            <a:ext cx="6096000" cy="784225"/>
          </a:xfrm>
          <a:prstGeom prst="rect">
            <a:avLst/>
          </a:prstGeom>
          <a:solidFill>
            <a:schemeClr val="bg1">
              <a:alpha val="85000"/>
            </a:schemeClr>
          </a:solidFill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1" smtClean="0">
                <a:solidFill>
                  <a:srgbClr val="FFFF00"/>
                </a:solidFill>
                <a:effectLst>
                  <a:glow rad="101600">
                    <a:schemeClr val="tx1"/>
                  </a:glow>
                </a:effectLst>
                <a:latin typeface="VNI-Garam" pitchFamily="34" charset="0"/>
                <a:ea typeface="+mj-ea"/>
                <a:cs typeface="+mj-cs"/>
              </a:rPr>
              <a:t>TC 509  –  NGAØY GIÔØ QUA</a:t>
            </a:r>
            <a:endParaRPr lang="en-US" sz="3600" b="1">
              <a:solidFill>
                <a:srgbClr val="FFFF00"/>
              </a:solidFill>
              <a:effectLst>
                <a:glow rad="101600">
                  <a:schemeClr val="tx1"/>
                </a:glow>
              </a:effectLst>
              <a:latin typeface="VNI-Garam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721109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201613" y="1965325"/>
            <a:ext cx="8637587" cy="4876800"/>
          </a:xfrm>
          <a:prstGeom prst="rect">
            <a:avLst/>
          </a:prstGeom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600" b="1">
                <a:latin typeface="HP-Aptima" pitchFamily="34" charset="0"/>
                <a:ea typeface="+mj-ea"/>
                <a:cs typeface="+mj-cs"/>
              </a:rPr>
              <a:t>Cuøng nhau ta soáng vui trong ôn quang vinh, </a:t>
            </a:r>
            <a:r>
              <a:rPr lang="en-US" sz="6600" b="1" smtClean="0">
                <a:latin typeface="HP-Aptima" pitchFamily="34" charset="0"/>
                <a:ea typeface="+mj-ea"/>
                <a:cs typeface="+mj-cs"/>
              </a:rPr>
              <a:t>chuùc </a:t>
            </a:r>
            <a:r>
              <a:rPr lang="en-US" sz="6600" b="1">
                <a:latin typeface="HP-Aptima" pitchFamily="34" charset="0"/>
                <a:ea typeface="+mj-ea"/>
                <a:cs typeface="+mj-cs"/>
              </a:rPr>
              <a:t>cho nhau, </a:t>
            </a:r>
            <a:r>
              <a:rPr lang="en-US" sz="6600" b="1" smtClean="0">
                <a:latin typeface="HP-Aptima" pitchFamily="34" charset="0"/>
                <a:ea typeface="+mj-ea"/>
                <a:cs typeface="+mj-cs"/>
              </a:rPr>
              <a:t/>
            </a:r>
            <a:br>
              <a:rPr lang="en-US" sz="6600" b="1" smtClean="0">
                <a:latin typeface="HP-Aptima" pitchFamily="34" charset="0"/>
                <a:ea typeface="+mj-ea"/>
                <a:cs typeface="+mj-cs"/>
              </a:rPr>
            </a:br>
            <a:r>
              <a:rPr lang="en-US" sz="6600" b="1" smtClean="0">
                <a:latin typeface="HP-Aptima" pitchFamily="34" charset="0"/>
                <a:ea typeface="+mj-ea"/>
                <a:cs typeface="+mj-cs"/>
              </a:rPr>
              <a:t>khuùc </a:t>
            </a:r>
            <a:r>
              <a:rPr lang="en-US" sz="6600" b="1">
                <a:latin typeface="HP-Aptima" pitchFamily="34" charset="0"/>
                <a:ea typeface="+mj-ea"/>
                <a:cs typeface="+mj-cs"/>
              </a:rPr>
              <a:t>ca vónh sinh.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28600" y="457200"/>
            <a:ext cx="6096000" cy="784225"/>
          </a:xfrm>
          <a:prstGeom prst="rect">
            <a:avLst/>
          </a:prstGeom>
          <a:solidFill>
            <a:schemeClr val="bg1">
              <a:alpha val="85000"/>
            </a:schemeClr>
          </a:solidFill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1" smtClean="0">
                <a:solidFill>
                  <a:srgbClr val="FFFF00"/>
                </a:solidFill>
                <a:effectLst>
                  <a:glow rad="101600">
                    <a:schemeClr val="tx1"/>
                  </a:glow>
                </a:effectLst>
                <a:latin typeface="VNI-Garam" pitchFamily="34" charset="0"/>
                <a:ea typeface="+mj-ea"/>
                <a:cs typeface="+mj-cs"/>
              </a:rPr>
              <a:t>TC 509  –  NGAØY GIÔØ QUA</a:t>
            </a:r>
            <a:endParaRPr lang="en-US" sz="3600" b="1">
              <a:solidFill>
                <a:srgbClr val="FFFF00"/>
              </a:solidFill>
              <a:effectLst>
                <a:glow rad="101600">
                  <a:schemeClr val="tx1"/>
                </a:glow>
              </a:effectLst>
              <a:latin typeface="VNI-Garam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929594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2133600"/>
            <a:ext cx="9144000" cy="4876800"/>
          </a:xfrm>
          <a:prstGeom prst="rect">
            <a:avLst/>
          </a:prstGeom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400" b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HP-Aptima" pitchFamily="34" charset="0"/>
                <a:ea typeface="+mj-ea"/>
                <a:cs typeface="+mj-cs"/>
              </a:rPr>
              <a:t>4. </a:t>
            </a:r>
            <a:r>
              <a:rPr lang="en-US" sz="6600" b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HP-Aptima" pitchFamily="34" charset="0"/>
                <a:ea typeface="+mj-ea"/>
                <a:cs typeface="+mj-cs"/>
              </a:rPr>
              <a:t>Kìa vöôøn lan </a:t>
            </a:r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HP-Aptima" pitchFamily="34" charset="0"/>
                <a:ea typeface="+mj-ea"/>
                <a:cs typeface="+mj-cs"/>
              </a:rPr>
              <a:t>töôi xanh</a:t>
            </a:r>
            <a:r>
              <a:rPr lang="en-US" sz="6600" b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HP-Aptima" pitchFamily="34" charset="0"/>
                <a:ea typeface="+mj-ea"/>
                <a:cs typeface="+mj-cs"/>
              </a:rPr>
              <a:t>, kìa söông mai chieáu loùng laùnh, </a:t>
            </a:r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HP-Aptima" pitchFamily="34" charset="0"/>
                <a:ea typeface="+mj-ea"/>
                <a:cs typeface="+mj-cs"/>
              </a:rPr>
              <a:t/>
            </a:r>
            <a:b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HP-Aptima" pitchFamily="34" charset="0"/>
                <a:ea typeface="+mj-ea"/>
                <a:cs typeface="+mj-cs"/>
              </a:rPr>
            </a:br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HP-Aptima" pitchFamily="34" charset="0"/>
                <a:ea typeface="+mj-ea"/>
                <a:cs typeface="+mj-cs"/>
              </a:rPr>
              <a:t>caûnh </a:t>
            </a:r>
            <a:r>
              <a:rPr lang="en-US" sz="6600" b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HP-Aptima" pitchFamily="34" charset="0"/>
                <a:ea typeface="+mj-ea"/>
                <a:cs typeface="+mj-cs"/>
              </a:rPr>
              <a:t>tuù thanh, </a:t>
            </a:r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HP-Aptima" pitchFamily="34" charset="0"/>
                <a:ea typeface="+mj-ea"/>
                <a:cs typeface="+mj-cs"/>
              </a:rPr>
              <a:t/>
            </a:r>
            <a:b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HP-Aptima" pitchFamily="34" charset="0"/>
                <a:ea typeface="+mj-ea"/>
                <a:cs typeface="+mj-cs"/>
              </a:rPr>
            </a:br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HP-Aptima" pitchFamily="34" charset="0"/>
                <a:ea typeface="+mj-ea"/>
                <a:cs typeface="+mj-cs"/>
              </a:rPr>
              <a:t>aùnh vónh sanh</a:t>
            </a:r>
            <a:r>
              <a:rPr lang="en-US" sz="6600" b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HP-Aptima" pitchFamily="34" charset="0"/>
                <a:ea typeface="+mj-ea"/>
                <a:cs typeface="+mj-cs"/>
              </a:rPr>
              <a:t>.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6600" b="1">
              <a:effectLst>
                <a:glow rad="101600">
                  <a:schemeClr val="bg1">
                    <a:alpha val="60000"/>
                  </a:schemeClr>
                </a:glow>
              </a:effectLst>
              <a:latin typeface="HP-Aptima" pitchFamily="34" charset="0"/>
              <a:ea typeface="+mj-ea"/>
              <a:cs typeface="+mj-cs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28600" y="457200"/>
            <a:ext cx="6096000" cy="784225"/>
          </a:xfrm>
          <a:prstGeom prst="rect">
            <a:avLst/>
          </a:prstGeom>
          <a:solidFill>
            <a:schemeClr val="bg1">
              <a:alpha val="85000"/>
            </a:schemeClr>
          </a:solidFill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1" smtClean="0">
                <a:solidFill>
                  <a:srgbClr val="FFFF00"/>
                </a:solidFill>
                <a:effectLst>
                  <a:glow rad="101600">
                    <a:schemeClr val="tx1"/>
                  </a:glow>
                </a:effectLst>
                <a:latin typeface="VNI-Garam" pitchFamily="34" charset="0"/>
                <a:ea typeface="+mj-ea"/>
                <a:cs typeface="+mj-cs"/>
              </a:rPr>
              <a:t>TC 509  –  NGAØY GIÔØ QUA</a:t>
            </a:r>
            <a:endParaRPr lang="en-US" sz="3600" b="1">
              <a:solidFill>
                <a:srgbClr val="FFFF00"/>
              </a:solidFill>
              <a:effectLst>
                <a:glow rad="101600">
                  <a:schemeClr val="tx1"/>
                </a:glow>
              </a:effectLst>
              <a:latin typeface="VNI-Garam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201613" y="1752600"/>
            <a:ext cx="8763000" cy="4876800"/>
          </a:xfrm>
          <a:prstGeom prst="rect">
            <a:avLst/>
          </a:prstGeom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600" b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HP-Aptima" pitchFamily="34" charset="0"/>
                <a:ea typeface="+mj-ea"/>
                <a:cs typeface="+mj-cs"/>
              </a:rPr>
              <a:t>Cuøng möøng </a:t>
            </a:r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HP-Aptima" pitchFamily="34" charset="0"/>
                <a:ea typeface="+mj-ea"/>
                <a:cs typeface="+mj-cs"/>
              </a:rPr>
              <a:t>xuaân, </a:t>
            </a:r>
            <a:r>
              <a:rPr lang="en-US" sz="6600" b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HP-Aptima" pitchFamily="34" charset="0"/>
                <a:ea typeface="+mj-ea"/>
                <a:cs typeface="+mj-cs"/>
              </a:rPr>
              <a:t/>
            </a:r>
            <a:br>
              <a:rPr lang="en-US" sz="6600" b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HP-Aptima" pitchFamily="34" charset="0"/>
                <a:ea typeface="+mj-ea"/>
                <a:cs typeface="+mj-cs"/>
              </a:rPr>
            </a:br>
            <a:r>
              <a:rPr lang="en-US" sz="6600" b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HP-Aptima" pitchFamily="34" charset="0"/>
                <a:ea typeface="+mj-ea"/>
                <a:cs typeface="+mj-cs"/>
              </a:rPr>
              <a:t>ta vui hoøa thanh ca </a:t>
            </a:r>
            <a:br>
              <a:rPr lang="en-US" sz="6600" b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HP-Aptima" pitchFamily="34" charset="0"/>
                <a:ea typeface="+mj-ea"/>
                <a:cs typeface="+mj-cs"/>
              </a:rPr>
            </a:br>
            <a:r>
              <a:rPr lang="en-US" sz="6600" b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HP-Aptima" pitchFamily="34" charset="0"/>
                <a:ea typeface="+mj-ea"/>
                <a:cs typeface="+mj-cs"/>
              </a:rPr>
              <a:t>khuùc phöôùc </a:t>
            </a:r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HP-Aptima" pitchFamily="34" charset="0"/>
                <a:ea typeface="+mj-ea"/>
                <a:cs typeface="+mj-cs"/>
              </a:rPr>
              <a:t>khaùnh, </a:t>
            </a:r>
            <a:r>
              <a:rPr lang="en-US" sz="6600" b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HP-Aptima" pitchFamily="34" charset="0"/>
                <a:ea typeface="+mj-ea"/>
                <a:cs typeface="+mj-cs"/>
              </a:rPr>
              <a:t>Chuùa vónh sanh, </a:t>
            </a:r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HP-Aptima" pitchFamily="34" charset="0"/>
                <a:ea typeface="+mj-ea"/>
                <a:cs typeface="+mj-cs"/>
              </a:rPr>
              <a:t/>
            </a:r>
            <a:b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HP-Aptima" pitchFamily="34" charset="0"/>
                <a:ea typeface="+mj-ea"/>
                <a:cs typeface="+mj-cs"/>
              </a:rPr>
            </a:br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HP-Aptima" pitchFamily="34" charset="0"/>
                <a:ea typeface="+mj-ea"/>
                <a:cs typeface="+mj-cs"/>
              </a:rPr>
              <a:t>raát </a:t>
            </a:r>
            <a:r>
              <a:rPr lang="en-US" sz="6600" b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HP-Aptima" pitchFamily="34" charset="0"/>
                <a:ea typeface="+mj-ea"/>
                <a:cs typeface="+mj-cs"/>
              </a:rPr>
              <a:t>saùng </a:t>
            </a:r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HP-Aptima" pitchFamily="34" charset="0"/>
                <a:ea typeface="+mj-ea"/>
                <a:cs typeface="+mj-cs"/>
              </a:rPr>
              <a:t>danh.</a:t>
            </a:r>
            <a:endParaRPr lang="en-US" sz="6600" b="1">
              <a:effectLst>
                <a:glow rad="101600">
                  <a:schemeClr val="bg1">
                    <a:alpha val="60000"/>
                  </a:schemeClr>
                </a:glow>
              </a:effectLst>
              <a:latin typeface="HP-Aptima" pitchFamily="34" charset="0"/>
              <a:ea typeface="+mj-ea"/>
              <a:cs typeface="+mj-cs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28600" y="457200"/>
            <a:ext cx="6096000" cy="784225"/>
          </a:xfrm>
          <a:prstGeom prst="rect">
            <a:avLst/>
          </a:prstGeom>
          <a:solidFill>
            <a:schemeClr val="bg1">
              <a:alpha val="85000"/>
            </a:schemeClr>
          </a:solidFill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1" smtClean="0">
                <a:solidFill>
                  <a:srgbClr val="FFFF00"/>
                </a:solidFill>
                <a:effectLst>
                  <a:glow rad="101600">
                    <a:schemeClr val="tx1"/>
                  </a:glow>
                </a:effectLst>
                <a:latin typeface="VNI-Garam" pitchFamily="34" charset="0"/>
                <a:ea typeface="+mj-ea"/>
                <a:cs typeface="+mj-cs"/>
              </a:rPr>
              <a:t>TC 509  –  NGAØY GIÔØ QUA</a:t>
            </a:r>
            <a:endParaRPr lang="en-US" sz="3600" b="1">
              <a:solidFill>
                <a:srgbClr val="FFFF00"/>
              </a:solidFill>
              <a:effectLst>
                <a:glow rad="101600">
                  <a:schemeClr val="tx1"/>
                </a:glow>
              </a:effectLst>
              <a:latin typeface="VNI-Garam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201613" y="1965325"/>
            <a:ext cx="8637587" cy="4876800"/>
          </a:xfrm>
          <a:prstGeom prst="rect">
            <a:avLst/>
          </a:prstGeom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400" b="1" i="1" u="sng" smtClean="0">
                <a:latin typeface="HP-Aptima" pitchFamily="34" charset="0"/>
                <a:ea typeface="+mj-ea"/>
                <a:cs typeface="+mj-cs"/>
              </a:rPr>
              <a:t>ÑK</a:t>
            </a:r>
            <a:r>
              <a:rPr lang="en-US" sz="4400" b="1" i="1" u="sng">
                <a:latin typeface="HP-Aptima" pitchFamily="34" charset="0"/>
                <a:ea typeface="+mj-ea"/>
                <a:cs typeface="+mj-cs"/>
              </a:rPr>
              <a:t>:</a:t>
            </a:r>
            <a:r>
              <a:rPr lang="en-US" sz="4800" b="1">
                <a:latin typeface="HP-Aptima" pitchFamily="34" charset="0"/>
                <a:ea typeface="+mj-ea"/>
                <a:cs typeface="+mj-cs"/>
              </a:rPr>
              <a:t> </a:t>
            </a:r>
            <a:r>
              <a:rPr lang="en-US" sz="6600" b="1">
                <a:latin typeface="HP-Aptima" pitchFamily="34" charset="0"/>
                <a:ea typeface="+mj-ea"/>
                <a:cs typeface="+mj-cs"/>
              </a:rPr>
              <a:t>Kìa taân xuaân </a:t>
            </a:r>
            <a:r>
              <a:rPr lang="en-US" sz="6600" b="1" smtClean="0">
                <a:latin typeface="HP-Aptima" pitchFamily="34" charset="0"/>
                <a:ea typeface="+mj-ea"/>
                <a:cs typeface="+mj-cs"/>
              </a:rPr>
              <a:t>ñeán </a:t>
            </a:r>
            <a:r>
              <a:rPr lang="en-US" sz="6600" b="1">
                <a:latin typeface="HP-Aptima" pitchFamily="34" charset="0"/>
                <a:ea typeface="+mj-ea"/>
                <a:cs typeface="+mj-cs"/>
              </a:rPr>
              <a:t>kia, chim ca </a:t>
            </a:r>
            <a:r>
              <a:rPr lang="en-US" sz="6600" b="1" smtClean="0">
                <a:latin typeface="HP-Aptima" pitchFamily="34" charset="0"/>
                <a:ea typeface="+mj-ea"/>
                <a:cs typeface="+mj-cs"/>
              </a:rPr>
              <a:t>hoan nghinh</a:t>
            </a:r>
            <a:r>
              <a:rPr lang="en-US" sz="6600" b="1">
                <a:latin typeface="HP-Aptima" pitchFamily="34" charset="0"/>
                <a:ea typeface="+mj-ea"/>
                <a:cs typeface="+mj-cs"/>
              </a:rPr>
              <a:t>, khaép non soâng baùo tin bình minh.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28600" y="457200"/>
            <a:ext cx="6096000" cy="784225"/>
          </a:xfrm>
          <a:prstGeom prst="rect">
            <a:avLst/>
          </a:prstGeom>
          <a:solidFill>
            <a:schemeClr val="bg1">
              <a:alpha val="85000"/>
            </a:schemeClr>
          </a:solidFill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1" smtClean="0">
                <a:solidFill>
                  <a:srgbClr val="FFFF00"/>
                </a:solidFill>
                <a:effectLst>
                  <a:glow rad="101600">
                    <a:schemeClr val="tx1"/>
                  </a:glow>
                </a:effectLst>
                <a:latin typeface="VNI-Garam" pitchFamily="34" charset="0"/>
                <a:ea typeface="+mj-ea"/>
                <a:cs typeface="+mj-cs"/>
              </a:rPr>
              <a:t>TC 509  –  NGAØY GIÔØ QUA</a:t>
            </a:r>
            <a:endParaRPr lang="en-US" sz="3600" b="1">
              <a:solidFill>
                <a:srgbClr val="FFFF00"/>
              </a:solidFill>
              <a:effectLst>
                <a:glow rad="101600">
                  <a:schemeClr val="tx1"/>
                </a:glow>
              </a:effectLst>
              <a:latin typeface="VNI-Garam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721109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201613" y="1965325"/>
            <a:ext cx="8637587" cy="4876800"/>
          </a:xfrm>
          <a:prstGeom prst="rect">
            <a:avLst/>
          </a:prstGeom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600" b="1">
                <a:latin typeface="HP-Aptima" pitchFamily="34" charset="0"/>
                <a:ea typeface="+mj-ea"/>
                <a:cs typeface="+mj-cs"/>
              </a:rPr>
              <a:t>Cuøng nhau ta soáng vui trong ôn quang vinh, </a:t>
            </a:r>
            <a:r>
              <a:rPr lang="en-US" sz="6600" b="1" smtClean="0">
                <a:latin typeface="HP-Aptima" pitchFamily="34" charset="0"/>
                <a:ea typeface="+mj-ea"/>
                <a:cs typeface="+mj-cs"/>
              </a:rPr>
              <a:t>chuùc </a:t>
            </a:r>
            <a:r>
              <a:rPr lang="en-US" sz="6600" b="1">
                <a:latin typeface="HP-Aptima" pitchFamily="34" charset="0"/>
                <a:ea typeface="+mj-ea"/>
                <a:cs typeface="+mj-cs"/>
              </a:rPr>
              <a:t>cho nhau, </a:t>
            </a:r>
            <a:r>
              <a:rPr lang="en-US" sz="6600" b="1" smtClean="0">
                <a:latin typeface="HP-Aptima" pitchFamily="34" charset="0"/>
                <a:ea typeface="+mj-ea"/>
                <a:cs typeface="+mj-cs"/>
              </a:rPr>
              <a:t/>
            </a:r>
            <a:br>
              <a:rPr lang="en-US" sz="6600" b="1" smtClean="0">
                <a:latin typeface="HP-Aptima" pitchFamily="34" charset="0"/>
                <a:ea typeface="+mj-ea"/>
                <a:cs typeface="+mj-cs"/>
              </a:rPr>
            </a:br>
            <a:r>
              <a:rPr lang="en-US" sz="6600" b="1" smtClean="0">
                <a:latin typeface="HP-Aptima" pitchFamily="34" charset="0"/>
                <a:ea typeface="+mj-ea"/>
                <a:cs typeface="+mj-cs"/>
              </a:rPr>
              <a:t>khuùc </a:t>
            </a:r>
            <a:r>
              <a:rPr lang="en-US" sz="6600" b="1">
                <a:latin typeface="HP-Aptima" pitchFamily="34" charset="0"/>
                <a:ea typeface="+mj-ea"/>
                <a:cs typeface="+mj-cs"/>
              </a:rPr>
              <a:t>ca vónh sinh.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28600" y="457200"/>
            <a:ext cx="6096000" cy="784225"/>
          </a:xfrm>
          <a:prstGeom prst="rect">
            <a:avLst/>
          </a:prstGeom>
          <a:solidFill>
            <a:schemeClr val="bg1">
              <a:alpha val="85000"/>
            </a:schemeClr>
          </a:solidFill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1" smtClean="0">
                <a:solidFill>
                  <a:srgbClr val="FFFF00"/>
                </a:solidFill>
                <a:effectLst>
                  <a:glow rad="101600">
                    <a:schemeClr val="tx1"/>
                  </a:glow>
                </a:effectLst>
                <a:latin typeface="VNI-Garam" pitchFamily="34" charset="0"/>
                <a:ea typeface="+mj-ea"/>
                <a:cs typeface="+mj-cs"/>
              </a:rPr>
              <a:t>TC 509  –  NGAØY GIÔØ QUA</a:t>
            </a:r>
            <a:endParaRPr lang="en-US" sz="3600" b="1">
              <a:solidFill>
                <a:srgbClr val="FFFF00"/>
              </a:solidFill>
              <a:effectLst>
                <a:glow rad="101600">
                  <a:schemeClr val="tx1"/>
                </a:glow>
              </a:effectLst>
              <a:latin typeface="VNI-Garam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929594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28600" y="457200"/>
            <a:ext cx="6096000" cy="784225"/>
          </a:xfrm>
          <a:prstGeom prst="rect">
            <a:avLst/>
          </a:prstGeom>
          <a:solidFill>
            <a:schemeClr val="bg1">
              <a:alpha val="85000"/>
            </a:schemeClr>
          </a:solidFill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1" smtClean="0">
                <a:solidFill>
                  <a:srgbClr val="FFFF00"/>
                </a:solidFill>
                <a:effectLst>
                  <a:glow rad="101600">
                    <a:schemeClr val="tx1"/>
                  </a:glow>
                </a:effectLst>
                <a:latin typeface="VNI-Garam" pitchFamily="34" charset="0"/>
                <a:ea typeface="+mj-ea"/>
                <a:cs typeface="+mj-cs"/>
              </a:rPr>
              <a:t>TC 509  –  NGAØY GIÔØ QUA</a:t>
            </a:r>
            <a:endParaRPr lang="en-US" sz="3600" b="1">
              <a:solidFill>
                <a:srgbClr val="FFFF00"/>
              </a:solidFill>
              <a:effectLst>
                <a:glow rad="101600">
                  <a:schemeClr val="tx1"/>
                </a:glow>
              </a:effectLst>
              <a:latin typeface="VNI-Garam" pitchFamily="34" charset="0"/>
              <a:ea typeface="+mj-ea"/>
              <a:cs typeface="+mj-cs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01613" y="1965325"/>
            <a:ext cx="8763000" cy="4876800"/>
          </a:xfrm>
          <a:prstGeom prst="rect">
            <a:avLst/>
          </a:prstGeom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400" b="1">
                <a:latin typeface="HP-Aptima" pitchFamily="34" charset="0"/>
                <a:ea typeface="+mj-ea"/>
                <a:cs typeface="+mj-cs"/>
              </a:rPr>
              <a:t>1. </a:t>
            </a:r>
            <a:r>
              <a:rPr lang="en-US" sz="6600" b="1">
                <a:latin typeface="HP-Aptima" pitchFamily="34" charset="0"/>
                <a:ea typeface="+mj-ea"/>
                <a:cs typeface="+mj-cs"/>
              </a:rPr>
              <a:t>Ngaøy giôø qua, qua, qua döôøng nhö teân baén choùng quaù, </a:t>
            </a:r>
            <a:r>
              <a:rPr lang="en-US" sz="6600" b="1" smtClean="0">
                <a:latin typeface="HP-Aptima" pitchFamily="34" charset="0"/>
                <a:ea typeface="+mj-ea"/>
                <a:cs typeface="+mj-cs"/>
              </a:rPr>
              <a:t>nöôùc </a:t>
            </a:r>
            <a:r>
              <a:rPr lang="en-US" sz="6600" b="1">
                <a:latin typeface="HP-Aptima" pitchFamily="34" charset="0"/>
                <a:ea typeface="+mj-ea"/>
                <a:cs typeface="+mj-cs"/>
              </a:rPr>
              <a:t>chaûy qua, boùng cuõ xa.</a:t>
            </a: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201613" y="1965325"/>
            <a:ext cx="8763000" cy="4876800"/>
          </a:xfrm>
          <a:prstGeom prst="rect">
            <a:avLst/>
          </a:prstGeom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600" b="1">
                <a:latin typeface="HP-Aptima" pitchFamily="34" charset="0"/>
                <a:ea typeface="+mj-ea"/>
                <a:cs typeface="+mj-cs"/>
              </a:rPr>
              <a:t>Kìa moät naêm qua, </a:t>
            </a:r>
            <a:r>
              <a:rPr lang="en-US" sz="6600" b="1" smtClean="0">
                <a:latin typeface="HP-Aptima" pitchFamily="34" charset="0"/>
                <a:ea typeface="+mj-ea"/>
                <a:cs typeface="+mj-cs"/>
              </a:rPr>
              <a:t/>
            </a:r>
            <a:br>
              <a:rPr lang="en-US" sz="6600" b="1" smtClean="0">
                <a:latin typeface="HP-Aptima" pitchFamily="34" charset="0"/>
                <a:ea typeface="+mj-ea"/>
                <a:cs typeface="+mj-cs"/>
              </a:rPr>
            </a:br>
            <a:r>
              <a:rPr lang="en-US" sz="6600" b="1" smtClean="0">
                <a:latin typeface="HP-Aptima" pitchFamily="34" charset="0"/>
                <a:ea typeface="+mj-ea"/>
                <a:cs typeface="+mj-cs"/>
              </a:rPr>
              <a:t>ñaâu </a:t>
            </a:r>
            <a:r>
              <a:rPr lang="en-US" sz="6600" b="1">
                <a:latin typeface="HP-Aptima" pitchFamily="34" charset="0"/>
                <a:ea typeface="+mj-ea"/>
                <a:cs typeface="+mj-cs"/>
              </a:rPr>
              <a:t>coøn löïa giaây phuùt naán naù, caûnh cuõ qua, heát thaûy qua.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28600" y="457200"/>
            <a:ext cx="6096000" cy="784225"/>
          </a:xfrm>
          <a:prstGeom prst="rect">
            <a:avLst/>
          </a:prstGeom>
          <a:solidFill>
            <a:schemeClr val="bg1">
              <a:alpha val="85000"/>
            </a:schemeClr>
          </a:solidFill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1" smtClean="0">
                <a:solidFill>
                  <a:srgbClr val="FFFF00"/>
                </a:solidFill>
                <a:effectLst>
                  <a:glow rad="101600">
                    <a:schemeClr val="tx1"/>
                  </a:glow>
                </a:effectLst>
                <a:latin typeface="VNI-Garam" pitchFamily="34" charset="0"/>
                <a:ea typeface="+mj-ea"/>
                <a:cs typeface="+mj-cs"/>
              </a:rPr>
              <a:t>TC 509  –  NGAØY GIÔØ QUA</a:t>
            </a:r>
            <a:endParaRPr lang="en-US" sz="3600" b="1">
              <a:solidFill>
                <a:srgbClr val="FFFF00"/>
              </a:solidFill>
              <a:effectLst>
                <a:glow rad="101600">
                  <a:schemeClr val="tx1"/>
                </a:glow>
              </a:effectLst>
              <a:latin typeface="VNI-Garam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201613" y="1965325"/>
            <a:ext cx="8637587" cy="4876800"/>
          </a:xfrm>
          <a:prstGeom prst="rect">
            <a:avLst/>
          </a:prstGeom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400" b="1" i="1" u="sng" smtClean="0">
                <a:latin typeface="HP-Aptima" pitchFamily="34" charset="0"/>
                <a:ea typeface="+mj-ea"/>
                <a:cs typeface="+mj-cs"/>
              </a:rPr>
              <a:t>ÑK</a:t>
            </a:r>
            <a:r>
              <a:rPr lang="en-US" sz="4400" b="1" i="1" u="sng">
                <a:latin typeface="HP-Aptima" pitchFamily="34" charset="0"/>
                <a:ea typeface="+mj-ea"/>
                <a:cs typeface="+mj-cs"/>
              </a:rPr>
              <a:t>:</a:t>
            </a:r>
            <a:r>
              <a:rPr lang="en-US" sz="4800" b="1">
                <a:latin typeface="HP-Aptima" pitchFamily="34" charset="0"/>
                <a:ea typeface="+mj-ea"/>
                <a:cs typeface="+mj-cs"/>
              </a:rPr>
              <a:t> </a:t>
            </a:r>
            <a:r>
              <a:rPr lang="en-US" sz="6600" b="1">
                <a:latin typeface="HP-Aptima" pitchFamily="34" charset="0"/>
                <a:ea typeface="+mj-ea"/>
                <a:cs typeface="+mj-cs"/>
              </a:rPr>
              <a:t>Kìa taân xuaân </a:t>
            </a:r>
            <a:r>
              <a:rPr lang="en-US" sz="6600" b="1" smtClean="0">
                <a:latin typeface="HP-Aptima" pitchFamily="34" charset="0"/>
                <a:ea typeface="+mj-ea"/>
                <a:cs typeface="+mj-cs"/>
              </a:rPr>
              <a:t>ñeán </a:t>
            </a:r>
            <a:r>
              <a:rPr lang="en-US" sz="6600" b="1">
                <a:latin typeface="HP-Aptima" pitchFamily="34" charset="0"/>
                <a:ea typeface="+mj-ea"/>
                <a:cs typeface="+mj-cs"/>
              </a:rPr>
              <a:t>kia, chim ca </a:t>
            </a:r>
            <a:r>
              <a:rPr lang="en-US" sz="6600" b="1" smtClean="0">
                <a:latin typeface="HP-Aptima" pitchFamily="34" charset="0"/>
                <a:ea typeface="+mj-ea"/>
                <a:cs typeface="+mj-cs"/>
              </a:rPr>
              <a:t>hoan nghinh</a:t>
            </a:r>
            <a:r>
              <a:rPr lang="en-US" sz="6600" b="1">
                <a:latin typeface="HP-Aptima" pitchFamily="34" charset="0"/>
                <a:ea typeface="+mj-ea"/>
                <a:cs typeface="+mj-cs"/>
              </a:rPr>
              <a:t>, khaép non soâng baùo tin bình minh.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28600" y="457200"/>
            <a:ext cx="6096000" cy="784225"/>
          </a:xfrm>
          <a:prstGeom prst="rect">
            <a:avLst/>
          </a:prstGeom>
          <a:solidFill>
            <a:schemeClr val="bg1">
              <a:alpha val="85000"/>
            </a:schemeClr>
          </a:solidFill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1" smtClean="0">
                <a:solidFill>
                  <a:srgbClr val="FFFF00"/>
                </a:solidFill>
                <a:effectLst>
                  <a:glow rad="101600">
                    <a:schemeClr val="tx1"/>
                  </a:glow>
                </a:effectLst>
                <a:latin typeface="VNI-Garam" pitchFamily="34" charset="0"/>
                <a:ea typeface="+mj-ea"/>
                <a:cs typeface="+mj-cs"/>
              </a:rPr>
              <a:t>TC 509  –  NGAØY GIÔØ QUA</a:t>
            </a:r>
            <a:endParaRPr lang="en-US" sz="3600" b="1">
              <a:solidFill>
                <a:srgbClr val="FFFF00"/>
              </a:solidFill>
              <a:effectLst>
                <a:glow rad="101600">
                  <a:schemeClr val="tx1"/>
                </a:glow>
              </a:effectLst>
              <a:latin typeface="VNI-Garam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201613" y="1965325"/>
            <a:ext cx="8637587" cy="4876800"/>
          </a:xfrm>
          <a:prstGeom prst="rect">
            <a:avLst/>
          </a:prstGeom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600" b="1">
                <a:latin typeface="HP-Aptima" pitchFamily="34" charset="0"/>
                <a:ea typeface="+mj-ea"/>
                <a:cs typeface="+mj-cs"/>
              </a:rPr>
              <a:t>Cuøng nhau ta soáng vui trong ôn quang vinh, </a:t>
            </a:r>
            <a:r>
              <a:rPr lang="en-US" sz="6600" b="1" smtClean="0">
                <a:latin typeface="HP-Aptima" pitchFamily="34" charset="0"/>
                <a:ea typeface="+mj-ea"/>
                <a:cs typeface="+mj-cs"/>
              </a:rPr>
              <a:t>chuùc </a:t>
            </a:r>
            <a:r>
              <a:rPr lang="en-US" sz="6600" b="1">
                <a:latin typeface="HP-Aptima" pitchFamily="34" charset="0"/>
                <a:ea typeface="+mj-ea"/>
                <a:cs typeface="+mj-cs"/>
              </a:rPr>
              <a:t>cho nhau, </a:t>
            </a:r>
            <a:r>
              <a:rPr lang="en-US" sz="6600" b="1" smtClean="0">
                <a:latin typeface="HP-Aptima" pitchFamily="34" charset="0"/>
                <a:ea typeface="+mj-ea"/>
                <a:cs typeface="+mj-cs"/>
              </a:rPr>
              <a:t/>
            </a:r>
            <a:br>
              <a:rPr lang="en-US" sz="6600" b="1" smtClean="0">
                <a:latin typeface="HP-Aptima" pitchFamily="34" charset="0"/>
                <a:ea typeface="+mj-ea"/>
                <a:cs typeface="+mj-cs"/>
              </a:rPr>
            </a:br>
            <a:r>
              <a:rPr lang="en-US" sz="6600" b="1" smtClean="0">
                <a:latin typeface="HP-Aptima" pitchFamily="34" charset="0"/>
                <a:ea typeface="+mj-ea"/>
                <a:cs typeface="+mj-cs"/>
              </a:rPr>
              <a:t>khuùc </a:t>
            </a:r>
            <a:r>
              <a:rPr lang="en-US" sz="6600" b="1">
                <a:latin typeface="HP-Aptima" pitchFamily="34" charset="0"/>
                <a:ea typeface="+mj-ea"/>
                <a:cs typeface="+mj-cs"/>
              </a:rPr>
              <a:t>ca vónh sinh.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28600" y="457200"/>
            <a:ext cx="6096000" cy="784225"/>
          </a:xfrm>
          <a:prstGeom prst="rect">
            <a:avLst/>
          </a:prstGeom>
          <a:solidFill>
            <a:schemeClr val="bg1">
              <a:alpha val="85000"/>
            </a:schemeClr>
          </a:solidFill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1" smtClean="0">
                <a:solidFill>
                  <a:srgbClr val="FFFF00"/>
                </a:solidFill>
                <a:effectLst>
                  <a:glow rad="101600">
                    <a:schemeClr val="tx1"/>
                  </a:glow>
                </a:effectLst>
                <a:latin typeface="VNI-Garam" pitchFamily="34" charset="0"/>
                <a:ea typeface="+mj-ea"/>
                <a:cs typeface="+mj-cs"/>
              </a:rPr>
              <a:t>TC 509  –  NGAØY GIÔØ QUA</a:t>
            </a:r>
            <a:endParaRPr lang="en-US" sz="3600" b="1">
              <a:solidFill>
                <a:srgbClr val="FFFF00"/>
              </a:solidFill>
              <a:effectLst>
                <a:glow rad="101600">
                  <a:schemeClr val="tx1"/>
                </a:glow>
              </a:effectLst>
              <a:latin typeface="VNI-Garam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201613" y="1965325"/>
            <a:ext cx="8763000" cy="4876800"/>
          </a:xfrm>
          <a:prstGeom prst="rect">
            <a:avLst/>
          </a:prstGeom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400" b="1">
                <a:latin typeface="HP-Aptima" pitchFamily="34" charset="0"/>
                <a:ea typeface="+mj-ea"/>
                <a:cs typeface="+mj-cs"/>
              </a:rPr>
              <a:t>2. </a:t>
            </a:r>
            <a:r>
              <a:rPr lang="en-US" sz="6600" b="1">
                <a:latin typeface="HP-Aptima" pitchFamily="34" charset="0"/>
                <a:ea typeface="+mj-ea"/>
                <a:cs typeface="+mj-cs"/>
              </a:rPr>
              <a:t>Baàu trôøi ñoâng moâng lung ngaøy nay ñaâu coù thaáy boùng, Chuùa töû </a:t>
            </a:r>
            <a:r>
              <a:rPr lang="en-US" sz="6600" b="1" smtClean="0">
                <a:latin typeface="HP-Aptima" pitchFamily="34" charset="0"/>
                <a:ea typeface="+mj-ea"/>
                <a:cs typeface="+mj-cs"/>
              </a:rPr>
              <a:t>vong, </a:t>
            </a:r>
            <a:r>
              <a:rPr lang="en-US" sz="6600" b="1">
                <a:latin typeface="HP-Aptima" pitchFamily="34" charset="0"/>
                <a:ea typeface="+mj-ea"/>
                <a:cs typeface="+mj-cs"/>
              </a:rPr>
              <a:t>heát ruoåi dong.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28600" y="457200"/>
            <a:ext cx="6096000" cy="784225"/>
          </a:xfrm>
          <a:prstGeom prst="rect">
            <a:avLst/>
          </a:prstGeom>
          <a:solidFill>
            <a:schemeClr val="bg1">
              <a:alpha val="85000"/>
            </a:schemeClr>
          </a:solidFill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1" smtClean="0">
                <a:solidFill>
                  <a:srgbClr val="FFFF00"/>
                </a:solidFill>
                <a:effectLst>
                  <a:glow rad="101600">
                    <a:schemeClr val="tx1"/>
                  </a:glow>
                </a:effectLst>
                <a:latin typeface="VNI-Garam" pitchFamily="34" charset="0"/>
                <a:ea typeface="+mj-ea"/>
                <a:cs typeface="+mj-cs"/>
              </a:rPr>
              <a:t>TC 509  –  NGAØY GIÔØ QUA</a:t>
            </a:r>
            <a:endParaRPr lang="en-US" sz="3600" b="1">
              <a:solidFill>
                <a:srgbClr val="FFFF00"/>
              </a:solidFill>
              <a:effectLst>
                <a:glow rad="101600">
                  <a:schemeClr val="tx1"/>
                </a:glow>
              </a:effectLst>
              <a:latin typeface="VNI-Garam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" y="1676400"/>
            <a:ext cx="9144000" cy="4876800"/>
          </a:xfrm>
          <a:prstGeom prst="rect">
            <a:avLst/>
          </a:prstGeom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600" b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HP-Aptima" pitchFamily="34" charset="0"/>
                <a:ea typeface="+mj-ea"/>
                <a:cs typeface="+mj-cs"/>
              </a:rPr>
              <a:t>Baàu trôøi xuaân </a:t>
            </a:r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HP-Aptima" pitchFamily="34" charset="0"/>
                <a:ea typeface="+mj-ea"/>
                <a:cs typeface="+mj-cs"/>
              </a:rPr>
              <a:t>meânh moâng </a:t>
            </a:r>
            <a:r>
              <a:rPr lang="en-US" sz="6600" b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HP-Aptima" pitchFamily="34" charset="0"/>
                <a:ea typeface="+mj-ea"/>
                <a:cs typeface="+mj-cs"/>
              </a:rPr>
              <a:t>nghìn muoân </a:t>
            </a:r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HP-Aptima" pitchFamily="34" charset="0"/>
                <a:ea typeface="+mj-ea"/>
                <a:cs typeface="+mj-cs"/>
              </a:rPr>
              <a:t/>
            </a:r>
            <a:b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HP-Aptima" pitchFamily="34" charset="0"/>
                <a:ea typeface="+mj-ea"/>
                <a:cs typeface="+mj-cs"/>
              </a:rPr>
            </a:br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HP-Aptima" pitchFamily="34" charset="0"/>
                <a:ea typeface="+mj-ea"/>
                <a:cs typeface="+mj-cs"/>
              </a:rPr>
              <a:t>tia lôùp</a:t>
            </a:r>
            <a:r>
              <a:rPr lang="en-US" sz="6600" b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HP-Aptima" pitchFamily="34" charset="0"/>
                <a:ea typeface="+mj-ea"/>
                <a:cs typeface="+mj-cs"/>
              </a:rPr>
              <a:t>, lôùp </a:t>
            </a:r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HP-Aptima" pitchFamily="34" charset="0"/>
                <a:ea typeface="+mj-ea"/>
                <a:cs typeface="+mj-cs"/>
              </a:rPr>
              <a:t>soùng, </a:t>
            </a:r>
            <a:b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HP-Aptima" pitchFamily="34" charset="0"/>
                <a:ea typeface="+mj-ea"/>
                <a:cs typeface="+mj-cs"/>
              </a:rPr>
            </a:br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HP-Aptima" pitchFamily="34" charset="0"/>
                <a:ea typeface="+mj-ea"/>
                <a:cs typeface="+mj-cs"/>
              </a:rPr>
              <a:t>phöôùc </a:t>
            </a:r>
            <a:r>
              <a:rPr lang="en-US" sz="6600" b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HP-Aptima" pitchFamily="34" charset="0"/>
                <a:ea typeface="+mj-ea"/>
                <a:cs typeface="+mj-cs"/>
              </a:rPr>
              <a:t>maõn song, </a:t>
            </a:r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HP-Aptima" pitchFamily="34" charset="0"/>
                <a:ea typeface="+mj-ea"/>
                <a:cs typeface="+mj-cs"/>
              </a:rPr>
              <a:t/>
            </a:r>
            <a:b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HP-Aptima" pitchFamily="34" charset="0"/>
                <a:ea typeface="+mj-ea"/>
                <a:cs typeface="+mj-cs"/>
              </a:rPr>
            </a:br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HP-Aptima" pitchFamily="34" charset="0"/>
                <a:ea typeface="+mj-ea"/>
                <a:cs typeface="+mj-cs"/>
              </a:rPr>
              <a:t>raát thoûa mong</a:t>
            </a:r>
            <a:r>
              <a:rPr lang="en-US" sz="6600" b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HP-Aptima" pitchFamily="34" charset="0"/>
                <a:ea typeface="+mj-ea"/>
                <a:cs typeface="+mj-cs"/>
              </a:rPr>
              <a:t>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28600" y="457200"/>
            <a:ext cx="6096000" cy="784225"/>
          </a:xfrm>
          <a:prstGeom prst="rect">
            <a:avLst/>
          </a:prstGeom>
          <a:solidFill>
            <a:schemeClr val="bg1">
              <a:alpha val="85000"/>
            </a:schemeClr>
          </a:solidFill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1" smtClean="0">
                <a:solidFill>
                  <a:srgbClr val="FFFF00"/>
                </a:solidFill>
                <a:effectLst>
                  <a:glow rad="101600">
                    <a:schemeClr val="tx1"/>
                  </a:glow>
                </a:effectLst>
                <a:latin typeface="VNI-Garam" pitchFamily="34" charset="0"/>
                <a:ea typeface="+mj-ea"/>
                <a:cs typeface="+mj-cs"/>
              </a:rPr>
              <a:t>TC 509  –  NGAØY GIÔØ QUA</a:t>
            </a:r>
            <a:endParaRPr lang="en-US" sz="3600" b="1">
              <a:solidFill>
                <a:srgbClr val="FFFF00"/>
              </a:solidFill>
              <a:effectLst>
                <a:glow rad="101600">
                  <a:schemeClr val="tx1"/>
                </a:glow>
              </a:effectLst>
              <a:latin typeface="VNI-Garam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201613" y="1965325"/>
            <a:ext cx="8637587" cy="4876800"/>
          </a:xfrm>
          <a:prstGeom prst="rect">
            <a:avLst/>
          </a:prstGeom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400" b="1" i="1" u="sng" smtClean="0">
                <a:latin typeface="HP-Aptima" pitchFamily="34" charset="0"/>
                <a:ea typeface="+mj-ea"/>
                <a:cs typeface="+mj-cs"/>
              </a:rPr>
              <a:t>ÑK</a:t>
            </a:r>
            <a:r>
              <a:rPr lang="en-US" sz="4400" b="1" i="1" u="sng">
                <a:latin typeface="HP-Aptima" pitchFamily="34" charset="0"/>
                <a:ea typeface="+mj-ea"/>
                <a:cs typeface="+mj-cs"/>
              </a:rPr>
              <a:t>:</a:t>
            </a:r>
            <a:r>
              <a:rPr lang="en-US" sz="4800" b="1">
                <a:latin typeface="HP-Aptima" pitchFamily="34" charset="0"/>
                <a:ea typeface="+mj-ea"/>
                <a:cs typeface="+mj-cs"/>
              </a:rPr>
              <a:t> </a:t>
            </a:r>
            <a:r>
              <a:rPr lang="en-US" sz="6600" b="1">
                <a:latin typeface="HP-Aptima" pitchFamily="34" charset="0"/>
                <a:ea typeface="+mj-ea"/>
                <a:cs typeface="+mj-cs"/>
              </a:rPr>
              <a:t>Kìa taân xuaân </a:t>
            </a:r>
            <a:r>
              <a:rPr lang="en-US" sz="6600" b="1" smtClean="0">
                <a:latin typeface="HP-Aptima" pitchFamily="34" charset="0"/>
                <a:ea typeface="+mj-ea"/>
                <a:cs typeface="+mj-cs"/>
              </a:rPr>
              <a:t>ñeán </a:t>
            </a:r>
            <a:r>
              <a:rPr lang="en-US" sz="6600" b="1">
                <a:latin typeface="HP-Aptima" pitchFamily="34" charset="0"/>
                <a:ea typeface="+mj-ea"/>
                <a:cs typeface="+mj-cs"/>
              </a:rPr>
              <a:t>kia, chim ca </a:t>
            </a:r>
            <a:r>
              <a:rPr lang="en-US" sz="6600" b="1" smtClean="0">
                <a:latin typeface="HP-Aptima" pitchFamily="34" charset="0"/>
                <a:ea typeface="+mj-ea"/>
                <a:cs typeface="+mj-cs"/>
              </a:rPr>
              <a:t>hoan nghinh</a:t>
            </a:r>
            <a:r>
              <a:rPr lang="en-US" sz="6600" b="1">
                <a:latin typeface="HP-Aptima" pitchFamily="34" charset="0"/>
                <a:ea typeface="+mj-ea"/>
                <a:cs typeface="+mj-cs"/>
              </a:rPr>
              <a:t>, khaép non soâng baùo tin bình minh.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28600" y="457200"/>
            <a:ext cx="6096000" cy="784225"/>
          </a:xfrm>
          <a:prstGeom prst="rect">
            <a:avLst/>
          </a:prstGeom>
          <a:solidFill>
            <a:schemeClr val="bg1">
              <a:alpha val="85000"/>
            </a:schemeClr>
          </a:solidFill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1" smtClean="0">
                <a:solidFill>
                  <a:srgbClr val="FFFF00"/>
                </a:solidFill>
                <a:effectLst>
                  <a:glow rad="101600">
                    <a:schemeClr val="tx1"/>
                  </a:glow>
                </a:effectLst>
                <a:latin typeface="VNI-Garam" pitchFamily="34" charset="0"/>
                <a:ea typeface="+mj-ea"/>
                <a:cs typeface="+mj-cs"/>
              </a:rPr>
              <a:t>TC 509  –  NGAØY GIÔØ QUA</a:t>
            </a:r>
            <a:endParaRPr lang="en-US" sz="3600" b="1">
              <a:solidFill>
                <a:srgbClr val="FFFF00"/>
              </a:solidFill>
              <a:effectLst>
                <a:glow rad="101600">
                  <a:schemeClr val="tx1"/>
                </a:glow>
              </a:effectLst>
              <a:latin typeface="VNI-Garam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721109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201613" y="1965325"/>
            <a:ext cx="8637587" cy="4876800"/>
          </a:xfrm>
          <a:prstGeom prst="rect">
            <a:avLst/>
          </a:prstGeom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600" b="1">
                <a:latin typeface="HP-Aptima" pitchFamily="34" charset="0"/>
                <a:ea typeface="+mj-ea"/>
                <a:cs typeface="+mj-cs"/>
              </a:rPr>
              <a:t>Cuøng nhau ta soáng vui trong ôn quang vinh, </a:t>
            </a:r>
            <a:r>
              <a:rPr lang="en-US" sz="6600" b="1" smtClean="0">
                <a:latin typeface="HP-Aptima" pitchFamily="34" charset="0"/>
                <a:ea typeface="+mj-ea"/>
                <a:cs typeface="+mj-cs"/>
              </a:rPr>
              <a:t>chuùc </a:t>
            </a:r>
            <a:r>
              <a:rPr lang="en-US" sz="6600" b="1">
                <a:latin typeface="HP-Aptima" pitchFamily="34" charset="0"/>
                <a:ea typeface="+mj-ea"/>
                <a:cs typeface="+mj-cs"/>
              </a:rPr>
              <a:t>cho nhau, </a:t>
            </a:r>
            <a:r>
              <a:rPr lang="en-US" sz="6600" b="1" smtClean="0">
                <a:latin typeface="HP-Aptima" pitchFamily="34" charset="0"/>
                <a:ea typeface="+mj-ea"/>
                <a:cs typeface="+mj-cs"/>
              </a:rPr>
              <a:t/>
            </a:r>
            <a:br>
              <a:rPr lang="en-US" sz="6600" b="1" smtClean="0">
                <a:latin typeface="HP-Aptima" pitchFamily="34" charset="0"/>
                <a:ea typeface="+mj-ea"/>
                <a:cs typeface="+mj-cs"/>
              </a:rPr>
            </a:br>
            <a:r>
              <a:rPr lang="en-US" sz="6600" b="1" smtClean="0">
                <a:latin typeface="HP-Aptima" pitchFamily="34" charset="0"/>
                <a:ea typeface="+mj-ea"/>
                <a:cs typeface="+mj-cs"/>
              </a:rPr>
              <a:t>khuùc </a:t>
            </a:r>
            <a:r>
              <a:rPr lang="en-US" sz="6600" b="1">
                <a:latin typeface="HP-Aptima" pitchFamily="34" charset="0"/>
                <a:ea typeface="+mj-ea"/>
                <a:cs typeface="+mj-cs"/>
              </a:rPr>
              <a:t>ca vónh sinh.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28600" y="457200"/>
            <a:ext cx="6096000" cy="784225"/>
          </a:xfrm>
          <a:prstGeom prst="rect">
            <a:avLst/>
          </a:prstGeom>
          <a:solidFill>
            <a:schemeClr val="bg1">
              <a:alpha val="85000"/>
            </a:schemeClr>
          </a:solidFill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1" smtClean="0">
                <a:solidFill>
                  <a:srgbClr val="FFFF00"/>
                </a:solidFill>
                <a:effectLst>
                  <a:glow rad="101600">
                    <a:schemeClr val="tx1"/>
                  </a:glow>
                </a:effectLst>
                <a:latin typeface="VNI-Garam" pitchFamily="34" charset="0"/>
                <a:ea typeface="+mj-ea"/>
                <a:cs typeface="+mj-cs"/>
              </a:rPr>
              <a:t>TC 509  –  NGAØY GIÔØ QUA</a:t>
            </a:r>
            <a:endParaRPr lang="en-US" sz="3600" b="1">
              <a:solidFill>
                <a:srgbClr val="FFFF00"/>
              </a:solidFill>
              <a:effectLst>
                <a:glow rad="101600">
                  <a:schemeClr val="tx1"/>
                </a:glow>
              </a:effectLst>
              <a:latin typeface="VNI-Garam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929594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358</Words>
  <Application>Microsoft Office PowerPoint</Application>
  <PresentationFormat>On-screen Show (4:3)</PresentationFormat>
  <Paragraphs>36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19" baseType="lpstr">
      <vt:lpstr>1_Office Theme</vt:lpstr>
      <vt:lpstr>2_Office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Free Software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Lan Kha</dc:creator>
  <cp:lastModifiedBy>Lan Kha</cp:lastModifiedBy>
  <cp:revision>5</cp:revision>
  <dcterms:created xsi:type="dcterms:W3CDTF">2008-02-07T02:03:38Z</dcterms:created>
  <dcterms:modified xsi:type="dcterms:W3CDTF">2012-09-17T10:49:07Z</dcterms:modified>
</cp:coreProperties>
</file>