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3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3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3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3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3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3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2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8" r:id="rId11"/>
    <p:sldId id="269" r:id="rId12"/>
    <p:sldId id="270" r:id="rId13"/>
    <p:sldId id="266" r:id="rId14"/>
    <p:sldId id="271" r:id="rId15"/>
    <p:sldId id="272" r:id="rId16"/>
    <p:sldId id="273" r:id="rId17"/>
    <p:sldId id="274" r:id="rId18"/>
    <p:sldId id="275" r:id="rId19"/>
    <p:sldId id="329" r:id="rId20"/>
    <p:sldId id="277" r:id="rId21"/>
    <p:sldId id="319" r:id="rId22"/>
    <p:sldId id="320" r:id="rId23"/>
    <p:sldId id="281" r:id="rId24"/>
    <p:sldId id="276" r:id="rId25"/>
    <p:sldId id="282" r:id="rId26"/>
    <p:sldId id="283" r:id="rId27"/>
    <p:sldId id="284" r:id="rId28"/>
    <p:sldId id="285" r:id="rId29"/>
    <p:sldId id="286" r:id="rId30"/>
    <p:sldId id="289" r:id="rId31"/>
    <p:sldId id="288" r:id="rId32"/>
    <p:sldId id="290" r:id="rId33"/>
    <p:sldId id="310" r:id="rId34"/>
    <p:sldId id="311" r:id="rId35"/>
    <p:sldId id="306" r:id="rId36"/>
    <p:sldId id="294" r:id="rId37"/>
    <p:sldId id="307" r:id="rId38"/>
    <p:sldId id="308" r:id="rId39"/>
    <p:sldId id="330" r:id="rId40"/>
    <p:sldId id="331" r:id="rId41"/>
    <p:sldId id="296" r:id="rId42"/>
    <p:sldId id="298" r:id="rId43"/>
    <p:sldId id="332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45" autoAdjust="0"/>
    <p:restoredTop sz="87615"/>
  </p:normalViewPr>
  <p:slideViewPr>
    <p:cSldViewPr snapToGrid="0" snapToObjects="1">
      <p:cViewPr>
        <p:scale>
          <a:sx n="86" d="100"/>
          <a:sy n="86" d="100"/>
        </p:scale>
        <p:origin x="68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6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jayee/Documents/Dropbox/HPCLab/active_routing/presentations/resul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yee/Documents/Dropbox/HPCLab/active_routing/results/hpca19/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/Users/jayee/Documents/Dropbox/HPCLab/active_routing/results/hpca19/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jayee/Documents/Dropbox/HPCLab/active_routing/presentations/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jayee/Documents/Dropbox/HPCLab/active_routing/presentations/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jayee/Documents/Dropbox/HPCLab/active_routing/presentations/resul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jayee/Documents/Dropbox/HPCLab/active_routing/presentations/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/jayee/Documents/Dropbox/HPCLab/active_routing/presentations/resul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jayee/Documents/Dropbox/HPCLab/active_routing/presentations/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jayee/Documents/Dropbox/HPCLab/active_routing/presentations/result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jayee/Documents/Dropbox/HPCLab/active_routing/results/hpca19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r>
              <a:rPr lang="en-US"/>
              <a:t>Normalized Speedup over HMC 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'art-vs-hmc'!$Q$17</c:f>
              <c:strCache>
                <c:ptCount val="1"/>
                <c:pt idx="0">
                  <c:v>ART-Naïve</c:v>
                </c:pt>
              </c:strCache>
            </c:strRef>
          </c:tx>
          <c:spPr>
            <a:solidFill>
              <a:srgbClr val="70AD47">
                <a:lumMod val="60000"/>
                <a:lumOff val="40000"/>
              </a:srgbClr>
            </a:solidFill>
            <a:ln w="3175">
              <a:solidFill>
                <a:srgbClr val="70AD47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'art-vs-hmc'!$R$16:$W$16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'art-vs-hmc'!$R$17:$W$17</c:f>
              <c:numCache>
                <c:formatCode>General</c:formatCode>
                <c:ptCount val="6"/>
                <c:pt idx="0">
                  <c:v>-0.79362826378215534</c:v>
                </c:pt>
                <c:pt idx="1">
                  <c:v>-0.18598078206224997</c:v>
                </c:pt>
                <c:pt idx="2">
                  <c:v>9.1128170324514937E-2</c:v>
                </c:pt>
                <c:pt idx="3">
                  <c:v>-1.2476757172034534</c:v>
                </c:pt>
                <c:pt idx="4">
                  <c:v>-0.32845592679422636</c:v>
                </c:pt>
                <c:pt idx="5">
                  <c:v>-0.492922503903514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4-4E48-9578-C4B9594E57A1}"/>
            </c:ext>
          </c:extLst>
        </c:ser>
        <c:ser>
          <c:idx val="1"/>
          <c:order val="1"/>
          <c:tx>
            <c:strRef>
              <c:f>'art-vs-hmc'!$Q$18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'art-vs-hmc'!$R$16:$W$16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'art-vs-hmc'!$R$18:$W$18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1EF4-4E48-9578-C4B9594E57A1}"/>
            </c:ext>
          </c:extLst>
        </c:ser>
        <c:ser>
          <c:idx val="2"/>
          <c:order val="2"/>
          <c:tx>
            <c:strRef>
              <c:f>'art-vs-hmc'!$Q$19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'art-vs-hmc'!$R$16:$W$16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'art-vs-hmc'!$R$19:$W$19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1EF4-4E48-9578-C4B9594E5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rgbClr val="E7E6E6">
                <a:lumMod val="2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0"/>
        <c:noMultiLvlLbl val="0"/>
      </c:catAx>
      <c:valAx>
        <c:axId val="1638288336"/>
        <c:scaling>
          <c:orientation val="minMax"/>
          <c:max val="1.5"/>
          <c:min val="-1.5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25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Runtime Speedup (log)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</c:valAx>
      <c:spPr>
        <a:noFill/>
        <a:ln w="12700">
          <a:solidFill>
            <a:srgbClr val="E7E6E6">
              <a:lumMod val="10000"/>
            </a:srgb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'lud-phase-analysis'!$F$1</c:f>
              <c:strCache>
                <c:ptCount val="1"/>
                <c:pt idx="0">
                  <c:v>ART-tid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'lud-phase-analysis'!$E$2:$E$126</c:f>
              <c:numCache>
                <c:formatCode>General</c:formatCode>
                <c:ptCount val="125"/>
                <c:pt idx="0">
                  <c:v>0</c:v>
                </c:pt>
                <c:pt idx="19">
                  <c:v>20</c:v>
                </c:pt>
                <c:pt idx="39">
                  <c:v>41</c:v>
                </c:pt>
                <c:pt idx="59">
                  <c:v>60</c:v>
                </c:pt>
                <c:pt idx="79">
                  <c:v>80</c:v>
                </c:pt>
                <c:pt idx="99">
                  <c:v>100</c:v>
                </c:pt>
                <c:pt idx="119">
                  <c:v>120</c:v>
                </c:pt>
              </c:numCache>
            </c:numRef>
          </c:cat>
          <c:val>
            <c:numRef>
              <c:f>'lud-phase-analysis'!$F$2:$F$126</c:f>
              <c:numCache>
                <c:formatCode>General</c:formatCode>
                <c:ptCount val="125"/>
                <c:pt idx="0">
                  <c:v>4555</c:v>
                </c:pt>
                <c:pt idx="1">
                  <c:v>27224</c:v>
                </c:pt>
                <c:pt idx="2">
                  <c:v>35308</c:v>
                </c:pt>
                <c:pt idx="3">
                  <c:v>50709</c:v>
                </c:pt>
                <c:pt idx="4">
                  <c:v>72014</c:v>
                </c:pt>
                <c:pt idx="5">
                  <c:v>52967</c:v>
                </c:pt>
                <c:pt idx="6">
                  <c:v>50800</c:v>
                </c:pt>
                <c:pt idx="7">
                  <c:v>72496</c:v>
                </c:pt>
                <c:pt idx="8">
                  <c:v>67263</c:v>
                </c:pt>
                <c:pt idx="9">
                  <c:v>113977</c:v>
                </c:pt>
                <c:pt idx="10">
                  <c:v>84480</c:v>
                </c:pt>
                <c:pt idx="11">
                  <c:v>139903</c:v>
                </c:pt>
                <c:pt idx="12">
                  <c:v>101339</c:v>
                </c:pt>
                <c:pt idx="13">
                  <c:v>172197</c:v>
                </c:pt>
                <c:pt idx="14">
                  <c:v>120410</c:v>
                </c:pt>
                <c:pt idx="15">
                  <c:v>177509</c:v>
                </c:pt>
                <c:pt idx="16">
                  <c:v>134846</c:v>
                </c:pt>
                <c:pt idx="17">
                  <c:v>236691</c:v>
                </c:pt>
                <c:pt idx="18">
                  <c:v>151614</c:v>
                </c:pt>
                <c:pt idx="19">
                  <c:v>226307</c:v>
                </c:pt>
                <c:pt idx="20">
                  <c:v>167953</c:v>
                </c:pt>
                <c:pt idx="21">
                  <c:v>277131</c:v>
                </c:pt>
                <c:pt idx="22">
                  <c:v>194383</c:v>
                </c:pt>
                <c:pt idx="23">
                  <c:v>313985</c:v>
                </c:pt>
                <c:pt idx="24">
                  <c:v>638481</c:v>
                </c:pt>
                <c:pt idx="25">
                  <c:v>266289</c:v>
                </c:pt>
                <c:pt idx="26">
                  <c:v>201797</c:v>
                </c:pt>
                <c:pt idx="27">
                  <c:v>324750</c:v>
                </c:pt>
                <c:pt idx="28">
                  <c:v>201273</c:v>
                </c:pt>
                <c:pt idx="29">
                  <c:v>344824</c:v>
                </c:pt>
                <c:pt idx="30">
                  <c:v>201484</c:v>
                </c:pt>
                <c:pt idx="31">
                  <c:v>378301</c:v>
                </c:pt>
                <c:pt idx="32">
                  <c:v>200542</c:v>
                </c:pt>
                <c:pt idx="33">
                  <c:v>479171</c:v>
                </c:pt>
                <c:pt idx="34">
                  <c:v>201449</c:v>
                </c:pt>
                <c:pt idx="35">
                  <c:v>427562</c:v>
                </c:pt>
                <c:pt idx="36">
                  <c:v>200665</c:v>
                </c:pt>
                <c:pt idx="37">
                  <c:v>593451</c:v>
                </c:pt>
                <c:pt idx="38">
                  <c:v>201616</c:v>
                </c:pt>
                <c:pt idx="39">
                  <c:v>605383</c:v>
                </c:pt>
                <c:pt idx="40">
                  <c:v>200613</c:v>
                </c:pt>
                <c:pt idx="41">
                  <c:v>657640</c:v>
                </c:pt>
                <c:pt idx="42">
                  <c:v>200631</c:v>
                </c:pt>
                <c:pt idx="43">
                  <c:v>630282</c:v>
                </c:pt>
                <c:pt idx="44">
                  <c:v>200583</c:v>
                </c:pt>
                <c:pt idx="45">
                  <c:v>675004</c:v>
                </c:pt>
                <c:pt idx="46">
                  <c:v>200601</c:v>
                </c:pt>
                <c:pt idx="47">
                  <c:v>696535</c:v>
                </c:pt>
                <c:pt idx="48">
                  <c:v>201148</c:v>
                </c:pt>
                <c:pt idx="49">
                  <c:v>757244</c:v>
                </c:pt>
                <c:pt idx="50">
                  <c:v>218100</c:v>
                </c:pt>
                <c:pt idx="51">
                  <c:v>720836</c:v>
                </c:pt>
                <c:pt idx="52">
                  <c:v>234464</c:v>
                </c:pt>
                <c:pt idx="53">
                  <c:v>785258</c:v>
                </c:pt>
                <c:pt idx="54">
                  <c:v>320917</c:v>
                </c:pt>
                <c:pt idx="55">
                  <c:v>774699</c:v>
                </c:pt>
                <c:pt idx="56">
                  <c:v>267561</c:v>
                </c:pt>
                <c:pt idx="57">
                  <c:v>854159</c:v>
                </c:pt>
                <c:pt idx="58">
                  <c:v>267253</c:v>
                </c:pt>
                <c:pt idx="59">
                  <c:v>929635</c:v>
                </c:pt>
                <c:pt idx="60">
                  <c:v>267475</c:v>
                </c:pt>
                <c:pt idx="61">
                  <c:v>1077805</c:v>
                </c:pt>
                <c:pt idx="62">
                  <c:v>267600</c:v>
                </c:pt>
                <c:pt idx="63">
                  <c:v>780083</c:v>
                </c:pt>
                <c:pt idx="64">
                  <c:v>266067</c:v>
                </c:pt>
                <c:pt idx="65">
                  <c:v>1168715</c:v>
                </c:pt>
                <c:pt idx="66">
                  <c:v>265597</c:v>
                </c:pt>
                <c:pt idx="67">
                  <c:v>925090</c:v>
                </c:pt>
                <c:pt idx="68">
                  <c:v>266606</c:v>
                </c:pt>
                <c:pt idx="69">
                  <c:v>1265153</c:v>
                </c:pt>
                <c:pt idx="70">
                  <c:v>267493</c:v>
                </c:pt>
                <c:pt idx="71">
                  <c:v>1079181</c:v>
                </c:pt>
                <c:pt idx="72">
                  <c:v>265501</c:v>
                </c:pt>
                <c:pt idx="73">
                  <c:v>1108769</c:v>
                </c:pt>
                <c:pt idx="74">
                  <c:v>266266</c:v>
                </c:pt>
                <c:pt idx="75">
                  <c:v>1148949</c:v>
                </c:pt>
                <c:pt idx="76">
                  <c:v>265928</c:v>
                </c:pt>
                <c:pt idx="77">
                  <c:v>1248336</c:v>
                </c:pt>
                <c:pt idx="78">
                  <c:v>266159</c:v>
                </c:pt>
                <c:pt idx="79">
                  <c:v>1251620</c:v>
                </c:pt>
                <c:pt idx="80">
                  <c:v>265537</c:v>
                </c:pt>
                <c:pt idx="81">
                  <c:v>1369083</c:v>
                </c:pt>
                <c:pt idx="82">
                  <c:v>266877</c:v>
                </c:pt>
                <c:pt idx="83">
                  <c:v>1190399</c:v>
                </c:pt>
                <c:pt idx="84">
                  <c:v>266120</c:v>
                </c:pt>
                <c:pt idx="85">
                  <c:v>1793323</c:v>
                </c:pt>
                <c:pt idx="86">
                  <c:v>267244</c:v>
                </c:pt>
                <c:pt idx="87">
                  <c:v>1243365</c:v>
                </c:pt>
                <c:pt idx="88">
                  <c:v>267660</c:v>
                </c:pt>
                <c:pt idx="89">
                  <c:v>1531539</c:v>
                </c:pt>
                <c:pt idx="90">
                  <c:v>267659</c:v>
                </c:pt>
                <c:pt idx="91">
                  <c:v>1416799</c:v>
                </c:pt>
                <c:pt idx="92">
                  <c:v>269825</c:v>
                </c:pt>
                <c:pt idx="93">
                  <c:v>1732698</c:v>
                </c:pt>
                <c:pt idx="94">
                  <c:v>269046</c:v>
                </c:pt>
                <c:pt idx="95">
                  <c:v>1588168</c:v>
                </c:pt>
                <c:pt idx="96">
                  <c:v>265765</c:v>
                </c:pt>
                <c:pt idx="97">
                  <c:v>1653219</c:v>
                </c:pt>
                <c:pt idx="98">
                  <c:v>265900</c:v>
                </c:pt>
                <c:pt idx="99">
                  <c:v>1361990</c:v>
                </c:pt>
                <c:pt idx="100">
                  <c:v>265317</c:v>
                </c:pt>
                <c:pt idx="101">
                  <c:v>1517813</c:v>
                </c:pt>
                <c:pt idx="102">
                  <c:v>265338</c:v>
                </c:pt>
                <c:pt idx="103">
                  <c:v>1464818</c:v>
                </c:pt>
                <c:pt idx="104">
                  <c:v>264622</c:v>
                </c:pt>
                <c:pt idx="105">
                  <c:v>1716489</c:v>
                </c:pt>
                <c:pt idx="106">
                  <c:v>282153</c:v>
                </c:pt>
                <c:pt idx="107">
                  <c:v>1727031</c:v>
                </c:pt>
                <c:pt idx="108">
                  <c:v>276547</c:v>
                </c:pt>
                <c:pt idx="109">
                  <c:v>2180933</c:v>
                </c:pt>
                <c:pt idx="110">
                  <c:v>311002</c:v>
                </c:pt>
                <c:pt idx="111">
                  <c:v>1700999</c:v>
                </c:pt>
                <c:pt idx="112">
                  <c:v>279478</c:v>
                </c:pt>
                <c:pt idx="113">
                  <c:v>2080252</c:v>
                </c:pt>
                <c:pt idx="114">
                  <c:v>280098</c:v>
                </c:pt>
                <c:pt idx="115">
                  <c:v>1599037</c:v>
                </c:pt>
                <c:pt idx="116">
                  <c:v>288314</c:v>
                </c:pt>
                <c:pt idx="117">
                  <c:v>1677016</c:v>
                </c:pt>
                <c:pt idx="118">
                  <c:v>283392</c:v>
                </c:pt>
                <c:pt idx="119">
                  <c:v>1462683</c:v>
                </c:pt>
                <c:pt idx="120">
                  <c:v>271718</c:v>
                </c:pt>
                <c:pt idx="121">
                  <c:v>1870736</c:v>
                </c:pt>
                <c:pt idx="122">
                  <c:v>284486</c:v>
                </c:pt>
                <c:pt idx="123">
                  <c:v>2200797</c:v>
                </c:pt>
                <c:pt idx="124">
                  <c:v>270248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B2-DD46-9C6B-5C4A2BAFAB39}"/>
            </c:ext>
          </c:extLst>
        </c:ser>
        <c:ser>
          <c:idx val="1"/>
          <c:order val="1"/>
          <c:tx>
            <c:strRef>
              <c:f>'lud-phase-analysis'!$G$1</c:f>
              <c:strCache>
                <c:ptCount val="1"/>
                <c:pt idx="0">
                  <c:v>ART-tid-adaptive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'lud-phase-analysis'!$E$2:$E$126</c:f>
              <c:numCache>
                <c:formatCode>General</c:formatCode>
                <c:ptCount val="125"/>
                <c:pt idx="0">
                  <c:v>0</c:v>
                </c:pt>
                <c:pt idx="19">
                  <c:v>20</c:v>
                </c:pt>
                <c:pt idx="39">
                  <c:v>41</c:v>
                </c:pt>
                <c:pt idx="59">
                  <c:v>60</c:v>
                </c:pt>
                <c:pt idx="79">
                  <c:v>80</c:v>
                </c:pt>
                <c:pt idx="99">
                  <c:v>100</c:v>
                </c:pt>
                <c:pt idx="119">
                  <c:v>120</c:v>
                </c:pt>
              </c:numCache>
            </c:numRef>
          </c:cat>
          <c:val>
            <c:numRef>
              <c:f>'lud-phase-analysis'!$G$2:$G$126</c:f>
              <c:numCache>
                <c:formatCode>General</c:formatCode>
                <c:ptCount val="125"/>
                <c:pt idx="0">
                  <c:v>5017</c:v>
                </c:pt>
                <c:pt idx="1">
                  <c:v>28162</c:v>
                </c:pt>
                <c:pt idx="2">
                  <c:v>35413</c:v>
                </c:pt>
                <c:pt idx="3">
                  <c:v>18289</c:v>
                </c:pt>
                <c:pt idx="4">
                  <c:v>33672</c:v>
                </c:pt>
                <c:pt idx="5">
                  <c:v>29271</c:v>
                </c:pt>
                <c:pt idx="6">
                  <c:v>105294</c:v>
                </c:pt>
                <c:pt idx="7">
                  <c:v>36616</c:v>
                </c:pt>
                <c:pt idx="8">
                  <c:v>141198</c:v>
                </c:pt>
                <c:pt idx="9">
                  <c:v>46475</c:v>
                </c:pt>
                <c:pt idx="10">
                  <c:v>175427</c:v>
                </c:pt>
                <c:pt idx="11">
                  <c:v>65002</c:v>
                </c:pt>
                <c:pt idx="12">
                  <c:v>209066</c:v>
                </c:pt>
                <c:pt idx="13">
                  <c:v>72767</c:v>
                </c:pt>
                <c:pt idx="14">
                  <c:v>126604</c:v>
                </c:pt>
                <c:pt idx="15">
                  <c:v>81151</c:v>
                </c:pt>
                <c:pt idx="16">
                  <c:v>279378</c:v>
                </c:pt>
                <c:pt idx="17">
                  <c:v>91680</c:v>
                </c:pt>
                <c:pt idx="18">
                  <c:v>316114</c:v>
                </c:pt>
                <c:pt idx="19">
                  <c:v>98602</c:v>
                </c:pt>
                <c:pt idx="20">
                  <c:v>349190</c:v>
                </c:pt>
                <c:pt idx="21">
                  <c:v>112346</c:v>
                </c:pt>
                <c:pt idx="22">
                  <c:v>385307</c:v>
                </c:pt>
                <c:pt idx="23">
                  <c:v>118507</c:v>
                </c:pt>
                <c:pt idx="24">
                  <c:v>201882</c:v>
                </c:pt>
                <c:pt idx="25">
                  <c:v>154830</c:v>
                </c:pt>
                <c:pt idx="26">
                  <c:v>202092</c:v>
                </c:pt>
                <c:pt idx="27">
                  <c:v>132246</c:v>
                </c:pt>
                <c:pt idx="28">
                  <c:v>201776</c:v>
                </c:pt>
                <c:pt idx="29">
                  <c:v>139286</c:v>
                </c:pt>
                <c:pt idx="30">
                  <c:v>201791</c:v>
                </c:pt>
                <c:pt idx="31">
                  <c:v>146032</c:v>
                </c:pt>
                <c:pt idx="32">
                  <c:v>201726</c:v>
                </c:pt>
                <c:pt idx="33">
                  <c:v>154400</c:v>
                </c:pt>
                <c:pt idx="34">
                  <c:v>201022</c:v>
                </c:pt>
                <c:pt idx="35">
                  <c:v>164579</c:v>
                </c:pt>
                <c:pt idx="36">
                  <c:v>200957</c:v>
                </c:pt>
                <c:pt idx="37">
                  <c:v>168914</c:v>
                </c:pt>
                <c:pt idx="38">
                  <c:v>200939</c:v>
                </c:pt>
                <c:pt idx="39">
                  <c:v>176939</c:v>
                </c:pt>
                <c:pt idx="40">
                  <c:v>200990</c:v>
                </c:pt>
                <c:pt idx="41">
                  <c:v>185826</c:v>
                </c:pt>
                <c:pt idx="42">
                  <c:v>201037</c:v>
                </c:pt>
                <c:pt idx="43">
                  <c:v>193648</c:v>
                </c:pt>
                <c:pt idx="44">
                  <c:v>201200</c:v>
                </c:pt>
                <c:pt idx="45">
                  <c:v>202907</c:v>
                </c:pt>
                <c:pt idx="46">
                  <c:v>201054</c:v>
                </c:pt>
                <c:pt idx="47">
                  <c:v>211400</c:v>
                </c:pt>
                <c:pt idx="48">
                  <c:v>201196</c:v>
                </c:pt>
                <c:pt idx="49">
                  <c:v>219593</c:v>
                </c:pt>
                <c:pt idx="50">
                  <c:v>218008</c:v>
                </c:pt>
                <c:pt idx="51">
                  <c:v>227195</c:v>
                </c:pt>
                <c:pt idx="52">
                  <c:v>234696</c:v>
                </c:pt>
                <c:pt idx="53">
                  <c:v>235923</c:v>
                </c:pt>
                <c:pt idx="54">
                  <c:v>251474</c:v>
                </c:pt>
                <c:pt idx="55">
                  <c:v>243177</c:v>
                </c:pt>
                <c:pt idx="56">
                  <c:v>267644</c:v>
                </c:pt>
                <c:pt idx="57">
                  <c:v>297071</c:v>
                </c:pt>
                <c:pt idx="58">
                  <c:v>267818</c:v>
                </c:pt>
                <c:pt idx="59">
                  <c:v>270881</c:v>
                </c:pt>
                <c:pt idx="60">
                  <c:v>268041</c:v>
                </c:pt>
                <c:pt idx="61">
                  <c:v>278019</c:v>
                </c:pt>
                <c:pt idx="62">
                  <c:v>267828</c:v>
                </c:pt>
                <c:pt idx="63">
                  <c:v>286507</c:v>
                </c:pt>
                <c:pt idx="64">
                  <c:v>265849</c:v>
                </c:pt>
                <c:pt idx="65">
                  <c:v>296707</c:v>
                </c:pt>
                <c:pt idx="66">
                  <c:v>265918</c:v>
                </c:pt>
                <c:pt idx="67">
                  <c:v>301645</c:v>
                </c:pt>
                <c:pt idx="68">
                  <c:v>266124</c:v>
                </c:pt>
                <c:pt idx="69">
                  <c:v>298315</c:v>
                </c:pt>
                <c:pt idx="70">
                  <c:v>265769</c:v>
                </c:pt>
                <c:pt idx="71">
                  <c:v>310106</c:v>
                </c:pt>
                <c:pt idx="72">
                  <c:v>265863</c:v>
                </c:pt>
                <c:pt idx="73">
                  <c:v>317989</c:v>
                </c:pt>
                <c:pt idx="74">
                  <c:v>266129</c:v>
                </c:pt>
                <c:pt idx="75">
                  <c:v>327751</c:v>
                </c:pt>
                <c:pt idx="76">
                  <c:v>265974</c:v>
                </c:pt>
                <c:pt idx="77">
                  <c:v>338991</c:v>
                </c:pt>
                <c:pt idx="78">
                  <c:v>265947</c:v>
                </c:pt>
                <c:pt idx="79">
                  <c:v>348741</c:v>
                </c:pt>
                <c:pt idx="80">
                  <c:v>266136</c:v>
                </c:pt>
                <c:pt idx="81">
                  <c:v>357073</c:v>
                </c:pt>
                <c:pt idx="82">
                  <c:v>267040</c:v>
                </c:pt>
                <c:pt idx="83">
                  <c:v>367224</c:v>
                </c:pt>
                <c:pt idx="84">
                  <c:v>267280</c:v>
                </c:pt>
                <c:pt idx="85">
                  <c:v>373324</c:v>
                </c:pt>
                <c:pt idx="86">
                  <c:v>267450</c:v>
                </c:pt>
                <c:pt idx="87">
                  <c:v>381508</c:v>
                </c:pt>
                <c:pt idx="88">
                  <c:v>268026</c:v>
                </c:pt>
                <c:pt idx="89">
                  <c:v>438839</c:v>
                </c:pt>
                <c:pt idx="90">
                  <c:v>269178</c:v>
                </c:pt>
                <c:pt idx="91">
                  <c:v>418063</c:v>
                </c:pt>
                <c:pt idx="92">
                  <c:v>268848</c:v>
                </c:pt>
                <c:pt idx="93">
                  <c:v>423951</c:v>
                </c:pt>
                <c:pt idx="94">
                  <c:v>271670</c:v>
                </c:pt>
                <c:pt idx="95">
                  <c:v>432197</c:v>
                </c:pt>
                <c:pt idx="96">
                  <c:v>265165</c:v>
                </c:pt>
                <c:pt idx="97">
                  <c:v>442687</c:v>
                </c:pt>
                <c:pt idx="98">
                  <c:v>265157</c:v>
                </c:pt>
                <c:pt idx="99">
                  <c:v>444489</c:v>
                </c:pt>
                <c:pt idx="100">
                  <c:v>265863</c:v>
                </c:pt>
                <c:pt idx="101">
                  <c:v>450133</c:v>
                </c:pt>
                <c:pt idx="102">
                  <c:v>266193</c:v>
                </c:pt>
                <c:pt idx="103">
                  <c:v>450358</c:v>
                </c:pt>
                <c:pt idx="104">
                  <c:v>264798</c:v>
                </c:pt>
                <c:pt idx="105">
                  <c:v>459440</c:v>
                </c:pt>
                <c:pt idx="106">
                  <c:v>264841</c:v>
                </c:pt>
                <c:pt idx="107">
                  <c:v>469618</c:v>
                </c:pt>
                <c:pt idx="108">
                  <c:v>266006</c:v>
                </c:pt>
                <c:pt idx="109">
                  <c:v>482641</c:v>
                </c:pt>
                <c:pt idx="110">
                  <c:v>265268</c:v>
                </c:pt>
                <c:pt idx="111">
                  <c:v>490705</c:v>
                </c:pt>
                <c:pt idx="112">
                  <c:v>265931</c:v>
                </c:pt>
                <c:pt idx="113">
                  <c:v>500202</c:v>
                </c:pt>
                <c:pt idx="114">
                  <c:v>271108</c:v>
                </c:pt>
                <c:pt idx="115">
                  <c:v>512567</c:v>
                </c:pt>
                <c:pt idx="116">
                  <c:v>274093</c:v>
                </c:pt>
                <c:pt idx="117">
                  <c:v>518093</c:v>
                </c:pt>
                <c:pt idx="118">
                  <c:v>270031</c:v>
                </c:pt>
                <c:pt idx="119">
                  <c:v>527053</c:v>
                </c:pt>
                <c:pt idx="120">
                  <c:v>271492</c:v>
                </c:pt>
                <c:pt idx="121">
                  <c:v>589125</c:v>
                </c:pt>
                <c:pt idx="122">
                  <c:v>271908</c:v>
                </c:pt>
                <c:pt idx="123">
                  <c:v>569458</c:v>
                </c:pt>
                <c:pt idx="124">
                  <c:v>273779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B2-DD46-9C6B-5C4A2BAFA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9621152"/>
        <c:axId val="1269622832"/>
      </c:lineChart>
      <c:catAx>
        <c:axId val="1269621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w Cen MT" panose="020B0602020104020603" pitchFamily="34" charset="77"/>
                    <a:ea typeface="+mn-ea"/>
                    <a:cs typeface="+mn-cs"/>
                  </a:defRPr>
                </a:pPr>
                <a:r>
                  <a:rPr lang="en-US" dirty="0"/>
                  <a:t>Phase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Tw Cen MT" panose="020B0602020104020603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pPr>
            <a:endParaRPr lang="en-US"/>
          </a:p>
        </c:txPr>
        <c:crossAx val="1269622832"/>
        <c:crosses val="autoZero"/>
        <c:auto val="1"/>
        <c:lblAlgn val="ctr"/>
        <c:lblOffset val="100"/>
        <c:noMultiLvlLbl val="0"/>
      </c:catAx>
      <c:valAx>
        <c:axId val="1269622832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w Cen MT" panose="020B0602020104020603" pitchFamily="34" charset="77"/>
                    <a:ea typeface="+mn-ea"/>
                    <a:cs typeface="+mn-cs"/>
                  </a:defRPr>
                </a:pPr>
                <a:r>
                  <a:rPr lang="en-US"/>
                  <a:t>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Tw Cen MT" panose="020B0602020104020603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pPr>
            <a:endParaRPr lang="en-US"/>
          </a:p>
        </c:txPr>
        <c:crossAx val="126962115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w Cen MT" panose="020B0602020104020603" pitchFamily="34" charset="77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12700"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32289754565289003"/>
          <c:y val="6.3205541185004363E-2"/>
          <c:w val="0.42064610628622756"/>
          <c:h val="0.237682695741215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w Cen MT" panose="020B06020201040206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Tw Cen MT" panose="020B0602020104020603" pitchFamily="34" charset="77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7217893755426892"/>
          <c:y val="4.6887764766310722E-2"/>
          <c:w val="0.69054329477828402"/>
          <c:h val="0.590510363286151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175">
              <a:solidFill>
                <a:schemeClr val="accent1"/>
              </a:solidFill>
            </a:ln>
            <a:effectLst/>
          </c:spPr>
          <c:invertIfNegative val="0"/>
          <c:cat>
            <c:strRef>
              <c:f>'lud-phase-analysis'!$K$2:$L$2</c:f>
              <c:strCache>
                <c:ptCount val="2"/>
                <c:pt idx="0">
                  <c:v>ART-tid</c:v>
                </c:pt>
                <c:pt idx="1">
                  <c:v>ART-tid-adaptive</c:v>
                </c:pt>
              </c:strCache>
            </c:strRef>
          </c:cat>
          <c:val>
            <c:numRef>
              <c:f>'lud-phase-analysis'!$K$3:$L$3</c:f>
              <c:numCache>
                <c:formatCode>General</c:formatCode>
                <c:ptCount val="2"/>
                <c:pt idx="0">
                  <c:v>1</c:v>
                </c:pt>
                <c:pt idx="1">
                  <c:v>2.29787732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E-B54D-A7A0-6BECAC952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overlap val="6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100"/>
        <c:noMultiLvlLbl val="0"/>
      </c:catAx>
      <c:valAx>
        <c:axId val="163828833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10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</c:valAx>
      <c:spPr>
        <a:noFill/>
        <a:ln w="1270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r>
              <a:rPr lang="en-US"/>
              <a:t>Normalized Speedup over HMC 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'art-vs-hmc'!$I$17</c:f>
              <c:strCache>
                <c:ptCount val="1"/>
                <c:pt idx="0">
                  <c:v>ART-Naïve</c:v>
                </c:pt>
              </c:strCache>
            </c:strRef>
          </c:tx>
          <c:spPr>
            <a:solidFill>
              <a:srgbClr val="70AD47">
                <a:lumMod val="60000"/>
                <a:lumOff val="40000"/>
              </a:srgbClr>
            </a:solidFill>
            <a:ln w="3175">
              <a:solidFill>
                <a:srgbClr val="70AD47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'art-vs-hmc'!$J$16:$O$16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'art-vs-hmc'!$J$17:$O$17</c:f>
              <c:numCache>
                <c:formatCode>General</c:formatCode>
                <c:ptCount val="6"/>
                <c:pt idx="0">
                  <c:v>-0.79362826378215534</c:v>
                </c:pt>
                <c:pt idx="1">
                  <c:v>-0.18598078206224997</c:v>
                </c:pt>
                <c:pt idx="2">
                  <c:v>9.1128170324514937E-2</c:v>
                </c:pt>
                <c:pt idx="3">
                  <c:v>-1.2476757172034534</c:v>
                </c:pt>
                <c:pt idx="4">
                  <c:v>-0.32845592679422636</c:v>
                </c:pt>
                <c:pt idx="5">
                  <c:v>-0.492922503903514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C-FA45-B70B-6715FD2C63CB}"/>
            </c:ext>
          </c:extLst>
        </c:ser>
        <c:ser>
          <c:idx val="1"/>
          <c:order val="1"/>
          <c:tx>
            <c:strRef>
              <c:f>'art-vs-hmc'!$I$18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'art-vs-hmc'!$J$16:$O$16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'art-vs-hmc'!$J$18:$O$18</c:f>
              <c:numCache>
                <c:formatCode>General</c:formatCode>
                <c:ptCount val="6"/>
                <c:pt idx="0">
                  <c:v>0.10908754446275225</c:v>
                </c:pt>
                <c:pt idx="1">
                  <c:v>0.62685839812485544</c:v>
                </c:pt>
                <c:pt idx="2">
                  <c:v>0.12389633084609475</c:v>
                </c:pt>
                <c:pt idx="3">
                  <c:v>1.2325407546531435</c:v>
                </c:pt>
                <c:pt idx="4">
                  <c:v>-5.7037685399807234E-2</c:v>
                </c:pt>
                <c:pt idx="5">
                  <c:v>0.40706906853740771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C-FA45-B70B-6715FD2C63CB}"/>
            </c:ext>
          </c:extLst>
        </c:ser>
        <c:ser>
          <c:idx val="2"/>
          <c:order val="2"/>
          <c:tx>
            <c:strRef>
              <c:f>'art-vs-hmc'!$I$19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'art-vs-hmc'!$J$16:$O$16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'art-vs-hmc'!$J$19:$O$19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CDCC-FA45-B70B-6715FD2C6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rgbClr val="E7E6E6">
                <a:lumMod val="2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0"/>
        <c:noMultiLvlLbl val="0"/>
      </c:catAx>
      <c:valAx>
        <c:axId val="163828833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25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Runtime Speedup (log)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</c:valAx>
      <c:spPr>
        <a:noFill/>
        <a:ln w="12700">
          <a:solidFill>
            <a:srgbClr val="E7E6E6">
              <a:lumMod val="10000"/>
            </a:srgb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r>
              <a:rPr lang="en-US"/>
              <a:t>Normalized Speedup over HMC 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'art-vs-hmc'!$A$17</c:f>
              <c:strCache>
                <c:ptCount val="1"/>
                <c:pt idx="0">
                  <c:v>ART-Naïve</c:v>
                </c:pt>
              </c:strCache>
            </c:strRef>
          </c:tx>
          <c:spPr>
            <a:solidFill>
              <a:srgbClr val="70AD47">
                <a:lumMod val="60000"/>
                <a:lumOff val="40000"/>
              </a:srgbClr>
            </a:solidFill>
            <a:ln w="3175">
              <a:solidFill>
                <a:srgbClr val="70AD47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'art-vs-hmc'!$B$16:$G$16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'art-vs-hmc'!$B$17:$G$17</c:f>
              <c:numCache>
                <c:formatCode>General</c:formatCode>
                <c:ptCount val="6"/>
                <c:pt idx="0">
                  <c:v>-0.79362826378215534</c:v>
                </c:pt>
                <c:pt idx="1">
                  <c:v>-0.18598078206224997</c:v>
                </c:pt>
                <c:pt idx="2">
                  <c:v>9.1128170324514937E-2</c:v>
                </c:pt>
                <c:pt idx="3">
                  <c:v>-1.2476757172034534</c:v>
                </c:pt>
                <c:pt idx="4">
                  <c:v>-0.32845592679422636</c:v>
                </c:pt>
                <c:pt idx="5">
                  <c:v>-0.492922503903514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25-6648-8A05-086052A6DF65}"/>
            </c:ext>
          </c:extLst>
        </c:ser>
        <c:ser>
          <c:idx val="1"/>
          <c:order val="1"/>
          <c:tx>
            <c:strRef>
              <c:f>'art-vs-hmc'!$A$18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'art-vs-hmc'!$B$16:$G$16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'art-vs-hmc'!$B$18:$G$18</c:f>
              <c:numCache>
                <c:formatCode>General</c:formatCode>
                <c:ptCount val="6"/>
                <c:pt idx="0">
                  <c:v>0.10908754446275225</c:v>
                </c:pt>
                <c:pt idx="1">
                  <c:v>0.62685839812485544</c:v>
                </c:pt>
                <c:pt idx="2">
                  <c:v>0.12389633084609475</c:v>
                </c:pt>
                <c:pt idx="3">
                  <c:v>1.2325407546531435</c:v>
                </c:pt>
                <c:pt idx="4">
                  <c:v>-5.7037685399807234E-2</c:v>
                </c:pt>
                <c:pt idx="5">
                  <c:v>0.40706906853740771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25-6648-8A05-086052A6DF65}"/>
            </c:ext>
          </c:extLst>
        </c:ser>
        <c:ser>
          <c:idx val="2"/>
          <c:order val="2"/>
          <c:tx>
            <c:strRef>
              <c:f>'art-vs-hmc'!$A$19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'art-vs-hmc'!$B$16:$G$16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'art-vs-hmc'!$B$19:$G$19</c:f>
              <c:numCache>
                <c:formatCode>General</c:formatCode>
                <c:ptCount val="6"/>
                <c:pt idx="0">
                  <c:v>0.10946595414337344</c:v>
                </c:pt>
                <c:pt idx="1">
                  <c:v>0.62429845004925055</c:v>
                </c:pt>
                <c:pt idx="2">
                  <c:v>0.12612911557642995</c:v>
                </c:pt>
                <c:pt idx="3">
                  <c:v>1.4761873183210559</c:v>
                </c:pt>
                <c:pt idx="4">
                  <c:v>0.41193907614584524</c:v>
                </c:pt>
                <c:pt idx="5">
                  <c:v>0.54960398284719103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25-6648-8A05-086052A6D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rgbClr val="E7E6E6">
                <a:lumMod val="2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0"/>
        <c:noMultiLvlLbl val="0"/>
      </c:catAx>
      <c:valAx>
        <c:axId val="1638288336"/>
        <c:scaling>
          <c:orientation val="minMax"/>
          <c:max val="1.5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25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Runtime Speedup (log)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</c:valAx>
      <c:spPr>
        <a:noFill/>
        <a:ln w="12700">
          <a:solidFill>
            <a:srgbClr val="E7E6E6">
              <a:lumMod val="10000"/>
            </a:srgb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'art-vs-pei-speedup'!$A$51</c:f>
              <c:strCache>
                <c:ptCount val="1"/>
                <c:pt idx="0">
                  <c:v>PEI</c:v>
                </c:pt>
              </c:strCache>
            </c:strRef>
          </c:tx>
          <c:spPr>
            <a:solidFill>
              <a:srgbClr val="70AD47">
                <a:lumMod val="60000"/>
                <a:lumOff val="40000"/>
              </a:srgbClr>
            </a:solidFill>
            <a:ln w="3175">
              <a:solidFill>
                <a:srgbClr val="70AD47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'art-vs-pei-speedup'!$B$50:$G$50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'art-vs-pei-speedup'!$B$51:$G$51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3-1148-AD1F-3F9ABCC945B7}"/>
            </c:ext>
          </c:extLst>
        </c:ser>
        <c:ser>
          <c:idx val="1"/>
          <c:order val="1"/>
          <c:tx>
            <c:strRef>
              <c:f>'art-vs-pei-speedup'!$A$52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'art-vs-pei-speedup'!$B$50:$G$50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'art-vs-pei-speedup'!$B$52:$G$52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E83-1148-AD1F-3F9ABCC945B7}"/>
            </c:ext>
          </c:extLst>
        </c:ser>
        <c:ser>
          <c:idx val="2"/>
          <c:order val="2"/>
          <c:tx>
            <c:strRef>
              <c:f>'art-vs-pei-speedup'!$A$53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'art-vs-pei-speedup'!$B$50:$G$50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'art-vs-pei-speedup'!$B$53:$G$53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8E83-1148-AD1F-3F9ABCC94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E7E6E6">
                <a:lumMod val="2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0"/>
        <c:noMultiLvlLbl val="0"/>
      </c:catAx>
      <c:valAx>
        <c:axId val="1638288336"/>
        <c:scaling>
          <c:orientation val="minMax"/>
          <c:max val="8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25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Runtime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  <c:majorUnit val="2"/>
      </c:valAx>
      <c:spPr>
        <a:noFill/>
        <a:ln w="12700">
          <a:solidFill>
            <a:srgbClr val="E7E6E6">
              <a:lumMod val="10000"/>
            </a:srgb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'art-vs-pei-speedup'!$A$31</c:f>
              <c:strCache>
                <c:ptCount val="1"/>
                <c:pt idx="0">
                  <c:v>PEI</c:v>
                </c:pt>
              </c:strCache>
            </c:strRef>
          </c:tx>
          <c:spPr>
            <a:solidFill>
              <a:srgbClr val="70AD47">
                <a:lumMod val="60000"/>
                <a:lumOff val="40000"/>
              </a:srgbClr>
            </a:solidFill>
            <a:ln w="3175">
              <a:solidFill>
                <a:srgbClr val="70AD47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'art-vs-pei-speedup'!$B$30:$G$30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'art-vs-pei-speedup'!$B$31:$G$31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35-804F-9459-1FA5AE1FCBCB}"/>
            </c:ext>
          </c:extLst>
        </c:ser>
        <c:ser>
          <c:idx val="1"/>
          <c:order val="1"/>
          <c:tx>
            <c:strRef>
              <c:f>'art-vs-pei-speedup'!$A$32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'art-vs-pei-speedup'!$B$30:$G$30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'art-vs-pei-speedup'!$B$32:$G$32</c:f>
              <c:numCache>
                <c:formatCode>General</c:formatCode>
                <c:ptCount val="6"/>
                <c:pt idx="0">
                  <c:v>1.0933514065776233</c:v>
                </c:pt>
                <c:pt idx="1">
                  <c:v>0.87895891176780216</c:v>
                </c:pt>
                <c:pt idx="2">
                  <c:v>1.3746777867829534</c:v>
                </c:pt>
                <c:pt idx="3">
                  <c:v>4.2346576419838415</c:v>
                </c:pt>
                <c:pt idx="4">
                  <c:v>0.36160070112231685</c:v>
                </c:pt>
                <c:pt idx="5">
                  <c:v>1.1513181869467066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35-804F-9459-1FA5AE1FCBCB}"/>
            </c:ext>
          </c:extLst>
        </c:ser>
        <c:ser>
          <c:idx val="2"/>
          <c:order val="2"/>
          <c:tx>
            <c:strRef>
              <c:f>'art-vs-pei-speedup'!$A$33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'art-vs-pei-speedup'!$B$30:$G$30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'art-vs-pei-speedup'!$B$33:$G$33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9235-804F-9459-1FA5AE1FC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E7E6E6">
                <a:lumMod val="2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0"/>
        <c:noMultiLvlLbl val="0"/>
      </c:catAx>
      <c:valAx>
        <c:axId val="1638288336"/>
        <c:scaling>
          <c:orientation val="minMax"/>
          <c:max val="8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25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Runtime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  <c:majorUnit val="2"/>
      </c:valAx>
      <c:spPr>
        <a:noFill/>
        <a:ln w="12700">
          <a:solidFill>
            <a:srgbClr val="E7E6E6">
              <a:lumMod val="10000"/>
            </a:srgb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'art-vs-pei-speedup'!$A$9</c:f>
              <c:strCache>
                <c:ptCount val="1"/>
                <c:pt idx="0">
                  <c:v>PEI</c:v>
                </c:pt>
              </c:strCache>
            </c:strRef>
          </c:tx>
          <c:spPr>
            <a:solidFill>
              <a:srgbClr val="70AD47">
                <a:lumMod val="60000"/>
                <a:lumOff val="40000"/>
              </a:srgbClr>
            </a:solidFill>
            <a:ln w="3175">
              <a:solidFill>
                <a:srgbClr val="70AD47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'art-vs-pei-speedup'!$B$8:$G$8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'art-vs-pei-speedup'!$B$9:$G$9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E-D54F-BC00-3AADA07EF553}"/>
            </c:ext>
          </c:extLst>
        </c:ser>
        <c:ser>
          <c:idx val="1"/>
          <c:order val="1"/>
          <c:tx>
            <c:strRef>
              <c:f>'art-vs-pei-speedup'!$A$10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'art-vs-pei-speedup'!$B$8:$G$8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'art-vs-pei-speedup'!$B$10:$G$10</c:f>
              <c:numCache>
                <c:formatCode>General</c:formatCode>
                <c:ptCount val="6"/>
                <c:pt idx="0">
                  <c:v>1.0933514065776233</c:v>
                </c:pt>
                <c:pt idx="1">
                  <c:v>0.87895891176780216</c:v>
                </c:pt>
                <c:pt idx="2">
                  <c:v>1.3746777867829534</c:v>
                </c:pt>
                <c:pt idx="3">
                  <c:v>4.2346576419838415</c:v>
                </c:pt>
                <c:pt idx="4">
                  <c:v>0.36160070112231685</c:v>
                </c:pt>
                <c:pt idx="5">
                  <c:v>1.1513181869467066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E-D54F-BC00-3AADA07EF553}"/>
            </c:ext>
          </c:extLst>
        </c:ser>
        <c:ser>
          <c:idx val="2"/>
          <c:order val="2"/>
          <c:tx>
            <c:strRef>
              <c:f>'art-vs-pei-speedup'!$A$11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'art-vs-pei-speedup'!$B$8:$G$8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'art-vs-pei-speedup'!$B$11:$G$11</c:f>
              <c:numCache>
                <c:formatCode>General</c:formatCode>
                <c:ptCount val="6"/>
                <c:pt idx="0">
                  <c:v>1.0943044812169875</c:v>
                </c:pt>
                <c:pt idx="1">
                  <c:v>0.87379312977984014</c:v>
                </c:pt>
                <c:pt idx="2">
                  <c:v>1.381763447086382</c:v>
                </c:pt>
                <c:pt idx="3">
                  <c:v>7.4210416405630042</c:v>
                </c:pt>
                <c:pt idx="4">
                  <c:v>1.0646479579221713</c:v>
                </c:pt>
                <c:pt idx="5">
                  <c:v>1.5985649241637825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E-D54F-BC00-3AADA07EF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E7E6E6">
                <a:lumMod val="2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0"/>
        <c:noMultiLvlLbl val="0"/>
      </c:catAx>
      <c:valAx>
        <c:axId val="163828833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25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28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Runtime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28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  <c:majorUnit val="2"/>
      </c:valAx>
      <c:spPr>
        <a:noFill/>
        <a:ln w="12700">
          <a:solidFill>
            <a:srgbClr val="E7E6E6">
              <a:lumMod val="10000"/>
            </a:srgb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'art-vs-pei-speedup'!$A$9</c:f>
              <c:strCache>
                <c:ptCount val="1"/>
                <c:pt idx="0">
                  <c:v>PEI</c:v>
                </c:pt>
              </c:strCache>
            </c:strRef>
          </c:tx>
          <c:spPr>
            <a:solidFill>
              <a:srgbClr val="70AD47">
                <a:lumMod val="60000"/>
                <a:lumOff val="40000"/>
              </a:srgbClr>
            </a:solidFill>
            <a:ln w="3175">
              <a:solidFill>
                <a:srgbClr val="70AD47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'art-vs-pei-speedup'!$B$8:$G$8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'art-vs-pei-speedup'!$B$9:$G$9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E-D54F-BC00-3AADA07EF553}"/>
            </c:ext>
          </c:extLst>
        </c:ser>
        <c:ser>
          <c:idx val="1"/>
          <c:order val="1"/>
          <c:tx>
            <c:strRef>
              <c:f>'art-vs-pei-speedup'!$A$10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'art-vs-pei-speedup'!$B$8:$G$8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'art-vs-pei-speedup'!$B$10:$G$10</c:f>
              <c:numCache>
                <c:formatCode>General</c:formatCode>
                <c:ptCount val="6"/>
                <c:pt idx="0">
                  <c:v>1.0933514065776233</c:v>
                </c:pt>
                <c:pt idx="1">
                  <c:v>0.87895891176780216</c:v>
                </c:pt>
                <c:pt idx="2">
                  <c:v>1.3746777867829534</c:v>
                </c:pt>
                <c:pt idx="3">
                  <c:v>4.2346576419838415</c:v>
                </c:pt>
                <c:pt idx="4">
                  <c:v>0.36160070112231685</c:v>
                </c:pt>
                <c:pt idx="5">
                  <c:v>1.1513181869467066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E-D54F-BC00-3AADA07EF553}"/>
            </c:ext>
          </c:extLst>
        </c:ser>
        <c:ser>
          <c:idx val="2"/>
          <c:order val="2"/>
          <c:tx>
            <c:strRef>
              <c:f>'art-vs-pei-speedup'!$A$11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'art-vs-pei-speedup'!$B$8:$G$8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'art-vs-pei-speedup'!$B$11:$G$11</c:f>
              <c:numCache>
                <c:formatCode>General</c:formatCode>
                <c:ptCount val="6"/>
                <c:pt idx="0">
                  <c:v>1.0943044812169875</c:v>
                </c:pt>
                <c:pt idx="1">
                  <c:v>0.87379312977984014</c:v>
                </c:pt>
                <c:pt idx="2">
                  <c:v>1.381763447086382</c:v>
                </c:pt>
                <c:pt idx="3">
                  <c:v>7.4210416405630042</c:v>
                </c:pt>
                <c:pt idx="4">
                  <c:v>1.0646479579221713</c:v>
                </c:pt>
                <c:pt idx="5">
                  <c:v>1.5985649241637825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E-D54F-BC00-3AADA07EF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E7E6E6">
                <a:lumMod val="2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0"/>
        <c:noMultiLvlLbl val="0"/>
      </c:catAx>
      <c:valAx>
        <c:axId val="163828833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25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28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Runtime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28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  <c:majorUnit val="2"/>
      </c:valAx>
      <c:spPr>
        <a:noFill/>
        <a:ln w="12700">
          <a:solidFill>
            <a:srgbClr val="E7E6E6">
              <a:lumMod val="10000"/>
            </a:srgb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'art-vs-pei-speedup'!$J$9</c:f>
              <c:strCache>
                <c:ptCount val="1"/>
                <c:pt idx="0">
                  <c:v>PEI</c:v>
                </c:pt>
              </c:strCache>
            </c:strRef>
          </c:tx>
          <c:spPr>
            <a:solidFill>
              <a:srgbClr val="70AD47">
                <a:lumMod val="60000"/>
                <a:lumOff val="40000"/>
              </a:srgbClr>
            </a:solidFill>
            <a:ln w="3175">
              <a:solidFill>
                <a:srgbClr val="70AD47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'art-vs-pei-speedup'!$K$8:$O$8</c:f>
              <c:strCache>
                <c:ptCount val="5"/>
                <c:pt idx="0">
                  <c:v>reduce</c:v>
                </c:pt>
                <c:pt idx="1">
                  <c:v>rand_reduce</c:v>
                </c:pt>
                <c:pt idx="2">
                  <c:v>mac</c:v>
                </c:pt>
                <c:pt idx="3">
                  <c:v>rand_mac</c:v>
                </c:pt>
                <c:pt idx="4">
                  <c:v>gmean</c:v>
                </c:pt>
              </c:strCache>
            </c:strRef>
          </c:cat>
          <c:val>
            <c:numRef>
              <c:f>'art-vs-pei-speedup'!$K$9:$O$9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6-8B45-900C-F1F2C3FBDC6E}"/>
            </c:ext>
          </c:extLst>
        </c:ser>
        <c:ser>
          <c:idx val="1"/>
          <c:order val="1"/>
          <c:tx>
            <c:strRef>
              <c:f>'art-vs-pei-speedup'!$J$10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'art-vs-pei-speedup'!$K$8:$O$8</c:f>
              <c:strCache>
                <c:ptCount val="5"/>
                <c:pt idx="0">
                  <c:v>reduce</c:v>
                </c:pt>
                <c:pt idx="1">
                  <c:v>rand_reduce</c:v>
                </c:pt>
                <c:pt idx="2">
                  <c:v>mac</c:v>
                </c:pt>
                <c:pt idx="3">
                  <c:v>rand_mac</c:v>
                </c:pt>
                <c:pt idx="4">
                  <c:v>gmean</c:v>
                </c:pt>
              </c:strCache>
            </c:strRef>
          </c:cat>
          <c:val>
            <c:numRef>
              <c:f>'art-vs-pei-speedup'!$K$10:$O$10</c:f>
              <c:numCache>
                <c:formatCode>General</c:formatCode>
                <c:ptCount val="5"/>
                <c:pt idx="0">
                  <c:v>25.412645590682196</c:v>
                </c:pt>
                <c:pt idx="1">
                  <c:v>8.3179002426277169</c:v>
                </c:pt>
                <c:pt idx="2">
                  <c:v>4.693749445282684</c:v>
                </c:pt>
                <c:pt idx="3">
                  <c:v>2.1242640826716874</c:v>
                </c:pt>
                <c:pt idx="4">
                  <c:v>6.7756037403340326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16-8B45-900C-F1F2C3FBDC6E}"/>
            </c:ext>
          </c:extLst>
        </c:ser>
        <c:ser>
          <c:idx val="2"/>
          <c:order val="2"/>
          <c:tx>
            <c:strRef>
              <c:f>'art-vs-pei-speedup'!$J$11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'art-vs-pei-speedup'!$K$8:$O$8</c:f>
              <c:strCache>
                <c:ptCount val="5"/>
                <c:pt idx="0">
                  <c:v>reduce</c:v>
                </c:pt>
                <c:pt idx="1">
                  <c:v>rand_reduce</c:v>
                </c:pt>
                <c:pt idx="2">
                  <c:v>mac</c:v>
                </c:pt>
                <c:pt idx="3">
                  <c:v>rand_mac</c:v>
                </c:pt>
                <c:pt idx="4">
                  <c:v>gmean</c:v>
                </c:pt>
              </c:strCache>
            </c:strRef>
          </c:cat>
          <c:val>
            <c:numRef>
              <c:f>'art-vs-pei-speedup'!$K$11:$O$11</c:f>
              <c:numCache>
                <c:formatCode>General</c:formatCode>
                <c:ptCount val="5"/>
                <c:pt idx="0">
                  <c:v>52.592651806302847</c:v>
                </c:pt>
                <c:pt idx="1">
                  <c:v>15.983578118352934</c:v>
                </c:pt>
                <c:pt idx="2">
                  <c:v>6.2817117641469089</c:v>
                </c:pt>
                <c:pt idx="3">
                  <c:v>2.8444123249527897</c:v>
                </c:pt>
                <c:pt idx="4">
                  <c:v>11.070504389715207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16-8B45-900C-F1F2C3FBD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583142032"/>
        <c:axId val="1638288336"/>
      </c:barChart>
      <c:catAx>
        <c:axId val="15831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rgbClr val="E7E6E6">
                <a:lumMod val="2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638288336"/>
        <c:crosses val="autoZero"/>
        <c:auto val="1"/>
        <c:lblAlgn val="ctr"/>
        <c:lblOffset val="0"/>
        <c:noMultiLvlLbl val="0"/>
      </c:catAx>
      <c:valAx>
        <c:axId val="163828833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25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Runtime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1583142032"/>
        <c:crosses val="autoZero"/>
        <c:crossBetween val="between"/>
      </c:valAx>
      <c:spPr>
        <a:noFill/>
        <a:ln w="12700">
          <a:solidFill>
            <a:srgbClr val="E7E6E6">
              <a:lumMod val="10000"/>
            </a:srgb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'energy-delay-product'!$A$9</c:f>
              <c:strCache>
                <c:ptCount val="1"/>
                <c:pt idx="0">
                  <c:v>ART-tid</c:v>
                </c:pt>
              </c:strCache>
            </c:strRef>
          </c:tx>
          <c:spPr>
            <a:solidFill>
              <a:srgbClr val="ED7D31">
                <a:lumMod val="60000"/>
                <a:lumOff val="40000"/>
              </a:srgbClr>
            </a:solidFill>
            <a:ln w="3175">
              <a:solidFill>
                <a:srgbClr val="ED7D31">
                  <a:lumMod val="50000"/>
                </a:srgbClr>
              </a:solidFill>
            </a:ln>
            <a:effectLst/>
          </c:spPr>
          <c:invertIfNegative val="0"/>
          <c:cat>
            <c:strRef>
              <c:f>'energy-delay-product'!$B$8:$G$8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'energy-delay-product'!$B$9:$G$9</c:f>
              <c:numCache>
                <c:formatCode>General</c:formatCode>
                <c:ptCount val="6"/>
                <c:pt idx="0">
                  <c:v>-8.9289561533003409E-2</c:v>
                </c:pt>
                <c:pt idx="1">
                  <c:v>9.1138497232560178E-2</c:v>
                </c:pt>
                <c:pt idx="2">
                  <c:v>-7.4366396871807558E-2</c:v>
                </c:pt>
                <c:pt idx="3">
                  <c:v>-1.6980235608022294</c:v>
                </c:pt>
                <c:pt idx="4">
                  <c:v>0.45250852651110518</c:v>
                </c:pt>
                <c:pt idx="5">
                  <c:v>-0.26360649909269024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D8-3D48-A16B-6E2F8CF5C8B2}"/>
            </c:ext>
          </c:extLst>
        </c:ser>
        <c:ser>
          <c:idx val="1"/>
          <c:order val="1"/>
          <c:tx>
            <c:strRef>
              <c:f>'energy-delay-product'!$A$10</c:f>
              <c:strCache>
                <c:ptCount val="1"/>
                <c:pt idx="0">
                  <c:v>ART-addr</c:v>
                </c:pt>
              </c:strCache>
            </c:strRef>
          </c:tx>
          <c:spPr>
            <a:solidFill>
              <a:srgbClr val="4472C4"/>
            </a:solidFill>
            <a:ln w="3175">
              <a:solidFill>
                <a:srgbClr val="4472C4">
                  <a:lumMod val="50000"/>
                </a:srgbClr>
              </a:solidFill>
            </a:ln>
            <a:effectLst/>
          </c:spPr>
          <c:invertIfNegative val="0"/>
          <c:cat>
            <c:strRef>
              <c:f>'energy-delay-product'!$B$8:$G$8</c:f>
              <c:strCache>
                <c:ptCount val="6"/>
                <c:pt idx="0">
                  <c:v>backprop</c:v>
                </c:pt>
                <c:pt idx="1">
                  <c:v>lud</c:v>
                </c:pt>
                <c:pt idx="2">
                  <c:v>pagerank</c:v>
                </c:pt>
                <c:pt idx="3">
                  <c:v>sgemm</c:v>
                </c:pt>
                <c:pt idx="4">
                  <c:v>spmv</c:v>
                </c:pt>
                <c:pt idx="5">
                  <c:v>gmean</c:v>
                </c:pt>
              </c:strCache>
            </c:strRef>
          </c:cat>
          <c:val>
            <c:numRef>
              <c:f>'energy-delay-product'!$B$10:$G$10</c:f>
              <c:numCache>
                <c:formatCode>General</c:formatCode>
                <c:ptCount val="6"/>
                <c:pt idx="0">
                  <c:v>-8.9687105058372199E-2</c:v>
                </c:pt>
                <c:pt idx="1">
                  <c:v>4.7433105994270489E-2</c:v>
                </c:pt>
                <c:pt idx="2">
                  <c:v>-7.219837474978795E-2</c:v>
                </c:pt>
                <c:pt idx="3">
                  <c:v>-1.9399360154059078</c:v>
                </c:pt>
                <c:pt idx="4">
                  <c:v>-0.10472911493531205</c:v>
                </c:pt>
                <c:pt idx="5">
                  <c:v>-0.4318235008306287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D8-3D48-A16B-6E2F8CF5C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671323056"/>
        <c:axId val="-671320512"/>
      </c:barChart>
      <c:catAx>
        <c:axId val="-67132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-671320512"/>
        <c:crosses val="autoZero"/>
        <c:auto val="1"/>
        <c:lblAlgn val="ctr"/>
        <c:lblOffset val="0"/>
        <c:noMultiLvlLbl val="0"/>
      </c:catAx>
      <c:valAx>
        <c:axId val="-671320512"/>
        <c:scaling>
          <c:orientation val="minMax"/>
          <c:max val="0.5"/>
          <c:min val="-2"/>
        </c:scaling>
        <c:delete val="0"/>
        <c:axPos val="l"/>
        <c:majorGridlines>
          <c:spPr>
            <a:ln w="12700" cap="flat" cmpd="sng" algn="ctr">
              <a:solidFill>
                <a:srgbClr val="E7E6E6">
                  <a:lumMod val="10000"/>
                </a:srgb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r>
                  <a:rPr lang="en-US"/>
                  <a:t>Normalized Energy-Delay-Product (log)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Tw Cen MT" charset="0"/>
                  <a:ea typeface="Tw Cen MT" charset="0"/>
                  <a:cs typeface="Tw Cen MT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en-US"/>
          </a:p>
        </c:txPr>
        <c:crossAx val="-671323056"/>
        <c:crosses val="autoZero"/>
        <c:crossBetween val="between"/>
      </c:valAx>
      <c:spPr>
        <a:noFill/>
        <a:ln w="12700">
          <a:solidFill>
            <a:sysClr val="windowText" lastClr="000000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  <a:latin typeface="Tw Cen MT" charset="0"/>
          <a:ea typeface="Tw Cen MT" charset="0"/>
          <a:cs typeface="Tw Cen MT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211B4-325A-6848-93B6-4983DECBF2A2}" type="doc">
      <dgm:prSet loTypeId="urn:microsoft.com/office/officeart/2005/8/layout/process1" loCatId="" qsTypeId="urn:microsoft.com/office/officeart/2005/8/quickstyle/simple1" qsCatId="simple" csTypeId="urn:microsoft.com/office/officeart/2005/8/colors/accent0_2" csCatId="mainScheme" phldr="1"/>
      <dgm:spPr/>
    </dgm:pt>
    <dgm:pt modelId="{CF0828AE-670E-5842-A36F-36D44AF7A0C7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w Cen MT" panose="020B0602020104020603" pitchFamily="34" charset="77"/>
            </a:rPr>
            <a:t>API</a:t>
          </a:r>
        </a:p>
      </dgm:t>
    </dgm:pt>
    <dgm:pt modelId="{E72478C5-4A1A-394F-8444-248ACDD36F03}" type="parTrans" cxnId="{9D8CA8AC-C67D-1348-AA24-D0840959C9D1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w Cen MT" panose="020B0602020104020603" pitchFamily="34" charset="77"/>
          </a:endParaRPr>
        </a:p>
      </dgm:t>
    </dgm:pt>
    <dgm:pt modelId="{2DBA6A39-3979-B445-9CC1-13603C697C1A}" type="sibTrans" cxnId="{9D8CA8AC-C67D-1348-AA24-D0840959C9D1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Tw Cen MT" panose="020B0602020104020603" pitchFamily="34" charset="77"/>
          </a:endParaRPr>
        </a:p>
      </dgm:t>
    </dgm:pt>
    <dgm:pt modelId="{D8E9CA46-7D53-3048-9BA4-8FCC7F62C902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w Cen MT" panose="020B0602020104020603" pitchFamily="34" charset="77"/>
            </a:rPr>
            <a:t>Extended PIM Instructions</a:t>
          </a:r>
        </a:p>
      </dgm:t>
    </dgm:pt>
    <dgm:pt modelId="{CAA547C3-9C84-674F-9539-958CD9789881}" type="parTrans" cxnId="{94B01413-8BAE-F24E-B34C-1F1A2C962603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w Cen MT" panose="020B0602020104020603" pitchFamily="34" charset="77"/>
          </a:endParaRPr>
        </a:p>
      </dgm:t>
    </dgm:pt>
    <dgm:pt modelId="{5B886130-2D1C-5146-9E6D-B49E085D9F41}" type="sibTrans" cxnId="{94B01413-8BAE-F24E-B34C-1F1A2C962603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Tw Cen MT" panose="020B0602020104020603" pitchFamily="34" charset="77"/>
          </a:endParaRPr>
        </a:p>
      </dgm:t>
    </dgm:pt>
    <dgm:pt modelId="{F8CA03B5-D7D0-9641-B753-1DF9E768333F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w Cen MT" panose="020B0602020104020603" pitchFamily="34" charset="77"/>
            </a:rPr>
            <a:t>Active-Routing Execution</a:t>
          </a:r>
        </a:p>
      </dgm:t>
    </dgm:pt>
    <dgm:pt modelId="{11B9173A-6D0D-5E4A-A194-15E19CB16E98}" type="parTrans" cxnId="{C7D324E8-24E0-6845-819A-A8475AFDC96A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w Cen MT" panose="020B0602020104020603" pitchFamily="34" charset="77"/>
          </a:endParaRPr>
        </a:p>
      </dgm:t>
    </dgm:pt>
    <dgm:pt modelId="{3F5BAF16-8B68-A749-876C-69707C4081D2}" type="sibTrans" cxnId="{C7D324E8-24E0-6845-819A-A8475AFDC96A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w Cen MT" panose="020B0602020104020603" pitchFamily="34" charset="77"/>
          </a:endParaRPr>
        </a:p>
      </dgm:t>
    </dgm:pt>
    <dgm:pt modelId="{F396E4AC-0EEB-9B43-9644-6DC07B9E8955}" type="pres">
      <dgm:prSet presAssocID="{A17211B4-325A-6848-93B6-4983DECBF2A2}" presName="Name0" presStyleCnt="0">
        <dgm:presLayoutVars>
          <dgm:dir/>
          <dgm:resizeHandles val="exact"/>
        </dgm:presLayoutVars>
      </dgm:prSet>
      <dgm:spPr/>
    </dgm:pt>
    <dgm:pt modelId="{9C1C5A26-831B-454C-9222-59CD681827FB}" type="pres">
      <dgm:prSet presAssocID="{CF0828AE-670E-5842-A36F-36D44AF7A0C7}" presName="node" presStyleLbl="node1" presStyleIdx="0" presStyleCnt="3">
        <dgm:presLayoutVars>
          <dgm:bulletEnabled val="1"/>
        </dgm:presLayoutVars>
      </dgm:prSet>
      <dgm:spPr/>
    </dgm:pt>
    <dgm:pt modelId="{239582DB-CF29-E246-8A03-7FA8E252DBCA}" type="pres">
      <dgm:prSet presAssocID="{2DBA6A39-3979-B445-9CC1-13603C697C1A}" presName="sibTrans" presStyleLbl="sibTrans2D1" presStyleIdx="0" presStyleCnt="2"/>
      <dgm:spPr/>
    </dgm:pt>
    <dgm:pt modelId="{3C6AA530-7B96-5A4E-8731-42F7FCE140D3}" type="pres">
      <dgm:prSet presAssocID="{2DBA6A39-3979-B445-9CC1-13603C697C1A}" presName="connectorText" presStyleLbl="sibTrans2D1" presStyleIdx="0" presStyleCnt="2"/>
      <dgm:spPr/>
    </dgm:pt>
    <dgm:pt modelId="{50FEA4AA-C355-9143-92CF-7C3D26A4D54C}" type="pres">
      <dgm:prSet presAssocID="{D8E9CA46-7D53-3048-9BA4-8FCC7F62C902}" presName="node" presStyleLbl="node1" presStyleIdx="1" presStyleCnt="3" custLinFactNeighborY="1951">
        <dgm:presLayoutVars>
          <dgm:bulletEnabled val="1"/>
        </dgm:presLayoutVars>
      </dgm:prSet>
      <dgm:spPr/>
    </dgm:pt>
    <dgm:pt modelId="{342267C5-AC83-1541-985B-A40BADA43883}" type="pres">
      <dgm:prSet presAssocID="{5B886130-2D1C-5146-9E6D-B49E085D9F41}" presName="sibTrans" presStyleLbl="sibTrans2D1" presStyleIdx="1" presStyleCnt="2"/>
      <dgm:spPr/>
    </dgm:pt>
    <dgm:pt modelId="{A5D9E861-75EC-4544-9EAA-A07BF0A95BD8}" type="pres">
      <dgm:prSet presAssocID="{5B886130-2D1C-5146-9E6D-B49E085D9F41}" presName="connectorText" presStyleLbl="sibTrans2D1" presStyleIdx="1" presStyleCnt="2"/>
      <dgm:spPr/>
    </dgm:pt>
    <dgm:pt modelId="{47658218-F8C6-FE4E-9BB9-877DD1DA399B}" type="pres">
      <dgm:prSet presAssocID="{F8CA03B5-D7D0-9641-B753-1DF9E768333F}" presName="node" presStyleLbl="node1" presStyleIdx="2" presStyleCnt="3" custLinFactNeighborY="2083">
        <dgm:presLayoutVars>
          <dgm:bulletEnabled val="1"/>
        </dgm:presLayoutVars>
      </dgm:prSet>
      <dgm:spPr/>
    </dgm:pt>
  </dgm:ptLst>
  <dgm:cxnLst>
    <dgm:cxn modelId="{75A94B02-FE95-B64C-9A2F-B680EB9AF7E1}" type="presOf" srcId="{2DBA6A39-3979-B445-9CC1-13603C697C1A}" destId="{3C6AA530-7B96-5A4E-8731-42F7FCE140D3}" srcOrd="1" destOrd="0" presId="urn:microsoft.com/office/officeart/2005/8/layout/process1"/>
    <dgm:cxn modelId="{94B01413-8BAE-F24E-B34C-1F1A2C962603}" srcId="{A17211B4-325A-6848-93B6-4983DECBF2A2}" destId="{D8E9CA46-7D53-3048-9BA4-8FCC7F62C902}" srcOrd="1" destOrd="0" parTransId="{CAA547C3-9C84-674F-9539-958CD9789881}" sibTransId="{5B886130-2D1C-5146-9E6D-B49E085D9F41}"/>
    <dgm:cxn modelId="{F499984D-66F4-674F-8547-8DBC2E03DFCC}" type="presOf" srcId="{D8E9CA46-7D53-3048-9BA4-8FCC7F62C902}" destId="{50FEA4AA-C355-9143-92CF-7C3D26A4D54C}" srcOrd="0" destOrd="0" presId="urn:microsoft.com/office/officeart/2005/8/layout/process1"/>
    <dgm:cxn modelId="{828CB860-0F40-7C43-8AF7-611CC7A9B6D4}" type="presOf" srcId="{A17211B4-325A-6848-93B6-4983DECBF2A2}" destId="{F396E4AC-0EEB-9B43-9644-6DC07B9E8955}" srcOrd="0" destOrd="0" presId="urn:microsoft.com/office/officeart/2005/8/layout/process1"/>
    <dgm:cxn modelId="{9D8CA8AC-C67D-1348-AA24-D0840959C9D1}" srcId="{A17211B4-325A-6848-93B6-4983DECBF2A2}" destId="{CF0828AE-670E-5842-A36F-36D44AF7A0C7}" srcOrd="0" destOrd="0" parTransId="{E72478C5-4A1A-394F-8444-248ACDD36F03}" sibTransId="{2DBA6A39-3979-B445-9CC1-13603C697C1A}"/>
    <dgm:cxn modelId="{2036E5BE-19C2-0D4E-97E9-5C2C9EFAE860}" type="presOf" srcId="{5B886130-2D1C-5146-9E6D-B49E085D9F41}" destId="{342267C5-AC83-1541-985B-A40BADA43883}" srcOrd="0" destOrd="0" presId="urn:microsoft.com/office/officeart/2005/8/layout/process1"/>
    <dgm:cxn modelId="{B9AF72D5-E691-4944-8AAA-1E04F31EFCC2}" type="presOf" srcId="{5B886130-2D1C-5146-9E6D-B49E085D9F41}" destId="{A5D9E861-75EC-4544-9EAA-A07BF0A95BD8}" srcOrd="1" destOrd="0" presId="urn:microsoft.com/office/officeart/2005/8/layout/process1"/>
    <dgm:cxn modelId="{7591EAE4-6391-9944-9E1A-ECA36B0D4694}" type="presOf" srcId="{2DBA6A39-3979-B445-9CC1-13603C697C1A}" destId="{239582DB-CF29-E246-8A03-7FA8E252DBCA}" srcOrd="0" destOrd="0" presId="urn:microsoft.com/office/officeart/2005/8/layout/process1"/>
    <dgm:cxn modelId="{C7D324E8-24E0-6845-819A-A8475AFDC96A}" srcId="{A17211B4-325A-6848-93B6-4983DECBF2A2}" destId="{F8CA03B5-D7D0-9641-B753-1DF9E768333F}" srcOrd="2" destOrd="0" parTransId="{11B9173A-6D0D-5E4A-A194-15E19CB16E98}" sibTransId="{3F5BAF16-8B68-A749-876C-69707C4081D2}"/>
    <dgm:cxn modelId="{AC9E6CEF-E05D-D843-8628-222C339A9C31}" type="presOf" srcId="{CF0828AE-670E-5842-A36F-36D44AF7A0C7}" destId="{9C1C5A26-831B-454C-9222-59CD681827FB}" srcOrd="0" destOrd="0" presId="urn:microsoft.com/office/officeart/2005/8/layout/process1"/>
    <dgm:cxn modelId="{61AB93F4-64BA-BF44-BC28-3BB34BC911C3}" type="presOf" srcId="{F8CA03B5-D7D0-9641-B753-1DF9E768333F}" destId="{47658218-F8C6-FE4E-9BB9-877DD1DA399B}" srcOrd="0" destOrd="0" presId="urn:microsoft.com/office/officeart/2005/8/layout/process1"/>
    <dgm:cxn modelId="{87AB71DC-B68B-1D4C-B030-A72EB5838FDE}" type="presParOf" srcId="{F396E4AC-0EEB-9B43-9644-6DC07B9E8955}" destId="{9C1C5A26-831B-454C-9222-59CD681827FB}" srcOrd="0" destOrd="0" presId="urn:microsoft.com/office/officeart/2005/8/layout/process1"/>
    <dgm:cxn modelId="{13D31D6C-82FE-4F40-8363-3B3E62850311}" type="presParOf" srcId="{F396E4AC-0EEB-9B43-9644-6DC07B9E8955}" destId="{239582DB-CF29-E246-8A03-7FA8E252DBCA}" srcOrd="1" destOrd="0" presId="urn:microsoft.com/office/officeart/2005/8/layout/process1"/>
    <dgm:cxn modelId="{BF696FBE-015B-934E-A221-4E1D41094CCE}" type="presParOf" srcId="{239582DB-CF29-E246-8A03-7FA8E252DBCA}" destId="{3C6AA530-7B96-5A4E-8731-42F7FCE140D3}" srcOrd="0" destOrd="0" presId="urn:microsoft.com/office/officeart/2005/8/layout/process1"/>
    <dgm:cxn modelId="{35A7F535-EADD-604B-8C08-F889CED8B00B}" type="presParOf" srcId="{F396E4AC-0EEB-9B43-9644-6DC07B9E8955}" destId="{50FEA4AA-C355-9143-92CF-7C3D26A4D54C}" srcOrd="2" destOrd="0" presId="urn:microsoft.com/office/officeart/2005/8/layout/process1"/>
    <dgm:cxn modelId="{9107B430-1041-FD44-8F59-FBA98CDA46AD}" type="presParOf" srcId="{F396E4AC-0EEB-9B43-9644-6DC07B9E8955}" destId="{342267C5-AC83-1541-985B-A40BADA43883}" srcOrd="3" destOrd="0" presId="urn:microsoft.com/office/officeart/2005/8/layout/process1"/>
    <dgm:cxn modelId="{81B0E16F-011A-0C45-AA8C-716BC9B38E4C}" type="presParOf" srcId="{342267C5-AC83-1541-985B-A40BADA43883}" destId="{A5D9E861-75EC-4544-9EAA-A07BF0A95BD8}" srcOrd="0" destOrd="0" presId="urn:microsoft.com/office/officeart/2005/8/layout/process1"/>
    <dgm:cxn modelId="{EAE6C8FD-B45F-A142-8792-0A65DD7D7C03}" type="presParOf" srcId="{F396E4AC-0EEB-9B43-9644-6DC07B9E8955}" destId="{47658218-F8C6-FE4E-9BB9-877DD1DA39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211B4-325A-6848-93B6-4983DECBF2A2}" type="doc">
      <dgm:prSet loTypeId="urn:microsoft.com/office/officeart/2005/8/layout/process1" loCatId="" qsTypeId="urn:microsoft.com/office/officeart/2005/8/quickstyle/simple1" qsCatId="simple" csTypeId="urn:microsoft.com/office/officeart/2005/8/colors/accent0_2" csCatId="mainScheme" phldr="1"/>
      <dgm:spPr/>
    </dgm:pt>
    <dgm:pt modelId="{CF0828AE-670E-5842-A36F-36D44AF7A0C7}">
      <dgm:prSet phldrT="[Text]"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rPr>
            <a:t>API</a:t>
          </a:r>
        </a:p>
      </dgm:t>
    </dgm:pt>
    <dgm:pt modelId="{E72478C5-4A1A-394F-8444-248ACDD36F03}" type="parTrans" cxnId="{9D8CA8AC-C67D-1348-AA24-D0840959C9D1}">
      <dgm:prSet/>
      <dgm:spPr/>
      <dgm:t>
        <a:bodyPr/>
        <a:lstStyle/>
        <a:p>
          <a:endParaRPr lang="en-US" sz="2400">
            <a:solidFill>
              <a:schemeClr val="bg1">
                <a:lumMod val="50000"/>
              </a:schemeClr>
            </a:solidFill>
            <a:latin typeface="Tw Cen MT" panose="020B0602020104020603" pitchFamily="34" charset="77"/>
          </a:endParaRPr>
        </a:p>
      </dgm:t>
    </dgm:pt>
    <dgm:pt modelId="{2DBA6A39-3979-B445-9CC1-13603C697C1A}" type="sibTrans" cxnId="{9D8CA8AC-C67D-1348-AA24-D0840959C9D1}">
      <dgm:prSet custT="1"/>
      <dgm:spPr/>
      <dgm:t>
        <a:bodyPr/>
        <a:lstStyle/>
        <a:p>
          <a:endParaRPr lang="en-US" sz="2400">
            <a:solidFill>
              <a:schemeClr val="bg1">
                <a:lumMod val="50000"/>
              </a:schemeClr>
            </a:solidFill>
            <a:latin typeface="Tw Cen MT" panose="020B0602020104020603" pitchFamily="34" charset="77"/>
          </a:endParaRPr>
        </a:p>
      </dgm:t>
    </dgm:pt>
    <dgm:pt modelId="{D8E9CA46-7D53-3048-9BA4-8FCC7F62C902}">
      <dgm:prSet phldrT="[Text]"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rPr>
            <a:t>Extended PIM Instructions</a:t>
          </a:r>
        </a:p>
      </dgm:t>
    </dgm:pt>
    <dgm:pt modelId="{CAA547C3-9C84-674F-9539-958CD9789881}" type="parTrans" cxnId="{94B01413-8BAE-F24E-B34C-1F1A2C962603}">
      <dgm:prSet/>
      <dgm:spPr/>
      <dgm:t>
        <a:bodyPr/>
        <a:lstStyle/>
        <a:p>
          <a:endParaRPr lang="en-US" sz="2400">
            <a:solidFill>
              <a:schemeClr val="bg1">
                <a:lumMod val="50000"/>
              </a:schemeClr>
            </a:solidFill>
            <a:latin typeface="Tw Cen MT" panose="020B0602020104020603" pitchFamily="34" charset="77"/>
          </a:endParaRPr>
        </a:p>
      </dgm:t>
    </dgm:pt>
    <dgm:pt modelId="{5B886130-2D1C-5146-9E6D-B49E085D9F41}" type="sibTrans" cxnId="{94B01413-8BAE-F24E-B34C-1F1A2C962603}">
      <dgm:prSet custT="1"/>
      <dgm:spPr/>
      <dgm:t>
        <a:bodyPr/>
        <a:lstStyle/>
        <a:p>
          <a:endParaRPr lang="en-US" sz="2400">
            <a:solidFill>
              <a:schemeClr val="bg1">
                <a:lumMod val="50000"/>
              </a:schemeClr>
            </a:solidFill>
            <a:latin typeface="Tw Cen MT" panose="020B0602020104020603" pitchFamily="34" charset="77"/>
          </a:endParaRPr>
        </a:p>
      </dgm:t>
    </dgm:pt>
    <dgm:pt modelId="{F8CA03B5-D7D0-9641-B753-1DF9E768333F}">
      <dgm:prSet phldrT="[Text]"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rPr>
            <a:t>Active-Routing Execution</a:t>
          </a:r>
        </a:p>
      </dgm:t>
    </dgm:pt>
    <dgm:pt modelId="{11B9173A-6D0D-5E4A-A194-15E19CB16E98}" type="parTrans" cxnId="{C7D324E8-24E0-6845-819A-A8475AFDC96A}">
      <dgm:prSet/>
      <dgm:spPr/>
      <dgm:t>
        <a:bodyPr/>
        <a:lstStyle/>
        <a:p>
          <a:endParaRPr lang="en-US" sz="2400">
            <a:solidFill>
              <a:schemeClr val="bg1">
                <a:lumMod val="50000"/>
              </a:schemeClr>
            </a:solidFill>
            <a:latin typeface="Tw Cen MT" panose="020B0602020104020603" pitchFamily="34" charset="77"/>
          </a:endParaRPr>
        </a:p>
      </dgm:t>
    </dgm:pt>
    <dgm:pt modelId="{3F5BAF16-8B68-A749-876C-69707C4081D2}" type="sibTrans" cxnId="{C7D324E8-24E0-6845-819A-A8475AFDC96A}">
      <dgm:prSet/>
      <dgm:spPr/>
      <dgm:t>
        <a:bodyPr/>
        <a:lstStyle/>
        <a:p>
          <a:endParaRPr lang="en-US" sz="2400">
            <a:solidFill>
              <a:schemeClr val="bg1">
                <a:lumMod val="50000"/>
              </a:schemeClr>
            </a:solidFill>
            <a:latin typeface="Tw Cen MT" panose="020B0602020104020603" pitchFamily="34" charset="77"/>
          </a:endParaRPr>
        </a:p>
      </dgm:t>
    </dgm:pt>
    <dgm:pt modelId="{F396E4AC-0EEB-9B43-9644-6DC07B9E8955}" type="pres">
      <dgm:prSet presAssocID="{A17211B4-325A-6848-93B6-4983DECBF2A2}" presName="Name0" presStyleCnt="0">
        <dgm:presLayoutVars>
          <dgm:dir/>
          <dgm:resizeHandles val="exact"/>
        </dgm:presLayoutVars>
      </dgm:prSet>
      <dgm:spPr/>
    </dgm:pt>
    <dgm:pt modelId="{9C1C5A26-831B-454C-9222-59CD681827FB}" type="pres">
      <dgm:prSet presAssocID="{CF0828AE-670E-5842-A36F-36D44AF7A0C7}" presName="node" presStyleLbl="node1" presStyleIdx="0" presStyleCnt="3">
        <dgm:presLayoutVars>
          <dgm:bulletEnabled val="1"/>
        </dgm:presLayoutVars>
      </dgm:prSet>
      <dgm:spPr/>
    </dgm:pt>
    <dgm:pt modelId="{239582DB-CF29-E246-8A03-7FA8E252DBCA}" type="pres">
      <dgm:prSet presAssocID="{2DBA6A39-3979-B445-9CC1-13603C697C1A}" presName="sibTrans" presStyleLbl="sibTrans2D1" presStyleIdx="0" presStyleCnt="2"/>
      <dgm:spPr/>
    </dgm:pt>
    <dgm:pt modelId="{3C6AA530-7B96-5A4E-8731-42F7FCE140D3}" type="pres">
      <dgm:prSet presAssocID="{2DBA6A39-3979-B445-9CC1-13603C697C1A}" presName="connectorText" presStyleLbl="sibTrans2D1" presStyleIdx="0" presStyleCnt="2"/>
      <dgm:spPr/>
    </dgm:pt>
    <dgm:pt modelId="{50FEA4AA-C355-9143-92CF-7C3D26A4D54C}" type="pres">
      <dgm:prSet presAssocID="{D8E9CA46-7D53-3048-9BA4-8FCC7F62C902}" presName="node" presStyleLbl="node1" presStyleIdx="1" presStyleCnt="3" custLinFactNeighborY="1951">
        <dgm:presLayoutVars>
          <dgm:bulletEnabled val="1"/>
        </dgm:presLayoutVars>
      </dgm:prSet>
      <dgm:spPr/>
    </dgm:pt>
    <dgm:pt modelId="{342267C5-AC83-1541-985B-A40BADA43883}" type="pres">
      <dgm:prSet presAssocID="{5B886130-2D1C-5146-9E6D-B49E085D9F41}" presName="sibTrans" presStyleLbl="sibTrans2D1" presStyleIdx="1" presStyleCnt="2"/>
      <dgm:spPr/>
    </dgm:pt>
    <dgm:pt modelId="{A5D9E861-75EC-4544-9EAA-A07BF0A95BD8}" type="pres">
      <dgm:prSet presAssocID="{5B886130-2D1C-5146-9E6D-B49E085D9F41}" presName="connectorText" presStyleLbl="sibTrans2D1" presStyleIdx="1" presStyleCnt="2"/>
      <dgm:spPr/>
    </dgm:pt>
    <dgm:pt modelId="{47658218-F8C6-FE4E-9BB9-877DD1DA399B}" type="pres">
      <dgm:prSet presAssocID="{F8CA03B5-D7D0-9641-B753-1DF9E768333F}" presName="node" presStyleLbl="node1" presStyleIdx="2" presStyleCnt="3" custLinFactNeighborY="2083">
        <dgm:presLayoutVars>
          <dgm:bulletEnabled val="1"/>
        </dgm:presLayoutVars>
      </dgm:prSet>
      <dgm:spPr/>
    </dgm:pt>
  </dgm:ptLst>
  <dgm:cxnLst>
    <dgm:cxn modelId="{75A94B02-FE95-B64C-9A2F-B680EB9AF7E1}" type="presOf" srcId="{2DBA6A39-3979-B445-9CC1-13603C697C1A}" destId="{3C6AA530-7B96-5A4E-8731-42F7FCE140D3}" srcOrd="1" destOrd="0" presId="urn:microsoft.com/office/officeart/2005/8/layout/process1"/>
    <dgm:cxn modelId="{94B01413-8BAE-F24E-B34C-1F1A2C962603}" srcId="{A17211B4-325A-6848-93B6-4983DECBF2A2}" destId="{D8E9CA46-7D53-3048-9BA4-8FCC7F62C902}" srcOrd="1" destOrd="0" parTransId="{CAA547C3-9C84-674F-9539-958CD9789881}" sibTransId="{5B886130-2D1C-5146-9E6D-B49E085D9F41}"/>
    <dgm:cxn modelId="{F499984D-66F4-674F-8547-8DBC2E03DFCC}" type="presOf" srcId="{D8E9CA46-7D53-3048-9BA4-8FCC7F62C902}" destId="{50FEA4AA-C355-9143-92CF-7C3D26A4D54C}" srcOrd="0" destOrd="0" presId="urn:microsoft.com/office/officeart/2005/8/layout/process1"/>
    <dgm:cxn modelId="{828CB860-0F40-7C43-8AF7-611CC7A9B6D4}" type="presOf" srcId="{A17211B4-325A-6848-93B6-4983DECBF2A2}" destId="{F396E4AC-0EEB-9B43-9644-6DC07B9E8955}" srcOrd="0" destOrd="0" presId="urn:microsoft.com/office/officeart/2005/8/layout/process1"/>
    <dgm:cxn modelId="{9D8CA8AC-C67D-1348-AA24-D0840959C9D1}" srcId="{A17211B4-325A-6848-93B6-4983DECBF2A2}" destId="{CF0828AE-670E-5842-A36F-36D44AF7A0C7}" srcOrd="0" destOrd="0" parTransId="{E72478C5-4A1A-394F-8444-248ACDD36F03}" sibTransId="{2DBA6A39-3979-B445-9CC1-13603C697C1A}"/>
    <dgm:cxn modelId="{2036E5BE-19C2-0D4E-97E9-5C2C9EFAE860}" type="presOf" srcId="{5B886130-2D1C-5146-9E6D-B49E085D9F41}" destId="{342267C5-AC83-1541-985B-A40BADA43883}" srcOrd="0" destOrd="0" presId="urn:microsoft.com/office/officeart/2005/8/layout/process1"/>
    <dgm:cxn modelId="{B9AF72D5-E691-4944-8AAA-1E04F31EFCC2}" type="presOf" srcId="{5B886130-2D1C-5146-9E6D-B49E085D9F41}" destId="{A5D9E861-75EC-4544-9EAA-A07BF0A95BD8}" srcOrd="1" destOrd="0" presId="urn:microsoft.com/office/officeart/2005/8/layout/process1"/>
    <dgm:cxn modelId="{7591EAE4-6391-9944-9E1A-ECA36B0D4694}" type="presOf" srcId="{2DBA6A39-3979-B445-9CC1-13603C697C1A}" destId="{239582DB-CF29-E246-8A03-7FA8E252DBCA}" srcOrd="0" destOrd="0" presId="urn:microsoft.com/office/officeart/2005/8/layout/process1"/>
    <dgm:cxn modelId="{C7D324E8-24E0-6845-819A-A8475AFDC96A}" srcId="{A17211B4-325A-6848-93B6-4983DECBF2A2}" destId="{F8CA03B5-D7D0-9641-B753-1DF9E768333F}" srcOrd="2" destOrd="0" parTransId="{11B9173A-6D0D-5E4A-A194-15E19CB16E98}" sibTransId="{3F5BAF16-8B68-A749-876C-69707C4081D2}"/>
    <dgm:cxn modelId="{AC9E6CEF-E05D-D843-8628-222C339A9C31}" type="presOf" srcId="{CF0828AE-670E-5842-A36F-36D44AF7A0C7}" destId="{9C1C5A26-831B-454C-9222-59CD681827FB}" srcOrd="0" destOrd="0" presId="urn:microsoft.com/office/officeart/2005/8/layout/process1"/>
    <dgm:cxn modelId="{61AB93F4-64BA-BF44-BC28-3BB34BC911C3}" type="presOf" srcId="{F8CA03B5-D7D0-9641-B753-1DF9E768333F}" destId="{47658218-F8C6-FE4E-9BB9-877DD1DA399B}" srcOrd="0" destOrd="0" presId="urn:microsoft.com/office/officeart/2005/8/layout/process1"/>
    <dgm:cxn modelId="{87AB71DC-B68B-1D4C-B030-A72EB5838FDE}" type="presParOf" srcId="{F396E4AC-0EEB-9B43-9644-6DC07B9E8955}" destId="{9C1C5A26-831B-454C-9222-59CD681827FB}" srcOrd="0" destOrd="0" presId="urn:microsoft.com/office/officeart/2005/8/layout/process1"/>
    <dgm:cxn modelId="{13D31D6C-82FE-4F40-8363-3B3E62850311}" type="presParOf" srcId="{F396E4AC-0EEB-9B43-9644-6DC07B9E8955}" destId="{239582DB-CF29-E246-8A03-7FA8E252DBCA}" srcOrd="1" destOrd="0" presId="urn:microsoft.com/office/officeart/2005/8/layout/process1"/>
    <dgm:cxn modelId="{BF696FBE-015B-934E-A221-4E1D41094CCE}" type="presParOf" srcId="{239582DB-CF29-E246-8A03-7FA8E252DBCA}" destId="{3C6AA530-7B96-5A4E-8731-42F7FCE140D3}" srcOrd="0" destOrd="0" presId="urn:microsoft.com/office/officeart/2005/8/layout/process1"/>
    <dgm:cxn modelId="{35A7F535-EADD-604B-8C08-F889CED8B00B}" type="presParOf" srcId="{F396E4AC-0EEB-9B43-9644-6DC07B9E8955}" destId="{50FEA4AA-C355-9143-92CF-7C3D26A4D54C}" srcOrd="2" destOrd="0" presId="urn:microsoft.com/office/officeart/2005/8/layout/process1"/>
    <dgm:cxn modelId="{9107B430-1041-FD44-8F59-FBA98CDA46AD}" type="presParOf" srcId="{F396E4AC-0EEB-9B43-9644-6DC07B9E8955}" destId="{342267C5-AC83-1541-985B-A40BADA43883}" srcOrd="3" destOrd="0" presId="urn:microsoft.com/office/officeart/2005/8/layout/process1"/>
    <dgm:cxn modelId="{81B0E16F-011A-0C45-AA8C-716BC9B38E4C}" type="presParOf" srcId="{342267C5-AC83-1541-985B-A40BADA43883}" destId="{A5D9E861-75EC-4544-9EAA-A07BF0A95BD8}" srcOrd="0" destOrd="0" presId="urn:microsoft.com/office/officeart/2005/8/layout/process1"/>
    <dgm:cxn modelId="{EAE6C8FD-B45F-A142-8792-0A65DD7D7C03}" type="presParOf" srcId="{F396E4AC-0EEB-9B43-9644-6DC07B9E8955}" destId="{47658218-F8C6-FE4E-9BB9-877DD1DA39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C5A26-831B-454C-9222-59CD681827FB}">
      <dsp:nvSpPr>
        <dsp:cNvPr id="0" name=""/>
        <dsp:cNvSpPr/>
      </dsp:nvSpPr>
      <dsp:spPr>
        <a:xfrm>
          <a:off x="11105" y="0"/>
          <a:ext cx="2133102" cy="743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w Cen MT" panose="020B0602020104020603" pitchFamily="34" charset="77"/>
            </a:rPr>
            <a:t>API</a:t>
          </a:r>
        </a:p>
      </dsp:txBody>
      <dsp:txXfrm>
        <a:off x="32894" y="21789"/>
        <a:ext cx="2089524" cy="700340"/>
      </dsp:txXfrm>
    </dsp:sp>
    <dsp:sp modelId="{239582DB-CF29-E246-8A03-7FA8E252DBCA}">
      <dsp:nvSpPr>
        <dsp:cNvPr id="0" name=""/>
        <dsp:cNvSpPr/>
      </dsp:nvSpPr>
      <dsp:spPr>
        <a:xfrm>
          <a:off x="2357518" y="107454"/>
          <a:ext cx="452217" cy="52900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Tw Cen MT" panose="020B0602020104020603" pitchFamily="34" charset="77"/>
          </a:endParaRPr>
        </a:p>
      </dsp:txBody>
      <dsp:txXfrm>
        <a:off x="2357518" y="213256"/>
        <a:ext cx="316552" cy="317405"/>
      </dsp:txXfrm>
    </dsp:sp>
    <dsp:sp modelId="{50FEA4AA-C355-9143-92CF-7C3D26A4D54C}">
      <dsp:nvSpPr>
        <dsp:cNvPr id="0" name=""/>
        <dsp:cNvSpPr/>
      </dsp:nvSpPr>
      <dsp:spPr>
        <a:xfrm>
          <a:off x="2997448" y="0"/>
          <a:ext cx="2133102" cy="743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w Cen MT" panose="020B0602020104020603" pitchFamily="34" charset="77"/>
            </a:rPr>
            <a:t>Extended PIM Instructions</a:t>
          </a:r>
        </a:p>
      </dsp:txBody>
      <dsp:txXfrm>
        <a:off x="3019237" y="21789"/>
        <a:ext cx="2089524" cy="700340"/>
      </dsp:txXfrm>
    </dsp:sp>
    <dsp:sp modelId="{342267C5-AC83-1541-985B-A40BADA43883}">
      <dsp:nvSpPr>
        <dsp:cNvPr id="0" name=""/>
        <dsp:cNvSpPr/>
      </dsp:nvSpPr>
      <dsp:spPr>
        <a:xfrm>
          <a:off x="5343861" y="107454"/>
          <a:ext cx="452217" cy="52900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Tw Cen MT" panose="020B0602020104020603" pitchFamily="34" charset="77"/>
          </a:endParaRPr>
        </a:p>
      </dsp:txBody>
      <dsp:txXfrm>
        <a:off x="5343861" y="213256"/>
        <a:ext cx="316552" cy="317405"/>
      </dsp:txXfrm>
    </dsp:sp>
    <dsp:sp modelId="{47658218-F8C6-FE4E-9BB9-877DD1DA399B}">
      <dsp:nvSpPr>
        <dsp:cNvPr id="0" name=""/>
        <dsp:cNvSpPr/>
      </dsp:nvSpPr>
      <dsp:spPr>
        <a:xfrm>
          <a:off x="5983792" y="0"/>
          <a:ext cx="2133102" cy="743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w Cen MT" panose="020B0602020104020603" pitchFamily="34" charset="77"/>
            </a:rPr>
            <a:t>Active-Routing Execution</a:t>
          </a:r>
        </a:p>
      </dsp:txBody>
      <dsp:txXfrm>
        <a:off x="6005581" y="21789"/>
        <a:ext cx="2089524" cy="700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C5A26-831B-454C-9222-59CD681827FB}">
      <dsp:nvSpPr>
        <dsp:cNvPr id="0" name=""/>
        <dsp:cNvSpPr/>
      </dsp:nvSpPr>
      <dsp:spPr>
        <a:xfrm>
          <a:off x="11105" y="0"/>
          <a:ext cx="2133102" cy="743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rPr>
            <a:t>API</a:t>
          </a:r>
        </a:p>
      </dsp:txBody>
      <dsp:txXfrm>
        <a:off x="32894" y="21789"/>
        <a:ext cx="2089524" cy="700340"/>
      </dsp:txXfrm>
    </dsp:sp>
    <dsp:sp modelId="{239582DB-CF29-E246-8A03-7FA8E252DBCA}">
      <dsp:nvSpPr>
        <dsp:cNvPr id="0" name=""/>
        <dsp:cNvSpPr/>
      </dsp:nvSpPr>
      <dsp:spPr>
        <a:xfrm>
          <a:off x="2357518" y="107454"/>
          <a:ext cx="452217" cy="52900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bg1">
                <a:lumMod val="50000"/>
              </a:schemeClr>
            </a:solidFill>
            <a:latin typeface="Tw Cen MT" panose="020B0602020104020603" pitchFamily="34" charset="77"/>
          </a:endParaRPr>
        </a:p>
      </dsp:txBody>
      <dsp:txXfrm>
        <a:off x="2357518" y="213256"/>
        <a:ext cx="316552" cy="317405"/>
      </dsp:txXfrm>
    </dsp:sp>
    <dsp:sp modelId="{50FEA4AA-C355-9143-92CF-7C3D26A4D54C}">
      <dsp:nvSpPr>
        <dsp:cNvPr id="0" name=""/>
        <dsp:cNvSpPr/>
      </dsp:nvSpPr>
      <dsp:spPr>
        <a:xfrm>
          <a:off x="2997448" y="0"/>
          <a:ext cx="2133102" cy="743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rPr>
            <a:t>Extended PIM Instructions</a:t>
          </a:r>
        </a:p>
      </dsp:txBody>
      <dsp:txXfrm>
        <a:off x="3019237" y="21789"/>
        <a:ext cx="2089524" cy="700340"/>
      </dsp:txXfrm>
    </dsp:sp>
    <dsp:sp modelId="{342267C5-AC83-1541-985B-A40BADA43883}">
      <dsp:nvSpPr>
        <dsp:cNvPr id="0" name=""/>
        <dsp:cNvSpPr/>
      </dsp:nvSpPr>
      <dsp:spPr>
        <a:xfrm>
          <a:off x="5343861" y="107454"/>
          <a:ext cx="452217" cy="52900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bg1">
                <a:lumMod val="50000"/>
              </a:schemeClr>
            </a:solidFill>
            <a:latin typeface="Tw Cen MT" panose="020B0602020104020603" pitchFamily="34" charset="77"/>
          </a:endParaRPr>
        </a:p>
      </dsp:txBody>
      <dsp:txXfrm>
        <a:off x="5343861" y="213256"/>
        <a:ext cx="316552" cy="317405"/>
      </dsp:txXfrm>
    </dsp:sp>
    <dsp:sp modelId="{47658218-F8C6-FE4E-9BB9-877DD1DA399B}">
      <dsp:nvSpPr>
        <dsp:cNvPr id="0" name=""/>
        <dsp:cNvSpPr/>
      </dsp:nvSpPr>
      <dsp:spPr>
        <a:xfrm>
          <a:off x="5983792" y="0"/>
          <a:ext cx="2133102" cy="743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rPr>
            <a:t>Active-Routing Execution</a:t>
          </a:r>
        </a:p>
      </dsp:txBody>
      <dsp:txXfrm>
        <a:off x="6005581" y="21789"/>
        <a:ext cx="2089524" cy="700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9FA99-C341-5240-81BC-DC2368D7469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7DFF2-B26D-074A-A2F2-E297F2B9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1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63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3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9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3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3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0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8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66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5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2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0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12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56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7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19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8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4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1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0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19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7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7DFF2-B26D-074A-A2F2-E297F2B9F0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4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8783" y="2049325"/>
            <a:ext cx="8746434" cy="2387600"/>
          </a:xfrm>
        </p:spPr>
        <p:txBody>
          <a:bodyPr anchor="b">
            <a:normAutofit/>
          </a:bodyPr>
          <a:lstStyle>
            <a:lvl1pPr algn="ctr">
              <a:defRPr sz="4400" b="0" i="0" baseline="0"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805845"/>
            <a:ext cx="6858000" cy="1286841"/>
          </a:xfrm>
        </p:spPr>
        <p:txBody>
          <a:bodyPr>
            <a:normAutofit/>
          </a:bodyPr>
          <a:lstStyle>
            <a:lvl1pPr marL="0" indent="0" algn="ctr">
              <a:buNone/>
              <a:defRPr sz="2600" baseline="0">
                <a:latin typeface="Tw Cen MT" charset="0"/>
                <a:ea typeface="Tw Cen MT" charset="0"/>
                <a:cs typeface="Tw Cen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authors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953" y="-125033"/>
            <a:ext cx="6568581" cy="2815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023-AA95-764D-8FB8-6A4E0F026209}" type="datetime1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50AF-2FAF-914A-A536-9FAD4219DAD2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AF2D-DBF5-8B46-9505-1B6F1C1D1BB2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BD3C-05D1-C640-B38F-56A09C0632DE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F796-5676-F64B-80FC-3F3AB38E6C22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3201"/>
            <a:ext cx="7886700" cy="815404"/>
          </a:xfrm>
        </p:spPr>
        <p:txBody>
          <a:bodyPr>
            <a:normAutofit/>
          </a:bodyPr>
          <a:lstStyle>
            <a:lvl1pPr>
              <a:defRPr sz="3600"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8300" y="1173760"/>
            <a:ext cx="8414158" cy="9144"/>
          </a:xfrm>
          <a:prstGeom prst="rect">
            <a:avLst/>
          </a:prstGeom>
          <a:solidFill>
            <a:srgbClr val="500000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28650" y="1374634"/>
            <a:ext cx="7886700" cy="4817418"/>
          </a:xfrm>
        </p:spPr>
        <p:txBody>
          <a:bodyPr/>
          <a:lstStyle>
            <a:lvl1pPr marL="320040" indent="-320040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>
                <a:latin typeface="Tw Cen MT" panose="020B0602020104020603" pitchFamily="34" charset="0"/>
              </a:defRPr>
            </a:lvl1pPr>
            <a:lvl2pPr marL="685800" indent="-228600"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fld id="{8C36E944-10DB-B44C-BB4E-331DD5FF5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3201"/>
            <a:ext cx="7886700" cy="815404"/>
          </a:xfrm>
        </p:spPr>
        <p:txBody>
          <a:bodyPr>
            <a:normAutofit/>
          </a:bodyPr>
          <a:lstStyle>
            <a:lvl1pPr>
              <a:defRPr sz="4000"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8300" y="1173760"/>
            <a:ext cx="8414158" cy="9144"/>
          </a:xfrm>
          <a:prstGeom prst="rect">
            <a:avLst/>
          </a:prstGeom>
          <a:solidFill>
            <a:srgbClr val="500000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28650" y="1374634"/>
            <a:ext cx="7886700" cy="4817418"/>
          </a:xfrm>
        </p:spPr>
        <p:txBody>
          <a:bodyPr>
            <a:normAutofit/>
          </a:bodyPr>
          <a:lstStyle>
            <a:lvl1pPr marL="320040" indent="-320040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3200">
                <a:latin typeface="Tw Cen MT" panose="020B0602020104020603" pitchFamily="34" charset="0"/>
              </a:defRPr>
            </a:lvl1pPr>
            <a:lvl2pPr marL="685800" indent="-228600"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3200">
                <a:latin typeface="Tw Cen MT" panose="020B0602020104020603" pitchFamily="34" charset="0"/>
              </a:defRPr>
            </a:lvl2pPr>
            <a:lvl3pPr>
              <a:defRPr sz="2800">
                <a:latin typeface="Tw Cen MT" panose="020B0602020104020603" pitchFamily="34" charset="0"/>
              </a:defRPr>
            </a:lvl3pPr>
            <a:lvl4pPr>
              <a:defRPr sz="2400">
                <a:latin typeface="Tw Cen MT" panose="020B0602020104020603" pitchFamily="34" charset="0"/>
              </a:defRPr>
            </a:lvl4pPr>
            <a:lvl5pPr>
              <a:defRPr sz="2400"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fld id="{8C36E944-10DB-B44C-BB4E-331DD5FF5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3201"/>
            <a:ext cx="7886700" cy="815404"/>
          </a:xfrm>
        </p:spPr>
        <p:txBody>
          <a:bodyPr>
            <a:normAutofit/>
          </a:bodyPr>
          <a:lstStyle>
            <a:lvl1pPr>
              <a:defRPr sz="3600"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23" y="6149851"/>
            <a:ext cx="2743502" cy="9145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68300" y="1173760"/>
            <a:ext cx="8414158" cy="9144"/>
          </a:xfrm>
          <a:prstGeom prst="rect">
            <a:avLst/>
          </a:prstGeom>
          <a:solidFill>
            <a:srgbClr val="500000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28650" y="1374634"/>
            <a:ext cx="7886700" cy="4817418"/>
          </a:xfrm>
        </p:spPr>
        <p:txBody>
          <a:bodyPr/>
          <a:lstStyle>
            <a:lvl1pPr marL="320040" indent="-320040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>
                <a:latin typeface="Tw Cen MT" panose="020B0602020104020603" pitchFamily="34" charset="0"/>
              </a:defRPr>
            </a:lvl1pPr>
            <a:lvl2pPr marL="685800" indent="-228600"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fld id="{8C36E944-10DB-B44C-BB4E-331DD5FF5B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15350" y="1249960"/>
            <a:ext cx="628650" cy="268447"/>
          </a:xfrm>
          <a:prstGeom prst="rect">
            <a:avLst/>
          </a:prstGeom>
          <a:solidFill>
            <a:srgbClr val="707373"/>
          </a:solidFill>
          <a:ln>
            <a:solidFill>
              <a:srgbClr val="7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6701"/>
            <a:ext cx="7886700" cy="815404"/>
          </a:xfrm>
        </p:spPr>
        <p:txBody>
          <a:bodyPr>
            <a:normAutofit/>
          </a:bodyPr>
          <a:lstStyle>
            <a:lvl1pPr>
              <a:defRPr sz="3600"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515350" y="1246067"/>
            <a:ext cx="628650" cy="2723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249960"/>
            <a:ext cx="8414158" cy="268447"/>
          </a:xfrm>
          <a:prstGeom prst="rect">
            <a:avLst/>
          </a:prstGeom>
          <a:solidFill>
            <a:srgbClr val="500000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28650" y="1682369"/>
            <a:ext cx="7886700" cy="4418394"/>
          </a:xfrm>
        </p:spPr>
        <p:txBody>
          <a:bodyPr/>
          <a:lstStyle>
            <a:lvl1pPr marL="320040" indent="-320040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>
                <a:latin typeface="Tw Cen MT" panose="020B0602020104020603" pitchFamily="34" charset="0"/>
              </a:defRPr>
            </a:lvl1pPr>
            <a:lvl2pPr marL="685800" indent="-228600"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" y="6210601"/>
            <a:ext cx="508960" cy="50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476463"/>
            <a:ext cx="7701094" cy="1140902"/>
          </a:xfrm>
          <a:prstGeom prst="rect">
            <a:avLst/>
          </a:prstGeom>
          <a:solidFill>
            <a:srgbClr val="500000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36713" y="1639409"/>
            <a:ext cx="6997147" cy="81500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23" y="6010151"/>
            <a:ext cx="2743502" cy="914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9803-AD96-CF45-A78A-6C87F3D6CB98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7D8C-6970-584A-8A34-29FAF0F6BFBA}" type="datetime1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CEA8-C64C-7840-8BF4-AB3688BB715D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ED55C-3F50-0641-8E37-36B6DEDECFE3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E944-10DB-B44C-BB4E-331DD5FF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Active-Routing: Compute on the Way for Near-Data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964" y="4819699"/>
            <a:ext cx="7994072" cy="1286841"/>
          </a:xfrm>
        </p:spPr>
        <p:txBody>
          <a:bodyPr/>
          <a:lstStyle/>
          <a:p>
            <a:r>
              <a:rPr lang="en-US" sz="2400" b="1" dirty="0"/>
              <a:t>Jiayi Huang</a:t>
            </a:r>
            <a:r>
              <a:rPr lang="en-US" sz="2400" dirty="0"/>
              <a:t>, </a:t>
            </a:r>
            <a:r>
              <a:rPr lang="en-US" sz="2400" dirty="0" err="1"/>
              <a:t>Ramprakash</a:t>
            </a:r>
            <a:r>
              <a:rPr lang="en-US" sz="2400" dirty="0"/>
              <a:t> Reddy Puli, Pritam Majumder </a:t>
            </a:r>
            <a:r>
              <a:rPr lang="en-US" sz="2400" dirty="0" err="1"/>
              <a:t>Sungkeun</a:t>
            </a:r>
            <a:r>
              <a:rPr lang="en-US" sz="2400" dirty="0"/>
              <a:t> Kim, Rahul </a:t>
            </a:r>
            <a:r>
              <a:rPr lang="en-US" sz="2400" dirty="0" err="1"/>
              <a:t>Boyapati</a:t>
            </a:r>
            <a:r>
              <a:rPr lang="en-US" sz="2400" dirty="0"/>
              <a:t>, Ki Hwan Yum and EJ Kim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4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8737-BA29-8642-A308-6A1E365C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Active-Routing Three-Phase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05FF-9A85-FC4D-8082-083D9CB1EA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Active-Routing Tree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4ACA-A997-0249-B7EE-57A1394FFF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92720F-3FE9-5240-98A4-3CD0C8974DBF}"/>
              </a:ext>
            </a:extLst>
          </p:cNvPr>
          <p:cNvGrpSpPr/>
          <p:nvPr/>
        </p:nvGrpSpPr>
        <p:grpSpPr>
          <a:xfrm>
            <a:off x="4472076" y="3401587"/>
            <a:ext cx="3491733" cy="2764942"/>
            <a:chOff x="4890768" y="1978350"/>
            <a:chExt cx="3787141" cy="3017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8E4E09-06D5-FA4E-8DAE-A88759926C5A}"/>
                </a:ext>
              </a:extLst>
            </p:cNvPr>
            <p:cNvSpPr/>
            <p:nvPr/>
          </p:nvSpPr>
          <p:spPr>
            <a:xfrm rot="16200000">
              <a:off x="3756059" y="3235634"/>
              <a:ext cx="2764717" cy="495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CPU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9FD34-95D0-274B-A3B6-0ACEBECC92E5}"/>
                </a:ext>
              </a:extLst>
            </p:cNvPr>
            <p:cNvGrpSpPr/>
            <p:nvPr/>
          </p:nvGrpSpPr>
          <p:grpSpPr>
            <a:xfrm>
              <a:off x="5138417" y="1978350"/>
              <a:ext cx="3539492" cy="3017519"/>
              <a:chOff x="5138417" y="1578294"/>
              <a:chExt cx="3539492" cy="301751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BC37593-8EEF-4B4C-AE9B-CDA8FE5EDB7D}"/>
                  </a:ext>
                </a:extLst>
              </p:cNvPr>
              <p:cNvGrpSpPr/>
              <p:nvPr/>
            </p:nvGrpSpPr>
            <p:grpSpPr>
              <a:xfrm>
                <a:off x="5660390" y="1578294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C52AD8C-971B-EC40-9403-816BEEDE02BB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5626EA2-A6EF-4944-992E-6A5021E59111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336789-533A-2B43-A10F-DFD57D13851E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091548E-622E-3A4B-96F0-168A6B2A1661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F76A8093-23C8-2F44-A19B-DDCC4DEF6E1C}"/>
                    </a:ext>
                  </a:extLst>
                </p:cNvPr>
                <p:cNvCxnSpPr>
                  <a:stCxn id="55" idx="3"/>
                  <a:endCxn id="5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FEC4D9B3-C940-F94C-BDF3-EC874116E3C1}"/>
                    </a:ext>
                  </a:extLst>
                </p:cNvPr>
                <p:cNvCxnSpPr>
                  <a:stCxn id="55" idx="2"/>
                  <a:endCxn id="5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2D265CB-9C10-E145-9743-275C44A48268}"/>
                    </a:ext>
                  </a:extLst>
                </p:cNvPr>
                <p:cNvCxnSpPr>
                  <a:stCxn id="52" idx="2"/>
                  <a:endCxn id="5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93C841ED-3C57-F248-B931-375AA1C04FB9}"/>
                    </a:ext>
                  </a:extLst>
                </p:cNvPr>
                <p:cNvCxnSpPr>
                  <a:stCxn id="54" idx="3"/>
                  <a:endCxn id="5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04D92AB-B840-2540-AA3F-F18104CBE422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68C3F9B-B852-F34D-A4FE-F6914DFCBC3E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F386D73-2567-7D42-96B5-765A22BC5D61}"/>
                  </a:ext>
                </a:extLst>
              </p:cNvPr>
              <p:cNvGrpSpPr/>
              <p:nvPr/>
            </p:nvGrpSpPr>
            <p:grpSpPr>
              <a:xfrm>
                <a:off x="7306309" y="1578294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4F1ADAB-0E25-5C48-93D6-39A4C805F574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61BE46E-C0A0-804B-A304-FF2A67B6C7B0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703A311-D8EC-C84E-A5D7-16924CCDAD3B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A7C0BA6-93A5-814F-9F34-6102FD5D8C06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30B1FEF3-8B45-FA43-B9A6-0FDC8D12C211}"/>
                    </a:ext>
                  </a:extLst>
                </p:cNvPr>
                <p:cNvCxnSpPr>
                  <a:stCxn id="45" idx="3"/>
                  <a:endCxn id="4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85FD7F3-6BFE-F948-BEE7-42D3CA13CD4C}"/>
                    </a:ext>
                  </a:extLst>
                </p:cNvPr>
                <p:cNvCxnSpPr>
                  <a:stCxn id="45" idx="2"/>
                  <a:endCxn id="4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7D82687-2BA7-9B4E-BD12-98EE4DA9E226}"/>
                    </a:ext>
                  </a:extLst>
                </p:cNvPr>
                <p:cNvCxnSpPr>
                  <a:stCxn id="42" idx="2"/>
                  <a:endCxn id="4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FE34B65-C9CC-E045-9D71-3B6952B5E2B6}"/>
                    </a:ext>
                  </a:extLst>
                </p:cNvPr>
                <p:cNvCxnSpPr>
                  <a:stCxn id="44" idx="3"/>
                  <a:endCxn id="4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11A8526-BECE-3F4D-A990-81BA97D9FC5C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85D5AED-AE28-AB41-AFBF-DDCACB8819EE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003AE4E-1CD7-0542-A4F1-1E57C31B13D7}"/>
                  </a:ext>
                </a:extLst>
              </p:cNvPr>
              <p:cNvGrpSpPr/>
              <p:nvPr/>
            </p:nvGrpSpPr>
            <p:grpSpPr>
              <a:xfrm>
                <a:off x="7306308" y="3224213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4B409E4-BEFA-9C41-994D-FE07B19E6360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17F13A-F6A6-BB4F-B4D7-E2C9CAAF6581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E5A52C-9C38-2647-AB44-8419AFA99A2E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C923B69-E68E-8A45-A953-66CB2514A45F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FA6BF53-C68F-8147-874C-C165D0CCA3B4}"/>
                    </a:ext>
                  </a:extLst>
                </p:cNvPr>
                <p:cNvCxnSpPr>
                  <a:stCxn id="35" idx="3"/>
                  <a:endCxn id="3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0E74285-8E7C-004C-807E-246F39DCAC98}"/>
                    </a:ext>
                  </a:extLst>
                </p:cNvPr>
                <p:cNvCxnSpPr>
                  <a:stCxn id="35" idx="2"/>
                  <a:endCxn id="3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EDACBED-C979-1C40-8454-37B70C2540FF}"/>
                    </a:ext>
                  </a:extLst>
                </p:cNvPr>
                <p:cNvCxnSpPr>
                  <a:stCxn id="32" idx="2"/>
                  <a:endCxn id="3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793CD94-AE67-8644-AB2B-D72B7EE6A710}"/>
                    </a:ext>
                  </a:extLst>
                </p:cNvPr>
                <p:cNvCxnSpPr>
                  <a:stCxn id="34" idx="3"/>
                  <a:endCxn id="3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0DE24E6-D026-E34B-823A-30A3720840CA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FC69CB0B-3285-F148-97CF-CB06DDE4E964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2DFC550-64F9-2C48-BBF4-808F5C9BDB19}"/>
                  </a:ext>
                </a:extLst>
              </p:cNvPr>
              <p:cNvGrpSpPr/>
              <p:nvPr/>
            </p:nvGrpSpPr>
            <p:grpSpPr>
              <a:xfrm>
                <a:off x="5660390" y="3224212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E06B55D-7226-5242-B1B9-D28859AA0C27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D8DA7D-EA45-7348-BFFA-E8819028831D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DEC71DE-9C48-A243-87CE-7A101552260B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877EE80-852A-1343-B6EE-32BA893B6935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31809D5-16B8-6346-8065-7E04A2BA0E17}"/>
                    </a:ext>
                  </a:extLst>
                </p:cNvPr>
                <p:cNvCxnSpPr>
                  <a:stCxn id="25" idx="3"/>
                  <a:endCxn id="2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BD20D3F-26AE-7C42-8A96-76CF7D43E918}"/>
                    </a:ext>
                  </a:extLst>
                </p:cNvPr>
                <p:cNvCxnSpPr>
                  <a:stCxn id="25" idx="2"/>
                  <a:endCxn id="2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2C8C8C8-2AC0-9A42-93F6-A8A0DAAF8C26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030B755-1ADA-3844-A576-C1A3B8439C15}"/>
                    </a:ext>
                  </a:extLst>
                </p:cNvPr>
                <p:cNvCxnSpPr>
                  <a:stCxn id="24" idx="3"/>
                  <a:endCxn id="2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EB6AF27-5F39-2A4E-8FE2-165F49A84C17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2CA8FD6-1E51-6D4C-9FDD-A23E924832F5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EB0B7F7-99A2-3249-951A-CE5858FDFE52}"/>
                  </a:ext>
                </a:extLst>
              </p:cNvPr>
              <p:cNvCxnSpPr/>
              <p:nvPr/>
            </p:nvCxnSpPr>
            <p:spPr>
              <a:xfrm>
                <a:off x="7031986" y="2949891"/>
                <a:ext cx="274321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18EB5EE-2A27-5941-9DCB-67222E89C054}"/>
                  </a:ext>
                </a:extLst>
              </p:cNvPr>
              <p:cNvCxnSpPr/>
              <p:nvPr/>
            </p:nvCxnSpPr>
            <p:spPr>
              <a:xfrm flipH="1">
                <a:off x="7031984" y="2949888"/>
                <a:ext cx="274322" cy="27432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196B4B9-6DF1-724E-8570-A015083D2E57}"/>
                  </a:ext>
                </a:extLst>
              </p:cNvPr>
              <p:cNvCxnSpPr>
                <a:stCxn id="43" idx="2"/>
                <a:endCxn id="32" idx="0"/>
              </p:cNvCxnSpPr>
              <p:nvPr/>
            </p:nvCxnSpPr>
            <p:spPr>
              <a:xfrm flipH="1">
                <a:off x="8403588" y="2949894"/>
                <a:ext cx="1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824598E-3998-A841-B3C4-57F046C77414}"/>
                  </a:ext>
                </a:extLst>
              </p:cNvPr>
              <p:cNvCxnSpPr>
                <a:stCxn id="52" idx="3"/>
                <a:endCxn id="45" idx="1"/>
              </p:cNvCxnSpPr>
              <p:nvPr/>
            </p:nvCxnSpPr>
            <p:spPr>
              <a:xfrm>
                <a:off x="7031990" y="1852614"/>
                <a:ext cx="27431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2E1626E-3CBA-224B-BB6A-DF51B906F4D7}"/>
                  </a:ext>
                </a:extLst>
              </p:cNvPr>
              <p:cNvCxnSpPr>
                <a:stCxn id="23" idx="3"/>
                <a:endCxn id="34" idx="1"/>
              </p:cNvCxnSpPr>
              <p:nvPr/>
            </p:nvCxnSpPr>
            <p:spPr>
              <a:xfrm>
                <a:off x="7031990" y="4321492"/>
                <a:ext cx="274318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928EAF-FDFA-BB41-8A36-59BBC72E67BD}"/>
                  </a:ext>
                </a:extLst>
              </p:cNvPr>
              <p:cNvCxnSpPr>
                <a:stCxn id="25" idx="0"/>
                <a:endCxn id="54" idx="2"/>
              </p:cNvCxnSpPr>
              <p:nvPr/>
            </p:nvCxnSpPr>
            <p:spPr>
              <a:xfrm flipV="1">
                <a:off x="5934710" y="2949894"/>
                <a:ext cx="0" cy="27431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92E243E-3CF3-FC43-A1C4-9C6DD6C39722}"/>
                  </a:ext>
                </a:extLst>
              </p:cNvPr>
              <p:cNvCxnSpPr>
                <a:endCxn id="55" idx="1"/>
              </p:cNvCxnSpPr>
              <p:nvPr/>
            </p:nvCxnSpPr>
            <p:spPr>
              <a:xfrm>
                <a:off x="5386068" y="1852613"/>
                <a:ext cx="274322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B1CAC57-6500-E64A-BA56-076AEB27845F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5386068" y="4321492"/>
                <a:ext cx="27432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1607B9C5-14AD-1C46-8981-C4595D913426}"/>
                  </a:ext>
                </a:extLst>
              </p:cNvPr>
              <p:cNvCxnSpPr>
                <a:stCxn id="6" idx="3"/>
                <a:endCxn id="42" idx="0"/>
              </p:cNvCxnSpPr>
              <p:nvPr/>
            </p:nvCxnSpPr>
            <p:spPr>
              <a:xfrm rot="5400000" flipH="1" flipV="1">
                <a:off x="6702571" y="14140"/>
                <a:ext cx="136864" cy="3265172"/>
              </a:xfrm>
              <a:prstGeom prst="bentConnector3">
                <a:avLst>
                  <a:gd name="adj1" fmla="val 267027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83213AC6-0F2F-4C45-8E98-BE310973DF94}"/>
                  </a:ext>
                </a:extLst>
              </p:cNvPr>
              <p:cNvCxnSpPr>
                <a:stCxn id="6" idx="1"/>
                <a:endCxn id="33" idx="2"/>
              </p:cNvCxnSpPr>
              <p:nvPr/>
            </p:nvCxnSpPr>
            <p:spPr>
              <a:xfrm rot="16200000" flipH="1">
                <a:off x="6713034" y="2905259"/>
                <a:ext cx="115938" cy="3265170"/>
              </a:xfrm>
              <a:prstGeom prst="bentConnector3">
                <a:avLst>
                  <a:gd name="adj1" fmla="val 297174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F47D13-EA64-9447-AF0C-560988404480}"/>
              </a:ext>
            </a:extLst>
          </p:cNvPr>
          <p:cNvGrpSpPr/>
          <p:nvPr/>
        </p:nvGrpSpPr>
        <p:grpSpPr>
          <a:xfrm>
            <a:off x="5181665" y="2731288"/>
            <a:ext cx="2019077" cy="3099862"/>
            <a:chOff x="5181665" y="2731288"/>
            <a:chExt cx="2019077" cy="30998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FD4EAF-3243-7B4B-AA79-251BD53E16E9}"/>
                </a:ext>
              </a:extLst>
            </p:cNvPr>
            <p:cNvGrpSpPr/>
            <p:nvPr/>
          </p:nvGrpSpPr>
          <p:grpSpPr>
            <a:xfrm>
              <a:off x="5181665" y="2731288"/>
              <a:ext cx="2019077" cy="369332"/>
              <a:chOff x="5733206" y="2179747"/>
              <a:chExt cx="2019077" cy="36933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EEFE919-5B74-BB43-9F0E-5048A7C3C820}"/>
                  </a:ext>
                </a:extLst>
              </p:cNvPr>
              <p:cNvGrpSpPr/>
              <p:nvPr/>
            </p:nvGrpSpPr>
            <p:grpSpPr>
              <a:xfrm>
                <a:off x="5733206" y="2179747"/>
                <a:ext cx="632305" cy="369332"/>
                <a:chOff x="5733206" y="2179747"/>
                <a:chExt cx="632305" cy="36933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8F807C9-524B-C74B-939D-BB4E64FE5E01}"/>
                    </a:ext>
                  </a:extLst>
                </p:cNvPr>
                <p:cNvSpPr/>
                <p:nvPr/>
              </p:nvSpPr>
              <p:spPr>
                <a:xfrm>
                  <a:off x="5733206" y="2301745"/>
                  <a:ext cx="122519" cy="125337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9050">
                  <a:solidFill>
                    <a:schemeClr val="tx2"/>
                  </a:solidFill>
                  <a:prstDash val="sys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0DF5F03-34A9-AC4C-BFC6-0DFF55DC4825}"/>
                    </a:ext>
                  </a:extLst>
                </p:cNvPr>
                <p:cNvSpPr/>
                <p:nvPr/>
              </p:nvSpPr>
              <p:spPr>
                <a:xfrm>
                  <a:off x="5905129" y="2179747"/>
                  <a:ext cx="4603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Ai</a:t>
                  </a:r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FE05382-C26C-1C49-8730-6D956445DC67}"/>
                  </a:ext>
                </a:extLst>
              </p:cNvPr>
              <p:cNvGrpSpPr/>
              <p:nvPr/>
            </p:nvGrpSpPr>
            <p:grpSpPr>
              <a:xfrm>
                <a:off x="7121553" y="2179747"/>
                <a:ext cx="630730" cy="369332"/>
                <a:chOff x="6621339" y="2179747"/>
                <a:chExt cx="63073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BD5AE0D-B0BD-AD44-BE28-13B64DA33811}"/>
                    </a:ext>
                  </a:extLst>
                </p:cNvPr>
                <p:cNvSpPr/>
                <p:nvPr/>
              </p:nvSpPr>
              <p:spPr>
                <a:xfrm>
                  <a:off x="6621339" y="2301745"/>
                  <a:ext cx="122519" cy="125337"/>
                </a:xfrm>
                <a:prstGeom prst="ellipse">
                  <a:avLst/>
                </a:prstGeom>
                <a:solidFill>
                  <a:schemeClr val="accent4"/>
                </a:solidFill>
                <a:ln w="19050">
                  <a:prstDash val="sys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3B4C666-F9E8-B541-81F8-5722B02C3D37}"/>
                    </a:ext>
                  </a:extLst>
                </p:cNvPr>
                <p:cNvSpPr/>
                <p:nvPr/>
              </p:nvSpPr>
              <p:spPr>
                <a:xfrm>
                  <a:off x="6791687" y="2179747"/>
                  <a:ext cx="4603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Bi</a:t>
                  </a:r>
                  <a:endParaRPr lang="en-US" dirty="0"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722466-F0F6-2249-80FF-4592F556091B}"/>
                </a:ext>
              </a:extLst>
            </p:cNvPr>
            <p:cNvGrpSpPr/>
            <p:nvPr/>
          </p:nvGrpSpPr>
          <p:grpSpPr>
            <a:xfrm>
              <a:off x="5218844" y="3612063"/>
              <a:ext cx="1981557" cy="2219087"/>
              <a:chOff x="5770385" y="3060522"/>
              <a:chExt cx="1981557" cy="2219087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638EA9C-C49B-E24A-B0DE-A6634D6FDAC0}"/>
                  </a:ext>
                </a:extLst>
              </p:cNvPr>
              <p:cNvSpPr/>
              <p:nvPr/>
            </p:nvSpPr>
            <p:spPr>
              <a:xfrm>
                <a:off x="5770385" y="5154272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9EB5440-9F7E-8D42-9329-B2008E180CC7}"/>
                  </a:ext>
                </a:extLst>
              </p:cNvPr>
              <p:cNvSpPr/>
              <p:nvPr/>
            </p:nvSpPr>
            <p:spPr>
              <a:xfrm>
                <a:off x="6561116" y="4699782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54FBEE-653F-2049-9B4C-7D640A837151}"/>
                  </a:ext>
                </a:extLst>
              </p:cNvPr>
              <p:cNvSpPr/>
              <p:nvPr/>
            </p:nvSpPr>
            <p:spPr>
              <a:xfrm>
                <a:off x="6550567" y="3945285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688FE7D-14D9-DC4E-8C36-B1D5E0BA83A4}"/>
                  </a:ext>
                </a:extLst>
              </p:cNvPr>
              <p:cNvSpPr/>
              <p:nvPr/>
            </p:nvSpPr>
            <p:spPr>
              <a:xfrm>
                <a:off x="6731679" y="3945284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147F84E-AB17-074B-A790-0B7D4CE3C15E}"/>
                  </a:ext>
                </a:extLst>
              </p:cNvPr>
              <p:cNvSpPr/>
              <p:nvPr/>
            </p:nvSpPr>
            <p:spPr>
              <a:xfrm>
                <a:off x="7285680" y="3068149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255FE73-D853-0547-9B9D-56FF8AF1F3C5}"/>
                  </a:ext>
                </a:extLst>
              </p:cNvPr>
              <p:cNvSpPr/>
              <p:nvPr/>
            </p:nvSpPr>
            <p:spPr>
              <a:xfrm>
                <a:off x="7294016" y="3206147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6026DCC-81E3-0D49-A86C-01088A4A1362}"/>
                  </a:ext>
                </a:extLst>
              </p:cNvPr>
              <p:cNvSpPr/>
              <p:nvPr/>
            </p:nvSpPr>
            <p:spPr>
              <a:xfrm>
                <a:off x="7459812" y="3060522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AD2A447-22CF-6C4A-88C3-0FFAF2F74F7B}"/>
                  </a:ext>
                </a:extLst>
              </p:cNvPr>
              <p:cNvSpPr/>
              <p:nvPr/>
            </p:nvSpPr>
            <p:spPr>
              <a:xfrm>
                <a:off x="7468148" y="3198520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5CEAA01-6224-A54D-B745-E2768C14767F}"/>
                  </a:ext>
                </a:extLst>
              </p:cNvPr>
              <p:cNvSpPr/>
              <p:nvPr/>
            </p:nvSpPr>
            <p:spPr>
              <a:xfrm>
                <a:off x="7621087" y="3060838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45B462D-E719-5E47-8605-466E077E1B25}"/>
                  </a:ext>
                </a:extLst>
              </p:cNvPr>
              <p:cNvSpPr/>
              <p:nvPr/>
            </p:nvSpPr>
            <p:spPr>
              <a:xfrm>
                <a:off x="7629423" y="3198836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E88F9A-9B37-5647-95F8-B84594C8A55B}"/>
              </a:ext>
            </a:extLst>
          </p:cNvPr>
          <p:cNvGrpSpPr/>
          <p:nvPr/>
        </p:nvGrpSpPr>
        <p:grpSpPr>
          <a:xfrm>
            <a:off x="5316063" y="3527128"/>
            <a:ext cx="980148" cy="1004265"/>
            <a:chOff x="5316063" y="3527128"/>
            <a:chExt cx="980148" cy="1004265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17ED650-EF65-5D40-8110-8BEF6B13F907}"/>
                </a:ext>
              </a:extLst>
            </p:cNvPr>
            <p:cNvSpPr/>
            <p:nvPr/>
          </p:nvSpPr>
          <p:spPr>
            <a:xfrm>
              <a:off x="6051174" y="352712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6F45DD-772E-904B-98BF-E2A745540F43}"/>
                </a:ext>
              </a:extLst>
            </p:cNvPr>
            <p:cNvSpPr/>
            <p:nvPr/>
          </p:nvSpPr>
          <p:spPr>
            <a:xfrm>
              <a:off x="6051174" y="4274126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0218DA5-09B2-DB40-A0AF-F13632DCD853}"/>
                </a:ext>
              </a:extLst>
            </p:cNvPr>
            <p:cNvCxnSpPr>
              <a:stCxn id="81" idx="5"/>
              <a:endCxn id="84" idx="1"/>
            </p:cNvCxnSpPr>
            <p:nvPr/>
          </p:nvCxnSpPr>
          <p:spPr>
            <a:xfrm>
              <a:off x="5525216" y="3741096"/>
              <a:ext cx="561843" cy="56974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2729A72-F76C-BC4A-B0C8-D93262C02131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5561100" y="3652466"/>
              <a:ext cx="490074" cy="3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BA45094-BC75-7C49-A022-85487A55FB73}"/>
                </a:ext>
              </a:extLst>
            </p:cNvPr>
            <p:cNvSpPr/>
            <p:nvPr/>
          </p:nvSpPr>
          <p:spPr>
            <a:xfrm>
              <a:off x="5316063" y="428071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0E62B2-E2BA-0A48-B058-9D91463BC8CC}"/>
                </a:ext>
              </a:extLst>
            </p:cNvPr>
            <p:cNvCxnSpPr>
              <a:stCxn id="81" idx="4"/>
              <a:endCxn id="88" idx="0"/>
            </p:cNvCxnSpPr>
            <p:nvPr/>
          </p:nvCxnSpPr>
          <p:spPr>
            <a:xfrm>
              <a:off x="5438582" y="3777806"/>
              <a:ext cx="0" cy="50291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A070683-9212-174F-9F72-FD50C3E768B7}"/>
              </a:ext>
            </a:extLst>
          </p:cNvPr>
          <p:cNvGrpSpPr/>
          <p:nvPr/>
        </p:nvGrpSpPr>
        <p:grpSpPr>
          <a:xfrm>
            <a:off x="5316063" y="3527128"/>
            <a:ext cx="1715261" cy="1746889"/>
            <a:chOff x="5316063" y="3527128"/>
            <a:chExt cx="1715261" cy="1746889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BEEA89C-ED27-5246-8ABF-920CD16A1BAF}"/>
                </a:ext>
              </a:extLst>
            </p:cNvPr>
            <p:cNvSpPr/>
            <p:nvPr/>
          </p:nvSpPr>
          <p:spPr>
            <a:xfrm>
              <a:off x="6786287" y="352712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5A12A5-BEAC-054A-AB8C-A51369C742E3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6296212" y="3652466"/>
              <a:ext cx="490075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AB467-970F-8D4B-A511-29278C80FCD7}"/>
                </a:ext>
              </a:extLst>
            </p:cNvPr>
            <p:cNvSpPr/>
            <p:nvPr/>
          </p:nvSpPr>
          <p:spPr>
            <a:xfrm>
              <a:off x="5316063" y="5023342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2CF2F3-FE2A-6A4D-9E91-148DB16A4C6B}"/>
                </a:ext>
              </a:extLst>
            </p:cNvPr>
            <p:cNvCxnSpPr>
              <a:cxnSpLocks/>
              <a:stCxn id="88" idx="4"/>
              <a:endCxn id="92" idx="0"/>
            </p:cNvCxnSpPr>
            <p:nvPr/>
          </p:nvCxnSpPr>
          <p:spPr>
            <a:xfrm flipH="1">
              <a:off x="5438581" y="4531393"/>
              <a:ext cx="1" cy="49194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7E43EC0B-DF93-B14C-BCEC-948085E26F11}"/>
              </a:ext>
            </a:extLst>
          </p:cNvPr>
          <p:cNvSpPr txBox="1">
            <a:spLocks/>
          </p:cNvSpPr>
          <p:nvPr/>
        </p:nvSpPr>
        <p:spPr>
          <a:xfrm>
            <a:off x="628650" y="3920154"/>
            <a:ext cx="3159310" cy="11579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sum += *Ai × *Bi;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74AD9A-8356-BE4F-B304-31DA1F456ACF}"/>
              </a:ext>
            </a:extLst>
          </p:cNvPr>
          <p:cNvGrpSpPr/>
          <p:nvPr/>
        </p:nvGrpSpPr>
        <p:grpSpPr>
          <a:xfrm>
            <a:off x="4928741" y="3527131"/>
            <a:ext cx="632359" cy="250675"/>
            <a:chOff x="4928741" y="3527131"/>
            <a:chExt cx="632359" cy="25067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B2790B4-F7CA-DF44-AD0F-3AF6B176A206}"/>
                </a:ext>
              </a:extLst>
            </p:cNvPr>
            <p:cNvSpPr/>
            <p:nvPr/>
          </p:nvSpPr>
          <p:spPr>
            <a:xfrm>
              <a:off x="5316063" y="3527131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07E14B-9040-0C4E-AFF9-76CD45E4F14B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4928741" y="3643085"/>
              <a:ext cx="387322" cy="9384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E8389F0-44EE-C24A-83F8-1B48AF77997E}"/>
              </a:ext>
            </a:extLst>
          </p:cNvPr>
          <p:cNvSpPr txBox="1"/>
          <p:nvPr/>
        </p:nvSpPr>
        <p:spPr>
          <a:xfrm>
            <a:off x="3301162" y="3273735"/>
            <a:ext cx="1566754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Update Packet</a:t>
            </a:r>
          </a:p>
        </p:txBody>
      </p:sp>
    </p:spTree>
    <p:extLst>
      <p:ext uri="{BB962C8B-B14F-4D97-AF65-F5344CB8AC3E}">
        <p14:creationId xmlns:p14="http://schemas.microsoft.com/office/powerpoint/2010/main" val="12039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8737-BA29-8642-A308-6A1E365C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Active-Routing Three-Phase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05FF-9A85-FC4D-8082-083D9CB1EA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Active-Routing Tree Construction</a:t>
            </a:r>
          </a:p>
          <a:p>
            <a:r>
              <a:rPr lang="en-US" dirty="0"/>
              <a:t>Update Phase for 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4ACA-A997-0249-B7EE-57A1394FFF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92720F-3FE9-5240-98A4-3CD0C8974DBF}"/>
              </a:ext>
            </a:extLst>
          </p:cNvPr>
          <p:cNvGrpSpPr/>
          <p:nvPr/>
        </p:nvGrpSpPr>
        <p:grpSpPr>
          <a:xfrm>
            <a:off x="4472076" y="3401587"/>
            <a:ext cx="3491733" cy="2764942"/>
            <a:chOff x="4890768" y="1978350"/>
            <a:chExt cx="3787141" cy="3017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8E4E09-06D5-FA4E-8DAE-A88759926C5A}"/>
                </a:ext>
              </a:extLst>
            </p:cNvPr>
            <p:cNvSpPr/>
            <p:nvPr/>
          </p:nvSpPr>
          <p:spPr>
            <a:xfrm rot="16200000">
              <a:off x="3756059" y="3235634"/>
              <a:ext cx="2764717" cy="495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CPU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9FD34-95D0-274B-A3B6-0ACEBECC92E5}"/>
                </a:ext>
              </a:extLst>
            </p:cNvPr>
            <p:cNvGrpSpPr/>
            <p:nvPr/>
          </p:nvGrpSpPr>
          <p:grpSpPr>
            <a:xfrm>
              <a:off x="5138417" y="1978350"/>
              <a:ext cx="3539492" cy="3017519"/>
              <a:chOff x="5138417" y="1578294"/>
              <a:chExt cx="3539492" cy="301751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BC37593-8EEF-4B4C-AE9B-CDA8FE5EDB7D}"/>
                  </a:ext>
                </a:extLst>
              </p:cNvPr>
              <p:cNvGrpSpPr/>
              <p:nvPr/>
            </p:nvGrpSpPr>
            <p:grpSpPr>
              <a:xfrm>
                <a:off x="5660390" y="1578294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C52AD8C-971B-EC40-9403-816BEEDE02BB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5626EA2-A6EF-4944-992E-6A5021E59111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336789-533A-2B43-A10F-DFD57D13851E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091548E-622E-3A4B-96F0-168A6B2A1661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F76A8093-23C8-2F44-A19B-DDCC4DEF6E1C}"/>
                    </a:ext>
                  </a:extLst>
                </p:cNvPr>
                <p:cNvCxnSpPr>
                  <a:stCxn id="55" idx="3"/>
                  <a:endCxn id="5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FEC4D9B3-C940-F94C-BDF3-EC874116E3C1}"/>
                    </a:ext>
                  </a:extLst>
                </p:cNvPr>
                <p:cNvCxnSpPr>
                  <a:stCxn id="55" idx="2"/>
                  <a:endCxn id="5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2D265CB-9C10-E145-9743-275C44A48268}"/>
                    </a:ext>
                  </a:extLst>
                </p:cNvPr>
                <p:cNvCxnSpPr>
                  <a:stCxn id="52" idx="2"/>
                  <a:endCxn id="5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93C841ED-3C57-F248-B931-375AA1C04FB9}"/>
                    </a:ext>
                  </a:extLst>
                </p:cNvPr>
                <p:cNvCxnSpPr>
                  <a:stCxn id="54" idx="3"/>
                  <a:endCxn id="5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04D92AB-B840-2540-AA3F-F18104CBE422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68C3F9B-B852-F34D-A4FE-F6914DFCBC3E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F386D73-2567-7D42-96B5-765A22BC5D61}"/>
                  </a:ext>
                </a:extLst>
              </p:cNvPr>
              <p:cNvGrpSpPr/>
              <p:nvPr/>
            </p:nvGrpSpPr>
            <p:grpSpPr>
              <a:xfrm>
                <a:off x="7306309" y="1578294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4F1ADAB-0E25-5C48-93D6-39A4C805F574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61BE46E-C0A0-804B-A304-FF2A67B6C7B0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703A311-D8EC-C84E-A5D7-16924CCDAD3B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A7C0BA6-93A5-814F-9F34-6102FD5D8C06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30B1FEF3-8B45-FA43-B9A6-0FDC8D12C211}"/>
                    </a:ext>
                  </a:extLst>
                </p:cNvPr>
                <p:cNvCxnSpPr>
                  <a:stCxn id="45" idx="3"/>
                  <a:endCxn id="4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85FD7F3-6BFE-F948-BEE7-42D3CA13CD4C}"/>
                    </a:ext>
                  </a:extLst>
                </p:cNvPr>
                <p:cNvCxnSpPr>
                  <a:stCxn id="45" idx="2"/>
                  <a:endCxn id="4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7D82687-2BA7-9B4E-BD12-98EE4DA9E226}"/>
                    </a:ext>
                  </a:extLst>
                </p:cNvPr>
                <p:cNvCxnSpPr>
                  <a:stCxn id="42" idx="2"/>
                  <a:endCxn id="4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FE34B65-C9CC-E045-9D71-3B6952B5E2B6}"/>
                    </a:ext>
                  </a:extLst>
                </p:cNvPr>
                <p:cNvCxnSpPr>
                  <a:stCxn id="44" idx="3"/>
                  <a:endCxn id="4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11A8526-BECE-3F4D-A990-81BA97D9FC5C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85D5AED-AE28-AB41-AFBF-DDCACB8819EE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003AE4E-1CD7-0542-A4F1-1E57C31B13D7}"/>
                  </a:ext>
                </a:extLst>
              </p:cNvPr>
              <p:cNvGrpSpPr/>
              <p:nvPr/>
            </p:nvGrpSpPr>
            <p:grpSpPr>
              <a:xfrm>
                <a:off x="7306308" y="3224213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4B409E4-BEFA-9C41-994D-FE07B19E6360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17F13A-F6A6-BB4F-B4D7-E2C9CAAF6581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E5A52C-9C38-2647-AB44-8419AFA99A2E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C923B69-E68E-8A45-A953-66CB2514A45F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FA6BF53-C68F-8147-874C-C165D0CCA3B4}"/>
                    </a:ext>
                  </a:extLst>
                </p:cNvPr>
                <p:cNvCxnSpPr>
                  <a:stCxn id="35" idx="3"/>
                  <a:endCxn id="3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0E74285-8E7C-004C-807E-246F39DCAC98}"/>
                    </a:ext>
                  </a:extLst>
                </p:cNvPr>
                <p:cNvCxnSpPr>
                  <a:stCxn id="35" idx="2"/>
                  <a:endCxn id="3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EDACBED-C979-1C40-8454-37B70C2540FF}"/>
                    </a:ext>
                  </a:extLst>
                </p:cNvPr>
                <p:cNvCxnSpPr>
                  <a:stCxn id="32" idx="2"/>
                  <a:endCxn id="3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793CD94-AE67-8644-AB2B-D72B7EE6A710}"/>
                    </a:ext>
                  </a:extLst>
                </p:cNvPr>
                <p:cNvCxnSpPr>
                  <a:stCxn id="34" idx="3"/>
                  <a:endCxn id="3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0DE24E6-D026-E34B-823A-30A3720840CA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FC69CB0B-3285-F148-97CF-CB06DDE4E964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2DFC550-64F9-2C48-BBF4-808F5C9BDB19}"/>
                  </a:ext>
                </a:extLst>
              </p:cNvPr>
              <p:cNvGrpSpPr/>
              <p:nvPr/>
            </p:nvGrpSpPr>
            <p:grpSpPr>
              <a:xfrm>
                <a:off x="5660390" y="3224212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E06B55D-7226-5242-B1B9-D28859AA0C27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D8DA7D-EA45-7348-BFFA-E8819028831D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DEC71DE-9C48-A243-87CE-7A101552260B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877EE80-852A-1343-B6EE-32BA893B6935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31809D5-16B8-6346-8065-7E04A2BA0E17}"/>
                    </a:ext>
                  </a:extLst>
                </p:cNvPr>
                <p:cNvCxnSpPr>
                  <a:stCxn id="25" idx="3"/>
                  <a:endCxn id="2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BD20D3F-26AE-7C42-8A96-76CF7D43E918}"/>
                    </a:ext>
                  </a:extLst>
                </p:cNvPr>
                <p:cNvCxnSpPr>
                  <a:stCxn id="25" idx="2"/>
                  <a:endCxn id="2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2C8C8C8-2AC0-9A42-93F6-A8A0DAAF8C26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030B755-1ADA-3844-A576-C1A3B8439C15}"/>
                    </a:ext>
                  </a:extLst>
                </p:cNvPr>
                <p:cNvCxnSpPr>
                  <a:stCxn id="24" idx="3"/>
                  <a:endCxn id="2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EB6AF27-5F39-2A4E-8FE2-165F49A84C17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2CA8FD6-1E51-6D4C-9FDD-A23E924832F5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EB0B7F7-99A2-3249-951A-CE5858FDFE52}"/>
                  </a:ext>
                </a:extLst>
              </p:cNvPr>
              <p:cNvCxnSpPr/>
              <p:nvPr/>
            </p:nvCxnSpPr>
            <p:spPr>
              <a:xfrm>
                <a:off x="7031986" y="2949891"/>
                <a:ext cx="274321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18EB5EE-2A27-5941-9DCB-67222E89C054}"/>
                  </a:ext>
                </a:extLst>
              </p:cNvPr>
              <p:cNvCxnSpPr/>
              <p:nvPr/>
            </p:nvCxnSpPr>
            <p:spPr>
              <a:xfrm flipH="1">
                <a:off x="7031984" y="2949888"/>
                <a:ext cx="274322" cy="27432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196B4B9-6DF1-724E-8570-A015083D2E57}"/>
                  </a:ext>
                </a:extLst>
              </p:cNvPr>
              <p:cNvCxnSpPr>
                <a:stCxn id="43" idx="2"/>
                <a:endCxn id="32" idx="0"/>
              </p:cNvCxnSpPr>
              <p:nvPr/>
            </p:nvCxnSpPr>
            <p:spPr>
              <a:xfrm flipH="1">
                <a:off x="8403588" y="2949894"/>
                <a:ext cx="1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824598E-3998-A841-B3C4-57F046C77414}"/>
                  </a:ext>
                </a:extLst>
              </p:cNvPr>
              <p:cNvCxnSpPr>
                <a:stCxn id="52" idx="3"/>
                <a:endCxn id="45" idx="1"/>
              </p:cNvCxnSpPr>
              <p:nvPr/>
            </p:nvCxnSpPr>
            <p:spPr>
              <a:xfrm>
                <a:off x="7031990" y="1852614"/>
                <a:ext cx="27431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2E1626E-3CBA-224B-BB6A-DF51B906F4D7}"/>
                  </a:ext>
                </a:extLst>
              </p:cNvPr>
              <p:cNvCxnSpPr>
                <a:stCxn id="23" idx="3"/>
                <a:endCxn id="34" idx="1"/>
              </p:cNvCxnSpPr>
              <p:nvPr/>
            </p:nvCxnSpPr>
            <p:spPr>
              <a:xfrm>
                <a:off x="7031990" y="4321492"/>
                <a:ext cx="274318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928EAF-FDFA-BB41-8A36-59BBC72E67BD}"/>
                  </a:ext>
                </a:extLst>
              </p:cNvPr>
              <p:cNvCxnSpPr>
                <a:stCxn id="25" idx="0"/>
                <a:endCxn id="54" idx="2"/>
              </p:cNvCxnSpPr>
              <p:nvPr/>
            </p:nvCxnSpPr>
            <p:spPr>
              <a:xfrm flipV="1">
                <a:off x="5934710" y="2949894"/>
                <a:ext cx="0" cy="27431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92E243E-3CF3-FC43-A1C4-9C6DD6C39722}"/>
                  </a:ext>
                </a:extLst>
              </p:cNvPr>
              <p:cNvCxnSpPr>
                <a:endCxn id="55" idx="1"/>
              </p:cNvCxnSpPr>
              <p:nvPr/>
            </p:nvCxnSpPr>
            <p:spPr>
              <a:xfrm>
                <a:off x="5386068" y="1852613"/>
                <a:ext cx="274322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B1CAC57-6500-E64A-BA56-076AEB27845F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5386068" y="4321492"/>
                <a:ext cx="27432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1607B9C5-14AD-1C46-8981-C4595D913426}"/>
                  </a:ext>
                </a:extLst>
              </p:cNvPr>
              <p:cNvCxnSpPr>
                <a:stCxn id="6" idx="3"/>
                <a:endCxn id="42" idx="0"/>
              </p:cNvCxnSpPr>
              <p:nvPr/>
            </p:nvCxnSpPr>
            <p:spPr>
              <a:xfrm rot="5400000" flipH="1" flipV="1">
                <a:off x="6702571" y="14140"/>
                <a:ext cx="136864" cy="3265172"/>
              </a:xfrm>
              <a:prstGeom prst="bentConnector3">
                <a:avLst>
                  <a:gd name="adj1" fmla="val 267027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83213AC6-0F2F-4C45-8E98-BE310973DF94}"/>
                  </a:ext>
                </a:extLst>
              </p:cNvPr>
              <p:cNvCxnSpPr>
                <a:stCxn id="6" idx="1"/>
                <a:endCxn id="33" idx="2"/>
              </p:cNvCxnSpPr>
              <p:nvPr/>
            </p:nvCxnSpPr>
            <p:spPr>
              <a:xfrm rot="16200000" flipH="1">
                <a:off x="6713034" y="2905259"/>
                <a:ext cx="115938" cy="3265170"/>
              </a:xfrm>
              <a:prstGeom prst="bentConnector3">
                <a:avLst>
                  <a:gd name="adj1" fmla="val 297174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F47D13-EA64-9447-AF0C-560988404480}"/>
              </a:ext>
            </a:extLst>
          </p:cNvPr>
          <p:cNvGrpSpPr/>
          <p:nvPr/>
        </p:nvGrpSpPr>
        <p:grpSpPr>
          <a:xfrm>
            <a:off x="5181665" y="2731288"/>
            <a:ext cx="2019077" cy="3099862"/>
            <a:chOff x="5181665" y="2731288"/>
            <a:chExt cx="2019077" cy="30998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FD4EAF-3243-7B4B-AA79-251BD53E16E9}"/>
                </a:ext>
              </a:extLst>
            </p:cNvPr>
            <p:cNvGrpSpPr/>
            <p:nvPr/>
          </p:nvGrpSpPr>
          <p:grpSpPr>
            <a:xfrm>
              <a:off x="5181665" y="2731288"/>
              <a:ext cx="2019077" cy="369332"/>
              <a:chOff x="5733206" y="2179747"/>
              <a:chExt cx="2019077" cy="36933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EEFE919-5B74-BB43-9F0E-5048A7C3C820}"/>
                  </a:ext>
                </a:extLst>
              </p:cNvPr>
              <p:cNvGrpSpPr/>
              <p:nvPr/>
            </p:nvGrpSpPr>
            <p:grpSpPr>
              <a:xfrm>
                <a:off x="5733206" y="2179747"/>
                <a:ext cx="632305" cy="369332"/>
                <a:chOff x="5733206" y="2179747"/>
                <a:chExt cx="632305" cy="36933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8F807C9-524B-C74B-939D-BB4E64FE5E01}"/>
                    </a:ext>
                  </a:extLst>
                </p:cNvPr>
                <p:cNvSpPr/>
                <p:nvPr/>
              </p:nvSpPr>
              <p:spPr>
                <a:xfrm>
                  <a:off x="5733206" y="2301745"/>
                  <a:ext cx="122519" cy="125337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9050">
                  <a:solidFill>
                    <a:schemeClr val="tx2"/>
                  </a:solidFill>
                  <a:prstDash val="sys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0DF5F03-34A9-AC4C-BFC6-0DFF55DC4825}"/>
                    </a:ext>
                  </a:extLst>
                </p:cNvPr>
                <p:cNvSpPr/>
                <p:nvPr/>
              </p:nvSpPr>
              <p:spPr>
                <a:xfrm>
                  <a:off x="5905129" y="2179747"/>
                  <a:ext cx="4603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Ai</a:t>
                  </a:r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FE05382-C26C-1C49-8730-6D956445DC67}"/>
                  </a:ext>
                </a:extLst>
              </p:cNvPr>
              <p:cNvGrpSpPr/>
              <p:nvPr/>
            </p:nvGrpSpPr>
            <p:grpSpPr>
              <a:xfrm>
                <a:off x="7121553" y="2179747"/>
                <a:ext cx="630730" cy="369332"/>
                <a:chOff x="6621339" y="2179747"/>
                <a:chExt cx="63073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BD5AE0D-B0BD-AD44-BE28-13B64DA33811}"/>
                    </a:ext>
                  </a:extLst>
                </p:cNvPr>
                <p:cNvSpPr/>
                <p:nvPr/>
              </p:nvSpPr>
              <p:spPr>
                <a:xfrm>
                  <a:off x="6621339" y="2301745"/>
                  <a:ext cx="122519" cy="125337"/>
                </a:xfrm>
                <a:prstGeom prst="ellipse">
                  <a:avLst/>
                </a:prstGeom>
                <a:solidFill>
                  <a:schemeClr val="accent4"/>
                </a:solidFill>
                <a:ln w="19050">
                  <a:prstDash val="sys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3B4C666-F9E8-B541-81F8-5722B02C3D37}"/>
                    </a:ext>
                  </a:extLst>
                </p:cNvPr>
                <p:cNvSpPr/>
                <p:nvPr/>
              </p:nvSpPr>
              <p:spPr>
                <a:xfrm>
                  <a:off x="6791687" y="2179747"/>
                  <a:ext cx="4603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Bi</a:t>
                  </a:r>
                  <a:endParaRPr lang="en-US" dirty="0"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722466-F0F6-2249-80FF-4592F556091B}"/>
                </a:ext>
              </a:extLst>
            </p:cNvPr>
            <p:cNvGrpSpPr/>
            <p:nvPr/>
          </p:nvGrpSpPr>
          <p:grpSpPr>
            <a:xfrm>
              <a:off x="5218844" y="3612063"/>
              <a:ext cx="1981557" cy="2219087"/>
              <a:chOff x="5770385" y="3060522"/>
              <a:chExt cx="1981557" cy="2219087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638EA9C-C49B-E24A-B0DE-A6634D6FDAC0}"/>
                  </a:ext>
                </a:extLst>
              </p:cNvPr>
              <p:cNvSpPr/>
              <p:nvPr/>
            </p:nvSpPr>
            <p:spPr>
              <a:xfrm>
                <a:off x="5770385" y="5154272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9EB5440-9F7E-8D42-9329-B2008E180CC7}"/>
                  </a:ext>
                </a:extLst>
              </p:cNvPr>
              <p:cNvSpPr/>
              <p:nvPr/>
            </p:nvSpPr>
            <p:spPr>
              <a:xfrm>
                <a:off x="6561116" y="4699782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54FBEE-653F-2049-9B4C-7D640A837151}"/>
                  </a:ext>
                </a:extLst>
              </p:cNvPr>
              <p:cNvSpPr/>
              <p:nvPr/>
            </p:nvSpPr>
            <p:spPr>
              <a:xfrm>
                <a:off x="6550567" y="3945285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688FE7D-14D9-DC4E-8C36-B1D5E0BA83A4}"/>
                  </a:ext>
                </a:extLst>
              </p:cNvPr>
              <p:cNvSpPr/>
              <p:nvPr/>
            </p:nvSpPr>
            <p:spPr>
              <a:xfrm>
                <a:off x="6731679" y="3945284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147F84E-AB17-074B-A790-0B7D4CE3C15E}"/>
                  </a:ext>
                </a:extLst>
              </p:cNvPr>
              <p:cNvSpPr/>
              <p:nvPr/>
            </p:nvSpPr>
            <p:spPr>
              <a:xfrm>
                <a:off x="7285680" y="3068149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255FE73-D853-0547-9B9D-56FF8AF1F3C5}"/>
                  </a:ext>
                </a:extLst>
              </p:cNvPr>
              <p:cNvSpPr/>
              <p:nvPr/>
            </p:nvSpPr>
            <p:spPr>
              <a:xfrm>
                <a:off x="7294016" y="3206147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6026DCC-81E3-0D49-A86C-01088A4A1362}"/>
                  </a:ext>
                </a:extLst>
              </p:cNvPr>
              <p:cNvSpPr/>
              <p:nvPr/>
            </p:nvSpPr>
            <p:spPr>
              <a:xfrm>
                <a:off x="7459812" y="3060522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AD2A447-22CF-6C4A-88C3-0FFAF2F74F7B}"/>
                  </a:ext>
                </a:extLst>
              </p:cNvPr>
              <p:cNvSpPr/>
              <p:nvPr/>
            </p:nvSpPr>
            <p:spPr>
              <a:xfrm>
                <a:off x="7468148" y="3198520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5CEAA01-6224-A54D-B745-E2768C14767F}"/>
                  </a:ext>
                </a:extLst>
              </p:cNvPr>
              <p:cNvSpPr/>
              <p:nvPr/>
            </p:nvSpPr>
            <p:spPr>
              <a:xfrm>
                <a:off x="7621087" y="3060838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45B462D-E719-5E47-8605-466E077E1B25}"/>
                  </a:ext>
                </a:extLst>
              </p:cNvPr>
              <p:cNvSpPr/>
              <p:nvPr/>
            </p:nvSpPr>
            <p:spPr>
              <a:xfrm>
                <a:off x="7629423" y="3198836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E88F9A-9B37-5647-95F8-B84594C8A55B}"/>
              </a:ext>
            </a:extLst>
          </p:cNvPr>
          <p:cNvGrpSpPr/>
          <p:nvPr/>
        </p:nvGrpSpPr>
        <p:grpSpPr>
          <a:xfrm>
            <a:off x="5316063" y="3527128"/>
            <a:ext cx="980148" cy="1004265"/>
            <a:chOff x="5316063" y="3527128"/>
            <a:chExt cx="980148" cy="1004265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17ED650-EF65-5D40-8110-8BEF6B13F907}"/>
                </a:ext>
              </a:extLst>
            </p:cNvPr>
            <p:cNvSpPr/>
            <p:nvPr/>
          </p:nvSpPr>
          <p:spPr>
            <a:xfrm>
              <a:off x="6051174" y="352712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6F45DD-772E-904B-98BF-E2A745540F43}"/>
                </a:ext>
              </a:extLst>
            </p:cNvPr>
            <p:cNvSpPr/>
            <p:nvPr/>
          </p:nvSpPr>
          <p:spPr>
            <a:xfrm>
              <a:off x="6051174" y="4274126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0218DA5-09B2-DB40-A0AF-F13632DCD853}"/>
                </a:ext>
              </a:extLst>
            </p:cNvPr>
            <p:cNvCxnSpPr>
              <a:stCxn id="81" idx="5"/>
              <a:endCxn id="84" idx="1"/>
            </p:cNvCxnSpPr>
            <p:nvPr/>
          </p:nvCxnSpPr>
          <p:spPr>
            <a:xfrm>
              <a:off x="5525216" y="3741096"/>
              <a:ext cx="561843" cy="56974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2729A72-F76C-BC4A-B0C8-D93262C02131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5561100" y="3652466"/>
              <a:ext cx="490074" cy="3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BA45094-BC75-7C49-A022-85487A55FB73}"/>
                </a:ext>
              </a:extLst>
            </p:cNvPr>
            <p:cNvSpPr/>
            <p:nvPr/>
          </p:nvSpPr>
          <p:spPr>
            <a:xfrm>
              <a:off x="5316063" y="428071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0E62B2-E2BA-0A48-B058-9D91463BC8CC}"/>
                </a:ext>
              </a:extLst>
            </p:cNvPr>
            <p:cNvCxnSpPr>
              <a:stCxn id="81" idx="4"/>
              <a:endCxn id="88" idx="0"/>
            </p:cNvCxnSpPr>
            <p:nvPr/>
          </p:nvCxnSpPr>
          <p:spPr>
            <a:xfrm>
              <a:off x="5438582" y="3777806"/>
              <a:ext cx="0" cy="50291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A070683-9212-174F-9F72-FD50C3E768B7}"/>
              </a:ext>
            </a:extLst>
          </p:cNvPr>
          <p:cNvGrpSpPr/>
          <p:nvPr/>
        </p:nvGrpSpPr>
        <p:grpSpPr>
          <a:xfrm>
            <a:off x="5316063" y="3527128"/>
            <a:ext cx="1715261" cy="1746889"/>
            <a:chOff x="5316063" y="3527128"/>
            <a:chExt cx="1715261" cy="1746889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BEEA89C-ED27-5246-8ABF-920CD16A1BAF}"/>
                </a:ext>
              </a:extLst>
            </p:cNvPr>
            <p:cNvSpPr/>
            <p:nvPr/>
          </p:nvSpPr>
          <p:spPr>
            <a:xfrm>
              <a:off x="6786287" y="352712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5A12A5-BEAC-054A-AB8C-A51369C742E3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6296212" y="3652466"/>
              <a:ext cx="490075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AB467-970F-8D4B-A511-29278C80FCD7}"/>
                </a:ext>
              </a:extLst>
            </p:cNvPr>
            <p:cNvSpPr/>
            <p:nvPr/>
          </p:nvSpPr>
          <p:spPr>
            <a:xfrm>
              <a:off x="5316063" y="5023342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2CF2F3-FE2A-6A4D-9E91-148DB16A4C6B}"/>
                </a:ext>
              </a:extLst>
            </p:cNvPr>
            <p:cNvCxnSpPr>
              <a:cxnSpLocks/>
              <a:stCxn id="88" idx="4"/>
              <a:endCxn id="92" idx="0"/>
            </p:cNvCxnSpPr>
            <p:nvPr/>
          </p:nvCxnSpPr>
          <p:spPr>
            <a:xfrm flipH="1">
              <a:off x="5438581" y="4531393"/>
              <a:ext cx="1" cy="49194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7E43EC0B-DF93-B14C-BCEC-948085E26F11}"/>
              </a:ext>
            </a:extLst>
          </p:cNvPr>
          <p:cNvSpPr txBox="1">
            <a:spLocks/>
          </p:cNvSpPr>
          <p:nvPr/>
        </p:nvSpPr>
        <p:spPr>
          <a:xfrm>
            <a:off x="628650" y="3920154"/>
            <a:ext cx="3159310" cy="11579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sum += *Ai × *Bi;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74AD9A-8356-BE4F-B304-31DA1F456ACF}"/>
              </a:ext>
            </a:extLst>
          </p:cNvPr>
          <p:cNvGrpSpPr/>
          <p:nvPr/>
        </p:nvGrpSpPr>
        <p:grpSpPr>
          <a:xfrm>
            <a:off x="4928741" y="3527131"/>
            <a:ext cx="632359" cy="250675"/>
            <a:chOff x="4928741" y="3527131"/>
            <a:chExt cx="632359" cy="25067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B2790B4-F7CA-DF44-AD0F-3AF6B176A206}"/>
                </a:ext>
              </a:extLst>
            </p:cNvPr>
            <p:cNvSpPr/>
            <p:nvPr/>
          </p:nvSpPr>
          <p:spPr>
            <a:xfrm>
              <a:off x="5316063" y="3527131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07E14B-9040-0C4E-AFF9-76CD45E4F14B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4928741" y="3643085"/>
              <a:ext cx="387322" cy="9384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7A11A4-1D48-9E43-8E68-C54D9AEC385B}"/>
              </a:ext>
            </a:extLst>
          </p:cNvPr>
          <p:cNvGrpSpPr/>
          <p:nvPr/>
        </p:nvGrpSpPr>
        <p:grpSpPr>
          <a:xfrm>
            <a:off x="3907495" y="4903049"/>
            <a:ext cx="3746220" cy="1327505"/>
            <a:chOff x="3907495" y="4903049"/>
            <a:chExt cx="3746220" cy="1327505"/>
          </a:xfrm>
        </p:grpSpPr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13C0AC04-5957-5D40-8A8D-B0E9C340619F}"/>
                </a:ext>
              </a:extLst>
            </p:cNvPr>
            <p:cNvCxnSpPr>
              <a:cxnSpLocks/>
              <a:stCxn id="92" idx="4"/>
              <a:endCxn id="70" idx="6"/>
            </p:cNvCxnSpPr>
            <p:nvPr/>
          </p:nvCxnSpPr>
          <p:spPr>
            <a:xfrm rot="5400000">
              <a:off x="5142741" y="5472640"/>
              <a:ext cx="494465" cy="97219"/>
            </a:xfrm>
            <a:prstGeom prst="curvedConnector2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2A957C35-BD93-754B-844C-6FC062305E59}"/>
                </a:ext>
              </a:extLst>
            </p:cNvPr>
            <p:cNvCxnSpPr>
              <a:cxnSpLocks/>
              <a:stCxn id="92" idx="6"/>
              <a:endCxn id="71" idx="2"/>
            </p:cNvCxnSpPr>
            <p:nvPr/>
          </p:nvCxnSpPr>
          <p:spPr>
            <a:xfrm>
              <a:off x="5561100" y="5148680"/>
              <a:ext cx="448475" cy="165312"/>
            </a:xfrm>
            <a:prstGeom prst="curvedConnector3">
              <a:avLst>
                <a:gd name="adj1" fmla="val 50000"/>
              </a:avLst>
            </a:prstGeom>
            <a:ln w="254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DF946BD-26F0-EA41-92CB-BB3A3E0EC972}"/>
                </a:ext>
              </a:extLst>
            </p:cNvPr>
            <p:cNvSpPr txBox="1"/>
            <p:nvPr/>
          </p:nvSpPr>
          <p:spPr>
            <a:xfrm>
              <a:off x="3907495" y="5890035"/>
              <a:ext cx="1650676" cy="34051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A</a:t>
              </a:r>
              <a:r>
                <a:rPr lang="en-US" sz="1400" baseline="-25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Operand request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149E7E5-29AD-5B4A-B502-156DC5E02647}"/>
                </a:ext>
              </a:extLst>
            </p:cNvPr>
            <p:cNvSpPr txBox="1"/>
            <p:nvPr/>
          </p:nvSpPr>
          <p:spPr>
            <a:xfrm>
              <a:off x="6009575" y="4903049"/>
              <a:ext cx="1644140" cy="34051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B</a:t>
              </a:r>
              <a:r>
                <a:rPr lang="en-US" sz="1400" baseline="-25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Operand request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2BE040-03CE-1E48-9A72-3EAA5B232E03}"/>
              </a:ext>
            </a:extLst>
          </p:cNvPr>
          <p:cNvGrpSpPr/>
          <p:nvPr/>
        </p:nvGrpSpPr>
        <p:grpSpPr>
          <a:xfrm>
            <a:off x="3537878" y="4683559"/>
            <a:ext cx="3754980" cy="1084923"/>
            <a:chOff x="3385478" y="4531159"/>
            <a:chExt cx="3754980" cy="1084923"/>
          </a:xfrm>
        </p:grpSpPr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26C63B92-DFDB-7A42-8BFC-DD6FA930F087}"/>
                </a:ext>
              </a:extLst>
            </p:cNvPr>
            <p:cNvCxnSpPr>
              <a:cxnSpLocks/>
              <a:stCxn id="92" idx="4"/>
              <a:endCxn id="70" idx="6"/>
            </p:cNvCxnSpPr>
            <p:nvPr/>
          </p:nvCxnSpPr>
          <p:spPr>
            <a:xfrm rot="5400000">
              <a:off x="4990341" y="5320240"/>
              <a:ext cx="494465" cy="97219"/>
            </a:xfrm>
            <a:prstGeom prst="curvedConnector2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Curved Connector 110">
              <a:extLst>
                <a:ext uri="{FF2B5EF4-FFF2-40B4-BE49-F238E27FC236}">
                  <a16:creationId xmlns:a16="http://schemas.microsoft.com/office/drawing/2014/main" id="{783F245F-A301-7442-8B16-30EBAEBEA483}"/>
                </a:ext>
              </a:extLst>
            </p:cNvPr>
            <p:cNvCxnSpPr>
              <a:cxnSpLocks/>
              <a:stCxn id="92" idx="6"/>
              <a:endCxn id="71" idx="2"/>
            </p:cNvCxnSpPr>
            <p:nvPr/>
          </p:nvCxnSpPr>
          <p:spPr>
            <a:xfrm>
              <a:off x="5408700" y="4996280"/>
              <a:ext cx="448475" cy="1653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F56E5D-82E5-A040-B198-55291E024BA8}"/>
                </a:ext>
              </a:extLst>
            </p:cNvPr>
            <p:cNvSpPr txBox="1"/>
            <p:nvPr/>
          </p:nvSpPr>
          <p:spPr>
            <a:xfrm>
              <a:off x="3385478" y="4957505"/>
              <a:ext cx="1742225" cy="3405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solidFill>
                <a:schemeClr val="accent1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A</a:t>
              </a:r>
              <a:r>
                <a:rPr lang="en-US" sz="1400" baseline="-25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Operand response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FA9AE9D-62C5-004F-8AC8-4E2E50E38F37}"/>
                </a:ext>
              </a:extLst>
            </p:cNvPr>
            <p:cNvSpPr txBox="1"/>
            <p:nvPr/>
          </p:nvSpPr>
          <p:spPr>
            <a:xfrm>
              <a:off x="5404707" y="4531159"/>
              <a:ext cx="1735751" cy="3405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solidFill>
                <a:schemeClr val="accent1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B</a:t>
              </a:r>
              <a:r>
                <a:rPr lang="en-US" sz="1400" baseline="-25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Operand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8737-BA29-8642-A308-6A1E365C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Active-Routing Three-Phase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05FF-9A85-FC4D-8082-083D9CB1EA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Active-Routing Tree Construction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Update Phase for data processing</a:t>
            </a:r>
          </a:p>
          <a:p>
            <a:r>
              <a:rPr lang="en-US" dirty="0"/>
              <a:t>Gather Phase for tree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4ACA-A997-0249-B7EE-57A1394FFF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92720F-3FE9-5240-98A4-3CD0C8974DBF}"/>
              </a:ext>
            </a:extLst>
          </p:cNvPr>
          <p:cNvGrpSpPr/>
          <p:nvPr/>
        </p:nvGrpSpPr>
        <p:grpSpPr>
          <a:xfrm>
            <a:off x="4472076" y="3401587"/>
            <a:ext cx="3491733" cy="2764942"/>
            <a:chOff x="4890768" y="1978350"/>
            <a:chExt cx="3787141" cy="3017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8E4E09-06D5-FA4E-8DAE-A88759926C5A}"/>
                </a:ext>
              </a:extLst>
            </p:cNvPr>
            <p:cNvSpPr/>
            <p:nvPr/>
          </p:nvSpPr>
          <p:spPr>
            <a:xfrm rot="16200000">
              <a:off x="3756059" y="3235634"/>
              <a:ext cx="2764717" cy="495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CPU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9FD34-95D0-274B-A3B6-0ACEBECC92E5}"/>
                </a:ext>
              </a:extLst>
            </p:cNvPr>
            <p:cNvGrpSpPr/>
            <p:nvPr/>
          </p:nvGrpSpPr>
          <p:grpSpPr>
            <a:xfrm>
              <a:off x="5138417" y="1978350"/>
              <a:ext cx="3539492" cy="3017519"/>
              <a:chOff x="5138417" y="1578294"/>
              <a:chExt cx="3539492" cy="301751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BC37593-8EEF-4B4C-AE9B-CDA8FE5EDB7D}"/>
                  </a:ext>
                </a:extLst>
              </p:cNvPr>
              <p:cNvGrpSpPr/>
              <p:nvPr/>
            </p:nvGrpSpPr>
            <p:grpSpPr>
              <a:xfrm>
                <a:off x="5660390" y="1578294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C52AD8C-971B-EC40-9403-816BEEDE02BB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5626EA2-A6EF-4944-992E-6A5021E59111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336789-533A-2B43-A10F-DFD57D13851E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091548E-622E-3A4B-96F0-168A6B2A1661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F76A8093-23C8-2F44-A19B-DDCC4DEF6E1C}"/>
                    </a:ext>
                  </a:extLst>
                </p:cNvPr>
                <p:cNvCxnSpPr>
                  <a:stCxn id="55" idx="3"/>
                  <a:endCxn id="5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FEC4D9B3-C940-F94C-BDF3-EC874116E3C1}"/>
                    </a:ext>
                  </a:extLst>
                </p:cNvPr>
                <p:cNvCxnSpPr>
                  <a:stCxn id="55" idx="2"/>
                  <a:endCxn id="5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2D265CB-9C10-E145-9743-275C44A48268}"/>
                    </a:ext>
                  </a:extLst>
                </p:cNvPr>
                <p:cNvCxnSpPr>
                  <a:stCxn id="52" idx="2"/>
                  <a:endCxn id="5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93C841ED-3C57-F248-B931-375AA1C04FB9}"/>
                    </a:ext>
                  </a:extLst>
                </p:cNvPr>
                <p:cNvCxnSpPr>
                  <a:stCxn id="54" idx="3"/>
                  <a:endCxn id="5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04D92AB-B840-2540-AA3F-F18104CBE422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68C3F9B-B852-F34D-A4FE-F6914DFCBC3E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F386D73-2567-7D42-96B5-765A22BC5D61}"/>
                  </a:ext>
                </a:extLst>
              </p:cNvPr>
              <p:cNvGrpSpPr/>
              <p:nvPr/>
            </p:nvGrpSpPr>
            <p:grpSpPr>
              <a:xfrm>
                <a:off x="7306309" y="1578294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4F1ADAB-0E25-5C48-93D6-39A4C805F574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61BE46E-C0A0-804B-A304-FF2A67B6C7B0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703A311-D8EC-C84E-A5D7-16924CCDAD3B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A7C0BA6-93A5-814F-9F34-6102FD5D8C06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30B1FEF3-8B45-FA43-B9A6-0FDC8D12C211}"/>
                    </a:ext>
                  </a:extLst>
                </p:cNvPr>
                <p:cNvCxnSpPr>
                  <a:stCxn id="45" idx="3"/>
                  <a:endCxn id="4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85FD7F3-6BFE-F948-BEE7-42D3CA13CD4C}"/>
                    </a:ext>
                  </a:extLst>
                </p:cNvPr>
                <p:cNvCxnSpPr>
                  <a:stCxn id="45" idx="2"/>
                  <a:endCxn id="4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7D82687-2BA7-9B4E-BD12-98EE4DA9E226}"/>
                    </a:ext>
                  </a:extLst>
                </p:cNvPr>
                <p:cNvCxnSpPr>
                  <a:stCxn id="42" idx="2"/>
                  <a:endCxn id="4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FE34B65-C9CC-E045-9D71-3B6952B5E2B6}"/>
                    </a:ext>
                  </a:extLst>
                </p:cNvPr>
                <p:cNvCxnSpPr>
                  <a:stCxn id="44" idx="3"/>
                  <a:endCxn id="4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11A8526-BECE-3F4D-A990-81BA97D9FC5C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85D5AED-AE28-AB41-AFBF-DDCACB8819EE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003AE4E-1CD7-0542-A4F1-1E57C31B13D7}"/>
                  </a:ext>
                </a:extLst>
              </p:cNvPr>
              <p:cNvGrpSpPr/>
              <p:nvPr/>
            </p:nvGrpSpPr>
            <p:grpSpPr>
              <a:xfrm>
                <a:off x="7306308" y="3224213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4B409E4-BEFA-9C41-994D-FE07B19E6360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17F13A-F6A6-BB4F-B4D7-E2C9CAAF6581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E5A52C-9C38-2647-AB44-8419AFA99A2E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C923B69-E68E-8A45-A953-66CB2514A45F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FA6BF53-C68F-8147-874C-C165D0CCA3B4}"/>
                    </a:ext>
                  </a:extLst>
                </p:cNvPr>
                <p:cNvCxnSpPr>
                  <a:stCxn id="35" idx="3"/>
                  <a:endCxn id="3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0E74285-8E7C-004C-807E-246F39DCAC98}"/>
                    </a:ext>
                  </a:extLst>
                </p:cNvPr>
                <p:cNvCxnSpPr>
                  <a:stCxn id="35" idx="2"/>
                  <a:endCxn id="3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EDACBED-C979-1C40-8454-37B70C2540FF}"/>
                    </a:ext>
                  </a:extLst>
                </p:cNvPr>
                <p:cNvCxnSpPr>
                  <a:stCxn id="32" idx="2"/>
                  <a:endCxn id="3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793CD94-AE67-8644-AB2B-D72B7EE6A710}"/>
                    </a:ext>
                  </a:extLst>
                </p:cNvPr>
                <p:cNvCxnSpPr>
                  <a:stCxn id="34" idx="3"/>
                  <a:endCxn id="3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0DE24E6-D026-E34B-823A-30A3720840CA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FC69CB0B-3285-F148-97CF-CB06DDE4E964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2DFC550-64F9-2C48-BBF4-808F5C9BDB19}"/>
                  </a:ext>
                </a:extLst>
              </p:cNvPr>
              <p:cNvGrpSpPr/>
              <p:nvPr/>
            </p:nvGrpSpPr>
            <p:grpSpPr>
              <a:xfrm>
                <a:off x="5660390" y="3224212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E06B55D-7226-5242-B1B9-D28859AA0C27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D8DA7D-EA45-7348-BFFA-E8819028831D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DEC71DE-9C48-A243-87CE-7A101552260B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877EE80-852A-1343-B6EE-32BA893B6935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31809D5-16B8-6346-8065-7E04A2BA0E17}"/>
                    </a:ext>
                  </a:extLst>
                </p:cNvPr>
                <p:cNvCxnSpPr>
                  <a:stCxn id="25" idx="3"/>
                  <a:endCxn id="22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BD20D3F-26AE-7C42-8A96-76CF7D43E918}"/>
                    </a:ext>
                  </a:extLst>
                </p:cNvPr>
                <p:cNvCxnSpPr>
                  <a:stCxn id="25" idx="2"/>
                  <a:endCxn id="24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2C8C8C8-2AC0-9A42-93F6-A8A0DAAF8C26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030B755-1ADA-3844-A576-C1A3B8439C15}"/>
                    </a:ext>
                  </a:extLst>
                </p:cNvPr>
                <p:cNvCxnSpPr>
                  <a:stCxn id="24" idx="3"/>
                  <a:endCxn id="23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EB6AF27-5F39-2A4E-8FE2-165F49A84C17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2CA8FD6-1E51-6D4C-9FDD-A23E924832F5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EB0B7F7-99A2-3249-951A-CE5858FDFE52}"/>
                  </a:ext>
                </a:extLst>
              </p:cNvPr>
              <p:cNvCxnSpPr/>
              <p:nvPr/>
            </p:nvCxnSpPr>
            <p:spPr>
              <a:xfrm>
                <a:off x="7031986" y="2949891"/>
                <a:ext cx="274321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18EB5EE-2A27-5941-9DCB-67222E89C054}"/>
                  </a:ext>
                </a:extLst>
              </p:cNvPr>
              <p:cNvCxnSpPr/>
              <p:nvPr/>
            </p:nvCxnSpPr>
            <p:spPr>
              <a:xfrm flipH="1">
                <a:off x="7031984" y="2949888"/>
                <a:ext cx="274322" cy="27432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196B4B9-6DF1-724E-8570-A015083D2E57}"/>
                  </a:ext>
                </a:extLst>
              </p:cNvPr>
              <p:cNvCxnSpPr>
                <a:stCxn id="43" idx="2"/>
                <a:endCxn id="32" idx="0"/>
              </p:cNvCxnSpPr>
              <p:nvPr/>
            </p:nvCxnSpPr>
            <p:spPr>
              <a:xfrm flipH="1">
                <a:off x="8403588" y="2949894"/>
                <a:ext cx="1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824598E-3998-A841-B3C4-57F046C77414}"/>
                  </a:ext>
                </a:extLst>
              </p:cNvPr>
              <p:cNvCxnSpPr>
                <a:stCxn id="52" idx="3"/>
                <a:endCxn id="45" idx="1"/>
              </p:cNvCxnSpPr>
              <p:nvPr/>
            </p:nvCxnSpPr>
            <p:spPr>
              <a:xfrm>
                <a:off x="7031990" y="1852614"/>
                <a:ext cx="27431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2E1626E-3CBA-224B-BB6A-DF51B906F4D7}"/>
                  </a:ext>
                </a:extLst>
              </p:cNvPr>
              <p:cNvCxnSpPr>
                <a:stCxn id="23" idx="3"/>
                <a:endCxn id="34" idx="1"/>
              </p:cNvCxnSpPr>
              <p:nvPr/>
            </p:nvCxnSpPr>
            <p:spPr>
              <a:xfrm>
                <a:off x="7031990" y="4321492"/>
                <a:ext cx="274318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928EAF-FDFA-BB41-8A36-59BBC72E67BD}"/>
                  </a:ext>
                </a:extLst>
              </p:cNvPr>
              <p:cNvCxnSpPr>
                <a:stCxn id="25" idx="0"/>
                <a:endCxn id="54" idx="2"/>
              </p:cNvCxnSpPr>
              <p:nvPr/>
            </p:nvCxnSpPr>
            <p:spPr>
              <a:xfrm flipV="1">
                <a:off x="5934710" y="2949894"/>
                <a:ext cx="0" cy="27431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92E243E-3CF3-FC43-A1C4-9C6DD6C39722}"/>
                  </a:ext>
                </a:extLst>
              </p:cNvPr>
              <p:cNvCxnSpPr>
                <a:endCxn id="55" idx="1"/>
              </p:cNvCxnSpPr>
              <p:nvPr/>
            </p:nvCxnSpPr>
            <p:spPr>
              <a:xfrm>
                <a:off x="5386068" y="1852613"/>
                <a:ext cx="274322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B1CAC57-6500-E64A-BA56-076AEB27845F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5386068" y="4321492"/>
                <a:ext cx="27432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1607B9C5-14AD-1C46-8981-C4595D913426}"/>
                  </a:ext>
                </a:extLst>
              </p:cNvPr>
              <p:cNvCxnSpPr>
                <a:stCxn id="6" idx="3"/>
                <a:endCxn id="42" idx="0"/>
              </p:cNvCxnSpPr>
              <p:nvPr/>
            </p:nvCxnSpPr>
            <p:spPr>
              <a:xfrm rot="5400000" flipH="1" flipV="1">
                <a:off x="6702571" y="14140"/>
                <a:ext cx="136864" cy="3265172"/>
              </a:xfrm>
              <a:prstGeom prst="bentConnector3">
                <a:avLst>
                  <a:gd name="adj1" fmla="val 267027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83213AC6-0F2F-4C45-8E98-BE310973DF94}"/>
                  </a:ext>
                </a:extLst>
              </p:cNvPr>
              <p:cNvCxnSpPr>
                <a:stCxn id="6" idx="1"/>
                <a:endCxn id="33" idx="2"/>
              </p:cNvCxnSpPr>
              <p:nvPr/>
            </p:nvCxnSpPr>
            <p:spPr>
              <a:xfrm rot="16200000" flipH="1">
                <a:off x="6713034" y="2905259"/>
                <a:ext cx="115938" cy="3265170"/>
              </a:xfrm>
              <a:prstGeom prst="bentConnector3">
                <a:avLst>
                  <a:gd name="adj1" fmla="val 297174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F47D13-EA64-9447-AF0C-560988404480}"/>
              </a:ext>
            </a:extLst>
          </p:cNvPr>
          <p:cNvGrpSpPr/>
          <p:nvPr/>
        </p:nvGrpSpPr>
        <p:grpSpPr>
          <a:xfrm>
            <a:off x="5181665" y="2731288"/>
            <a:ext cx="2019077" cy="3099862"/>
            <a:chOff x="5181665" y="2731288"/>
            <a:chExt cx="2019077" cy="30998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FD4EAF-3243-7B4B-AA79-251BD53E16E9}"/>
                </a:ext>
              </a:extLst>
            </p:cNvPr>
            <p:cNvGrpSpPr/>
            <p:nvPr/>
          </p:nvGrpSpPr>
          <p:grpSpPr>
            <a:xfrm>
              <a:off x="5181665" y="2731288"/>
              <a:ext cx="2019077" cy="369332"/>
              <a:chOff x="5733206" y="2179747"/>
              <a:chExt cx="2019077" cy="36933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EEFE919-5B74-BB43-9F0E-5048A7C3C820}"/>
                  </a:ext>
                </a:extLst>
              </p:cNvPr>
              <p:cNvGrpSpPr/>
              <p:nvPr/>
            </p:nvGrpSpPr>
            <p:grpSpPr>
              <a:xfrm>
                <a:off x="5733206" y="2179747"/>
                <a:ext cx="632305" cy="369332"/>
                <a:chOff x="5733206" y="2179747"/>
                <a:chExt cx="632305" cy="36933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8F807C9-524B-C74B-939D-BB4E64FE5E01}"/>
                    </a:ext>
                  </a:extLst>
                </p:cNvPr>
                <p:cNvSpPr/>
                <p:nvPr/>
              </p:nvSpPr>
              <p:spPr>
                <a:xfrm>
                  <a:off x="5733206" y="2301745"/>
                  <a:ext cx="122519" cy="125337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9050">
                  <a:solidFill>
                    <a:schemeClr val="tx2"/>
                  </a:solidFill>
                  <a:prstDash val="sys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0DF5F03-34A9-AC4C-BFC6-0DFF55DC4825}"/>
                    </a:ext>
                  </a:extLst>
                </p:cNvPr>
                <p:cNvSpPr/>
                <p:nvPr/>
              </p:nvSpPr>
              <p:spPr>
                <a:xfrm>
                  <a:off x="5905129" y="2179747"/>
                  <a:ext cx="4603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Ai</a:t>
                  </a:r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FE05382-C26C-1C49-8730-6D956445DC67}"/>
                  </a:ext>
                </a:extLst>
              </p:cNvPr>
              <p:cNvGrpSpPr/>
              <p:nvPr/>
            </p:nvGrpSpPr>
            <p:grpSpPr>
              <a:xfrm>
                <a:off x="7121553" y="2179747"/>
                <a:ext cx="630730" cy="369332"/>
                <a:chOff x="6621339" y="2179747"/>
                <a:chExt cx="63073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BD5AE0D-B0BD-AD44-BE28-13B64DA33811}"/>
                    </a:ext>
                  </a:extLst>
                </p:cNvPr>
                <p:cNvSpPr/>
                <p:nvPr/>
              </p:nvSpPr>
              <p:spPr>
                <a:xfrm>
                  <a:off x="6621339" y="2301745"/>
                  <a:ext cx="122519" cy="125337"/>
                </a:xfrm>
                <a:prstGeom prst="ellipse">
                  <a:avLst/>
                </a:prstGeom>
                <a:solidFill>
                  <a:schemeClr val="accent4"/>
                </a:solidFill>
                <a:ln w="19050">
                  <a:prstDash val="sys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3B4C666-F9E8-B541-81F8-5722B02C3D37}"/>
                    </a:ext>
                  </a:extLst>
                </p:cNvPr>
                <p:cNvSpPr/>
                <p:nvPr/>
              </p:nvSpPr>
              <p:spPr>
                <a:xfrm>
                  <a:off x="6791687" y="2179747"/>
                  <a:ext cx="4603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Bi</a:t>
                  </a:r>
                  <a:endParaRPr lang="en-US" dirty="0"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722466-F0F6-2249-80FF-4592F556091B}"/>
                </a:ext>
              </a:extLst>
            </p:cNvPr>
            <p:cNvGrpSpPr/>
            <p:nvPr/>
          </p:nvGrpSpPr>
          <p:grpSpPr>
            <a:xfrm>
              <a:off x="5218844" y="3612063"/>
              <a:ext cx="1981557" cy="2219087"/>
              <a:chOff x="5770385" y="3060522"/>
              <a:chExt cx="1981557" cy="2219087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638EA9C-C49B-E24A-B0DE-A6634D6FDAC0}"/>
                  </a:ext>
                </a:extLst>
              </p:cNvPr>
              <p:cNvSpPr/>
              <p:nvPr/>
            </p:nvSpPr>
            <p:spPr>
              <a:xfrm>
                <a:off x="5770385" y="5154272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9EB5440-9F7E-8D42-9329-B2008E180CC7}"/>
                  </a:ext>
                </a:extLst>
              </p:cNvPr>
              <p:cNvSpPr/>
              <p:nvPr/>
            </p:nvSpPr>
            <p:spPr>
              <a:xfrm>
                <a:off x="6561116" y="4699782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54FBEE-653F-2049-9B4C-7D640A837151}"/>
                  </a:ext>
                </a:extLst>
              </p:cNvPr>
              <p:cNvSpPr/>
              <p:nvPr/>
            </p:nvSpPr>
            <p:spPr>
              <a:xfrm>
                <a:off x="6550567" y="3945285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688FE7D-14D9-DC4E-8C36-B1D5E0BA83A4}"/>
                  </a:ext>
                </a:extLst>
              </p:cNvPr>
              <p:cNvSpPr/>
              <p:nvPr/>
            </p:nvSpPr>
            <p:spPr>
              <a:xfrm>
                <a:off x="6731679" y="3945284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147F84E-AB17-074B-A790-0B7D4CE3C15E}"/>
                  </a:ext>
                </a:extLst>
              </p:cNvPr>
              <p:cNvSpPr/>
              <p:nvPr/>
            </p:nvSpPr>
            <p:spPr>
              <a:xfrm>
                <a:off x="7285680" y="3068149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255FE73-D853-0547-9B9D-56FF8AF1F3C5}"/>
                  </a:ext>
                </a:extLst>
              </p:cNvPr>
              <p:cNvSpPr/>
              <p:nvPr/>
            </p:nvSpPr>
            <p:spPr>
              <a:xfrm>
                <a:off x="7294016" y="3206147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6026DCC-81E3-0D49-A86C-01088A4A1362}"/>
                  </a:ext>
                </a:extLst>
              </p:cNvPr>
              <p:cNvSpPr/>
              <p:nvPr/>
            </p:nvSpPr>
            <p:spPr>
              <a:xfrm>
                <a:off x="7459812" y="3060522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AD2A447-22CF-6C4A-88C3-0FFAF2F74F7B}"/>
                  </a:ext>
                </a:extLst>
              </p:cNvPr>
              <p:cNvSpPr/>
              <p:nvPr/>
            </p:nvSpPr>
            <p:spPr>
              <a:xfrm>
                <a:off x="7468148" y="3198520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5CEAA01-6224-A54D-B745-E2768C14767F}"/>
                  </a:ext>
                </a:extLst>
              </p:cNvPr>
              <p:cNvSpPr/>
              <p:nvPr/>
            </p:nvSpPr>
            <p:spPr>
              <a:xfrm>
                <a:off x="7621087" y="3060838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45B462D-E719-5E47-8605-466E077E1B25}"/>
                  </a:ext>
                </a:extLst>
              </p:cNvPr>
              <p:cNvSpPr/>
              <p:nvPr/>
            </p:nvSpPr>
            <p:spPr>
              <a:xfrm>
                <a:off x="7629423" y="3198836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E88F9A-9B37-5647-95F8-B84594C8A55B}"/>
              </a:ext>
            </a:extLst>
          </p:cNvPr>
          <p:cNvGrpSpPr/>
          <p:nvPr/>
        </p:nvGrpSpPr>
        <p:grpSpPr>
          <a:xfrm>
            <a:off x="5316063" y="3527128"/>
            <a:ext cx="980148" cy="1004265"/>
            <a:chOff x="5316063" y="3527128"/>
            <a:chExt cx="980148" cy="1004265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17ED650-EF65-5D40-8110-8BEF6B13F907}"/>
                </a:ext>
              </a:extLst>
            </p:cNvPr>
            <p:cNvSpPr/>
            <p:nvPr/>
          </p:nvSpPr>
          <p:spPr>
            <a:xfrm>
              <a:off x="6051174" y="352712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6F45DD-772E-904B-98BF-E2A745540F43}"/>
                </a:ext>
              </a:extLst>
            </p:cNvPr>
            <p:cNvSpPr/>
            <p:nvPr/>
          </p:nvSpPr>
          <p:spPr>
            <a:xfrm>
              <a:off x="6051174" y="4274126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0218DA5-09B2-DB40-A0AF-F13632DCD853}"/>
                </a:ext>
              </a:extLst>
            </p:cNvPr>
            <p:cNvCxnSpPr>
              <a:stCxn id="81" idx="5"/>
              <a:endCxn id="84" idx="1"/>
            </p:cNvCxnSpPr>
            <p:nvPr/>
          </p:nvCxnSpPr>
          <p:spPr>
            <a:xfrm>
              <a:off x="5525216" y="3741096"/>
              <a:ext cx="561843" cy="56974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2729A72-F76C-BC4A-B0C8-D93262C02131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5561100" y="3652466"/>
              <a:ext cx="490074" cy="3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BA45094-BC75-7C49-A022-85487A55FB73}"/>
                </a:ext>
              </a:extLst>
            </p:cNvPr>
            <p:cNvSpPr/>
            <p:nvPr/>
          </p:nvSpPr>
          <p:spPr>
            <a:xfrm>
              <a:off x="5316063" y="428071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0E62B2-E2BA-0A48-B058-9D91463BC8CC}"/>
                </a:ext>
              </a:extLst>
            </p:cNvPr>
            <p:cNvCxnSpPr>
              <a:stCxn id="81" idx="4"/>
              <a:endCxn id="88" idx="0"/>
            </p:cNvCxnSpPr>
            <p:nvPr/>
          </p:nvCxnSpPr>
          <p:spPr>
            <a:xfrm>
              <a:off x="5438582" y="3777806"/>
              <a:ext cx="0" cy="50291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A070683-9212-174F-9F72-FD50C3E768B7}"/>
              </a:ext>
            </a:extLst>
          </p:cNvPr>
          <p:cNvGrpSpPr/>
          <p:nvPr/>
        </p:nvGrpSpPr>
        <p:grpSpPr>
          <a:xfrm>
            <a:off x="5316063" y="3527128"/>
            <a:ext cx="1715261" cy="1746889"/>
            <a:chOff x="5316063" y="3527128"/>
            <a:chExt cx="1715261" cy="1746889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BEEA89C-ED27-5246-8ABF-920CD16A1BAF}"/>
                </a:ext>
              </a:extLst>
            </p:cNvPr>
            <p:cNvSpPr/>
            <p:nvPr/>
          </p:nvSpPr>
          <p:spPr>
            <a:xfrm>
              <a:off x="6786287" y="352712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5A12A5-BEAC-054A-AB8C-A51369C742E3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6296212" y="3652466"/>
              <a:ext cx="490075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AB467-970F-8D4B-A511-29278C80FCD7}"/>
                </a:ext>
              </a:extLst>
            </p:cNvPr>
            <p:cNvSpPr/>
            <p:nvPr/>
          </p:nvSpPr>
          <p:spPr>
            <a:xfrm>
              <a:off x="5316063" y="5023342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2CF2F3-FE2A-6A4D-9E91-148DB16A4C6B}"/>
                </a:ext>
              </a:extLst>
            </p:cNvPr>
            <p:cNvCxnSpPr>
              <a:cxnSpLocks/>
              <a:stCxn id="88" idx="4"/>
              <a:endCxn id="92" idx="0"/>
            </p:cNvCxnSpPr>
            <p:nvPr/>
          </p:nvCxnSpPr>
          <p:spPr>
            <a:xfrm flipH="1">
              <a:off x="5438581" y="4531393"/>
              <a:ext cx="1" cy="49194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7E43EC0B-DF93-B14C-BCEC-948085E26F11}"/>
              </a:ext>
            </a:extLst>
          </p:cNvPr>
          <p:cNvSpPr txBox="1">
            <a:spLocks/>
          </p:cNvSpPr>
          <p:nvPr/>
        </p:nvSpPr>
        <p:spPr>
          <a:xfrm>
            <a:off x="628650" y="3920154"/>
            <a:ext cx="3159310" cy="11579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sum += *Ai × *Bi;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74AD9A-8356-BE4F-B304-31DA1F456ACF}"/>
              </a:ext>
            </a:extLst>
          </p:cNvPr>
          <p:cNvGrpSpPr/>
          <p:nvPr/>
        </p:nvGrpSpPr>
        <p:grpSpPr>
          <a:xfrm>
            <a:off x="4928741" y="3527131"/>
            <a:ext cx="632359" cy="250675"/>
            <a:chOff x="4928741" y="3527131"/>
            <a:chExt cx="632359" cy="25067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B2790B4-F7CA-DF44-AD0F-3AF6B176A206}"/>
                </a:ext>
              </a:extLst>
            </p:cNvPr>
            <p:cNvSpPr/>
            <p:nvPr/>
          </p:nvSpPr>
          <p:spPr>
            <a:xfrm>
              <a:off x="5316063" y="3527131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07E14B-9040-0C4E-AFF9-76CD45E4F14B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4928741" y="3643085"/>
              <a:ext cx="387322" cy="9384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A895683-CFF9-2449-872B-BA52497448EB}"/>
              </a:ext>
            </a:extLst>
          </p:cNvPr>
          <p:cNvSpPr txBox="1"/>
          <p:nvPr/>
        </p:nvSpPr>
        <p:spPr>
          <a:xfrm>
            <a:off x="3989721" y="3223840"/>
            <a:ext cx="1314463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chemeClr val="accent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Gather request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0F15D7-B3E8-2B40-B770-4A8398FBF3F1}"/>
              </a:ext>
            </a:extLst>
          </p:cNvPr>
          <p:cNvGrpSpPr/>
          <p:nvPr/>
        </p:nvGrpSpPr>
        <p:grpSpPr>
          <a:xfrm>
            <a:off x="5315468" y="3526183"/>
            <a:ext cx="980148" cy="1004265"/>
            <a:chOff x="5316063" y="3527128"/>
            <a:chExt cx="980148" cy="100426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290D8C9-ED54-3C46-BCE4-4C01D12C5280}"/>
                </a:ext>
              </a:extLst>
            </p:cNvPr>
            <p:cNvSpPr/>
            <p:nvPr/>
          </p:nvSpPr>
          <p:spPr>
            <a:xfrm>
              <a:off x="6051174" y="3527128"/>
              <a:ext cx="245037" cy="25067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A4218D-6381-E543-B581-17306B653050}"/>
                </a:ext>
              </a:extLst>
            </p:cNvPr>
            <p:cNvSpPr/>
            <p:nvPr/>
          </p:nvSpPr>
          <p:spPr>
            <a:xfrm>
              <a:off x="6051174" y="4274126"/>
              <a:ext cx="245037" cy="25067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45F1A91-F9D4-CE4D-9EC7-4DFD20D3C879}"/>
                </a:ext>
              </a:extLst>
            </p:cNvPr>
            <p:cNvCxnSpPr>
              <a:stCxn id="131" idx="5"/>
              <a:endCxn id="120" idx="1"/>
            </p:cNvCxnSpPr>
            <p:nvPr/>
          </p:nvCxnSpPr>
          <p:spPr>
            <a:xfrm>
              <a:off x="5525215" y="3741095"/>
              <a:ext cx="561844" cy="56974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03D25F-E9A1-3240-9672-88A1D4B55263}"/>
                </a:ext>
              </a:extLst>
            </p:cNvPr>
            <p:cNvCxnSpPr>
              <a:stCxn id="131" idx="6"/>
              <a:endCxn id="119" idx="2"/>
            </p:cNvCxnSpPr>
            <p:nvPr/>
          </p:nvCxnSpPr>
          <p:spPr>
            <a:xfrm flipV="1">
              <a:off x="5561100" y="3652466"/>
              <a:ext cx="490074" cy="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5EF4B97-8E71-2744-A71F-93C1BD4F4182}"/>
                </a:ext>
              </a:extLst>
            </p:cNvPr>
            <p:cNvSpPr/>
            <p:nvPr/>
          </p:nvSpPr>
          <p:spPr>
            <a:xfrm>
              <a:off x="5316063" y="4280718"/>
              <a:ext cx="245037" cy="25067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3CF663B-832D-8749-B88B-91DF7F378F06}"/>
                </a:ext>
              </a:extLst>
            </p:cNvPr>
            <p:cNvCxnSpPr>
              <a:stCxn id="131" idx="4"/>
              <a:endCxn id="123" idx="0"/>
            </p:cNvCxnSpPr>
            <p:nvPr/>
          </p:nvCxnSpPr>
          <p:spPr>
            <a:xfrm>
              <a:off x="5438582" y="3777806"/>
              <a:ext cx="0" cy="50291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C9BC1F-F0E7-DF45-A5EC-3AA5C0BE686E}"/>
              </a:ext>
            </a:extLst>
          </p:cNvPr>
          <p:cNvGrpSpPr/>
          <p:nvPr/>
        </p:nvGrpSpPr>
        <p:grpSpPr>
          <a:xfrm>
            <a:off x="5315468" y="3526183"/>
            <a:ext cx="1715261" cy="1746889"/>
            <a:chOff x="5316063" y="3527128"/>
            <a:chExt cx="1715261" cy="174688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A6F15D4-F6F0-EB4C-AA07-B4481E297221}"/>
                </a:ext>
              </a:extLst>
            </p:cNvPr>
            <p:cNvSpPr/>
            <p:nvPr/>
          </p:nvSpPr>
          <p:spPr>
            <a:xfrm>
              <a:off x="6786287" y="3527128"/>
              <a:ext cx="245037" cy="25067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205564A-18F8-DA43-9025-0DEF8EF54728}"/>
                </a:ext>
              </a:extLst>
            </p:cNvPr>
            <p:cNvCxnSpPr>
              <a:stCxn id="119" idx="6"/>
              <a:endCxn id="126" idx="2"/>
            </p:cNvCxnSpPr>
            <p:nvPr/>
          </p:nvCxnSpPr>
          <p:spPr>
            <a:xfrm>
              <a:off x="6296211" y="3652466"/>
              <a:ext cx="4900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28AC5C7-F711-EB42-A24F-5408BA4FF68A}"/>
                </a:ext>
              </a:extLst>
            </p:cNvPr>
            <p:cNvSpPr/>
            <p:nvPr/>
          </p:nvSpPr>
          <p:spPr>
            <a:xfrm>
              <a:off x="5316063" y="5023342"/>
              <a:ext cx="245037" cy="25067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BA0F4B-53B7-5741-9531-4B9A436DFBF5}"/>
                </a:ext>
              </a:extLst>
            </p:cNvPr>
            <p:cNvCxnSpPr>
              <a:cxnSpLocks/>
              <a:stCxn id="123" idx="4"/>
              <a:endCxn id="128" idx="0"/>
            </p:cNvCxnSpPr>
            <p:nvPr/>
          </p:nvCxnSpPr>
          <p:spPr>
            <a:xfrm>
              <a:off x="5438582" y="4531393"/>
              <a:ext cx="0" cy="4919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5A2455B-085A-8B43-98F0-53E23DA44545}"/>
              </a:ext>
            </a:extLst>
          </p:cNvPr>
          <p:cNvGrpSpPr/>
          <p:nvPr/>
        </p:nvGrpSpPr>
        <p:grpSpPr>
          <a:xfrm>
            <a:off x="4928146" y="3526186"/>
            <a:ext cx="632359" cy="250675"/>
            <a:chOff x="4928741" y="3527131"/>
            <a:chExt cx="632359" cy="250675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95A324-A0B0-F64E-B1CB-F89AEC6EAE39}"/>
                </a:ext>
              </a:extLst>
            </p:cNvPr>
            <p:cNvSpPr/>
            <p:nvPr/>
          </p:nvSpPr>
          <p:spPr>
            <a:xfrm>
              <a:off x="5316063" y="3527131"/>
              <a:ext cx="245037" cy="25067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3CF4E6D-ACDB-5944-BBDD-6C001B9C0E3B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>
              <a:off x="4928741" y="3643085"/>
              <a:ext cx="387322" cy="93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97440381-FFE2-C348-B644-F3A2E79A7A81}"/>
              </a:ext>
            </a:extLst>
          </p:cNvPr>
          <p:cNvSpPr txBox="1"/>
          <p:nvPr/>
        </p:nvSpPr>
        <p:spPr>
          <a:xfrm>
            <a:off x="3996517" y="4098644"/>
            <a:ext cx="1314463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chemeClr val="accent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Gather request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397BFD5-BF73-7949-946F-61CE1D9AB473}"/>
              </a:ext>
            </a:extLst>
          </p:cNvPr>
          <p:cNvSpPr txBox="1"/>
          <p:nvPr/>
        </p:nvSpPr>
        <p:spPr>
          <a:xfrm>
            <a:off x="5894736" y="3878277"/>
            <a:ext cx="1314463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chemeClr val="accent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Gather request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28EACB-67DA-9C4E-B763-7C56DCB61123}"/>
              </a:ext>
            </a:extLst>
          </p:cNvPr>
          <p:cNvSpPr txBox="1"/>
          <p:nvPr/>
        </p:nvSpPr>
        <p:spPr>
          <a:xfrm>
            <a:off x="5524620" y="3151421"/>
            <a:ext cx="1314463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chemeClr val="accent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Gather request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F99369F-4D18-564E-A8FC-C0F9698E506D}"/>
              </a:ext>
            </a:extLst>
          </p:cNvPr>
          <p:cNvSpPr txBox="1"/>
          <p:nvPr/>
        </p:nvSpPr>
        <p:spPr>
          <a:xfrm>
            <a:off x="6381894" y="3148347"/>
            <a:ext cx="1314463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chemeClr val="accent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Gather request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8C7BC85-BFC2-7A4A-AA1C-824C03708800}"/>
              </a:ext>
            </a:extLst>
          </p:cNvPr>
          <p:cNvSpPr txBox="1"/>
          <p:nvPr/>
        </p:nvSpPr>
        <p:spPr>
          <a:xfrm>
            <a:off x="3968906" y="4966844"/>
            <a:ext cx="1314463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chemeClr val="accent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Gather request</a:t>
            </a:r>
          </a:p>
        </p:txBody>
      </p:sp>
    </p:spTree>
    <p:extLst>
      <p:ext uri="{BB962C8B-B14F-4D97-AF65-F5344CB8AC3E}">
        <p14:creationId xmlns:p14="http://schemas.microsoft.com/office/powerpoint/2010/main" val="7892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09CE-052A-4044-B604-91CD586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0523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4836-AB57-9C4C-9927-1A965288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interface and ISA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4D83-DC6A-A443-9FC1-C1F7D096A66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3018971"/>
            <a:ext cx="7886700" cy="3173080"/>
          </a:xfrm>
        </p:spPr>
        <p:txBody>
          <a:bodyPr/>
          <a:lstStyle/>
          <a:p>
            <a:r>
              <a:rPr lang="en-US" sz="1800" b="1" dirty="0">
                <a:latin typeface="Courier" pitchFamily="2" charset="0"/>
              </a:rPr>
              <a:t>Update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b="1" dirty="0">
                <a:latin typeface="Courier" pitchFamily="2" charset="0"/>
              </a:rPr>
              <a:t>void *</a:t>
            </a:r>
            <a:r>
              <a:rPr lang="en-US" sz="1800" dirty="0">
                <a:latin typeface="Courier" pitchFamily="2" charset="0"/>
              </a:rPr>
              <a:t>src1, </a:t>
            </a:r>
            <a:r>
              <a:rPr lang="en-US" sz="1800" b="1" dirty="0">
                <a:latin typeface="Courier" pitchFamily="2" charset="0"/>
              </a:rPr>
              <a:t>void *</a:t>
            </a:r>
            <a:r>
              <a:rPr lang="en-US" sz="1800" dirty="0">
                <a:latin typeface="Courier" pitchFamily="2" charset="0"/>
              </a:rPr>
              <a:t>src2, </a:t>
            </a:r>
            <a:r>
              <a:rPr lang="en-US" sz="1800" b="1" dirty="0">
                <a:latin typeface="Courier" pitchFamily="2" charset="0"/>
              </a:rPr>
              <a:t>void </a:t>
            </a:r>
            <a:r>
              <a:rPr lang="en-US" sz="1800" dirty="0">
                <a:latin typeface="Courier" pitchFamily="2" charset="0"/>
              </a:rPr>
              <a:t>*target, </a:t>
            </a:r>
            <a:r>
              <a:rPr lang="en-US" sz="1800" b="1" dirty="0" err="1">
                <a:latin typeface="Courier" pitchFamily="2" charset="0"/>
              </a:rPr>
              <a:t>int</a:t>
            </a:r>
            <a:r>
              <a:rPr lang="en-US" sz="1800" b="1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op);</a:t>
            </a:r>
          </a:p>
          <a:p>
            <a:r>
              <a:rPr lang="en-US" sz="1800" b="1" dirty="0">
                <a:latin typeface="Courier" pitchFamily="2" charset="0"/>
              </a:rPr>
              <a:t>Gather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b="1" dirty="0">
                <a:latin typeface="Courier" pitchFamily="2" charset="0"/>
              </a:rPr>
              <a:t>void </a:t>
            </a:r>
            <a:r>
              <a:rPr lang="en-US" sz="1800" dirty="0">
                <a:latin typeface="Courier" pitchFamily="2" charset="0"/>
              </a:rPr>
              <a:t>*target, </a:t>
            </a:r>
            <a:r>
              <a:rPr lang="en-US" sz="1800" b="1" dirty="0" err="1">
                <a:latin typeface="Courier" pitchFamily="2" charset="0"/>
              </a:rPr>
              <a:t>int</a:t>
            </a:r>
            <a:r>
              <a:rPr lang="en-US" sz="1800" b="1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num_threads</a:t>
            </a:r>
            <a:r>
              <a:rPr lang="en-US" sz="1800" dirty="0">
                <a:latin typeface="Courier" pitchFamily="2" charset="0"/>
              </a:rPr>
              <a:t>);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D3A3-9B15-414F-858B-DF6CEE757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77392A-F17C-FF4C-921E-1F8CC6DAA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552603"/>
              </p:ext>
            </p:extLst>
          </p:nvPr>
        </p:nvGraphicFramePr>
        <p:xfrm>
          <a:off x="508000" y="1739759"/>
          <a:ext cx="8128000" cy="74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743A9-971F-4946-A87B-AF2FF7708684}"/>
              </a:ext>
            </a:extLst>
          </p:cNvPr>
          <p:cNvSpPr txBox="1">
            <a:spLocks/>
          </p:cNvSpPr>
          <p:nvPr/>
        </p:nvSpPr>
        <p:spPr>
          <a:xfrm>
            <a:off x="628650" y="4269362"/>
            <a:ext cx="3159310" cy="11579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sum += *Ai × *Bi;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86926-2F58-CD4D-A7E6-263108B7B457}"/>
              </a:ext>
            </a:extLst>
          </p:cNvPr>
          <p:cNvSpPr txBox="1">
            <a:spLocks/>
          </p:cNvSpPr>
          <p:nvPr/>
        </p:nvSpPr>
        <p:spPr>
          <a:xfrm>
            <a:off x="4786033" y="4133359"/>
            <a:ext cx="3729317" cy="14299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7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Update(Ai, Bi, &amp;sum, MAC);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Gather(&amp;sum, 16);</a:t>
            </a:r>
          </a:p>
        </p:txBody>
      </p:sp>
    </p:spTree>
    <p:extLst>
      <p:ext uri="{BB962C8B-B14F-4D97-AF65-F5344CB8AC3E}">
        <p14:creationId xmlns:p14="http://schemas.microsoft.com/office/powerpoint/2010/main" val="316972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1">
        <p:bldAsOne/>
      </p:bldGraphic>
      <p:bldP spid="7" grpId="1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4836-AB57-9C4C-9927-1A965288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interface and ISA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4D83-DC6A-A443-9FC1-C1F7D096A66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3018971"/>
            <a:ext cx="7886700" cy="3173080"/>
          </a:xfrm>
        </p:spPr>
        <p:txBody>
          <a:bodyPr/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void *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src1,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void *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src2,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void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*target,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int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op);</a:t>
            </a: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Gather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void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*target,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int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num_threads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); </a:t>
            </a:r>
          </a:p>
          <a:p>
            <a:endParaRPr lang="en-US" dirty="0"/>
          </a:p>
          <a:p>
            <a:r>
              <a:rPr lang="en-US" dirty="0"/>
              <a:t>Offloading logic in network interface</a:t>
            </a:r>
          </a:p>
          <a:p>
            <a:pPr lvl="1"/>
            <a:r>
              <a:rPr lang="en-US" dirty="0"/>
              <a:t>Dedicated registers for offloading information</a:t>
            </a:r>
          </a:p>
          <a:p>
            <a:pPr lvl="1"/>
            <a:r>
              <a:rPr lang="en-US" dirty="0"/>
              <a:t>Convert to Update/Gather packets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D3A3-9B15-414F-858B-DF6CEE757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77392A-F17C-FF4C-921E-1F8CC6DAA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336073"/>
              </p:ext>
            </p:extLst>
          </p:nvPr>
        </p:nvGraphicFramePr>
        <p:xfrm>
          <a:off x="508000" y="1739759"/>
          <a:ext cx="8128000" cy="74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237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3255-C143-224E-A056-26F15B38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Active-Routing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E7448-5991-FC47-A69C-26260C25F0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B6662DB-0C4F-6549-B93C-EDB6DE52134F}"/>
              </a:ext>
            </a:extLst>
          </p:cNvPr>
          <p:cNvGrpSpPr/>
          <p:nvPr/>
        </p:nvGrpSpPr>
        <p:grpSpPr>
          <a:xfrm>
            <a:off x="2399058" y="4031993"/>
            <a:ext cx="5551376" cy="2286931"/>
            <a:chOff x="2957362" y="3203126"/>
            <a:chExt cx="5843099" cy="227720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92BD4A7-EA2D-DB4A-A597-0C1C759AB0DB}"/>
                </a:ext>
              </a:extLst>
            </p:cNvPr>
            <p:cNvGrpSpPr/>
            <p:nvPr/>
          </p:nvGrpSpPr>
          <p:grpSpPr>
            <a:xfrm>
              <a:off x="3965297" y="3203126"/>
              <a:ext cx="4835164" cy="2277205"/>
              <a:chOff x="3569267" y="1282305"/>
              <a:chExt cx="5017021" cy="235541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D1B18E6-DCD2-4A42-AB66-71C34047BF1B}"/>
                  </a:ext>
                </a:extLst>
              </p:cNvPr>
              <p:cNvSpPr/>
              <p:nvPr/>
            </p:nvSpPr>
            <p:spPr>
              <a:xfrm>
                <a:off x="3620278" y="1282305"/>
                <a:ext cx="4966010" cy="23554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727BC8-828A-794E-8F4E-7F131A2C919C}"/>
                  </a:ext>
                </a:extLst>
              </p:cNvPr>
              <p:cNvSpPr/>
              <p:nvPr/>
            </p:nvSpPr>
            <p:spPr>
              <a:xfrm>
                <a:off x="3974532" y="1457030"/>
                <a:ext cx="1182756" cy="5764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Vault Controller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2F60AEB-3077-A24A-A264-3BD087999DA5}"/>
                  </a:ext>
                </a:extLst>
              </p:cNvPr>
              <p:cNvSpPr/>
              <p:nvPr/>
            </p:nvSpPr>
            <p:spPr>
              <a:xfrm>
                <a:off x="3974531" y="2342577"/>
                <a:ext cx="4462668" cy="477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Intra-Cube Network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0BBE492-92DF-154B-8E35-7035FD67FBD2}"/>
                  </a:ext>
                </a:extLst>
              </p:cNvPr>
              <p:cNvSpPr/>
              <p:nvPr/>
            </p:nvSpPr>
            <p:spPr>
              <a:xfrm>
                <a:off x="3974532" y="3073892"/>
                <a:ext cx="914400" cy="4174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I/O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8167EA9-F8B1-964F-81F9-C8D10E7DE5C5}"/>
                  </a:ext>
                </a:extLst>
              </p:cNvPr>
              <p:cNvSpPr/>
              <p:nvPr/>
            </p:nvSpPr>
            <p:spPr>
              <a:xfrm>
                <a:off x="6340044" y="3073891"/>
                <a:ext cx="914400" cy="4174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I/O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E1B6BB-8EA8-BD42-AF1D-8CFED71F60C9}"/>
                  </a:ext>
                </a:extLst>
              </p:cNvPr>
              <p:cNvSpPr/>
              <p:nvPr/>
            </p:nvSpPr>
            <p:spPr>
              <a:xfrm>
                <a:off x="7522800" y="3073891"/>
                <a:ext cx="914400" cy="4174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I/O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EBF9493-9B5C-014E-B771-1D69131BA367}"/>
                  </a:ext>
                </a:extLst>
              </p:cNvPr>
              <p:cNvSpPr/>
              <p:nvPr/>
            </p:nvSpPr>
            <p:spPr>
              <a:xfrm>
                <a:off x="5157288" y="3073891"/>
                <a:ext cx="914400" cy="4174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I/O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CD3D1E-4325-1F46-BBE3-F5AA1D4E7DF9}"/>
                  </a:ext>
                </a:extLst>
              </p:cNvPr>
              <p:cNvSpPr txBox="1"/>
              <p:nvPr/>
            </p:nvSpPr>
            <p:spPr>
              <a:xfrm>
                <a:off x="5132143" y="1372599"/>
                <a:ext cx="1864644" cy="6685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mr-IN" sz="3600" dirty="0"/>
                  <a:t>…</a:t>
                </a:r>
                <a:r>
                  <a:rPr lang="en-US" sz="3600" dirty="0"/>
                  <a:t>  …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C003F70-04C8-F84D-A9AB-E9602BCD8E86}"/>
                  </a:ext>
                </a:extLst>
              </p:cNvPr>
              <p:cNvSpPr/>
              <p:nvPr/>
            </p:nvSpPr>
            <p:spPr>
              <a:xfrm>
                <a:off x="7255269" y="1457030"/>
                <a:ext cx="1182756" cy="5764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Vault Controller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C5DC424-E32B-D948-B8BE-557934DDAACD}"/>
                  </a:ext>
                </a:extLst>
              </p:cNvPr>
              <p:cNvCxnSpPr/>
              <p:nvPr/>
            </p:nvCxnSpPr>
            <p:spPr>
              <a:xfrm flipH="1">
                <a:off x="4553338" y="2033500"/>
                <a:ext cx="0" cy="3081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C8B98D3-6E18-A544-9D92-F94610A27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6108" y="2024971"/>
                <a:ext cx="0" cy="3081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4768ECFD-36AA-9747-B9CE-73BFF4BFBB18}"/>
                  </a:ext>
                </a:extLst>
              </p:cNvPr>
              <p:cNvCxnSpPr/>
              <p:nvPr/>
            </p:nvCxnSpPr>
            <p:spPr>
              <a:xfrm flipH="1" flipV="1">
                <a:off x="4422710" y="2819656"/>
                <a:ext cx="9022" cy="2542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06339806-CC01-AB48-8A7D-8E7B69C41926}"/>
                  </a:ext>
                </a:extLst>
              </p:cNvPr>
              <p:cNvCxnSpPr/>
              <p:nvPr/>
            </p:nvCxnSpPr>
            <p:spPr>
              <a:xfrm flipH="1" flipV="1">
                <a:off x="5574731" y="2819656"/>
                <a:ext cx="0" cy="254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F34BDA-3260-D14F-8D44-0337E2610F0A}"/>
                  </a:ext>
                </a:extLst>
              </p:cNvPr>
              <p:cNvCxnSpPr/>
              <p:nvPr/>
            </p:nvCxnSpPr>
            <p:spPr>
              <a:xfrm flipH="1" flipV="1">
                <a:off x="6757487" y="2819656"/>
                <a:ext cx="0" cy="254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A2CF87C-C287-574F-A012-671DF6AE3E7C}"/>
                  </a:ext>
                </a:extLst>
              </p:cNvPr>
              <p:cNvCxnSpPr/>
              <p:nvPr/>
            </p:nvCxnSpPr>
            <p:spPr>
              <a:xfrm flipV="1">
                <a:off x="7980000" y="2819656"/>
                <a:ext cx="0" cy="254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25A0AC-B16F-F44F-9D8C-EB9F148F67B9}"/>
                  </a:ext>
                </a:extLst>
              </p:cNvPr>
              <p:cNvSpPr txBox="1"/>
              <p:nvPr/>
            </p:nvSpPr>
            <p:spPr>
              <a:xfrm rot="16200000">
                <a:off x="3141748" y="2257669"/>
                <a:ext cx="1259727" cy="404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Logic Layer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FB3ACC-9B87-1F44-9E50-9C198F849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554" y="3203127"/>
              <a:ext cx="582907" cy="15631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6D5889-A7E5-D745-A081-02E3DEF8D6AC}"/>
                </a:ext>
              </a:extLst>
            </p:cNvPr>
            <p:cNvCxnSpPr/>
            <p:nvPr/>
          </p:nvCxnSpPr>
          <p:spPr>
            <a:xfrm>
              <a:off x="2957362" y="5381285"/>
              <a:ext cx="1057098" cy="990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CDA21AD-B3A6-C347-B8F8-4FFBFB410D7E}"/>
              </a:ext>
            </a:extLst>
          </p:cNvPr>
          <p:cNvGrpSpPr/>
          <p:nvPr/>
        </p:nvGrpSpPr>
        <p:grpSpPr>
          <a:xfrm>
            <a:off x="830256" y="4372486"/>
            <a:ext cx="2010588" cy="1841973"/>
            <a:chOff x="1323741" y="3211349"/>
            <a:chExt cx="2010588" cy="1841973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FB87766D-548E-DA42-8507-9D22D3547244}"/>
                </a:ext>
              </a:extLst>
            </p:cNvPr>
            <p:cNvSpPr/>
            <p:nvPr/>
          </p:nvSpPr>
          <p:spPr>
            <a:xfrm>
              <a:off x="1323741" y="4435714"/>
              <a:ext cx="2002137" cy="617608"/>
            </a:xfrm>
            <a:prstGeom prst="parallelogram">
              <a:avLst>
                <a:gd name="adj" fmla="val 7016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AC8A23-4DD4-3E44-A723-A6142F86B422}"/>
                </a:ext>
              </a:extLst>
            </p:cNvPr>
            <p:cNvGrpSpPr/>
            <p:nvPr/>
          </p:nvGrpSpPr>
          <p:grpSpPr>
            <a:xfrm>
              <a:off x="1325682" y="3211349"/>
              <a:ext cx="2008647" cy="1620874"/>
              <a:chOff x="835811" y="3541936"/>
              <a:chExt cx="2114201" cy="1613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025170B-38C0-BC4F-8E72-9CAE0C058176}"/>
                  </a:ext>
                </a:extLst>
              </p:cNvPr>
              <p:cNvGrpSpPr/>
              <p:nvPr/>
            </p:nvGrpSpPr>
            <p:grpSpPr>
              <a:xfrm>
                <a:off x="835811" y="3541936"/>
                <a:ext cx="2114201" cy="1613981"/>
                <a:chOff x="835811" y="3541936"/>
                <a:chExt cx="2114201" cy="1613981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CCD295B-EC98-754E-B1DD-564686E3C303}"/>
                    </a:ext>
                  </a:extLst>
                </p:cNvPr>
                <p:cNvGrpSpPr/>
                <p:nvPr/>
              </p:nvGrpSpPr>
              <p:grpSpPr>
                <a:xfrm>
                  <a:off x="835811" y="4540933"/>
                  <a:ext cx="2107349" cy="614984"/>
                  <a:chOff x="3876839" y="1626958"/>
                  <a:chExt cx="2186609" cy="6361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66" name="Parallelogram 65">
                    <a:extLst>
                      <a:ext uri="{FF2B5EF4-FFF2-40B4-BE49-F238E27FC236}">
                        <a16:creationId xmlns:a16="http://schemas.microsoft.com/office/drawing/2014/main" id="{DAC8DE3F-FFD6-FE49-A3D7-DDC30847A024}"/>
                      </a:ext>
                    </a:extLst>
                  </p:cNvPr>
                  <p:cNvSpPr/>
                  <p:nvPr/>
                </p:nvSpPr>
                <p:spPr>
                  <a:xfrm>
                    <a:off x="3876839" y="1626960"/>
                    <a:ext cx="2186609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Parallelogram 66">
                    <a:extLst>
                      <a:ext uri="{FF2B5EF4-FFF2-40B4-BE49-F238E27FC236}">
                        <a16:creationId xmlns:a16="http://schemas.microsoft.com/office/drawing/2014/main" id="{52C3FD04-498C-124F-AB17-8B458BD0BD81}"/>
                      </a:ext>
                    </a:extLst>
                  </p:cNvPr>
                  <p:cNvSpPr/>
                  <p:nvPr/>
                </p:nvSpPr>
                <p:spPr>
                  <a:xfrm>
                    <a:off x="4137212" y="1626958"/>
                    <a:ext cx="715435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Parallelogram 67">
                    <a:extLst>
                      <a:ext uri="{FF2B5EF4-FFF2-40B4-BE49-F238E27FC236}">
                        <a16:creationId xmlns:a16="http://schemas.microsoft.com/office/drawing/2014/main" id="{C0F79EB4-B392-B945-B594-813A62E71969}"/>
                      </a:ext>
                    </a:extLst>
                  </p:cNvPr>
                  <p:cNvSpPr/>
                  <p:nvPr/>
                </p:nvSpPr>
                <p:spPr>
                  <a:xfrm>
                    <a:off x="4659232" y="1626958"/>
                    <a:ext cx="69406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Parallelogram 68">
                    <a:extLst>
                      <a:ext uri="{FF2B5EF4-FFF2-40B4-BE49-F238E27FC236}">
                        <a16:creationId xmlns:a16="http://schemas.microsoft.com/office/drawing/2014/main" id="{13584D90-0586-EE40-84EE-36C2DAB5CF62}"/>
                      </a:ext>
                    </a:extLst>
                  </p:cNvPr>
                  <p:cNvSpPr/>
                  <p:nvPr/>
                </p:nvSpPr>
                <p:spPr>
                  <a:xfrm>
                    <a:off x="5124841" y="1626958"/>
                    <a:ext cx="68810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8CEB4B4A-9452-A343-A792-1AFEEE01B7C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05609" y="1788089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2DCDB94-2D44-B441-9F2A-C20F99157D24}"/>
                      </a:ext>
                    </a:extLst>
                  </p:cNvPr>
                  <p:cNvCxnSpPr/>
                  <p:nvPr/>
                </p:nvCxnSpPr>
                <p:spPr>
                  <a:xfrm>
                    <a:off x="4099987" y="1945012"/>
                    <a:ext cx="1740313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1A76BFC-CD67-6F40-A3B8-1710B8EDF6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98891" y="2106463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4AF1B68-089F-574E-9115-81B7FE1D665E}"/>
                    </a:ext>
                  </a:extLst>
                </p:cNvPr>
                <p:cNvGrpSpPr/>
                <p:nvPr/>
              </p:nvGrpSpPr>
              <p:grpSpPr>
                <a:xfrm>
                  <a:off x="835811" y="4396560"/>
                  <a:ext cx="2107349" cy="614984"/>
                  <a:chOff x="3876839" y="1626958"/>
                  <a:chExt cx="2186609" cy="6361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59" name="Parallelogram 58">
                    <a:extLst>
                      <a:ext uri="{FF2B5EF4-FFF2-40B4-BE49-F238E27FC236}">
                        <a16:creationId xmlns:a16="http://schemas.microsoft.com/office/drawing/2014/main" id="{1A9A729D-ED36-4244-860C-03D34F81E12D}"/>
                      </a:ext>
                    </a:extLst>
                  </p:cNvPr>
                  <p:cNvSpPr/>
                  <p:nvPr/>
                </p:nvSpPr>
                <p:spPr>
                  <a:xfrm>
                    <a:off x="3876839" y="1626960"/>
                    <a:ext cx="2186609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Parallelogram 59">
                    <a:extLst>
                      <a:ext uri="{FF2B5EF4-FFF2-40B4-BE49-F238E27FC236}">
                        <a16:creationId xmlns:a16="http://schemas.microsoft.com/office/drawing/2014/main" id="{BF433055-1EB5-E44A-AED4-3B27991FD1E0}"/>
                      </a:ext>
                    </a:extLst>
                  </p:cNvPr>
                  <p:cNvSpPr/>
                  <p:nvPr/>
                </p:nvSpPr>
                <p:spPr>
                  <a:xfrm>
                    <a:off x="4137212" y="1626958"/>
                    <a:ext cx="715435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Parallelogram 60">
                    <a:extLst>
                      <a:ext uri="{FF2B5EF4-FFF2-40B4-BE49-F238E27FC236}">
                        <a16:creationId xmlns:a16="http://schemas.microsoft.com/office/drawing/2014/main" id="{6BA82721-F7CF-A244-B15E-D54916BFF923}"/>
                      </a:ext>
                    </a:extLst>
                  </p:cNvPr>
                  <p:cNvSpPr/>
                  <p:nvPr/>
                </p:nvSpPr>
                <p:spPr>
                  <a:xfrm>
                    <a:off x="4659232" y="1626958"/>
                    <a:ext cx="69406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Parallelogram 61">
                    <a:extLst>
                      <a:ext uri="{FF2B5EF4-FFF2-40B4-BE49-F238E27FC236}">
                        <a16:creationId xmlns:a16="http://schemas.microsoft.com/office/drawing/2014/main" id="{A0F4455E-07F6-8F40-9916-0E8693A86887}"/>
                      </a:ext>
                    </a:extLst>
                  </p:cNvPr>
                  <p:cNvSpPr/>
                  <p:nvPr/>
                </p:nvSpPr>
                <p:spPr>
                  <a:xfrm>
                    <a:off x="5124841" y="1626958"/>
                    <a:ext cx="68810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DBDE9C2-0109-8F49-A3A6-BA69D8E9544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05609" y="1788089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A3B6B30D-3A8C-0148-A4F9-4C457F7A5773}"/>
                      </a:ext>
                    </a:extLst>
                  </p:cNvPr>
                  <p:cNvCxnSpPr/>
                  <p:nvPr/>
                </p:nvCxnSpPr>
                <p:spPr>
                  <a:xfrm>
                    <a:off x="4099987" y="1945012"/>
                    <a:ext cx="1740313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EF6AE67-8AF0-A746-A4FB-05AFACD835F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98891" y="2106463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B5AE669-E6EF-954F-856B-B8AD4E78A1F0}"/>
                    </a:ext>
                  </a:extLst>
                </p:cNvPr>
                <p:cNvGrpSpPr/>
                <p:nvPr/>
              </p:nvGrpSpPr>
              <p:grpSpPr>
                <a:xfrm>
                  <a:off x="839237" y="4259252"/>
                  <a:ext cx="2107349" cy="614984"/>
                  <a:chOff x="3876839" y="1626958"/>
                  <a:chExt cx="2186609" cy="6361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52" name="Parallelogram 51">
                    <a:extLst>
                      <a:ext uri="{FF2B5EF4-FFF2-40B4-BE49-F238E27FC236}">
                        <a16:creationId xmlns:a16="http://schemas.microsoft.com/office/drawing/2014/main" id="{BC87DEA8-472C-434C-B3A7-94089A160CEB}"/>
                      </a:ext>
                    </a:extLst>
                  </p:cNvPr>
                  <p:cNvSpPr/>
                  <p:nvPr/>
                </p:nvSpPr>
                <p:spPr>
                  <a:xfrm>
                    <a:off x="3876839" y="1626960"/>
                    <a:ext cx="2186609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Parallelogram 52">
                    <a:extLst>
                      <a:ext uri="{FF2B5EF4-FFF2-40B4-BE49-F238E27FC236}">
                        <a16:creationId xmlns:a16="http://schemas.microsoft.com/office/drawing/2014/main" id="{4ADE1D78-9D3A-AE4F-A63C-CEE8C91AE176}"/>
                      </a:ext>
                    </a:extLst>
                  </p:cNvPr>
                  <p:cNvSpPr/>
                  <p:nvPr/>
                </p:nvSpPr>
                <p:spPr>
                  <a:xfrm>
                    <a:off x="4137212" y="1626958"/>
                    <a:ext cx="715435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Parallelogram 53">
                    <a:extLst>
                      <a:ext uri="{FF2B5EF4-FFF2-40B4-BE49-F238E27FC236}">
                        <a16:creationId xmlns:a16="http://schemas.microsoft.com/office/drawing/2014/main" id="{237B694D-4074-0B4D-AF01-33759C8A038A}"/>
                      </a:ext>
                    </a:extLst>
                  </p:cNvPr>
                  <p:cNvSpPr/>
                  <p:nvPr/>
                </p:nvSpPr>
                <p:spPr>
                  <a:xfrm>
                    <a:off x="4659232" y="1626958"/>
                    <a:ext cx="69406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Parallelogram 54">
                    <a:extLst>
                      <a:ext uri="{FF2B5EF4-FFF2-40B4-BE49-F238E27FC236}">
                        <a16:creationId xmlns:a16="http://schemas.microsoft.com/office/drawing/2014/main" id="{4D614235-BF7A-8444-A93A-25BADE61BE31}"/>
                      </a:ext>
                    </a:extLst>
                  </p:cNvPr>
                  <p:cNvSpPr/>
                  <p:nvPr/>
                </p:nvSpPr>
                <p:spPr>
                  <a:xfrm>
                    <a:off x="5124841" y="1626958"/>
                    <a:ext cx="68810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6D13DAF9-B28E-9544-A968-CE3A5B56B6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05609" y="1788089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034995AE-D2A1-8D4E-B843-9F96D9F10E1C}"/>
                      </a:ext>
                    </a:extLst>
                  </p:cNvPr>
                  <p:cNvCxnSpPr>
                    <a:stCxn id="39" idx="5"/>
                    <a:endCxn id="39" idx="2"/>
                  </p:cNvCxnSpPr>
                  <p:nvPr/>
                </p:nvCxnSpPr>
                <p:spPr>
                  <a:xfrm>
                    <a:off x="4099987" y="1945012"/>
                    <a:ext cx="1740313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586CAAB-8C3B-C347-89D1-350A3B59B5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98891" y="2106463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062C4C8-6725-AD48-AA79-1560A47B9DDB}"/>
                    </a:ext>
                  </a:extLst>
                </p:cNvPr>
                <p:cNvGrpSpPr/>
                <p:nvPr/>
              </p:nvGrpSpPr>
              <p:grpSpPr>
                <a:xfrm>
                  <a:off x="842653" y="4114876"/>
                  <a:ext cx="2107345" cy="614983"/>
                  <a:chOff x="3876839" y="1626958"/>
                  <a:chExt cx="2186609" cy="6361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45" name="Parallelogram 44">
                    <a:extLst>
                      <a:ext uri="{FF2B5EF4-FFF2-40B4-BE49-F238E27FC236}">
                        <a16:creationId xmlns:a16="http://schemas.microsoft.com/office/drawing/2014/main" id="{B8EF4157-7DFF-FF4D-A6AF-C947B5F894AF}"/>
                      </a:ext>
                    </a:extLst>
                  </p:cNvPr>
                  <p:cNvSpPr/>
                  <p:nvPr/>
                </p:nvSpPr>
                <p:spPr>
                  <a:xfrm>
                    <a:off x="3876839" y="1626960"/>
                    <a:ext cx="2186609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Parallelogram 45">
                    <a:extLst>
                      <a:ext uri="{FF2B5EF4-FFF2-40B4-BE49-F238E27FC236}">
                        <a16:creationId xmlns:a16="http://schemas.microsoft.com/office/drawing/2014/main" id="{8D1F8E6D-81E5-214F-A773-1A6AFC302C5E}"/>
                      </a:ext>
                    </a:extLst>
                  </p:cNvPr>
                  <p:cNvSpPr/>
                  <p:nvPr/>
                </p:nvSpPr>
                <p:spPr>
                  <a:xfrm>
                    <a:off x="4137212" y="1626958"/>
                    <a:ext cx="715435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Parallelogram 46">
                    <a:extLst>
                      <a:ext uri="{FF2B5EF4-FFF2-40B4-BE49-F238E27FC236}">
                        <a16:creationId xmlns:a16="http://schemas.microsoft.com/office/drawing/2014/main" id="{D5E55F60-8CFE-1344-A915-FFBE2E04CE90}"/>
                      </a:ext>
                    </a:extLst>
                  </p:cNvPr>
                  <p:cNvSpPr/>
                  <p:nvPr/>
                </p:nvSpPr>
                <p:spPr>
                  <a:xfrm>
                    <a:off x="4659232" y="1626958"/>
                    <a:ext cx="69406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Parallelogram 47">
                    <a:extLst>
                      <a:ext uri="{FF2B5EF4-FFF2-40B4-BE49-F238E27FC236}">
                        <a16:creationId xmlns:a16="http://schemas.microsoft.com/office/drawing/2014/main" id="{9C9DAE66-D389-4647-838B-55288BE310C5}"/>
                      </a:ext>
                    </a:extLst>
                  </p:cNvPr>
                  <p:cNvSpPr/>
                  <p:nvPr/>
                </p:nvSpPr>
                <p:spPr>
                  <a:xfrm>
                    <a:off x="5124841" y="1630978"/>
                    <a:ext cx="688103" cy="628556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9063905-2191-C044-80C9-89C08AA8C65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08051" y="1788089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F2DFBC3E-F9E3-4F41-9D15-3C214834A1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987" y="1945012"/>
                    <a:ext cx="1768959" cy="4021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92EFDEF-BAF3-2E4A-A3D3-F411B9A1F2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83227" y="2106463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80E759B-C9C5-214F-839E-D2873FD29B32}"/>
                    </a:ext>
                  </a:extLst>
                </p:cNvPr>
                <p:cNvGrpSpPr/>
                <p:nvPr/>
              </p:nvGrpSpPr>
              <p:grpSpPr>
                <a:xfrm>
                  <a:off x="835811" y="3967989"/>
                  <a:ext cx="2107349" cy="614984"/>
                  <a:chOff x="3876839" y="1626958"/>
                  <a:chExt cx="2186609" cy="6361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38" name="Parallelogram 37">
                    <a:extLst>
                      <a:ext uri="{FF2B5EF4-FFF2-40B4-BE49-F238E27FC236}">
                        <a16:creationId xmlns:a16="http://schemas.microsoft.com/office/drawing/2014/main" id="{4B1BD745-85EB-4E45-9294-B9881EAFA431}"/>
                      </a:ext>
                    </a:extLst>
                  </p:cNvPr>
                  <p:cNvSpPr/>
                  <p:nvPr/>
                </p:nvSpPr>
                <p:spPr>
                  <a:xfrm>
                    <a:off x="3876839" y="1626960"/>
                    <a:ext cx="2186609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Parallelogram 38">
                    <a:extLst>
                      <a:ext uri="{FF2B5EF4-FFF2-40B4-BE49-F238E27FC236}">
                        <a16:creationId xmlns:a16="http://schemas.microsoft.com/office/drawing/2014/main" id="{52A5E698-F033-0444-809C-9CDC93FD8684}"/>
                      </a:ext>
                    </a:extLst>
                  </p:cNvPr>
                  <p:cNvSpPr/>
                  <p:nvPr/>
                </p:nvSpPr>
                <p:spPr>
                  <a:xfrm>
                    <a:off x="4137212" y="1626958"/>
                    <a:ext cx="715435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Parallelogram 39">
                    <a:extLst>
                      <a:ext uri="{FF2B5EF4-FFF2-40B4-BE49-F238E27FC236}">
                        <a16:creationId xmlns:a16="http://schemas.microsoft.com/office/drawing/2014/main" id="{14D86DAC-B4FD-FB43-870E-8A56D841D657}"/>
                      </a:ext>
                    </a:extLst>
                  </p:cNvPr>
                  <p:cNvSpPr/>
                  <p:nvPr/>
                </p:nvSpPr>
                <p:spPr>
                  <a:xfrm>
                    <a:off x="4659232" y="1626958"/>
                    <a:ext cx="69406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Parallelogram 40">
                    <a:extLst>
                      <a:ext uri="{FF2B5EF4-FFF2-40B4-BE49-F238E27FC236}">
                        <a16:creationId xmlns:a16="http://schemas.microsoft.com/office/drawing/2014/main" id="{E894D655-1959-8A49-8CDA-1E6FC438B761}"/>
                      </a:ext>
                    </a:extLst>
                  </p:cNvPr>
                  <p:cNvSpPr/>
                  <p:nvPr/>
                </p:nvSpPr>
                <p:spPr>
                  <a:xfrm>
                    <a:off x="5124841" y="1626958"/>
                    <a:ext cx="68810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C54BC8C-174F-D542-94A6-B0D834D86A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05609" y="1788089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0449A02-9C09-0C48-A789-4DF074BEA8AF}"/>
                      </a:ext>
                    </a:extLst>
                  </p:cNvPr>
                  <p:cNvCxnSpPr/>
                  <p:nvPr/>
                </p:nvCxnSpPr>
                <p:spPr>
                  <a:xfrm>
                    <a:off x="4099987" y="1945012"/>
                    <a:ext cx="1740313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C6715BAF-2EF7-5C45-8930-5A9D95761D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98891" y="2106463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EF6309F-D1C0-0849-BD44-28901C15B652}"/>
                    </a:ext>
                  </a:extLst>
                </p:cNvPr>
                <p:cNvGrpSpPr/>
                <p:nvPr/>
              </p:nvGrpSpPr>
              <p:grpSpPr>
                <a:xfrm>
                  <a:off x="835811" y="3823617"/>
                  <a:ext cx="2107349" cy="614984"/>
                  <a:chOff x="3876839" y="1626958"/>
                  <a:chExt cx="2186609" cy="6361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31" name="Parallelogram 30">
                    <a:extLst>
                      <a:ext uri="{FF2B5EF4-FFF2-40B4-BE49-F238E27FC236}">
                        <a16:creationId xmlns:a16="http://schemas.microsoft.com/office/drawing/2014/main" id="{3ACB4C26-5896-9948-81C9-5E1D05F5F89E}"/>
                      </a:ext>
                    </a:extLst>
                  </p:cNvPr>
                  <p:cNvSpPr/>
                  <p:nvPr/>
                </p:nvSpPr>
                <p:spPr>
                  <a:xfrm>
                    <a:off x="3876839" y="1626960"/>
                    <a:ext cx="2186609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Parallelogram 31">
                    <a:extLst>
                      <a:ext uri="{FF2B5EF4-FFF2-40B4-BE49-F238E27FC236}">
                        <a16:creationId xmlns:a16="http://schemas.microsoft.com/office/drawing/2014/main" id="{D54E96E0-89F0-554F-9BF7-E28F2ACD7E0E}"/>
                      </a:ext>
                    </a:extLst>
                  </p:cNvPr>
                  <p:cNvSpPr/>
                  <p:nvPr/>
                </p:nvSpPr>
                <p:spPr>
                  <a:xfrm>
                    <a:off x="4137212" y="1626958"/>
                    <a:ext cx="715435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Parallelogram 32">
                    <a:extLst>
                      <a:ext uri="{FF2B5EF4-FFF2-40B4-BE49-F238E27FC236}">
                        <a16:creationId xmlns:a16="http://schemas.microsoft.com/office/drawing/2014/main" id="{E9EB2F40-F5FD-7846-B982-71E4A7412127}"/>
                      </a:ext>
                    </a:extLst>
                  </p:cNvPr>
                  <p:cNvSpPr/>
                  <p:nvPr/>
                </p:nvSpPr>
                <p:spPr>
                  <a:xfrm>
                    <a:off x="4659232" y="1626958"/>
                    <a:ext cx="69406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Parallelogram 33">
                    <a:extLst>
                      <a:ext uri="{FF2B5EF4-FFF2-40B4-BE49-F238E27FC236}">
                        <a16:creationId xmlns:a16="http://schemas.microsoft.com/office/drawing/2014/main" id="{2A8351E9-CBC2-9F41-8173-D113B40782A0}"/>
                      </a:ext>
                    </a:extLst>
                  </p:cNvPr>
                  <p:cNvSpPr/>
                  <p:nvPr/>
                </p:nvSpPr>
                <p:spPr>
                  <a:xfrm>
                    <a:off x="5124841" y="1626958"/>
                    <a:ext cx="68810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1348323-0554-9141-A06C-3CF8DD5AD4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05609" y="1788089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003F376-C083-984B-84D3-ED62ACFB6CEA}"/>
                      </a:ext>
                    </a:extLst>
                  </p:cNvPr>
                  <p:cNvCxnSpPr/>
                  <p:nvPr/>
                </p:nvCxnSpPr>
                <p:spPr>
                  <a:xfrm>
                    <a:off x="4099987" y="1945012"/>
                    <a:ext cx="1740313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3C913CC-7573-704F-8EEE-4B5B88618C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98891" y="2106463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6AB3919-58E4-FD44-8821-5733FD214218}"/>
                    </a:ext>
                  </a:extLst>
                </p:cNvPr>
                <p:cNvGrpSpPr/>
                <p:nvPr/>
              </p:nvGrpSpPr>
              <p:grpSpPr>
                <a:xfrm>
                  <a:off x="839237" y="3686309"/>
                  <a:ext cx="2107349" cy="614984"/>
                  <a:chOff x="3876839" y="1626958"/>
                  <a:chExt cx="2186609" cy="6361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24" name="Parallelogram 23">
                    <a:extLst>
                      <a:ext uri="{FF2B5EF4-FFF2-40B4-BE49-F238E27FC236}">
                        <a16:creationId xmlns:a16="http://schemas.microsoft.com/office/drawing/2014/main" id="{13B8E760-3EB7-4D47-A43D-E2781DFAEC91}"/>
                      </a:ext>
                    </a:extLst>
                  </p:cNvPr>
                  <p:cNvSpPr/>
                  <p:nvPr/>
                </p:nvSpPr>
                <p:spPr>
                  <a:xfrm>
                    <a:off x="3876839" y="1626960"/>
                    <a:ext cx="2186609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Parallelogram 24">
                    <a:extLst>
                      <a:ext uri="{FF2B5EF4-FFF2-40B4-BE49-F238E27FC236}">
                        <a16:creationId xmlns:a16="http://schemas.microsoft.com/office/drawing/2014/main" id="{91331F71-3740-5244-8C11-6E18905AF3A3}"/>
                      </a:ext>
                    </a:extLst>
                  </p:cNvPr>
                  <p:cNvSpPr/>
                  <p:nvPr/>
                </p:nvSpPr>
                <p:spPr>
                  <a:xfrm>
                    <a:off x="4137212" y="1626958"/>
                    <a:ext cx="715435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Parallelogram 25">
                    <a:extLst>
                      <a:ext uri="{FF2B5EF4-FFF2-40B4-BE49-F238E27FC236}">
                        <a16:creationId xmlns:a16="http://schemas.microsoft.com/office/drawing/2014/main" id="{CF6ECEC6-1265-9F48-AA17-29C619AC79E6}"/>
                      </a:ext>
                    </a:extLst>
                  </p:cNvPr>
                  <p:cNvSpPr/>
                  <p:nvPr/>
                </p:nvSpPr>
                <p:spPr>
                  <a:xfrm>
                    <a:off x="4659232" y="1626958"/>
                    <a:ext cx="69406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Parallelogram 26">
                    <a:extLst>
                      <a:ext uri="{FF2B5EF4-FFF2-40B4-BE49-F238E27FC236}">
                        <a16:creationId xmlns:a16="http://schemas.microsoft.com/office/drawing/2014/main" id="{33851FEF-CC6F-C746-8635-429A5ACA5858}"/>
                      </a:ext>
                    </a:extLst>
                  </p:cNvPr>
                  <p:cNvSpPr/>
                  <p:nvPr/>
                </p:nvSpPr>
                <p:spPr>
                  <a:xfrm>
                    <a:off x="5124841" y="1626958"/>
                    <a:ext cx="68810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4B2944E-2ABD-484C-B1C6-5BA96AD25E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05609" y="1788089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FFD7C58-F0EF-284F-9EF2-8436B7C71927}"/>
                      </a:ext>
                    </a:extLst>
                  </p:cNvPr>
                  <p:cNvCxnSpPr/>
                  <p:nvPr/>
                </p:nvCxnSpPr>
                <p:spPr>
                  <a:xfrm>
                    <a:off x="4099987" y="1945012"/>
                    <a:ext cx="1740313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B8F9C44F-5723-FC4E-B597-2FCB4AADA9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98891" y="2106463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3E7B2B3-698A-CC42-8D72-3752320B8875}"/>
                    </a:ext>
                  </a:extLst>
                </p:cNvPr>
                <p:cNvGrpSpPr/>
                <p:nvPr/>
              </p:nvGrpSpPr>
              <p:grpSpPr>
                <a:xfrm>
                  <a:off x="842663" y="3541936"/>
                  <a:ext cx="2107349" cy="614984"/>
                  <a:chOff x="3876839" y="1626958"/>
                  <a:chExt cx="2186609" cy="636106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17" name="Parallelogram 16">
                    <a:extLst>
                      <a:ext uri="{FF2B5EF4-FFF2-40B4-BE49-F238E27FC236}">
                        <a16:creationId xmlns:a16="http://schemas.microsoft.com/office/drawing/2014/main" id="{919E28C3-BD86-BA4B-9509-8EADCF08BCB6}"/>
                      </a:ext>
                    </a:extLst>
                  </p:cNvPr>
                  <p:cNvSpPr/>
                  <p:nvPr/>
                </p:nvSpPr>
                <p:spPr>
                  <a:xfrm>
                    <a:off x="3876839" y="1626960"/>
                    <a:ext cx="2186609" cy="636104"/>
                  </a:xfrm>
                  <a:prstGeom prst="parallelogram">
                    <a:avLst>
                      <a:gd name="adj" fmla="val 70161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Parallelogram 17">
                    <a:extLst>
                      <a:ext uri="{FF2B5EF4-FFF2-40B4-BE49-F238E27FC236}">
                        <a16:creationId xmlns:a16="http://schemas.microsoft.com/office/drawing/2014/main" id="{7FC7EBEF-2CD9-A24B-9FEB-1FD21EFA8CE4}"/>
                      </a:ext>
                    </a:extLst>
                  </p:cNvPr>
                  <p:cNvSpPr/>
                  <p:nvPr/>
                </p:nvSpPr>
                <p:spPr>
                  <a:xfrm>
                    <a:off x="4137212" y="1626958"/>
                    <a:ext cx="715435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Parallelogram 18">
                    <a:extLst>
                      <a:ext uri="{FF2B5EF4-FFF2-40B4-BE49-F238E27FC236}">
                        <a16:creationId xmlns:a16="http://schemas.microsoft.com/office/drawing/2014/main" id="{C975237C-D25F-3742-A571-3A697C0BA1C2}"/>
                      </a:ext>
                    </a:extLst>
                  </p:cNvPr>
                  <p:cNvSpPr/>
                  <p:nvPr/>
                </p:nvSpPr>
                <p:spPr>
                  <a:xfrm>
                    <a:off x="4659232" y="1626958"/>
                    <a:ext cx="694063" cy="636104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Parallelogram 19">
                    <a:extLst>
                      <a:ext uri="{FF2B5EF4-FFF2-40B4-BE49-F238E27FC236}">
                        <a16:creationId xmlns:a16="http://schemas.microsoft.com/office/drawing/2014/main" id="{2367A2A0-B719-3D42-ACFD-3E3A948B0573}"/>
                      </a:ext>
                    </a:extLst>
                  </p:cNvPr>
                  <p:cNvSpPr/>
                  <p:nvPr/>
                </p:nvSpPr>
                <p:spPr>
                  <a:xfrm>
                    <a:off x="5124841" y="1630978"/>
                    <a:ext cx="688103" cy="628556"/>
                  </a:xfrm>
                  <a:prstGeom prst="parallelogram">
                    <a:avLst>
                      <a:gd name="adj" fmla="val 70161"/>
                    </a:avLst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50FA4E3-6AEF-3A40-9E0A-0908AFBBB43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08051" y="1788089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E1C43DB7-843B-4F41-AD9B-CCB90D654B99}"/>
                      </a:ext>
                    </a:extLst>
                  </p:cNvPr>
                  <p:cNvCxnSpPr/>
                  <p:nvPr/>
                </p:nvCxnSpPr>
                <p:spPr>
                  <a:xfrm>
                    <a:off x="4099987" y="1945012"/>
                    <a:ext cx="1740313" cy="0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5FA50030-394D-2B4B-801A-8B0A720E516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83227" y="2106463"/>
                    <a:ext cx="1737360" cy="2"/>
                  </a:xfrm>
                  <a:prstGeom prst="line">
                    <a:avLst/>
                  </a:prstGeom>
                  <a:grpFill/>
                  <a:ln>
                    <a:solidFill>
                      <a:schemeClr val="accent4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89C3EA-0D6B-EC4D-84EA-F00A5F0E6686}"/>
                  </a:ext>
                </a:extLst>
              </p:cNvPr>
              <p:cNvSpPr txBox="1"/>
              <p:nvPr/>
            </p:nvSpPr>
            <p:spPr>
              <a:xfrm>
                <a:off x="1242608" y="3626860"/>
                <a:ext cx="1363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DRAM layer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D5AF70C-AF18-DA49-8F15-DF74B3958BF1}"/>
                </a:ext>
              </a:extLst>
            </p:cNvPr>
            <p:cNvGrpSpPr/>
            <p:nvPr/>
          </p:nvGrpSpPr>
          <p:grpSpPr>
            <a:xfrm>
              <a:off x="2672748" y="3674899"/>
              <a:ext cx="335434" cy="1154113"/>
              <a:chOff x="2177988" y="4005486"/>
              <a:chExt cx="353061" cy="1149205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A0A7A53-9625-9C4E-8E2D-2B37B3CF075F}"/>
                  </a:ext>
                </a:extLst>
              </p:cNvPr>
              <p:cNvGrpSpPr/>
              <p:nvPr/>
            </p:nvGrpSpPr>
            <p:grpSpPr>
              <a:xfrm>
                <a:off x="2177988" y="4005519"/>
                <a:ext cx="351756" cy="1147582"/>
                <a:chOff x="2177988" y="4005519"/>
                <a:chExt cx="351756" cy="1147582"/>
              </a:xfrm>
            </p:grpSpPr>
            <p:sp>
              <p:nvSpPr>
                <p:cNvPr id="98" name="Parallelogram 97">
                  <a:extLst>
                    <a:ext uri="{FF2B5EF4-FFF2-40B4-BE49-F238E27FC236}">
                      <a16:creationId xmlns:a16="http://schemas.microsoft.com/office/drawing/2014/main" id="{C2E55CE4-8E5D-2746-A7ED-7B1253AF9C06}"/>
                    </a:ext>
                  </a:extLst>
                </p:cNvPr>
                <p:cNvSpPr/>
                <p:nvPr/>
              </p:nvSpPr>
              <p:spPr>
                <a:xfrm>
                  <a:off x="2186329" y="4997813"/>
                  <a:ext cx="343184" cy="155288"/>
                </a:xfrm>
                <a:prstGeom prst="parallelogram">
                  <a:avLst>
                    <a:gd name="adj" fmla="val 6977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Parallelogram 98">
                  <a:extLst>
                    <a:ext uri="{FF2B5EF4-FFF2-40B4-BE49-F238E27FC236}">
                      <a16:creationId xmlns:a16="http://schemas.microsoft.com/office/drawing/2014/main" id="{E9C2773E-4091-6948-9818-44E12AF1F1D1}"/>
                    </a:ext>
                  </a:extLst>
                </p:cNvPr>
                <p:cNvSpPr/>
                <p:nvPr/>
              </p:nvSpPr>
              <p:spPr>
                <a:xfrm>
                  <a:off x="2177988" y="4861850"/>
                  <a:ext cx="343183" cy="155288"/>
                </a:xfrm>
                <a:prstGeom prst="parallelogram">
                  <a:avLst>
                    <a:gd name="adj" fmla="val 6977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Parallelogram 99">
                  <a:extLst>
                    <a:ext uri="{FF2B5EF4-FFF2-40B4-BE49-F238E27FC236}">
                      <a16:creationId xmlns:a16="http://schemas.microsoft.com/office/drawing/2014/main" id="{26EDA1D0-E798-0F48-9B7C-523D0AA5FF0C}"/>
                    </a:ext>
                  </a:extLst>
                </p:cNvPr>
                <p:cNvSpPr/>
                <p:nvPr/>
              </p:nvSpPr>
              <p:spPr>
                <a:xfrm>
                  <a:off x="2181727" y="4716562"/>
                  <a:ext cx="343184" cy="155288"/>
                </a:xfrm>
                <a:prstGeom prst="parallelogram">
                  <a:avLst>
                    <a:gd name="adj" fmla="val 6977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Parallelogram 100">
                  <a:extLst>
                    <a:ext uri="{FF2B5EF4-FFF2-40B4-BE49-F238E27FC236}">
                      <a16:creationId xmlns:a16="http://schemas.microsoft.com/office/drawing/2014/main" id="{DD031EF2-754B-544B-8E41-A0BCF6131427}"/>
                    </a:ext>
                  </a:extLst>
                </p:cNvPr>
                <p:cNvSpPr/>
                <p:nvPr/>
              </p:nvSpPr>
              <p:spPr>
                <a:xfrm>
                  <a:off x="2186557" y="4578462"/>
                  <a:ext cx="343184" cy="155288"/>
                </a:xfrm>
                <a:prstGeom prst="parallelogram">
                  <a:avLst>
                    <a:gd name="adj" fmla="val 6977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Parallelogram 101">
                  <a:extLst>
                    <a:ext uri="{FF2B5EF4-FFF2-40B4-BE49-F238E27FC236}">
                      <a16:creationId xmlns:a16="http://schemas.microsoft.com/office/drawing/2014/main" id="{DF0B6B2E-F2CE-5C4A-B250-82CA14091166}"/>
                    </a:ext>
                  </a:extLst>
                </p:cNvPr>
                <p:cNvSpPr/>
                <p:nvPr/>
              </p:nvSpPr>
              <p:spPr>
                <a:xfrm>
                  <a:off x="2186314" y="4424869"/>
                  <a:ext cx="343184" cy="155288"/>
                </a:xfrm>
                <a:prstGeom prst="parallelogram">
                  <a:avLst>
                    <a:gd name="adj" fmla="val 6977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Parallelogram 102">
                  <a:extLst>
                    <a:ext uri="{FF2B5EF4-FFF2-40B4-BE49-F238E27FC236}">
                      <a16:creationId xmlns:a16="http://schemas.microsoft.com/office/drawing/2014/main" id="{F2BEB11B-F0E2-084E-B2DF-4A8AB0C22669}"/>
                    </a:ext>
                  </a:extLst>
                </p:cNvPr>
                <p:cNvSpPr/>
                <p:nvPr/>
              </p:nvSpPr>
              <p:spPr>
                <a:xfrm>
                  <a:off x="2177994" y="4288907"/>
                  <a:ext cx="343184" cy="155288"/>
                </a:xfrm>
                <a:prstGeom prst="parallelogram">
                  <a:avLst>
                    <a:gd name="adj" fmla="val 6977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Parallelogram 103">
                  <a:extLst>
                    <a:ext uri="{FF2B5EF4-FFF2-40B4-BE49-F238E27FC236}">
                      <a16:creationId xmlns:a16="http://schemas.microsoft.com/office/drawing/2014/main" id="{30FC52C2-D8B7-F749-8C4B-FE1D44286799}"/>
                    </a:ext>
                  </a:extLst>
                </p:cNvPr>
                <p:cNvSpPr/>
                <p:nvPr/>
              </p:nvSpPr>
              <p:spPr>
                <a:xfrm>
                  <a:off x="2181741" y="4143619"/>
                  <a:ext cx="343184" cy="155288"/>
                </a:xfrm>
                <a:prstGeom prst="parallelogram">
                  <a:avLst>
                    <a:gd name="adj" fmla="val 6977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Parallelogram 104">
                  <a:extLst>
                    <a:ext uri="{FF2B5EF4-FFF2-40B4-BE49-F238E27FC236}">
                      <a16:creationId xmlns:a16="http://schemas.microsoft.com/office/drawing/2014/main" id="{C1D798AD-0766-4E45-B8FB-D7C95B04E5B1}"/>
                    </a:ext>
                  </a:extLst>
                </p:cNvPr>
                <p:cNvSpPr/>
                <p:nvPr/>
              </p:nvSpPr>
              <p:spPr>
                <a:xfrm>
                  <a:off x="2186560" y="4005519"/>
                  <a:ext cx="343184" cy="155288"/>
                </a:xfrm>
                <a:prstGeom prst="parallelogram">
                  <a:avLst>
                    <a:gd name="adj" fmla="val 69775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939BBDC-0DAE-6C4D-98D6-E28CA59A774E}"/>
                  </a:ext>
                </a:extLst>
              </p:cNvPr>
              <p:cNvCxnSpPr/>
              <p:nvPr/>
            </p:nvCxnSpPr>
            <p:spPr>
              <a:xfrm flipH="1">
                <a:off x="2530806" y="4005486"/>
                <a:ext cx="243" cy="992294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3BCCAE1-35B5-1D48-B4C4-E27B5304BF7C}"/>
                  </a:ext>
                </a:extLst>
              </p:cNvPr>
              <p:cNvCxnSpPr/>
              <p:nvPr/>
            </p:nvCxnSpPr>
            <p:spPr>
              <a:xfrm flipH="1">
                <a:off x="2421240" y="4159959"/>
                <a:ext cx="243" cy="992294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E143594-C835-F745-B3FD-7DA08794A97F}"/>
                  </a:ext>
                </a:extLst>
              </p:cNvPr>
              <p:cNvCxnSpPr/>
              <p:nvPr/>
            </p:nvCxnSpPr>
            <p:spPr>
              <a:xfrm flipH="1">
                <a:off x="2188166" y="4162397"/>
                <a:ext cx="243" cy="992294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1CC766D-1955-A641-B3DC-C575EE0AC6FA}"/>
                </a:ext>
              </a:extLst>
            </p:cNvPr>
            <p:cNvSpPr txBox="1"/>
            <p:nvPr/>
          </p:nvSpPr>
          <p:spPr>
            <a:xfrm>
              <a:off x="2580328" y="4075666"/>
              <a:ext cx="461665" cy="57568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Vault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8EA3BDF-F3BA-F746-A431-5BFC90949761}"/>
              </a:ext>
            </a:extLst>
          </p:cNvPr>
          <p:cNvGrpSpPr/>
          <p:nvPr/>
        </p:nvGrpSpPr>
        <p:grpSpPr>
          <a:xfrm>
            <a:off x="3357227" y="4025741"/>
            <a:ext cx="4597116" cy="2300431"/>
            <a:chOff x="3570114" y="1282305"/>
            <a:chExt cx="5016174" cy="23554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10B90E3-92A8-3447-99B7-671BF36B3159}"/>
                </a:ext>
              </a:extLst>
            </p:cNvPr>
            <p:cNvSpPr/>
            <p:nvPr/>
          </p:nvSpPr>
          <p:spPr>
            <a:xfrm>
              <a:off x="3620278" y="1282305"/>
              <a:ext cx="4966010" cy="23554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 Cen MT" panose="020B0602020104020603" pitchFamily="34" charset="77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BE05AD-D45D-F444-ADD0-B439F7007A33}"/>
                </a:ext>
              </a:extLst>
            </p:cNvPr>
            <p:cNvSpPr/>
            <p:nvPr/>
          </p:nvSpPr>
          <p:spPr>
            <a:xfrm>
              <a:off x="3974532" y="1457030"/>
              <a:ext cx="1182756" cy="57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Tw Cen MT" panose="020B0602020104020603" pitchFamily="34" charset="77"/>
                </a:rPr>
                <a:t>Vault Controller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2C8746D-7917-4F48-9825-8D90C655249D}"/>
                </a:ext>
              </a:extLst>
            </p:cNvPr>
            <p:cNvSpPr/>
            <p:nvPr/>
          </p:nvSpPr>
          <p:spPr>
            <a:xfrm>
              <a:off x="3974531" y="2342577"/>
              <a:ext cx="4462668" cy="477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w Cen MT" panose="020B0602020104020603" pitchFamily="34" charset="77"/>
                </a:rPr>
                <a:t>Intra-Cube Network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223031E-668F-6745-8598-37A25F42BFEB}"/>
                </a:ext>
              </a:extLst>
            </p:cNvPr>
            <p:cNvSpPr/>
            <p:nvPr/>
          </p:nvSpPr>
          <p:spPr>
            <a:xfrm>
              <a:off x="3974532" y="3073892"/>
              <a:ext cx="914400" cy="4174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w Cen MT" panose="020B0602020104020603" pitchFamily="34" charset="77"/>
                </a:rPr>
                <a:t>I/O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FA3817-96E2-7C41-B899-A5107733AA97}"/>
                </a:ext>
              </a:extLst>
            </p:cNvPr>
            <p:cNvSpPr/>
            <p:nvPr/>
          </p:nvSpPr>
          <p:spPr>
            <a:xfrm>
              <a:off x="6340044" y="3073891"/>
              <a:ext cx="914400" cy="4174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Tw Cen MT" panose="020B0602020104020603" pitchFamily="34" charset="77"/>
                </a:rPr>
                <a:t>I/O</a:t>
              </a:r>
              <a:endParaRPr lang="en-US" dirty="0">
                <a:solidFill>
                  <a:sysClr val="windowText" lastClr="000000"/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CF4498D-2111-6943-8668-293A3AB48F79}"/>
                </a:ext>
              </a:extLst>
            </p:cNvPr>
            <p:cNvSpPr/>
            <p:nvPr/>
          </p:nvSpPr>
          <p:spPr>
            <a:xfrm>
              <a:off x="7522800" y="3073891"/>
              <a:ext cx="914400" cy="4174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Tw Cen MT" panose="020B0602020104020603" pitchFamily="34" charset="77"/>
                </a:rPr>
                <a:t>I/O</a:t>
              </a:r>
              <a:endParaRPr lang="en-US" dirty="0">
                <a:solidFill>
                  <a:sysClr val="windowText" lastClr="000000"/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FFC39F-1C2B-0943-A881-B5EA5D1279EA}"/>
                </a:ext>
              </a:extLst>
            </p:cNvPr>
            <p:cNvSpPr/>
            <p:nvPr/>
          </p:nvSpPr>
          <p:spPr>
            <a:xfrm>
              <a:off x="5157288" y="3073891"/>
              <a:ext cx="914400" cy="4174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Tw Cen MT" panose="020B0602020104020603" pitchFamily="34" charset="77"/>
                </a:rPr>
                <a:t>I/O</a:t>
              </a:r>
              <a:endParaRPr lang="en-US" dirty="0">
                <a:solidFill>
                  <a:sysClr val="windowText" lastClr="000000"/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A4B171-8082-6C45-9528-226A053D18EB}"/>
                </a:ext>
              </a:extLst>
            </p:cNvPr>
            <p:cNvSpPr txBox="1"/>
            <p:nvPr/>
          </p:nvSpPr>
          <p:spPr>
            <a:xfrm>
              <a:off x="5047961" y="1282306"/>
              <a:ext cx="617500" cy="5987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mr-IN" sz="3200" dirty="0">
                  <a:latin typeface="Tw Cen MT" panose="020B0602020104020603" pitchFamily="34" charset="77"/>
                </a:rPr>
                <a:t>…</a:t>
              </a:r>
              <a:endParaRPr lang="en-US" sz="3200" dirty="0">
                <a:latin typeface="Tw Cen MT" panose="020B0602020104020603" pitchFamily="34" charset="77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E0AFA86-D082-5F42-B92E-138CCDB248DA}"/>
                </a:ext>
              </a:extLst>
            </p:cNvPr>
            <p:cNvSpPr/>
            <p:nvPr/>
          </p:nvSpPr>
          <p:spPr>
            <a:xfrm>
              <a:off x="5574731" y="1457030"/>
              <a:ext cx="1182756" cy="57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Tw Cen MT" panose="020B0602020104020603" pitchFamily="34" charset="77"/>
                </a:rPr>
                <a:t>Vault Controller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BCDC5BC-8543-6B43-BE0A-BFC1433E9BA9}"/>
                </a:ext>
              </a:extLst>
            </p:cNvPr>
            <p:cNvSpPr/>
            <p:nvPr/>
          </p:nvSpPr>
          <p:spPr>
            <a:xfrm>
              <a:off x="6858158" y="1457030"/>
              <a:ext cx="1579040" cy="5764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Tw Cen MT" panose="020B0602020104020603" pitchFamily="34" charset="77"/>
                </a:rPr>
                <a:t>Active-Routing Engine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5DE5858-ADBA-7749-B71A-8A96F73F1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3338" y="2033500"/>
              <a:ext cx="0" cy="3081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C632F75-084B-F84C-9556-CF1CC9E0CF35}"/>
                </a:ext>
              </a:extLst>
            </p:cNvPr>
            <p:cNvCxnSpPr>
              <a:cxnSpLocks/>
            </p:cNvCxnSpPr>
            <p:nvPr/>
          </p:nvCxnSpPr>
          <p:spPr>
            <a:xfrm>
              <a:off x="6166109" y="2033500"/>
              <a:ext cx="0" cy="3090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F569832-B902-4443-BA28-466409115567}"/>
                </a:ext>
              </a:extLst>
            </p:cNvPr>
            <p:cNvCxnSpPr>
              <a:cxnSpLocks/>
            </p:cNvCxnSpPr>
            <p:nvPr/>
          </p:nvCxnSpPr>
          <p:spPr>
            <a:xfrm>
              <a:off x="7647678" y="2033500"/>
              <a:ext cx="0" cy="3081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22A7B3F-D58B-CA42-B7A2-88EC61F31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2710" y="2819656"/>
              <a:ext cx="9022" cy="2542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A8AE07A-C8DC-F745-8A62-66CAA237D4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4731" y="2819656"/>
              <a:ext cx="0" cy="2542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FF19EA-C6E4-4E45-A99B-FA96D36AF7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7487" y="2819656"/>
              <a:ext cx="0" cy="2542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ED7C801-416A-B242-941C-BA5226112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0000" y="2819656"/>
              <a:ext cx="0" cy="2542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09920AD-7CB4-0940-854C-1E7783D1DEEA}"/>
                </a:ext>
              </a:extLst>
            </p:cNvPr>
            <p:cNvSpPr txBox="1"/>
            <p:nvPr/>
          </p:nvSpPr>
          <p:spPr>
            <a:xfrm rot="16200000">
              <a:off x="3140986" y="2258513"/>
              <a:ext cx="1261255" cy="402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77"/>
                </a:rPr>
                <a:t>Logic Layer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14BC2-D98C-8A4B-8497-B8D2CE81EE12}"/>
              </a:ext>
            </a:extLst>
          </p:cNvPr>
          <p:cNvGrpSpPr/>
          <p:nvPr/>
        </p:nvGrpSpPr>
        <p:grpSpPr>
          <a:xfrm>
            <a:off x="3154932" y="1306796"/>
            <a:ext cx="5360418" cy="2881028"/>
            <a:chOff x="3154932" y="1306796"/>
            <a:chExt cx="5360418" cy="288102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A3A07B5-459E-584F-9511-1C08AC3C78E1}"/>
                </a:ext>
              </a:extLst>
            </p:cNvPr>
            <p:cNvGrpSpPr/>
            <p:nvPr/>
          </p:nvGrpSpPr>
          <p:grpSpPr>
            <a:xfrm>
              <a:off x="3154932" y="1306796"/>
              <a:ext cx="5360418" cy="2383499"/>
              <a:chOff x="1219778" y="1020726"/>
              <a:chExt cx="5372408" cy="2619122"/>
            </a:xfrm>
          </p:grpSpPr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7C6AF271-0D45-124F-A0CE-DBECF9C99A0C}"/>
                  </a:ext>
                </a:extLst>
              </p:cNvPr>
              <p:cNvSpPr/>
              <p:nvPr/>
            </p:nvSpPr>
            <p:spPr>
              <a:xfrm>
                <a:off x="1219778" y="1020726"/>
                <a:ext cx="5372408" cy="261912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31927B4-40A0-D74D-923B-4E5BB3DDEE57}"/>
                  </a:ext>
                </a:extLst>
              </p:cNvPr>
              <p:cNvSpPr/>
              <p:nvPr/>
            </p:nvSpPr>
            <p:spPr>
              <a:xfrm>
                <a:off x="1443913" y="1266092"/>
                <a:ext cx="1170242" cy="8968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Packet Processing Unit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DEF9ABD-0BA5-9745-85B7-7E870D6127C4}"/>
                  </a:ext>
                </a:extLst>
              </p:cNvPr>
              <p:cNvSpPr/>
              <p:nvPr/>
            </p:nvSpPr>
            <p:spPr>
              <a:xfrm>
                <a:off x="2786004" y="1266092"/>
                <a:ext cx="1612322" cy="8968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Flow Table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C8B3D84-CD4E-DB43-BB48-E3A001E33DA5}"/>
                  </a:ext>
                </a:extLst>
              </p:cNvPr>
              <p:cNvSpPr/>
              <p:nvPr/>
            </p:nvSpPr>
            <p:spPr>
              <a:xfrm>
                <a:off x="1443913" y="2413447"/>
                <a:ext cx="2954413" cy="99187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Operand Buffers</a:t>
                </a:r>
              </a:p>
            </p:txBody>
          </p:sp>
          <p:sp>
            <p:nvSpPr>
              <p:cNvPr id="136" name="Trapezoid 135">
                <a:extLst>
                  <a:ext uri="{FF2B5EF4-FFF2-40B4-BE49-F238E27FC236}">
                    <a16:creationId xmlns:a16="http://schemas.microsoft.com/office/drawing/2014/main" id="{925E33EA-779C-4546-B712-6AAA237C3637}"/>
                  </a:ext>
                </a:extLst>
              </p:cNvPr>
              <p:cNvSpPr/>
              <p:nvPr/>
            </p:nvSpPr>
            <p:spPr>
              <a:xfrm rot="5400000">
                <a:off x="4556747" y="2242476"/>
                <a:ext cx="492370" cy="171850"/>
              </a:xfrm>
              <a:prstGeom prst="trapezoid">
                <a:avLst>
                  <a:gd name="adj" fmla="val 7739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>
                <a:extLst>
                  <a:ext uri="{FF2B5EF4-FFF2-40B4-BE49-F238E27FC236}">
                    <a16:creationId xmlns:a16="http://schemas.microsoft.com/office/drawing/2014/main" id="{7B705927-BD9E-8348-B3D7-39B1EB2817C5}"/>
                  </a:ext>
                </a:extLst>
              </p:cNvPr>
              <p:cNvSpPr/>
              <p:nvPr/>
            </p:nvSpPr>
            <p:spPr>
              <a:xfrm rot="5400000">
                <a:off x="4556747" y="2940661"/>
                <a:ext cx="492370" cy="171850"/>
              </a:xfrm>
              <a:prstGeom prst="trapezoid">
                <a:avLst>
                  <a:gd name="adj" fmla="val 7558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9BA00B7-0212-1C4C-8A79-894DD54A8E92}"/>
                  </a:ext>
                </a:extLst>
              </p:cNvPr>
              <p:cNvSpPr/>
              <p:nvPr/>
            </p:nvSpPr>
            <p:spPr>
              <a:xfrm>
                <a:off x="5854658" y="2401564"/>
                <a:ext cx="212672" cy="54998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CE55A01-C53C-8941-8641-BF226E828B69}"/>
                  </a:ext>
                </a:extLst>
              </p:cNvPr>
              <p:cNvCxnSpPr>
                <a:cxnSpLocks/>
                <a:endCxn id="134" idx="2"/>
              </p:cNvCxnSpPr>
              <p:nvPr/>
            </p:nvCxnSpPr>
            <p:spPr>
              <a:xfrm flipV="1">
                <a:off x="3592165" y="2162908"/>
                <a:ext cx="0" cy="2489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0FBF5F94-2CE6-454D-81A1-90A87073B2AB}"/>
                  </a:ext>
                </a:extLst>
              </p:cNvPr>
              <p:cNvCxnSpPr/>
              <p:nvPr/>
            </p:nvCxnSpPr>
            <p:spPr>
              <a:xfrm flipV="1">
                <a:off x="4398326" y="2889774"/>
                <a:ext cx="3186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Elbow Connector 140">
                <a:extLst>
                  <a:ext uri="{FF2B5EF4-FFF2-40B4-BE49-F238E27FC236}">
                    <a16:creationId xmlns:a16="http://schemas.microsoft.com/office/drawing/2014/main" id="{8F888077-9086-AC47-91F7-E152509BB02C}"/>
                  </a:ext>
                </a:extLst>
              </p:cNvPr>
              <p:cNvCxnSpPr/>
              <p:nvPr/>
            </p:nvCxnSpPr>
            <p:spPr>
              <a:xfrm flipV="1">
                <a:off x="4398326" y="2470974"/>
                <a:ext cx="318681" cy="1017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Elbow Connector 141">
                <a:extLst>
                  <a:ext uri="{FF2B5EF4-FFF2-40B4-BE49-F238E27FC236}">
                    <a16:creationId xmlns:a16="http://schemas.microsoft.com/office/drawing/2014/main" id="{B69741AB-76F6-8940-B871-11B1BEC7ECCA}"/>
                  </a:ext>
                </a:extLst>
              </p:cNvPr>
              <p:cNvCxnSpPr/>
              <p:nvPr/>
            </p:nvCxnSpPr>
            <p:spPr>
              <a:xfrm>
                <a:off x="4398326" y="2017264"/>
                <a:ext cx="318681" cy="1903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A6F9990-BC00-8E4B-B198-FA2D0CA18621}"/>
                  </a:ext>
                </a:extLst>
              </p:cNvPr>
              <p:cNvCxnSpPr>
                <a:stCxn id="138" idx="0"/>
              </p:cNvCxnSpPr>
              <p:nvPr/>
            </p:nvCxnSpPr>
            <p:spPr>
              <a:xfrm>
                <a:off x="4888857" y="3026586"/>
                <a:ext cx="251034" cy="2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81888D4-0CFC-2E41-8BDB-E11085132AA1}"/>
                  </a:ext>
                </a:extLst>
              </p:cNvPr>
              <p:cNvCxnSpPr>
                <a:stCxn id="137" idx="0"/>
              </p:cNvCxnSpPr>
              <p:nvPr/>
            </p:nvCxnSpPr>
            <p:spPr>
              <a:xfrm>
                <a:off x="4888857" y="2328401"/>
                <a:ext cx="251034" cy="2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4291C343-4AC1-D147-9C73-286C7627F8C1}"/>
                  </a:ext>
                </a:extLst>
              </p:cNvPr>
              <p:cNvCxnSpPr>
                <a:endCxn id="142" idx="1"/>
              </p:cNvCxnSpPr>
              <p:nvPr/>
            </p:nvCxnSpPr>
            <p:spPr>
              <a:xfrm flipV="1">
                <a:off x="5603625" y="2676557"/>
                <a:ext cx="25103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>
                <a:extLst>
                  <a:ext uri="{FF2B5EF4-FFF2-40B4-BE49-F238E27FC236}">
                    <a16:creationId xmlns:a16="http://schemas.microsoft.com/office/drawing/2014/main" id="{F95BB9BC-2C19-1C4F-84EB-B2E809830356}"/>
                  </a:ext>
                </a:extLst>
              </p:cNvPr>
              <p:cNvCxnSpPr>
                <a:stCxn id="142" idx="3"/>
              </p:cNvCxnSpPr>
              <p:nvPr/>
            </p:nvCxnSpPr>
            <p:spPr>
              <a:xfrm flipH="1">
                <a:off x="4717007" y="2676555"/>
                <a:ext cx="1350323" cy="473269"/>
              </a:xfrm>
              <a:prstGeom prst="bentConnector5">
                <a:avLst>
                  <a:gd name="adj1" fmla="val -16929"/>
                  <a:gd name="adj2" fmla="val 147514"/>
                  <a:gd name="adj3" fmla="val 11692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>
                <a:extLst>
                  <a:ext uri="{FF2B5EF4-FFF2-40B4-BE49-F238E27FC236}">
                    <a16:creationId xmlns:a16="http://schemas.microsoft.com/office/drawing/2014/main" id="{62A526D2-1ECB-E74B-865E-7C24C2FC5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0650" y="1702809"/>
                <a:ext cx="965868" cy="475180"/>
              </a:xfrm>
              <a:prstGeom prst="bentConnector3">
                <a:avLst>
                  <a:gd name="adj1" fmla="val 10049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>
                <a:extLst>
                  <a:ext uri="{FF2B5EF4-FFF2-40B4-BE49-F238E27FC236}">
                    <a16:creationId xmlns:a16="http://schemas.microsoft.com/office/drawing/2014/main" id="{692F5ED1-8C7F-0248-9EA4-1409F70E522B}"/>
                  </a:ext>
                </a:extLst>
              </p:cNvPr>
              <p:cNvCxnSpPr>
                <a:stCxn id="142" idx="3"/>
              </p:cNvCxnSpPr>
              <p:nvPr/>
            </p:nvCxnSpPr>
            <p:spPr>
              <a:xfrm flipH="1" flipV="1">
                <a:off x="4398326" y="1479550"/>
                <a:ext cx="1669004" cy="1197005"/>
              </a:xfrm>
              <a:prstGeom prst="bentConnector3">
                <a:avLst>
                  <a:gd name="adj1" fmla="val -13697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2D394F39-0659-1F47-8EA8-CC3C32D88915}"/>
                  </a:ext>
                </a:extLst>
              </p:cNvPr>
              <p:cNvGrpSpPr/>
              <p:nvPr/>
            </p:nvGrpSpPr>
            <p:grpSpPr>
              <a:xfrm>
                <a:off x="5139891" y="2069887"/>
                <a:ext cx="463733" cy="1213338"/>
                <a:chOff x="5139891" y="2069887"/>
                <a:chExt cx="463733" cy="1213338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14579FF9-5163-684A-9776-9A1575B765B9}"/>
                    </a:ext>
                  </a:extLst>
                </p:cNvPr>
                <p:cNvGrpSpPr/>
                <p:nvPr/>
              </p:nvGrpSpPr>
              <p:grpSpPr>
                <a:xfrm rot="5400000">
                  <a:off x="4765089" y="2444689"/>
                  <a:ext cx="1213338" cy="463733"/>
                  <a:chOff x="5539154" y="2889497"/>
                  <a:chExt cx="1213338" cy="38124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53" name="Trapezoid 152">
                    <a:extLst>
                      <a:ext uri="{FF2B5EF4-FFF2-40B4-BE49-F238E27FC236}">
                        <a16:creationId xmlns:a16="http://schemas.microsoft.com/office/drawing/2014/main" id="{ADC4D54A-7609-6140-974B-E485BEBBF229}"/>
                      </a:ext>
                    </a:extLst>
                  </p:cNvPr>
                  <p:cNvSpPr/>
                  <p:nvPr/>
                </p:nvSpPr>
                <p:spPr>
                  <a:xfrm>
                    <a:off x="5539154" y="2889497"/>
                    <a:ext cx="1213338" cy="381241"/>
                  </a:xfrm>
                  <a:prstGeom prst="trapezoid">
                    <a:avLst>
                      <a:gd name="adj" fmla="val 46622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ALU</a:t>
                    </a:r>
                  </a:p>
                  <a:p>
                    <a:pPr algn="ctr"/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4" name="Triangle 153">
                    <a:extLst>
                      <a:ext uri="{FF2B5EF4-FFF2-40B4-BE49-F238E27FC236}">
                        <a16:creationId xmlns:a16="http://schemas.microsoft.com/office/drawing/2014/main" id="{C84F17F2-CD9E-0E40-A7B9-A9D0074E1580}"/>
                      </a:ext>
                    </a:extLst>
                  </p:cNvPr>
                  <p:cNvSpPr/>
                  <p:nvPr/>
                </p:nvSpPr>
                <p:spPr>
                  <a:xfrm>
                    <a:off x="6041977" y="3135600"/>
                    <a:ext cx="207693" cy="135138"/>
                  </a:xfrm>
                  <a:prstGeom prst="triangl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29D7C2C-84FA-864C-8EDB-E7D504AC96CF}"/>
                    </a:ext>
                  </a:extLst>
                </p:cNvPr>
                <p:cNvCxnSpPr/>
                <p:nvPr/>
              </p:nvCxnSpPr>
              <p:spPr>
                <a:xfrm flipH="1">
                  <a:off x="5139892" y="2676555"/>
                  <a:ext cx="164378" cy="10384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2B751963-E36D-9A46-B9BF-8FE682E4C394}"/>
                    </a:ext>
                  </a:extLst>
                </p:cNvPr>
                <p:cNvCxnSpPr>
                  <a:endCxn id="140" idx="2"/>
                </p:cNvCxnSpPr>
                <p:nvPr/>
              </p:nvCxnSpPr>
              <p:spPr>
                <a:xfrm flipH="1" flipV="1">
                  <a:off x="5139891" y="2572709"/>
                  <a:ext cx="164379" cy="10384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F641F20-D816-E445-8878-F92D1A618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3923" y="3646650"/>
              <a:ext cx="464786" cy="5411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739B99B-AF1A-474E-A183-E450EF3556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9176" y="3677285"/>
              <a:ext cx="2921408" cy="5105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1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/>
          <a:lstStyle/>
          <a:p>
            <a:r>
              <a:rPr lang="en-US" dirty="0"/>
              <a:t>Process Update/Gather packets</a:t>
            </a:r>
          </a:p>
          <a:p>
            <a:r>
              <a:rPr lang="en-US" dirty="0"/>
              <a:t>Schedule corresponding actions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92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>
            <a:normAutofit/>
          </a:bodyPr>
          <a:lstStyle/>
          <a:p>
            <a:r>
              <a:rPr lang="en-US" dirty="0"/>
              <a:t>Flow Table Entry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9491FF7-C711-9A40-853D-B02456384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29980"/>
              </p:ext>
            </p:extLst>
          </p:nvPr>
        </p:nvGraphicFramePr>
        <p:xfrm>
          <a:off x="735857" y="4518562"/>
          <a:ext cx="784847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2-bit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flowID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req_counter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resp_counter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children 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Gflag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0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>
            <a:normAutofit/>
          </a:bodyPr>
          <a:lstStyle/>
          <a:p>
            <a:r>
              <a:rPr lang="en-US" dirty="0"/>
              <a:t>Flow Table Entry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9491FF7-C711-9A40-853D-B02456384D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5857" y="4518562"/>
          <a:ext cx="784847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2-bit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flowID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opcode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req_counter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resp_counter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children 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Gflag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76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9227-14B3-0F4B-9197-6A8DDC68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3023-7C54-7F4A-AF64-A650F371E0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Active-Routing Architecture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Enhancements in Active-Routing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E9BE-D486-744E-8D8A-30C4EECE3D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>
            <a:normAutofit/>
          </a:bodyPr>
          <a:lstStyle/>
          <a:p>
            <a:r>
              <a:rPr lang="en-US" dirty="0"/>
              <a:t>Flow Table Entry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Maintain tree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9491FF7-C711-9A40-853D-B02456384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62513"/>
              </p:ext>
            </p:extLst>
          </p:nvPr>
        </p:nvGraphicFramePr>
        <p:xfrm>
          <a:off x="735857" y="4518562"/>
          <a:ext cx="784847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2-bit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flowID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req_counter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resp_counter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children 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Gflag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6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Flow Table Entry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Maintain tree structure</a:t>
            </a:r>
          </a:p>
          <a:p>
            <a:pPr lvl="1"/>
            <a:r>
              <a:rPr lang="en-US" dirty="0"/>
              <a:t>Keep track of state information of each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9491FF7-C711-9A40-853D-B02456384D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5857" y="4518562"/>
          <a:ext cx="784847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2-bit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flowID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req_counter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resp_counter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children 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Gflag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Flow Table Entry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Maintain tree structure</a:t>
            </a:r>
          </a:p>
          <a:p>
            <a:pPr lvl="1"/>
            <a:r>
              <a:rPr lang="en-US" dirty="0"/>
              <a:t>Keep track of state information of each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9491FF7-C711-9A40-853D-B02456384D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5857" y="4518562"/>
          <a:ext cx="784847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2-bit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flowID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req_counter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resp_counter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children 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Gflag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2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>
            <a:normAutofit/>
          </a:bodyPr>
          <a:lstStyle/>
          <a:p>
            <a:r>
              <a:rPr lang="en-US" dirty="0"/>
              <a:t>Operand Buffer Entry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1C11DE5-D739-A145-8552-BA62942CDF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658" y="4490583"/>
          <a:ext cx="5325551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flowID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op_value1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op_ready1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op_value2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op_ready2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>
            <a:normAutofit/>
          </a:bodyPr>
          <a:lstStyle/>
          <a:p>
            <a:r>
              <a:rPr lang="en-US"/>
              <a:t>Operand Buffer Entry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Shared temporal storage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1C11DE5-D739-A145-8552-BA62942C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80902"/>
              </p:ext>
            </p:extLst>
          </p:nvPr>
        </p:nvGraphicFramePr>
        <p:xfrm>
          <a:off x="1926658" y="4490583"/>
          <a:ext cx="5325551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flowID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op_value1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op_ready1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op_value2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op_ready2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1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843-7C78-FF49-AA8C-6FFA9674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045-AE90-CE42-A5A1-ED886C1528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4049504"/>
            <a:ext cx="7886700" cy="2142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Operand Buffer Entry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Shared temporal storage</a:t>
            </a:r>
          </a:p>
          <a:p>
            <a:pPr lvl="1"/>
            <a:r>
              <a:rPr lang="en-US" dirty="0"/>
              <a:t>Fire for computation in dataflow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C5C1-A6D1-4D45-86B7-FD0A380D89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66ECA-B5C7-6647-A613-B88875DAD557}"/>
              </a:ext>
            </a:extLst>
          </p:cNvPr>
          <p:cNvGrpSpPr/>
          <p:nvPr/>
        </p:nvGrpSpPr>
        <p:grpSpPr>
          <a:xfrm>
            <a:off x="1891791" y="1342305"/>
            <a:ext cx="5360418" cy="2383499"/>
            <a:chOff x="1219778" y="1020726"/>
            <a:chExt cx="5372408" cy="26191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0D9D60-948D-9248-AB68-5E19AD6EFB3D}"/>
                </a:ext>
              </a:extLst>
            </p:cNvPr>
            <p:cNvSpPr/>
            <p:nvPr/>
          </p:nvSpPr>
          <p:spPr>
            <a:xfrm>
              <a:off x="1219778" y="1020726"/>
              <a:ext cx="5372408" cy="2619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6EC5D-ABFC-324A-B90E-DB45C477BDB5}"/>
                </a:ext>
              </a:extLst>
            </p:cNvPr>
            <p:cNvSpPr/>
            <p:nvPr/>
          </p:nvSpPr>
          <p:spPr>
            <a:xfrm>
              <a:off x="1443913" y="1266092"/>
              <a:ext cx="117024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Packet Processing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EA812-B681-3949-8AEE-3E54892E525E}"/>
                </a:ext>
              </a:extLst>
            </p:cNvPr>
            <p:cNvSpPr/>
            <p:nvPr/>
          </p:nvSpPr>
          <p:spPr>
            <a:xfrm>
              <a:off x="2786004" y="1266092"/>
              <a:ext cx="1612322" cy="8968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Flow Table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C34F2-3D56-2D49-B9B2-A588215CD4F2}"/>
                </a:ext>
              </a:extLst>
            </p:cNvPr>
            <p:cNvSpPr/>
            <p:nvPr/>
          </p:nvSpPr>
          <p:spPr>
            <a:xfrm>
              <a:off x="1443913" y="2413447"/>
              <a:ext cx="2954413" cy="99187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Operand Buffers</a:t>
              </a: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31358A9D-C912-EF41-8FF4-B53B0AAD1E1E}"/>
                </a:ext>
              </a:extLst>
            </p:cNvPr>
            <p:cNvSpPr/>
            <p:nvPr/>
          </p:nvSpPr>
          <p:spPr>
            <a:xfrm rot="5400000">
              <a:off x="4556747" y="2242476"/>
              <a:ext cx="492370" cy="171850"/>
            </a:xfrm>
            <a:prstGeom prst="trapezoid">
              <a:avLst>
                <a:gd name="adj" fmla="val 773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793679E-075D-DA4F-8739-667402DDB04E}"/>
                </a:ext>
              </a:extLst>
            </p:cNvPr>
            <p:cNvSpPr/>
            <p:nvPr/>
          </p:nvSpPr>
          <p:spPr>
            <a:xfrm rot="5400000">
              <a:off x="4556747" y="2940661"/>
              <a:ext cx="492370" cy="171850"/>
            </a:xfrm>
            <a:prstGeom prst="trapezoid">
              <a:avLst>
                <a:gd name="adj" fmla="val 755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31F5A0-FF11-8B4E-83C3-BABB8CE9053F}"/>
                </a:ext>
              </a:extLst>
            </p:cNvPr>
            <p:cNvSpPr/>
            <p:nvPr/>
          </p:nvSpPr>
          <p:spPr>
            <a:xfrm>
              <a:off x="5854658" y="2401564"/>
              <a:ext cx="212672" cy="5499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F08E62-B931-654F-8AE1-8F4D7347D9E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92165" y="2162908"/>
              <a:ext cx="0" cy="248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D5B04-AE99-B74C-95FA-EA917043F159}"/>
                </a:ext>
              </a:extLst>
            </p:cNvPr>
            <p:cNvCxnSpPr/>
            <p:nvPr/>
          </p:nvCxnSpPr>
          <p:spPr>
            <a:xfrm flipV="1">
              <a:off x="4398326" y="2889774"/>
              <a:ext cx="31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377AAB4-5650-2A42-A066-EEA106CB9EA8}"/>
                </a:ext>
              </a:extLst>
            </p:cNvPr>
            <p:cNvCxnSpPr/>
            <p:nvPr/>
          </p:nvCxnSpPr>
          <p:spPr>
            <a:xfrm flipV="1">
              <a:off x="4398326" y="2470974"/>
              <a:ext cx="318681" cy="1017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9D5C191-D32C-E44A-AA6D-5A8D6A143F36}"/>
                </a:ext>
              </a:extLst>
            </p:cNvPr>
            <p:cNvCxnSpPr/>
            <p:nvPr/>
          </p:nvCxnSpPr>
          <p:spPr>
            <a:xfrm>
              <a:off x="4398326" y="2017264"/>
              <a:ext cx="318681" cy="1903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B3AC99-644C-0A49-A23B-1B642772EA97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4888857" y="3026586"/>
              <a:ext cx="251034" cy="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566BCC-1B48-B145-92FC-6981094150F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888857" y="2328401"/>
              <a:ext cx="251034" cy="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1B8C6-250B-FB4F-B672-9B72A7871206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5603625" y="2676557"/>
              <a:ext cx="2510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BFDC271-F6B2-5548-9CE6-609AF4965C8E}"/>
                </a:ext>
              </a:extLst>
            </p:cNvPr>
            <p:cNvCxnSpPr>
              <a:stCxn id="19" idx="3"/>
            </p:cNvCxnSpPr>
            <p:nvPr/>
          </p:nvCxnSpPr>
          <p:spPr>
            <a:xfrm flipH="1">
              <a:off x="4717007" y="2676555"/>
              <a:ext cx="1350323" cy="473269"/>
            </a:xfrm>
            <a:prstGeom prst="bentConnector5">
              <a:avLst>
                <a:gd name="adj1" fmla="val -16929"/>
                <a:gd name="adj2" fmla="val 147514"/>
                <a:gd name="adj3" fmla="val 116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7C3AD8E-B638-BB4E-A10D-10696EBC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650" y="1702809"/>
              <a:ext cx="965868" cy="475180"/>
            </a:xfrm>
            <a:prstGeom prst="bentConnector3">
              <a:avLst>
                <a:gd name="adj1" fmla="val 10049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D18A886-4976-F64F-A117-D6A2F17B2851}"/>
                </a:ext>
              </a:extLst>
            </p:cNvPr>
            <p:cNvCxnSpPr>
              <a:stCxn id="19" idx="3"/>
            </p:cNvCxnSpPr>
            <p:nvPr/>
          </p:nvCxnSpPr>
          <p:spPr>
            <a:xfrm flipH="1" flipV="1">
              <a:off x="4398326" y="1479550"/>
              <a:ext cx="1669004" cy="1197005"/>
            </a:xfrm>
            <a:prstGeom prst="bentConnector3">
              <a:avLst>
                <a:gd name="adj1" fmla="val -136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542541-B87E-F84E-9B45-C7A87741FA94}"/>
                </a:ext>
              </a:extLst>
            </p:cNvPr>
            <p:cNvGrpSpPr/>
            <p:nvPr/>
          </p:nvGrpSpPr>
          <p:grpSpPr>
            <a:xfrm>
              <a:off x="5139891" y="2069887"/>
              <a:ext cx="463733" cy="1213338"/>
              <a:chOff x="5139891" y="2069887"/>
              <a:chExt cx="463733" cy="12133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F3AD-9FFD-E444-BF92-2A1328984DB9}"/>
                  </a:ext>
                </a:extLst>
              </p:cNvPr>
              <p:cNvGrpSpPr/>
              <p:nvPr/>
            </p:nvGrpSpPr>
            <p:grpSpPr>
              <a:xfrm rot="5400000">
                <a:off x="4765089" y="2444689"/>
                <a:ext cx="1213338" cy="463733"/>
                <a:chOff x="5539154" y="2889497"/>
                <a:chExt cx="1213338" cy="38124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FAB370F7-D9BC-604B-89E2-55A0401EEFF6}"/>
                    </a:ext>
                  </a:extLst>
                </p:cNvPr>
                <p:cNvSpPr/>
                <p:nvPr/>
              </p:nvSpPr>
              <p:spPr>
                <a:xfrm>
                  <a:off x="5539154" y="2889497"/>
                  <a:ext cx="1213338" cy="381241"/>
                </a:xfrm>
                <a:prstGeom prst="trapezoid">
                  <a:avLst>
                    <a:gd name="adj" fmla="val 466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ALU</a:t>
                  </a:r>
                </a:p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66F5C0B4-F3AA-FB4D-BBB2-D9B166C7C1BD}"/>
                    </a:ext>
                  </a:extLst>
                </p:cNvPr>
                <p:cNvSpPr/>
                <p:nvPr/>
              </p:nvSpPr>
              <p:spPr>
                <a:xfrm>
                  <a:off x="6041977" y="3135600"/>
                  <a:ext cx="207693" cy="135138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3A1E25-AFEA-734C-9D17-448FD6DFC7F5}"/>
                  </a:ext>
                </a:extLst>
              </p:cNvPr>
              <p:cNvCxnSpPr/>
              <p:nvPr/>
            </p:nvCxnSpPr>
            <p:spPr>
              <a:xfrm flipH="1">
                <a:off x="5139892" y="2676555"/>
                <a:ext cx="164378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393AE8-BDBF-4B48-A716-65677DA2BDF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H="1" flipV="1">
                <a:off x="5139891" y="2572709"/>
                <a:ext cx="164379" cy="1038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1C11DE5-D739-A145-8552-BA62942C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33085"/>
              </p:ext>
            </p:extLst>
          </p:nvPr>
        </p:nvGraphicFramePr>
        <p:xfrm>
          <a:off x="1926658" y="4490583"/>
          <a:ext cx="5325551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64-bit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1-bit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w Cen MT" panose="020B0602020104020603" pitchFamily="34" charset="77"/>
                        </a:rPr>
                        <a:t>flowID</a:t>
                      </a:r>
                      <a:endParaRPr lang="en-US" sz="1600" dirty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op_value1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op_ready1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77"/>
                        </a:rPr>
                        <a:t>op_value2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w Cen MT" panose="020B0602020104020603" pitchFamily="34" charset="77"/>
                        </a:rPr>
                        <a:t>op_ready2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730BED6-16D6-7144-B2B2-96B60CC94D32}"/>
              </a:ext>
            </a:extLst>
          </p:cNvPr>
          <p:cNvSpPr/>
          <p:nvPr/>
        </p:nvSpPr>
        <p:spPr>
          <a:xfrm>
            <a:off x="2195064" y="6064000"/>
            <a:ext cx="4753872" cy="7172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w Cen MT" panose="020B0602020104020603" pitchFamily="34" charset="77"/>
              </a:rPr>
              <a:t>More details in our paper</a:t>
            </a:r>
          </a:p>
        </p:txBody>
      </p:sp>
    </p:spTree>
    <p:extLst>
      <p:ext uri="{BB962C8B-B14F-4D97-AF65-F5344CB8AC3E}">
        <p14:creationId xmlns:p14="http://schemas.microsoft.com/office/powerpoint/2010/main" val="5506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115A-12F1-E04B-8AE9-5E1E6C04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 in Active-Routing</a:t>
            </a:r>
          </a:p>
        </p:txBody>
      </p:sp>
    </p:spTree>
    <p:extLst>
      <p:ext uri="{BB962C8B-B14F-4D97-AF65-F5344CB8AC3E}">
        <p14:creationId xmlns:p14="http://schemas.microsoft.com/office/powerpoint/2010/main" val="717088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03EE-A93B-6E4F-9AAC-33D39A00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Trees Per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B1CF-7D84-EC40-ADFB-1C4B9312C1A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1374633"/>
            <a:ext cx="7886700" cy="4981717"/>
          </a:xfrm>
        </p:spPr>
        <p:txBody>
          <a:bodyPr/>
          <a:lstStyle/>
          <a:p>
            <a:r>
              <a:rPr lang="en-US" dirty="0"/>
              <a:t>Single tree from one memory 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Deep tree</a:t>
            </a:r>
          </a:p>
          <a:p>
            <a:pPr lvl="1"/>
            <a:r>
              <a:rPr lang="en-US" dirty="0"/>
              <a:t>Congestion at memory 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F16EF-01B2-DB4B-BA06-352613B87F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FB2D6-44E3-144D-92D4-8A6D8C4DD25C}"/>
              </a:ext>
            </a:extLst>
          </p:cNvPr>
          <p:cNvGrpSpPr/>
          <p:nvPr/>
        </p:nvGrpSpPr>
        <p:grpSpPr>
          <a:xfrm>
            <a:off x="2685153" y="2431524"/>
            <a:ext cx="3645049" cy="2717567"/>
            <a:chOff x="7829255" y="2010697"/>
            <a:chExt cx="3787141" cy="30175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1B5EE6-7040-D341-AB93-996EB8AEE9A8}"/>
                </a:ext>
              </a:extLst>
            </p:cNvPr>
            <p:cNvGrpSpPr/>
            <p:nvPr/>
          </p:nvGrpSpPr>
          <p:grpSpPr>
            <a:xfrm>
              <a:off x="8598877" y="2010697"/>
              <a:ext cx="1371600" cy="1371600"/>
              <a:chOff x="3963377" y="1858297"/>
              <a:chExt cx="1371600" cy="13716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175D82-6F0C-4643-A4BC-8FA46A633C89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D7D941C-386D-BD44-A86E-0F5F83E85279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0CB52E2-8F09-B841-B76F-2C9E4973D6ED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CB4D8D7-9B9D-C74D-9A13-BED89B183C57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AF34F42-DEB5-204E-A82F-4F10CCBFA6BB}"/>
                  </a:ext>
                </a:extLst>
              </p:cNvPr>
              <p:cNvCxnSpPr>
                <a:cxnSpLocks/>
                <a:stCxn id="32" idx="3"/>
                <a:endCxn id="27" idx="1"/>
              </p:cNvCxnSpPr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1DE872E-A947-6D43-93F2-AD5E708F973C}"/>
                  </a:ext>
                </a:extLst>
              </p:cNvPr>
              <p:cNvCxnSpPr>
                <a:cxnSpLocks/>
                <a:stCxn id="32" idx="2"/>
                <a:endCxn id="31" idx="0"/>
              </p:cNvCxnSpPr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5A4E6B2-397D-3446-B6A7-C6941CE3A4B0}"/>
                  </a:ext>
                </a:extLst>
              </p:cNvPr>
              <p:cNvCxnSpPr>
                <a:cxnSpLocks/>
                <a:stCxn id="27" idx="2"/>
                <a:endCxn id="30" idx="0"/>
              </p:cNvCxnSpPr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8B3E16-CEE2-5A43-AD00-EF4518346D3D}"/>
                  </a:ext>
                </a:extLst>
              </p:cNvPr>
              <p:cNvCxnSpPr>
                <a:cxnSpLocks/>
                <a:stCxn id="31" idx="3"/>
                <a:endCxn id="30" idx="1"/>
              </p:cNvCxnSpPr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78D18E6-3CA4-7C4E-B70B-85938951D64F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48C8B52-4F78-E045-9E00-BCC3B87D0BD3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306246B-95E6-FE4C-9598-8A73F9D5E89A}"/>
                </a:ext>
              </a:extLst>
            </p:cNvPr>
            <p:cNvGrpSpPr/>
            <p:nvPr/>
          </p:nvGrpSpPr>
          <p:grpSpPr>
            <a:xfrm>
              <a:off x="10244796" y="2010697"/>
              <a:ext cx="1371600" cy="1371600"/>
              <a:chOff x="3963377" y="1858297"/>
              <a:chExt cx="1371600" cy="1371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630C93-828A-C547-A7A9-3E328EFAEC6B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A1C39E1-CB13-7D42-A8CF-8AAF901B6D12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04F78A-18D0-264A-854B-EBE7D0D11350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4D61CE-158C-F342-AC6A-DD3FA24E9D96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B7F45EC-B916-C54A-8DE5-ECE90740BB01}"/>
                  </a:ext>
                </a:extLst>
              </p:cNvPr>
              <p:cNvCxnSpPr>
                <a:cxnSpLocks/>
                <a:stCxn id="79" idx="3"/>
                <a:endCxn id="75" idx="1"/>
              </p:cNvCxnSpPr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DD6A2C1-1F76-4E4E-A22A-B04001684F2E}"/>
                  </a:ext>
                </a:extLst>
              </p:cNvPr>
              <p:cNvCxnSpPr>
                <a:cxnSpLocks/>
                <a:stCxn id="79" idx="2"/>
                <a:endCxn id="78" idx="0"/>
              </p:cNvCxnSpPr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1CC7C20-21A6-1C46-91EB-F44B3ADD5D61}"/>
                  </a:ext>
                </a:extLst>
              </p:cNvPr>
              <p:cNvCxnSpPr>
                <a:cxnSpLocks/>
                <a:stCxn id="75" idx="2"/>
                <a:endCxn id="76" idx="0"/>
              </p:cNvCxnSpPr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65E1313-3B3E-2D4E-825D-A476F07F1B6E}"/>
                  </a:ext>
                </a:extLst>
              </p:cNvPr>
              <p:cNvCxnSpPr>
                <a:cxnSpLocks/>
                <a:stCxn id="78" idx="3"/>
                <a:endCxn id="76" idx="1"/>
              </p:cNvCxnSpPr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33AAD75-E65B-A644-8539-DE143DEF378E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8E1A5AB-4A48-3F40-90E6-51D2A44D32DB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CB411-373C-FC4E-AAAB-637E97DEA9FB}"/>
                </a:ext>
              </a:extLst>
            </p:cNvPr>
            <p:cNvGrpSpPr/>
            <p:nvPr/>
          </p:nvGrpSpPr>
          <p:grpSpPr>
            <a:xfrm>
              <a:off x="10244795" y="3656616"/>
              <a:ext cx="1371600" cy="1371600"/>
              <a:chOff x="3963377" y="1858297"/>
              <a:chExt cx="1371600" cy="13716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19CFBB4-6779-C045-8C27-8D1E0052FF8B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BD73163-C841-CB45-98CA-1463BCB33E02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A944231-9B08-E646-B3E6-346FCE57E101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C17A9B-97B7-C248-8210-A23203B01948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FFE469F-F201-4E4C-AEA8-6D68C9B9CF91}"/>
                  </a:ext>
                </a:extLst>
              </p:cNvPr>
              <p:cNvCxnSpPr/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E65065A-370D-4343-A876-FF67FB182269}"/>
                  </a:ext>
                </a:extLst>
              </p:cNvPr>
              <p:cNvCxnSpPr/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0C1FE84-42CF-6A48-A265-CF02AFC27107}"/>
                  </a:ext>
                </a:extLst>
              </p:cNvPr>
              <p:cNvCxnSpPr/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5314D0E-A214-BA48-BA6A-AC033B618A91}"/>
                  </a:ext>
                </a:extLst>
              </p:cNvPr>
              <p:cNvCxnSpPr/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1CE5F9B-BBBD-8E46-AAAD-AE110E15EB7A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6CC0836-C4D2-BE4B-A560-4C9EB3F3FC50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1DAFBC-ED7E-F447-AD9A-72B6EEBD9A42}"/>
                </a:ext>
              </a:extLst>
            </p:cNvPr>
            <p:cNvGrpSpPr/>
            <p:nvPr/>
          </p:nvGrpSpPr>
          <p:grpSpPr>
            <a:xfrm>
              <a:off x="8598877" y="3656615"/>
              <a:ext cx="1371600" cy="1371600"/>
              <a:chOff x="3963377" y="1858297"/>
              <a:chExt cx="1371600" cy="13716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3DD0414-A574-144A-958A-DBCE90296AA3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0633F6-EDC5-9C41-892F-766E981603C2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A7758B-0B2D-E04B-A051-6612AC1AA056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82414E-77B9-DA48-930B-21F8C00EFB10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5C918D-AD9A-2E42-B4F1-D77980533453}"/>
                  </a:ext>
                </a:extLst>
              </p:cNvPr>
              <p:cNvCxnSpPr/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A90AA1A-B933-A048-B448-3A92F0A82351}"/>
                  </a:ext>
                </a:extLst>
              </p:cNvPr>
              <p:cNvCxnSpPr/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93B48AB-2378-1043-9390-B7437FA169DB}"/>
                  </a:ext>
                </a:extLst>
              </p:cNvPr>
              <p:cNvCxnSpPr/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CCE09DF-230B-8144-BC13-E19FFC811731}"/>
                  </a:ext>
                </a:extLst>
              </p:cNvPr>
              <p:cNvCxnSpPr/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27167A6-7D79-0B45-831D-53198866BF23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ED4636A-E389-8441-A3FF-85F31767A48A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FBC3E4-D0A6-E24D-8DA9-867A80D37828}"/>
                </a:ext>
              </a:extLst>
            </p:cNvPr>
            <p:cNvCxnSpPr/>
            <p:nvPr/>
          </p:nvCxnSpPr>
          <p:spPr>
            <a:xfrm>
              <a:off x="9970473" y="3382294"/>
              <a:ext cx="274321" cy="2743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1D56FE-62AD-B243-BEB9-4E05A23ABCF6}"/>
                </a:ext>
              </a:extLst>
            </p:cNvPr>
            <p:cNvCxnSpPr/>
            <p:nvPr/>
          </p:nvCxnSpPr>
          <p:spPr>
            <a:xfrm flipH="1">
              <a:off x="9970471" y="3382291"/>
              <a:ext cx="274322" cy="2743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032AE1-E4CB-3946-BC64-9E4438F85A11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11342075" y="3382297"/>
              <a:ext cx="1" cy="2743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7A78B2-387D-4146-8EC2-3F2A46837D5A}"/>
                </a:ext>
              </a:extLst>
            </p:cNvPr>
            <p:cNvCxnSpPr>
              <a:cxnSpLocks/>
              <a:stCxn id="27" idx="3"/>
              <a:endCxn id="79" idx="1"/>
            </p:cNvCxnSpPr>
            <p:nvPr/>
          </p:nvCxnSpPr>
          <p:spPr>
            <a:xfrm>
              <a:off x="9970477" y="2285017"/>
              <a:ext cx="2743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9273B9C-EEA0-364E-8C3C-CB909BB1A664}"/>
                </a:ext>
              </a:extLst>
            </p:cNvPr>
            <p:cNvCxnSpPr/>
            <p:nvPr/>
          </p:nvCxnSpPr>
          <p:spPr>
            <a:xfrm>
              <a:off x="9970477" y="4753895"/>
              <a:ext cx="27431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645270-19C6-6746-93CF-4A55339316DE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8873197" y="3382297"/>
              <a:ext cx="0" cy="2743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A45284-46F5-1240-9F66-03B0748E5E26}"/>
                </a:ext>
              </a:extLst>
            </p:cNvPr>
            <p:cNvSpPr/>
            <p:nvPr/>
          </p:nvSpPr>
          <p:spPr>
            <a:xfrm rot="16200000">
              <a:off x="6694546" y="3265111"/>
              <a:ext cx="2764718" cy="495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CPU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D03F31-AD24-CC40-9FE3-2346D28EBA45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8324555" y="2285016"/>
              <a:ext cx="27432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AA040F-B55B-974B-8D68-371D60E8D70D}"/>
                </a:ext>
              </a:extLst>
            </p:cNvPr>
            <p:cNvCxnSpPr/>
            <p:nvPr/>
          </p:nvCxnSpPr>
          <p:spPr>
            <a:xfrm>
              <a:off x="8324555" y="4753895"/>
              <a:ext cx="2743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113926D9-53C6-CC48-83EE-4373C7BF6D45}"/>
                </a:ext>
              </a:extLst>
            </p:cNvPr>
            <p:cNvCxnSpPr>
              <a:cxnSpLocks/>
              <a:stCxn id="35" idx="3"/>
              <a:endCxn id="75" idx="0"/>
            </p:cNvCxnSpPr>
            <p:nvPr/>
          </p:nvCxnSpPr>
          <p:spPr>
            <a:xfrm rot="5400000" flipH="1" flipV="1">
              <a:off x="9649639" y="437964"/>
              <a:ext cx="119704" cy="3265172"/>
            </a:xfrm>
            <a:prstGeom prst="bentConnector4">
              <a:avLst>
                <a:gd name="adj1" fmla="val 345724"/>
                <a:gd name="adj2" fmla="val 1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866532A6-C848-8443-A6DB-CD66244CB6BA}"/>
                </a:ext>
              </a:extLst>
            </p:cNvPr>
            <p:cNvCxnSpPr>
              <a:cxnSpLocks/>
              <a:stCxn id="35" idx="1"/>
              <a:endCxn id="51" idx="2"/>
            </p:cNvCxnSpPr>
            <p:nvPr/>
          </p:nvCxnSpPr>
          <p:spPr>
            <a:xfrm rot="16200000" flipH="1">
              <a:off x="9642942" y="3329083"/>
              <a:ext cx="133096" cy="3265170"/>
            </a:xfrm>
            <a:prstGeom prst="bentConnector3">
              <a:avLst>
                <a:gd name="adj1" fmla="val 27175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F8D873C-A8CF-D748-BE44-FADB85AE0CD1}"/>
              </a:ext>
            </a:extLst>
          </p:cNvPr>
          <p:cNvGrpSpPr/>
          <p:nvPr/>
        </p:nvGrpSpPr>
        <p:grpSpPr>
          <a:xfrm>
            <a:off x="4572336" y="3502827"/>
            <a:ext cx="819074" cy="790105"/>
            <a:chOff x="4572336" y="3502827"/>
            <a:chExt cx="819074" cy="79010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B1DC75-DB34-A34A-94E8-CA7286C73EB7}"/>
                </a:ext>
              </a:extLst>
            </p:cNvPr>
            <p:cNvSpPr/>
            <p:nvPr/>
          </p:nvSpPr>
          <p:spPr>
            <a:xfrm>
              <a:off x="5127382" y="4045879"/>
              <a:ext cx="264028" cy="24705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2352CF-6DE6-C942-BF70-9D675CA4030B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4572336" y="3502827"/>
              <a:ext cx="593712" cy="57923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9CC538B-DD47-324F-995B-BE823DEB8EB2}"/>
              </a:ext>
            </a:extLst>
          </p:cNvPr>
          <p:cNvGrpSpPr/>
          <p:nvPr/>
        </p:nvGrpSpPr>
        <p:grpSpPr>
          <a:xfrm>
            <a:off x="5127382" y="4045879"/>
            <a:ext cx="1048385" cy="978979"/>
            <a:chOff x="5127382" y="4045879"/>
            <a:chExt cx="1048385" cy="97897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5C62CF-72D2-6B44-B87E-D6FA89C415C4}"/>
                </a:ext>
              </a:extLst>
            </p:cNvPr>
            <p:cNvSpPr/>
            <p:nvPr/>
          </p:nvSpPr>
          <p:spPr>
            <a:xfrm>
              <a:off x="5911739" y="4045879"/>
              <a:ext cx="264028" cy="24705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04CCB4-DCC6-A943-A39F-DADD36184863}"/>
                </a:ext>
              </a:extLst>
            </p:cNvPr>
            <p:cNvSpPr/>
            <p:nvPr/>
          </p:nvSpPr>
          <p:spPr>
            <a:xfrm>
              <a:off x="5127382" y="4777805"/>
              <a:ext cx="264028" cy="24705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876872-6637-7F49-93D7-DF75DFFA016A}"/>
                </a:ext>
              </a:extLst>
            </p:cNvPr>
            <p:cNvCxnSpPr/>
            <p:nvPr/>
          </p:nvCxnSpPr>
          <p:spPr>
            <a:xfrm>
              <a:off x="5271068" y="4292932"/>
              <a:ext cx="0" cy="49410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21C75C-6F31-1E40-A589-69700A4776E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1410" y="4169406"/>
              <a:ext cx="52033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DCC640-59C2-F843-89F4-AE45C65C1CA3}"/>
              </a:ext>
            </a:extLst>
          </p:cNvPr>
          <p:cNvGrpSpPr/>
          <p:nvPr/>
        </p:nvGrpSpPr>
        <p:grpSpPr>
          <a:xfrm>
            <a:off x="3554892" y="2555752"/>
            <a:ext cx="1056110" cy="989752"/>
            <a:chOff x="3554892" y="2555752"/>
            <a:chExt cx="1056110" cy="98975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458C7D-A0EA-A24A-B649-453832EFB3EA}"/>
                </a:ext>
              </a:extLst>
            </p:cNvPr>
            <p:cNvSpPr/>
            <p:nvPr/>
          </p:nvSpPr>
          <p:spPr>
            <a:xfrm>
              <a:off x="4346974" y="2555752"/>
              <a:ext cx="264028" cy="24705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31010C-6C7E-FB4B-8B1F-895CD982345E}"/>
                </a:ext>
              </a:extLst>
            </p:cNvPr>
            <p:cNvSpPr/>
            <p:nvPr/>
          </p:nvSpPr>
          <p:spPr>
            <a:xfrm>
              <a:off x="4346974" y="3291955"/>
              <a:ext cx="264028" cy="24705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CDB6A0-ECC3-444E-B666-89A7F43465FF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3780254" y="2766628"/>
              <a:ext cx="605386" cy="561507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D60119-3AF3-8342-929E-A952156D35C0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818920" y="2679279"/>
              <a:ext cx="528054" cy="3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66D02A2-BD68-5745-9B10-AC555E388281}"/>
                </a:ext>
              </a:extLst>
            </p:cNvPr>
            <p:cNvSpPr/>
            <p:nvPr/>
          </p:nvSpPr>
          <p:spPr>
            <a:xfrm>
              <a:off x="3554892" y="3298451"/>
              <a:ext cx="264028" cy="24705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CC633D-E474-7D43-8D5D-071B5A82CE28}"/>
                </a:ext>
              </a:extLst>
            </p:cNvPr>
            <p:cNvCxnSpPr>
              <a:cxnSpLocks/>
              <a:stCxn id="12" idx="4"/>
              <a:endCxn id="23" idx="0"/>
            </p:cNvCxnSpPr>
            <p:nvPr/>
          </p:nvCxnSpPr>
          <p:spPr>
            <a:xfrm>
              <a:off x="3686906" y="2802807"/>
              <a:ext cx="0" cy="49564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DE4A5A-5CFB-2348-9FC1-F9C8DF113786}"/>
              </a:ext>
            </a:extLst>
          </p:cNvPr>
          <p:cNvGrpSpPr/>
          <p:nvPr/>
        </p:nvGrpSpPr>
        <p:grpSpPr>
          <a:xfrm>
            <a:off x="3161869" y="2555755"/>
            <a:ext cx="657051" cy="247053"/>
            <a:chOff x="3161869" y="2555755"/>
            <a:chExt cx="657051" cy="2470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F05AB5-ACAB-454D-950C-FB4704BEB35E}"/>
                </a:ext>
              </a:extLst>
            </p:cNvPr>
            <p:cNvSpPr/>
            <p:nvPr/>
          </p:nvSpPr>
          <p:spPr>
            <a:xfrm>
              <a:off x="3554892" y="2555755"/>
              <a:ext cx="264028" cy="24705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9B3BA3-4259-1F46-9AEE-69F8F326D42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3161869" y="2678574"/>
              <a:ext cx="393023" cy="708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0" name="Donut 89">
            <a:extLst>
              <a:ext uri="{FF2B5EF4-FFF2-40B4-BE49-F238E27FC236}">
                <a16:creationId xmlns:a16="http://schemas.microsoft.com/office/drawing/2014/main" id="{B83E7727-76CD-2A4F-A5B3-309E403D27C1}"/>
              </a:ext>
            </a:extLst>
          </p:cNvPr>
          <p:cNvSpPr/>
          <p:nvPr/>
        </p:nvSpPr>
        <p:spPr>
          <a:xfrm rot="18947413">
            <a:off x="3762630" y="1897993"/>
            <a:ext cx="2160890" cy="3604162"/>
          </a:xfrm>
          <a:prstGeom prst="donut">
            <a:avLst>
              <a:gd name="adj" fmla="val 23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ounded Rectangular Callout 92">
            <a:extLst>
              <a:ext uri="{FF2B5EF4-FFF2-40B4-BE49-F238E27FC236}">
                <a16:creationId xmlns:a16="http://schemas.microsoft.com/office/drawing/2014/main" id="{AB7C480A-80DD-2F41-96A9-4689D1D033A8}"/>
              </a:ext>
            </a:extLst>
          </p:cNvPr>
          <p:cNvSpPr/>
          <p:nvPr/>
        </p:nvSpPr>
        <p:spPr>
          <a:xfrm>
            <a:off x="5538118" y="1937421"/>
            <a:ext cx="1723294" cy="741153"/>
          </a:xfrm>
          <a:prstGeom prst="wedgeRoundRectCallout">
            <a:avLst>
              <a:gd name="adj1" fmla="val -48044"/>
              <a:gd name="adj2" fmla="val 7579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Deep tree</a:t>
            </a:r>
          </a:p>
        </p:txBody>
      </p:sp>
      <p:sp>
        <p:nvSpPr>
          <p:cNvPr id="94" name="Donut 93">
            <a:extLst>
              <a:ext uri="{FF2B5EF4-FFF2-40B4-BE49-F238E27FC236}">
                <a16:creationId xmlns:a16="http://schemas.microsoft.com/office/drawing/2014/main" id="{7E266D56-9600-644D-979E-52DC637B0807}"/>
              </a:ext>
            </a:extLst>
          </p:cNvPr>
          <p:cNvSpPr/>
          <p:nvPr/>
        </p:nvSpPr>
        <p:spPr>
          <a:xfrm>
            <a:off x="3014408" y="2498962"/>
            <a:ext cx="525037" cy="335104"/>
          </a:xfrm>
          <a:prstGeom prst="donut">
            <a:avLst>
              <a:gd name="adj" fmla="val 1283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77A8B2EF-157A-9E4E-BA96-912541EBCEF3}"/>
              </a:ext>
            </a:extLst>
          </p:cNvPr>
          <p:cNvSpPr/>
          <p:nvPr/>
        </p:nvSpPr>
        <p:spPr>
          <a:xfrm>
            <a:off x="1072079" y="2114850"/>
            <a:ext cx="1723294" cy="741153"/>
          </a:xfrm>
          <a:prstGeom prst="wedgeRoundRectCallout">
            <a:avLst>
              <a:gd name="adj1" fmla="val 61980"/>
              <a:gd name="adj2" fmla="val 1228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34597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3" grpId="0" animBg="1"/>
      <p:bldP spid="93" grpId="1" animBg="1"/>
      <p:bldP spid="94" grpId="0" animBg="1"/>
      <p:bldP spid="94" grpId="1" animBg="1"/>
      <p:bldP spid="98" grpId="0" animBg="1"/>
      <p:bldP spid="9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03EE-A93B-6E4F-9AAC-33D39A00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Trees Per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B1CF-7D84-EC40-ADFB-1C4B9312C1A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1374633"/>
            <a:ext cx="7886700" cy="4981717"/>
          </a:xfrm>
        </p:spPr>
        <p:txBody>
          <a:bodyPr>
            <a:normAutofit/>
          </a:bodyPr>
          <a:lstStyle/>
          <a:p>
            <a:r>
              <a:rPr lang="en-US" dirty="0"/>
              <a:t>Build multiple trees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ART-</a:t>
            </a:r>
            <a:r>
              <a:rPr lang="en-US" dirty="0" err="1"/>
              <a:t>tid</a:t>
            </a:r>
            <a:r>
              <a:rPr lang="en-US" dirty="0"/>
              <a:t>: interleave the thread ID</a:t>
            </a:r>
          </a:p>
          <a:p>
            <a:pPr lvl="1"/>
            <a:r>
              <a:rPr lang="en-US" dirty="0"/>
              <a:t>ART-</a:t>
            </a:r>
            <a:r>
              <a:rPr lang="en-US" dirty="0" err="1"/>
              <a:t>addr</a:t>
            </a:r>
            <a:r>
              <a:rPr lang="en-US" dirty="0"/>
              <a:t>: nearest port based on operands’ address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F16EF-01B2-DB4B-BA06-352613B87F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FB2D6-44E3-144D-92D4-8A6D8C4DD25C}"/>
              </a:ext>
            </a:extLst>
          </p:cNvPr>
          <p:cNvGrpSpPr/>
          <p:nvPr/>
        </p:nvGrpSpPr>
        <p:grpSpPr>
          <a:xfrm>
            <a:off x="2685153" y="2289284"/>
            <a:ext cx="3645049" cy="2717567"/>
            <a:chOff x="7829255" y="2010697"/>
            <a:chExt cx="3787141" cy="30175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1B5EE6-7040-D341-AB93-996EB8AEE9A8}"/>
                </a:ext>
              </a:extLst>
            </p:cNvPr>
            <p:cNvGrpSpPr/>
            <p:nvPr/>
          </p:nvGrpSpPr>
          <p:grpSpPr>
            <a:xfrm>
              <a:off x="8598877" y="2010697"/>
              <a:ext cx="1371600" cy="1371600"/>
              <a:chOff x="3963377" y="1858297"/>
              <a:chExt cx="1371600" cy="13716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175D82-6F0C-4643-A4BC-8FA46A633C89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D7D941C-386D-BD44-A86E-0F5F83E85279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0CB52E2-8F09-B841-B76F-2C9E4973D6ED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CB4D8D7-9B9D-C74D-9A13-BED89B183C57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AF34F42-DEB5-204E-A82F-4F10CCBFA6BB}"/>
                  </a:ext>
                </a:extLst>
              </p:cNvPr>
              <p:cNvCxnSpPr>
                <a:cxnSpLocks/>
                <a:stCxn id="32" idx="3"/>
                <a:endCxn id="27" idx="1"/>
              </p:cNvCxnSpPr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1DE872E-A947-6D43-93F2-AD5E708F973C}"/>
                  </a:ext>
                </a:extLst>
              </p:cNvPr>
              <p:cNvCxnSpPr>
                <a:cxnSpLocks/>
                <a:stCxn id="32" idx="2"/>
                <a:endCxn id="31" idx="0"/>
              </p:cNvCxnSpPr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5A4E6B2-397D-3446-B6A7-C6941CE3A4B0}"/>
                  </a:ext>
                </a:extLst>
              </p:cNvPr>
              <p:cNvCxnSpPr>
                <a:cxnSpLocks/>
                <a:stCxn id="27" idx="2"/>
                <a:endCxn id="30" idx="0"/>
              </p:cNvCxnSpPr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8B3E16-CEE2-5A43-AD00-EF4518346D3D}"/>
                  </a:ext>
                </a:extLst>
              </p:cNvPr>
              <p:cNvCxnSpPr>
                <a:cxnSpLocks/>
                <a:stCxn id="31" idx="3"/>
                <a:endCxn id="30" idx="1"/>
              </p:cNvCxnSpPr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78D18E6-3CA4-7C4E-B70B-85938951D64F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48C8B52-4F78-E045-9E00-BCC3B87D0BD3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306246B-95E6-FE4C-9598-8A73F9D5E89A}"/>
                </a:ext>
              </a:extLst>
            </p:cNvPr>
            <p:cNvGrpSpPr/>
            <p:nvPr/>
          </p:nvGrpSpPr>
          <p:grpSpPr>
            <a:xfrm>
              <a:off x="10244796" y="2010697"/>
              <a:ext cx="1371600" cy="1371600"/>
              <a:chOff x="3963377" y="1858297"/>
              <a:chExt cx="1371600" cy="1371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630C93-828A-C547-A7A9-3E328EFAEC6B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A1C39E1-CB13-7D42-A8CF-8AAF901B6D12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04F78A-18D0-264A-854B-EBE7D0D11350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4D61CE-158C-F342-AC6A-DD3FA24E9D96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B7F45EC-B916-C54A-8DE5-ECE90740BB01}"/>
                  </a:ext>
                </a:extLst>
              </p:cNvPr>
              <p:cNvCxnSpPr>
                <a:cxnSpLocks/>
                <a:stCxn id="79" idx="3"/>
                <a:endCxn id="75" idx="1"/>
              </p:cNvCxnSpPr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DD6A2C1-1F76-4E4E-A22A-B04001684F2E}"/>
                  </a:ext>
                </a:extLst>
              </p:cNvPr>
              <p:cNvCxnSpPr>
                <a:cxnSpLocks/>
                <a:stCxn id="79" idx="2"/>
                <a:endCxn id="78" idx="0"/>
              </p:cNvCxnSpPr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1CC7C20-21A6-1C46-91EB-F44B3ADD5D61}"/>
                  </a:ext>
                </a:extLst>
              </p:cNvPr>
              <p:cNvCxnSpPr>
                <a:cxnSpLocks/>
                <a:stCxn id="75" idx="2"/>
                <a:endCxn id="76" idx="0"/>
              </p:cNvCxnSpPr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65E1313-3B3E-2D4E-825D-A476F07F1B6E}"/>
                  </a:ext>
                </a:extLst>
              </p:cNvPr>
              <p:cNvCxnSpPr>
                <a:cxnSpLocks/>
                <a:stCxn id="78" idx="3"/>
                <a:endCxn id="76" idx="1"/>
              </p:cNvCxnSpPr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33AAD75-E65B-A644-8539-DE143DEF378E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8E1A5AB-4A48-3F40-90E6-51D2A44D32DB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CB411-373C-FC4E-AAAB-637E97DEA9FB}"/>
                </a:ext>
              </a:extLst>
            </p:cNvPr>
            <p:cNvGrpSpPr/>
            <p:nvPr/>
          </p:nvGrpSpPr>
          <p:grpSpPr>
            <a:xfrm>
              <a:off x="10244795" y="3656616"/>
              <a:ext cx="1371600" cy="1371600"/>
              <a:chOff x="3963377" y="1858297"/>
              <a:chExt cx="1371600" cy="13716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19CFBB4-6779-C045-8C27-8D1E0052FF8B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BD73163-C841-CB45-98CA-1463BCB33E02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A944231-9B08-E646-B3E6-346FCE57E101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C17A9B-97B7-C248-8210-A23203B01948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FFE469F-F201-4E4C-AEA8-6D68C9B9CF91}"/>
                  </a:ext>
                </a:extLst>
              </p:cNvPr>
              <p:cNvCxnSpPr/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E65065A-370D-4343-A876-FF67FB182269}"/>
                  </a:ext>
                </a:extLst>
              </p:cNvPr>
              <p:cNvCxnSpPr/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0C1FE84-42CF-6A48-A265-CF02AFC27107}"/>
                  </a:ext>
                </a:extLst>
              </p:cNvPr>
              <p:cNvCxnSpPr/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5314D0E-A214-BA48-BA6A-AC033B618A91}"/>
                  </a:ext>
                </a:extLst>
              </p:cNvPr>
              <p:cNvCxnSpPr/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1CE5F9B-BBBD-8E46-AAAD-AE110E15EB7A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6CC0836-C4D2-BE4B-A560-4C9EB3F3FC50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1DAFBC-ED7E-F447-AD9A-72B6EEBD9A42}"/>
                </a:ext>
              </a:extLst>
            </p:cNvPr>
            <p:cNvGrpSpPr/>
            <p:nvPr/>
          </p:nvGrpSpPr>
          <p:grpSpPr>
            <a:xfrm>
              <a:off x="8598877" y="3656615"/>
              <a:ext cx="1371600" cy="1371600"/>
              <a:chOff x="3963377" y="1858297"/>
              <a:chExt cx="1371600" cy="13716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3DD0414-A574-144A-958A-DBCE90296AA3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0633F6-EDC5-9C41-892F-766E981603C2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A7758B-0B2D-E04B-A051-6612AC1AA056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82414E-77B9-DA48-930B-21F8C00EFB10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5C918D-AD9A-2E42-B4F1-D77980533453}"/>
                  </a:ext>
                </a:extLst>
              </p:cNvPr>
              <p:cNvCxnSpPr/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A90AA1A-B933-A048-B448-3A92F0A82351}"/>
                  </a:ext>
                </a:extLst>
              </p:cNvPr>
              <p:cNvCxnSpPr/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93B48AB-2378-1043-9390-B7437FA169DB}"/>
                  </a:ext>
                </a:extLst>
              </p:cNvPr>
              <p:cNvCxnSpPr/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CCE09DF-230B-8144-BC13-E19FFC811731}"/>
                  </a:ext>
                </a:extLst>
              </p:cNvPr>
              <p:cNvCxnSpPr/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27167A6-7D79-0B45-831D-53198866BF23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ED4636A-E389-8441-A3FF-85F31767A48A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FBC3E4-D0A6-E24D-8DA9-867A80D37828}"/>
                </a:ext>
              </a:extLst>
            </p:cNvPr>
            <p:cNvCxnSpPr/>
            <p:nvPr/>
          </p:nvCxnSpPr>
          <p:spPr>
            <a:xfrm>
              <a:off x="9970473" y="3382294"/>
              <a:ext cx="274321" cy="2743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1D56FE-62AD-B243-BEB9-4E05A23ABCF6}"/>
                </a:ext>
              </a:extLst>
            </p:cNvPr>
            <p:cNvCxnSpPr/>
            <p:nvPr/>
          </p:nvCxnSpPr>
          <p:spPr>
            <a:xfrm flipH="1">
              <a:off x="9970471" y="3382291"/>
              <a:ext cx="274322" cy="2743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032AE1-E4CB-3946-BC64-9E4438F85A11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11342075" y="3382297"/>
              <a:ext cx="1" cy="2743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7A78B2-387D-4146-8EC2-3F2A46837D5A}"/>
                </a:ext>
              </a:extLst>
            </p:cNvPr>
            <p:cNvCxnSpPr>
              <a:cxnSpLocks/>
              <a:stCxn id="27" idx="3"/>
              <a:endCxn id="79" idx="1"/>
            </p:cNvCxnSpPr>
            <p:nvPr/>
          </p:nvCxnSpPr>
          <p:spPr>
            <a:xfrm>
              <a:off x="9970477" y="2285017"/>
              <a:ext cx="2743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9273B9C-EEA0-364E-8C3C-CB909BB1A664}"/>
                </a:ext>
              </a:extLst>
            </p:cNvPr>
            <p:cNvCxnSpPr/>
            <p:nvPr/>
          </p:nvCxnSpPr>
          <p:spPr>
            <a:xfrm>
              <a:off x="9970477" y="4753895"/>
              <a:ext cx="27431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645270-19C6-6746-93CF-4A55339316DE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8873197" y="3382297"/>
              <a:ext cx="0" cy="2743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A45284-46F5-1240-9F66-03B0748E5E26}"/>
                </a:ext>
              </a:extLst>
            </p:cNvPr>
            <p:cNvSpPr/>
            <p:nvPr/>
          </p:nvSpPr>
          <p:spPr>
            <a:xfrm rot="16200000">
              <a:off x="6694546" y="3265111"/>
              <a:ext cx="2764718" cy="495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CPU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D03F31-AD24-CC40-9FE3-2346D28EBA45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8324555" y="2285016"/>
              <a:ext cx="27432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AA040F-B55B-974B-8D68-371D60E8D70D}"/>
                </a:ext>
              </a:extLst>
            </p:cNvPr>
            <p:cNvCxnSpPr/>
            <p:nvPr/>
          </p:nvCxnSpPr>
          <p:spPr>
            <a:xfrm>
              <a:off x="8324555" y="4753895"/>
              <a:ext cx="2743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113926D9-53C6-CC48-83EE-4373C7BF6D45}"/>
                </a:ext>
              </a:extLst>
            </p:cNvPr>
            <p:cNvCxnSpPr>
              <a:cxnSpLocks/>
              <a:stCxn id="35" idx="3"/>
              <a:endCxn id="75" idx="0"/>
            </p:cNvCxnSpPr>
            <p:nvPr/>
          </p:nvCxnSpPr>
          <p:spPr>
            <a:xfrm rot="5400000" flipH="1" flipV="1">
              <a:off x="9649639" y="437964"/>
              <a:ext cx="119704" cy="3265172"/>
            </a:xfrm>
            <a:prstGeom prst="bentConnector4">
              <a:avLst>
                <a:gd name="adj1" fmla="val 345724"/>
                <a:gd name="adj2" fmla="val 1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866532A6-C848-8443-A6DB-CD66244CB6BA}"/>
                </a:ext>
              </a:extLst>
            </p:cNvPr>
            <p:cNvCxnSpPr>
              <a:cxnSpLocks/>
              <a:stCxn id="35" idx="1"/>
              <a:endCxn id="51" idx="2"/>
            </p:cNvCxnSpPr>
            <p:nvPr/>
          </p:nvCxnSpPr>
          <p:spPr>
            <a:xfrm rot="16200000" flipH="1">
              <a:off x="9642942" y="3329083"/>
              <a:ext cx="133096" cy="3265170"/>
            </a:xfrm>
            <a:prstGeom prst="bentConnector3">
              <a:avLst>
                <a:gd name="adj1" fmla="val 27175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5BB9723-F569-154B-9CDA-0AA7CD2F835C}"/>
              </a:ext>
            </a:extLst>
          </p:cNvPr>
          <p:cNvGrpSpPr/>
          <p:nvPr/>
        </p:nvGrpSpPr>
        <p:grpSpPr>
          <a:xfrm>
            <a:off x="3554892" y="2413512"/>
            <a:ext cx="2620875" cy="2469106"/>
            <a:chOff x="3554892" y="2555752"/>
            <a:chExt cx="2620875" cy="246910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9CC538B-DD47-324F-995B-BE823DEB8EB2}"/>
                </a:ext>
              </a:extLst>
            </p:cNvPr>
            <p:cNvGrpSpPr/>
            <p:nvPr/>
          </p:nvGrpSpPr>
          <p:grpSpPr>
            <a:xfrm>
              <a:off x="5127382" y="4045879"/>
              <a:ext cx="1048385" cy="978979"/>
              <a:chOff x="5127382" y="4045879"/>
              <a:chExt cx="1048385" cy="97897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D5C62CF-72D2-6B44-B87E-D6FA89C415C4}"/>
                  </a:ext>
                </a:extLst>
              </p:cNvPr>
              <p:cNvSpPr/>
              <p:nvPr/>
            </p:nvSpPr>
            <p:spPr>
              <a:xfrm>
                <a:off x="5911739" y="4045879"/>
                <a:ext cx="264028" cy="247053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E04CCB4-DCC6-A943-A39F-DADD36184863}"/>
                  </a:ext>
                </a:extLst>
              </p:cNvPr>
              <p:cNvSpPr/>
              <p:nvPr/>
            </p:nvSpPr>
            <p:spPr>
              <a:xfrm>
                <a:off x="5127382" y="4777805"/>
                <a:ext cx="264028" cy="247053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E876872-6637-7F49-93D7-DF75DFFA016A}"/>
                  </a:ext>
                </a:extLst>
              </p:cNvPr>
              <p:cNvCxnSpPr>
                <a:cxnSpLocks/>
                <a:stCxn id="15" idx="2"/>
                <a:endCxn id="17" idx="6"/>
              </p:cNvCxnSpPr>
              <p:nvPr/>
            </p:nvCxnSpPr>
            <p:spPr>
              <a:xfrm flipH="1">
                <a:off x="5391410" y="4879787"/>
                <a:ext cx="517082" cy="2154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B21C75C-6F31-1E40-A589-69700A4776EC}"/>
                  </a:ext>
                </a:extLst>
              </p:cNvPr>
              <p:cNvCxnSpPr>
                <a:cxnSpLocks/>
                <a:stCxn id="15" idx="0"/>
                <a:endCxn id="16" idx="4"/>
              </p:cNvCxnSpPr>
              <p:nvPr/>
            </p:nvCxnSpPr>
            <p:spPr>
              <a:xfrm flipV="1">
                <a:off x="6040506" y="4292932"/>
                <a:ext cx="3247" cy="46332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CC640-59C2-F843-89F4-AE45C65C1CA3}"/>
                </a:ext>
              </a:extLst>
            </p:cNvPr>
            <p:cNvGrpSpPr/>
            <p:nvPr/>
          </p:nvGrpSpPr>
          <p:grpSpPr>
            <a:xfrm>
              <a:off x="3554892" y="2555752"/>
              <a:ext cx="1056110" cy="989752"/>
              <a:chOff x="3554892" y="2555752"/>
              <a:chExt cx="1056110" cy="98975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1458C7D-A0EA-A24A-B649-453832EFB3EA}"/>
                  </a:ext>
                </a:extLst>
              </p:cNvPr>
              <p:cNvSpPr/>
              <p:nvPr/>
            </p:nvSpPr>
            <p:spPr>
              <a:xfrm>
                <a:off x="4346974" y="2555752"/>
                <a:ext cx="264028" cy="247053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D60119-3AF3-8342-929E-A952156D35C0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 flipV="1">
                <a:off x="3818920" y="2679279"/>
                <a:ext cx="528054" cy="3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66D02A2-BD68-5745-9B10-AC555E388281}"/>
                  </a:ext>
                </a:extLst>
              </p:cNvPr>
              <p:cNvSpPr/>
              <p:nvPr/>
            </p:nvSpPr>
            <p:spPr>
              <a:xfrm>
                <a:off x="3554892" y="3298451"/>
                <a:ext cx="264028" cy="247053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3CC633D-E474-7D43-8D5D-071B5A82CE28}"/>
                  </a:ext>
                </a:extLst>
              </p:cNvPr>
              <p:cNvCxnSpPr>
                <a:cxnSpLocks/>
                <a:stCxn id="12" idx="4"/>
                <a:endCxn id="23" idx="0"/>
              </p:cNvCxnSpPr>
              <p:nvPr/>
            </p:nvCxnSpPr>
            <p:spPr>
              <a:xfrm>
                <a:off x="3686906" y="2802808"/>
                <a:ext cx="0" cy="49564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772DAC6-C0C1-8A43-8EA6-ED31C234C8EE}"/>
              </a:ext>
            </a:extLst>
          </p:cNvPr>
          <p:cNvGrpSpPr/>
          <p:nvPr/>
        </p:nvGrpSpPr>
        <p:grpSpPr>
          <a:xfrm>
            <a:off x="2923512" y="2413515"/>
            <a:ext cx="3249008" cy="2473470"/>
            <a:chOff x="2923512" y="2555755"/>
            <a:chExt cx="3249008" cy="24734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B1DC75-DB34-A34A-94E8-CA7286C73EB7}"/>
                </a:ext>
              </a:extLst>
            </p:cNvPr>
            <p:cNvSpPr/>
            <p:nvPr/>
          </p:nvSpPr>
          <p:spPr>
            <a:xfrm>
              <a:off x="5908492" y="4756260"/>
              <a:ext cx="264028" cy="24705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DE4A5A-5CFB-2348-9FC1-F9C8DF113786}"/>
                </a:ext>
              </a:extLst>
            </p:cNvPr>
            <p:cNvGrpSpPr/>
            <p:nvPr/>
          </p:nvGrpSpPr>
          <p:grpSpPr>
            <a:xfrm>
              <a:off x="3161869" y="2555755"/>
              <a:ext cx="657051" cy="247053"/>
              <a:chOff x="3161869" y="2555755"/>
              <a:chExt cx="657051" cy="24705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4F05AB5-ACAB-454D-950C-FB4704BEB35E}"/>
                  </a:ext>
                </a:extLst>
              </p:cNvPr>
              <p:cNvSpPr/>
              <p:nvPr/>
            </p:nvSpPr>
            <p:spPr>
              <a:xfrm>
                <a:off x="3554892" y="2555755"/>
                <a:ext cx="264028" cy="247053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09B3BA3-4259-1F46-9AEE-69F8F326D42D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3161869" y="2678574"/>
                <a:ext cx="393023" cy="708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urved Connector 85">
              <a:extLst>
                <a:ext uri="{FF2B5EF4-FFF2-40B4-BE49-F238E27FC236}">
                  <a16:creationId xmlns:a16="http://schemas.microsoft.com/office/drawing/2014/main" id="{6CE7C875-F33C-754F-BEAF-85200C04393E}"/>
                </a:ext>
              </a:extLst>
            </p:cNvPr>
            <p:cNvCxnSpPr>
              <a:cxnSpLocks/>
              <a:stCxn id="15" idx="6"/>
              <a:endCxn id="35" idx="1"/>
            </p:cNvCxnSpPr>
            <p:nvPr/>
          </p:nvCxnSpPr>
          <p:spPr>
            <a:xfrm flipH="1">
              <a:off x="2923512" y="4879787"/>
              <a:ext cx="3249008" cy="149438"/>
            </a:xfrm>
            <a:prstGeom prst="curvedConnector4">
              <a:avLst>
                <a:gd name="adj1" fmla="val -7036"/>
                <a:gd name="adj2" fmla="val 332334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7" name="Line Callout 1 96">
            <a:extLst>
              <a:ext uri="{FF2B5EF4-FFF2-40B4-BE49-F238E27FC236}">
                <a16:creationId xmlns:a16="http://schemas.microsoft.com/office/drawing/2014/main" id="{86B96554-EB36-A745-8D3B-162E82343F4A}"/>
              </a:ext>
            </a:extLst>
          </p:cNvPr>
          <p:cNvSpPr/>
          <p:nvPr/>
        </p:nvSpPr>
        <p:spPr>
          <a:xfrm>
            <a:off x="1369744" y="2660564"/>
            <a:ext cx="1127395" cy="381953"/>
          </a:xfrm>
          <a:prstGeom prst="borderCallout1">
            <a:avLst>
              <a:gd name="adj1" fmla="val 51063"/>
              <a:gd name="adj2" fmla="val 99561"/>
              <a:gd name="adj3" fmla="val -32463"/>
              <a:gd name="adj4" fmla="val 1796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Thread 0</a:t>
            </a:r>
          </a:p>
        </p:txBody>
      </p:sp>
      <p:sp>
        <p:nvSpPr>
          <p:cNvPr id="101" name="Line Callout 1 100">
            <a:extLst>
              <a:ext uri="{FF2B5EF4-FFF2-40B4-BE49-F238E27FC236}">
                <a16:creationId xmlns:a16="http://schemas.microsoft.com/office/drawing/2014/main" id="{9A3FC478-6C73-6543-8B1D-DD085AF9D583}"/>
              </a:ext>
            </a:extLst>
          </p:cNvPr>
          <p:cNvSpPr/>
          <p:nvPr/>
        </p:nvSpPr>
        <p:spPr>
          <a:xfrm>
            <a:off x="6457950" y="1767717"/>
            <a:ext cx="1127395" cy="381953"/>
          </a:xfrm>
          <a:prstGeom prst="borderCallout1">
            <a:avLst>
              <a:gd name="adj1" fmla="val 50611"/>
              <a:gd name="adj2" fmla="val -398"/>
              <a:gd name="adj3" fmla="val 127138"/>
              <a:gd name="adj4" fmla="val -366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Thread 1</a:t>
            </a:r>
          </a:p>
        </p:txBody>
      </p:sp>
      <p:sp>
        <p:nvSpPr>
          <p:cNvPr id="102" name="Line Callout 1 101">
            <a:extLst>
              <a:ext uri="{FF2B5EF4-FFF2-40B4-BE49-F238E27FC236}">
                <a16:creationId xmlns:a16="http://schemas.microsoft.com/office/drawing/2014/main" id="{2E1BFD98-76FE-AD4A-9188-AB06E61A5E75}"/>
              </a:ext>
            </a:extLst>
          </p:cNvPr>
          <p:cNvSpPr/>
          <p:nvPr/>
        </p:nvSpPr>
        <p:spPr>
          <a:xfrm>
            <a:off x="6568560" y="4942944"/>
            <a:ext cx="1127395" cy="381953"/>
          </a:xfrm>
          <a:prstGeom prst="borderCallout1">
            <a:avLst>
              <a:gd name="adj1" fmla="val 50611"/>
              <a:gd name="adj2" fmla="val -398"/>
              <a:gd name="adj3" fmla="val 20737"/>
              <a:gd name="adj4" fmla="val -44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Thread 2</a:t>
            </a:r>
          </a:p>
        </p:txBody>
      </p:sp>
      <p:sp>
        <p:nvSpPr>
          <p:cNvPr id="104" name="Line Callout 1 103">
            <a:extLst>
              <a:ext uri="{FF2B5EF4-FFF2-40B4-BE49-F238E27FC236}">
                <a16:creationId xmlns:a16="http://schemas.microsoft.com/office/drawing/2014/main" id="{A53BE9C6-F7AF-4246-9372-8D801C2C9D58}"/>
              </a:ext>
            </a:extLst>
          </p:cNvPr>
          <p:cNvSpPr/>
          <p:nvPr/>
        </p:nvSpPr>
        <p:spPr>
          <a:xfrm>
            <a:off x="1232419" y="4471217"/>
            <a:ext cx="1127395" cy="381953"/>
          </a:xfrm>
          <a:prstGeom prst="borderCallout1">
            <a:avLst>
              <a:gd name="adj1" fmla="val 51063"/>
              <a:gd name="adj2" fmla="val 99561"/>
              <a:gd name="adj3" fmla="val 73938"/>
              <a:gd name="adj4" fmla="val 1899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Thread 3</a:t>
            </a:r>
          </a:p>
        </p:txBody>
      </p:sp>
    </p:spTree>
    <p:extLst>
      <p:ext uri="{BB962C8B-B14F-4D97-AF65-F5344CB8AC3E}">
        <p14:creationId xmlns:p14="http://schemas.microsoft.com/office/powerpoint/2010/main" val="19239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  <p:bldP spid="97" grpId="1" animBg="1"/>
      <p:bldP spid="101" grpId="0" animBg="1"/>
      <p:bldP spid="101" grpId="1" animBg="1"/>
      <p:bldP spid="102" grpId="0" animBg="1"/>
      <p:bldP spid="102" grpId="1" animBg="1"/>
      <p:bldP spid="104" grpId="0" animBg="1"/>
      <p:bldP spid="10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61F7-369A-DC4A-A172-3601511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Memory Access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BFDE-244B-9948-9810-5D72BBDA825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Pure reduction</a:t>
            </a:r>
          </a:p>
          <a:p>
            <a:pPr lvl="1"/>
            <a:r>
              <a:rPr lang="en-US" dirty="0"/>
              <a:t>Irregular (random)</a:t>
            </a:r>
          </a:p>
          <a:p>
            <a:pPr lvl="1"/>
            <a:r>
              <a:rPr lang="en-US" dirty="0"/>
              <a:t>Regular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Reduction on intermediate results</a:t>
            </a:r>
          </a:p>
          <a:p>
            <a:pPr lvl="1"/>
            <a:r>
              <a:rPr lang="en-US" dirty="0"/>
              <a:t>Irregular-Irregular (II)</a:t>
            </a:r>
          </a:p>
          <a:p>
            <a:pPr lvl="1"/>
            <a:r>
              <a:rPr lang="en-US" dirty="0"/>
              <a:t>Regular-Irregular (RI)</a:t>
            </a:r>
          </a:p>
          <a:p>
            <a:pPr lvl="1"/>
            <a:r>
              <a:rPr lang="en-US" dirty="0"/>
              <a:t>Regular-Regular (RR)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Offload cache block granularity for regular accesses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CD51B-BB65-3448-A171-51625B6347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EAF326-30EB-DF48-9FB0-C8B29D5E1346}"/>
              </a:ext>
            </a:extLst>
          </p:cNvPr>
          <p:cNvSpPr txBox="1">
            <a:spLocks/>
          </p:cNvSpPr>
          <p:nvPr/>
        </p:nvSpPr>
        <p:spPr>
          <a:xfrm>
            <a:off x="4572000" y="1544221"/>
            <a:ext cx="3159310" cy="11579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sum += *Ai;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83CCA-71E4-8D44-A481-4C111CE5ED64}"/>
              </a:ext>
            </a:extLst>
          </p:cNvPr>
          <p:cNvSpPr txBox="1">
            <a:spLocks/>
          </p:cNvSpPr>
          <p:nvPr/>
        </p:nvSpPr>
        <p:spPr>
          <a:xfrm>
            <a:off x="4572000" y="3783343"/>
            <a:ext cx="3159310" cy="11579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sum += *Ai × *Bi;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1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6EA1-FF1E-5C40-91EB-07AAD938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366338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8FAA-E7F7-BF4C-B22E-E9BD7D50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197693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A89D-CD7D-9F4A-AC61-2A74B7ED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ACFD-1C40-014D-8892-D3ED08892E0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1374633"/>
            <a:ext cx="7886700" cy="51310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Compared techniques</a:t>
            </a:r>
          </a:p>
          <a:p>
            <a:pPr lvl="1"/>
            <a:r>
              <a:rPr lang="en-US" dirty="0"/>
              <a:t>HMC Baseline</a:t>
            </a:r>
          </a:p>
          <a:p>
            <a:pPr lvl="1"/>
            <a:r>
              <a:rPr lang="en-US" dirty="0"/>
              <a:t>PIM-Enabled Instruction (PEI)</a:t>
            </a:r>
          </a:p>
          <a:p>
            <a:pPr lvl="1"/>
            <a:r>
              <a:rPr lang="en-US" dirty="0"/>
              <a:t>Active-Routing-</a:t>
            </a:r>
            <a:r>
              <a:rPr lang="en-US" dirty="0" err="1"/>
              <a:t>threadID</a:t>
            </a:r>
            <a:r>
              <a:rPr lang="en-US" dirty="0"/>
              <a:t> (ART-</a:t>
            </a:r>
            <a:r>
              <a:rPr lang="en-US" dirty="0" err="1"/>
              <a:t>tid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Active-Routing-address (ART-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Tools: Pin, </a:t>
            </a:r>
            <a:r>
              <a:rPr lang="en-US" dirty="0" err="1"/>
              <a:t>McSimA</a:t>
            </a:r>
            <a:r>
              <a:rPr lang="en-US" dirty="0"/>
              <a:t>+ and </a:t>
            </a:r>
            <a:r>
              <a:rPr lang="en-US" dirty="0" err="1"/>
              <a:t>CasHMC</a:t>
            </a:r>
            <a:endParaRPr lang="en-US" dirty="0"/>
          </a:p>
          <a:p>
            <a:endParaRPr lang="en-US" dirty="0"/>
          </a:p>
          <a:p>
            <a:r>
              <a:rPr lang="en-US" dirty="0"/>
              <a:t>System configurations</a:t>
            </a:r>
          </a:p>
          <a:p>
            <a:pPr lvl="1"/>
            <a:r>
              <a:rPr lang="en-US" dirty="0"/>
              <a:t>16 O3 cores at 2 GHz</a:t>
            </a:r>
          </a:p>
          <a:p>
            <a:pPr lvl="1"/>
            <a:r>
              <a:rPr lang="en-US" dirty="0"/>
              <a:t>16 memory cubes in dragonfly topology</a:t>
            </a:r>
          </a:p>
          <a:p>
            <a:pPr lvl="1"/>
            <a:r>
              <a:rPr lang="en-US" dirty="0"/>
              <a:t>Minimum routing with virtual cut-through</a:t>
            </a:r>
          </a:p>
          <a:p>
            <a:pPr lvl="1"/>
            <a:r>
              <a:rPr lang="en-US" dirty="0"/>
              <a:t>Active-Routing Engine</a:t>
            </a:r>
          </a:p>
          <a:p>
            <a:pPr marL="457200" lvl="1" indent="0">
              <a:buNone/>
            </a:pPr>
            <a:r>
              <a:rPr lang="en-US" dirty="0"/>
              <a:t>	1250 MHz, 16 flow table entries, 128 operand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59EE-30B6-1743-B52B-440FF86B7E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1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B31A-27D5-C940-BDE8-950D4121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7C88-D3D2-434D-A16F-4D5C5D9B08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Benchmarks (graph app, ML kernels, etc.)</a:t>
            </a:r>
          </a:p>
          <a:p>
            <a:pPr lvl="1"/>
            <a:r>
              <a:rPr lang="en-US" dirty="0"/>
              <a:t>backprop</a:t>
            </a:r>
          </a:p>
          <a:p>
            <a:pPr lvl="1"/>
            <a:r>
              <a:rPr lang="en-US" dirty="0" err="1"/>
              <a:t>lud</a:t>
            </a:r>
            <a:endParaRPr lang="en-US" dirty="0"/>
          </a:p>
          <a:p>
            <a:pPr lvl="1"/>
            <a:r>
              <a:rPr lang="en-US" dirty="0" err="1"/>
              <a:t>pagerank</a:t>
            </a:r>
            <a:endParaRPr lang="en-US" dirty="0"/>
          </a:p>
          <a:p>
            <a:pPr lvl="1"/>
            <a:r>
              <a:rPr lang="en-US" dirty="0" err="1"/>
              <a:t>sgemm</a:t>
            </a:r>
            <a:endParaRPr lang="en-US" dirty="0"/>
          </a:p>
          <a:p>
            <a:pPr lvl="1"/>
            <a:r>
              <a:rPr lang="en-US" dirty="0" err="1"/>
              <a:t>spmv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Microbenchmarks</a:t>
            </a:r>
          </a:p>
          <a:p>
            <a:pPr lvl="1"/>
            <a:r>
              <a:rPr lang="en-US" dirty="0"/>
              <a:t>reduce (sum reduction)</a:t>
            </a:r>
          </a:p>
          <a:p>
            <a:pPr lvl="1"/>
            <a:r>
              <a:rPr lang="en-US" dirty="0" err="1"/>
              <a:t>rand_reduce</a:t>
            </a:r>
            <a:endParaRPr lang="en-US" dirty="0"/>
          </a:p>
          <a:p>
            <a:pPr lvl="1"/>
            <a:r>
              <a:rPr lang="en-US" dirty="0"/>
              <a:t>mac (</a:t>
            </a:r>
            <a:r>
              <a:rPr lang="en-US" dirty="0" err="1"/>
              <a:t>multipy</a:t>
            </a:r>
            <a:r>
              <a:rPr lang="en-US" dirty="0"/>
              <a:t>-and-accumulate)</a:t>
            </a:r>
          </a:p>
          <a:p>
            <a:pPr lvl="1"/>
            <a:r>
              <a:rPr lang="en-US" dirty="0" err="1"/>
              <a:t>rand_mac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9D2E-6F49-594D-B1E4-70DC21E50F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A01-76E7-6F4A-9E2B-C47FA8D2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Enhancements in Active-Routing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5AD4-2FFD-8342-9FEA-584A048F28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A790F4-3FA1-EF45-8204-AF5396BD84AE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6566586"/>
              </p:ext>
            </p:extLst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39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A01-76E7-6F4A-9E2B-C47FA8D2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Enhancements in Active-Routing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5AD4-2FFD-8342-9FEA-584A048F28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92E2C8-ECEA-154A-A7F4-FFD44469C546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88830676"/>
              </p:ext>
            </p:extLst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19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D345DB-3C44-7C40-AA41-3F2E77257615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67993803"/>
              </p:ext>
            </p:extLst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017BA01-76E7-6F4A-9E2B-C47FA8D2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Enhancements in Active-Routing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5AD4-2FFD-8342-9FEA-584A048F28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1E89F6-E43C-464A-A797-E220BDD214CE}"/>
              </a:ext>
            </a:extLst>
          </p:cNvPr>
          <p:cNvSpPr/>
          <p:nvPr/>
        </p:nvSpPr>
        <p:spPr>
          <a:xfrm>
            <a:off x="688397" y="4123121"/>
            <a:ext cx="7767205" cy="9710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w Cen MT" panose="020B0602020104020603" pitchFamily="34" charset="77"/>
              </a:rPr>
              <a:t>Multiple trees and cache-block grained offloading effectively make ART much better.</a:t>
            </a:r>
          </a:p>
        </p:txBody>
      </p:sp>
    </p:spTree>
    <p:extLst>
      <p:ext uri="{BB962C8B-B14F-4D97-AF65-F5344CB8AC3E}">
        <p14:creationId xmlns:p14="http://schemas.microsoft.com/office/powerpoint/2010/main" val="81540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994-396D-294A-90E9-4443075F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E532-60DC-704A-99D6-9462E80396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8BB634-A9A0-7443-9A1F-79C7B1760EFC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62502339"/>
              </p:ext>
            </p:extLst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65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994-396D-294A-90E9-4443075F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E532-60DC-704A-99D6-9462E80396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8C4EEC-F067-7C44-AB9E-6678C30CCBA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902903444"/>
              </p:ext>
            </p:extLst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614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994-396D-294A-90E9-4443075F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E532-60DC-704A-99D6-9462E80396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43A3C8-F140-6D4B-9A41-EC17B2A5A27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0246413"/>
              </p:ext>
            </p:extLst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C6B575-0385-6840-9529-D3371190BFFA}"/>
              </a:ext>
            </a:extLst>
          </p:cNvPr>
          <p:cNvSpPr txBox="1">
            <a:spLocks/>
          </p:cNvSpPr>
          <p:nvPr/>
        </p:nvSpPr>
        <p:spPr>
          <a:xfrm>
            <a:off x="628650" y="6192838"/>
            <a:ext cx="7886700" cy="53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general, ART-</a:t>
            </a:r>
            <a:r>
              <a:rPr lang="en-US" dirty="0" err="1"/>
              <a:t>addr</a:t>
            </a:r>
            <a:r>
              <a:rPr lang="en-US" dirty="0"/>
              <a:t> &gt; ART-</a:t>
            </a:r>
            <a:r>
              <a:rPr lang="en-US" dirty="0" err="1"/>
              <a:t>tid</a:t>
            </a:r>
            <a:r>
              <a:rPr lang="en-US" dirty="0"/>
              <a:t> &gt; PEI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CC7815F9-C14C-D14D-98A9-DAE834C34EFB}"/>
              </a:ext>
            </a:extLst>
          </p:cNvPr>
          <p:cNvSpPr/>
          <p:nvPr/>
        </p:nvSpPr>
        <p:spPr>
          <a:xfrm>
            <a:off x="3019657" y="4192854"/>
            <a:ext cx="1162373" cy="480447"/>
          </a:xfrm>
          <a:prstGeom prst="donut">
            <a:avLst>
              <a:gd name="adj" fmla="val 24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86D82DE-A7B1-0A44-AC04-375CF9B2C2E1}"/>
              </a:ext>
            </a:extLst>
          </p:cNvPr>
          <p:cNvSpPr/>
          <p:nvPr/>
        </p:nvSpPr>
        <p:spPr>
          <a:xfrm>
            <a:off x="6197888" y="4242729"/>
            <a:ext cx="1162373" cy="480447"/>
          </a:xfrm>
          <a:prstGeom prst="donut">
            <a:avLst>
              <a:gd name="adj" fmla="val 24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31CBEE-695F-6243-999F-476A5841D3B1}"/>
              </a:ext>
            </a:extLst>
          </p:cNvPr>
          <p:cNvSpPr/>
          <p:nvPr/>
        </p:nvSpPr>
        <p:spPr>
          <a:xfrm>
            <a:off x="2337285" y="2785827"/>
            <a:ext cx="2144684" cy="867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w Cen MT" panose="020B0602020104020603" pitchFamily="34" charset="77"/>
              </a:rPr>
              <a:t>Imbalance computations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4B2D6E-326B-5946-8ECD-9E891306DA0A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3409627" y="3653458"/>
            <a:ext cx="191217" cy="539396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8B2F2F-CB22-DD49-8322-7C11BDAA2F6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81969" y="3219643"/>
            <a:ext cx="1886145" cy="1093446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3D80-0965-1B40-B13B-38221D07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spmv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CDDC-A327-FB47-BA4D-651EC0048C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823082D-769E-6A49-8C84-9CD5BE553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264227"/>
              </p:ext>
            </p:extLst>
          </p:nvPr>
        </p:nvGraphicFramePr>
        <p:xfrm>
          <a:off x="1234413" y="1200258"/>
          <a:ext cx="5967816" cy="5166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3" imgW="5105400" imgH="4419600" progId="Excel.Sheet.12">
                  <p:embed/>
                </p:oleObj>
              </mc:Choice>
              <mc:Fallback>
                <p:oleObj name="Worksheet" r:id="rId3" imgW="5105400" imgH="44196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823082D-769E-6A49-8C84-9CD5BE5532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4413" y="1200258"/>
                        <a:ext cx="5967816" cy="5166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C437E-F061-8642-B84D-8EF6B303C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1374634"/>
            <a:ext cx="7886700" cy="48174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4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BE4F-DB49-C347-B467-B1CD6BE475E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Graph processing (social networks)</a:t>
            </a:r>
          </a:p>
          <a:p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r>
              <a:rPr lang="en-US" sz="2800" dirty="0"/>
              <a:t>Deep learning (NLP) </a:t>
            </a:r>
            <a:r>
              <a:rPr lang="en-US" sz="2800" baseline="30000" dirty="0"/>
              <a:t>[</a:t>
            </a:r>
            <a:r>
              <a:rPr lang="en-US" sz="2800" baseline="30000" dirty="0" err="1"/>
              <a:t>Hestess</a:t>
            </a:r>
            <a:r>
              <a:rPr lang="en-US" sz="2800" baseline="30000" dirty="0"/>
              <a:t> et al. </a:t>
            </a:r>
            <a:r>
              <a:rPr lang="en-US" sz="2800" baseline="30000"/>
              <a:t>2017]</a:t>
            </a:r>
            <a:endParaRPr lang="en-US" sz="2800" baseline="30000" dirty="0"/>
          </a:p>
          <a:p>
            <a:pPr lvl="1"/>
            <a:endParaRPr lang="en-US" sz="26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8A05AB9-98CB-2D48-B3AC-0515050F9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52" y="2168999"/>
            <a:ext cx="3228687" cy="322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560E0-723C-604C-A983-4BBE4108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Exploding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6FA1-42C0-B745-86C4-E5FDF01E04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65255B3-02A9-8743-AFDF-B18F6F87D7C0}"/>
              </a:ext>
            </a:extLst>
          </p:cNvPr>
          <p:cNvGrpSpPr/>
          <p:nvPr/>
        </p:nvGrpSpPr>
        <p:grpSpPr>
          <a:xfrm>
            <a:off x="6076246" y="1880471"/>
            <a:ext cx="2291240" cy="4311581"/>
            <a:chOff x="5588885" y="2312489"/>
            <a:chExt cx="2291240" cy="4311581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37839187-A109-514F-8953-06C4157726CB}"/>
                </a:ext>
              </a:extLst>
            </p:cNvPr>
            <p:cNvGrpSpPr/>
            <p:nvPr/>
          </p:nvGrpSpPr>
          <p:grpSpPr>
            <a:xfrm>
              <a:off x="5588885" y="2312489"/>
              <a:ext cx="1984454" cy="4311581"/>
              <a:chOff x="5588885" y="2312489"/>
              <a:chExt cx="1984454" cy="4311581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FC5B10C-9156-0440-BC45-9E29F22ACC0F}"/>
                  </a:ext>
                </a:extLst>
              </p:cNvPr>
              <p:cNvGrpSpPr/>
              <p:nvPr/>
            </p:nvGrpSpPr>
            <p:grpSpPr>
              <a:xfrm>
                <a:off x="5588886" y="2312489"/>
                <a:ext cx="1984453" cy="2049854"/>
                <a:chOff x="6088566" y="1341120"/>
                <a:chExt cx="1984453" cy="2049854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41C91F3A-D678-4A4E-B22E-0E48AC20047A}"/>
                    </a:ext>
                  </a:extLst>
                </p:cNvPr>
                <p:cNvSpPr/>
                <p:nvPr/>
              </p:nvSpPr>
              <p:spPr>
                <a:xfrm>
                  <a:off x="6088566" y="1563207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F08D940-CFA2-5A4E-956D-19560BDCDD66}"/>
                    </a:ext>
                  </a:extLst>
                </p:cNvPr>
                <p:cNvSpPr/>
                <p:nvPr/>
              </p:nvSpPr>
              <p:spPr>
                <a:xfrm>
                  <a:off x="6088566" y="2105243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77115B6-A947-D049-B33C-835E88E3D99F}"/>
                    </a:ext>
                  </a:extLst>
                </p:cNvPr>
                <p:cNvSpPr/>
                <p:nvPr/>
              </p:nvSpPr>
              <p:spPr>
                <a:xfrm>
                  <a:off x="6088566" y="2647279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4BAC5D91-113D-9B48-9E82-5B63FDB76E3D}"/>
                    </a:ext>
                  </a:extLst>
                </p:cNvPr>
                <p:cNvSpPr/>
                <p:nvPr/>
              </p:nvSpPr>
              <p:spPr>
                <a:xfrm>
                  <a:off x="6874495" y="1341120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29D4D3F7-C9C0-A54F-B17C-C976E71620A4}"/>
                    </a:ext>
                  </a:extLst>
                </p:cNvPr>
                <p:cNvSpPr/>
                <p:nvPr/>
              </p:nvSpPr>
              <p:spPr>
                <a:xfrm>
                  <a:off x="6874495" y="1883156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F14ECC34-3EE5-AC40-9195-F23D1F738570}"/>
                    </a:ext>
                  </a:extLst>
                </p:cNvPr>
                <p:cNvSpPr/>
                <p:nvPr/>
              </p:nvSpPr>
              <p:spPr>
                <a:xfrm>
                  <a:off x="6874495" y="2425192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25F2FB30-A0EE-4D43-8DB2-69ACD7934D01}"/>
                    </a:ext>
                  </a:extLst>
                </p:cNvPr>
                <p:cNvSpPr/>
                <p:nvPr/>
              </p:nvSpPr>
              <p:spPr>
                <a:xfrm>
                  <a:off x="6874727" y="2967228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17039D9D-6B20-BC4F-A689-38B87A6F20A8}"/>
                    </a:ext>
                  </a:extLst>
                </p:cNvPr>
                <p:cNvSpPr/>
                <p:nvPr/>
              </p:nvSpPr>
              <p:spPr>
                <a:xfrm>
                  <a:off x="7660424" y="1848765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7DAAD81-040A-7E48-A30C-2B56E57B179D}"/>
                    </a:ext>
                  </a:extLst>
                </p:cNvPr>
                <p:cNvSpPr/>
                <p:nvPr/>
              </p:nvSpPr>
              <p:spPr>
                <a:xfrm>
                  <a:off x="7660424" y="2390801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EF971690-F7E9-2E4C-BBC3-59FEB6829993}"/>
                    </a:ext>
                  </a:extLst>
                </p:cNvPr>
                <p:cNvCxnSpPr>
                  <a:stCxn id="176" idx="6"/>
                  <a:endCxn id="179" idx="2"/>
                </p:cNvCxnSpPr>
                <p:nvPr/>
              </p:nvCxnSpPr>
              <p:spPr>
                <a:xfrm flipV="1">
                  <a:off x="6501161" y="1552993"/>
                  <a:ext cx="373334" cy="2220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A032AFD9-F416-F244-8A7F-A6558B14FDD6}"/>
                    </a:ext>
                  </a:extLst>
                </p:cNvPr>
                <p:cNvCxnSpPr>
                  <a:stCxn id="176" idx="6"/>
                  <a:endCxn id="180" idx="2"/>
                </p:cNvCxnSpPr>
                <p:nvPr/>
              </p:nvCxnSpPr>
              <p:spPr>
                <a:xfrm>
                  <a:off x="6501161" y="1775080"/>
                  <a:ext cx="373334" cy="3199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572AC1F4-3036-1C4B-B071-383BC8264151}"/>
                    </a:ext>
                  </a:extLst>
                </p:cNvPr>
                <p:cNvCxnSpPr>
                  <a:endCxn id="181" idx="2"/>
                </p:cNvCxnSpPr>
                <p:nvPr/>
              </p:nvCxnSpPr>
              <p:spPr>
                <a:xfrm>
                  <a:off x="6501161" y="1764866"/>
                  <a:ext cx="373334" cy="8721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DB05B2E9-B455-4A4A-B3AF-578F2F1C8471}"/>
                    </a:ext>
                  </a:extLst>
                </p:cNvPr>
                <p:cNvCxnSpPr>
                  <a:stCxn id="176" idx="6"/>
                  <a:endCxn id="182" idx="2"/>
                </p:cNvCxnSpPr>
                <p:nvPr/>
              </p:nvCxnSpPr>
              <p:spPr>
                <a:xfrm>
                  <a:off x="6501161" y="1775080"/>
                  <a:ext cx="373566" cy="14040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A288F94E-5FD4-D945-A34B-82E45F571623}"/>
                    </a:ext>
                  </a:extLst>
                </p:cNvPr>
                <p:cNvCxnSpPr>
                  <a:stCxn id="177" idx="6"/>
                  <a:endCxn id="179" idx="2"/>
                </p:cNvCxnSpPr>
                <p:nvPr/>
              </p:nvCxnSpPr>
              <p:spPr>
                <a:xfrm flipV="1">
                  <a:off x="6501161" y="1552993"/>
                  <a:ext cx="373334" cy="7641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88F8E9E4-559A-F74F-A341-39F3FFD3091F}"/>
                    </a:ext>
                  </a:extLst>
                </p:cNvPr>
                <p:cNvCxnSpPr>
                  <a:stCxn id="177" idx="6"/>
                  <a:endCxn id="180" idx="2"/>
                </p:cNvCxnSpPr>
                <p:nvPr/>
              </p:nvCxnSpPr>
              <p:spPr>
                <a:xfrm flipV="1">
                  <a:off x="6501161" y="2095029"/>
                  <a:ext cx="373334" cy="2220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788193C7-32A1-A140-82F6-91F2252AE743}"/>
                    </a:ext>
                  </a:extLst>
                </p:cNvPr>
                <p:cNvCxnSpPr/>
                <p:nvPr/>
              </p:nvCxnSpPr>
              <p:spPr>
                <a:xfrm>
                  <a:off x="6520675" y="2306902"/>
                  <a:ext cx="353820" cy="2761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37824199-9CEB-154A-AF46-98838CC99190}"/>
                    </a:ext>
                  </a:extLst>
                </p:cNvPr>
                <p:cNvCxnSpPr>
                  <a:endCxn id="182" idx="2"/>
                </p:cNvCxnSpPr>
                <p:nvPr/>
              </p:nvCxnSpPr>
              <p:spPr>
                <a:xfrm>
                  <a:off x="6545416" y="2306902"/>
                  <a:ext cx="329311" cy="8721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CC27C015-0663-9C43-82FA-92AE3D9CA87C}"/>
                    </a:ext>
                  </a:extLst>
                </p:cNvPr>
                <p:cNvCxnSpPr>
                  <a:stCxn id="178" idx="6"/>
                  <a:endCxn id="179" idx="2"/>
                </p:cNvCxnSpPr>
                <p:nvPr/>
              </p:nvCxnSpPr>
              <p:spPr>
                <a:xfrm flipV="1">
                  <a:off x="6501161" y="1552993"/>
                  <a:ext cx="373334" cy="13061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39AAB74F-D41A-874D-9A94-243E6F2CDD07}"/>
                    </a:ext>
                  </a:extLst>
                </p:cNvPr>
                <p:cNvCxnSpPr>
                  <a:endCxn id="180" idx="2"/>
                </p:cNvCxnSpPr>
                <p:nvPr/>
              </p:nvCxnSpPr>
              <p:spPr>
                <a:xfrm flipV="1">
                  <a:off x="6520675" y="2095029"/>
                  <a:ext cx="353820" cy="7195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0D9B8A05-7D68-6342-8B85-46C65DB096CA}"/>
                    </a:ext>
                  </a:extLst>
                </p:cNvPr>
                <p:cNvCxnSpPr>
                  <a:endCxn id="181" idx="2"/>
                </p:cNvCxnSpPr>
                <p:nvPr/>
              </p:nvCxnSpPr>
              <p:spPr>
                <a:xfrm flipV="1">
                  <a:off x="6520675" y="2637065"/>
                  <a:ext cx="353820" cy="201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B718B690-417D-8942-80BE-DD205C115258}"/>
                    </a:ext>
                  </a:extLst>
                </p:cNvPr>
                <p:cNvCxnSpPr>
                  <a:endCxn id="182" idx="2"/>
                </p:cNvCxnSpPr>
                <p:nvPr/>
              </p:nvCxnSpPr>
              <p:spPr>
                <a:xfrm>
                  <a:off x="6520675" y="2838724"/>
                  <a:ext cx="354052" cy="340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FCB88331-D09E-584D-9DAE-7E44C762117C}"/>
                    </a:ext>
                  </a:extLst>
                </p:cNvPr>
                <p:cNvCxnSpPr>
                  <a:stCxn id="179" idx="6"/>
                  <a:endCxn id="183" idx="2"/>
                </p:cNvCxnSpPr>
                <p:nvPr/>
              </p:nvCxnSpPr>
              <p:spPr>
                <a:xfrm>
                  <a:off x="7287090" y="1552993"/>
                  <a:ext cx="373334" cy="507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AD2DDBEF-87E5-F24D-A76F-91629A67E1BE}"/>
                    </a:ext>
                  </a:extLst>
                </p:cNvPr>
                <p:cNvCxnSpPr>
                  <a:stCxn id="179" idx="6"/>
                  <a:endCxn id="184" idx="2"/>
                </p:cNvCxnSpPr>
                <p:nvPr/>
              </p:nvCxnSpPr>
              <p:spPr>
                <a:xfrm>
                  <a:off x="7287090" y="1552993"/>
                  <a:ext cx="373334" cy="10496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AA79F4CA-04CA-BF4E-8788-C1C638CB38A9}"/>
                    </a:ext>
                  </a:extLst>
                </p:cNvPr>
                <p:cNvCxnSpPr>
                  <a:stCxn id="180" idx="6"/>
                  <a:endCxn id="183" idx="2"/>
                </p:cNvCxnSpPr>
                <p:nvPr/>
              </p:nvCxnSpPr>
              <p:spPr>
                <a:xfrm flipV="1">
                  <a:off x="7287090" y="2060638"/>
                  <a:ext cx="373334" cy="343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DC3D42E3-AF49-6A40-8CAE-31AC3EA66409}"/>
                    </a:ext>
                  </a:extLst>
                </p:cNvPr>
                <p:cNvCxnSpPr>
                  <a:stCxn id="180" idx="6"/>
                  <a:endCxn id="184" idx="2"/>
                </p:cNvCxnSpPr>
                <p:nvPr/>
              </p:nvCxnSpPr>
              <p:spPr>
                <a:xfrm>
                  <a:off x="7287090" y="2095029"/>
                  <a:ext cx="373334" cy="507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0029EAF7-4702-FF4A-B0DD-9DD1CB9E1E1B}"/>
                    </a:ext>
                  </a:extLst>
                </p:cNvPr>
                <p:cNvCxnSpPr>
                  <a:stCxn id="181" idx="6"/>
                  <a:endCxn id="183" idx="2"/>
                </p:cNvCxnSpPr>
                <p:nvPr/>
              </p:nvCxnSpPr>
              <p:spPr>
                <a:xfrm flipV="1">
                  <a:off x="7287090" y="2060638"/>
                  <a:ext cx="373334" cy="5764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6EF15B08-526E-0243-9301-1E22886C6D03}"/>
                    </a:ext>
                  </a:extLst>
                </p:cNvPr>
                <p:cNvCxnSpPr>
                  <a:stCxn id="181" idx="6"/>
                  <a:endCxn id="184" idx="2"/>
                </p:cNvCxnSpPr>
                <p:nvPr/>
              </p:nvCxnSpPr>
              <p:spPr>
                <a:xfrm flipV="1">
                  <a:off x="7287090" y="2602674"/>
                  <a:ext cx="373334" cy="343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48744AB9-4C09-BE45-A1E6-6AFE202F8752}"/>
                    </a:ext>
                  </a:extLst>
                </p:cNvPr>
                <p:cNvCxnSpPr>
                  <a:stCxn id="182" idx="6"/>
                  <a:endCxn id="183" idx="2"/>
                </p:cNvCxnSpPr>
                <p:nvPr/>
              </p:nvCxnSpPr>
              <p:spPr>
                <a:xfrm flipV="1">
                  <a:off x="7287322" y="2060638"/>
                  <a:ext cx="373102" cy="1118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47576A41-174B-3445-91EF-BDF33385791F}"/>
                    </a:ext>
                  </a:extLst>
                </p:cNvPr>
                <p:cNvCxnSpPr>
                  <a:stCxn id="182" idx="6"/>
                  <a:endCxn id="184" idx="2"/>
                </p:cNvCxnSpPr>
                <p:nvPr/>
              </p:nvCxnSpPr>
              <p:spPr>
                <a:xfrm flipV="1">
                  <a:off x="7287322" y="2602674"/>
                  <a:ext cx="373102" cy="5764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02849704-4563-2249-987D-29067248E72A}"/>
                  </a:ext>
                </a:extLst>
              </p:cNvPr>
              <p:cNvGrpSpPr/>
              <p:nvPr/>
            </p:nvGrpSpPr>
            <p:grpSpPr>
              <a:xfrm>
                <a:off x="5588885" y="4574216"/>
                <a:ext cx="1984453" cy="2049854"/>
                <a:chOff x="6088566" y="1341120"/>
                <a:chExt cx="1984453" cy="2049854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E0A1BDC8-6903-794B-8525-3D71AC552EA9}"/>
                    </a:ext>
                  </a:extLst>
                </p:cNvPr>
                <p:cNvSpPr/>
                <p:nvPr/>
              </p:nvSpPr>
              <p:spPr>
                <a:xfrm>
                  <a:off x="6088566" y="1563207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455386E9-53AB-9A43-BA74-EAC7E51DD3C6}"/>
                    </a:ext>
                  </a:extLst>
                </p:cNvPr>
                <p:cNvSpPr/>
                <p:nvPr/>
              </p:nvSpPr>
              <p:spPr>
                <a:xfrm>
                  <a:off x="6088566" y="2105243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F41902AC-34C9-704D-A096-A982B4D682F5}"/>
                    </a:ext>
                  </a:extLst>
                </p:cNvPr>
                <p:cNvSpPr/>
                <p:nvPr/>
              </p:nvSpPr>
              <p:spPr>
                <a:xfrm>
                  <a:off x="6088566" y="2647279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0BBAF1A1-E5E5-544F-8EE6-62EC18167587}"/>
                    </a:ext>
                  </a:extLst>
                </p:cNvPr>
                <p:cNvSpPr/>
                <p:nvPr/>
              </p:nvSpPr>
              <p:spPr>
                <a:xfrm>
                  <a:off x="6874495" y="1341120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F9309A8B-5274-0C44-BFED-A4A17DA47215}"/>
                    </a:ext>
                  </a:extLst>
                </p:cNvPr>
                <p:cNvSpPr/>
                <p:nvPr/>
              </p:nvSpPr>
              <p:spPr>
                <a:xfrm>
                  <a:off x="6874495" y="1883156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1188F8E-6891-3F43-984D-17213D7050A1}"/>
                    </a:ext>
                  </a:extLst>
                </p:cNvPr>
                <p:cNvSpPr/>
                <p:nvPr/>
              </p:nvSpPr>
              <p:spPr>
                <a:xfrm>
                  <a:off x="6874495" y="2425192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047BD047-9E95-C847-B278-338CA5F03D79}"/>
                    </a:ext>
                  </a:extLst>
                </p:cNvPr>
                <p:cNvSpPr/>
                <p:nvPr/>
              </p:nvSpPr>
              <p:spPr>
                <a:xfrm>
                  <a:off x="6874727" y="2967228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2307302A-7177-4F44-88BC-19F36004234D}"/>
                    </a:ext>
                  </a:extLst>
                </p:cNvPr>
                <p:cNvSpPr/>
                <p:nvPr/>
              </p:nvSpPr>
              <p:spPr>
                <a:xfrm>
                  <a:off x="7660424" y="1848765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6DC4B26-2012-9C42-9F15-AFAC40682EDF}"/>
                    </a:ext>
                  </a:extLst>
                </p:cNvPr>
                <p:cNvSpPr/>
                <p:nvPr/>
              </p:nvSpPr>
              <p:spPr>
                <a:xfrm>
                  <a:off x="7660424" y="2390801"/>
                  <a:ext cx="412595" cy="4237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B12815BE-FDEE-ED4E-A883-F7BB3AEA243B}"/>
                    </a:ext>
                  </a:extLst>
                </p:cNvPr>
                <p:cNvCxnSpPr>
                  <a:stCxn id="206" idx="6"/>
                  <a:endCxn id="209" idx="2"/>
                </p:cNvCxnSpPr>
                <p:nvPr/>
              </p:nvCxnSpPr>
              <p:spPr>
                <a:xfrm flipV="1">
                  <a:off x="6501161" y="1552993"/>
                  <a:ext cx="373334" cy="2220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9EEAD01-4AFB-9649-82DA-D2458AA88B4A}"/>
                    </a:ext>
                  </a:extLst>
                </p:cNvPr>
                <p:cNvCxnSpPr>
                  <a:stCxn id="206" idx="6"/>
                  <a:endCxn id="210" idx="2"/>
                </p:cNvCxnSpPr>
                <p:nvPr/>
              </p:nvCxnSpPr>
              <p:spPr>
                <a:xfrm>
                  <a:off x="6501161" y="1775080"/>
                  <a:ext cx="373334" cy="3199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>
                  <a:extLst>
                    <a:ext uri="{FF2B5EF4-FFF2-40B4-BE49-F238E27FC236}">
                      <a16:creationId xmlns:a16="http://schemas.microsoft.com/office/drawing/2014/main" id="{7FF0EFE7-500D-9447-BDEE-7E18C3DCA5FE}"/>
                    </a:ext>
                  </a:extLst>
                </p:cNvPr>
                <p:cNvCxnSpPr>
                  <a:endCxn id="211" idx="2"/>
                </p:cNvCxnSpPr>
                <p:nvPr/>
              </p:nvCxnSpPr>
              <p:spPr>
                <a:xfrm>
                  <a:off x="6501161" y="1764866"/>
                  <a:ext cx="373334" cy="8721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>
                  <a:extLst>
                    <a:ext uri="{FF2B5EF4-FFF2-40B4-BE49-F238E27FC236}">
                      <a16:creationId xmlns:a16="http://schemas.microsoft.com/office/drawing/2014/main" id="{B2AF3F89-B0EC-FC4D-ACF1-3E1547146426}"/>
                    </a:ext>
                  </a:extLst>
                </p:cNvPr>
                <p:cNvCxnSpPr>
                  <a:stCxn id="206" idx="6"/>
                  <a:endCxn id="212" idx="2"/>
                </p:cNvCxnSpPr>
                <p:nvPr/>
              </p:nvCxnSpPr>
              <p:spPr>
                <a:xfrm>
                  <a:off x="6501161" y="1775080"/>
                  <a:ext cx="373566" cy="14040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>
                  <a:extLst>
                    <a:ext uri="{FF2B5EF4-FFF2-40B4-BE49-F238E27FC236}">
                      <a16:creationId xmlns:a16="http://schemas.microsoft.com/office/drawing/2014/main" id="{BBA581E5-F698-614A-8457-C59DB5491274}"/>
                    </a:ext>
                  </a:extLst>
                </p:cNvPr>
                <p:cNvCxnSpPr>
                  <a:stCxn id="207" idx="6"/>
                  <a:endCxn id="209" idx="2"/>
                </p:cNvCxnSpPr>
                <p:nvPr/>
              </p:nvCxnSpPr>
              <p:spPr>
                <a:xfrm flipV="1">
                  <a:off x="6501161" y="1552993"/>
                  <a:ext cx="373334" cy="7641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>
                  <a:extLst>
                    <a:ext uri="{FF2B5EF4-FFF2-40B4-BE49-F238E27FC236}">
                      <a16:creationId xmlns:a16="http://schemas.microsoft.com/office/drawing/2014/main" id="{3A0A9C01-C3C4-F749-A43B-350884A41B31}"/>
                    </a:ext>
                  </a:extLst>
                </p:cNvPr>
                <p:cNvCxnSpPr>
                  <a:stCxn id="207" idx="6"/>
                  <a:endCxn id="210" idx="2"/>
                </p:cNvCxnSpPr>
                <p:nvPr/>
              </p:nvCxnSpPr>
              <p:spPr>
                <a:xfrm flipV="1">
                  <a:off x="6501161" y="2095029"/>
                  <a:ext cx="373334" cy="2220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01ED32FE-25FB-6B46-903A-7A6DEE73DF27}"/>
                    </a:ext>
                  </a:extLst>
                </p:cNvPr>
                <p:cNvCxnSpPr/>
                <p:nvPr/>
              </p:nvCxnSpPr>
              <p:spPr>
                <a:xfrm>
                  <a:off x="6520675" y="2306902"/>
                  <a:ext cx="353820" cy="2761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09058701-9A8E-134E-9E19-A7C0ACCD2011}"/>
                    </a:ext>
                  </a:extLst>
                </p:cNvPr>
                <p:cNvCxnSpPr>
                  <a:endCxn id="212" idx="2"/>
                </p:cNvCxnSpPr>
                <p:nvPr/>
              </p:nvCxnSpPr>
              <p:spPr>
                <a:xfrm>
                  <a:off x="6545416" y="2306902"/>
                  <a:ext cx="329311" cy="8721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D78A6B05-701D-CA48-B8EA-87C5D44E73A8}"/>
                    </a:ext>
                  </a:extLst>
                </p:cNvPr>
                <p:cNvCxnSpPr>
                  <a:stCxn id="208" idx="6"/>
                  <a:endCxn id="209" idx="2"/>
                </p:cNvCxnSpPr>
                <p:nvPr/>
              </p:nvCxnSpPr>
              <p:spPr>
                <a:xfrm flipV="1">
                  <a:off x="6501161" y="1552993"/>
                  <a:ext cx="373334" cy="13061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50A499A0-4707-8449-B068-F40A641E31EB}"/>
                    </a:ext>
                  </a:extLst>
                </p:cNvPr>
                <p:cNvCxnSpPr>
                  <a:endCxn id="210" idx="2"/>
                </p:cNvCxnSpPr>
                <p:nvPr/>
              </p:nvCxnSpPr>
              <p:spPr>
                <a:xfrm flipV="1">
                  <a:off x="6520675" y="2095029"/>
                  <a:ext cx="353820" cy="7195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4346FFFD-0D7A-274A-920B-5DAA606E0025}"/>
                    </a:ext>
                  </a:extLst>
                </p:cNvPr>
                <p:cNvCxnSpPr>
                  <a:endCxn id="211" idx="2"/>
                </p:cNvCxnSpPr>
                <p:nvPr/>
              </p:nvCxnSpPr>
              <p:spPr>
                <a:xfrm flipV="1">
                  <a:off x="6520675" y="2637065"/>
                  <a:ext cx="353820" cy="201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ED4E63C6-59E1-974F-BFC4-D9D5AA619A01}"/>
                    </a:ext>
                  </a:extLst>
                </p:cNvPr>
                <p:cNvCxnSpPr>
                  <a:endCxn id="212" idx="2"/>
                </p:cNvCxnSpPr>
                <p:nvPr/>
              </p:nvCxnSpPr>
              <p:spPr>
                <a:xfrm>
                  <a:off x="6520675" y="2838724"/>
                  <a:ext cx="354052" cy="340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5925BB85-5248-5446-B7D0-1611D0880234}"/>
                    </a:ext>
                  </a:extLst>
                </p:cNvPr>
                <p:cNvCxnSpPr>
                  <a:stCxn id="209" idx="6"/>
                  <a:endCxn id="213" idx="2"/>
                </p:cNvCxnSpPr>
                <p:nvPr/>
              </p:nvCxnSpPr>
              <p:spPr>
                <a:xfrm>
                  <a:off x="7287090" y="1552993"/>
                  <a:ext cx="373334" cy="507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B7FA90A4-082C-464D-9002-C755F74CE446}"/>
                    </a:ext>
                  </a:extLst>
                </p:cNvPr>
                <p:cNvCxnSpPr>
                  <a:stCxn id="209" idx="6"/>
                  <a:endCxn id="214" idx="2"/>
                </p:cNvCxnSpPr>
                <p:nvPr/>
              </p:nvCxnSpPr>
              <p:spPr>
                <a:xfrm>
                  <a:off x="7287090" y="1552993"/>
                  <a:ext cx="373334" cy="10496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1078F4E7-F08B-E44A-BABB-4899D8082FFC}"/>
                    </a:ext>
                  </a:extLst>
                </p:cNvPr>
                <p:cNvCxnSpPr>
                  <a:stCxn id="210" idx="6"/>
                  <a:endCxn id="213" idx="2"/>
                </p:cNvCxnSpPr>
                <p:nvPr/>
              </p:nvCxnSpPr>
              <p:spPr>
                <a:xfrm flipV="1">
                  <a:off x="7287090" y="2060638"/>
                  <a:ext cx="373334" cy="343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6B80D4DD-11DD-9149-A48A-0320DC588A92}"/>
                    </a:ext>
                  </a:extLst>
                </p:cNvPr>
                <p:cNvCxnSpPr>
                  <a:stCxn id="210" idx="6"/>
                  <a:endCxn id="214" idx="2"/>
                </p:cNvCxnSpPr>
                <p:nvPr/>
              </p:nvCxnSpPr>
              <p:spPr>
                <a:xfrm>
                  <a:off x="7287090" y="2095029"/>
                  <a:ext cx="373334" cy="507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B4C02B4E-276B-6D4A-808A-6E6DEECEE3D2}"/>
                    </a:ext>
                  </a:extLst>
                </p:cNvPr>
                <p:cNvCxnSpPr>
                  <a:stCxn id="211" idx="6"/>
                  <a:endCxn id="213" idx="2"/>
                </p:cNvCxnSpPr>
                <p:nvPr/>
              </p:nvCxnSpPr>
              <p:spPr>
                <a:xfrm flipV="1">
                  <a:off x="7287090" y="2060638"/>
                  <a:ext cx="373334" cy="5764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>
                  <a:extLst>
                    <a:ext uri="{FF2B5EF4-FFF2-40B4-BE49-F238E27FC236}">
                      <a16:creationId xmlns:a16="http://schemas.microsoft.com/office/drawing/2014/main" id="{0E104F57-E0BE-2149-876B-95EDB97E0B13}"/>
                    </a:ext>
                  </a:extLst>
                </p:cNvPr>
                <p:cNvCxnSpPr>
                  <a:stCxn id="211" idx="6"/>
                  <a:endCxn id="214" idx="2"/>
                </p:cNvCxnSpPr>
                <p:nvPr/>
              </p:nvCxnSpPr>
              <p:spPr>
                <a:xfrm flipV="1">
                  <a:off x="7287090" y="2602674"/>
                  <a:ext cx="373334" cy="343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C7F35FE4-27AE-EE46-A1E2-871597777B28}"/>
                    </a:ext>
                  </a:extLst>
                </p:cNvPr>
                <p:cNvCxnSpPr>
                  <a:stCxn id="212" idx="6"/>
                  <a:endCxn id="213" idx="2"/>
                </p:cNvCxnSpPr>
                <p:nvPr/>
              </p:nvCxnSpPr>
              <p:spPr>
                <a:xfrm flipV="1">
                  <a:off x="7287322" y="2060638"/>
                  <a:ext cx="373102" cy="1118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6CE858A2-1E21-6345-A5DD-FB0C5D8425C1}"/>
                    </a:ext>
                  </a:extLst>
                </p:cNvPr>
                <p:cNvCxnSpPr>
                  <a:stCxn id="212" idx="6"/>
                  <a:endCxn id="214" idx="2"/>
                </p:cNvCxnSpPr>
                <p:nvPr/>
              </p:nvCxnSpPr>
              <p:spPr>
                <a:xfrm flipV="1">
                  <a:off x="7287322" y="2602674"/>
                  <a:ext cx="373102" cy="5764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0F62560-04C6-EC4A-A0AF-D2986DBCD499}"/>
                  </a:ext>
                </a:extLst>
              </p:cNvPr>
              <p:cNvSpPr txBox="1"/>
              <p:nvPr/>
            </p:nvSpPr>
            <p:spPr>
              <a:xfrm>
                <a:off x="5588885" y="4209662"/>
                <a:ext cx="738664" cy="542161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just"/>
                <a:r>
                  <a:rPr lang="en-US" sz="3600" dirty="0">
                    <a:solidFill>
                      <a:schemeClr val="accent1"/>
                    </a:solidFill>
                  </a:rPr>
                  <a:t>…</a:t>
                </a:r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F1C8F87-5A4E-E741-895C-BE26C9935E45}"/>
                </a:ext>
              </a:extLst>
            </p:cNvPr>
            <p:cNvSpPr txBox="1"/>
            <p:nvPr/>
          </p:nvSpPr>
          <p:spPr>
            <a:xfrm>
              <a:off x="7141461" y="3908265"/>
              <a:ext cx="738664" cy="1131646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just"/>
              <a:r>
                <a:rPr lang="en-US" sz="3600" dirty="0">
                  <a:solidFill>
                    <a:schemeClr val="accent1"/>
                  </a:solidFill>
                </a:rPr>
                <a:t>………</a:t>
              </a:r>
            </a:p>
          </p:txBody>
        </p:sp>
      </p:grp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5F2369C9-D8B1-594E-8530-2748A61D6C73}"/>
              </a:ext>
            </a:extLst>
          </p:cNvPr>
          <p:cNvSpPr/>
          <p:nvPr/>
        </p:nvSpPr>
        <p:spPr>
          <a:xfrm>
            <a:off x="776514" y="3374167"/>
            <a:ext cx="7590972" cy="122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w Cen MT" panose="020B0602020104020603" pitchFamily="34" charset="77"/>
              </a:rPr>
              <a:t>Requires more memory to process big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6056FA-E2C1-BE4C-86D8-9F08B1A8D16B}"/>
              </a:ext>
            </a:extLst>
          </p:cNvPr>
          <p:cNvSpPr/>
          <p:nvPr/>
        </p:nvSpPr>
        <p:spPr>
          <a:xfrm>
            <a:off x="776514" y="6523995"/>
            <a:ext cx="49012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Ref: https://</a:t>
            </a:r>
            <a:r>
              <a:rPr lang="en-US" sz="1100" dirty="0" err="1"/>
              <a:t>griffsgraphs.files.wordpress.com</a:t>
            </a:r>
            <a:r>
              <a:rPr lang="en-US" sz="1100" dirty="0"/>
              <a:t>/2012/07/</a:t>
            </a:r>
            <a:r>
              <a:rPr lang="en-US" sz="1100" dirty="0" err="1"/>
              <a:t>facebook-network.png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24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994-396D-294A-90E9-4443075F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E532-60DC-704A-99D6-9462E80396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43A3C8-F140-6D4B-9A41-EC17B2A5A272}"/>
              </a:ext>
            </a:extLst>
          </p:cNvPr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Donut 16">
            <a:extLst>
              <a:ext uri="{FF2B5EF4-FFF2-40B4-BE49-F238E27FC236}">
                <a16:creationId xmlns:a16="http://schemas.microsoft.com/office/drawing/2014/main" id="{45D4BECF-5EF0-7E47-849A-229E2E9CBB23}"/>
              </a:ext>
            </a:extLst>
          </p:cNvPr>
          <p:cNvSpPr/>
          <p:nvPr/>
        </p:nvSpPr>
        <p:spPr>
          <a:xfrm>
            <a:off x="5135209" y="2113430"/>
            <a:ext cx="1162373" cy="2631140"/>
          </a:xfrm>
          <a:prstGeom prst="donut">
            <a:avLst>
              <a:gd name="adj" fmla="val 24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C3A3417-7A5F-4B4D-A884-FB04E256CA70}"/>
              </a:ext>
            </a:extLst>
          </p:cNvPr>
          <p:cNvSpPr/>
          <p:nvPr/>
        </p:nvSpPr>
        <p:spPr>
          <a:xfrm>
            <a:off x="1998921" y="1871565"/>
            <a:ext cx="3192688" cy="867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w Cen MT" panose="020B0602020104020603" pitchFamily="34" charset="77"/>
              </a:rPr>
              <a:t>PEI cache thrashing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Tw Cen MT" panose="020B0602020104020603" pitchFamily="34" charset="77"/>
              </a:rPr>
              <a:t>C</a:t>
            </a:r>
            <a:r>
              <a:rPr lang="en-US" sz="2800" dirty="0">
                <a:latin typeface="Tw Cen MT" panose="020B0602020104020603" pitchFamily="34" charset="77"/>
              </a:rPr>
              <a:t> = A x </a:t>
            </a:r>
            <a:r>
              <a:rPr lang="en-US" sz="2800" dirty="0">
                <a:solidFill>
                  <a:srgbClr val="C00000"/>
                </a:solidFill>
                <a:latin typeface="Tw Cen MT" panose="020B0602020104020603" pitchFamily="34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418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776D-5D32-D24F-9C33-2DAB61EC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Microbenchmark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C75E4-AFB9-2A4C-A20E-4AABF0363D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1780A1-845D-304C-9725-382EA1B9B8BA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297162629"/>
              </p:ext>
            </p:extLst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913A37-B791-A043-A850-66BBC1D81F48}"/>
              </a:ext>
            </a:extLst>
          </p:cNvPr>
          <p:cNvSpPr/>
          <p:nvPr/>
        </p:nvSpPr>
        <p:spPr>
          <a:xfrm>
            <a:off x="3463526" y="2419518"/>
            <a:ext cx="5051824" cy="720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w Cen MT" panose="020B0602020104020603" pitchFamily="34" charset="77"/>
              </a:rPr>
              <a:t>ART-</a:t>
            </a:r>
            <a:r>
              <a:rPr lang="en-US" sz="3200" dirty="0" err="1">
                <a:latin typeface="Tw Cen MT" panose="020B0602020104020603" pitchFamily="34" charset="77"/>
              </a:rPr>
              <a:t>addr</a:t>
            </a:r>
            <a:r>
              <a:rPr lang="en-US" sz="3200" dirty="0">
                <a:latin typeface="Tw Cen MT" panose="020B0602020104020603" pitchFamily="34" charset="77"/>
              </a:rPr>
              <a:t> &gt; ART-</a:t>
            </a:r>
            <a:r>
              <a:rPr lang="en-US" sz="3200" dirty="0" err="1">
                <a:latin typeface="Tw Cen MT" panose="020B0602020104020603" pitchFamily="34" charset="77"/>
              </a:rPr>
              <a:t>tid</a:t>
            </a:r>
            <a:r>
              <a:rPr lang="en-US" sz="3200" dirty="0">
                <a:latin typeface="Tw Cen MT" panose="020B0602020104020603" pitchFamily="34" charset="77"/>
              </a:rPr>
              <a:t> &gt; PEI</a:t>
            </a:r>
          </a:p>
        </p:txBody>
      </p:sp>
    </p:spTree>
    <p:extLst>
      <p:ext uri="{BB962C8B-B14F-4D97-AF65-F5344CB8AC3E}">
        <p14:creationId xmlns:p14="http://schemas.microsoft.com/office/powerpoint/2010/main" val="11984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53CF-C8F6-734C-9F5C-8DDA3057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Energy-Delay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A59BB-63BC-C442-A407-0E755EE1E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4C35DE60-727E-774C-B600-0EEC7B3C75D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89746526"/>
              </p:ext>
            </p:extLst>
          </p:nvPr>
        </p:nvGraphicFramePr>
        <p:xfrm>
          <a:off x="628650" y="1374775"/>
          <a:ext cx="7886700" cy="481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07F133-DDD5-BA4B-B7FA-D9296D472515}"/>
              </a:ext>
            </a:extLst>
          </p:cNvPr>
          <p:cNvSpPr/>
          <p:nvPr/>
        </p:nvSpPr>
        <p:spPr>
          <a:xfrm>
            <a:off x="1682548" y="3404257"/>
            <a:ext cx="5778904" cy="7590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w Cen MT" panose="020B0602020104020603" pitchFamily="34" charset="77"/>
              </a:rPr>
              <a:t>Reduce EDP by 80% on average</a:t>
            </a:r>
          </a:p>
        </p:txBody>
      </p:sp>
    </p:spTree>
    <p:extLst>
      <p:ext uri="{BB962C8B-B14F-4D97-AF65-F5344CB8AC3E}">
        <p14:creationId xmlns:p14="http://schemas.microsoft.com/office/powerpoint/2010/main" val="12180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7887-E9BB-204F-91CE-3FBA18C5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Offloading Case Study (</a:t>
            </a:r>
            <a:r>
              <a:rPr lang="en-US" dirty="0" err="1"/>
              <a:t>lud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E9EA-9AE5-3A40-84EE-40748A4727F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5686916"/>
            <a:ext cx="7886700" cy="951960"/>
          </a:xfrm>
        </p:spPr>
        <p:txBody>
          <a:bodyPr/>
          <a:lstStyle/>
          <a:p>
            <a:r>
              <a:rPr lang="en-US" dirty="0"/>
              <a:t>ART-</a:t>
            </a:r>
            <a:r>
              <a:rPr lang="en-US" dirty="0" err="1"/>
              <a:t>tid</a:t>
            </a:r>
            <a:r>
              <a:rPr lang="en-US" dirty="0"/>
              <a:t>-adaptive: dynamic offloading based on locality and reuse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9893D-831A-B949-94E1-4F673201FE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3CED6E15-C7CE-5A46-BDD5-832ADB076D6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2" y="1221457"/>
          <a:ext cx="6134795" cy="401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AA00B53-0EE1-D540-9CE3-F761FB22F64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43624" y="1221457"/>
          <a:ext cx="2686051" cy="461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922B59-1439-0041-B77D-CB7B91AD02DA}"/>
              </a:ext>
            </a:extLst>
          </p:cNvPr>
          <p:cNvCxnSpPr/>
          <p:nvPr/>
        </p:nvCxnSpPr>
        <p:spPr>
          <a:xfrm>
            <a:off x="2480807" y="3046109"/>
            <a:ext cx="0" cy="5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47DBB6-A47B-394E-94A4-9556853CB1EC}"/>
              </a:ext>
            </a:extLst>
          </p:cNvPr>
          <p:cNvSpPr txBox="1"/>
          <p:nvPr/>
        </p:nvSpPr>
        <p:spPr>
          <a:xfrm>
            <a:off x="1906002" y="267677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77"/>
              </a:rPr>
              <a:t>First Phase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4740B4-3FD1-274A-8140-B4AF96216EF2}"/>
              </a:ext>
            </a:extLst>
          </p:cNvPr>
          <p:cNvCxnSpPr>
            <a:cxnSpLocks/>
          </p:cNvCxnSpPr>
          <p:nvPr/>
        </p:nvCxnSpPr>
        <p:spPr>
          <a:xfrm flipV="1">
            <a:off x="2470867" y="3958651"/>
            <a:ext cx="0" cy="25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8E380D-E10A-CF4B-AB65-962D92093249}"/>
              </a:ext>
            </a:extLst>
          </p:cNvPr>
          <p:cNvSpPr txBox="1"/>
          <p:nvPr/>
        </p:nvSpPr>
        <p:spPr>
          <a:xfrm>
            <a:off x="2335767" y="402721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77"/>
              </a:rPr>
              <a:t>Second Phase</a:t>
            </a:r>
          </a:p>
        </p:txBody>
      </p:sp>
    </p:spTree>
    <p:extLst>
      <p:ext uri="{BB962C8B-B14F-4D97-AF65-F5344CB8AC3E}">
        <p14:creationId xmlns:p14="http://schemas.microsoft.com/office/powerpoint/2010/main" val="15411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8" grpId="0">
        <p:bldAsOne/>
      </p:bldGraphic>
      <p:bldP spid="10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FBF-71B1-394A-97CD-A5A28133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A99A-C1D3-F648-9E81-91A1B5AF8D2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Propose Active-Routing</a:t>
            </a:r>
            <a:r>
              <a:rPr lang="en-US" i="1" dirty="0"/>
              <a:t> </a:t>
            </a:r>
            <a:r>
              <a:rPr lang="en-US" dirty="0"/>
              <a:t>in-network computing architecture which computes near-data in the memory network in data-flow style</a:t>
            </a:r>
          </a:p>
          <a:p>
            <a:endParaRPr lang="en-US" dirty="0"/>
          </a:p>
          <a:p>
            <a:r>
              <a:rPr lang="en-US" dirty="0"/>
              <a:t>Present a three-phase processing procedure for Active-Routing</a:t>
            </a:r>
          </a:p>
          <a:p>
            <a:endParaRPr lang="en-US" dirty="0"/>
          </a:p>
          <a:p>
            <a:r>
              <a:rPr lang="en-US" dirty="0"/>
              <a:t>Categorize memory access patterns to exploit the locality and offload computations in various granularities</a:t>
            </a:r>
          </a:p>
          <a:p>
            <a:endParaRPr lang="en-US" dirty="0"/>
          </a:p>
          <a:p>
            <a:r>
              <a:rPr lang="en-US" dirty="0"/>
              <a:t>Active-Routing achieves up to 7x speedup with 60% average performance improvement and reduce energy-delay product by 80% on average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507CC-C9D8-4148-8C24-F1AC5D19EE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5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&amp; Questions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76293" y="3046521"/>
            <a:ext cx="3557567" cy="844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>
                <a:latin typeface="Tw Cen MT" panose="020B0602020104020603" pitchFamily="34" charset="0"/>
              </a:rPr>
              <a:t>Jiayi</a:t>
            </a:r>
            <a:r>
              <a:rPr lang="en-US" dirty="0">
                <a:latin typeface="Tw Cen MT" panose="020B0602020104020603" pitchFamily="34" charset="0"/>
              </a:rPr>
              <a:t> Huang</a:t>
            </a:r>
          </a:p>
          <a:p>
            <a:pPr marL="0" indent="0" algn="r">
              <a:buNone/>
            </a:pPr>
            <a:r>
              <a:rPr lang="en-US" dirty="0">
                <a:latin typeface="Tw Cen MT" panose="020B0602020104020603" pitchFamily="34" charset="0"/>
              </a:rPr>
              <a:t>jyhuang@cse.tamu.edu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32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Active-Routing: Compute on the Way for Near-Data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964" y="4819699"/>
            <a:ext cx="7994072" cy="1286841"/>
          </a:xfrm>
        </p:spPr>
        <p:txBody>
          <a:bodyPr/>
          <a:lstStyle/>
          <a:p>
            <a:r>
              <a:rPr lang="en-US" sz="2400" b="1" dirty="0"/>
              <a:t>Jiayi Huang</a:t>
            </a:r>
            <a:r>
              <a:rPr lang="en-US" sz="2400" dirty="0"/>
              <a:t>, </a:t>
            </a:r>
            <a:r>
              <a:rPr lang="en-US" sz="2400" dirty="0" err="1"/>
              <a:t>Ramprakash</a:t>
            </a:r>
            <a:r>
              <a:rPr lang="en-US" sz="2400" dirty="0"/>
              <a:t> Reddy Puli, Pritam Majumder </a:t>
            </a:r>
            <a:r>
              <a:rPr lang="en-US" sz="2400" dirty="0" err="1"/>
              <a:t>Sungkeun</a:t>
            </a:r>
            <a:r>
              <a:rPr lang="en-US" sz="2400" dirty="0"/>
              <a:t> Kim, Rahul </a:t>
            </a:r>
            <a:r>
              <a:rPr lang="en-US" sz="2400" dirty="0" err="1"/>
              <a:t>Boyapati</a:t>
            </a:r>
            <a:r>
              <a:rPr lang="en-US" sz="2400" dirty="0"/>
              <a:t>, Ki Hwan Yum and EJ Kim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7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8059BAC5-901E-3B48-AE85-E81640A9F55D}"/>
              </a:ext>
            </a:extLst>
          </p:cNvPr>
          <p:cNvSpPr/>
          <p:nvPr/>
        </p:nvSpPr>
        <p:spPr>
          <a:xfrm>
            <a:off x="1323741" y="4435714"/>
            <a:ext cx="2002137" cy="617608"/>
          </a:xfrm>
          <a:prstGeom prst="parallelogram">
            <a:avLst>
              <a:gd name="adj" fmla="val 7016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3836AA6-E9CA-BB41-B663-A953CDC9996B}"/>
              </a:ext>
            </a:extLst>
          </p:cNvPr>
          <p:cNvGrpSpPr/>
          <p:nvPr/>
        </p:nvGrpSpPr>
        <p:grpSpPr>
          <a:xfrm>
            <a:off x="1325682" y="3211349"/>
            <a:ext cx="2008647" cy="1620874"/>
            <a:chOff x="835811" y="3541936"/>
            <a:chExt cx="2114201" cy="161398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F2EE7EF-35E8-DB49-89C0-2B642434C581}"/>
                </a:ext>
              </a:extLst>
            </p:cNvPr>
            <p:cNvGrpSpPr/>
            <p:nvPr/>
          </p:nvGrpSpPr>
          <p:grpSpPr>
            <a:xfrm>
              <a:off x="835811" y="3541936"/>
              <a:ext cx="2114201" cy="1613981"/>
              <a:chOff x="835811" y="3541936"/>
              <a:chExt cx="2114201" cy="161398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73BDA7E-C321-474C-91B8-AEA35F232371}"/>
                  </a:ext>
                </a:extLst>
              </p:cNvPr>
              <p:cNvGrpSpPr/>
              <p:nvPr/>
            </p:nvGrpSpPr>
            <p:grpSpPr>
              <a:xfrm>
                <a:off x="835811" y="4540933"/>
                <a:ext cx="2107349" cy="614984"/>
                <a:chOff x="3876839" y="1626958"/>
                <a:chExt cx="2186609" cy="6361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89" name="Parallelogram 88">
                  <a:extLst>
                    <a:ext uri="{FF2B5EF4-FFF2-40B4-BE49-F238E27FC236}">
                      <a16:creationId xmlns:a16="http://schemas.microsoft.com/office/drawing/2014/main" id="{B4C8BD1F-63B0-3F46-A666-C37A4479345F}"/>
                    </a:ext>
                  </a:extLst>
                </p:cNvPr>
                <p:cNvSpPr/>
                <p:nvPr/>
              </p:nvSpPr>
              <p:spPr>
                <a:xfrm>
                  <a:off x="3876839" y="1626960"/>
                  <a:ext cx="2186609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Parallelogram 89">
                  <a:extLst>
                    <a:ext uri="{FF2B5EF4-FFF2-40B4-BE49-F238E27FC236}">
                      <a16:creationId xmlns:a16="http://schemas.microsoft.com/office/drawing/2014/main" id="{53C7B0F4-2C1F-104F-99D3-5A4E8740FE1D}"/>
                    </a:ext>
                  </a:extLst>
                </p:cNvPr>
                <p:cNvSpPr/>
                <p:nvPr/>
              </p:nvSpPr>
              <p:spPr>
                <a:xfrm>
                  <a:off x="4137212" y="1626958"/>
                  <a:ext cx="715435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Parallelogram 90">
                  <a:extLst>
                    <a:ext uri="{FF2B5EF4-FFF2-40B4-BE49-F238E27FC236}">
                      <a16:creationId xmlns:a16="http://schemas.microsoft.com/office/drawing/2014/main" id="{B28F663E-BCCD-A145-B549-801FFDAE88E2}"/>
                    </a:ext>
                  </a:extLst>
                </p:cNvPr>
                <p:cNvSpPr/>
                <p:nvPr/>
              </p:nvSpPr>
              <p:spPr>
                <a:xfrm>
                  <a:off x="4659232" y="1626958"/>
                  <a:ext cx="69406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Parallelogram 91">
                  <a:extLst>
                    <a:ext uri="{FF2B5EF4-FFF2-40B4-BE49-F238E27FC236}">
                      <a16:creationId xmlns:a16="http://schemas.microsoft.com/office/drawing/2014/main" id="{CEE1E48C-8A58-A249-9A71-798D87FA3FE8}"/>
                    </a:ext>
                  </a:extLst>
                </p:cNvPr>
                <p:cNvSpPr/>
                <p:nvPr/>
              </p:nvSpPr>
              <p:spPr>
                <a:xfrm>
                  <a:off x="5124841" y="1626958"/>
                  <a:ext cx="68810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E82ADAE-5A61-6246-867E-B1F5CDEE680A}"/>
                    </a:ext>
                  </a:extLst>
                </p:cNvPr>
                <p:cNvCxnSpPr/>
                <p:nvPr/>
              </p:nvCxnSpPr>
              <p:spPr>
                <a:xfrm flipV="1">
                  <a:off x="4205609" y="1788089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EE85CD9-00D0-7A4E-AA6B-D8049FC617E0}"/>
                    </a:ext>
                  </a:extLst>
                </p:cNvPr>
                <p:cNvCxnSpPr/>
                <p:nvPr/>
              </p:nvCxnSpPr>
              <p:spPr>
                <a:xfrm>
                  <a:off x="4099987" y="1945012"/>
                  <a:ext cx="1740313" cy="0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7600314-7639-444D-8088-BD4E31BA1B19}"/>
                    </a:ext>
                  </a:extLst>
                </p:cNvPr>
                <p:cNvCxnSpPr/>
                <p:nvPr/>
              </p:nvCxnSpPr>
              <p:spPr>
                <a:xfrm flipV="1">
                  <a:off x="3998891" y="2106463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D801E49-DBCE-A844-BA72-B6200CAFBEF2}"/>
                  </a:ext>
                </a:extLst>
              </p:cNvPr>
              <p:cNvGrpSpPr/>
              <p:nvPr/>
            </p:nvGrpSpPr>
            <p:grpSpPr>
              <a:xfrm>
                <a:off x="835811" y="4396560"/>
                <a:ext cx="2107349" cy="614984"/>
                <a:chOff x="3876839" y="1626958"/>
                <a:chExt cx="2186609" cy="6361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80" name="Parallelogram 79">
                  <a:extLst>
                    <a:ext uri="{FF2B5EF4-FFF2-40B4-BE49-F238E27FC236}">
                      <a16:creationId xmlns:a16="http://schemas.microsoft.com/office/drawing/2014/main" id="{8DF3A746-E7AB-0540-B88A-ACD3FE116943}"/>
                    </a:ext>
                  </a:extLst>
                </p:cNvPr>
                <p:cNvSpPr/>
                <p:nvPr/>
              </p:nvSpPr>
              <p:spPr>
                <a:xfrm>
                  <a:off x="3876839" y="1626960"/>
                  <a:ext cx="2186609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Parallelogram 80">
                  <a:extLst>
                    <a:ext uri="{FF2B5EF4-FFF2-40B4-BE49-F238E27FC236}">
                      <a16:creationId xmlns:a16="http://schemas.microsoft.com/office/drawing/2014/main" id="{5AEFA546-6530-8140-AD1D-AEFB2CE9816C}"/>
                    </a:ext>
                  </a:extLst>
                </p:cNvPr>
                <p:cNvSpPr/>
                <p:nvPr/>
              </p:nvSpPr>
              <p:spPr>
                <a:xfrm>
                  <a:off x="4137212" y="1626958"/>
                  <a:ext cx="715435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Parallelogram 81">
                  <a:extLst>
                    <a:ext uri="{FF2B5EF4-FFF2-40B4-BE49-F238E27FC236}">
                      <a16:creationId xmlns:a16="http://schemas.microsoft.com/office/drawing/2014/main" id="{8899AB82-1DF3-9443-BEB4-8F7DF68D472D}"/>
                    </a:ext>
                  </a:extLst>
                </p:cNvPr>
                <p:cNvSpPr/>
                <p:nvPr/>
              </p:nvSpPr>
              <p:spPr>
                <a:xfrm>
                  <a:off x="4659232" y="1626958"/>
                  <a:ext cx="69406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Parallelogram 82">
                  <a:extLst>
                    <a:ext uri="{FF2B5EF4-FFF2-40B4-BE49-F238E27FC236}">
                      <a16:creationId xmlns:a16="http://schemas.microsoft.com/office/drawing/2014/main" id="{61D360DA-A6EB-1240-970D-06B19B255C1C}"/>
                    </a:ext>
                  </a:extLst>
                </p:cNvPr>
                <p:cNvSpPr/>
                <p:nvPr/>
              </p:nvSpPr>
              <p:spPr>
                <a:xfrm>
                  <a:off x="5124841" y="1626958"/>
                  <a:ext cx="68810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0B25982-E67A-1B4E-9C0C-C4975AAE0C84}"/>
                    </a:ext>
                  </a:extLst>
                </p:cNvPr>
                <p:cNvCxnSpPr/>
                <p:nvPr/>
              </p:nvCxnSpPr>
              <p:spPr>
                <a:xfrm flipV="1">
                  <a:off x="4205609" y="1788089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890E95F-F6BD-494D-A9C4-CB63648C6F87}"/>
                    </a:ext>
                  </a:extLst>
                </p:cNvPr>
                <p:cNvCxnSpPr/>
                <p:nvPr/>
              </p:nvCxnSpPr>
              <p:spPr>
                <a:xfrm>
                  <a:off x="4099987" y="1945012"/>
                  <a:ext cx="1740313" cy="0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4737E362-9701-064C-A4F4-AF4BE3E1A62B}"/>
                    </a:ext>
                  </a:extLst>
                </p:cNvPr>
                <p:cNvCxnSpPr/>
                <p:nvPr/>
              </p:nvCxnSpPr>
              <p:spPr>
                <a:xfrm flipV="1">
                  <a:off x="3998891" y="2106463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BCF2938-20A8-D042-9E44-A3C5F86279B8}"/>
                  </a:ext>
                </a:extLst>
              </p:cNvPr>
              <p:cNvGrpSpPr/>
              <p:nvPr/>
            </p:nvGrpSpPr>
            <p:grpSpPr>
              <a:xfrm>
                <a:off x="839237" y="4259252"/>
                <a:ext cx="2107349" cy="614984"/>
                <a:chOff x="3876839" y="1626958"/>
                <a:chExt cx="2186609" cy="6361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71" name="Parallelogram 70">
                  <a:extLst>
                    <a:ext uri="{FF2B5EF4-FFF2-40B4-BE49-F238E27FC236}">
                      <a16:creationId xmlns:a16="http://schemas.microsoft.com/office/drawing/2014/main" id="{A493AA33-3054-8D43-8CD4-8613B8A96D70}"/>
                    </a:ext>
                  </a:extLst>
                </p:cNvPr>
                <p:cNvSpPr/>
                <p:nvPr/>
              </p:nvSpPr>
              <p:spPr>
                <a:xfrm>
                  <a:off x="3876839" y="1626960"/>
                  <a:ext cx="2186609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Parallelogram 71">
                  <a:extLst>
                    <a:ext uri="{FF2B5EF4-FFF2-40B4-BE49-F238E27FC236}">
                      <a16:creationId xmlns:a16="http://schemas.microsoft.com/office/drawing/2014/main" id="{05D5CCC7-C313-7D45-BDD8-D76D2A620C7B}"/>
                    </a:ext>
                  </a:extLst>
                </p:cNvPr>
                <p:cNvSpPr/>
                <p:nvPr/>
              </p:nvSpPr>
              <p:spPr>
                <a:xfrm>
                  <a:off x="4137212" y="1626958"/>
                  <a:ext cx="715435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Parallelogram 72">
                  <a:extLst>
                    <a:ext uri="{FF2B5EF4-FFF2-40B4-BE49-F238E27FC236}">
                      <a16:creationId xmlns:a16="http://schemas.microsoft.com/office/drawing/2014/main" id="{AEB16FF7-89EB-8349-9691-1B2AA5905324}"/>
                    </a:ext>
                  </a:extLst>
                </p:cNvPr>
                <p:cNvSpPr/>
                <p:nvPr/>
              </p:nvSpPr>
              <p:spPr>
                <a:xfrm>
                  <a:off x="4659232" y="1626958"/>
                  <a:ext cx="69406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Parallelogram 73">
                  <a:extLst>
                    <a:ext uri="{FF2B5EF4-FFF2-40B4-BE49-F238E27FC236}">
                      <a16:creationId xmlns:a16="http://schemas.microsoft.com/office/drawing/2014/main" id="{567E817F-32C5-B540-AA39-2BB344646D24}"/>
                    </a:ext>
                  </a:extLst>
                </p:cNvPr>
                <p:cNvSpPr/>
                <p:nvPr/>
              </p:nvSpPr>
              <p:spPr>
                <a:xfrm>
                  <a:off x="5124841" y="1626958"/>
                  <a:ext cx="68810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FB60138-F2DF-F645-ABDA-53D46EE95748}"/>
                    </a:ext>
                  </a:extLst>
                </p:cNvPr>
                <p:cNvCxnSpPr/>
                <p:nvPr/>
              </p:nvCxnSpPr>
              <p:spPr>
                <a:xfrm flipV="1">
                  <a:off x="4205609" y="1788089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1098465-AC78-9142-9303-D3CACA8B62CC}"/>
                    </a:ext>
                  </a:extLst>
                </p:cNvPr>
                <p:cNvCxnSpPr>
                  <a:stCxn id="54" idx="5"/>
                  <a:endCxn id="54" idx="2"/>
                </p:cNvCxnSpPr>
                <p:nvPr/>
              </p:nvCxnSpPr>
              <p:spPr>
                <a:xfrm>
                  <a:off x="4099987" y="1945012"/>
                  <a:ext cx="1740313" cy="0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579268C-59BD-A648-B742-38A8CDF3EAF1}"/>
                    </a:ext>
                  </a:extLst>
                </p:cNvPr>
                <p:cNvCxnSpPr/>
                <p:nvPr/>
              </p:nvCxnSpPr>
              <p:spPr>
                <a:xfrm flipV="1">
                  <a:off x="3998891" y="2106463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2662C1A-D689-BC4F-B7F0-C1E2EE771E3E}"/>
                  </a:ext>
                </a:extLst>
              </p:cNvPr>
              <p:cNvGrpSpPr/>
              <p:nvPr/>
            </p:nvGrpSpPr>
            <p:grpSpPr>
              <a:xfrm>
                <a:off x="842653" y="4114876"/>
                <a:ext cx="2107345" cy="614983"/>
                <a:chOff x="3876839" y="1626958"/>
                <a:chExt cx="2186609" cy="6361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62" name="Parallelogram 61">
                  <a:extLst>
                    <a:ext uri="{FF2B5EF4-FFF2-40B4-BE49-F238E27FC236}">
                      <a16:creationId xmlns:a16="http://schemas.microsoft.com/office/drawing/2014/main" id="{9F414AA3-3215-AE42-B9FA-D765647F045C}"/>
                    </a:ext>
                  </a:extLst>
                </p:cNvPr>
                <p:cNvSpPr/>
                <p:nvPr/>
              </p:nvSpPr>
              <p:spPr>
                <a:xfrm>
                  <a:off x="3876839" y="1626960"/>
                  <a:ext cx="2186609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Parallelogram 62">
                  <a:extLst>
                    <a:ext uri="{FF2B5EF4-FFF2-40B4-BE49-F238E27FC236}">
                      <a16:creationId xmlns:a16="http://schemas.microsoft.com/office/drawing/2014/main" id="{60E14E30-982C-C94F-91C1-2E4226AEC73A}"/>
                    </a:ext>
                  </a:extLst>
                </p:cNvPr>
                <p:cNvSpPr/>
                <p:nvPr/>
              </p:nvSpPr>
              <p:spPr>
                <a:xfrm>
                  <a:off x="4137212" y="1626958"/>
                  <a:ext cx="715435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Parallelogram 63">
                  <a:extLst>
                    <a:ext uri="{FF2B5EF4-FFF2-40B4-BE49-F238E27FC236}">
                      <a16:creationId xmlns:a16="http://schemas.microsoft.com/office/drawing/2014/main" id="{3A96EFC7-6F54-9348-8740-4BA7409AC47B}"/>
                    </a:ext>
                  </a:extLst>
                </p:cNvPr>
                <p:cNvSpPr/>
                <p:nvPr/>
              </p:nvSpPr>
              <p:spPr>
                <a:xfrm>
                  <a:off x="4659232" y="1626958"/>
                  <a:ext cx="69406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Parallelogram 64">
                  <a:extLst>
                    <a:ext uri="{FF2B5EF4-FFF2-40B4-BE49-F238E27FC236}">
                      <a16:creationId xmlns:a16="http://schemas.microsoft.com/office/drawing/2014/main" id="{31645FE5-1B42-524E-9693-5635F5F90E8C}"/>
                    </a:ext>
                  </a:extLst>
                </p:cNvPr>
                <p:cNvSpPr/>
                <p:nvPr/>
              </p:nvSpPr>
              <p:spPr>
                <a:xfrm>
                  <a:off x="5124841" y="1630978"/>
                  <a:ext cx="688103" cy="628556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33F14B2-8776-6C42-B42E-1F4DB75BE4C1}"/>
                    </a:ext>
                  </a:extLst>
                </p:cNvPr>
                <p:cNvCxnSpPr/>
                <p:nvPr/>
              </p:nvCxnSpPr>
              <p:spPr>
                <a:xfrm flipV="1">
                  <a:off x="4208051" y="1788089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1094344-57A7-A846-B6FD-9AD6D91DC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987" y="1945012"/>
                  <a:ext cx="1768959" cy="4021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233BC0F-E0A8-BB42-B883-422072E11E26}"/>
                    </a:ext>
                  </a:extLst>
                </p:cNvPr>
                <p:cNvCxnSpPr/>
                <p:nvPr/>
              </p:nvCxnSpPr>
              <p:spPr>
                <a:xfrm flipV="1">
                  <a:off x="3983227" y="2106463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4AF60E4-83B6-B945-B549-B9CE0F78D436}"/>
                  </a:ext>
                </a:extLst>
              </p:cNvPr>
              <p:cNvGrpSpPr/>
              <p:nvPr/>
            </p:nvGrpSpPr>
            <p:grpSpPr>
              <a:xfrm>
                <a:off x="835811" y="3967989"/>
                <a:ext cx="2107349" cy="614984"/>
                <a:chOff x="3876839" y="1626958"/>
                <a:chExt cx="2186609" cy="6361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53" name="Parallelogram 52">
                  <a:extLst>
                    <a:ext uri="{FF2B5EF4-FFF2-40B4-BE49-F238E27FC236}">
                      <a16:creationId xmlns:a16="http://schemas.microsoft.com/office/drawing/2014/main" id="{BCB1CCBF-C580-C94D-AD02-6F74C4F6C3F7}"/>
                    </a:ext>
                  </a:extLst>
                </p:cNvPr>
                <p:cNvSpPr/>
                <p:nvPr/>
              </p:nvSpPr>
              <p:spPr>
                <a:xfrm>
                  <a:off x="3876839" y="1626960"/>
                  <a:ext cx="2186609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Parallelogram 53">
                  <a:extLst>
                    <a:ext uri="{FF2B5EF4-FFF2-40B4-BE49-F238E27FC236}">
                      <a16:creationId xmlns:a16="http://schemas.microsoft.com/office/drawing/2014/main" id="{F29A88C0-3748-2A4A-9F21-5767E916060D}"/>
                    </a:ext>
                  </a:extLst>
                </p:cNvPr>
                <p:cNvSpPr/>
                <p:nvPr/>
              </p:nvSpPr>
              <p:spPr>
                <a:xfrm>
                  <a:off x="4137212" y="1626958"/>
                  <a:ext cx="715435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Parallelogram 54">
                  <a:extLst>
                    <a:ext uri="{FF2B5EF4-FFF2-40B4-BE49-F238E27FC236}">
                      <a16:creationId xmlns:a16="http://schemas.microsoft.com/office/drawing/2014/main" id="{B794A908-7D7C-3040-8C91-3BDF8F183255}"/>
                    </a:ext>
                  </a:extLst>
                </p:cNvPr>
                <p:cNvSpPr/>
                <p:nvPr/>
              </p:nvSpPr>
              <p:spPr>
                <a:xfrm>
                  <a:off x="4659232" y="1626958"/>
                  <a:ext cx="69406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Parallelogram 55">
                  <a:extLst>
                    <a:ext uri="{FF2B5EF4-FFF2-40B4-BE49-F238E27FC236}">
                      <a16:creationId xmlns:a16="http://schemas.microsoft.com/office/drawing/2014/main" id="{91B60CF3-3BC9-8A42-A32C-2972903EA73D}"/>
                    </a:ext>
                  </a:extLst>
                </p:cNvPr>
                <p:cNvSpPr/>
                <p:nvPr/>
              </p:nvSpPr>
              <p:spPr>
                <a:xfrm>
                  <a:off x="5124841" y="1626958"/>
                  <a:ext cx="68810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371E0CE-6C15-1347-A82A-6A0BB1B4AD5E}"/>
                    </a:ext>
                  </a:extLst>
                </p:cNvPr>
                <p:cNvCxnSpPr/>
                <p:nvPr/>
              </p:nvCxnSpPr>
              <p:spPr>
                <a:xfrm flipV="1">
                  <a:off x="4205609" y="1788089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7426942-AF7B-B74A-897C-9501E8850829}"/>
                    </a:ext>
                  </a:extLst>
                </p:cNvPr>
                <p:cNvCxnSpPr/>
                <p:nvPr/>
              </p:nvCxnSpPr>
              <p:spPr>
                <a:xfrm>
                  <a:off x="4099987" y="1945012"/>
                  <a:ext cx="1740313" cy="0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636E301-2833-6040-8774-3C1941508D38}"/>
                    </a:ext>
                  </a:extLst>
                </p:cNvPr>
                <p:cNvCxnSpPr/>
                <p:nvPr/>
              </p:nvCxnSpPr>
              <p:spPr>
                <a:xfrm flipV="1">
                  <a:off x="3998891" y="2106463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EDD92D2-C684-3045-A8CD-E23DBEB8375D}"/>
                  </a:ext>
                </a:extLst>
              </p:cNvPr>
              <p:cNvGrpSpPr/>
              <p:nvPr/>
            </p:nvGrpSpPr>
            <p:grpSpPr>
              <a:xfrm>
                <a:off x="835811" y="3823617"/>
                <a:ext cx="2107349" cy="614984"/>
                <a:chOff x="3876839" y="1626958"/>
                <a:chExt cx="2186609" cy="6361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D71F8AE5-6336-A94A-826E-FD398E2D0F92}"/>
                    </a:ext>
                  </a:extLst>
                </p:cNvPr>
                <p:cNvSpPr/>
                <p:nvPr/>
              </p:nvSpPr>
              <p:spPr>
                <a:xfrm>
                  <a:off x="3876839" y="1626960"/>
                  <a:ext cx="2186609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Parallelogram 44">
                  <a:extLst>
                    <a:ext uri="{FF2B5EF4-FFF2-40B4-BE49-F238E27FC236}">
                      <a16:creationId xmlns:a16="http://schemas.microsoft.com/office/drawing/2014/main" id="{6B0EBDDE-A25F-AE47-B735-3E70592C7F33}"/>
                    </a:ext>
                  </a:extLst>
                </p:cNvPr>
                <p:cNvSpPr/>
                <p:nvPr/>
              </p:nvSpPr>
              <p:spPr>
                <a:xfrm>
                  <a:off x="4137212" y="1626958"/>
                  <a:ext cx="715435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Parallelogram 45">
                  <a:extLst>
                    <a:ext uri="{FF2B5EF4-FFF2-40B4-BE49-F238E27FC236}">
                      <a16:creationId xmlns:a16="http://schemas.microsoft.com/office/drawing/2014/main" id="{3F3A645F-24F5-794D-AB1C-124592EFB23D}"/>
                    </a:ext>
                  </a:extLst>
                </p:cNvPr>
                <p:cNvSpPr/>
                <p:nvPr/>
              </p:nvSpPr>
              <p:spPr>
                <a:xfrm>
                  <a:off x="4659232" y="1626958"/>
                  <a:ext cx="69406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Parallelogram 46">
                  <a:extLst>
                    <a:ext uri="{FF2B5EF4-FFF2-40B4-BE49-F238E27FC236}">
                      <a16:creationId xmlns:a16="http://schemas.microsoft.com/office/drawing/2014/main" id="{6CE812F3-4B70-5141-A4A9-60BB50275026}"/>
                    </a:ext>
                  </a:extLst>
                </p:cNvPr>
                <p:cNvSpPr/>
                <p:nvPr/>
              </p:nvSpPr>
              <p:spPr>
                <a:xfrm>
                  <a:off x="5124841" y="1626958"/>
                  <a:ext cx="68810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8FA5937-34D1-6C4E-82AE-39E1FE7C8C9F}"/>
                    </a:ext>
                  </a:extLst>
                </p:cNvPr>
                <p:cNvCxnSpPr/>
                <p:nvPr/>
              </p:nvCxnSpPr>
              <p:spPr>
                <a:xfrm flipV="1">
                  <a:off x="4205609" y="1788089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66D6B99-4298-9742-B458-B9BB89CDD116}"/>
                    </a:ext>
                  </a:extLst>
                </p:cNvPr>
                <p:cNvCxnSpPr/>
                <p:nvPr/>
              </p:nvCxnSpPr>
              <p:spPr>
                <a:xfrm>
                  <a:off x="4099987" y="1945012"/>
                  <a:ext cx="1740313" cy="0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3C3AEBD-04B2-C749-83E8-DFC85BDFA4D5}"/>
                    </a:ext>
                  </a:extLst>
                </p:cNvPr>
                <p:cNvCxnSpPr/>
                <p:nvPr/>
              </p:nvCxnSpPr>
              <p:spPr>
                <a:xfrm flipV="1">
                  <a:off x="3998891" y="2106463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579737-E153-E944-A609-9198EEDE8F8D}"/>
                  </a:ext>
                </a:extLst>
              </p:cNvPr>
              <p:cNvGrpSpPr/>
              <p:nvPr/>
            </p:nvGrpSpPr>
            <p:grpSpPr>
              <a:xfrm>
                <a:off x="839237" y="3686309"/>
                <a:ext cx="2107349" cy="614984"/>
                <a:chOff x="3876839" y="1626958"/>
                <a:chExt cx="2186609" cy="6361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35" name="Parallelogram 34">
                  <a:extLst>
                    <a:ext uri="{FF2B5EF4-FFF2-40B4-BE49-F238E27FC236}">
                      <a16:creationId xmlns:a16="http://schemas.microsoft.com/office/drawing/2014/main" id="{28CC0147-93BF-9B4D-BE09-449B0D7C0B9D}"/>
                    </a:ext>
                  </a:extLst>
                </p:cNvPr>
                <p:cNvSpPr/>
                <p:nvPr/>
              </p:nvSpPr>
              <p:spPr>
                <a:xfrm>
                  <a:off x="3876839" y="1626960"/>
                  <a:ext cx="2186609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Parallelogram 35">
                  <a:extLst>
                    <a:ext uri="{FF2B5EF4-FFF2-40B4-BE49-F238E27FC236}">
                      <a16:creationId xmlns:a16="http://schemas.microsoft.com/office/drawing/2014/main" id="{A41D40F3-E3F1-484F-B22D-E0D0330B1DE0}"/>
                    </a:ext>
                  </a:extLst>
                </p:cNvPr>
                <p:cNvSpPr/>
                <p:nvPr/>
              </p:nvSpPr>
              <p:spPr>
                <a:xfrm>
                  <a:off x="4137212" y="1626958"/>
                  <a:ext cx="715435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Parallelogram 36">
                  <a:extLst>
                    <a:ext uri="{FF2B5EF4-FFF2-40B4-BE49-F238E27FC236}">
                      <a16:creationId xmlns:a16="http://schemas.microsoft.com/office/drawing/2014/main" id="{79030FFB-FF2D-C445-9783-EF1AD87FF19C}"/>
                    </a:ext>
                  </a:extLst>
                </p:cNvPr>
                <p:cNvSpPr/>
                <p:nvPr/>
              </p:nvSpPr>
              <p:spPr>
                <a:xfrm>
                  <a:off x="4659232" y="1626958"/>
                  <a:ext cx="69406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Parallelogram 37">
                  <a:extLst>
                    <a:ext uri="{FF2B5EF4-FFF2-40B4-BE49-F238E27FC236}">
                      <a16:creationId xmlns:a16="http://schemas.microsoft.com/office/drawing/2014/main" id="{2E377848-A0FE-9A4B-945B-7444F6EF4B21}"/>
                    </a:ext>
                  </a:extLst>
                </p:cNvPr>
                <p:cNvSpPr/>
                <p:nvPr/>
              </p:nvSpPr>
              <p:spPr>
                <a:xfrm>
                  <a:off x="5124841" y="1626958"/>
                  <a:ext cx="68810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1062154-52D5-704A-9AA6-642BF3A0D8F5}"/>
                    </a:ext>
                  </a:extLst>
                </p:cNvPr>
                <p:cNvCxnSpPr/>
                <p:nvPr/>
              </p:nvCxnSpPr>
              <p:spPr>
                <a:xfrm flipV="1">
                  <a:off x="4205609" y="1788089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44AE125-BA5E-B447-BD1D-B526D051CB07}"/>
                    </a:ext>
                  </a:extLst>
                </p:cNvPr>
                <p:cNvCxnSpPr/>
                <p:nvPr/>
              </p:nvCxnSpPr>
              <p:spPr>
                <a:xfrm>
                  <a:off x="4099987" y="1945012"/>
                  <a:ext cx="1740313" cy="0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77F1CF9-A5B1-5C45-8F90-029E363AB6D8}"/>
                    </a:ext>
                  </a:extLst>
                </p:cNvPr>
                <p:cNvCxnSpPr/>
                <p:nvPr/>
              </p:nvCxnSpPr>
              <p:spPr>
                <a:xfrm flipV="1">
                  <a:off x="3998891" y="2106463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76CC6A4-479D-964C-87EA-9F5EACCB8373}"/>
                  </a:ext>
                </a:extLst>
              </p:cNvPr>
              <p:cNvGrpSpPr/>
              <p:nvPr/>
            </p:nvGrpSpPr>
            <p:grpSpPr>
              <a:xfrm>
                <a:off x="842663" y="3541936"/>
                <a:ext cx="2107349" cy="614984"/>
                <a:chOff x="3876839" y="1626958"/>
                <a:chExt cx="2186609" cy="63610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26" name="Parallelogram 25">
                  <a:extLst>
                    <a:ext uri="{FF2B5EF4-FFF2-40B4-BE49-F238E27FC236}">
                      <a16:creationId xmlns:a16="http://schemas.microsoft.com/office/drawing/2014/main" id="{B4035CB2-8590-2143-AE32-1D6ECDAE9536}"/>
                    </a:ext>
                  </a:extLst>
                </p:cNvPr>
                <p:cNvSpPr/>
                <p:nvPr/>
              </p:nvSpPr>
              <p:spPr>
                <a:xfrm>
                  <a:off x="3876839" y="1626960"/>
                  <a:ext cx="2186609" cy="636104"/>
                </a:xfrm>
                <a:prstGeom prst="parallelogram">
                  <a:avLst>
                    <a:gd name="adj" fmla="val 70161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Parallelogram 26">
                  <a:extLst>
                    <a:ext uri="{FF2B5EF4-FFF2-40B4-BE49-F238E27FC236}">
                      <a16:creationId xmlns:a16="http://schemas.microsoft.com/office/drawing/2014/main" id="{24D85150-35ED-0543-878C-9D3900CA755B}"/>
                    </a:ext>
                  </a:extLst>
                </p:cNvPr>
                <p:cNvSpPr/>
                <p:nvPr/>
              </p:nvSpPr>
              <p:spPr>
                <a:xfrm>
                  <a:off x="4137212" y="1626958"/>
                  <a:ext cx="715435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Parallelogram 27">
                  <a:extLst>
                    <a:ext uri="{FF2B5EF4-FFF2-40B4-BE49-F238E27FC236}">
                      <a16:creationId xmlns:a16="http://schemas.microsoft.com/office/drawing/2014/main" id="{4684A990-F90E-B444-8CEB-CFB519E3A66A}"/>
                    </a:ext>
                  </a:extLst>
                </p:cNvPr>
                <p:cNvSpPr/>
                <p:nvPr/>
              </p:nvSpPr>
              <p:spPr>
                <a:xfrm>
                  <a:off x="4659232" y="1626958"/>
                  <a:ext cx="694063" cy="636104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Parallelogram 28">
                  <a:extLst>
                    <a:ext uri="{FF2B5EF4-FFF2-40B4-BE49-F238E27FC236}">
                      <a16:creationId xmlns:a16="http://schemas.microsoft.com/office/drawing/2014/main" id="{6C8EE111-F038-494C-A78C-23E1F846E282}"/>
                    </a:ext>
                  </a:extLst>
                </p:cNvPr>
                <p:cNvSpPr/>
                <p:nvPr/>
              </p:nvSpPr>
              <p:spPr>
                <a:xfrm>
                  <a:off x="5124841" y="1630978"/>
                  <a:ext cx="688103" cy="628556"/>
                </a:xfrm>
                <a:prstGeom prst="parallelogram">
                  <a:avLst>
                    <a:gd name="adj" fmla="val 70161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0928499-95D5-4646-B6E5-0B2C6703810D}"/>
                    </a:ext>
                  </a:extLst>
                </p:cNvPr>
                <p:cNvCxnSpPr/>
                <p:nvPr/>
              </p:nvCxnSpPr>
              <p:spPr>
                <a:xfrm flipV="1">
                  <a:off x="4208051" y="1788089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91FC03B-9C57-5D46-B6E6-967EB8D90699}"/>
                    </a:ext>
                  </a:extLst>
                </p:cNvPr>
                <p:cNvCxnSpPr/>
                <p:nvPr/>
              </p:nvCxnSpPr>
              <p:spPr>
                <a:xfrm>
                  <a:off x="4099987" y="1945012"/>
                  <a:ext cx="1740313" cy="0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A44565F-1EE3-A248-BF5B-268081529CDA}"/>
                    </a:ext>
                  </a:extLst>
                </p:cNvPr>
                <p:cNvCxnSpPr/>
                <p:nvPr/>
              </p:nvCxnSpPr>
              <p:spPr>
                <a:xfrm flipV="1">
                  <a:off x="3983227" y="2106463"/>
                  <a:ext cx="1737360" cy="2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FDBAF-A12B-B940-85EB-E32932F468F3}"/>
                </a:ext>
              </a:extLst>
            </p:cNvPr>
            <p:cNvSpPr txBox="1"/>
            <p:nvPr/>
          </p:nvSpPr>
          <p:spPr>
            <a:xfrm>
              <a:off x="1242608" y="3626860"/>
              <a:ext cx="1363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 layer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2560E0-723C-604C-A983-4BBE4108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Demand More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BE4F-DB49-C347-B467-B1CD6BE475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1374632"/>
            <a:ext cx="7886700" cy="514228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3D die-stacked memory </a:t>
            </a:r>
            <a:r>
              <a:rPr lang="en-US" sz="2800" baseline="30000" dirty="0"/>
              <a:t>[</a:t>
            </a:r>
            <a:r>
              <a:rPr lang="en-US" sz="2800" baseline="30000" dirty="0" err="1"/>
              <a:t>Loh</a:t>
            </a:r>
            <a:r>
              <a:rPr lang="en-US" sz="2800" baseline="30000" dirty="0"/>
              <a:t> ISCA’08]</a:t>
            </a:r>
          </a:p>
          <a:p>
            <a:pPr lvl="1"/>
            <a:r>
              <a:rPr lang="en-US" sz="2600" dirty="0"/>
              <a:t>HMC and HBM</a:t>
            </a:r>
          </a:p>
          <a:p>
            <a:pPr lvl="1"/>
            <a:r>
              <a:rPr lang="en-US" sz="2600" dirty="0"/>
              <a:t>Denser capacity</a:t>
            </a:r>
          </a:p>
          <a:p>
            <a:pPr lvl="1"/>
            <a:r>
              <a:rPr lang="en-US" sz="2600" dirty="0"/>
              <a:t>higher throughput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r>
              <a:rPr lang="en-US" dirty="0"/>
              <a:t>Memory network</a:t>
            </a:r>
            <a:r>
              <a:rPr lang="en-US" baseline="30000" dirty="0"/>
              <a:t> [Kim et al. PACT’13]</a:t>
            </a:r>
            <a:endParaRPr lang="en-US" dirty="0"/>
          </a:p>
          <a:p>
            <a:pPr lvl="1"/>
            <a:r>
              <a:rPr lang="en-US" dirty="0"/>
              <a:t>Scalable memory capacity</a:t>
            </a:r>
          </a:p>
          <a:p>
            <a:pPr lvl="1"/>
            <a:r>
              <a:rPr lang="en-US" dirty="0"/>
              <a:t>Better processor bandwidth</a:t>
            </a:r>
            <a:endParaRPr lang="en-US" sz="2600" dirty="0"/>
          </a:p>
          <a:p>
            <a:pPr lvl="1"/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6FA1-42C0-B745-86C4-E5FDF01E04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6EF525D-F10B-1C44-9E57-FA8962CA8E49}"/>
              </a:ext>
            </a:extLst>
          </p:cNvPr>
          <p:cNvGrpSpPr/>
          <p:nvPr/>
        </p:nvGrpSpPr>
        <p:grpSpPr>
          <a:xfrm>
            <a:off x="2892543" y="2870856"/>
            <a:ext cx="5551376" cy="2286931"/>
            <a:chOff x="2957362" y="3203126"/>
            <a:chExt cx="5843099" cy="22772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3D6CB7-AF95-9B49-BE93-7D09A8D8357C}"/>
                </a:ext>
              </a:extLst>
            </p:cNvPr>
            <p:cNvGrpSpPr/>
            <p:nvPr/>
          </p:nvGrpSpPr>
          <p:grpSpPr>
            <a:xfrm>
              <a:off x="3965297" y="3203126"/>
              <a:ext cx="4835164" cy="2277205"/>
              <a:chOff x="3569267" y="1282305"/>
              <a:chExt cx="5017021" cy="2355416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A79F70C-FDAC-7C46-B414-75C0A900FEFE}"/>
                  </a:ext>
                </a:extLst>
              </p:cNvPr>
              <p:cNvSpPr/>
              <p:nvPr/>
            </p:nvSpPr>
            <p:spPr>
              <a:xfrm>
                <a:off x="3620278" y="1282305"/>
                <a:ext cx="4966010" cy="23554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192E898-78B9-5149-A330-C7BFFA8D3137}"/>
                  </a:ext>
                </a:extLst>
              </p:cNvPr>
              <p:cNvSpPr/>
              <p:nvPr/>
            </p:nvSpPr>
            <p:spPr>
              <a:xfrm>
                <a:off x="3974532" y="1457030"/>
                <a:ext cx="1182756" cy="5764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Vault Controller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2A11352-5EA2-D54B-8BF9-994033EEA71F}"/>
                  </a:ext>
                </a:extLst>
              </p:cNvPr>
              <p:cNvSpPr/>
              <p:nvPr/>
            </p:nvSpPr>
            <p:spPr>
              <a:xfrm>
                <a:off x="3974531" y="2342577"/>
                <a:ext cx="4462668" cy="477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Intra-Cube Network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EF40F45-65A4-A942-9862-3F5C21AA2E39}"/>
                  </a:ext>
                </a:extLst>
              </p:cNvPr>
              <p:cNvSpPr/>
              <p:nvPr/>
            </p:nvSpPr>
            <p:spPr>
              <a:xfrm>
                <a:off x="3974532" y="3073892"/>
                <a:ext cx="914400" cy="4174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I/O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E54344F-4AC9-0E47-AFC7-B25B3BA7D107}"/>
                  </a:ext>
                </a:extLst>
              </p:cNvPr>
              <p:cNvSpPr/>
              <p:nvPr/>
            </p:nvSpPr>
            <p:spPr>
              <a:xfrm>
                <a:off x="6340044" y="3073891"/>
                <a:ext cx="914400" cy="4174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I/O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06F6AA6-796D-DB4A-B2BD-3878B60E6091}"/>
                  </a:ext>
                </a:extLst>
              </p:cNvPr>
              <p:cNvSpPr/>
              <p:nvPr/>
            </p:nvSpPr>
            <p:spPr>
              <a:xfrm>
                <a:off x="7522800" y="3073891"/>
                <a:ext cx="914400" cy="4174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I/O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76F2458-CBF6-3D44-8068-2CECF3CA006C}"/>
                  </a:ext>
                </a:extLst>
              </p:cNvPr>
              <p:cNvSpPr/>
              <p:nvPr/>
            </p:nvSpPr>
            <p:spPr>
              <a:xfrm>
                <a:off x="5157288" y="3073891"/>
                <a:ext cx="914400" cy="4174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I/O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065EC7-D49F-1349-8A3F-48117299AE4C}"/>
                  </a:ext>
                </a:extLst>
              </p:cNvPr>
              <p:cNvSpPr txBox="1"/>
              <p:nvPr/>
            </p:nvSpPr>
            <p:spPr>
              <a:xfrm>
                <a:off x="5132143" y="1372599"/>
                <a:ext cx="1864644" cy="6685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mr-IN" sz="3600" dirty="0"/>
                  <a:t>…</a:t>
                </a:r>
                <a:r>
                  <a:rPr lang="en-US" sz="3600" dirty="0"/>
                  <a:t>  …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6BC2DE6-6D64-DB41-8CFF-0013D5A37E39}"/>
                  </a:ext>
                </a:extLst>
              </p:cNvPr>
              <p:cNvSpPr/>
              <p:nvPr/>
            </p:nvSpPr>
            <p:spPr>
              <a:xfrm>
                <a:off x="7255269" y="1457030"/>
                <a:ext cx="1182756" cy="5764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Vault Controller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F8C2E42-E9E8-4D43-B5C3-FC0E54C9A912}"/>
                  </a:ext>
                </a:extLst>
              </p:cNvPr>
              <p:cNvCxnSpPr/>
              <p:nvPr/>
            </p:nvCxnSpPr>
            <p:spPr>
              <a:xfrm flipH="1">
                <a:off x="4553338" y="2033500"/>
                <a:ext cx="0" cy="3081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4D26FAD-F568-A24E-AB67-A0550A602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6108" y="2024971"/>
                <a:ext cx="0" cy="3081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3F284E2-E618-E74E-90F6-DFE6D88D51B7}"/>
                  </a:ext>
                </a:extLst>
              </p:cNvPr>
              <p:cNvCxnSpPr/>
              <p:nvPr/>
            </p:nvCxnSpPr>
            <p:spPr>
              <a:xfrm flipH="1" flipV="1">
                <a:off x="4422710" y="2819656"/>
                <a:ext cx="9022" cy="2542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54DD6CC9-DB7D-9245-94E3-2620599E5FD0}"/>
                  </a:ext>
                </a:extLst>
              </p:cNvPr>
              <p:cNvCxnSpPr/>
              <p:nvPr/>
            </p:nvCxnSpPr>
            <p:spPr>
              <a:xfrm flipH="1" flipV="1">
                <a:off x="5574731" y="2819656"/>
                <a:ext cx="0" cy="254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247C3D26-7EBD-E648-8600-059DC44F4B7C}"/>
                  </a:ext>
                </a:extLst>
              </p:cNvPr>
              <p:cNvCxnSpPr/>
              <p:nvPr/>
            </p:nvCxnSpPr>
            <p:spPr>
              <a:xfrm flipH="1" flipV="1">
                <a:off x="6757487" y="2819656"/>
                <a:ext cx="0" cy="254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1BAD2B9-0F07-BA47-9C5D-59590BABC804}"/>
                  </a:ext>
                </a:extLst>
              </p:cNvPr>
              <p:cNvCxnSpPr/>
              <p:nvPr/>
            </p:nvCxnSpPr>
            <p:spPr>
              <a:xfrm flipV="1">
                <a:off x="7980000" y="2819656"/>
                <a:ext cx="0" cy="254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20650D-60BB-CD4B-BD08-FE84B16F0946}"/>
                  </a:ext>
                </a:extLst>
              </p:cNvPr>
              <p:cNvSpPr txBox="1"/>
              <p:nvPr/>
            </p:nvSpPr>
            <p:spPr>
              <a:xfrm rot="16200000">
                <a:off x="3141748" y="2257669"/>
                <a:ext cx="1259727" cy="404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Logic Layer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6A5E40-A538-A84A-AD05-97E3ED654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554" y="3203127"/>
              <a:ext cx="582907" cy="15631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05A302-B996-C44C-82F5-3D66BD8E3BE5}"/>
                </a:ext>
              </a:extLst>
            </p:cNvPr>
            <p:cNvCxnSpPr/>
            <p:nvPr/>
          </p:nvCxnSpPr>
          <p:spPr>
            <a:xfrm>
              <a:off x="2957362" y="5381285"/>
              <a:ext cx="1057098" cy="990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52189DE-F2EF-0C4D-ACF1-04F965B730EC}"/>
              </a:ext>
            </a:extLst>
          </p:cNvPr>
          <p:cNvGrpSpPr/>
          <p:nvPr/>
        </p:nvGrpSpPr>
        <p:grpSpPr>
          <a:xfrm>
            <a:off x="2664288" y="3674899"/>
            <a:ext cx="335439" cy="1154113"/>
            <a:chOff x="2276015" y="4005486"/>
            <a:chExt cx="353066" cy="11492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E5466F5-799F-A545-98C5-510152946BAA}"/>
                </a:ext>
              </a:extLst>
            </p:cNvPr>
            <p:cNvGrpSpPr/>
            <p:nvPr/>
          </p:nvGrpSpPr>
          <p:grpSpPr>
            <a:xfrm>
              <a:off x="2276015" y="4005519"/>
              <a:ext cx="351761" cy="1147582"/>
              <a:chOff x="2276015" y="4005519"/>
              <a:chExt cx="351761" cy="1147582"/>
            </a:xfrm>
          </p:grpSpPr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431D313B-ABA8-ED47-A479-CC769613A92F}"/>
                  </a:ext>
                </a:extLst>
              </p:cNvPr>
              <p:cNvSpPr/>
              <p:nvPr/>
            </p:nvSpPr>
            <p:spPr>
              <a:xfrm>
                <a:off x="2284350" y="4997813"/>
                <a:ext cx="343184" cy="155288"/>
              </a:xfrm>
              <a:prstGeom prst="parallelogram">
                <a:avLst>
                  <a:gd name="adj" fmla="val 69775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5315D262-2C44-8C4B-8849-D0A262103B3D}"/>
                  </a:ext>
                </a:extLst>
              </p:cNvPr>
              <p:cNvSpPr/>
              <p:nvPr/>
            </p:nvSpPr>
            <p:spPr>
              <a:xfrm>
                <a:off x="2276015" y="4861850"/>
                <a:ext cx="343184" cy="155288"/>
              </a:xfrm>
              <a:prstGeom prst="parallelogram">
                <a:avLst>
                  <a:gd name="adj" fmla="val 69775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B043595A-7F50-3E4D-A6EA-4ED078F0FC0C}"/>
                  </a:ext>
                </a:extLst>
              </p:cNvPr>
              <p:cNvSpPr/>
              <p:nvPr/>
            </p:nvSpPr>
            <p:spPr>
              <a:xfrm>
                <a:off x="2279762" y="4716562"/>
                <a:ext cx="343184" cy="155288"/>
              </a:xfrm>
              <a:prstGeom prst="parallelogram">
                <a:avLst>
                  <a:gd name="adj" fmla="val 69775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D16CA0B2-ED17-4A4E-81A9-E5120600CB64}"/>
                  </a:ext>
                </a:extLst>
              </p:cNvPr>
              <p:cNvSpPr/>
              <p:nvPr/>
            </p:nvSpPr>
            <p:spPr>
              <a:xfrm>
                <a:off x="2284592" y="4578462"/>
                <a:ext cx="343184" cy="155288"/>
              </a:xfrm>
              <a:prstGeom prst="parallelogram">
                <a:avLst>
                  <a:gd name="adj" fmla="val 69775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B765C31A-BB9D-EC4F-9B40-9E8EA00D72BF}"/>
                  </a:ext>
                </a:extLst>
              </p:cNvPr>
              <p:cNvSpPr/>
              <p:nvPr/>
            </p:nvSpPr>
            <p:spPr>
              <a:xfrm>
                <a:off x="2284350" y="4424869"/>
                <a:ext cx="343184" cy="155288"/>
              </a:xfrm>
              <a:prstGeom prst="parallelogram">
                <a:avLst>
                  <a:gd name="adj" fmla="val 69775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457D5D48-6437-4948-BE2D-2D95458E423F}"/>
                  </a:ext>
                </a:extLst>
              </p:cNvPr>
              <p:cNvSpPr/>
              <p:nvPr/>
            </p:nvSpPr>
            <p:spPr>
              <a:xfrm>
                <a:off x="2276015" y="4288907"/>
                <a:ext cx="343184" cy="155288"/>
              </a:xfrm>
              <a:prstGeom prst="parallelogram">
                <a:avLst>
                  <a:gd name="adj" fmla="val 69775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A5AA6E9F-B57E-B84C-9825-0270AEB10F5F}"/>
                  </a:ext>
                </a:extLst>
              </p:cNvPr>
              <p:cNvSpPr/>
              <p:nvPr/>
            </p:nvSpPr>
            <p:spPr>
              <a:xfrm>
                <a:off x="2279762" y="4143619"/>
                <a:ext cx="343184" cy="155288"/>
              </a:xfrm>
              <a:prstGeom prst="parallelogram">
                <a:avLst>
                  <a:gd name="adj" fmla="val 69775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A2B9C45-2262-4C4E-B52B-913192FA9446}"/>
                  </a:ext>
                </a:extLst>
              </p:cNvPr>
              <p:cNvSpPr/>
              <p:nvPr/>
            </p:nvSpPr>
            <p:spPr>
              <a:xfrm>
                <a:off x="2284592" y="4005519"/>
                <a:ext cx="343184" cy="155288"/>
              </a:xfrm>
              <a:prstGeom prst="parallelogram">
                <a:avLst>
                  <a:gd name="adj" fmla="val 69775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4C24DE-A5E0-FB46-B92A-65F2773EC691}"/>
                </a:ext>
              </a:extLst>
            </p:cNvPr>
            <p:cNvCxnSpPr/>
            <p:nvPr/>
          </p:nvCxnSpPr>
          <p:spPr>
            <a:xfrm flipH="1">
              <a:off x="2628838" y="4005486"/>
              <a:ext cx="243" cy="99229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DFADB-06F9-BC47-BB2B-716EFF9D9D7C}"/>
                </a:ext>
              </a:extLst>
            </p:cNvPr>
            <p:cNvCxnSpPr/>
            <p:nvPr/>
          </p:nvCxnSpPr>
          <p:spPr>
            <a:xfrm flipH="1">
              <a:off x="2519271" y="4159959"/>
              <a:ext cx="243" cy="99229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57D082-277C-0049-939A-238F2CC0D5BA}"/>
                </a:ext>
              </a:extLst>
            </p:cNvPr>
            <p:cNvCxnSpPr/>
            <p:nvPr/>
          </p:nvCxnSpPr>
          <p:spPr>
            <a:xfrm flipH="1">
              <a:off x="2286198" y="4162397"/>
              <a:ext cx="243" cy="99229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BE1EF0-ACF3-3A43-A662-F12A49F642EE}"/>
              </a:ext>
            </a:extLst>
          </p:cNvPr>
          <p:cNvSpPr txBox="1"/>
          <p:nvPr/>
        </p:nvSpPr>
        <p:spPr>
          <a:xfrm>
            <a:off x="2544505" y="3993305"/>
            <a:ext cx="461665" cy="5756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Vault</a:t>
            </a:r>
          </a:p>
        </p:txBody>
      </p:sp>
    </p:spTree>
    <p:extLst>
      <p:ext uri="{BB962C8B-B14F-4D97-AF65-F5344CB8AC3E}">
        <p14:creationId xmlns:p14="http://schemas.microsoft.com/office/powerpoint/2010/main" val="16461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6CD0-8AA2-0346-A3C2-1008F1478F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1374633"/>
            <a:ext cx="7886700" cy="4760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Stall processor computation</a:t>
            </a:r>
          </a:p>
          <a:p>
            <a:r>
              <a:rPr lang="en-US" dirty="0"/>
              <a:t>Consume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Processing-in-memory (PIM)</a:t>
            </a:r>
          </a:p>
          <a:p>
            <a:pPr lvl="1"/>
            <a:r>
              <a:rPr lang="en-US" dirty="0"/>
              <a:t>PIM-Enabled Instruction (PEI) </a:t>
            </a:r>
            <a:r>
              <a:rPr lang="en-US" baseline="30000" dirty="0"/>
              <a:t>[</a:t>
            </a:r>
            <a:r>
              <a:rPr lang="en-US" baseline="30000" dirty="0" err="1"/>
              <a:t>Ahn</a:t>
            </a:r>
            <a:r>
              <a:rPr lang="en-US" baseline="30000" dirty="0"/>
              <a:t> et al. ISCA’2015]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x B (Can we bring less data?)</a:t>
            </a:r>
          </a:p>
          <a:p>
            <a:pPr lvl="1"/>
            <a:endParaRPr lang="en-US" dirty="0"/>
          </a:p>
          <a:p>
            <a:r>
              <a:rPr lang="en-US" dirty="0"/>
              <a:t>In-network computing</a:t>
            </a:r>
          </a:p>
          <a:p>
            <a:pPr lvl="1"/>
            <a:r>
              <a:rPr lang="en-US" dirty="0"/>
              <a:t>Compute in router switches </a:t>
            </a:r>
            <a:r>
              <a:rPr lang="en-US" baseline="30000" dirty="0"/>
              <a:t>[Panda IPPS’95, Chen et al. SC’11]</a:t>
            </a:r>
          </a:p>
          <a:p>
            <a:pPr lvl="1"/>
            <a:r>
              <a:rPr lang="en-US" dirty="0"/>
              <a:t>MAERI </a:t>
            </a:r>
            <a:r>
              <a:rPr lang="en-US" baseline="30000" dirty="0"/>
              <a:t>[Kwon et al. ASPLOS’18]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BF2E7D9-9CC7-A34B-B8D9-8A035B1BBFC6}"/>
              </a:ext>
            </a:extLst>
          </p:cNvPr>
          <p:cNvSpPr/>
          <p:nvPr/>
        </p:nvSpPr>
        <p:spPr>
          <a:xfrm>
            <a:off x="702582" y="2408572"/>
            <a:ext cx="7738836" cy="7983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w Cen MT" panose="020B0602020104020603" pitchFamily="34" charset="77"/>
              </a:rPr>
              <a:t>Near-data processing</a:t>
            </a:r>
            <a:r>
              <a:rPr lang="en-US" sz="3000" dirty="0">
                <a:latin typeface="Tw Cen MT" panose="020B0602020104020603" pitchFamily="34" charset="77"/>
              </a:rPr>
              <a:t> to reduce data movement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DE9DF-B533-E54E-9E04-9A3E61F85BE2}"/>
              </a:ext>
            </a:extLst>
          </p:cNvPr>
          <p:cNvSpPr/>
          <p:nvPr/>
        </p:nvSpPr>
        <p:spPr>
          <a:xfrm>
            <a:off x="0" y="1394799"/>
            <a:ext cx="9144000" cy="1897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77"/>
              </a:rPr>
              <a:t>Active-Routing for dataflow execution in memory network</a:t>
            </a:r>
          </a:p>
          <a:p>
            <a:pPr algn="ctr"/>
            <a:endParaRPr lang="en-US" sz="3000" dirty="0">
              <a:solidFill>
                <a:schemeClr val="tx1"/>
              </a:solidFill>
              <a:latin typeface="Tw Cen MT" panose="020B0602020104020603" pitchFamily="34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w Cen MT" panose="020B06020201040206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86953-B48D-614A-B810-A565E6242F71}"/>
              </a:ext>
            </a:extLst>
          </p:cNvPr>
          <p:cNvSpPr/>
          <p:nvPr/>
        </p:nvSpPr>
        <p:spPr>
          <a:xfrm>
            <a:off x="0" y="1393770"/>
            <a:ext cx="9144000" cy="1897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77"/>
              </a:rPr>
              <a:t>Active-Routing for dataflow execution in memory network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77"/>
              </a:rPr>
              <a:t>Reduce data movement and more flexible</a:t>
            </a:r>
          </a:p>
          <a:p>
            <a:pPr algn="ctr"/>
            <a:endParaRPr lang="en-US" sz="3000" dirty="0">
              <a:solidFill>
                <a:schemeClr val="tx1"/>
              </a:solidFill>
              <a:latin typeface="Tw Cen MT" panose="020B06020201040206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FD9CC2-927A-8948-BC76-ED6B00C8BA4E}"/>
              </a:ext>
            </a:extLst>
          </p:cNvPr>
          <p:cNvSpPr/>
          <p:nvPr/>
        </p:nvSpPr>
        <p:spPr>
          <a:xfrm>
            <a:off x="7260" y="1386516"/>
            <a:ext cx="9144000" cy="1897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77"/>
              </a:rPr>
              <a:t>Active-Routing for dataflow execution in memory network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77"/>
              </a:rPr>
              <a:t>Reduce data movement and more flexible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w Cen MT" panose="020B0602020104020603" pitchFamily="34" charset="77"/>
              </a:rPr>
              <a:t>Exploit </a:t>
            </a:r>
            <a:r>
              <a:rPr lang="en-US" sz="3200" b="1" dirty="0">
                <a:solidFill>
                  <a:schemeClr val="tx1"/>
                </a:solidFill>
                <a:latin typeface="Tw Cen MT" panose="020B0602020104020603" pitchFamily="34" charset="77"/>
              </a:rPr>
              <a:t>memory throughput </a:t>
            </a:r>
            <a:r>
              <a:rPr lang="en-US" sz="3200" dirty="0">
                <a:solidFill>
                  <a:schemeClr val="tx1"/>
                </a:solidFill>
                <a:latin typeface="Tw Cen MT" panose="020B0602020104020603" pitchFamily="34" charset="77"/>
              </a:rPr>
              <a:t>and </a:t>
            </a:r>
            <a:r>
              <a:rPr lang="en-US" sz="3200" b="1" dirty="0">
                <a:solidFill>
                  <a:schemeClr val="tx1"/>
                </a:solidFill>
                <a:latin typeface="Tw Cen MT" panose="020B0602020104020603" pitchFamily="34" charset="77"/>
              </a:rPr>
              <a:t>network concurrency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696C5-E8A2-F048-8F72-611E530D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201"/>
            <a:ext cx="7886700" cy="815404"/>
          </a:xfrm>
        </p:spPr>
        <p:txBody>
          <a:bodyPr>
            <a:normAutofit/>
          </a:bodyPr>
          <a:lstStyle/>
          <a:p>
            <a:r>
              <a:rPr lang="en-US" dirty="0"/>
              <a:t>Enormous Data Movement Is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139E-109A-1749-89B9-B59BCB5B53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26A4-F5BB-9948-B19C-AC3F4A7A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Active-Routing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594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4CFD96E-EE42-B448-AFDF-A78CAB2FAF67}"/>
              </a:ext>
            </a:extLst>
          </p:cNvPr>
          <p:cNvGrpSpPr/>
          <p:nvPr/>
        </p:nvGrpSpPr>
        <p:grpSpPr>
          <a:xfrm>
            <a:off x="466090" y="1947867"/>
            <a:ext cx="4424678" cy="3048000"/>
            <a:chOff x="466090" y="1947867"/>
            <a:chExt cx="4424678" cy="304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6945A89-080C-984E-B974-1E7D231C5296}"/>
                </a:ext>
              </a:extLst>
            </p:cNvPr>
            <p:cNvSpPr/>
            <p:nvPr/>
          </p:nvSpPr>
          <p:spPr>
            <a:xfrm>
              <a:off x="466090" y="1947867"/>
              <a:ext cx="3721100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1D83EF-4192-BE40-8C8C-0822A4E1F172}"/>
                </a:ext>
              </a:extLst>
            </p:cNvPr>
            <p:cNvCxnSpPr/>
            <p:nvPr/>
          </p:nvCxnSpPr>
          <p:spPr>
            <a:xfrm flipH="1" flipV="1">
              <a:off x="4187190" y="1947867"/>
              <a:ext cx="703578" cy="15306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E6D9F2-82D1-7A41-8538-4E8DEBA988D7}"/>
                </a:ext>
              </a:extLst>
            </p:cNvPr>
            <p:cNvCxnSpPr/>
            <p:nvPr/>
          </p:nvCxnSpPr>
          <p:spPr>
            <a:xfrm flipH="1">
              <a:off x="4180840" y="4865642"/>
              <a:ext cx="709928" cy="1302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A38FDC-9069-4344-9B64-BBE9BF61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7A16-F1D3-364A-BF81-0B52C584DD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650" y="5460786"/>
            <a:ext cx="3552190" cy="731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Host CPU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0294-7FAD-0E4C-8B44-BFE490EFF1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863EA27-46CA-0C42-AD16-4C874770AFCC}"/>
              </a:ext>
            </a:extLst>
          </p:cNvPr>
          <p:cNvSpPr/>
          <p:nvPr/>
        </p:nvSpPr>
        <p:spPr>
          <a:xfrm rot="16200000">
            <a:off x="3756059" y="3235634"/>
            <a:ext cx="2764717" cy="495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CPU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6497890-E98D-124A-9CF4-9C95F537350F}"/>
              </a:ext>
            </a:extLst>
          </p:cNvPr>
          <p:cNvGrpSpPr/>
          <p:nvPr/>
        </p:nvGrpSpPr>
        <p:grpSpPr>
          <a:xfrm>
            <a:off x="5138417" y="1978350"/>
            <a:ext cx="3539492" cy="3017519"/>
            <a:chOff x="5138417" y="1578294"/>
            <a:chExt cx="3539492" cy="301751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CAB7D1D-35F6-874D-A369-B9A432FA5214}"/>
                </a:ext>
              </a:extLst>
            </p:cNvPr>
            <p:cNvGrpSpPr/>
            <p:nvPr/>
          </p:nvGrpSpPr>
          <p:grpSpPr>
            <a:xfrm>
              <a:off x="5660390" y="1578294"/>
              <a:ext cx="1371600" cy="1371600"/>
              <a:chOff x="3963377" y="1858297"/>
              <a:chExt cx="1371600" cy="137160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EE5C4D7-5CE1-5640-AEFA-6E70DB205C97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037081E-3FDD-3A42-A047-17DBA8380995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636525B-06E1-FD42-855B-21BB638B3739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5223C3D-947B-674E-B1BA-E3F11BB9DBD2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C270E233-3B41-9D48-91B1-D8C9A8D86779}"/>
                  </a:ext>
                </a:extLst>
              </p:cNvPr>
              <p:cNvCxnSpPr>
                <a:stCxn id="173" idx="3"/>
                <a:endCxn id="170" idx="1"/>
              </p:cNvCxnSpPr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C0B3B3A-76CF-094F-BFB9-434727E286B2}"/>
                  </a:ext>
                </a:extLst>
              </p:cNvPr>
              <p:cNvCxnSpPr>
                <a:stCxn id="173" idx="2"/>
                <a:endCxn id="172" idx="0"/>
              </p:cNvCxnSpPr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7C79FC82-62FE-A84B-B6BA-4E2CB797AC90}"/>
                  </a:ext>
                </a:extLst>
              </p:cNvPr>
              <p:cNvCxnSpPr>
                <a:stCxn id="170" idx="2"/>
                <a:endCxn id="171" idx="0"/>
              </p:cNvCxnSpPr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B5BD0BBC-99BC-AF4D-8F24-92352F57182A}"/>
                  </a:ext>
                </a:extLst>
              </p:cNvPr>
              <p:cNvCxnSpPr>
                <a:stCxn id="172" idx="3"/>
                <a:endCxn id="171" idx="1"/>
              </p:cNvCxnSpPr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E820789-0957-DE4F-9A47-1474BE088295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ECE98282-174F-624B-BDAF-708F7ED49328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896A553-8AF5-7B40-8E41-9CC5F46AB31C}"/>
                </a:ext>
              </a:extLst>
            </p:cNvPr>
            <p:cNvGrpSpPr/>
            <p:nvPr/>
          </p:nvGrpSpPr>
          <p:grpSpPr>
            <a:xfrm>
              <a:off x="7306309" y="1578294"/>
              <a:ext cx="1371600" cy="1371600"/>
              <a:chOff x="3963377" y="1858297"/>
              <a:chExt cx="1371600" cy="137160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9AABD80-08E5-6F4D-B4EB-B86F5838093E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3785D8C-1DC2-4447-83E3-D246F4E1FC3B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DA6395B-AB6B-AC41-B353-49B374377E15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AAC5900-C779-7D41-9EBD-983728D2F719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55516A57-AFCD-834B-936D-9695CC2CDA8D}"/>
                  </a:ext>
                </a:extLst>
              </p:cNvPr>
              <p:cNvCxnSpPr>
                <a:stCxn id="163" idx="3"/>
                <a:endCxn id="160" idx="1"/>
              </p:cNvCxnSpPr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FAFDBBBE-4356-3A48-84FA-4821CFB5BF49}"/>
                  </a:ext>
                </a:extLst>
              </p:cNvPr>
              <p:cNvCxnSpPr>
                <a:stCxn id="163" idx="2"/>
                <a:endCxn id="162" idx="0"/>
              </p:cNvCxnSpPr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AF025605-4441-D449-8E7D-4A697CBDB251}"/>
                  </a:ext>
                </a:extLst>
              </p:cNvPr>
              <p:cNvCxnSpPr>
                <a:stCxn id="160" idx="2"/>
                <a:endCxn id="161" idx="0"/>
              </p:cNvCxnSpPr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5B421D81-0E69-8948-837B-BD0D6A93207F}"/>
                  </a:ext>
                </a:extLst>
              </p:cNvPr>
              <p:cNvCxnSpPr>
                <a:stCxn id="162" idx="3"/>
                <a:endCxn id="161" idx="1"/>
              </p:cNvCxnSpPr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D8FA9875-9CAC-9345-8CDC-1D207F98EC5F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6F9EB1D2-5322-2F42-BCA8-70B9DCD5F9CC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B9B474A-5393-3547-9032-D182D4F716F4}"/>
                </a:ext>
              </a:extLst>
            </p:cNvPr>
            <p:cNvGrpSpPr/>
            <p:nvPr/>
          </p:nvGrpSpPr>
          <p:grpSpPr>
            <a:xfrm>
              <a:off x="7306308" y="3224213"/>
              <a:ext cx="1371600" cy="1371600"/>
              <a:chOff x="3963377" y="1858297"/>
              <a:chExt cx="1371600" cy="13716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D92C8B-EE11-134A-BCC8-A78B34140B09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9CC531F-8193-5144-939E-55D813691FF6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1EAF2ED-9981-404F-85D2-BA03C2D0E9C2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3F4F23-E5DB-3C4E-9950-094F96405D0C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9894A9B-4CA9-6847-AAF1-558F9DBB7A2B}"/>
                  </a:ext>
                </a:extLst>
              </p:cNvPr>
              <p:cNvCxnSpPr>
                <a:stCxn id="153" idx="3"/>
                <a:endCxn id="150" idx="1"/>
              </p:cNvCxnSpPr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8896B52A-881B-C945-B09C-E34BD0877641}"/>
                  </a:ext>
                </a:extLst>
              </p:cNvPr>
              <p:cNvCxnSpPr>
                <a:stCxn id="153" idx="2"/>
                <a:endCxn id="152" idx="0"/>
              </p:cNvCxnSpPr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008E84D-7910-FD4F-A2B9-E2A02A8A83E9}"/>
                  </a:ext>
                </a:extLst>
              </p:cNvPr>
              <p:cNvCxnSpPr>
                <a:stCxn id="150" idx="2"/>
                <a:endCxn id="151" idx="0"/>
              </p:cNvCxnSpPr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0548E9F2-6CA5-F449-BCA0-D578492A0171}"/>
                  </a:ext>
                </a:extLst>
              </p:cNvPr>
              <p:cNvCxnSpPr>
                <a:stCxn id="152" idx="3"/>
                <a:endCxn id="151" idx="1"/>
              </p:cNvCxnSpPr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098BA6F-916A-A140-B9BA-E8F212D5DD09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79A5972-74B2-7A4B-ABF2-8BCDB48FF538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A3A12FD-9BB0-F346-97D9-0391B9E4C974}"/>
                </a:ext>
              </a:extLst>
            </p:cNvPr>
            <p:cNvGrpSpPr/>
            <p:nvPr/>
          </p:nvGrpSpPr>
          <p:grpSpPr>
            <a:xfrm>
              <a:off x="5660390" y="3224212"/>
              <a:ext cx="1371600" cy="1371600"/>
              <a:chOff x="3963377" y="1858297"/>
              <a:chExt cx="1371600" cy="13716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E290FA1-68BE-B744-973C-11BCF5214952}"/>
                  </a:ext>
                </a:extLst>
              </p:cNvPr>
              <p:cNvSpPr/>
              <p:nvPr/>
            </p:nvSpPr>
            <p:spPr>
              <a:xfrm>
                <a:off x="478633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C8C837A-AFE3-9548-BF1F-BE02CCBA6086}"/>
                  </a:ext>
                </a:extLst>
              </p:cNvPr>
              <p:cNvSpPr/>
              <p:nvPr/>
            </p:nvSpPr>
            <p:spPr>
              <a:xfrm>
                <a:off x="478633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79D61D3-EE34-F947-8B9C-C9B0C175AE83}"/>
                  </a:ext>
                </a:extLst>
              </p:cNvPr>
              <p:cNvSpPr/>
              <p:nvPr/>
            </p:nvSpPr>
            <p:spPr>
              <a:xfrm>
                <a:off x="3963377" y="268125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C6A9ED11-32C2-3540-87C8-107EEF6974D1}"/>
                  </a:ext>
                </a:extLst>
              </p:cNvPr>
              <p:cNvSpPr/>
              <p:nvPr/>
            </p:nvSpPr>
            <p:spPr>
              <a:xfrm>
                <a:off x="3963377" y="1858297"/>
                <a:ext cx="548640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616A69E-9828-E848-802C-0E4C279A6695}"/>
                  </a:ext>
                </a:extLst>
              </p:cNvPr>
              <p:cNvCxnSpPr>
                <a:stCxn id="143" idx="3"/>
                <a:endCxn id="140" idx="1"/>
              </p:cNvCxnSpPr>
              <p:nvPr/>
            </p:nvCxnSpPr>
            <p:spPr>
              <a:xfrm>
                <a:off x="4512017" y="2132617"/>
                <a:ext cx="2743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E2024183-87D0-CA4B-BEF8-8F64FFCE7E9D}"/>
                  </a:ext>
                </a:extLst>
              </p:cNvPr>
              <p:cNvCxnSpPr>
                <a:stCxn id="143" idx="2"/>
                <a:endCxn id="142" idx="0"/>
              </p:cNvCxnSpPr>
              <p:nvPr/>
            </p:nvCxnSpPr>
            <p:spPr>
              <a:xfrm>
                <a:off x="4237697" y="2406937"/>
                <a:ext cx="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CB8F220A-29A8-B64C-BBE8-83F121A5ABEA}"/>
                  </a:ext>
                </a:extLst>
              </p:cNvPr>
              <p:cNvCxnSpPr>
                <a:stCxn id="140" idx="2"/>
                <a:endCxn id="141" idx="0"/>
              </p:cNvCxnSpPr>
              <p:nvPr/>
            </p:nvCxnSpPr>
            <p:spPr>
              <a:xfrm>
                <a:off x="5060657" y="2406937"/>
                <a:ext cx="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641B959-5EAC-A945-9669-BAEFADFD3DCD}"/>
                  </a:ext>
                </a:extLst>
              </p:cNvPr>
              <p:cNvCxnSpPr>
                <a:stCxn id="142" idx="3"/>
                <a:endCxn id="141" idx="1"/>
              </p:cNvCxnSpPr>
              <p:nvPr/>
            </p:nvCxnSpPr>
            <p:spPr>
              <a:xfrm>
                <a:off x="4512017" y="2955577"/>
                <a:ext cx="2743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1DE2BE5-43FB-904F-A625-E529156B8374}"/>
                  </a:ext>
                </a:extLst>
              </p:cNvPr>
              <p:cNvCxnSpPr/>
              <p:nvPr/>
            </p:nvCxnSpPr>
            <p:spPr>
              <a:xfrm>
                <a:off x="4512017" y="2406937"/>
                <a:ext cx="274320" cy="2743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26930B57-7148-0449-A4DA-3E88F96D10B3}"/>
                  </a:ext>
                </a:extLst>
              </p:cNvPr>
              <p:cNvCxnSpPr/>
              <p:nvPr/>
            </p:nvCxnSpPr>
            <p:spPr>
              <a:xfrm flipH="1">
                <a:off x="4512017" y="2406937"/>
                <a:ext cx="274319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F990C77-B16B-3D4A-A3F5-469305747138}"/>
                </a:ext>
              </a:extLst>
            </p:cNvPr>
            <p:cNvCxnSpPr/>
            <p:nvPr/>
          </p:nvCxnSpPr>
          <p:spPr>
            <a:xfrm>
              <a:off x="7031986" y="2949891"/>
              <a:ext cx="274321" cy="2743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904DE2E-0D44-484D-9B4D-82B8A12B9457}"/>
                </a:ext>
              </a:extLst>
            </p:cNvPr>
            <p:cNvCxnSpPr/>
            <p:nvPr/>
          </p:nvCxnSpPr>
          <p:spPr>
            <a:xfrm flipH="1">
              <a:off x="7031984" y="2949888"/>
              <a:ext cx="274322" cy="2743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DE20C2D-3689-4940-95A5-3D93D0A752F5}"/>
                </a:ext>
              </a:extLst>
            </p:cNvPr>
            <p:cNvCxnSpPr>
              <a:stCxn id="161" idx="2"/>
              <a:endCxn id="150" idx="0"/>
            </p:cNvCxnSpPr>
            <p:nvPr/>
          </p:nvCxnSpPr>
          <p:spPr>
            <a:xfrm flipH="1">
              <a:off x="8403588" y="2949894"/>
              <a:ext cx="1" cy="2743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53C55CA-F097-D04D-9F7D-CD19E4AFF154}"/>
                </a:ext>
              </a:extLst>
            </p:cNvPr>
            <p:cNvCxnSpPr>
              <a:stCxn id="170" idx="3"/>
              <a:endCxn id="163" idx="1"/>
            </p:cNvCxnSpPr>
            <p:nvPr/>
          </p:nvCxnSpPr>
          <p:spPr>
            <a:xfrm>
              <a:off x="7031990" y="1852614"/>
              <a:ext cx="27431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2612A4C-3ABD-804E-95BD-3423A24FFA29}"/>
                </a:ext>
              </a:extLst>
            </p:cNvPr>
            <p:cNvCxnSpPr>
              <a:stCxn id="141" idx="3"/>
              <a:endCxn id="152" idx="1"/>
            </p:cNvCxnSpPr>
            <p:nvPr/>
          </p:nvCxnSpPr>
          <p:spPr>
            <a:xfrm>
              <a:off x="7031990" y="4321492"/>
              <a:ext cx="274318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E71B2BD-4B64-6340-A2A3-58659B98F552}"/>
                </a:ext>
              </a:extLst>
            </p:cNvPr>
            <p:cNvCxnSpPr>
              <a:stCxn id="143" idx="0"/>
              <a:endCxn id="172" idx="2"/>
            </p:cNvCxnSpPr>
            <p:nvPr/>
          </p:nvCxnSpPr>
          <p:spPr>
            <a:xfrm flipV="1">
              <a:off x="5934710" y="2949894"/>
              <a:ext cx="0" cy="2743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F514093-3B14-484B-ACD6-CF7E9771E3DB}"/>
                </a:ext>
              </a:extLst>
            </p:cNvPr>
            <p:cNvCxnSpPr>
              <a:endCxn id="173" idx="1"/>
            </p:cNvCxnSpPr>
            <p:nvPr/>
          </p:nvCxnSpPr>
          <p:spPr>
            <a:xfrm>
              <a:off x="5386068" y="1852613"/>
              <a:ext cx="27432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9473429-2360-E248-BD88-B12AD5947553}"/>
                </a:ext>
              </a:extLst>
            </p:cNvPr>
            <p:cNvCxnSpPr>
              <a:endCxn id="142" idx="1"/>
            </p:cNvCxnSpPr>
            <p:nvPr/>
          </p:nvCxnSpPr>
          <p:spPr>
            <a:xfrm>
              <a:off x="5386068" y="4321492"/>
              <a:ext cx="2743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Elbow Connector 137">
              <a:extLst>
                <a:ext uri="{FF2B5EF4-FFF2-40B4-BE49-F238E27FC236}">
                  <a16:creationId xmlns:a16="http://schemas.microsoft.com/office/drawing/2014/main" id="{2FD1FA80-A124-CA4C-95B2-A4FE787DE62C}"/>
                </a:ext>
              </a:extLst>
            </p:cNvPr>
            <p:cNvCxnSpPr>
              <a:stCxn id="135" idx="3"/>
              <a:endCxn id="160" idx="0"/>
            </p:cNvCxnSpPr>
            <p:nvPr/>
          </p:nvCxnSpPr>
          <p:spPr>
            <a:xfrm rot="5400000" flipH="1" flipV="1">
              <a:off x="6702571" y="14140"/>
              <a:ext cx="136864" cy="3265172"/>
            </a:xfrm>
            <a:prstGeom prst="bentConnector3">
              <a:avLst>
                <a:gd name="adj1" fmla="val 267027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EC2E5118-45C3-3743-98A6-43E66CE52461}"/>
                </a:ext>
              </a:extLst>
            </p:cNvPr>
            <p:cNvCxnSpPr>
              <a:stCxn id="135" idx="1"/>
              <a:endCxn id="151" idx="2"/>
            </p:cNvCxnSpPr>
            <p:nvPr/>
          </p:nvCxnSpPr>
          <p:spPr>
            <a:xfrm rot="16200000" flipH="1">
              <a:off x="6713034" y="2905259"/>
              <a:ext cx="115938" cy="3265170"/>
            </a:xfrm>
            <a:prstGeom prst="bentConnector3">
              <a:avLst>
                <a:gd name="adj1" fmla="val 297174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0503C76-1965-7F4F-B376-888880E2134E}"/>
              </a:ext>
            </a:extLst>
          </p:cNvPr>
          <p:cNvSpPr/>
          <p:nvPr/>
        </p:nvSpPr>
        <p:spPr>
          <a:xfrm rot="16200000">
            <a:off x="1882783" y="3238723"/>
            <a:ext cx="2287570" cy="45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Network-on-Chip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F870FF9-C315-A54D-9BF2-501967D69AAA}"/>
              </a:ext>
            </a:extLst>
          </p:cNvPr>
          <p:cNvGrpSpPr/>
          <p:nvPr/>
        </p:nvGrpSpPr>
        <p:grpSpPr>
          <a:xfrm>
            <a:off x="739700" y="2100926"/>
            <a:ext cx="910425" cy="2664578"/>
            <a:chOff x="739700" y="2100926"/>
            <a:chExt cx="910425" cy="266457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CE50951-7A83-814F-9C0F-A048518F2EEF}"/>
                </a:ext>
              </a:extLst>
            </p:cNvPr>
            <p:cNvSpPr/>
            <p:nvPr/>
          </p:nvSpPr>
          <p:spPr>
            <a:xfrm>
              <a:off x="739700" y="2100926"/>
              <a:ext cx="910425" cy="4437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O3core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D080699-6C20-AD41-AF4A-2478BEF0972B}"/>
                </a:ext>
              </a:extLst>
            </p:cNvPr>
            <p:cNvSpPr/>
            <p:nvPr/>
          </p:nvSpPr>
          <p:spPr>
            <a:xfrm>
              <a:off x="739700" y="2778527"/>
              <a:ext cx="910425" cy="310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A6178AF-BF93-924A-B2A7-BAAAD85C546B}"/>
                </a:ext>
              </a:extLst>
            </p:cNvPr>
            <p:cNvCxnSpPr>
              <a:stCxn id="119" idx="2"/>
              <a:endCxn id="120" idx="0"/>
            </p:cNvCxnSpPr>
            <p:nvPr/>
          </p:nvCxnSpPr>
          <p:spPr>
            <a:xfrm>
              <a:off x="1194912" y="2544679"/>
              <a:ext cx="0" cy="2338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4ACF192-3970-D24E-A7BA-B2971C865B7B}"/>
                </a:ext>
              </a:extLst>
            </p:cNvPr>
            <p:cNvSpPr/>
            <p:nvPr/>
          </p:nvSpPr>
          <p:spPr>
            <a:xfrm>
              <a:off x="739700" y="3777637"/>
              <a:ext cx="910425" cy="4437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O3core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4460109-544C-2540-A7D3-8235D6287FEB}"/>
                </a:ext>
              </a:extLst>
            </p:cNvPr>
            <p:cNvSpPr/>
            <p:nvPr/>
          </p:nvSpPr>
          <p:spPr>
            <a:xfrm>
              <a:off x="739700" y="4455238"/>
              <a:ext cx="910425" cy="310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ACC3D22-4EF7-524B-9F37-30CB968A8CA7}"/>
                </a:ext>
              </a:extLst>
            </p:cNvPr>
            <p:cNvCxnSpPr>
              <a:stCxn id="113" idx="2"/>
              <a:endCxn id="114" idx="0"/>
            </p:cNvCxnSpPr>
            <p:nvPr/>
          </p:nvCxnSpPr>
          <p:spPr>
            <a:xfrm>
              <a:off x="1194912" y="4221390"/>
              <a:ext cx="0" cy="2338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889C957-1CFE-654B-9640-A9798194B922}"/>
                </a:ext>
              </a:extLst>
            </p:cNvPr>
            <p:cNvSpPr txBox="1"/>
            <p:nvPr/>
          </p:nvSpPr>
          <p:spPr>
            <a:xfrm rot="16200000">
              <a:off x="971800" y="3249233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F729951-D428-674A-8B06-D4B9D084BB1B}"/>
              </a:ext>
            </a:extLst>
          </p:cNvPr>
          <p:cNvGrpSpPr/>
          <p:nvPr/>
        </p:nvGrpSpPr>
        <p:grpSpPr>
          <a:xfrm>
            <a:off x="3254431" y="2511304"/>
            <a:ext cx="1123259" cy="1910559"/>
            <a:chOff x="3254431" y="2511304"/>
            <a:chExt cx="1123259" cy="191055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88E58A7-521E-9041-97EF-BEA2E70C5021}"/>
                </a:ext>
              </a:extLst>
            </p:cNvPr>
            <p:cNvSpPr/>
            <p:nvPr/>
          </p:nvSpPr>
          <p:spPr>
            <a:xfrm rot="16200000">
              <a:off x="2809570" y="3247443"/>
              <a:ext cx="1910559" cy="4382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HMC Controller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3D90CFF-EC47-304F-9E86-FA336DC26970}"/>
                </a:ext>
              </a:extLst>
            </p:cNvPr>
            <p:cNvCxnSpPr>
              <a:stCxn id="102" idx="2"/>
              <a:endCxn id="107" idx="0"/>
            </p:cNvCxnSpPr>
            <p:nvPr/>
          </p:nvCxnSpPr>
          <p:spPr>
            <a:xfrm flipV="1">
              <a:off x="3254431" y="3466584"/>
              <a:ext cx="291278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4E86B59-EE8F-2042-BA0A-CE33FEB41450}"/>
                </a:ext>
              </a:extLst>
            </p:cNvPr>
            <p:cNvCxnSpPr/>
            <p:nvPr/>
          </p:nvCxnSpPr>
          <p:spPr>
            <a:xfrm>
              <a:off x="3983991" y="2871440"/>
              <a:ext cx="3936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607AF39-BE14-8940-8F5D-B62446044BCC}"/>
                </a:ext>
              </a:extLst>
            </p:cNvPr>
            <p:cNvCxnSpPr/>
            <p:nvPr/>
          </p:nvCxnSpPr>
          <p:spPr>
            <a:xfrm>
              <a:off x="3983991" y="3999513"/>
              <a:ext cx="3936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3522AC2-BD95-7847-9405-B91C513CB677}"/>
                </a:ext>
              </a:extLst>
            </p:cNvPr>
            <p:cNvCxnSpPr/>
            <p:nvPr/>
          </p:nvCxnSpPr>
          <p:spPr>
            <a:xfrm>
              <a:off x="3983991" y="3251427"/>
              <a:ext cx="3936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2B91B36-966C-5B4C-B9DE-B23861D1BC1D}"/>
                </a:ext>
              </a:extLst>
            </p:cNvPr>
            <p:cNvCxnSpPr/>
            <p:nvPr/>
          </p:nvCxnSpPr>
          <p:spPr>
            <a:xfrm>
              <a:off x="3983991" y="3665520"/>
              <a:ext cx="3936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106C820-CEE9-6245-9CF5-11C30B29F049}"/>
              </a:ext>
            </a:extLst>
          </p:cNvPr>
          <p:cNvSpPr txBox="1"/>
          <p:nvPr/>
        </p:nvSpPr>
        <p:spPr>
          <a:xfrm>
            <a:off x="5633717" y="2059903"/>
            <a:ext cx="69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99FAE60-39E0-4546-B95A-649680173B8E}"/>
              </a:ext>
            </a:extLst>
          </p:cNvPr>
          <p:cNvGrpSpPr/>
          <p:nvPr/>
        </p:nvGrpSpPr>
        <p:grpSpPr>
          <a:xfrm>
            <a:off x="1650125" y="2081875"/>
            <a:ext cx="1148579" cy="2783766"/>
            <a:chOff x="1650125" y="2081875"/>
            <a:chExt cx="1148579" cy="278376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FEC6837-5DA9-A949-A45D-C89C94C2C128}"/>
                </a:ext>
              </a:extLst>
            </p:cNvPr>
            <p:cNvSpPr/>
            <p:nvPr/>
          </p:nvSpPr>
          <p:spPr>
            <a:xfrm rot="16200000">
              <a:off x="1629727" y="2331959"/>
              <a:ext cx="1107055" cy="6068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Interface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C26E778-B08E-314F-987E-BC8108BA8959}"/>
                </a:ext>
              </a:extLst>
            </p:cNvPr>
            <p:cNvCxnSpPr>
              <a:stCxn id="119" idx="3"/>
            </p:cNvCxnSpPr>
            <p:nvPr/>
          </p:nvCxnSpPr>
          <p:spPr>
            <a:xfrm flipV="1">
              <a:off x="1650125" y="2322802"/>
              <a:ext cx="22968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981A622-B215-744F-9187-312F6BF224AE}"/>
                </a:ext>
              </a:extLst>
            </p:cNvPr>
            <p:cNvCxnSpPr>
              <a:stCxn id="120" idx="3"/>
            </p:cNvCxnSpPr>
            <p:nvPr/>
          </p:nvCxnSpPr>
          <p:spPr>
            <a:xfrm>
              <a:off x="1650125" y="2933660"/>
              <a:ext cx="2296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8E87780-0BBC-CF45-B438-D0D2115DC5F6}"/>
                </a:ext>
              </a:extLst>
            </p:cNvPr>
            <p:cNvSpPr/>
            <p:nvPr/>
          </p:nvSpPr>
          <p:spPr>
            <a:xfrm rot="16200000">
              <a:off x="1629727" y="4008670"/>
              <a:ext cx="1107055" cy="6068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Interface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3FB16CA-F16A-A14A-922C-D600CFFEF5C3}"/>
                </a:ext>
              </a:extLst>
            </p:cNvPr>
            <p:cNvCxnSpPr>
              <a:stCxn id="113" idx="3"/>
            </p:cNvCxnSpPr>
            <p:nvPr/>
          </p:nvCxnSpPr>
          <p:spPr>
            <a:xfrm flipV="1">
              <a:off x="1650125" y="3999513"/>
              <a:ext cx="22968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E0C1D06-12F8-8941-A0F5-200E4AD555B7}"/>
                </a:ext>
              </a:extLst>
            </p:cNvPr>
            <p:cNvCxnSpPr>
              <a:stCxn id="114" idx="3"/>
            </p:cNvCxnSpPr>
            <p:nvPr/>
          </p:nvCxnSpPr>
          <p:spPr>
            <a:xfrm>
              <a:off x="1650125" y="4610371"/>
              <a:ext cx="2296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E40BC6-D163-AC4B-BC2C-152F2FF908E3}"/>
                </a:ext>
              </a:extLst>
            </p:cNvPr>
            <p:cNvCxnSpPr>
              <a:stCxn id="121" idx="2"/>
            </p:cNvCxnSpPr>
            <p:nvPr/>
          </p:nvCxnSpPr>
          <p:spPr>
            <a:xfrm>
              <a:off x="2486699" y="2635403"/>
              <a:ext cx="31200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3F7E31F-E12A-6D4F-9409-FA7BB8FB2B77}"/>
                </a:ext>
              </a:extLst>
            </p:cNvPr>
            <p:cNvCxnSpPr/>
            <p:nvPr/>
          </p:nvCxnSpPr>
          <p:spPr>
            <a:xfrm>
              <a:off x="2486699" y="4319423"/>
              <a:ext cx="31200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A72E52E-4E74-6942-9687-74A7F05AFA1E}"/>
                </a:ext>
              </a:extLst>
            </p:cNvPr>
            <p:cNvSpPr txBox="1"/>
            <p:nvPr/>
          </p:nvSpPr>
          <p:spPr>
            <a:xfrm rot="16200000">
              <a:off x="1848420" y="330086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A749AEFE-E138-CA44-BEAD-283150E967F8}"/>
              </a:ext>
            </a:extLst>
          </p:cNvPr>
          <p:cNvSpPr txBox="1">
            <a:spLocks/>
          </p:cNvSpPr>
          <p:nvPr/>
        </p:nvSpPr>
        <p:spPr>
          <a:xfrm>
            <a:off x="4994908" y="5462170"/>
            <a:ext cx="3552190" cy="731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	Memory Network			</a:t>
            </a:r>
          </a:p>
        </p:txBody>
      </p:sp>
    </p:spTree>
    <p:extLst>
      <p:ext uri="{BB962C8B-B14F-4D97-AF65-F5344CB8AC3E}">
        <p14:creationId xmlns:p14="http://schemas.microsoft.com/office/powerpoint/2010/main" val="387600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5" grpId="0" animBg="1"/>
      <p:bldP spid="102" grpId="0" animBg="1"/>
      <p:bldP spid="182" grpId="0"/>
      <p:bldP spid="1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5F04-25A7-C34D-9729-A53D0E6C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Active-Routing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E557-4359-CF4E-8F19-18BD20A807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Active-Routing tree dataflow for compute kernel</a:t>
            </a:r>
          </a:p>
          <a:p>
            <a:endParaRPr lang="en-US" dirty="0"/>
          </a:p>
          <a:p>
            <a:r>
              <a:rPr lang="en-US" dirty="0"/>
              <a:t>Compute kernel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Reduction over intermediate </a:t>
            </a:r>
          </a:p>
          <a:p>
            <a:pPr marL="457200" lvl="1" indent="0">
              <a:buNone/>
            </a:pPr>
            <a:r>
              <a:rPr lang="en-US" dirty="0"/>
              <a:t>   results</a:t>
            </a:r>
          </a:p>
          <a:p>
            <a:endParaRPr lang="en-US" dirty="0"/>
          </a:p>
          <a:p>
            <a:r>
              <a:rPr lang="en-US" dirty="0"/>
              <a:t>Active-Routing tree dataflow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0A98-3942-004A-A446-40CC82875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36E944-10DB-B44C-BB4E-331DD5FF5BC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E98FF-37DA-E64B-ADFE-C676C0004549}"/>
              </a:ext>
            </a:extLst>
          </p:cNvPr>
          <p:cNvSpPr txBox="1">
            <a:spLocks/>
          </p:cNvSpPr>
          <p:nvPr/>
        </p:nvSpPr>
        <p:spPr>
          <a:xfrm>
            <a:off x="1022165" y="2850045"/>
            <a:ext cx="3159310" cy="11579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95000"/>
              </a:lnSpc>
              <a:spcBef>
                <a:spcPts val="700"/>
              </a:spcBef>
              <a:buClr>
                <a:srgbClr val="707373"/>
              </a:buClr>
              <a:buSzPct val="60000"/>
              <a:buFont typeface="Wingdings" panose="05000000000000000000" pitchFamily="2" charset="2"/>
              <a:buChar char="¨"/>
              <a:defRPr sz="26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00000"/>
              </a:buClr>
              <a:buSzPct val="60000"/>
              <a:buFont typeface="Wingdings 2" panose="05020102010507070707" pitchFamily="18" charset="2"/>
              <a:buChar char="¤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sum += *Ai × *Bi;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0CB7AB4-0DEE-054F-9BD3-47179B9E1362}"/>
              </a:ext>
            </a:extLst>
          </p:cNvPr>
          <p:cNvGrpSpPr/>
          <p:nvPr/>
        </p:nvGrpSpPr>
        <p:grpSpPr>
          <a:xfrm>
            <a:off x="5023617" y="2850046"/>
            <a:ext cx="3491733" cy="2764942"/>
            <a:chOff x="4890768" y="1978350"/>
            <a:chExt cx="3787141" cy="301751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10DEF7D-C4AD-6443-8B2F-85CC171D183A}"/>
                </a:ext>
              </a:extLst>
            </p:cNvPr>
            <p:cNvSpPr/>
            <p:nvPr/>
          </p:nvSpPr>
          <p:spPr>
            <a:xfrm rot="16200000">
              <a:off x="3756059" y="3235634"/>
              <a:ext cx="2764717" cy="495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CPU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F5839CB-6925-7548-BEF6-3C9BF77A07BA}"/>
                </a:ext>
              </a:extLst>
            </p:cNvPr>
            <p:cNvGrpSpPr/>
            <p:nvPr/>
          </p:nvGrpSpPr>
          <p:grpSpPr>
            <a:xfrm>
              <a:off x="5138417" y="1978350"/>
              <a:ext cx="3539492" cy="3017519"/>
              <a:chOff x="5138417" y="1578294"/>
              <a:chExt cx="3539492" cy="3017519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26547558-BF47-A744-9A0C-790869019BA6}"/>
                  </a:ext>
                </a:extLst>
              </p:cNvPr>
              <p:cNvGrpSpPr/>
              <p:nvPr/>
            </p:nvGrpSpPr>
            <p:grpSpPr>
              <a:xfrm>
                <a:off x="5660390" y="1578294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D2DE970-B533-394D-81C6-DE3C53A002E2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97D3413B-6533-7842-AE18-85989765B9B2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076B7D23-E787-734B-9926-5157A141E120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FB852294-B892-8A4B-862D-040B4B33946C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DAEB9DE0-03AE-A64E-A094-91C8CFD76CD3}"/>
                    </a:ext>
                  </a:extLst>
                </p:cNvPr>
                <p:cNvCxnSpPr>
                  <a:stCxn id="200" idx="3"/>
                  <a:endCxn id="197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17714150-7FBF-E849-A37F-E42424E1DD6A}"/>
                    </a:ext>
                  </a:extLst>
                </p:cNvPr>
                <p:cNvCxnSpPr>
                  <a:stCxn id="200" idx="2"/>
                  <a:endCxn id="199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31ADAC5C-95DB-2F44-96A7-BBEAA3B2227B}"/>
                    </a:ext>
                  </a:extLst>
                </p:cNvPr>
                <p:cNvCxnSpPr>
                  <a:stCxn id="197" idx="2"/>
                  <a:endCxn id="198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B673775C-CC45-4647-AC9C-027BEEBC1844}"/>
                    </a:ext>
                  </a:extLst>
                </p:cNvPr>
                <p:cNvCxnSpPr>
                  <a:stCxn id="199" idx="3"/>
                  <a:endCxn id="198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>
                  <a:extLst>
                    <a:ext uri="{FF2B5EF4-FFF2-40B4-BE49-F238E27FC236}">
                      <a16:creationId xmlns:a16="http://schemas.microsoft.com/office/drawing/2014/main" id="{4A493ACD-BA76-2744-AB6B-60BC998BB34D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22963C01-3B2E-3B40-A9D1-284B9146FA77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9B1C7BC-99DD-AD4F-B150-5EC0BBDB1BA2}"/>
                  </a:ext>
                </a:extLst>
              </p:cNvPr>
              <p:cNvGrpSpPr/>
              <p:nvPr/>
            </p:nvGrpSpPr>
            <p:grpSpPr>
              <a:xfrm>
                <a:off x="7306309" y="1578294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0186CA1D-0BBD-A342-8257-5BF255EDD589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6B151FB5-2C43-A24B-B877-B54C1E4974AD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6F2C183-11BB-8E4E-B4A5-AC16D3EC95C1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B27F892-4FDB-B847-9C02-5B54AF627F34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50CA28CD-F5E9-3742-B9B2-D15DA7EBB534}"/>
                    </a:ext>
                  </a:extLst>
                </p:cNvPr>
                <p:cNvCxnSpPr>
                  <a:stCxn id="190" idx="3"/>
                  <a:endCxn id="187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42E0A064-4A9D-5F4E-9C46-9CAD7AA77163}"/>
                    </a:ext>
                  </a:extLst>
                </p:cNvPr>
                <p:cNvCxnSpPr>
                  <a:stCxn id="190" idx="2"/>
                  <a:endCxn id="189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5F418077-4229-924D-8451-B2F62FDB8491}"/>
                    </a:ext>
                  </a:extLst>
                </p:cNvPr>
                <p:cNvCxnSpPr>
                  <a:stCxn id="187" idx="2"/>
                  <a:endCxn id="188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7FF125AB-73E3-4848-85DE-E5E930254A35}"/>
                    </a:ext>
                  </a:extLst>
                </p:cNvPr>
                <p:cNvCxnSpPr>
                  <a:stCxn id="189" idx="3"/>
                  <a:endCxn id="188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52711296-ED5B-6243-A7D0-13BF839CA718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57F42D43-B4BE-9F49-BF55-E58752EA31DC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E7CAF6A-5F08-0A4E-B6BA-32D625DF7B02}"/>
                  </a:ext>
                </a:extLst>
              </p:cNvPr>
              <p:cNvGrpSpPr/>
              <p:nvPr/>
            </p:nvGrpSpPr>
            <p:grpSpPr>
              <a:xfrm>
                <a:off x="7306308" y="3224213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987BD1B-7422-C844-B8FC-CD156596D864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7E7852-CDD1-F949-9139-925944637055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FBC4B89-A6B5-484E-A35F-E9C21EA86CC0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181CDE3-B75C-8449-A64F-66BAE80A081D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0210863C-48BC-9A48-8C2E-CDF0FC895BED}"/>
                    </a:ext>
                  </a:extLst>
                </p:cNvPr>
                <p:cNvCxnSpPr>
                  <a:stCxn id="180" idx="3"/>
                  <a:endCxn id="177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57378F0F-AF26-5F4D-B068-E8AA8D6F00C2}"/>
                    </a:ext>
                  </a:extLst>
                </p:cNvPr>
                <p:cNvCxnSpPr>
                  <a:stCxn id="180" idx="2"/>
                  <a:endCxn id="179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26E4C01E-0CEC-6046-80C0-5197D4637B0D}"/>
                    </a:ext>
                  </a:extLst>
                </p:cNvPr>
                <p:cNvCxnSpPr>
                  <a:stCxn id="177" idx="2"/>
                  <a:endCxn id="178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2DDBC03E-F0E9-C24B-91FC-396F3F009C1B}"/>
                    </a:ext>
                  </a:extLst>
                </p:cNvPr>
                <p:cNvCxnSpPr>
                  <a:stCxn id="179" idx="3"/>
                  <a:endCxn id="178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66A545B6-59DE-A04E-942F-F01749E65B15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A654F19B-F5FC-DD45-A091-51176C9E910A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47E0291-2CB8-F147-946B-302711746D10}"/>
                  </a:ext>
                </a:extLst>
              </p:cNvPr>
              <p:cNvGrpSpPr/>
              <p:nvPr/>
            </p:nvGrpSpPr>
            <p:grpSpPr>
              <a:xfrm>
                <a:off x="5660390" y="3224212"/>
                <a:ext cx="1371600" cy="1371600"/>
                <a:chOff x="3963377" y="1858297"/>
                <a:chExt cx="1371600" cy="1371600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CF7ABBEE-58D5-4D4F-BBCF-06180209477F}"/>
                    </a:ext>
                  </a:extLst>
                </p:cNvPr>
                <p:cNvSpPr/>
                <p:nvPr/>
              </p:nvSpPr>
              <p:spPr>
                <a:xfrm>
                  <a:off x="478633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22F186FC-FD71-0C4F-B86E-FE4131E780DB}"/>
                    </a:ext>
                  </a:extLst>
                </p:cNvPr>
                <p:cNvSpPr/>
                <p:nvPr/>
              </p:nvSpPr>
              <p:spPr>
                <a:xfrm>
                  <a:off x="478633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DE51945B-89AA-2849-B50C-D30F51E6C7EE}"/>
                    </a:ext>
                  </a:extLst>
                </p:cNvPr>
                <p:cNvSpPr/>
                <p:nvPr/>
              </p:nvSpPr>
              <p:spPr>
                <a:xfrm>
                  <a:off x="3963377" y="268125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AD0B1F0-152D-9344-BE39-920A53BCECED}"/>
                    </a:ext>
                  </a:extLst>
                </p:cNvPr>
                <p:cNvSpPr/>
                <p:nvPr/>
              </p:nvSpPr>
              <p:spPr>
                <a:xfrm>
                  <a:off x="3963377" y="1858297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98C8C31B-016F-BE40-8DCE-17A1719E8E65}"/>
                    </a:ext>
                  </a:extLst>
                </p:cNvPr>
                <p:cNvCxnSpPr>
                  <a:stCxn id="170" idx="3"/>
                  <a:endCxn id="167" idx="1"/>
                </p:cNvCxnSpPr>
                <p:nvPr/>
              </p:nvCxnSpPr>
              <p:spPr>
                <a:xfrm>
                  <a:off x="4512017" y="213261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4B4B252B-AF61-9F4F-9BC7-0AEFD533BB91}"/>
                    </a:ext>
                  </a:extLst>
                </p:cNvPr>
                <p:cNvCxnSpPr>
                  <a:stCxn id="170" idx="2"/>
                  <a:endCxn id="169" idx="0"/>
                </p:cNvCxnSpPr>
                <p:nvPr/>
              </p:nvCxnSpPr>
              <p:spPr>
                <a:xfrm>
                  <a:off x="423769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E07D0CE1-6570-9441-9B75-60E79FBA3038}"/>
                    </a:ext>
                  </a:extLst>
                </p:cNvPr>
                <p:cNvCxnSpPr>
                  <a:stCxn id="167" idx="2"/>
                  <a:endCxn id="168" idx="0"/>
                </p:cNvCxnSpPr>
                <p:nvPr/>
              </p:nvCxnSpPr>
              <p:spPr>
                <a:xfrm>
                  <a:off x="5060657" y="2406937"/>
                  <a:ext cx="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4494EE4E-C5B6-B741-BAF3-EE46FAD69CDA}"/>
                    </a:ext>
                  </a:extLst>
                </p:cNvPr>
                <p:cNvCxnSpPr>
                  <a:stCxn id="169" idx="3"/>
                  <a:endCxn id="168" idx="1"/>
                </p:cNvCxnSpPr>
                <p:nvPr/>
              </p:nvCxnSpPr>
              <p:spPr>
                <a:xfrm>
                  <a:off x="4512017" y="2955577"/>
                  <a:ext cx="2743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66A6186C-C898-1A4A-A6D6-E1B923F9902C}"/>
                    </a:ext>
                  </a:extLst>
                </p:cNvPr>
                <p:cNvCxnSpPr/>
                <p:nvPr/>
              </p:nvCxnSpPr>
              <p:spPr>
                <a:xfrm>
                  <a:off x="4512017" y="2406937"/>
                  <a:ext cx="274320" cy="27432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DD3F3F53-0D60-5944-9F30-A32E25542102}"/>
                    </a:ext>
                  </a:extLst>
                </p:cNvPr>
                <p:cNvCxnSpPr/>
                <p:nvPr/>
              </p:nvCxnSpPr>
              <p:spPr>
                <a:xfrm flipH="1">
                  <a:off x="4512017" y="2406937"/>
                  <a:ext cx="274319" cy="2743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20BD4D3E-F80F-844C-9B8B-2DA2B976DFE3}"/>
                  </a:ext>
                </a:extLst>
              </p:cNvPr>
              <p:cNvCxnSpPr/>
              <p:nvPr/>
            </p:nvCxnSpPr>
            <p:spPr>
              <a:xfrm>
                <a:off x="7031986" y="2949891"/>
                <a:ext cx="274321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3E0FDE95-2007-AF42-B3A1-497F4F90F238}"/>
                  </a:ext>
                </a:extLst>
              </p:cNvPr>
              <p:cNvCxnSpPr/>
              <p:nvPr/>
            </p:nvCxnSpPr>
            <p:spPr>
              <a:xfrm flipH="1">
                <a:off x="7031984" y="2949888"/>
                <a:ext cx="274322" cy="27432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EE1A53BA-D9DA-6848-B0FA-73365A864B44}"/>
                  </a:ext>
                </a:extLst>
              </p:cNvPr>
              <p:cNvCxnSpPr>
                <a:stCxn id="188" idx="2"/>
                <a:endCxn id="177" idx="0"/>
              </p:cNvCxnSpPr>
              <p:nvPr/>
            </p:nvCxnSpPr>
            <p:spPr>
              <a:xfrm flipH="1">
                <a:off x="8403588" y="2949894"/>
                <a:ext cx="1" cy="2743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91E35E3-652B-6F4E-9A4F-55ECFFCF8202}"/>
                  </a:ext>
                </a:extLst>
              </p:cNvPr>
              <p:cNvCxnSpPr>
                <a:stCxn id="197" idx="3"/>
                <a:endCxn id="190" idx="1"/>
              </p:cNvCxnSpPr>
              <p:nvPr/>
            </p:nvCxnSpPr>
            <p:spPr>
              <a:xfrm>
                <a:off x="7031990" y="1852614"/>
                <a:ext cx="27431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F2CC3C2-77D8-5349-B9C4-5E92E395DEA4}"/>
                  </a:ext>
                </a:extLst>
              </p:cNvPr>
              <p:cNvCxnSpPr>
                <a:stCxn id="168" idx="3"/>
                <a:endCxn id="179" idx="1"/>
              </p:cNvCxnSpPr>
              <p:nvPr/>
            </p:nvCxnSpPr>
            <p:spPr>
              <a:xfrm>
                <a:off x="7031990" y="4321492"/>
                <a:ext cx="274318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A96BACDF-6B1C-1540-816E-6AF9E824226E}"/>
                  </a:ext>
                </a:extLst>
              </p:cNvPr>
              <p:cNvCxnSpPr>
                <a:stCxn id="170" idx="0"/>
                <a:endCxn id="199" idx="2"/>
              </p:cNvCxnSpPr>
              <p:nvPr/>
            </p:nvCxnSpPr>
            <p:spPr>
              <a:xfrm flipV="1">
                <a:off x="5934710" y="2949894"/>
                <a:ext cx="0" cy="27431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ED878B5-26C5-9941-B3B5-05140F7F6FF9}"/>
                  </a:ext>
                </a:extLst>
              </p:cNvPr>
              <p:cNvCxnSpPr>
                <a:endCxn id="200" idx="1"/>
              </p:cNvCxnSpPr>
              <p:nvPr/>
            </p:nvCxnSpPr>
            <p:spPr>
              <a:xfrm>
                <a:off x="5386068" y="1852613"/>
                <a:ext cx="274322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11A3824C-3F08-8C4B-AE4E-84EC751970D1}"/>
                  </a:ext>
                </a:extLst>
              </p:cNvPr>
              <p:cNvCxnSpPr>
                <a:endCxn id="169" idx="1"/>
              </p:cNvCxnSpPr>
              <p:nvPr/>
            </p:nvCxnSpPr>
            <p:spPr>
              <a:xfrm>
                <a:off x="5386068" y="4321492"/>
                <a:ext cx="27432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Elbow Connector 164">
                <a:extLst>
                  <a:ext uri="{FF2B5EF4-FFF2-40B4-BE49-F238E27FC236}">
                    <a16:creationId xmlns:a16="http://schemas.microsoft.com/office/drawing/2014/main" id="{B7515A6F-6548-A743-B682-413EB6D6BD76}"/>
                  </a:ext>
                </a:extLst>
              </p:cNvPr>
              <p:cNvCxnSpPr>
                <a:stCxn id="151" idx="3"/>
                <a:endCxn id="187" idx="0"/>
              </p:cNvCxnSpPr>
              <p:nvPr/>
            </p:nvCxnSpPr>
            <p:spPr>
              <a:xfrm rot="5400000" flipH="1" flipV="1">
                <a:off x="6702571" y="14140"/>
                <a:ext cx="136864" cy="3265172"/>
              </a:xfrm>
              <a:prstGeom prst="bentConnector3">
                <a:avLst>
                  <a:gd name="adj1" fmla="val 267027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Elbow Connector 165">
                <a:extLst>
                  <a:ext uri="{FF2B5EF4-FFF2-40B4-BE49-F238E27FC236}">
                    <a16:creationId xmlns:a16="http://schemas.microsoft.com/office/drawing/2014/main" id="{40881EFE-CC16-A54F-BE51-5621E8D36048}"/>
                  </a:ext>
                </a:extLst>
              </p:cNvPr>
              <p:cNvCxnSpPr>
                <a:stCxn id="151" idx="1"/>
                <a:endCxn id="178" idx="2"/>
              </p:cNvCxnSpPr>
              <p:nvPr/>
            </p:nvCxnSpPr>
            <p:spPr>
              <a:xfrm rot="16200000" flipH="1">
                <a:off x="6713034" y="2905259"/>
                <a:ext cx="115938" cy="3265170"/>
              </a:xfrm>
              <a:prstGeom prst="bentConnector3">
                <a:avLst>
                  <a:gd name="adj1" fmla="val 297174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FDE11F3-4411-9D44-83E2-4AC5D0BDC34C}"/>
              </a:ext>
            </a:extLst>
          </p:cNvPr>
          <p:cNvGrpSpPr/>
          <p:nvPr/>
        </p:nvGrpSpPr>
        <p:grpSpPr>
          <a:xfrm>
            <a:off x="5733206" y="2179747"/>
            <a:ext cx="2019077" cy="369332"/>
            <a:chOff x="5733206" y="2179747"/>
            <a:chExt cx="2019077" cy="369332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395E89E-6B80-F842-A9C5-AE120F5D49FD}"/>
                </a:ext>
              </a:extLst>
            </p:cNvPr>
            <p:cNvGrpSpPr/>
            <p:nvPr/>
          </p:nvGrpSpPr>
          <p:grpSpPr>
            <a:xfrm>
              <a:off x="5733206" y="2179747"/>
              <a:ext cx="632305" cy="369332"/>
              <a:chOff x="5733206" y="2179747"/>
              <a:chExt cx="632305" cy="369332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8B07713-6A7F-0340-B956-5F92112B558C}"/>
                  </a:ext>
                </a:extLst>
              </p:cNvPr>
              <p:cNvSpPr/>
              <p:nvPr/>
            </p:nvSpPr>
            <p:spPr>
              <a:xfrm>
                <a:off x="5733206" y="2301745"/>
                <a:ext cx="122519" cy="12533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B364C7D-87D8-7942-9C10-6577BF49ABCF}"/>
                  </a:ext>
                </a:extLst>
              </p:cNvPr>
              <p:cNvSpPr/>
              <p:nvPr/>
            </p:nvSpPr>
            <p:spPr>
              <a:xfrm>
                <a:off x="5905129" y="2179747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Ai</a:t>
                </a:r>
                <a:endParaRPr lang="en-US" dirty="0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49691CD-3F68-6644-BEA3-0767A23B6547}"/>
                </a:ext>
              </a:extLst>
            </p:cNvPr>
            <p:cNvGrpSpPr/>
            <p:nvPr/>
          </p:nvGrpSpPr>
          <p:grpSpPr>
            <a:xfrm>
              <a:off x="7121553" y="2179747"/>
              <a:ext cx="630730" cy="369332"/>
              <a:chOff x="6621339" y="2179747"/>
              <a:chExt cx="630730" cy="369332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0A73273-A333-824B-AF96-F002BC3D9864}"/>
                  </a:ext>
                </a:extLst>
              </p:cNvPr>
              <p:cNvSpPr/>
              <p:nvPr/>
            </p:nvSpPr>
            <p:spPr>
              <a:xfrm>
                <a:off x="6621339" y="2301745"/>
                <a:ext cx="122519" cy="125337"/>
              </a:xfrm>
              <a:prstGeom prst="ellipse">
                <a:avLst/>
              </a:prstGeom>
              <a:solidFill>
                <a:schemeClr val="accent4"/>
              </a:solidFill>
              <a:ln w="19050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0DA81A2-C020-654D-9319-4203E6AECC0D}"/>
                  </a:ext>
                </a:extLst>
              </p:cNvPr>
              <p:cNvSpPr/>
              <p:nvPr/>
            </p:nvSpPr>
            <p:spPr>
              <a:xfrm>
                <a:off x="6791687" y="2179747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Bi</a:t>
                </a:r>
                <a:endParaRPr lang="en-US" dirty="0"/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44EAE9A-61C0-A344-AFE4-8BE363EADA86}"/>
              </a:ext>
            </a:extLst>
          </p:cNvPr>
          <p:cNvGrpSpPr/>
          <p:nvPr/>
        </p:nvGrpSpPr>
        <p:grpSpPr>
          <a:xfrm>
            <a:off x="5770385" y="3060522"/>
            <a:ext cx="1981557" cy="2219087"/>
            <a:chOff x="5770385" y="3060522"/>
            <a:chExt cx="1981557" cy="2219087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42DB919-2A68-AE47-B3D2-E974165BF116}"/>
                </a:ext>
              </a:extLst>
            </p:cNvPr>
            <p:cNvSpPr/>
            <p:nvPr/>
          </p:nvSpPr>
          <p:spPr>
            <a:xfrm>
              <a:off x="5770385" y="5154272"/>
              <a:ext cx="122519" cy="1253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B770598-3D12-A64F-BF2C-2D15434AF8D5}"/>
                </a:ext>
              </a:extLst>
            </p:cNvPr>
            <p:cNvSpPr/>
            <p:nvPr/>
          </p:nvSpPr>
          <p:spPr>
            <a:xfrm>
              <a:off x="6561116" y="4699782"/>
              <a:ext cx="122519" cy="125337"/>
            </a:xfrm>
            <a:prstGeom prst="ellipse">
              <a:avLst/>
            </a:prstGeom>
            <a:solidFill>
              <a:schemeClr val="accent4"/>
            </a:solidFill>
            <a:ln w="1905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8DE6EFB-2786-EA4E-85B0-14C5220B4D7B}"/>
                </a:ext>
              </a:extLst>
            </p:cNvPr>
            <p:cNvSpPr/>
            <p:nvPr/>
          </p:nvSpPr>
          <p:spPr>
            <a:xfrm>
              <a:off x="6550567" y="3945285"/>
              <a:ext cx="122519" cy="1253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D34A8D8-A815-6849-8E43-0F432C11884A}"/>
                </a:ext>
              </a:extLst>
            </p:cNvPr>
            <p:cNvSpPr/>
            <p:nvPr/>
          </p:nvSpPr>
          <p:spPr>
            <a:xfrm>
              <a:off x="6731679" y="3945284"/>
              <a:ext cx="122519" cy="125337"/>
            </a:xfrm>
            <a:prstGeom prst="ellipse">
              <a:avLst/>
            </a:prstGeom>
            <a:solidFill>
              <a:schemeClr val="accent4"/>
            </a:solidFill>
            <a:ln w="1905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C1CDAD7-1BA2-774E-B98F-499BB5C087EC}"/>
                </a:ext>
              </a:extLst>
            </p:cNvPr>
            <p:cNvSpPr/>
            <p:nvPr/>
          </p:nvSpPr>
          <p:spPr>
            <a:xfrm>
              <a:off x="7285680" y="3068149"/>
              <a:ext cx="122519" cy="1253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F023552-4846-BB40-8461-4D869626778A}"/>
                </a:ext>
              </a:extLst>
            </p:cNvPr>
            <p:cNvSpPr/>
            <p:nvPr/>
          </p:nvSpPr>
          <p:spPr>
            <a:xfrm>
              <a:off x="7294016" y="3206147"/>
              <a:ext cx="122519" cy="125337"/>
            </a:xfrm>
            <a:prstGeom prst="ellipse">
              <a:avLst/>
            </a:prstGeom>
            <a:solidFill>
              <a:schemeClr val="accent4"/>
            </a:solidFill>
            <a:ln w="1905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6369C8E-F25F-A549-AE24-D530C3BD3E90}"/>
                </a:ext>
              </a:extLst>
            </p:cNvPr>
            <p:cNvSpPr/>
            <p:nvPr/>
          </p:nvSpPr>
          <p:spPr>
            <a:xfrm>
              <a:off x="7459812" y="3060522"/>
              <a:ext cx="122519" cy="1253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8560458-4D98-DE48-AB1D-35B84AFEFC99}"/>
                </a:ext>
              </a:extLst>
            </p:cNvPr>
            <p:cNvSpPr/>
            <p:nvPr/>
          </p:nvSpPr>
          <p:spPr>
            <a:xfrm>
              <a:off x="7468148" y="3198520"/>
              <a:ext cx="122519" cy="125337"/>
            </a:xfrm>
            <a:prstGeom prst="ellipse">
              <a:avLst/>
            </a:prstGeom>
            <a:solidFill>
              <a:schemeClr val="accent4"/>
            </a:solidFill>
            <a:ln w="1905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B9095C5-AD72-C447-9D9D-CAEDE181076A}"/>
                </a:ext>
              </a:extLst>
            </p:cNvPr>
            <p:cNvSpPr/>
            <p:nvPr/>
          </p:nvSpPr>
          <p:spPr>
            <a:xfrm>
              <a:off x="7621087" y="3060838"/>
              <a:ext cx="122519" cy="1253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0D00D307-8814-6649-8FBE-50FDE0DC6557}"/>
                </a:ext>
              </a:extLst>
            </p:cNvPr>
            <p:cNvSpPr/>
            <p:nvPr/>
          </p:nvSpPr>
          <p:spPr>
            <a:xfrm>
              <a:off x="7629423" y="3198836"/>
              <a:ext cx="122519" cy="125337"/>
            </a:xfrm>
            <a:prstGeom prst="ellipse">
              <a:avLst/>
            </a:prstGeom>
            <a:solidFill>
              <a:schemeClr val="accent4"/>
            </a:solidFill>
            <a:ln w="1905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84E5F9D-FEFC-104F-BC21-12E92C93B2A7}"/>
              </a:ext>
            </a:extLst>
          </p:cNvPr>
          <p:cNvGrpSpPr/>
          <p:nvPr/>
        </p:nvGrpSpPr>
        <p:grpSpPr>
          <a:xfrm>
            <a:off x="5862677" y="2943303"/>
            <a:ext cx="1715261" cy="2273637"/>
            <a:chOff x="5097002" y="2084094"/>
            <a:chExt cx="1715261" cy="2273637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259552C-1511-1245-845B-33BB1556D902}"/>
                </a:ext>
              </a:extLst>
            </p:cNvPr>
            <p:cNvSpPr/>
            <p:nvPr/>
          </p:nvSpPr>
          <p:spPr>
            <a:xfrm>
              <a:off x="5097002" y="2084097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09DA464-467D-D04B-8930-83FBBBF9B01A}"/>
                </a:ext>
              </a:extLst>
            </p:cNvPr>
            <p:cNvSpPr/>
            <p:nvPr/>
          </p:nvSpPr>
          <p:spPr>
            <a:xfrm>
              <a:off x="5832113" y="2084094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9135FE1-1D82-C748-B2AC-DF1357C4F283}"/>
                </a:ext>
              </a:extLst>
            </p:cNvPr>
            <p:cNvSpPr/>
            <p:nvPr/>
          </p:nvSpPr>
          <p:spPr>
            <a:xfrm>
              <a:off x="6567226" y="2084094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88E5AFF-887F-CB4A-B036-8EC19B7C00BE}"/>
                </a:ext>
              </a:extLst>
            </p:cNvPr>
            <p:cNvSpPr/>
            <p:nvPr/>
          </p:nvSpPr>
          <p:spPr>
            <a:xfrm>
              <a:off x="5832113" y="2831092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16C2DE4-45D4-DD4B-B225-FE78375F46D0}"/>
                </a:ext>
              </a:extLst>
            </p:cNvPr>
            <p:cNvCxnSpPr>
              <a:stCxn id="211" idx="5"/>
              <a:endCxn id="214" idx="1"/>
            </p:cNvCxnSpPr>
            <p:nvPr/>
          </p:nvCxnSpPr>
          <p:spPr>
            <a:xfrm>
              <a:off x="5306155" y="2298062"/>
              <a:ext cx="561843" cy="56974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043545-62E2-F84A-BC6E-CDF4ADB13F6E}"/>
                </a:ext>
              </a:extLst>
            </p:cNvPr>
            <p:cNvCxnSpPr>
              <a:stCxn id="211" idx="6"/>
              <a:endCxn id="212" idx="2"/>
            </p:cNvCxnSpPr>
            <p:nvPr/>
          </p:nvCxnSpPr>
          <p:spPr>
            <a:xfrm flipV="1">
              <a:off x="5342039" y="2209432"/>
              <a:ext cx="490074" cy="3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D3CD807-8D8C-824D-BA37-A1880280E913}"/>
                </a:ext>
              </a:extLst>
            </p:cNvPr>
            <p:cNvCxnSpPr>
              <a:stCxn id="212" idx="6"/>
              <a:endCxn id="213" idx="2"/>
            </p:cNvCxnSpPr>
            <p:nvPr/>
          </p:nvCxnSpPr>
          <p:spPr>
            <a:xfrm>
              <a:off x="6077151" y="2209432"/>
              <a:ext cx="490075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BDAF1AE-89F5-C045-98AC-F37DB87536FC}"/>
                </a:ext>
              </a:extLst>
            </p:cNvPr>
            <p:cNvSpPr/>
            <p:nvPr/>
          </p:nvSpPr>
          <p:spPr>
            <a:xfrm>
              <a:off x="5097002" y="2837684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160E21E-A9BF-ED4D-8690-15D17CB72898}"/>
                </a:ext>
              </a:extLst>
            </p:cNvPr>
            <p:cNvCxnSpPr>
              <a:stCxn id="211" idx="4"/>
              <a:endCxn id="218" idx="0"/>
            </p:cNvCxnSpPr>
            <p:nvPr/>
          </p:nvCxnSpPr>
          <p:spPr>
            <a:xfrm>
              <a:off x="5219521" y="2334772"/>
              <a:ext cx="0" cy="50291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urved Connector 221">
              <a:extLst>
                <a:ext uri="{FF2B5EF4-FFF2-40B4-BE49-F238E27FC236}">
                  <a16:creationId xmlns:a16="http://schemas.microsoft.com/office/drawing/2014/main" id="{37D99857-3141-AB47-A8E9-631A04C910DB}"/>
                </a:ext>
              </a:extLst>
            </p:cNvPr>
            <p:cNvCxnSpPr>
              <a:cxnSpLocks/>
              <a:stCxn id="224" idx="6"/>
              <a:endCxn id="233" idx="1"/>
            </p:cNvCxnSpPr>
            <p:nvPr/>
          </p:nvCxnSpPr>
          <p:spPr>
            <a:xfrm>
              <a:off x="5342039" y="3705646"/>
              <a:ext cx="471344" cy="153282"/>
            </a:xfrm>
            <a:prstGeom prst="curvedConnector2">
              <a:avLst/>
            </a:prstGeom>
            <a:ln w="254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urved Connector 222">
              <a:extLst>
                <a:ext uri="{FF2B5EF4-FFF2-40B4-BE49-F238E27FC236}">
                  <a16:creationId xmlns:a16="http://schemas.microsoft.com/office/drawing/2014/main" id="{432714EF-CE13-1F4A-893C-A18027CED6B0}"/>
                </a:ext>
              </a:extLst>
            </p:cNvPr>
            <p:cNvCxnSpPr>
              <a:cxnSpLocks/>
              <a:stCxn id="224" idx="4"/>
              <a:endCxn id="232" idx="6"/>
            </p:cNvCxnSpPr>
            <p:nvPr/>
          </p:nvCxnSpPr>
          <p:spPr>
            <a:xfrm rot="5400000">
              <a:off x="4910001" y="4048211"/>
              <a:ext cx="526749" cy="92292"/>
            </a:xfrm>
            <a:prstGeom prst="curvedConnector2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7B213EA-9ABC-9041-8D07-FEBCDDFCF78D}"/>
                </a:ext>
              </a:extLst>
            </p:cNvPr>
            <p:cNvSpPr/>
            <p:nvPr/>
          </p:nvSpPr>
          <p:spPr>
            <a:xfrm>
              <a:off x="5097002" y="3580308"/>
              <a:ext cx="245037" cy="2506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21AEEEB-9B6E-7048-85E8-25D89CB24AC3}"/>
                </a:ext>
              </a:extLst>
            </p:cNvPr>
            <p:cNvCxnSpPr>
              <a:cxnSpLocks/>
              <a:stCxn id="218" idx="4"/>
              <a:endCxn id="224" idx="0"/>
            </p:cNvCxnSpPr>
            <p:nvPr/>
          </p:nvCxnSpPr>
          <p:spPr>
            <a:xfrm flipH="1">
              <a:off x="5219520" y="3088359"/>
              <a:ext cx="1" cy="49194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32D1350-D5EC-7A48-961E-E61F1E582EC3}" vid="{B43CEEC7-CEA7-A745-B2B3-E52330C73E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7561</TotalTime>
  <Words>1529</Words>
  <Application>Microsoft Macintosh PowerPoint</Application>
  <PresentationFormat>On-screen Show (4:3)</PresentationFormat>
  <Paragraphs>589</Paragraphs>
  <Slides>46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Courier</vt:lpstr>
      <vt:lpstr>Tw Cen MT</vt:lpstr>
      <vt:lpstr>Wingdings</vt:lpstr>
      <vt:lpstr>Wingdings 2</vt:lpstr>
      <vt:lpstr>Office Theme</vt:lpstr>
      <vt:lpstr>Worksheet</vt:lpstr>
      <vt:lpstr>Active-Routing: Compute on the Way for Near-Data Processing</vt:lpstr>
      <vt:lpstr>Outline</vt:lpstr>
      <vt:lpstr>Motivation</vt:lpstr>
      <vt:lpstr>Data Is Exploding</vt:lpstr>
      <vt:lpstr>Demand More Memory</vt:lpstr>
      <vt:lpstr>Enormous Data Movement Is Expensive</vt:lpstr>
      <vt:lpstr>Active-Routing Architecture</vt:lpstr>
      <vt:lpstr>System Architecture</vt:lpstr>
      <vt:lpstr>Active-Routing Flow</vt:lpstr>
      <vt:lpstr>Active-Routing Three-Phase Processing</vt:lpstr>
      <vt:lpstr>Active-Routing Three-Phase Processing</vt:lpstr>
      <vt:lpstr>Active-Routing Three-Phase Processing</vt:lpstr>
      <vt:lpstr>Implementation</vt:lpstr>
      <vt:lpstr>Programming interface and ISA extension</vt:lpstr>
      <vt:lpstr>Programming interface and ISA extension</vt:lpstr>
      <vt:lpstr>Active-Routing Engine</vt:lpstr>
      <vt:lpstr>Packet Processing Unit</vt:lpstr>
      <vt:lpstr>Flow Table</vt:lpstr>
      <vt:lpstr>Flow Table</vt:lpstr>
      <vt:lpstr>Flow Table</vt:lpstr>
      <vt:lpstr>Flow Table</vt:lpstr>
      <vt:lpstr>Flow Table</vt:lpstr>
      <vt:lpstr>Operand Buffers</vt:lpstr>
      <vt:lpstr>Operand Buffers</vt:lpstr>
      <vt:lpstr>Operand Buffers</vt:lpstr>
      <vt:lpstr>Enhancements in Active-Routing</vt:lpstr>
      <vt:lpstr>Multiple Trees Per Flow</vt:lpstr>
      <vt:lpstr>Multiple Trees Per Flow</vt:lpstr>
      <vt:lpstr>Exploit Memory Access Locality</vt:lpstr>
      <vt:lpstr>Evaluation</vt:lpstr>
      <vt:lpstr>Methodology</vt:lpstr>
      <vt:lpstr>Workloads</vt:lpstr>
      <vt:lpstr>Comparison of Enhancements in Active-Routing</vt:lpstr>
      <vt:lpstr>Comparison of Enhancements in Active-Routing</vt:lpstr>
      <vt:lpstr>Comparison of Enhancements in Active-Routing</vt:lpstr>
      <vt:lpstr>Benchmark Performance</vt:lpstr>
      <vt:lpstr>Benchmark Performance</vt:lpstr>
      <vt:lpstr>Benchmark Performance</vt:lpstr>
      <vt:lpstr>Analysis of spmv</vt:lpstr>
      <vt:lpstr>Benchmark Performance</vt:lpstr>
      <vt:lpstr>Microbenchmark Performance</vt:lpstr>
      <vt:lpstr>Energy-Delay Product</vt:lpstr>
      <vt:lpstr>Dynamic Offloading Case Study (lud)</vt:lpstr>
      <vt:lpstr>Conclusion</vt:lpstr>
      <vt:lpstr>Thank You &amp; Questions</vt:lpstr>
      <vt:lpstr>Active-Routing: Compute on the Way for Near-Data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Active-Routing: Compute on the Way for Near-Data Processing</dc:title>
  <dc:creator>Microsoft Office User</dc:creator>
  <cp:lastModifiedBy>Microsoft Office User</cp:lastModifiedBy>
  <cp:revision>93</cp:revision>
  <dcterms:created xsi:type="dcterms:W3CDTF">2019-02-15T01:10:36Z</dcterms:created>
  <dcterms:modified xsi:type="dcterms:W3CDTF">2019-02-25T20:33:12Z</dcterms:modified>
</cp:coreProperties>
</file>