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DM Sans Medium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22" Type="http://schemas.openxmlformats.org/officeDocument/2006/relationships/font" Target="fonts/Merriweather-boldItalic.fntdata"/><Relationship Id="rId21" Type="http://schemas.openxmlformats.org/officeDocument/2006/relationships/font" Target="fonts/Merriweather-italic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DMSansMedium-regular.fntdata"/><Relationship Id="rId14" Type="http://schemas.openxmlformats.org/officeDocument/2006/relationships/slide" Target="slides/slide9.xml"/><Relationship Id="rId17" Type="http://schemas.openxmlformats.org/officeDocument/2006/relationships/font" Target="fonts/DMSansMedium-italic.fntdata"/><Relationship Id="rId16" Type="http://schemas.openxmlformats.org/officeDocument/2006/relationships/font" Target="fonts/DMSansMedium-bold.fntdata"/><Relationship Id="rId19" Type="http://schemas.openxmlformats.org/officeDocument/2006/relationships/font" Target="fonts/Merriweather-regular.fntdata"/><Relationship Id="rId18" Type="http://schemas.openxmlformats.org/officeDocument/2006/relationships/font" Target="fonts/DMSans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6673510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6673510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667351055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667351055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9b0f118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9b0f118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9b0f1183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9b0f1183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c49420f0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c49420f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9c060231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9c060231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c49420f0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c49420f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c49420f0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c49420f0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9c06023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9c06023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2" name="Google Shape;162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9" name="Google Shape;169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8" name="Google Shape;178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9" name="Google Shape;209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idx="4" type="body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11.19.24</a:t>
            </a:r>
            <a:endParaRPr/>
          </a:p>
        </p:txBody>
      </p:sp>
      <p:sp>
        <p:nvSpPr>
          <p:cNvPr id="219" name="Google Shape;219;p32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Explainable AI for Estimating Pathogenicity of Genetic Variants Using Large-Scale Knowledge Graphs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Shuya Abe, Shinichiro Tago  , Kazuaki Yokoyama and Masaru Fuji</a:t>
            </a:r>
            <a:endParaRPr sz="1200"/>
          </a:p>
        </p:txBody>
      </p:sp>
      <p:sp>
        <p:nvSpPr>
          <p:cNvPr id="220" name="Google Shape;220;p32"/>
          <p:cNvSpPr txBox="1"/>
          <p:nvPr>
            <p:ph idx="2" type="subTitle"/>
          </p:nvPr>
        </p:nvSpPr>
        <p:spPr>
          <a:xfrm>
            <a:off x="196950" y="316010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Final Paper Exploratory Data Analysis:</a:t>
            </a:r>
            <a:endParaRPr sz="1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Daniel Gutierrez</a:t>
            </a:r>
            <a:endParaRPr sz="1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CAP5610</a:t>
            </a:r>
            <a:endParaRPr sz="1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Professor Ananda M. Mondal</a:t>
            </a:r>
            <a:endParaRPr sz="1650"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525" y="2153350"/>
            <a:ext cx="2652220" cy="27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Omics: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ClinVar: Phenomic/Genomic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Summarized Genomic data</a:t>
            </a:r>
            <a:r>
              <a:rPr lang="en"/>
              <a:t> that includes clinical phenotypes, interpretations, and descriptions for SNV’s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DbNSFP: Genomic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Genomic data that includes identification </a:t>
            </a:r>
            <a:r>
              <a:rPr lang="en"/>
              <a:t>for single</a:t>
            </a:r>
            <a:r>
              <a:rPr lang="en"/>
              <a:t> nucleotide variants and scores for genomic deletions and mutations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Also includes scores for the impact of a variant on protein function and synthesis</a:t>
            </a:r>
            <a:br>
              <a:rPr lang="en"/>
            </a:br>
            <a:endParaRPr/>
          </a:p>
        </p:txBody>
      </p:sp>
      <p:sp>
        <p:nvSpPr>
          <p:cNvPr id="228" name="Google Shape;22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Omics Data</a:t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5" y="326350"/>
            <a:ext cx="3431449" cy="10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275" y="2392575"/>
            <a:ext cx="262890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Data Matrix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ClinVar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Data Matrix Size: 6149023 rows x 40 columns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273 MB .gz file(compressed 2.35 GB .txt file)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DbNSFP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Multiple variant files </a:t>
            </a:r>
            <a:r>
              <a:rPr lang="en"/>
              <a:t>separated</a:t>
            </a:r>
            <a:r>
              <a:rPr lang="en"/>
              <a:t> by chromosome number. Combined into a single dataset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Data matrix size: 84013118 rows x 458 columns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36.2 GB .gz file(compressed 202 GB .csv file) </a:t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920" y="1152470"/>
            <a:ext cx="3316850" cy="7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3925" y="2222775"/>
            <a:ext cx="3316850" cy="66814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ClinVar EDA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311700" y="1152475"/>
            <a:ext cx="4199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 sz="1600"/>
              <a:t>Most of the columns in Clinvar are index or metadata features. Those not used to link Clinvar samples to Dbnsfp samples were removed (32 columns).</a:t>
            </a:r>
            <a:endParaRPr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ex) LastEvaluated, GeneID, OtherID, etc.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Features Removed (&gt;=80% with ‘-’,’na’,’-1’): none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The features used to link ClinVar to Dbnsfp: </a:t>
            </a:r>
            <a:endParaRPr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PositionVCF, ReferenceAlleleVCF, AlternativeAlleleVCF, Chromosome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ClinicalSignificance will serve as the class labels for Pathogenicity</a:t>
            </a:r>
            <a:endParaRPr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Pathogenic/Benign</a:t>
            </a:r>
            <a:endParaRPr sz="1600"/>
          </a:p>
          <a:p>
            <a:pPr indent="-3073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Exclude “Likely”,”Uncertain”  Samples</a:t>
            </a:r>
            <a:endParaRPr sz="1600"/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ReviewStatus will be considered later on for </a:t>
            </a:r>
            <a:r>
              <a:rPr lang="en" sz="1600"/>
              <a:t>further sample selection criteria</a:t>
            </a:r>
            <a:br>
              <a:rPr lang="en" sz="1600"/>
            </a:b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813" y="261988"/>
            <a:ext cx="3571425" cy="23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850" y="2680112"/>
            <a:ext cx="2182610" cy="226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ClinVar Sample</a:t>
            </a:r>
            <a:endParaRPr/>
          </a:p>
        </p:txBody>
      </p:sp>
      <p:sp>
        <p:nvSpPr>
          <p:cNvPr id="255" name="Google Shape;25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38" y="1126075"/>
            <a:ext cx="767192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DbNSFP Filtering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152475"/>
            <a:ext cx="39999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Similarly to ClinVar, metadata and index columns were filtered out based on context from the readme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each algorithm represented in the dataset, </a:t>
            </a:r>
            <a:r>
              <a:rPr lang="en"/>
              <a:t>there was at least a raw score, rank score, and prediction 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Rank Score is a normalized output that computes the ratio of the sample’s rank over the entire dataset for that algorithm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Rank Score usually has a scale of [0,1] with 1 being closest to a behavior that can indicate pathogenicity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Problems with Parsing Raw Scores: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Each column uses different  indicators for missing values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Many samples have multiple entries for one column, usually surrounded by a semicolon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features used to link ClinVar to Dbnsfp: </a:t>
            </a:r>
            <a:endParaRPr/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Chr, pos(1-based), ref, alt</a:t>
            </a:r>
            <a:endParaRPr/>
          </a:p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6"/>
            <a:ext cx="4276726" cy="141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762" y="3101475"/>
            <a:ext cx="3063200" cy="12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311700" y="256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Filtered DbNSFP Sample</a:t>
            </a:r>
            <a:endParaRPr/>
          </a:p>
        </p:txBody>
      </p:sp>
      <p:sp>
        <p:nvSpPr>
          <p:cNvPr id="271" name="Google Shape;27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538" y="1017725"/>
            <a:ext cx="79769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DbNSFP Subset </a:t>
            </a:r>
            <a:endParaRPr/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still a need to complete a full EDA on the complete filtered dbnsfp dataset before merging with clinvar and use in 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Limited EDA on DbNSFP on first 10,000 samples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Number of features removed due to missing values(&gt;=80%): 3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EVE_rankscore: 10,000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phyloP470way_mammalian_rankscore: 10,000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LINSIGHT_rankscore: 8610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Number of samples removed during outlier analysis: 7987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integrated_fitCons_rankscore: 1989</a:t>
            </a:r>
            <a:endParaRPr/>
          </a:p>
        </p:txBody>
      </p:sp>
      <p:sp>
        <p:nvSpPr>
          <p:cNvPr id="279" name="Google Shape;27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0525" y="196450"/>
            <a:ext cx="2974000" cy="2230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525" y="2627725"/>
            <a:ext cx="2974000" cy="22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 Data Matrix</a:t>
            </a:r>
            <a:endParaRPr/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311700" y="1152475"/>
            <a:ext cx="841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Clinvar</a:t>
            </a:r>
            <a:endParaRPr sz="23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Cleaned ClinVar data matrix size: 6149022 rows x 8 columns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DbNSFP Subset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Cleaned DbNSFP subset: 2013 rows x 59 columns</a:t>
            </a:r>
            <a:endParaRPr sz="2100"/>
          </a:p>
        </p:txBody>
      </p:sp>
      <p:sp>
        <p:nvSpPr>
          <p:cNvPr id="288" name="Google Shape;28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