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DM Sans Medium"/>
      <p:regular r:id="rId22"/>
      <p:bold r:id="rId23"/>
      <p:italic r:id="rId24"/>
      <p:boldItalic r:id="rId25"/>
    </p:embeddedFont>
    <p:embeddedFont>
      <p:font typeface="Merriweather"/>
      <p:regular r:id="rId26"/>
      <p:bold r:id="rId27"/>
      <p:italic r:id="rId28"/>
      <p:boldItalic r:id="rId29"/>
    </p:embeddedFont>
    <p:embeddedFont>
      <p:font typeface="DM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DMSansMedium-regular.fntdata"/><Relationship Id="rId21" Type="http://schemas.openxmlformats.org/officeDocument/2006/relationships/slide" Target="slides/slide16.xml"/><Relationship Id="rId24" Type="http://schemas.openxmlformats.org/officeDocument/2006/relationships/font" Target="fonts/DMSansMedium-italic.fntdata"/><Relationship Id="rId23" Type="http://schemas.openxmlformats.org/officeDocument/2006/relationships/font" Target="fonts/DMSans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DMSansMedium-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bold.fntdata"/><Relationship Id="rId30" Type="http://schemas.openxmlformats.org/officeDocument/2006/relationships/font" Target="fonts/DMSans-regular.fntdata"/><Relationship Id="rId11" Type="http://schemas.openxmlformats.org/officeDocument/2006/relationships/slide" Target="slides/slide6.xml"/><Relationship Id="rId33" Type="http://schemas.openxmlformats.org/officeDocument/2006/relationships/font" Target="fonts/DMSans-boldItalic.fntdata"/><Relationship Id="rId10" Type="http://schemas.openxmlformats.org/officeDocument/2006/relationships/slide" Target="slides/slide5.xml"/><Relationship Id="rId32" Type="http://schemas.openxmlformats.org/officeDocument/2006/relationships/font" Target="fonts/DM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6673510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16673510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1e663bfac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1e663bfac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1e663bfac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1e663bfac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1e663bfac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1e663bfac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1e663bfac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1e663bfac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1e663bfac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1e663bfac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1e663bfac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1e663bfac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e663bfac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1e663bfac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e663bfa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1e663bfa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e663bfac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1e663bfac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1e663bfac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1e663bfac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1e663bfac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1e663bfac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1e663bfac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1e663bfac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1e663bfac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1e663bfac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e663bfac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1e663bfac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1e663bfac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1e663bfac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SzPts val="1000"/>
              <a:buChar char="●"/>
              <a:defRPr/>
            </a:lvl1pPr>
            <a:lvl2pPr indent="-279400" lvl="1" marL="914400" algn="ctr">
              <a:spcBef>
                <a:spcPts val="0"/>
              </a:spcBef>
              <a:spcAft>
                <a:spcPts val="0"/>
              </a:spcAft>
              <a:buSzPts val="8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dk1"/>
        </a:solidFill>
      </p:bgPr>
    </p:bg>
    <p:spTree>
      <p:nvGrpSpPr>
        <p:cNvPr id="131" name="Shape 131"/>
        <p:cNvGrpSpPr/>
        <p:nvPr/>
      </p:nvGrpSpPr>
      <p:grpSpPr>
        <a:xfrm>
          <a:off x="0" y="0"/>
          <a:ext cx="0" cy="0"/>
          <a:chOff x="0" y="0"/>
          <a:chExt cx="0" cy="0"/>
        </a:xfrm>
      </p:grpSpPr>
      <p:sp>
        <p:nvSpPr>
          <p:cNvPr id="132" name="Google Shape;132;p23"/>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33" name="Google Shape;133;p23"/>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sp>
        <p:nvSpPr>
          <p:cNvPr id="134" name="Google Shape;134;p23"/>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35" name="Google Shape;135;p23"/>
          <p:cNvSpPr/>
          <p:nvPr>
            <p:ph idx="3" type="pic"/>
          </p:nvPr>
        </p:nvSpPr>
        <p:spPr>
          <a:xfrm>
            <a:off x="4437578" y="2171250"/>
            <a:ext cx="4509600" cy="2775600"/>
          </a:xfrm>
          <a:prstGeom prst="round2DiagRect">
            <a:avLst>
              <a:gd fmla="val 16667" name="adj1"/>
              <a:gd fmla="val 0" name="adj2"/>
            </a:avLst>
          </a:prstGeom>
          <a:noFill/>
          <a:ln>
            <a:noFill/>
          </a:ln>
        </p:spPr>
      </p:sp>
      <p:sp>
        <p:nvSpPr>
          <p:cNvPr id="136" name="Google Shape;136;p23"/>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
        <p:nvSpPr>
          <p:cNvPr id="137" name="Google Shape;137;p2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lt1"/>
                </a:solidFill>
              </a:defRPr>
            </a:lvl1pPr>
            <a:lvl2pPr lvl="1">
              <a:buNone/>
              <a:defRPr sz="1300">
                <a:solidFill>
                  <a:schemeClr val="lt1"/>
                </a:solidFill>
              </a:defRPr>
            </a:lvl2pPr>
            <a:lvl3pPr lvl="2">
              <a:buNone/>
              <a:defRPr sz="1300">
                <a:solidFill>
                  <a:schemeClr val="lt1"/>
                </a:solidFill>
              </a:defRPr>
            </a:lvl3pPr>
            <a:lvl4pPr lvl="3">
              <a:buNone/>
              <a:defRPr sz="1300">
                <a:solidFill>
                  <a:schemeClr val="lt1"/>
                </a:solidFill>
              </a:defRPr>
            </a:lvl4pPr>
            <a:lvl5pPr lvl="4">
              <a:buNone/>
              <a:defRPr sz="1300">
                <a:solidFill>
                  <a:schemeClr val="lt1"/>
                </a:solidFill>
              </a:defRPr>
            </a:lvl5pPr>
            <a:lvl6pPr lvl="5">
              <a:buNone/>
              <a:defRPr sz="1300">
                <a:solidFill>
                  <a:schemeClr val="lt1"/>
                </a:solidFill>
              </a:defRPr>
            </a:lvl6pPr>
            <a:lvl7pPr lvl="6">
              <a:buNone/>
              <a:defRPr sz="1300">
                <a:solidFill>
                  <a:schemeClr val="lt1"/>
                </a:solidFill>
              </a:defRPr>
            </a:lvl7pPr>
            <a:lvl8pPr lvl="7">
              <a:buNone/>
              <a:defRPr sz="1300">
                <a:solidFill>
                  <a:schemeClr val="lt1"/>
                </a:solidFill>
              </a:defRPr>
            </a:lvl8pPr>
            <a:lvl9pPr lvl="8">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 type="secHead">
  <p:cSld name="SECTION_HEADER">
    <p:spTree>
      <p:nvGrpSpPr>
        <p:cNvPr id="138" name="Shape 138"/>
        <p:cNvGrpSpPr/>
        <p:nvPr/>
      </p:nvGrpSpPr>
      <p:grpSpPr>
        <a:xfrm>
          <a:off x="0" y="0"/>
          <a:ext cx="0" cy="0"/>
          <a:chOff x="0" y="0"/>
          <a:chExt cx="0" cy="0"/>
        </a:xfrm>
      </p:grpSpPr>
      <p:sp>
        <p:nvSpPr>
          <p:cNvPr id="139" name="Google Shape;139;p24"/>
          <p:cNvSpPr txBox="1"/>
          <p:nvPr>
            <p:ph type="title"/>
          </p:nvPr>
        </p:nvSpPr>
        <p:spPr>
          <a:xfrm>
            <a:off x="511953" y="5885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0" name="Google Shape;14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1" name="Google Shape;141;p24"/>
          <p:cNvSpPr txBox="1"/>
          <p:nvPr>
            <p:ph idx="2" type="title"/>
          </p:nvPr>
        </p:nvSpPr>
        <p:spPr>
          <a:xfrm>
            <a:off x="511953" y="14303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2" name="Google Shape;142;p24"/>
          <p:cNvSpPr txBox="1"/>
          <p:nvPr>
            <p:ph idx="3" type="title"/>
          </p:nvPr>
        </p:nvSpPr>
        <p:spPr>
          <a:xfrm>
            <a:off x="511953" y="22721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3" name="Google Shape;143;p24"/>
          <p:cNvSpPr txBox="1"/>
          <p:nvPr>
            <p:ph idx="4" type="title"/>
          </p:nvPr>
        </p:nvSpPr>
        <p:spPr>
          <a:xfrm>
            <a:off x="511953" y="31139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4" name="Google Shape;144;p24"/>
          <p:cNvSpPr txBox="1"/>
          <p:nvPr>
            <p:ph idx="5" type="title"/>
          </p:nvPr>
        </p:nvSpPr>
        <p:spPr>
          <a:xfrm>
            <a:off x="511953" y="39557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5" name="Google Shape;145;p24"/>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46" name="Google Shape;146;p24"/>
          <p:cNvSpPr txBox="1"/>
          <p:nvPr>
            <p:ph idx="6"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type="tx">
  <p:cSld name="TITLE_AND_BODY">
    <p:spTree>
      <p:nvGrpSpPr>
        <p:cNvPr id="147" name="Shape 147"/>
        <p:cNvGrpSpPr/>
        <p:nvPr/>
      </p:nvGrpSpPr>
      <p:grpSpPr>
        <a:xfrm>
          <a:off x="0" y="0"/>
          <a:ext cx="0" cy="0"/>
          <a:chOff x="0" y="0"/>
          <a:chExt cx="0" cy="0"/>
        </a:xfrm>
      </p:grpSpPr>
      <p:sp>
        <p:nvSpPr>
          <p:cNvPr id="148" name="Google Shape;14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9" name="Google Shape;149;p25"/>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p:txBody>
      </p:sp>
      <p:sp>
        <p:nvSpPr>
          <p:cNvPr id="150" name="Google Shape;150;p25"/>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51" name="Google Shape;151;p25"/>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AND_BODY_1">
    <p:bg>
      <p:bgPr>
        <a:solidFill>
          <a:schemeClr val="dk1"/>
        </a:solidFill>
      </p:bgPr>
    </p:bg>
    <p:spTree>
      <p:nvGrpSpPr>
        <p:cNvPr id="152" name="Shape 152"/>
        <p:cNvGrpSpPr/>
        <p:nvPr/>
      </p:nvGrpSpPr>
      <p:grpSpPr>
        <a:xfrm>
          <a:off x="0" y="0"/>
          <a:ext cx="0" cy="0"/>
          <a:chOff x="0" y="0"/>
          <a:chExt cx="0" cy="0"/>
        </a:xfrm>
      </p:grpSpPr>
      <p:sp>
        <p:nvSpPr>
          <p:cNvPr id="153" name="Google Shape;15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54" name="Google Shape;154;p26"/>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p:txBody>
      </p:sp>
      <p:sp>
        <p:nvSpPr>
          <p:cNvPr id="155" name="Google Shape;155;p26"/>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56" name="Google Shape;156;p26"/>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1" type="twoColTx">
  <p:cSld name="TITLE_AND_TWO_COLUMNS">
    <p:spTree>
      <p:nvGrpSpPr>
        <p:cNvPr id="157" name="Shape 157"/>
        <p:cNvGrpSpPr/>
        <p:nvPr/>
      </p:nvGrpSpPr>
      <p:grpSpPr>
        <a:xfrm>
          <a:off x="0" y="0"/>
          <a:ext cx="0" cy="0"/>
          <a:chOff x="0" y="0"/>
          <a:chExt cx="0" cy="0"/>
        </a:xfrm>
      </p:grpSpPr>
      <p:sp>
        <p:nvSpPr>
          <p:cNvPr id="158" name="Google Shape;158;p27"/>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59" name="Google Shape;159;p27"/>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dk1"/>
              </a:buClr>
              <a:buSzPts val="1000"/>
              <a:buChar char="●"/>
              <a:defRPr>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a:solidFill>
                  <a:schemeClr val="dk1"/>
                </a:solidFill>
              </a:defRPr>
            </a:lvl3pPr>
            <a:lvl4pPr indent="-292100" lvl="3" marL="1828800">
              <a:lnSpc>
                <a:spcPct val="100000"/>
              </a:lnSpc>
              <a:spcBef>
                <a:spcPts val="0"/>
              </a:spcBef>
              <a:spcAft>
                <a:spcPts val="0"/>
              </a:spcAft>
              <a:buClr>
                <a:schemeClr val="dk1"/>
              </a:buClr>
              <a:buSzPts val="1000"/>
              <a:buChar char="●"/>
              <a:defRPr>
                <a:solidFill>
                  <a:schemeClr val="dk1"/>
                </a:solidFill>
              </a:defRPr>
            </a:lvl4pPr>
            <a:lvl5pPr indent="-292100" lvl="4" marL="2286000">
              <a:lnSpc>
                <a:spcPct val="100000"/>
              </a:lnSpc>
              <a:spcBef>
                <a:spcPts val="0"/>
              </a:spcBef>
              <a:spcAft>
                <a:spcPts val="0"/>
              </a:spcAft>
              <a:buClr>
                <a:schemeClr val="dk1"/>
              </a:buClr>
              <a:buSzPts val="1000"/>
              <a:buChar char="○"/>
              <a:defRPr>
                <a:solidFill>
                  <a:schemeClr val="dk1"/>
                </a:solidFill>
              </a:defRPr>
            </a:lvl5pPr>
            <a:lvl6pPr indent="-292100" lvl="5" marL="2743200">
              <a:lnSpc>
                <a:spcPct val="100000"/>
              </a:lnSpc>
              <a:spcBef>
                <a:spcPts val="0"/>
              </a:spcBef>
              <a:spcAft>
                <a:spcPts val="0"/>
              </a:spcAft>
              <a:buClr>
                <a:schemeClr val="dk1"/>
              </a:buClr>
              <a:buSzPts val="1000"/>
              <a:buChar char="■"/>
              <a:defRPr>
                <a:solidFill>
                  <a:schemeClr val="dk1"/>
                </a:solidFill>
              </a:defRPr>
            </a:lvl6pPr>
            <a:lvl7pPr indent="-292100" lvl="6" marL="3200400">
              <a:lnSpc>
                <a:spcPct val="100000"/>
              </a:lnSpc>
              <a:spcBef>
                <a:spcPts val="0"/>
              </a:spcBef>
              <a:spcAft>
                <a:spcPts val="0"/>
              </a:spcAft>
              <a:buClr>
                <a:schemeClr val="dk1"/>
              </a:buClr>
              <a:buSzPts val="1000"/>
              <a:buChar char="●"/>
              <a:defRPr>
                <a:solidFill>
                  <a:schemeClr val="dk1"/>
                </a:solidFill>
              </a:defRPr>
            </a:lvl7pPr>
            <a:lvl8pPr indent="-292100" lvl="7" marL="3657600">
              <a:lnSpc>
                <a:spcPct val="100000"/>
              </a:lnSpc>
              <a:spcBef>
                <a:spcPts val="0"/>
              </a:spcBef>
              <a:spcAft>
                <a:spcPts val="0"/>
              </a:spcAft>
              <a:buClr>
                <a:schemeClr val="dk1"/>
              </a:buClr>
              <a:buSzPts val="1000"/>
              <a:buChar char="○"/>
              <a:defRPr>
                <a:solidFill>
                  <a:schemeClr val="dk1"/>
                </a:solidFill>
              </a:defRPr>
            </a:lvl8pPr>
            <a:lvl9pPr indent="-292100" lvl="8" marL="4114800">
              <a:lnSpc>
                <a:spcPct val="100000"/>
              </a:lnSpc>
              <a:spcBef>
                <a:spcPts val="0"/>
              </a:spcBef>
              <a:spcAft>
                <a:spcPts val="0"/>
              </a:spcAft>
              <a:buClr>
                <a:schemeClr val="dk1"/>
              </a:buClr>
              <a:buSzPts val="1000"/>
              <a:buChar char="■"/>
              <a:defRPr>
                <a:solidFill>
                  <a:schemeClr val="dk1"/>
                </a:solidFill>
              </a:defRPr>
            </a:lvl9pPr>
          </a:lstStyle>
          <a:p/>
        </p:txBody>
      </p:sp>
      <p:sp>
        <p:nvSpPr>
          <p:cNvPr id="160" name="Google Shape;16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1" name="Google Shape;161;p27"/>
          <p:cNvSpPr/>
          <p:nvPr>
            <p:ph idx="2" type="pic"/>
          </p:nvPr>
        </p:nvSpPr>
        <p:spPr>
          <a:xfrm>
            <a:off x="3726325" y="669925"/>
            <a:ext cx="5220900" cy="4276800"/>
          </a:xfrm>
          <a:prstGeom prst="round2DiagRect">
            <a:avLst>
              <a:gd fmla="val 16667" name="adj1"/>
              <a:gd fmla="val 0" name="adj2"/>
            </a:avLst>
          </a:prstGeom>
          <a:noFill/>
          <a:ln>
            <a:noFill/>
          </a:ln>
        </p:spPr>
      </p:sp>
      <p:sp>
        <p:nvSpPr>
          <p:cNvPr id="162" name="Google Shape;162;p27"/>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63" name="Google Shape;163;p27"/>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2">
  <p:cSld name="TITLE_AND_TWO_COLUMNS_1">
    <p:bg>
      <p:bgPr>
        <a:solidFill>
          <a:schemeClr val="dk1"/>
        </a:solidFill>
      </p:bgPr>
    </p:bg>
    <p:spTree>
      <p:nvGrpSpPr>
        <p:cNvPr id="164" name="Shape 164"/>
        <p:cNvGrpSpPr/>
        <p:nvPr/>
      </p:nvGrpSpPr>
      <p:grpSpPr>
        <a:xfrm>
          <a:off x="0" y="0"/>
          <a:ext cx="0" cy="0"/>
          <a:chOff x="0" y="0"/>
          <a:chExt cx="0" cy="0"/>
        </a:xfrm>
      </p:grpSpPr>
      <p:sp>
        <p:nvSpPr>
          <p:cNvPr id="165" name="Google Shape;165;p28"/>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p:txBody>
      </p:sp>
      <p:sp>
        <p:nvSpPr>
          <p:cNvPr id="166" name="Google Shape;166;p28"/>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Char char="●"/>
              <a:defRPr>
                <a:solidFill>
                  <a:schemeClr val="lt1"/>
                </a:solidFill>
              </a:defRPr>
            </a:lvl1pPr>
            <a:lvl2pPr indent="-292100" lvl="1" marL="914400">
              <a:lnSpc>
                <a:spcPct val="100000"/>
              </a:lnSpc>
              <a:spcBef>
                <a:spcPts val="0"/>
              </a:spcBef>
              <a:spcAft>
                <a:spcPts val="0"/>
              </a:spcAft>
              <a:buClr>
                <a:schemeClr val="lt1"/>
              </a:buClr>
              <a:buSzPts val="1000"/>
              <a:buChar char="○"/>
              <a:defRPr sz="1000">
                <a:solidFill>
                  <a:schemeClr val="lt1"/>
                </a:solidFill>
              </a:defRPr>
            </a:lvl2pPr>
            <a:lvl3pPr indent="-292100" lvl="2" marL="1371600">
              <a:lnSpc>
                <a:spcPct val="100000"/>
              </a:lnSpc>
              <a:spcBef>
                <a:spcPts val="0"/>
              </a:spcBef>
              <a:spcAft>
                <a:spcPts val="0"/>
              </a:spcAft>
              <a:buClr>
                <a:schemeClr val="lt1"/>
              </a:buClr>
              <a:buSzPts val="1000"/>
              <a:buChar char="■"/>
              <a:defRPr>
                <a:solidFill>
                  <a:schemeClr val="lt1"/>
                </a:solidFill>
              </a:defRPr>
            </a:lvl3pPr>
            <a:lvl4pPr indent="-292100" lvl="3" marL="1828800">
              <a:lnSpc>
                <a:spcPct val="100000"/>
              </a:lnSpc>
              <a:spcBef>
                <a:spcPts val="0"/>
              </a:spcBef>
              <a:spcAft>
                <a:spcPts val="0"/>
              </a:spcAft>
              <a:buClr>
                <a:schemeClr val="lt1"/>
              </a:buClr>
              <a:buSzPts val="1000"/>
              <a:buChar char="●"/>
              <a:defRPr>
                <a:solidFill>
                  <a:schemeClr val="lt1"/>
                </a:solidFill>
              </a:defRPr>
            </a:lvl4pPr>
            <a:lvl5pPr indent="-292100" lvl="4" marL="2286000">
              <a:lnSpc>
                <a:spcPct val="100000"/>
              </a:lnSpc>
              <a:spcBef>
                <a:spcPts val="0"/>
              </a:spcBef>
              <a:spcAft>
                <a:spcPts val="0"/>
              </a:spcAft>
              <a:buClr>
                <a:schemeClr val="lt1"/>
              </a:buClr>
              <a:buSzPts val="1000"/>
              <a:buChar char="○"/>
              <a:defRPr>
                <a:solidFill>
                  <a:schemeClr val="lt1"/>
                </a:solidFill>
              </a:defRPr>
            </a:lvl5pPr>
            <a:lvl6pPr indent="-292100" lvl="5" marL="2743200">
              <a:lnSpc>
                <a:spcPct val="100000"/>
              </a:lnSpc>
              <a:spcBef>
                <a:spcPts val="0"/>
              </a:spcBef>
              <a:spcAft>
                <a:spcPts val="0"/>
              </a:spcAft>
              <a:buClr>
                <a:schemeClr val="lt1"/>
              </a:buClr>
              <a:buSzPts val="1000"/>
              <a:buChar char="■"/>
              <a:defRPr>
                <a:solidFill>
                  <a:schemeClr val="lt1"/>
                </a:solidFill>
              </a:defRPr>
            </a:lvl6pPr>
            <a:lvl7pPr indent="-292100" lvl="6" marL="3200400">
              <a:lnSpc>
                <a:spcPct val="100000"/>
              </a:lnSpc>
              <a:spcBef>
                <a:spcPts val="0"/>
              </a:spcBef>
              <a:spcAft>
                <a:spcPts val="0"/>
              </a:spcAft>
              <a:buClr>
                <a:schemeClr val="lt1"/>
              </a:buClr>
              <a:buSzPts val="1000"/>
              <a:buChar char="●"/>
              <a:defRPr>
                <a:solidFill>
                  <a:schemeClr val="lt1"/>
                </a:solidFill>
              </a:defRPr>
            </a:lvl7pPr>
            <a:lvl8pPr indent="-292100" lvl="7" marL="3657600">
              <a:lnSpc>
                <a:spcPct val="100000"/>
              </a:lnSpc>
              <a:spcBef>
                <a:spcPts val="0"/>
              </a:spcBef>
              <a:spcAft>
                <a:spcPts val="0"/>
              </a:spcAft>
              <a:buClr>
                <a:schemeClr val="lt1"/>
              </a:buClr>
              <a:buSzPts val="1000"/>
              <a:buChar char="○"/>
              <a:defRPr>
                <a:solidFill>
                  <a:schemeClr val="lt1"/>
                </a:solidFill>
              </a:defRPr>
            </a:lvl8pPr>
            <a:lvl9pPr indent="-292100" lvl="8" marL="4114800">
              <a:lnSpc>
                <a:spcPct val="100000"/>
              </a:lnSpc>
              <a:spcBef>
                <a:spcPts val="0"/>
              </a:spcBef>
              <a:spcAft>
                <a:spcPts val="0"/>
              </a:spcAft>
              <a:buClr>
                <a:schemeClr val="lt1"/>
              </a:buClr>
              <a:buSzPts val="1000"/>
              <a:buChar char="■"/>
              <a:defRPr>
                <a:solidFill>
                  <a:schemeClr val="lt1"/>
                </a:solidFill>
              </a:defRPr>
            </a:lvl9pPr>
          </a:lstStyle>
          <a:p/>
        </p:txBody>
      </p:sp>
      <p:sp>
        <p:nvSpPr>
          <p:cNvPr id="167" name="Google Shape;16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8" name="Google Shape;168;p28"/>
          <p:cNvSpPr/>
          <p:nvPr>
            <p:ph idx="2" type="pic"/>
          </p:nvPr>
        </p:nvSpPr>
        <p:spPr>
          <a:xfrm>
            <a:off x="3726325" y="669925"/>
            <a:ext cx="5220900" cy="4276800"/>
          </a:xfrm>
          <a:prstGeom prst="round2DiagRect">
            <a:avLst>
              <a:gd fmla="val 16667" name="adj1"/>
              <a:gd fmla="val 0" name="adj2"/>
            </a:avLst>
          </a:prstGeom>
          <a:noFill/>
          <a:ln>
            <a:noFill/>
          </a:ln>
        </p:spPr>
      </p:sp>
      <p:sp>
        <p:nvSpPr>
          <p:cNvPr id="169" name="Google Shape;169;p28"/>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70" name="Google Shape;170;p28"/>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
        <p:nvSpPr>
          <p:cNvPr id="171" name="Google Shape;171;p28"/>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chart">
  <p:cSld name="SECTION_TITLE_AND_DESCRIPTION">
    <p:bg>
      <p:bgPr>
        <a:solidFill>
          <a:schemeClr val="lt2"/>
        </a:solidFill>
      </p:bgPr>
    </p:bg>
    <p:spTree>
      <p:nvGrpSpPr>
        <p:cNvPr id="172" name="Shape 172"/>
        <p:cNvGrpSpPr/>
        <p:nvPr/>
      </p:nvGrpSpPr>
      <p:grpSpPr>
        <a:xfrm>
          <a:off x="0" y="0"/>
          <a:ext cx="0" cy="0"/>
          <a:chOff x="0" y="0"/>
          <a:chExt cx="0" cy="0"/>
        </a:xfrm>
      </p:grpSpPr>
      <p:sp>
        <p:nvSpPr>
          <p:cNvPr id="173" name="Google Shape;173;p29"/>
          <p:cNvSpPr/>
          <p:nvPr/>
        </p:nvSpPr>
        <p:spPr>
          <a:xfrm>
            <a:off x="4305000" y="-125"/>
            <a:ext cx="4839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4" name="Google Shape;17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75" name="Google Shape;175;p29"/>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p:txBody>
      </p:sp>
      <p:sp>
        <p:nvSpPr>
          <p:cNvPr id="176" name="Google Shape;176;p29"/>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a:lvl3pPr>
            <a:lvl4pPr indent="-292100" lvl="3" marL="1828800">
              <a:lnSpc>
                <a:spcPct val="100000"/>
              </a:lnSpc>
              <a:spcBef>
                <a:spcPts val="0"/>
              </a:spcBef>
              <a:spcAft>
                <a:spcPts val="0"/>
              </a:spcAft>
              <a:buSzPts val="1000"/>
              <a:buChar char="●"/>
              <a:defRPr/>
            </a:lvl4pPr>
            <a:lvl5pPr indent="-292100" lvl="4" marL="2286000">
              <a:lnSpc>
                <a:spcPct val="100000"/>
              </a:lnSpc>
              <a:spcBef>
                <a:spcPts val="0"/>
              </a:spcBef>
              <a:spcAft>
                <a:spcPts val="0"/>
              </a:spcAft>
              <a:buSzPts val="1000"/>
              <a:buChar char="○"/>
              <a:defRPr/>
            </a:lvl5pPr>
            <a:lvl6pPr indent="-292100" lvl="5" marL="2743200">
              <a:lnSpc>
                <a:spcPct val="100000"/>
              </a:lnSpc>
              <a:spcBef>
                <a:spcPts val="0"/>
              </a:spcBef>
              <a:spcAft>
                <a:spcPts val="0"/>
              </a:spcAft>
              <a:buSzPts val="1000"/>
              <a:buChar char="■"/>
              <a:defRPr/>
            </a:lvl6pPr>
            <a:lvl7pPr indent="-292100" lvl="6" marL="3200400">
              <a:lnSpc>
                <a:spcPct val="100000"/>
              </a:lnSpc>
              <a:spcBef>
                <a:spcPts val="0"/>
              </a:spcBef>
              <a:spcAft>
                <a:spcPts val="0"/>
              </a:spcAft>
              <a:buSzPts val="1000"/>
              <a:buChar char="●"/>
              <a:defRPr/>
            </a:lvl7pPr>
            <a:lvl8pPr indent="-292100" lvl="7" marL="3657600">
              <a:lnSpc>
                <a:spcPct val="100000"/>
              </a:lnSpc>
              <a:spcBef>
                <a:spcPts val="0"/>
              </a:spcBef>
              <a:spcAft>
                <a:spcPts val="0"/>
              </a:spcAft>
              <a:buSzPts val="1000"/>
              <a:buChar char="○"/>
              <a:defRPr/>
            </a:lvl8pPr>
            <a:lvl9pPr indent="-292100" lvl="8" marL="4114800">
              <a:lnSpc>
                <a:spcPct val="100000"/>
              </a:lnSpc>
              <a:spcBef>
                <a:spcPts val="0"/>
              </a:spcBef>
              <a:spcAft>
                <a:spcPts val="0"/>
              </a:spcAft>
              <a:buSzPts val="1000"/>
              <a:buChar char="■"/>
              <a:defRPr/>
            </a:lvl9pPr>
          </a:lstStyle>
          <a:p/>
        </p:txBody>
      </p:sp>
      <p:sp>
        <p:nvSpPr>
          <p:cNvPr id="177" name="Google Shape;177;p29"/>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78" name="Google Shape;178;p29"/>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APTION_ONLY">
    <p:bg>
      <p:bgPr>
        <a:solidFill>
          <a:schemeClr val="lt2"/>
        </a:solidFill>
      </p:bgPr>
    </p:bg>
    <p:spTree>
      <p:nvGrpSpPr>
        <p:cNvPr id="179" name="Shape 179"/>
        <p:cNvGrpSpPr/>
        <p:nvPr/>
      </p:nvGrpSpPr>
      <p:grpSpPr>
        <a:xfrm>
          <a:off x="0" y="0"/>
          <a:ext cx="0" cy="0"/>
          <a:chOff x="0" y="0"/>
          <a:chExt cx="0" cy="0"/>
        </a:xfrm>
      </p:grpSpPr>
      <p:sp>
        <p:nvSpPr>
          <p:cNvPr id="180" name="Google Shape;18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81" name="Google Shape;181;p30"/>
          <p:cNvSpPr txBox="1"/>
          <p:nvPr>
            <p:ph idx="1" type="body"/>
          </p:nvPr>
        </p:nvSpPr>
        <p:spPr>
          <a:xfrm>
            <a:off x="203000" y="89145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2" name="Google Shape;182;p30"/>
          <p:cNvSpPr txBox="1"/>
          <p:nvPr>
            <p:ph idx="2" type="body"/>
          </p:nvPr>
        </p:nvSpPr>
        <p:spPr>
          <a:xfrm>
            <a:off x="2030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3" name="Google Shape;183;p30"/>
          <p:cNvSpPr txBox="1"/>
          <p:nvPr>
            <p:ph idx="3" type="body"/>
          </p:nvPr>
        </p:nvSpPr>
        <p:spPr>
          <a:xfrm>
            <a:off x="2030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4" name="Google Shape;184;p30"/>
          <p:cNvSpPr txBox="1"/>
          <p:nvPr>
            <p:ph idx="4" type="body"/>
          </p:nvPr>
        </p:nvSpPr>
        <p:spPr>
          <a:xfrm>
            <a:off x="2030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5" name="Google Shape;185;p30"/>
          <p:cNvSpPr txBox="1"/>
          <p:nvPr>
            <p:ph idx="5" type="body"/>
          </p:nvPr>
        </p:nvSpPr>
        <p:spPr>
          <a:xfrm>
            <a:off x="2030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6" name="Google Shape;186;p30"/>
          <p:cNvSpPr txBox="1"/>
          <p:nvPr>
            <p:ph idx="6" type="body"/>
          </p:nvPr>
        </p:nvSpPr>
        <p:spPr>
          <a:xfrm>
            <a:off x="2030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7" name="Google Shape;187;p30"/>
          <p:cNvSpPr txBox="1"/>
          <p:nvPr>
            <p:ph idx="7" type="body"/>
          </p:nvPr>
        </p:nvSpPr>
        <p:spPr>
          <a:xfrm>
            <a:off x="2030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8" name="Google Shape;188;p30"/>
          <p:cNvSpPr txBox="1"/>
          <p:nvPr>
            <p:ph idx="8" type="body"/>
          </p:nvPr>
        </p:nvSpPr>
        <p:spPr>
          <a:xfrm>
            <a:off x="203000" y="386240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9" name="Google Shape;189;p30"/>
          <p:cNvSpPr txBox="1"/>
          <p:nvPr>
            <p:ph idx="9" type="body"/>
          </p:nvPr>
        </p:nvSpPr>
        <p:spPr>
          <a:xfrm>
            <a:off x="2030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0" name="Google Shape;190;p30"/>
          <p:cNvSpPr txBox="1"/>
          <p:nvPr>
            <p:ph idx="13" type="body"/>
          </p:nvPr>
        </p:nvSpPr>
        <p:spPr>
          <a:xfrm>
            <a:off x="32496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1" name="Google Shape;191;p30"/>
          <p:cNvSpPr txBox="1"/>
          <p:nvPr>
            <p:ph idx="14" type="body"/>
          </p:nvPr>
        </p:nvSpPr>
        <p:spPr>
          <a:xfrm>
            <a:off x="32496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2" name="Google Shape;192;p30"/>
          <p:cNvSpPr txBox="1"/>
          <p:nvPr>
            <p:ph idx="15" type="body"/>
          </p:nvPr>
        </p:nvSpPr>
        <p:spPr>
          <a:xfrm>
            <a:off x="32496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3" name="Google Shape;193;p30"/>
          <p:cNvSpPr txBox="1"/>
          <p:nvPr>
            <p:ph idx="16" type="body"/>
          </p:nvPr>
        </p:nvSpPr>
        <p:spPr>
          <a:xfrm>
            <a:off x="32496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4" name="Google Shape;194;p30"/>
          <p:cNvSpPr txBox="1"/>
          <p:nvPr>
            <p:ph idx="17" type="body"/>
          </p:nvPr>
        </p:nvSpPr>
        <p:spPr>
          <a:xfrm>
            <a:off x="32496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5" name="Google Shape;195;p30"/>
          <p:cNvSpPr txBox="1"/>
          <p:nvPr>
            <p:ph idx="18" type="body"/>
          </p:nvPr>
        </p:nvSpPr>
        <p:spPr>
          <a:xfrm>
            <a:off x="32496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6" name="Google Shape;196;p30"/>
          <p:cNvSpPr txBox="1"/>
          <p:nvPr>
            <p:ph idx="19" type="body"/>
          </p:nvPr>
        </p:nvSpPr>
        <p:spPr>
          <a:xfrm>
            <a:off x="32496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7" name="Google Shape;197;p30"/>
          <p:cNvSpPr txBox="1"/>
          <p:nvPr>
            <p:ph idx="20" type="body"/>
          </p:nvPr>
        </p:nvSpPr>
        <p:spPr>
          <a:xfrm>
            <a:off x="32496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8" name="Google Shape;198;p30"/>
          <p:cNvSpPr txBox="1"/>
          <p:nvPr>
            <p:ph idx="21" type="body"/>
          </p:nvPr>
        </p:nvSpPr>
        <p:spPr>
          <a:xfrm>
            <a:off x="32496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9" name="Google Shape;199;p30"/>
          <p:cNvSpPr txBox="1"/>
          <p:nvPr>
            <p:ph idx="22" type="body"/>
          </p:nvPr>
        </p:nvSpPr>
        <p:spPr>
          <a:xfrm>
            <a:off x="62962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0" name="Google Shape;200;p30"/>
          <p:cNvSpPr txBox="1"/>
          <p:nvPr>
            <p:ph idx="23" type="body"/>
          </p:nvPr>
        </p:nvSpPr>
        <p:spPr>
          <a:xfrm>
            <a:off x="62962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1" name="Google Shape;201;p30"/>
          <p:cNvSpPr txBox="1"/>
          <p:nvPr>
            <p:ph idx="24" type="body"/>
          </p:nvPr>
        </p:nvSpPr>
        <p:spPr>
          <a:xfrm>
            <a:off x="62962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2" name="Google Shape;202;p30"/>
          <p:cNvSpPr txBox="1"/>
          <p:nvPr>
            <p:ph idx="25" type="body"/>
          </p:nvPr>
        </p:nvSpPr>
        <p:spPr>
          <a:xfrm>
            <a:off x="62962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3" name="Google Shape;203;p30"/>
          <p:cNvSpPr txBox="1"/>
          <p:nvPr>
            <p:ph idx="26" type="body"/>
          </p:nvPr>
        </p:nvSpPr>
        <p:spPr>
          <a:xfrm>
            <a:off x="62962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4" name="Google Shape;204;p30"/>
          <p:cNvSpPr txBox="1"/>
          <p:nvPr>
            <p:ph idx="27" type="body"/>
          </p:nvPr>
        </p:nvSpPr>
        <p:spPr>
          <a:xfrm>
            <a:off x="62962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5" name="Google Shape;205;p30"/>
          <p:cNvSpPr txBox="1"/>
          <p:nvPr>
            <p:ph idx="28" type="body"/>
          </p:nvPr>
        </p:nvSpPr>
        <p:spPr>
          <a:xfrm>
            <a:off x="62962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6" name="Google Shape;206;p30"/>
          <p:cNvSpPr txBox="1"/>
          <p:nvPr>
            <p:ph idx="29" type="body"/>
          </p:nvPr>
        </p:nvSpPr>
        <p:spPr>
          <a:xfrm>
            <a:off x="62962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7" name="Google Shape;207;p30"/>
          <p:cNvSpPr txBox="1"/>
          <p:nvPr>
            <p:ph idx="30" type="body"/>
          </p:nvPr>
        </p:nvSpPr>
        <p:spPr>
          <a:xfrm>
            <a:off x="6296200" y="4130600"/>
            <a:ext cx="2644800" cy="268200"/>
          </a:xfrm>
          <a:prstGeom prst="rect">
            <a:avLst/>
          </a:prstGeom>
        </p:spPr>
        <p:txBody>
          <a:bodyPr anchorCtr="0" anchor="t" bIns="91425" lIns="91425" spcFirstLastPara="1" rIns="91425" wrap="square" tIns="91425">
            <a:no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8" name="Google Shape;208;p30"/>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09" name="Google Shape;209;p30"/>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SzPts val="800"/>
              <a:buChar char="●"/>
              <a:defRPr sz="800"/>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sz="800"/>
            </a:lvl3pPr>
            <a:lvl4pPr indent="-279400" lvl="3" marL="1828800" algn="r">
              <a:spcBef>
                <a:spcPts val="0"/>
              </a:spcBef>
              <a:spcAft>
                <a:spcPts val="0"/>
              </a:spcAft>
              <a:buSzPts val="800"/>
              <a:buChar char="●"/>
              <a:defRPr sz="800"/>
            </a:lvl4pPr>
            <a:lvl5pPr indent="-279400" lvl="4" marL="2286000" algn="r">
              <a:spcBef>
                <a:spcPts val="0"/>
              </a:spcBef>
              <a:spcAft>
                <a:spcPts val="0"/>
              </a:spcAft>
              <a:buSzPts val="800"/>
              <a:buChar char="○"/>
              <a:defRPr sz="800"/>
            </a:lvl5pPr>
            <a:lvl6pPr indent="-279400" lvl="5" marL="2743200" algn="r">
              <a:spcBef>
                <a:spcPts val="0"/>
              </a:spcBef>
              <a:spcAft>
                <a:spcPts val="0"/>
              </a:spcAft>
              <a:buSzPts val="800"/>
              <a:buChar char="■"/>
              <a:defRPr sz="800"/>
            </a:lvl6pPr>
            <a:lvl7pPr indent="-279400" lvl="6" marL="3200400" algn="r">
              <a:spcBef>
                <a:spcPts val="0"/>
              </a:spcBef>
              <a:spcAft>
                <a:spcPts val="0"/>
              </a:spcAft>
              <a:buSzPts val="800"/>
              <a:buChar char="●"/>
              <a:defRPr sz="800"/>
            </a:lvl7pPr>
            <a:lvl8pPr indent="-279400" lvl="7" marL="3657600" algn="r">
              <a:spcBef>
                <a:spcPts val="0"/>
              </a:spcBef>
              <a:spcAft>
                <a:spcPts val="0"/>
              </a:spcAft>
              <a:buSzPts val="800"/>
              <a:buChar char="○"/>
              <a:defRPr sz="800"/>
            </a:lvl8pPr>
            <a:lvl9pPr indent="-279400" lvl="8" marL="4114800" algn="r">
              <a:spcBef>
                <a:spcPts val="0"/>
              </a:spcBef>
              <a:spcAft>
                <a:spcPts val="0"/>
              </a:spcAft>
              <a:buSzPts val="800"/>
              <a:buChar char="■"/>
              <a:defRPr sz="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CUSTOM">
    <p:spTree>
      <p:nvGrpSpPr>
        <p:cNvPr id="210" name="Shape 210"/>
        <p:cNvGrpSpPr/>
        <p:nvPr/>
      </p:nvGrpSpPr>
      <p:grpSpPr>
        <a:xfrm>
          <a:off x="0" y="0"/>
          <a:ext cx="0" cy="0"/>
          <a:chOff x="0" y="0"/>
          <a:chExt cx="0" cy="0"/>
        </a:xfrm>
      </p:grpSpPr>
      <p:sp>
        <p:nvSpPr>
          <p:cNvPr id="211" name="Google Shape;211;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31"/>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13" name="Google Shape;213;p31"/>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0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1760100"/>
          </a:xfrm>
          <a:prstGeom prst="rect">
            <a:avLst/>
          </a:prstGeom>
          <a:noFill/>
          <a:ln>
            <a:noFill/>
          </a:ln>
        </p:spPr>
        <p:txBody>
          <a:bodyPr anchorCtr="0" anchor="t" bIns="91425" lIns="91425" spcFirstLastPara="1" rIns="91425" wrap="square" tIns="91425">
            <a:normAutofit/>
          </a:bodyPr>
          <a:lstStyle>
            <a:lvl1pPr indent="-292100" lvl="0" marL="457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indent="-279400" lvl="1" marL="914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indent="-292100" lvl="2" marL="1371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indent="-292100" lvl="3" marL="1828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indent="-292100" lvl="4" marL="22860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indent="-292100" lvl="5" marL="2743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indent="-292100" lvl="6" marL="32004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indent="-292100" lvl="7" marL="3657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indent="-292100" lvl="8" marL="4114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idx="4" type="body"/>
          </p:nvPr>
        </p:nvSpPr>
        <p:spPr>
          <a:xfrm>
            <a:off x="8208751" y="196725"/>
            <a:ext cx="8124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11.19.24</a:t>
            </a:r>
            <a:endParaRPr/>
          </a:p>
        </p:txBody>
      </p:sp>
      <p:sp>
        <p:nvSpPr>
          <p:cNvPr id="219" name="Google Shape;219;p32"/>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Explainable AI for Estimating Pathogenicity of Genetic Variants Using Large-Scale Knowledge Graphs</a:t>
            </a:r>
            <a:endParaRPr sz="31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Shuya Abe, Shinichiro Tago  , Kazuaki Yokoyama and Masaru Fuji</a:t>
            </a:r>
            <a:endParaRPr sz="1200"/>
          </a:p>
        </p:txBody>
      </p:sp>
      <p:sp>
        <p:nvSpPr>
          <p:cNvPr id="220" name="Google Shape;220;p32"/>
          <p:cNvSpPr txBox="1"/>
          <p:nvPr>
            <p:ph idx="2" type="subTitle"/>
          </p:nvPr>
        </p:nvSpPr>
        <p:spPr>
          <a:xfrm>
            <a:off x="196950" y="3160100"/>
            <a:ext cx="3986700" cy="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t>Final Presentation:</a:t>
            </a:r>
            <a:endParaRPr sz="1650"/>
          </a:p>
          <a:p>
            <a:pPr indent="0" lvl="0" marL="0" rtl="0" algn="l">
              <a:spcBef>
                <a:spcPts val="0"/>
              </a:spcBef>
              <a:spcAft>
                <a:spcPts val="0"/>
              </a:spcAft>
              <a:buNone/>
            </a:pPr>
            <a:r>
              <a:rPr lang="en" sz="1650"/>
              <a:t>Daniel Gutierrez</a:t>
            </a:r>
            <a:endParaRPr sz="1650"/>
          </a:p>
          <a:p>
            <a:pPr indent="0" lvl="0" marL="0" rtl="0" algn="l">
              <a:spcBef>
                <a:spcPts val="0"/>
              </a:spcBef>
              <a:spcAft>
                <a:spcPts val="0"/>
              </a:spcAft>
              <a:buNone/>
            </a:pPr>
            <a:r>
              <a:rPr lang="en" sz="1650"/>
              <a:t>CAP5610</a:t>
            </a:r>
            <a:endParaRPr sz="1650"/>
          </a:p>
          <a:p>
            <a:pPr indent="0" lvl="0" marL="0" rtl="0" algn="l">
              <a:spcBef>
                <a:spcPts val="0"/>
              </a:spcBef>
              <a:spcAft>
                <a:spcPts val="0"/>
              </a:spcAft>
              <a:buNone/>
            </a:pPr>
            <a:r>
              <a:rPr lang="en" sz="1650"/>
              <a:t>Professor Ananda M. Mondal</a:t>
            </a:r>
            <a:endParaRPr sz="1650"/>
          </a:p>
        </p:txBody>
      </p:sp>
      <p:pic>
        <p:nvPicPr>
          <p:cNvPr id="221" name="Google Shape;221;p32"/>
          <p:cNvPicPr preferRelativeResize="0"/>
          <p:nvPr/>
        </p:nvPicPr>
        <p:blipFill>
          <a:blip r:embed="rId3">
            <a:alphaModFix/>
          </a:blip>
          <a:stretch>
            <a:fillRect/>
          </a:stretch>
        </p:blipFill>
        <p:spPr>
          <a:xfrm>
            <a:off x="5556525" y="2153350"/>
            <a:ext cx="2652220" cy="2737775"/>
          </a:xfrm>
          <a:prstGeom prst="rect">
            <a:avLst/>
          </a:prstGeom>
          <a:noFill/>
          <a:ln>
            <a:noFill/>
          </a:ln>
        </p:spPr>
      </p:pic>
      <p:sp>
        <p:nvSpPr>
          <p:cNvPr id="222" name="Google Shape;222;p32"/>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91" name="Google Shape;291;p4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
              <a:t>Dataset Distribution:</a:t>
            </a:r>
            <a:endParaRPr/>
          </a:p>
          <a:p>
            <a:pPr indent="-304800" lvl="1" marL="914400" rtl="0" algn="l">
              <a:spcBef>
                <a:spcPts val="0"/>
              </a:spcBef>
              <a:spcAft>
                <a:spcPts val="0"/>
              </a:spcAft>
              <a:buSzPts val="1200"/>
              <a:buChar char="○"/>
            </a:pPr>
            <a:r>
              <a:rPr lang="en"/>
              <a:t>Pathogenic:50863, Benign: 12729</a:t>
            </a:r>
            <a:endParaRPr/>
          </a:p>
          <a:p>
            <a:pPr indent="-317500" lvl="0" marL="457200" rtl="0" algn="l">
              <a:spcBef>
                <a:spcPts val="0"/>
              </a:spcBef>
              <a:spcAft>
                <a:spcPts val="0"/>
              </a:spcAft>
              <a:buSzPts val="1400"/>
              <a:buChar char="●"/>
            </a:pPr>
            <a:r>
              <a:rPr lang="en"/>
              <a:t>Best XGBoost Model</a:t>
            </a:r>
            <a:endParaRPr/>
          </a:p>
          <a:p>
            <a:pPr indent="-304800" lvl="1" marL="914400" rtl="0" algn="l">
              <a:spcBef>
                <a:spcPts val="0"/>
              </a:spcBef>
              <a:spcAft>
                <a:spcPts val="0"/>
              </a:spcAft>
              <a:buSzPts val="1200"/>
              <a:buChar char="○"/>
            </a:pPr>
            <a:r>
              <a:rPr lang="en"/>
              <a:t>Best Parameters: {'colsample_bytree': 0.6, 'learning_rate': 0.1, 'max_depth': 7, 'min_child_weight': 1, 'scale_pos_weight': 0.2502580486606046, 'subsample': 1.0}</a:t>
            </a:r>
            <a:endParaRPr/>
          </a:p>
          <a:p>
            <a:pPr indent="-304800" lvl="1" marL="914400" rtl="0" algn="l">
              <a:spcBef>
                <a:spcPts val="0"/>
              </a:spcBef>
              <a:spcAft>
                <a:spcPts val="0"/>
              </a:spcAft>
              <a:buSzPts val="1200"/>
              <a:buChar char="○"/>
            </a:pPr>
            <a:r>
              <a:rPr lang="en"/>
              <a:t>Best Average AUC: 0.99</a:t>
            </a:r>
            <a:endParaRPr/>
          </a:p>
          <a:p>
            <a:pPr indent="-304800" lvl="1" marL="914400" rtl="0" algn="l">
              <a:spcBef>
                <a:spcPts val="0"/>
              </a:spcBef>
              <a:spcAft>
                <a:spcPts val="0"/>
              </a:spcAft>
              <a:buSzPts val="1200"/>
              <a:buChar char="○"/>
            </a:pPr>
            <a:r>
              <a:rPr lang="en"/>
              <a:t>High Test and Validation Scores, low training loss, converges towards the end.</a:t>
            </a:r>
            <a:endParaRPr/>
          </a:p>
          <a:p>
            <a:pPr indent="-304800" lvl="2" marL="1371600" rtl="0" algn="l">
              <a:spcBef>
                <a:spcPts val="0"/>
              </a:spcBef>
              <a:spcAft>
                <a:spcPts val="0"/>
              </a:spcAft>
              <a:buSzPts val="1200"/>
              <a:buChar char="■"/>
            </a:pPr>
            <a:r>
              <a:rPr lang="en"/>
              <a:t>Ensures we are not overfitting and generalizing well across all kfolds</a:t>
            </a:r>
            <a:endParaRPr/>
          </a:p>
          <a:p>
            <a:pPr indent="-304800" lvl="1" marL="914400" rtl="0" algn="l">
              <a:spcBef>
                <a:spcPts val="0"/>
              </a:spcBef>
              <a:spcAft>
                <a:spcPts val="0"/>
              </a:spcAft>
              <a:buSzPts val="1200"/>
              <a:buChar char="○"/>
            </a:pPr>
            <a:r>
              <a:rPr lang="en"/>
              <a:t>Heat Map shows correlation between a Max Depth of 7 and Learning Rate of 0.1, leading to a high Reciever Operating Characteristic AUC</a:t>
            </a:r>
            <a:endParaRPr/>
          </a:p>
          <a:p>
            <a:pPr indent="0" lvl="0" marL="914400" rtl="0" algn="l">
              <a:spcBef>
                <a:spcPts val="1200"/>
              </a:spcBef>
              <a:spcAft>
                <a:spcPts val="1200"/>
              </a:spcAft>
              <a:buNone/>
            </a:pPr>
            <a:r>
              <a:t/>
            </a:r>
            <a:endParaRPr/>
          </a:p>
        </p:txBody>
      </p:sp>
      <p:sp>
        <p:nvSpPr>
          <p:cNvPr id="292" name="Google Shape;292;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93" name="Google Shape;293;p41"/>
          <p:cNvPicPr preferRelativeResize="0"/>
          <p:nvPr/>
        </p:nvPicPr>
        <p:blipFill>
          <a:blip r:embed="rId3">
            <a:alphaModFix/>
          </a:blip>
          <a:stretch>
            <a:fillRect/>
          </a:stretch>
        </p:blipFill>
        <p:spPr>
          <a:xfrm>
            <a:off x="5865848" y="337825"/>
            <a:ext cx="2690558" cy="2045949"/>
          </a:xfrm>
          <a:prstGeom prst="rect">
            <a:avLst/>
          </a:prstGeom>
          <a:noFill/>
          <a:ln>
            <a:noFill/>
          </a:ln>
        </p:spPr>
      </p:pic>
      <p:pic>
        <p:nvPicPr>
          <p:cNvPr id="294" name="Google Shape;294;p41"/>
          <p:cNvPicPr preferRelativeResize="0"/>
          <p:nvPr/>
        </p:nvPicPr>
        <p:blipFill>
          <a:blip r:embed="rId4">
            <a:alphaModFix/>
          </a:blip>
          <a:stretch>
            <a:fillRect/>
          </a:stretch>
        </p:blipFill>
        <p:spPr>
          <a:xfrm>
            <a:off x="5865850" y="2571750"/>
            <a:ext cx="2690550" cy="21360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300" name="Google Shape;300;p4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a:t>Final Results:</a:t>
            </a:r>
            <a:endParaRPr/>
          </a:p>
          <a:p>
            <a:pPr indent="-304800" lvl="1" marL="914400" rtl="0" algn="l">
              <a:spcBef>
                <a:spcPts val="0"/>
              </a:spcBef>
              <a:spcAft>
                <a:spcPts val="0"/>
              </a:spcAft>
              <a:buSzPts val="1200"/>
              <a:buChar char="○"/>
            </a:pPr>
            <a:r>
              <a:rPr lang="en"/>
              <a:t>Test Accuracy: 0.98</a:t>
            </a:r>
            <a:endParaRPr/>
          </a:p>
          <a:p>
            <a:pPr indent="-304800" lvl="1" marL="914400" rtl="0" algn="l">
              <a:spcBef>
                <a:spcPts val="0"/>
              </a:spcBef>
              <a:spcAft>
                <a:spcPts val="0"/>
              </a:spcAft>
              <a:buSzPts val="1200"/>
              <a:buChar char="○"/>
            </a:pPr>
            <a:r>
              <a:rPr lang="en"/>
              <a:t>Test Precision: 0.99</a:t>
            </a:r>
            <a:endParaRPr/>
          </a:p>
          <a:p>
            <a:pPr indent="-304800" lvl="1" marL="914400" rtl="0" algn="l">
              <a:spcBef>
                <a:spcPts val="0"/>
              </a:spcBef>
              <a:spcAft>
                <a:spcPts val="0"/>
              </a:spcAft>
              <a:buSzPts val="1200"/>
              <a:buChar char="○"/>
            </a:pPr>
            <a:r>
              <a:rPr lang="en"/>
              <a:t>Test Recall: 0.98</a:t>
            </a:r>
            <a:endParaRPr/>
          </a:p>
          <a:p>
            <a:pPr indent="-304800" lvl="1" marL="914400" rtl="0" algn="l">
              <a:spcBef>
                <a:spcPts val="0"/>
              </a:spcBef>
              <a:spcAft>
                <a:spcPts val="0"/>
              </a:spcAft>
              <a:buSzPts val="1200"/>
              <a:buChar char="○"/>
            </a:pPr>
            <a:r>
              <a:rPr lang="en"/>
              <a:t>Test f1-score: 0.99</a:t>
            </a:r>
            <a:endParaRPr/>
          </a:p>
          <a:p>
            <a:pPr indent="-304800" lvl="1" marL="914400" rtl="0" algn="l">
              <a:spcBef>
                <a:spcPts val="0"/>
              </a:spcBef>
              <a:spcAft>
                <a:spcPts val="0"/>
              </a:spcAft>
              <a:buSzPts val="1200"/>
              <a:buChar char="○"/>
            </a:pPr>
            <a:r>
              <a:rPr lang="en"/>
              <a:t>Test ROC AUC: 0.99</a:t>
            </a:r>
            <a:endParaRPr/>
          </a:p>
          <a:p>
            <a:pPr indent="-304800" lvl="1" marL="914400" rtl="0" algn="l">
              <a:spcBef>
                <a:spcPts val="0"/>
              </a:spcBef>
              <a:spcAft>
                <a:spcPts val="0"/>
              </a:spcAft>
              <a:buSzPts val="1200"/>
              <a:buChar char="○"/>
            </a:pPr>
            <a:r>
              <a:rPr lang="en"/>
              <a:t>Confusion Matrix:</a:t>
            </a:r>
            <a:endParaRPr/>
          </a:p>
          <a:p>
            <a:pPr indent="-304800" lvl="2" marL="1371600" rtl="0" algn="l">
              <a:spcBef>
                <a:spcPts val="0"/>
              </a:spcBef>
              <a:spcAft>
                <a:spcPts val="0"/>
              </a:spcAft>
              <a:buSzPts val="1200"/>
              <a:buChar char="■"/>
            </a:pPr>
            <a:r>
              <a:rPr lang="en"/>
              <a:t>[2456   90]</a:t>
            </a:r>
            <a:endParaRPr/>
          </a:p>
          <a:p>
            <a:pPr indent="-304800" lvl="2" marL="1371600" rtl="0" algn="l">
              <a:spcBef>
                <a:spcPts val="0"/>
              </a:spcBef>
              <a:spcAft>
                <a:spcPts val="0"/>
              </a:spcAft>
              <a:buSzPts val="1200"/>
              <a:buChar char="■"/>
            </a:pPr>
            <a:r>
              <a:rPr lang="en"/>
              <a:t>[ 192 9981]</a:t>
            </a:r>
            <a:endParaRPr/>
          </a:p>
          <a:p>
            <a:pPr indent="-317500" lvl="0" marL="457200" rtl="0" algn="l">
              <a:spcBef>
                <a:spcPts val="0"/>
              </a:spcBef>
              <a:spcAft>
                <a:spcPts val="0"/>
              </a:spcAft>
              <a:buSzPts val="1400"/>
              <a:buChar char="●"/>
            </a:pPr>
            <a:r>
              <a:rPr lang="en"/>
              <a:t>The model exceeded the performances metrics of the deep tensor model as well as those of the comparison models mentioned in the assigned oaoer</a:t>
            </a:r>
            <a:endParaRPr/>
          </a:p>
          <a:p>
            <a:pPr indent="0" lvl="0" marL="0" rtl="0" algn="l">
              <a:spcBef>
                <a:spcPts val="1200"/>
              </a:spcBef>
              <a:spcAft>
                <a:spcPts val="1200"/>
              </a:spcAft>
              <a:buNone/>
            </a:pPr>
            <a:r>
              <a:t/>
            </a:r>
            <a:endParaRPr/>
          </a:p>
        </p:txBody>
      </p:sp>
      <p:sp>
        <p:nvSpPr>
          <p:cNvPr id="301" name="Google Shape;301;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02" name="Google Shape;302;p42"/>
          <p:cNvPicPr preferRelativeResize="0"/>
          <p:nvPr/>
        </p:nvPicPr>
        <p:blipFill>
          <a:blip r:embed="rId3">
            <a:alphaModFix/>
          </a:blip>
          <a:stretch>
            <a:fillRect/>
          </a:stretch>
        </p:blipFill>
        <p:spPr>
          <a:xfrm>
            <a:off x="5578825" y="196450"/>
            <a:ext cx="3017403" cy="2375300"/>
          </a:xfrm>
          <a:prstGeom prst="rect">
            <a:avLst/>
          </a:prstGeom>
          <a:noFill/>
          <a:ln>
            <a:noFill/>
          </a:ln>
        </p:spPr>
      </p:pic>
      <p:pic>
        <p:nvPicPr>
          <p:cNvPr id="303" name="Google Shape;303;p42"/>
          <p:cNvPicPr preferRelativeResize="0"/>
          <p:nvPr/>
        </p:nvPicPr>
        <p:blipFill>
          <a:blip r:embed="rId4">
            <a:alphaModFix/>
          </a:blip>
          <a:stretch>
            <a:fillRect/>
          </a:stretch>
        </p:blipFill>
        <p:spPr>
          <a:xfrm>
            <a:off x="5029950" y="2690850"/>
            <a:ext cx="3856059" cy="20883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SHAP</a:t>
            </a:r>
            <a:endParaRPr/>
          </a:p>
        </p:txBody>
      </p:sp>
      <p:sp>
        <p:nvSpPr>
          <p:cNvPr id="309" name="Google Shape;309;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10" name="Google Shape;310;p43"/>
          <p:cNvPicPr preferRelativeResize="0"/>
          <p:nvPr/>
        </p:nvPicPr>
        <p:blipFill>
          <a:blip r:embed="rId3">
            <a:alphaModFix/>
          </a:blip>
          <a:stretch>
            <a:fillRect/>
          </a:stretch>
        </p:blipFill>
        <p:spPr>
          <a:xfrm>
            <a:off x="2683125" y="1017725"/>
            <a:ext cx="4630503"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SHAP</a:t>
            </a:r>
            <a:endParaRPr/>
          </a:p>
        </p:txBody>
      </p:sp>
      <p:sp>
        <p:nvSpPr>
          <p:cNvPr id="316" name="Google Shape;316;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17" name="Google Shape;317;p44"/>
          <p:cNvPicPr preferRelativeResize="0"/>
          <p:nvPr/>
        </p:nvPicPr>
        <p:blipFill>
          <a:blip r:embed="rId3">
            <a:alphaModFix/>
          </a:blip>
          <a:stretch>
            <a:fillRect/>
          </a:stretch>
        </p:blipFill>
        <p:spPr>
          <a:xfrm>
            <a:off x="3141950" y="1138700"/>
            <a:ext cx="2860101" cy="2069300"/>
          </a:xfrm>
          <a:prstGeom prst="rect">
            <a:avLst/>
          </a:prstGeom>
          <a:noFill/>
          <a:ln>
            <a:noFill/>
          </a:ln>
        </p:spPr>
      </p:pic>
      <p:pic>
        <p:nvPicPr>
          <p:cNvPr id="318" name="Google Shape;318;p44"/>
          <p:cNvPicPr preferRelativeResize="0"/>
          <p:nvPr/>
        </p:nvPicPr>
        <p:blipFill>
          <a:blip r:embed="rId4">
            <a:alphaModFix/>
          </a:blip>
          <a:stretch>
            <a:fillRect/>
          </a:stretch>
        </p:blipFill>
        <p:spPr>
          <a:xfrm>
            <a:off x="1632376" y="3451027"/>
            <a:ext cx="5766426" cy="1329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324" name="Google Shape;324;p45"/>
          <p:cNvSpPr txBox="1"/>
          <p:nvPr>
            <p:ph idx="1" type="body"/>
          </p:nvPr>
        </p:nvSpPr>
        <p:spPr>
          <a:xfrm>
            <a:off x="311700" y="1152475"/>
            <a:ext cx="3999900" cy="39045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a:t>The high accuracy of the XGBoost model indicated its potential for predicting  pathogenicity of genetic variant, especially considering its improvement on the metrics of “Deep Tensor” from the assigned paper</a:t>
            </a:r>
            <a:endParaRPr/>
          </a:p>
          <a:p>
            <a:pPr indent="-317500" lvl="0" marL="457200" rtl="0" algn="l">
              <a:spcBef>
                <a:spcPts val="0"/>
              </a:spcBef>
              <a:spcAft>
                <a:spcPts val="0"/>
              </a:spcAft>
              <a:buSzPts val="1400"/>
              <a:buChar char="●"/>
            </a:pPr>
            <a:r>
              <a:rPr lang="en"/>
              <a:t>SHAP highlighted the importance of the four features ClinPred, BayesDel, and MetaRNN rankscores in classification, which equally had a hand in classifying pathogenic and benign classes.</a:t>
            </a:r>
            <a:endParaRPr/>
          </a:p>
          <a:p>
            <a:pPr indent="-317500" lvl="0" marL="457200" rtl="0" algn="l">
              <a:spcBef>
                <a:spcPts val="0"/>
              </a:spcBef>
              <a:spcAft>
                <a:spcPts val="0"/>
              </a:spcAft>
              <a:buSzPts val="1400"/>
              <a:buChar char="●"/>
            </a:pPr>
            <a:r>
              <a:rPr lang="en"/>
              <a:t>Limitations:</a:t>
            </a:r>
            <a:endParaRPr/>
          </a:p>
          <a:p>
            <a:pPr indent="-304800" lvl="1" marL="914400" rtl="0" algn="l">
              <a:spcBef>
                <a:spcPts val="0"/>
              </a:spcBef>
              <a:spcAft>
                <a:spcPts val="0"/>
              </a:spcAft>
              <a:buSzPts val="1200"/>
              <a:buChar char="○"/>
            </a:pPr>
            <a:r>
              <a:rPr lang="en"/>
              <a:t>Could potentially study the use of raw scores from the same algorithms instead of normalized rankscores</a:t>
            </a:r>
            <a:endParaRPr/>
          </a:p>
          <a:p>
            <a:pPr indent="-317500" lvl="0" marL="457200" rtl="0" algn="l">
              <a:spcBef>
                <a:spcPts val="0"/>
              </a:spcBef>
              <a:spcAft>
                <a:spcPts val="0"/>
              </a:spcAft>
              <a:buSzPts val="1400"/>
              <a:buChar char="●"/>
            </a:pPr>
            <a:r>
              <a:rPr lang="en"/>
              <a:t>Potentially use OmniXAI, which offers a GPT explainer for SHAP explainations</a:t>
            </a:r>
            <a:endParaRPr/>
          </a:p>
        </p:txBody>
      </p:sp>
      <p:sp>
        <p:nvSpPr>
          <p:cNvPr id="325" name="Google Shape;325;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26" name="Google Shape;326;p45"/>
          <p:cNvPicPr preferRelativeResize="0"/>
          <p:nvPr/>
        </p:nvPicPr>
        <p:blipFill>
          <a:blip r:embed="rId3">
            <a:alphaModFix/>
          </a:blip>
          <a:stretch>
            <a:fillRect/>
          </a:stretch>
        </p:blipFill>
        <p:spPr>
          <a:xfrm>
            <a:off x="4946100" y="1092450"/>
            <a:ext cx="3886200" cy="1314450"/>
          </a:xfrm>
          <a:prstGeom prst="rect">
            <a:avLst/>
          </a:prstGeom>
          <a:noFill/>
          <a:ln>
            <a:noFill/>
          </a:ln>
        </p:spPr>
      </p:pic>
      <p:pic>
        <p:nvPicPr>
          <p:cNvPr id="327" name="Google Shape;327;p45"/>
          <p:cNvPicPr preferRelativeResize="0"/>
          <p:nvPr/>
        </p:nvPicPr>
        <p:blipFill>
          <a:blip r:embed="rId4">
            <a:alphaModFix/>
          </a:blip>
          <a:stretch>
            <a:fillRect/>
          </a:stretch>
        </p:blipFill>
        <p:spPr>
          <a:xfrm>
            <a:off x="4946100" y="2713226"/>
            <a:ext cx="3886201" cy="14696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 &amp; Conclusions</a:t>
            </a:r>
            <a:endParaRPr/>
          </a:p>
        </p:txBody>
      </p:sp>
      <p:sp>
        <p:nvSpPr>
          <p:cNvPr id="333" name="Google Shape;33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Explainable AI has the potential to revolutionize genomics by providing accurate and interpretable predictions. The analysis and results obtained </a:t>
            </a:r>
            <a:r>
              <a:rPr lang="en" sz="1400"/>
              <a:t>from this experiment as well as the results from the paper </a:t>
            </a:r>
            <a:r>
              <a:rPr lang="en" sz="1400"/>
              <a:t>represents a step towards realizing this potential and improving the diagnosis and treatment of genetic diseases</a:t>
            </a:r>
            <a:endParaRPr sz="1400"/>
          </a:p>
          <a:p>
            <a:pPr indent="-317500" lvl="0" marL="457200" rtl="0" algn="l">
              <a:spcBef>
                <a:spcPts val="0"/>
              </a:spcBef>
              <a:spcAft>
                <a:spcPts val="0"/>
              </a:spcAft>
              <a:buSzPts val="1400"/>
              <a:buChar char="●"/>
            </a:pPr>
            <a:r>
              <a:rPr lang="en" sz="1400"/>
              <a:t>Contributions</a:t>
            </a:r>
            <a:endParaRPr sz="1400"/>
          </a:p>
          <a:p>
            <a:pPr indent="-317500" lvl="1" marL="914400" rtl="0" algn="l">
              <a:spcBef>
                <a:spcPts val="0"/>
              </a:spcBef>
              <a:spcAft>
                <a:spcPts val="0"/>
              </a:spcAft>
              <a:buSzPts val="1400"/>
              <a:buChar char="○"/>
            </a:pPr>
            <a:r>
              <a:rPr lang="en" sz="1400"/>
              <a:t>Introduction of XGBoost and SHAP as a viable tool for interpreting complex genomic data due to its high accuracy, efficiency, and </a:t>
            </a:r>
            <a:r>
              <a:rPr lang="en" sz="1400"/>
              <a:t>availability</a:t>
            </a:r>
            <a:r>
              <a:rPr lang="en" sz="1400"/>
              <a:t> to the public</a:t>
            </a:r>
            <a:endParaRPr sz="1400"/>
          </a:p>
          <a:p>
            <a:pPr indent="-317500" lvl="1" marL="914400" rtl="0" algn="l">
              <a:spcBef>
                <a:spcPts val="0"/>
              </a:spcBef>
              <a:spcAft>
                <a:spcPts val="0"/>
              </a:spcAft>
              <a:buSzPts val="1400"/>
              <a:buChar char="○"/>
            </a:pPr>
            <a:r>
              <a:rPr lang="en" sz="1400"/>
              <a:t>A deployable model that is capable of assigning pathogenic classifications to variants in the DbNSFP that do not have one from Clinvar and have the relevant feature values from each algorithm</a:t>
            </a:r>
            <a:endParaRPr sz="1400"/>
          </a:p>
        </p:txBody>
      </p:sp>
      <p:sp>
        <p:nvSpPr>
          <p:cNvPr id="334" name="Google Shape;334;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0" name="Google Shape;340;p47"/>
          <p:cNvSpPr txBox="1"/>
          <p:nvPr>
            <p:ph idx="1" type="subTitle"/>
          </p:nvPr>
        </p:nvSpPr>
        <p:spPr>
          <a:xfrm>
            <a:off x="975300" y="1864050"/>
            <a:ext cx="7193400" cy="592500"/>
          </a:xfrm>
          <a:prstGeom prst="rect">
            <a:avLst/>
          </a:prstGeom>
        </p:spPr>
        <p:txBody>
          <a:bodyPr anchorCtr="0" anchor="ctr" bIns="91425" lIns="91425" spcFirstLastPara="1" rIns="91425" wrap="square" tIns="91425">
            <a:spAutoFit/>
          </a:bodyPr>
          <a:lstStyle/>
          <a:p>
            <a:pPr indent="0" lvl="0" marL="0" rtl="0" algn="ctr">
              <a:spcBef>
                <a:spcPts val="0"/>
              </a:spcBef>
              <a:spcAft>
                <a:spcPts val="1200"/>
              </a:spcAft>
              <a:buNone/>
            </a:pPr>
            <a:r>
              <a:rPr lang="en"/>
              <a:t>Q/A?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228" name="Google Shape;22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Single nucleotide variants(SNV’s) are mutations in the human genome that have the potential to cause autoimmune disorders and diseases like cancer, but could also be benign and have no impact of health</a:t>
            </a:r>
            <a:endParaRPr sz="1400"/>
          </a:p>
          <a:p>
            <a:pPr indent="-317500" lvl="0" marL="457200" rtl="0" algn="l">
              <a:spcBef>
                <a:spcPts val="0"/>
              </a:spcBef>
              <a:spcAft>
                <a:spcPts val="0"/>
              </a:spcAft>
              <a:buSzPts val="1400"/>
              <a:buChar char="●"/>
            </a:pPr>
            <a:r>
              <a:rPr lang="en" sz="1400"/>
              <a:t>Genomic omics data obtained from Next Generation Sequencing, an efficient form of DNA </a:t>
            </a:r>
            <a:r>
              <a:rPr lang="en" sz="1400"/>
              <a:t>sequencing, </a:t>
            </a:r>
            <a:r>
              <a:rPr lang="en" sz="1400"/>
              <a:t>is too vast to be able to analyze manually and difficult to understand without prior domain knowledge</a:t>
            </a:r>
            <a:endParaRPr sz="1400"/>
          </a:p>
          <a:p>
            <a:pPr indent="-317500" lvl="0" marL="457200" rtl="0" algn="l">
              <a:spcBef>
                <a:spcPts val="0"/>
              </a:spcBef>
              <a:spcAft>
                <a:spcPts val="0"/>
              </a:spcAft>
              <a:buSzPts val="1400"/>
              <a:buChar char="●"/>
            </a:pPr>
            <a:r>
              <a:rPr lang="en" sz="1400"/>
              <a:t>Unfortunately</a:t>
            </a:r>
            <a:r>
              <a:rPr lang="en" sz="1400"/>
              <a:t>, the lack of explainability in traditional AI methods have served as a bottleneck for Genomic Medicine, since the lack of comprehensible clinical interpretations have led to </a:t>
            </a:r>
            <a:r>
              <a:rPr lang="en" sz="1400"/>
              <a:t>contemporary</a:t>
            </a:r>
            <a:r>
              <a:rPr lang="en" sz="1400"/>
              <a:t> clinicians to have distrust in the field</a:t>
            </a:r>
            <a:endParaRPr sz="1400"/>
          </a:p>
          <a:p>
            <a:pPr indent="-317500" lvl="0" marL="457200" rtl="0" algn="l">
              <a:spcBef>
                <a:spcPts val="0"/>
              </a:spcBef>
              <a:spcAft>
                <a:spcPts val="0"/>
              </a:spcAft>
              <a:buSzPts val="1400"/>
              <a:buChar char="●"/>
            </a:pPr>
            <a:r>
              <a:rPr b="1" lang="en" sz="1400"/>
              <a:t>Paper Proposal</a:t>
            </a:r>
            <a:r>
              <a:rPr lang="en" sz="1400"/>
              <a:t>: xAI system that utilizes a knowledge graph of clinical interpretations to estimate and explain the pathogenicity of a SNV</a:t>
            </a:r>
            <a:endParaRPr sz="1400"/>
          </a:p>
          <a:p>
            <a:pPr indent="-317500" lvl="0" marL="457200" rtl="0" algn="l">
              <a:spcBef>
                <a:spcPts val="0"/>
              </a:spcBef>
              <a:spcAft>
                <a:spcPts val="0"/>
              </a:spcAft>
              <a:buSzPts val="1400"/>
              <a:buChar char="●"/>
            </a:pPr>
            <a:r>
              <a:rPr b="1" lang="en" sz="1400"/>
              <a:t>My Proposal:</a:t>
            </a:r>
            <a:r>
              <a:rPr lang="en" sz="1400"/>
              <a:t>  Using a XGBoost Model trained on raw genomic/proteomic prediction scores for high estimation in distinguishing pathogenicity, with SHAP providing explanation  </a:t>
            </a:r>
            <a:endParaRPr sz="1400"/>
          </a:p>
        </p:txBody>
      </p:sp>
      <p:sp>
        <p:nvSpPr>
          <p:cNvPr id="229" name="Google Shape;22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235" name="Google Shape;235;p3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Implement an XGBoost classification model, trained on the datasets used in the assigned paper, to </a:t>
            </a:r>
            <a:r>
              <a:rPr lang="en"/>
              <a:t>achieve</a:t>
            </a:r>
            <a:r>
              <a:rPr lang="en"/>
              <a:t> high estimation metrics</a:t>
            </a:r>
            <a:endParaRPr/>
          </a:p>
          <a:p>
            <a:pPr indent="-317500" lvl="0" marL="457200" rtl="0" algn="l">
              <a:spcBef>
                <a:spcPts val="0"/>
              </a:spcBef>
              <a:spcAft>
                <a:spcPts val="0"/>
              </a:spcAft>
              <a:buSzPts val="1400"/>
              <a:buChar char="●"/>
            </a:pPr>
            <a:r>
              <a:rPr lang="en"/>
              <a:t>Compare performance metrics with those of obtained from “Deep Tensor” classification model used in the paper as well as other comparison models</a:t>
            </a:r>
            <a:endParaRPr/>
          </a:p>
          <a:p>
            <a:pPr indent="-317500" lvl="0" marL="457200" rtl="0" algn="l">
              <a:spcBef>
                <a:spcPts val="0"/>
              </a:spcBef>
              <a:spcAft>
                <a:spcPts val="0"/>
              </a:spcAft>
              <a:buSzPts val="1400"/>
              <a:buChar char="●"/>
            </a:pPr>
            <a:r>
              <a:rPr lang="en"/>
              <a:t>Evaluate the the interpretability and usefulness of explanations generated by SHAP and compare to that of the paper’s xAI  </a:t>
            </a:r>
            <a:endParaRPr/>
          </a:p>
        </p:txBody>
      </p:sp>
      <p:sp>
        <p:nvSpPr>
          <p:cNvPr id="236" name="Google Shape;23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7" name="Google Shape;237;p34"/>
          <p:cNvPicPr preferRelativeResize="0"/>
          <p:nvPr/>
        </p:nvPicPr>
        <p:blipFill>
          <a:blip r:embed="rId3">
            <a:alphaModFix/>
          </a:blip>
          <a:stretch>
            <a:fillRect/>
          </a:stretch>
        </p:blipFill>
        <p:spPr>
          <a:xfrm>
            <a:off x="4711124" y="913786"/>
            <a:ext cx="4235500" cy="1827775"/>
          </a:xfrm>
          <a:prstGeom prst="rect">
            <a:avLst/>
          </a:prstGeom>
          <a:noFill/>
          <a:ln>
            <a:noFill/>
          </a:ln>
        </p:spPr>
      </p:pic>
      <p:pic>
        <p:nvPicPr>
          <p:cNvPr id="238" name="Google Shape;238;p34"/>
          <p:cNvPicPr preferRelativeResize="0"/>
          <p:nvPr/>
        </p:nvPicPr>
        <p:blipFill>
          <a:blip r:embed="rId4">
            <a:alphaModFix/>
          </a:blip>
          <a:stretch>
            <a:fillRect/>
          </a:stretch>
        </p:blipFill>
        <p:spPr>
          <a:xfrm>
            <a:off x="4711125" y="2924425"/>
            <a:ext cx="4235501" cy="16651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244" name="Google Shape;244;p3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AutoNum type="arabicParenR"/>
            </a:pPr>
            <a:r>
              <a:rPr lang="en"/>
              <a:t>Obtain access to relevant datasets used in the paper(ClinVar and DbNSFP)</a:t>
            </a:r>
            <a:endParaRPr/>
          </a:p>
          <a:p>
            <a:pPr indent="-317500" lvl="0" marL="457200" rtl="0" algn="l">
              <a:spcBef>
                <a:spcPts val="0"/>
              </a:spcBef>
              <a:spcAft>
                <a:spcPts val="0"/>
              </a:spcAft>
              <a:buSzPts val="1400"/>
              <a:buAutoNum type="arabicParenR"/>
            </a:pPr>
            <a:r>
              <a:rPr lang="en"/>
              <a:t>Extract, pre-process, and merge both datasets extensively.</a:t>
            </a:r>
            <a:endParaRPr/>
          </a:p>
          <a:p>
            <a:pPr indent="-304800" lvl="1" marL="914400" rtl="0" algn="l">
              <a:spcBef>
                <a:spcPts val="0"/>
              </a:spcBef>
              <a:spcAft>
                <a:spcPts val="0"/>
              </a:spcAft>
              <a:buSzPts val="1200"/>
              <a:buAutoNum type="alphaLcParenR"/>
            </a:pPr>
            <a:r>
              <a:rPr lang="en"/>
              <a:t>Convert gzip to csv files</a:t>
            </a:r>
            <a:endParaRPr/>
          </a:p>
          <a:p>
            <a:pPr indent="-304800" lvl="1" marL="914400" rtl="0" algn="l">
              <a:spcBef>
                <a:spcPts val="0"/>
              </a:spcBef>
              <a:spcAft>
                <a:spcPts val="0"/>
              </a:spcAft>
              <a:buSzPts val="1200"/>
              <a:buAutoNum type="alphaLcParenR"/>
            </a:pPr>
            <a:r>
              <a:rPr lang="en"/>
              <a:t>Perform Missing values </a:t>
            </a:r>
            <a:r>
              <a:rPr lang="en"/>
              <a:t>and Outlier Analysis</a:t>
            </a:r>
            <a:endParaRPr/>
          </a:p>
          <a:p>
            <a:pPr indent="-304800" lvl="1" marL="914400" rtl="0" algn="l">
              <a:spcBef>
                <a:spcPts val="0"/>
              </a:spcBef>
              <a:spcAft>
                <a:spcPts val="0"/>
              </a:spcAft>
              <a:buSzPts val="1200"/>
              <a:buAutoNum type="alphaLcParenR"/>
            </a:pPr>
            <a:r>
              <a:rPr lang="en"/>
              <a:t>Address class imbalance(more Pathogenic than Benign samples)</a:t>
            </a:r>
            <a:r>
              <a:rPr lang="en"/>
              <a:t> </a:t>
            </a:r>
            <a:endParaRPr/>
          </a:p>
          <a:p>
            <a:pPr indent="-317500" lvl="0" marL="457200" rtl="0" algn="l">
              <a:spcBef>
                <a:spcPts val="0"/>
              </a:spcBef>
              <a:spcAft>
                <a:spcPts val="0"/>
              </a:spcAft>
              <a:buSzPts val="1400"/>
              <a:buAutoNum type="arabicParenR"/>
            </a:pPr>
            <a:r>
              <a:rPr lang="en"/>
              <a:t>Train XGBoost model</a:t>
            </a:r>
            <a:endParaRPr/>
          </a:p>
          <a:p>
            <a:pPr indent="-317500" lvl="0" marL="457200" rtl="0" algn="l">
              <a:spcBef>
                <a:spcPts val="0"/>
              </a:spcBef>
              <a:spcAft>
                <a:spcPts val="0"/>
              </a:spcAft>
              <a:buSzPts val="1400"/>
              <a:buAutoNum type="arabicParenR"/>
            </a:pPr>
            <a:r>
              <a:rPr lang="en"/>
              <a:t>Apply SHAP to the model predictions and observe local/global feature importance to </a:t>
            </a:r>
            <a:r>
              <a:rPr lang="en"/>
              <a:t>achieve</a:t>
            </a:r>
            <a:r>
              <a:rPr lang="en"/>
              <a:t> explainability</a:t>
            </a:r>
            <a:endParaRPr/>
          </a:p>
          <a:p>
            <a:pPr indent="-317500" lvl="0" marL="457200" rtl="0" algn="l">
              <a:spcBef>
                <a:spcPts val="0"/>
              </a:spcBef>
              <a:spcAft>
                <a:spcPts val="0"/>
              </a:spcAft>
              <a:buSzPts val="1400"/>
              <a:buAutoNum type="arabicParenR"/>
            </a:pPr>
            <a:r>
              <a:rPr lang="en"/>
              <a:t>Compare metrics and explainability to the paper</a:t>
            </a:r>
            <a:endParaRPr/>
          </a:p>
        </p:txBody>
      </p:sp>
      <p:sp>
        <p:nvSpPr>
          <p:cNvPr id="245" name="Google Shape;24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6" name="Google Shape;246;p35"/>
          <p:cNvPicPr preferRelativeResize="0"/>
          <p:nvPr/>
        </p:nvPicPr>
        <p:blipFill>
          <a:blip r:embed="rId3">
            <a:alphaModFix/>
          </a:blip>
          <a:stretch>
            <a:fillRect/>
          </a:stretch>
        </p:blipFill>
        <p:spPr>
          <a:xfrm>
            <a:off x="5142026" y="1152473"/>
            <a:ext cx="3330425" cy="2497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Motivations</a:t>
            </a:r>
            <a:endParaRPr/>
          </a:p>
        </p:txBody>
      </p:sp>
      <p:sp>
        <p:nvSpPr>
          <p:cNvPr id="252" name="Google Shape;252;p36"/>
          <p:cNvSpPr txBox="1"/>
          <p:nvPr>
            <p:ph idx="1" type="body"/>
          </p:nvPr>
        </p:nvSpPr>
        <p:spPr>
          <a:xfrm>
            <a:off x="311700" y="1152475"/>
            <a:ext cx="3999900" cy="39042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a:t>Genomic Medicine has the potential to help solve difficult pathologies as well as serve as early-warning diagnoses for potential diseases that could save lives</a:t>
            </a:r>
            <a:endParaRPr/>
          </a:p>
          <a:p>
            <a:pPr indent="-317500" lvl="0" marL="457200" rtl="0" algn="l">
              <a:spcBef>
                <a:spcPts val="0"/>
              </a:spcBef>
              <a:spcAft>
                <a:spcPts val="0"/>
              </a:spcAft>
              <a:buSzPts val="1400"/>
              <a:buChar char="●"/>
            </a:pPr>
            <a:r>
              <a:rPr lang="en"/>
              <a:t>Explainable AI in Genomics can increase accuracy in estimating pathogenicity while allowing for interpretability and </a:t>
            </a:r>
            <a:r>
              <a:rPr lang="en"/>
              <a:t>transparency</a:t>
            </a:r>
            <a:r>
              <a:rPr lang="en"/>
              <a:t> to relevant stakeholders like non-technical clinicians and patients</a:t>
            </a:r>
            <a:endParaRPr/>
          </a:p>
          <a:p>
            <a:pPr indent="-317500" lvl="0" marL="457200" rtl="0" algn="l">
              <a:spcBef>
                <a:spcPts val="0"/>
              </a:spcBef>
              <a:spcAft>
                <a:spcPts val="0"/>
              </a:spcAft>
              <a:buSzPts val="1400"/>
              <a:buChar char="●"/>
            </a:pPr>
            <a:r>
              <a:rPr lang="en"/>
              <a:t>The results of the assigned paper and this project will serves as a contribution to the growing usage of bleeding edge xAI in the medical field to interpret complex omics data and drive informed decision making by health professionals </a:t>
            </a:r>
            <a:endParaRPr/>
          </a:p>
        </p:txBody>
      </p:sp>
      <p:sp>
        <p:nvSpPr>
          <p:cNvPr id="253" name="Google Shape;25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4" name="Google Shape;254;p36"/>
          <p:cNvPicPr preferRelativeResize="0"/>
          <p:nvPr/>
        </p:nvPicPr>
        <p:blipFill>
          <a:blip r:embed="rId3">
            <a:alphaModFix/>
          </a:blip>
          <a:stretch>
            <a:fillRect/>
          </a:stretch>
        </p:blipFill>
        <p:spPr>
          <a:xfrm>
            <a:off x="5280308" y="1594902"/>
            <a:ext cx="3614430" cy="2168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Prior Art and Challenges</a:t>
            </a:r>
            <a:endParaRPr/>
          </a:p>
        </p:txBody>
      </p:sp>
      <p:sp>
        <p:nvSpPr>
          <p:cNvPr id="260" name="Google Shape;260;p3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317500" lvl="0" marL="457200" rtl="0" algn="l">
              <a:spcBef>
                <a:spcPts val="1200"/>
              </a:spcBef>
              <a:spcAft>
                <a:spcPts val="0"/>
              </a:spcAft>
              <a:buSzPts val="1400"/>
              <a:buChar char="●"/>
            </a:pPr>
            <a:r>
              <a:rPr lang="en"/>
              <a:t>Method: Deep Tensor</a:t>
            </a:r>
            <a:endParaRPr/>
          </a:p>
          <a:p>
            <a:pPr indent="-304800" lvl="1" marL="914400" rtl="0" algn="l">
              <a:spcBef>
                <a:spcPts val="0"/>
              </a:spcBef>
              <a:spcAft>
                <a:spcPts val="0"/>
              </a:spcAft>
              <a:buSzPts val="1200"/>
              <a:buChar char="○"/>
            </a:pPr>
            <a:r>
              <a:rPr lang="en"/>
              <a:t>Accuracy: 0.94 </a:t>
            </a:r>
            <a:endParaRPr/>
          </a:p>
          <a:p>
            <a:pPr indent="-304800" lvl="1" marL="914400" rtl="0" algn="l">
              <a:spcBef>
                <a:spcPts val="0"/>
              </a:spcBef>
              <a:spcAft>
                <a:spcPts val="0"/>
              </a:spcAft>
              <a:buSzPts val="1200"/>
              <a:buChar char="○"/>
            </a:pPr>
            <a:r>
              <a:rPr lang="en"/>
              <a:t>Precision: 0.94</a:t>
            </a:r>
            <a:endParaRPr/>
          </a:p>
          <a:p>
            <a:pPr indent="-304800" lvl="1" marL="914400" rtl="0" algn="l">
              <a:spcBef>
                <a:spcPts val="0"/>
              </a:spcBef>
              <a:spcAft>
                <a:spcPts val="0"/>
              </a:spcAft>
              <a:buSzPts val="1200"/>
              <a:buChar char="○"/>
            </a:pPr>
            <a:r>
              <a:rPr lang="en"/>
              <a:t>Recall: 0.94 </a:t>
            </a:r>
            <a:endParaRPr/>
          </a:p>
          <a:p>
            <a:pPr indent="-304800" lvl="1" marL="914400" rtl="0" algn="l">
              <a:spcBef>
                <a:spcPts val="0"/>
              </a:spcBef>
              <a:spcAft>
                <a:spcPts val="0"/>
              </a:spcAft>
              <a:buSzPts val="1200"/>
              <a:buChar char="○"/>
            </a:pPr>
            <a:r>
              <a:rPr lang="en"/>
              <a:t>F1-Score: 0.94</a:t>
            </a:r>
            <a:endParaRPr/>
          </a:p>
          <a:p>
            <a:pPr indent="-304800" lvl="1" marL="914400" rtl="0" algn="l">
              <a:spcBef>
                <a:spcPts val="0"/>
              </a:spcBef>
              <a:spcAft>
                <a:spcPts val="0"/>
              </a:spcAft>
              <a:buSzPts val="1200"/>
              <a:buChar char="○"/>
            </a:pPr>
            <a:r>
              <a:rPr lang="en"/>
              <a:t>AUC: 0.98</a:t>
            </a:r>
            <a:endParaRPr/>
          </a:p>
          <a:p>
            <a:pPr indent="-317500" lvl="0" marL="457200" rtl="0" algn="l">
              <a:spcBef>
                <a:spcPts val="0"/>
              </a:spcBef>
              <a:spcAft>
                <a:spcPts val="0"/>
              </a:spcAft>
              <a:buSzPts val="1400"/>
              <a:buChar char="●"/>
            </a:pPr>
            <a:r>
              <a:rPr lang="en"/>
              <a:t>Shortcomings</a:t>
            </a:r>
            <a:endParaRPr/>
          </a:p>
          <a:p>
            <a:pPr indent="-304800" lvl="1" marL="914400" rtl="0" algn="l">
              <a:spcBef>
                <a:spcPts val="0"/>
              </a:spcBef>
              <a:spcAft>
                <a:spcPts val="0"/>
              </a:spcAft>
              <a:buSzPts val="1200"/>
              <a:buChar char="○"/>
            </a:pPr>
            <a:r>
              <a:rPr lang="en"/>
              <a:t>Deep Tensor is a </a:t>
            </a:r>
            <a:r>
              <a:rPr lang="en"/>
              <a:t>proprietary</a:t>
            </a:r>
            <a:r>
              <a:rPr lang="en"/>
              <a:t> classification model owned by Fujitsu not open to the public. Knowledge Graph and processed datasets are also not open-source</a:t>
            </a:r>
            <a:endParaRPr/>
          </a:p>
          <a:p>
            <a:pPr indent="-304800" lvl="1" marL="914400" rtl="0" algn="l">
              <a:spcBef>
                <a:spcPts val="0"/>
              </a:spcBef>
              <a:spcAft>
                <a:spcPts val="0"/>
              </a:spcAft>
              <a:buSzPts val="1200"/>
              <a:buChar char="○"/>
            </a:pPr>
            <a:r>
              <a:rPr lang="en"/>
              <a:t>Significant computational overhead</a:t>
            </a:r>
            <a:endParaRPr/>
          </a:p>
          <a:p>
            <a:pPr indent="-304800" lvl="1" marL="914400" rtl="0" algn="l">
              <a:spcBef>
                <a:spcPts val="0"/>
              </a:spcBef>
              <a:spcAft>
                <a:spcPts val="0"/>
              </a:spcAft>
              <a:buSzPts val="1200"/>
              <a:buChar char="○"/>
            </a:pPr>
            <a:r>
              <a:rPr lang="en"/>
              <a:t>Limited Feature Set</a:t>
            </a:r>
            <a:endParaRPr/>
          </a:p>
          <a:p>
            <a:pPr indent="-304800" lvl="1" marL="914400" rtl="0" algn="l">
              <a:spcBef>
                <a:spcPts val="0"/>
              </a:spcBef>
              <a:spcAft>
                <a:spcPts val="0"/>
              </a:spcAft>
              <a:buSzPts val="1200"/>
              <a:buChar char="○"/>
            </a:pPr>
            <a:r>
              <a:rPr lang="en"/>
              <a:t>Application of Knowledge Graph in real life</a:t>
            </a:r>
            <a:endParaRPr/>
          </a:p>
        </p:txBody>
      </p:sp>
      <p:sp>
        <p:nvSpPr>
          <p:cNvPr id="261" name="Google Shape;261;p3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Challenges</a:t>
            </a:r>
            <a:endParaRPr sz="1300"/>
          </a:p>
          <a:p>
            <a:pPr indent="-311150" lvl="1" marL="914400" rtl="0" algn="l">
              <a:spcBef>
                <a:spcPts val="0"/>
              </a:spcBef>
              <a:spcAft>
                <a:spcPts val="0"/>
              </a:spcAft>
              <a:buSzPts val="1300"/>
              <a:buChar char="○"/>
            </a:pPr>
            <a:r>
              <a:rPr lang="en" sz="1300"/>
              <a:t>Learn how to preprocess both ClinVar and DbNSFP dataset without experience, considering relative “messiness” of the raw data</a:t>
            </a:r>
            <a:endParaRPr sz="1300"/>
          </a:p>
          <a:p>
            <a:pPr indent="-311150" lvl="1" marL="914400" rtl="0" algn="l">
              <a:spcBef>
                <a:spcPts val="0"/>
              </a:spcBef>
              <a:spcAft>
                <a:spcPts val="0"/>
              </a:spcAft>
              <a:buSzPts val="1300"/>
              <a:buChar char="○"/>
            </a:pPr>
            <a:r>
              <a:rPr lang="en" sz="1300"/>
              <a:t>Closely monitor utilization of hardware resources </a:t>
            </a:r>
            <a:r>
              <a:rPr lang="en" sz="1300"/>
              <a:t>during extraction and pre-processing </a:t>
            </a:r>
            <a:r>
              <a:rPr lang="en" sz="1300"/>
              <a:t>given the substantial size and dimensionality of the DbNSFP dataset</a:t>
            </a:r>
            <a:endParaRPr sz="1300"/>
          </a:p>
          <a:p>
            <a:pPr indent="-311150" lvl="1" marL="914400" rtl="0" algn="l">
              <a:spcBef>
                <a:spcPts val="0"/>
              </a:spcBef>
              <a:spcAft>
                <a:spcPts val="0"/>
              </a:spcAft>
              <a:buSzPts val="1300"/>
              <a:buChar char="○"/>
            </a:pPr>
            <a:r>
              <a:rPr lang="en" sz="1300"/>
              <a:t>Address Feature Selection without domain knowledge</a:t>
            </a:r>
            <a:endParaRPr sz="1300"/>
          </a:p>
          <a:p>
            <a:pPr indent="-311150" lvl="1" marL="914400" rtl="0" algn="l">
              <a:spcBef>
                <a:spcPts val="0"/>
              </a:spcBef>
              <a:spcAft>
                <a:spcPts val="0"/>
              </a:spcAft>
              <a:buSzPts val="1300"/>
              <a:buChar char="○"/>
            </a:pPr>
            <a:r>
              <a:rPr lang="en" sz="1300"/>
              <a:t>Interpret SHAP findings</a:t>
            </a:r>
            <a:endParaRPr sz="1300"/>
          </a:p>
        </p:txBody>
      </p:sp>
      <p:sp>
        <p:nvSpPr>
          <p:cNvPr id="262" name="Google Shape;26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 and Description</a:t>
            </a:r>
            <a:endParaRPr/>
          </a:p>
        </p:txBody>
      </p:sp>
      <p:sp>
        <p:nvSpPr>
          <p:cNvPr id="268" name="Google Shape;268;p38"/>
          <p:cNvSpPr txBox="1"/>
          <p:nvPr>
            <p:ph idx="1" type="body"/>
          </p:nvPr>
        </p:nvSpPr>
        <p:spPr>
          <a:xfrm>
            <a:off x="311700" y="1152475"/>
            <a:ext cx="3999900" cy="39045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a:t>ClinVar</a:t>
            </a:r>
            <a:endParaRPr/>
          </a:p>
          <a:p>
            <a:pPr indent="-304800" lvl="1" marL="914400" rtl="0" algn="l">
              <a:spcBef>
                <a:spcPts val="0"/>
              </a:spcBef>
              <a:spcAft>
                <a:spcPts val="0"/>
              </a:spcAft>
              <a:buSzPts val="1200"/>
              <a:buChar char="○"/>
            </a:pPr>
            <a:r>
              <a:rPr lang="en"/>
              <a:t>Summarized Genomic data that includes clinical phenotypes, interpretations, and descriptions for SNV’s</a:t>
            </a:r>
            <a:endParaRPr/>
          </a:p>
          <a:p>
            <a:pPr indent="-304800" lvl="1" marL="914400" rtl="0" algn="l">
              <a:spcBef>
                <a:spcPts val="0"/>
              </a:spcBef>
              <a:spcAft>
                <a:spcPts val="0"/>
              </a:spcAft>
              <a:buSzPts val="1200"/>
              <a:buChar char="○"/>
            </a:pPr>
            <a:r>
              <a:rPr lang="en"/>
              <a:t>Data Matrix Size: 6149023 rows x 40 columns</a:t>
            </a:r>
            <a:endParaRPr/>
          </a:p>
          <a:p>
            <a:pPr indent="-304800" lvl="1" marL="914400" rtl="0" algn="l">
              <a:spcBef>
                <a:spcPts val="0"/>
              </a:spcBef>
              <a:spcAft>
                <a:spcPts val="0"/>
              </a:spcAft>
              <a:buSzPts val="1200"/>
              <a:buChar char="○"/>
            </a:pPr>
            <a:r>
              <a:rPr lang="en"/>
              <a:t>Categorical feature “Clinical Significance” will be utilized in the merged dataset to serve as the class label</a:t>
            </a:r>
            <a:endParaRPr/>
          </a:p>
          <a:p>
            <a:pPr indent="-304800" lvl="1" marL="914400" rtl="0" algn="l">
              <a:spcBef>
                <a:spcPts val="0"/>
              </a:spcBef>
              <a:spcAft>
                <a:spcPts val="0"/>
              </a:spcAft>
              <a:buSzPts val="1200"/>
              <a:buChar char="○"/>
            </a:pPr>
            <a:r>
              <a:rPr lang="en"/>
              <a:t>Index Features kept to link Clinvar to DbNSFP</a:t>
            </a:r>
            <a:endParaRPr/>
          </a:p>
          <a:p>
            <a:pPr indent="-279400" lvl="2" marL="1371600" rtl="0" algn="l">
              <a:spcBef>
                <a:spcPts val="0"/>
              </a:spcBef>
              <a:spcAft>
                <a:spcPts val="0"/>
              </a:spcAft>
              <a:buSzPts val="800"/>
              <a:buChar char="■"/>
            </a:pPr>
            <a:r>
              <a:rPr lang="en"/>
              <a:t>PositionV</a:t>
            </a:r>
            <a:r>
              <a:rPr lang="en"/>
              <a:t>CF, </a:t>
            </a:r>
            <a:r>
              <a:rPr lang="en"/>
              <a:t>ReferenceAlleleVCF, AlternativeAlleleVCF, Chromosome</a:t>
            </a:r>
            <a:endParaRPr/>
          </a:p>
          <a:p>
            <a:pPr indent="-304800" lvl="1" marL="914400" rtl="0" algn="l">
              <a:spcBef>
                <a:spcPts val="0"/>
              </a:spcBef>
              <a:spcAft>
                <a:spcPts val="0"/>
              </a:spcAft>
              <a:buSzPts val="1200"/>
              <a:buChar char="○"/>
            </a:pPr>
            <a:r>
              <a:rPr lang="en"/>
              <a:t>Samples missing Clinical Significance and PositionVCF values were filtered</a:t>
            </a:r>
            <a:endParaRPr/>
          </a:p>
          <a:p>
            <a:pPr indent="-304800" lvl="1" marL="914400" rtl="0" algn="l">
              <a:spcBef>
                <a:spcPts val="0"/>
              </a:spcBef>
              <a:spcAft>
                <a:spcPts val="0"/>
              </a:spcAft>
              <a:buSzPts val="1200"/>
              <a:buChar char="○"/>
            </a:pPr>
            <a:r>
              <a:rPr lang="en"/>
              <a:t>Remaining features dropped </a:t>
            </a:r>
            <a:endParaRPr/>
          </a:p>
          <a:p>
            <a:pPr indent="-247650" lvl="1" marL="914400" rtl="0" algn="l">
              <a:spcBef>
                <a:spcPts val="0"/>
              </a:spcBef>
              <a:spcAft>
                <a:spcPts val="0"/>
              </a:spcAft>
              <a:buSzPts val="300"/>
              <a:buChar char="○"/>
            </a:pPr>
            <a:r>
              <a:rPr lang="en"/>
              <a:t>Cleaned data matrix size: 6149022 rows x 8 columns</a:t>
            </a:r>
            <a:endParaRPr sz="300"/>
          </a:p>
        </p:txBody>
      </p:sp>
      <p:sp>
        <p:nvSpPr>
          <p:cNvPr id="269" name="Google Shape;269;p38"/>
          <p:cNvSpPr txBox="1"/>
          <p:nvPr>
            <p:ph idx="2" type="body"/>
          </p:nvPr>
        </p:nvSpPr>
        <p:spPr>
          <a:xfrm>
            <a:off x="4832400" y="1152475"/>
            <a:ext cx="3999900" cy="3904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DbNSFP</a:t>
            </a:r>
            <a:endParaRPr/>
          </a:p>
          <a:p>
            <a:pPr indent="-304800" lvl="1" marL="914400" rtl="0" algn="l">
              <a:spcBef>
                <a:spcPts val="0"/>
              </a:spcBef>
              <a:spcAft>
                <a:spcPts val="0"/>
              </a:spcAft>
              <a:buSzPts val="1200"/>
              <a:buChar char="○"/>
            </a:pPr>
            <a:r>
              <a:rPr lang="en"/>
              <a:t>D</a:t>
            </a:r>
            <a:r>
              <a:rPr lang="en"/>
              <a:t>atabase that compiles functional predictions and annotations for SNV’s from various algorithms, multiple files</a:t>
            </a:r>
            <a:endParaRPr/>
          </a:p>
          <a:p>
            <a:pPr indent="-304800" lvl="1" marL="914400" rtl="0" algn="l">
              <a:spcBef>
                <a:spcPts val="0"/>
              </a:spcBef>
              <a:spcAft>
                <a:spcPts val="0"/>
              </a:spcAft>
              <a:buSzPts val="1200"/>
              <a:buChar char="○"/>
            </a:pPr>
            <a:r>
              <a:rPr lang="en"/>
              <a:t>Algorithms predicted a behavior that can be attributed to pathogenicity, ie. deletion, protein </a:t>
            </a:r>
            <a:r>
              <a:rPr lang="en"/>
              <a:t>dysfunction, etc.</a:t>
            </a:r>
            <a:endParaRPr/>
          </a:p>
          <a:p>
            <a:pPr indent="-304800" lvl="1" marL="914400" rtl="0" algn="l">
              <a:spcBef>
                <a:spcPts val="0"/>
              </a:spcBef>
              <a:spcAft>
                <a:spcPts val="0"/>
              </a:spcAft>
              <a:buSzPts val="1200"/>
              <a:buChar char="○"/>
            </a:pPr>
            <a:r>
              <a:rPr lang="en"/>
              <a:t>Data matrix size: 84013118 rows x 458 columns</a:t>
            </a:r>
            <a:endParaRPr/>
          </a:p>
          <a:p>
            <a:pPr indent="-304800" lvl="1" marL="914400" rtl="0" algn="l">
              <a:spcBef>
                <a:spcPts val="0"/>
              </a:spcBef>
              <a:spcAft>
                <a:spcPts val="0"/>
              </a:spcAft>
              <a:buSzPts val="1200"/>
              <a:buChar char="○"/>
            </a:pPr>
            <a:r>
              <a:rPr lang="en"/>
              <a:t>Cleaned matrix size: 63592 rows x58 columns</a:t>
            </a:r>
            <a:endParaRPr/>
          </a:p>
          <a:p>
            <a:pPr indent="-304800" lvl="1" marL="914400" rtl="0" algn="l">
              <a:spcBef>
                <a:spcPts val="0"/>
              </a:spcBef>
              <a:spcAft>
                <a:spcPts val="0"/>
              </a:spcAft>
              <a:buSzPts val="1200"/>
              <a:buChar char="○"/>
            </a:pPr>
            <a:r>
              <a:rPr lang="en"/>
              <a:t>Only Rank-score features kept along with relevant indices for merging</a:t>
            </a:r>
            <a:endParaRPr/>
          </a:p>
          <a:p>
            <a:pPr indent="-304800" lvl="2" marL="1371600" rtl="0" algn="l">
              <a:spcBef>
                <a:spcPts val="0"/>
              </a:spcBef>
              <a:spcAft>
                <a:spcPts val="0"/>
              </a:spcAft>
              <a:buSzPts val="1200"/>
              <a:buChar char="■"/>
            </a:pPr>
            <a:r>
              <a:rPr lang="en"/>
              <a:t>Normalized of raw score using database ranking, usually 0-1</a:t>
            </a:r>
            <a:endParaRPr/>
          </a:p>
          <a:p>
            <a:pPr indent="-304800" lvl="2" marL="1371600" rtl="0" algn="l">
              <a:spcBef>
                <a:spcPts val="0"/>
              </a:spcBef>
              <a:spcAft>
                <a:spcPts val="0"/>
              </a:spcAft>
              <a:buSzPts val="1200"/>
              <a:buChar char="■"/>
            </a:pPr>
            <a:r>
              <a:rPr lang="en"/>
              <a:t>Chr, pos(1-based), ref, alt for linkage</a:t>
            </a:r>
            <a:endParaRPr/>
          </a:p>
        </p:txBody>
      </p:sp>
      <p:sp>
        <p:nvSpPr>
          <p:cNvPr id="270" name="Google Shape;270;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 and Description</a:t>
            </a:r>
            <a:endParaRPr/>
          </a:p>
        </p:txBody>
      </p:sp>
      <p:sp>
        <p:nvSpPr>
          <p:cNvPr id="276" name="Google Shape;27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77" name="Google Shape;277;p39"/>
          <p:cNvPicPr preferRelativeResize="0"/>
          <p:nvPr/>
        </p:nvPicPr>
        <p:blipFill>
          <a:blip r:embed="rId3">
            <a:alphaModFix/>
          </a:blip>
          <a:stretch>
            <a:fillRect/>
          </a:stretch>
        </p:blipFill>
        <p:spPr>
          <a:xfrm>
            <a:off x="152400" y="1491925"/>
            <a:ext cx="8839202" cy="22783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and Tools</a:t>
            </a:r>
            <a:endParaRPr/>
          </a:p>
        </p:txBody>
      </p:sp>
      <p:sp>
        <p:nvSpPr>
          <p:cNvPr id="283" name="Google Shape;283;p40"/>
          <p:cNvSpPr txBox="1"/>
          <p:nvPr>
            <p:ph idx="1" type="body"/>
          </p:nvPr>
        </p:nvSpPr>
        <p:spPr>
          <a:xfrm>
            <a:off x="311700" y="1152475"/>
            <a:ext cx="3999900" cy="3848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Preprocessing</a:t>
            </a:r>
            <a:endParaRPr/>
          </a:p>
          <a:p>
            <a:pPr indent="-304800" lvl="1" marL="914400" rtl="0" algn="l">
              <a:spcBef>
                <a:spcPts val="0"/>
              </a:spcBef>
              <a:spcAft>
                <a:spcPts val="0"/>
              </a:spcAft>
              <a:buSzPts val="1200"/>
              <a:buChar char="○"/>
            </a:pPr>
            <a:r>
              <a:rPr lang="en"/>
              <a:t>Gzip</a:t>
            </a:r>
            <a:endParaRPr/>
          </a:p>
          <a:p>
            <a:pPr indent="-304800" lvl="2" marL="1371600" rtl="0" algn="l">
              <a:spcBef>
                <a:spcPts val="0"/>
              </a:spcBef>
              <a:spcAft>
                <a:spcPts val="0"/>
              </a:spcAft>
              <a:buSzPts val="1200"/>
              <a:buChar char="■"/>
            </a:pPr>
            <a:r>
              <a:rPr lang="en"/>
              <a:t>Multiple .gz files </a:t>
            </a:r>
            <a:r>
              <a:rPr lang="en"/>
              <a:t>separated</a:t>
            </a:r>
            <a:r>
              <a:rPr lang="en"/>
              <a:t> by chromosome number need to be combined and extracted into a single .csv file</a:t>
            </a:r>
            <a:endParaRPr/>
          </a:p>
          <a:p>
            <a:pPr indent="-304800" lvl="1" marL="914400" rtl="0" algn="l">
              <a:spcBef>
                <a:spcPts val="0"/>
              </a:spcBef>
              <a:spcAft>
                <a:spcPts val="0"/>
              </a:spcAft>
              <a:buSzPts val="1200"/>
              <a:buChar char="○"/>
            </a:pPr>
            <a:r>
              <a:rPr lang="en"/>
              <a:t>Dask</a:t>
            </a:r>
            <a:endParaRPr/>
          </a:p>
          <a:p>
            <a:pPr indent="-304800" lvl="2" marL="1371600" rtl="0" algn="l">
              <a:spcBef>
                <a:spcPts val="0"/>
              </a:spcBef>
              <a:spcAft>
                <a:spcPts val="0"/>
              </a:spcAft>
              <a:buSzPts val="1200"/>
              <a:buChar char="■"/>
            </a:pPr>
            <a:r>
              <a:rPr lang="en"/>
              <a:t>Python library that utilizes parallel processing to perform operations on </a:t>
            </a:r>
            <a:r>
              <a:rPr lang="en"/>
              <a:t>data frames</a:t>
            </a:r>
            <a:r>
              <a:rPr lang="en"/>
              <a:t> such as outlier analysis and feature selection</a:t>
            </a:r>
            <a:endParaRPr/>
          </a:p>
          <a:p>
            <a:pPr indent="-304800" lvl="2" marL="1371600" rtl="0" algn="l">
              <a:spcBef>
                <a:spcPts val="0"/>
              </a:spcBef>
              <a:spcAft>
                <a:spcPts val="0"/>
              </a:spcAft>
              <a:buSzPts val="1200"/>
              <a:buChar char="■"/>
            </a:pPr>
            <a:r>
              <a:rPr lang="en"/>
              <a:t>Merging datasets</a:t>
            </a:r>
            <a:endParaRPr/>
          </a:p>
          <a:p>
            <a:pPr indent="-304800" lvl="1" marL="914400" rtl="0" algn="l">
              <a:spcBef>
                <a:spcPts val="0"/>
              </a:spcBef>
              <a:spcAft>
                <a:spcPts val="0"/>
              </a:spcAft>
              <a:buSzPts val="1200"/>
              <a:buChar char="○"/>
            </a:pPr>
            <a:r>
              <a:rPr lang="en"/>
              <a:t>Sci-kit Learn</a:t>
            </a:r>
            <a:endParaRPr/>
          </a:p>
          <a:p>
            <a:pPr indent="-304800" lvl="2" marL="1371600" rtl="0" algn="l">
              <a:spcBef>
                <a:spcPts val="0"/>
              </a:spcBef>
              <a:spcAft>
                <a:spcPts val="0"/>
              </a:spcAft>
              <a:buSzPts val="1200"/>
              <a:buChar char="■"/>
            </a:pPr>
            <a:r>
              <a:rPr lang="en"/>
              <a:t>KNN Data Imputation</a:t>
            </a:r>
            <a:endParaRPr/>
          </a:p>
          <a:p>
            <a:pPr indent="-304800" lvl="1" marL="914400" rtl="0" algn="l">
              <a:spcBef>
                <a:spcPts val="0"/>
              </a:spcBef>
              <a:spcAft>
                <a:spcPts val="0"/>
              </a:spcAft>
              <a:buSzPts val="1200"/>
              <a:buChar char="○"/>
            </a:pPr>
            <a:r>
              <a:rPr lang="en"/>
              <a:t>RowZero/CSV Editor Pro</a:t>
            </a:r>
            <a:endParaRPr/>
          </a:p>
          <a:p>
            <a:pPr indent="-304800" lvl="2" marL="1371600" rtl="0" algn="l">
              <a:spcBef>
                <a:spcPts val="0"/>
              </a:spcBef>
              <a:spcAft>
                <a:spcPts val="0"/>
              </a:spcAft>
              <a:buSzPts val="1200"/>
              <a:buChar char="■"/>
            </a:pPr>
            <a:r>
              <a:rPr lang="en"/>
              <a:t>GUI for visualizing </a:t>
            </a:r>
            <a:r>
              <a:rPr lang="en"/>
              <a:t>data set</a:t>
            </a:r>
            <a:r>
              <a:rPr lang="en"/>
              <a:t> subsets</a:t>
            </a:r>
            <a:endParaRPr/>
          </a:p>
        </p:txBody>
      </p:sp>
      <p:sp>
        <p:nvSpPr>
          <p:cNvPr id="284" name="Google Shape;284;p40"/>
          <p:cNvSpPr txBox="1"/>
          <p:nvPr>
            <p:ph idx="2" type="body"/>
          </p:nvPr>
        </p:nvSpPr>
        <p:spPr>
          <a:xfrm>
            <a:off x="4832400" y="1152475"/>
            <a:ext cx="3999900" cy="3990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Model Training</a:t>
            </a:r>
            <a:endParaRPr/>
          </a:p>
          <a:p>
            <a:pPr indent="-304800" lvl="1" marL="914400" rtl="0" algn="l">
              <a:spcBef>
                <a:spcPts val="0"/>
              </a:spcBef>
              <a:spcAft>
                <a:spcPts val="0"/>
              </a:spcAft>
              <a:buSzPts val="1200"/>
              <a:buChar char="○"/>
            </a:pPr>
            <a:r>
              <a:rPr lang="en"/>
              <a:t>Pandas</a:t>
            </a:r>
            <a:endParaRPr/>
          </a:p>
          <a:p>
            <a:pPr indent="-304800" lvl="2" marL="1371600" rtl="0" algn="l">
              <a:spcBef>
                <a:spcPts val="0"/>
              </a:spcBef>
              <a:spcAft>
                <a:spcPts val="0"/>
              </a:spcAft>
              <a:buSzPts val="1200"/>
              <a:buChar char="■"/>
            </a:pPr>
            <a:r>
              <a:rPr lang="en"/>
              <a:t>Data Manipulation for random train-test split and data frames</a:t>
            </a:r>
            <a:endParaRPr/>
          </a:p>
          <a:p>
            <a:pPr indent="-304800" lvl="1" marL="914400" rtl="0" algn="l">
              <a:spcBef>
                <a:spcPts val="0"/>
              </a:spcBef>
              <a:spcAft>
                <a:spcPts val="0"/>
              </a:spcAft>
              <a:buSzPts val="1200"/>
              <a:buChar char="○"/>
            </a:pPr>
            <a:r>
              <a:rPr lang="en"/>
              <a:t>Sci-Kit Learn</a:t>
            </a:r>
            <a:endParaRPr/>
          </a:p>
          <a:p>
            <a:pPr indent="-304800" lvl="2" marL="1371600" rtl="0" algn="l">
              <a:spcBef>
                <a:spcPts val="0"/>
              </a:spcBef>
              <a:spcAft>
                <a:spcPts val="0"/>
              </a:spcAft>
              <a:buSzPts val="1200"/>
              <a:buChar char="■"/>
            </a:pPr>
            <a:r>
              <a:rPr lang="en"/>
              <a:t>Stratified K-Fold CV</a:t>
            </a:r>
            <a:endParaRPr/>
          </a:p>
          <a:p>
            <a:pPr indent="-304800" lvl="2" marL="1371600" rtl="0" algn="l">
              <a:spcBef>
                <a:spcPts val="0"/>
              </a:spcBef>
              <a:spcAft>
                <a:spcPts val="0"/>
              </a:spcAft>
              <a:buSzPts val="1200"/>
              <a:buChar char="■"/>
            </a:pPr>
            <a:r>
              <a:rPr lang="en"/>
              <a:t>Grid Search</a:t>
            </a:r>
            <a:endParaRPr/>
          </a:p>
          <a:p>
            <a:pPr indent="-304800" lvl="3" marL="1828800" rtl="0" algn="l">
              <a:spcBef>
                <a:spcPts val="0"/>
              </a:spcBef>
              <a:spcAft>
                <a:spcPts val="0"/>
              </a:spcAft>
              <a:buSzPts val="1200"/>
              <a:buChar char="●"/>
            </a:pPr>
            <a:r>
              <a:rPr lang="en"/>
              <a:t>Automated tuning by training models on different hyperparameter combinations</a:t>
            </a:r>
            <a:endParaRPr/>
          </a:p>
          <a:p>
            <a:pPr indent="-304800" lvl="3" marL="1828800" rtl="0" algn="l">
              <a:spcBef>
                <a:spcPts val="0"/>
              </a:spcBef>
              <a:spcAft>
                <a:spcPts val="0"/>
              </a:spcAft>
              <a:buSzPts val="1200"/>
              <a:buChar char="●"/>
            </a:pPr>
            <a:r>
              <a:rPr lang="en"/>
              <a:t>Best Model determined by K-Fold CV using training ROC AUC</a:t>
            </a:r>
            <a:endParaRPr/>
          </a:p>
          <a:p>
            <a:pPr indent="-304800" lvl="2" marL="1371600" rtl="0" algn="l">
              <a:spcBef>
                <a:spcPts val="0"/>
              </a:spcBef>
              <a:spcAft>
                <a:spcPts val="0"/>
              </a:spcAft>
              <a:buSzPts val="1200"/>
              <a:buChar char="■"/>
            </a:pPr>
            <a:r>
              <a:rPr lang="en"/>
              <a:t>XGBoost</a:t>
            </a:r>
            <a:endParaRPr/>
          </a:p>
          <a:p>
            <a:pPr indent="-304800" lvl="3" marL="1828800" rtl="0" algn="l">
              <a:spcBef>
                <a:spcPts val="0"/>
              </a:spcBef>
              <a:spcAft>
                <a:spcPts val="0"/>
              </a:spcAft>
              <a:buSzPts val="1200"/>
              <a:buChar char="●"/>
            </a:pPr>
            <a:r>
              <a:rPr lang="en"/>
              <a:t>Gradient Boosted Trees</a:t>
            </a:r>
            <a:endParaRPr/>
          </a:p>
          <a:p>
            <a:pPr indent="-304800" lvl="3" marL="1828800" rtl="0" algn="l">
              <a:spcBef>
                <a:spcPts val="0"/>
              </a:spcBef>
              <a:spcAft>
                <a:spcPts val="0"/>
              </a:spcAft>
              <a:buSzPts val="1200"/>
              <a:buChar char="●"/>
            </a:pPr>
            <a:r>
              <a:rPr lang="en"/>
              <a:t>Addressed Class imbalance using scale_pos_weight</a:t>
            </a:r>
            <a:endParaRPr/>
          </a:p>
        </p:txBody>
      </p:sp>
      <p:sp>
        <p:nvSpPr>
          <p:cNvPr id="285" name="Google Shape;285;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