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62" r:id="rId7"/>
    <p:sldId id="272" r:id="rId8"/>
    <p:sldId id="273" r:id="rId9"/>
    <p:sldId id="274" r:id="rId10"/>
    <p:sldId id="275" r:id="rId11"/>
    <p:sldId id="276" r:id="rId12"/>
    <p:sldId id="277" r:id="rId13"/>
    <p:sldId id="281" r:id="rId14"/>
    <p:sldId id="280" r:id="rId15"/>
    <p:sldId id="279" r:id="rId16"/>
    <p:sldId id="278" r:id="rId17"/>
    <p:sldId id="282" r:id="rId18"/>
    <p:sldId id="283" r:id="rId19"/>
    <p:sldId id="284" r:id="rId20"/>
    <p:sldId id="285" r:id="rId21"/>
    <p:sldId id="286" r:id="rId22"/>
    <p:sldId id="287" r:id="rId23"/>
    <p:sldId id="288" r:id="rId24"/>
    <p:sldId id="289" r:id="rId25"/>
    <p:sldId id="292" r:id="rId26"/>
    <p:sldId id="291" r:id="rId27"/>
    <p:sldId id="290" r:id="rId28"/>
    <p:sldId id="293" r:id="rId29"/>
    <p:sldId id="294" r:id="rId30"/>
    <p:sldId id="295" r:id="rId31"/>
    <p:sldId id="297" r:id="rId32"/>
    <p:sldId id="296" r:id="rId33"/>
    <p:sldId id="299" r:id="rId34"/>
    <p:sldId id="301" r:id="rId35"/>
    <p:sldId id="298" r:id="rId36"/>
    <p:sldId id="300" r:id="rId37"/>
    <p:sldId id="305" r:id="rId38"/>
    <p:sldId id="304" r:id="rId39"/>
    <p:sldId id="303" r:id="rId40"/>
    <p:sldId id="302" r:id="rId41"/>
    <p:sldId id="267" r:id="rId42"/>
    <p:sldId id="264" r:id="rId43"/>
    <p:sldId id="265" r:id="rId44"/>
    <p:sldId id="266" r:id="rId45"/>
    <p:sldId id="257" r:id="rId46"/>
    <p:sldId id="259" r:id="rId47"/>
    <p:sldId id="258" r:id="rId48"/>
    <p:sldId id="260" r:id="rId49"/>
    <p:sldId id="261" r:id="rId50"/>
    <p:sldId id="26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670A3C-95F1-4EAC-8900-FE3A51C3A5D0}" v="8" dt="2022-10-13T13:57:25.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9866" autoAdjust="0"/>
  </p:normalViewPr>
  <p:slideViewPr>
    <p:cSldViewPr snapToGrid="0">
      <p:cViewPr varScale="1">
        <p:scale>
          <a:sx n="81" d="100"/>
          <a:sy n="81"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ận" userId="b5e8b014-0cbb-4dc8-8a9c-647ebd4d4503" providerId="ADAL" clId="{8B670A3C-95F1-4EAC-8900-FE3A51C3A5D0}"/>
    <pc:docChg chg="custSel addSld modSld">
      <pc:chgData name="Thuận" userId="b5e8b014-0cbb-4dc8-8a9c-647ebd4d4503" providerId="ADAL" clId="{8B670A3C-95F1-4EAC-8900-FE3A51C3A5D0}" dt="2022-10-13T13:59:11.844" v="115" actId="2711"/>
      <pc:docMkLst>
        <pc:docMk/>
      </pc:docMkLst>
      <pc:sldChg chg="addSp modSp mod">
        <pc:chgData name="Thuận" userId="b5e8b014-0cbb-4dc8-8a9c-647ebd4d4503" providerId="ADAL" clId="{8B670A3C-95F1-4EAC-8900-FE3A51C3A5D0}" dt="2022-10-13T09:37:42.390" v="14" actId="20577"/>
        <pc:sldMkLst>
          <pc:docMk/>
          <pc:sldMk cId="1535528271" sldId="294"/>
        </pc:sldMkLst>
        <pc:spChg chg="add mod">
          <ac:chgData name="Thuận" userId="b5e8b014-0cbb-4dc8-8a9c-647ebd4d4503" providerId="ADAL" clId="{8B670A3C-95F1-4EAC-8900-FE3A51C3A5D0}" dt="2022-10-13T09:37:05.046" v="12" actId="403"/>
          <ac:spMkLst>
            <pc:docMk/>
            <pc:sldMk cId="1535528271" sldId="294"/>
            <ac:spMk id="4" creationId="{CE6A5D6B-3DB0-72FB-552E-10D0C9E09244}"/>
          </ac:spMkLst>
        </pc:spChg>
        <pc:spChg chg="mod">
          <ac:chgData name="Thuận" userId="b5e8b014-0cbb-4dc8-8a9c-647ebd4d4503" providerId="ADAL" clId="{8B670A3C-95F1-4EAC-8900-FE3A51C3A5D0}" dt="2022-10-13T09:37:42.390" v="14" actId="20577"/>
          <ac:spMkLst>
            <pc:docMk/>
            <pc:sldMk cId="1535528271" sldId="294"/>
            <ac:spMk id="7" creationId="{DC9D1598-1217-7347-2CB2-D221D7A49B53}"/>
          </ac:spMkLst>
        </pc:spChg>
      </pc:sldChg>
      <pc:sldChg chg="addSp modSp add mod">
        <pc:chgData name="Thuận" userId="b5e8b014-0cbb-4dc8-8a9c-647ebd4d4503" providerId="ADAL" clId="{8B670A3C-95F1-4EAC-8900-FE3A51C3A5D0}" dt="2022-10-13T09:38:12.142" v="16" actId="1076"/>
        <pc:sldMkLst>
          <pc:docMk/>
          <pc:sldMk cId="1503282101" sldId="295"/>
        </pc:sldMkLst>
        <pc:picChg chg="add mod">
          <ac:chgData name="Thuận" userId="b5e8b014-0cbb-4dc8-8a9c-647ebd4d4503" providerId="ADAL" clId="{8B670A3C-95F1-4EAC-8900-FE3A51C3A5D0}" dt="2022-10-13T09:38:12.142" v="16" actId="1076"/>
          <ac:picMkLst>
            <pc:docMk/>
            <pc:sldMk cId="1503282101" sldId="295"/>
            <ac:picMk id="4" creationId="{8D147345-1EE1-75D4-35A9-B359DE0563DF}"/>
          </ac:picMkLst>
        </pc:picChg>
      </pc:sldChg>
      <pc:sldChg chg="addSp modSp add mod">
        <pc:chgData name="Thuận" userId="b5e8b014-0cbb-4dc8-8a9c-647ebd4d4503" providerId="ADAL" clId="{8B670A3C-95F1-4EAC-8900-FE3A51C3A5D0}" dt="2022-10-13T10:06:53.190" v="31" actId="1076"/>
        <pc:sldMkLst>
          <pc:docMk/>
          <pc:sldMk cId="4289726001" sldId="296"/>
        </pc:sldMkLst>
        <pc:spChg chg="add mod">
          <ac:chgData name="Thuận" userId="b5e8b014-0cbb-4dc8-8a9c-647ebd4d4503" providerId="ADAL" clId="{8B670A3C-95F1-4EAC-8900-FE3A51C3A5D0}" dt="2022-10-13T10:03:31.764" v="28" actId="2711"/>
          <ac:spMkLst>
            <pc:docMk/>
            <pc:sldMk cId="4289726001" sldId="296"/>
            <ac:spMk id="4" creationId="{E103EBC7-1A83-EF36-F3A6-84E24FCBE65B}"/>
          </ac:spMkLst>
        </pc:spChg>
        <pc:spChg chg="mod">
          <ac:chgData name="Thuận" userId="b5e8b014-0cbb-4dc8-8a9c-647ebd4d4503" providerId="ADAL" clId="{8B670A3C-95F1-4EAC-8900-FE3A51C3A5D0}" dt="2022-10-13T10:03:10.671" v="23" actId="120"/>
          <ac:spMkLst>
            <pc:docMk/>
            <pc:sldMk cId="4289726001" sldId="296"/>
            <ac:spMk id="7" creationId="{DC9D1598-1217-7347-2CB2-D221D7A49B53}"/>
          </ac:spMkLst>
        </pc:spChg>
        <pc:picChg chg="add mod">
          <ac:chgData name="Thuận" userId="b5e8b014-0cbb-4dc8-8a9c-647ebd4d4503" providerId="ADAL" clId="{8B670A3C-95F1-4EAC-8900-FE3A51C3A5D0}" dt="2022-10-13T10:06:53.190" v="31" actId="1076"/>
          <ac:picMkLst>
            <pc:docMk/>
            <pc:sldMk cId="4289726001" sldId="296"/>
            <ac:picMk id="6" creationId="{B6E03325-803D-2675-772F-6531EC6DF427}"/>
          </ac:picMkLst>
        </pc:picChg>
      </pc:sldChg>
      <pc:sldChg chg="addSp modSp add mod">
        <pc:chgData name="Thuận" userId="b5e8b014-0cbb-4dc8-8a9c-647ebd4d4503" providerId="ADAL" clId="{8B670A3C-95F1-4EAC-8900-FE3A51C3A5D0}" dt="2022-10-13T10:02:46.256" v="22" actId="14100"/>
        <pc:sldMkLst>
          <pc:docMk/>
          <pc:sldMk cId="2435100013" sldId="297"/>
        </pc:sldMkLst>
        <pc:picChg chg="add mod">
          <ac:chgData name="Thuận" userId="b5e8b014-0cbb-4dc8-8a9c-647ebd4d4503" providerId="ADAL" clId="{8B670A3C-95F1-4EAC-8900-FE3A51C3A5D0}" dt="2022-10-13T10:02:46.256" v="22" actId="14100"/>
          <ac:picMkLst>
            <pc:docMk/>
            <pc:sldMk cId="2435100013" sldId="297"/>
            <ac:picMk id="4" creationId="{623693EE-6542-F4AF-67DA-61104C7C22B3}"/>
          </ac:picMkLst>
        </pc:picChg>
      </pc:sldChg>
      <pc:sldChg chg="modSp add mod">
        <pc:chgData name="Thuận" userId="b5e8b014-0cbb-4dc8-8a9c-647ebd4d4503" providerId="ADAL" clId="{8B670A3C-95F1-4EAC-8900-FE3A51C3A5D0}" dt="2022-10-13T10:12:42.073" v="55" actId="14100"/>
        <pc:sldMkLst>
          <pc:docMk/>
          <pc:sldMk cId="2016090424" sldId="298"/>
        </pc:sldMkLst>
        <pc:spChg chg="mod">
          <ac:chgData name="Thuận" userId="b5e8b014-0cbb-4dc8-8a9c-647ebd4d4503" providerId="ADAL" clId="{8B670A3C-95F1-4EAC-8900-FE3A51C3A5D0}" dt="2022-10-13T10:12:42.073" v="55" actId="14100"/>
          <ac:spMkLst>
            <pc:docMk/>
            <pc:sldMk cId="2016090424" sldId="298"/>
            <ac:spMk id="7" creationId="{DC9D1598-1217-7347-2CB2-D221D7A49B53}"/>
          </ac:spMkLst>
        </pc:spChg>
      </pc:sldChg>
      <pc:sldChg chg="addSp add mod">
        <pc:chgData name="Thuận" userId="b5e8b014-0cbb-4dc8-8a9c-647ebd4d4503" providerId="ADAL" clId="{8B670A3C-95F1-4EAC-8900-FE3A51C3A5D0}" dt="2022-10-13T10:10:21.331" v="32" actId="22"/>
        <pc:sldMkLst>
          <pc:docMk/>
          <pc:sldMk cId="4129938840" sldId="299"/>
        </pc:sldMkLst>
        <pc:picChg chg="add">
          <ac:chgData name="Thuận" userId="b5e8b014-0cbb-4dc8-8a9c-647ebd4d4503" providerId="ADAL" clId="{8B670A3C-95F1-4EAC-8900-FE3A51C3A5D0}" dt="2022-10-13T10:10:21.331" v="32" actId="22"/>
          <ac:picMkLst>
            <pc:docMk/>
            <pc:sldMk cId="4129938840" sldId="299"/>
            <ac:picMk id="4" creationId="{B508F884-CA5B-5B6B-7E1C-CC7C5AE2CEAB}"/>
          </ac:picMkLst>
        </pc:picChg>
      </pc:sldChg>
      <pc:sldChg chg="addSp modSp add mod">
        <pc:chgData name="Thuận" userId="b5e8b014-0cbb-4dc8-8a9c-647ebd4d4503" providerId="ADAL" clId="{8B670A3C-95F1-4EAC-8900-FE3A51C3A5D0}" dt="2022-10-13T10:14:07.288" v="64" actId="14100"/>
        <pc:sldMkLst>
          <pc:docMk/>
          <pc:sldMk cId="2514492442" sldId="300"/>
        </pc:sldMkLst>
        <pc:spChg chg="mod">
          <ac:chgData name="Thuận" userId="b5e8b014-0cbb-4dc8-8a9c-647ebd4d4503" providerId="ADAL" clId="{8B670A3C-95F1-4EAC-8900-FE3A51C3A5D0}" dt="2022-10-13T10:13:40.297" v="62" actId="14100"/>
          <ac:spMkLst>
            <pc:docMk/>
            <pc:sldMk cId="2514492442" sldId="300"/>
            <ac:spMk id="7" creationId="{DC9D1598-1217-7347-2CB2-D221D7A49B53}"/>
          </ac:spMkLst>
        </pc:spChg>
        <pc:picChg chg="add mod">
          <ac:chgData name="Thuận" userId="b5e8b014-0cbb-4dc8-8a9c-647ebd4d4503" providerId="ADAL" clId="{8B670A3C-95F1-4EAC-8900-FE3A51C3A5D0}" dt="2022-10-13T10:14:07.288" v="64" actId="14100"/>
          <ac:picMkLst>
            <pc:docMk/>
            <pc:sldMk cId="2514492442" sldId="300"/>
            <ac:picMk id="4" creationId="{6887DDD6-2C77-C0B7-0AAC-C0BDBCC8F7F0}"/>
          </ac:picMkLst>
        </pc:picChg>
      </pc:sldChg>
      <pc:sldChg chg="addSp delSp modSp add mod">
        <pc:chgData name="Thuận" userId="b5e8b014-0cbb-4dc8-8a9c-647ebd4d4503" providerId="ADAL" clId="{8B670A3C-95F1-4EAC-8900-FE3A51C3A5D0}" dt="2022-10-13T10:10:53.796" v="37"/>
        <pc:sldMkLst>
          <pc:docMk/>
          <pc:sldMk cId="1247897126" sldId="301"/>
        </pc:sldMkLst>
        <pc:spChg chg="add del mod">
          <ac:chgData name="Thuận" userId="b5e8b014-0cbb-4dc8-8a9c-647ebd4d4503" providerId="ADAL" clId="{8B670A3C-95F1-4EAC-8900-FE3A51C3A5D0}" dt="2022-10-13T10:10:51.756" v="35"/>
          <ac:spMkLst>
            <pc:docMk/>
            <pc:sldMk cId="1247897126" sldId="301"/>
            <ac:spMk id="3" creationId="{EB6FE725-F7AD-9D9C-1EDA-F5F659BE8FCF}"/>
          </ac:spMkLst>
        </pc:spChg>
        <pc:spChg chg="add del mod">
          <ac:chgData name="Thuận" userId="b5e8b014-0cbb-4dc8-8a9c-647ebd4d4503" providerId="ADAL" clId="{8B670A3C-95F1-4EAC-8900-FE3A51C3A5D0}" dt="2022-10-13T10:10:53.796" v="37"/>
          <ac:spMkLst>
            <pc:docMk/>
            <pc:sldMk cId="1247897126" sldId="301"/>
            <ac:spMk id="7" creationId="{DC9D1598-1217-7347-2CB2-D221D7A49B53}"/>
          </ac:spMkLst>
        </pc:spChg>
      </pc:sldChg>
      <pc:sldChg chg="add">
        <pc:chgData name="Thuận" userId="b5e8b014-0cbb-4dc8-8a9c-647ebd4d4503" providerId="ADAL" clId="{8B670A3C-95F1-4EAC-8900-FE3A51C3A5D0}" dt="2022-10-13T10:13:19.766" v="56" actId="2890"/>
        <pc:sldMkLst>
          <pc:docMk/>
          <pc:sldMk cId="3746075674" sldId="302"/>
        </pc:sldMkLst>
      </pc:sldChg>
      <pc:sldChg chg="add">
        <pc:chgData name="Thuận" userId="b5e8b014-0cbb-4dc8-8a9c-647ebd4d4503" providerId="ADAL" clId="{8B670A3C-95F1-4EAC-8900-FE3A51C3A5D0}" dt="2022-10-13T10:13:22.223" v="57" actId="2890"/>
        <pc:sldMkLst>
          <pc:docMk/>
          <pc:sldMk cId="463465711" sldId="303"/>
        </pc:sldMkLst>
      </pc:sldChg>
      <pc:sldChg chg="addSp delSp modSp add mod">
        <pc:chgData name="Thuận" userId="b5e8b014-0cbb-4dc8-8a9c-647ebd4d4503" providerId="ADAL" clId="{8B670A3C-95F1-4EAC-8900-FE3A51C3A5D0}" dt="2022-10-13T13:59:11.844" v="115" actId="2711"/>
        <pc:sldMkLst>
          <pc:docMk/>
          <pc:sldMk cId="2378287856" sldId="304"/>
        </pc:sldMkLst>
        <pc:spChg chg="add del mod">
          <ac:chgData name="Thuận" userId="b5e8b014-0cbb-4dc8-8a9c-647ebd4d4503" providerId="ADAL" clId="{8B670A3C-95F1-4EAC-8900-FE3A51C3A5D0}" dt="2022-10-13T13:57:22.006" v="74"/>
          <ac:spMkLst>
            <pc:docMk/>
            <pc:sldMk cId="2378287856" sldId="304"/>
            <ac:spMk id="3" creationId="{AE18EBB5-8961-DD4E-1574-CB428B634FFD}"/>
          </ac:spMkLst>
        </pc:spChg>
        <pc:spChg chg="add mod">
          <ac:chgData name="Thuận" userId="b5e8b014-0cbb-4dc8-8a9c-647ebd4d4503" providerId="ADAL" clId="{8B670A3C-95F1-4EAC-8900-FE3A51C3A5D0}" dt="2022-10-13T13:59:11.844" v="115" actId="2711"/>
          <ac:spMkLst>
            <pc:docMk/>
            <pc:sldMk cId="2378287856" sldId="304"/>
            <ac:spMk id="5" creationId="{8442F400-F296-B1F6-C181-E6D14A760C67}"/>
          </ac:spMkLst>
        </pc:spChg>
        <pc:spChg chg="add del mod">
          <ac:chgData name="Thuận" userId="b5e8b014-0cbb-4dc8-8a9c-647ebd4d4503" providerId="ADAL" clId="{8B670A3C-95F1-4EAC-8900-FE3A51C3A5D0}" dt="2022-10-13T13:57:35.652" v="85" actId="20577"/>
          <ac:spMkLst>
            <pc:docMk/>
            <pc:sldMk cId="2378287856" sldId="304"/>
            <ac:spMk id="7" creationId="{DC9D1598-1217-7347-2CB2-D221D7A49B53}"/>
          </ac:spMkLst>
        </pc:spChg>
      </pc:sldChg>
      <pc:sldChg chg="modSp add mod">
        <pc:chgData name="Thuận" userId="b5e8b014-0cbb-4dc8-8a9c-647ebd4d4503" providerId="ADAL" clId="{8B670A3C-95F1-4EAC-8900-FE3A51C3A5D0}" dt="2022-10-13T10:15:01.654" v="71" actId="20577"/>
        <pc:sldMkLst>
          <pc:docMk/>
          <pc:sldMk cId="3437796733" sldId="305"/>
        </pc:sldMkLst>
        <pc:spChg chg="mod">
          <ac:chgData name="Thuận" userId="b5e8b014-0cbb-4dc8-8a9c-647ebd4d4503" providerId="ADAL" clId="{8B670A3C-95F1-4EAC-8900-FE3A51C3A5D0}" dt="2022-10-13T10:15:01.654" v="71" actId="20577"/>
          <ac:spMkLst>
            <pc:docMk/>
            <pc:sldMk cId="3437796733" sldId="305"/>
            <ac:spMk id="7" creationId="{DC9D1598-1217-7347-2CB2-D221D7A49B5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9844-AC23-49D0-9A74-EE014223AD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2CB8BD-6C0A-4B84-A40A-E3FE3A3972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A03A14-DD13-46CE-8464-E2DFB3B058AE}"/>
              </a:ext>
            </a:extLst>
          </p:cNvPr>
          <p:cNvSpPr>
            <a:spLocks noGrp="1"/>
          </p:cNvSpPr>
          <p:nvPr>
            <p:ph type="dt" sz="half" idx="10"/>
          </p:nvPr>
        </p:nvSpPr>
        <p:spPr/>
        <p:txBody>
          <a:bodyPr/>
          <a:lstStyle/>
          <a:p>
            <a:fld id="{CCB91FEB-7E50-4C28-A2E3-A028C8BB75AB}" type="datetimeFigureOut">
              <a:rPr lang="en-US" smtClean="0"/>
              <a:t>10/13/2022</a:t>
            </a:fld>
            <a:endParaRPr lang="en-US"/>
          </a:p>
        </p:txBody>
      </p:sp>
      <p:sp>
        <p:nvSpPr>
          <p:cNvPr id="5" name="Footer Placeholder 4">
            <a:extLst>
              <a:ext uri="{FF2B5EF4-FFF2-40B4-BE49-F238E27FC236}">
                <a16:creationId xmlns:a16="http://schemas.microsoft.com/office/drawing/2014/main" id="{11102D69-3633-4B66-B3AD-C736BB6A8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6BC9E-BD44-4BDD-ACB0-E72819A5ADC6}"/>
              </a:ext>
            </a:extLst>
          </p:cNvPr>
          <p:cNvSpPr>
            <a:spLocks noGrp="1"/>
          </p:cNvSpPr>
          <p:nvPr>
            <p:ph type="sldNum" sz="quarter" idx="12"/>
          </p:nvPr>
        </p:nvSpPr>
        <p:spPr/>
        <p:txBody>
          <a:bodyPr/>
          <a:lstStyle/>
          <a:p>
            <a:fld id="{C3E1A32C-4667-4320-A908-54F9167A4BEB}" type="slidenum">
              <a:rPr lang="en-US" smtClean="0"/>
              <a:t>‹#›</a:t>
            </a:fld>
            <a:endParaRPr lang="en-US"/>
          </a:p>
        </p:txBody>
      </p:sp>
    </p:spTree>
    <p:extLst>
      <p:ext uri="{BB962C8B-B14F-4D97-AF65-F5344CB8AC3E}">
        <p14:creationId xmlns:p14="http://schemas.microsoft.com/office/powerpoint/2010/main" val="1710717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C9CA-B303-419A-BEB9-2AB4ECEC06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320D00-1A52-42C3-BAA6-A2FE320831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05EF0-B809-41B2-AA6C-4B6D73031BAF}"/>
              </a:ext>
            </a:extLst>
          </p:cNvPr>
          <p:cNvSpPr>
            <a:spLocks noGrp="1"/>
          </p:cNvSpPr>
          <p:nvPr>
            <p:ph type="dt" sz="half" idx="10"/>
          </p:nvPr>
        </p:nvSpPr>
        <p:spPr/>
        <p:txBody>
          <a:bodyPr/>
          <a:lstStyle/>
          <a:p>
            <a:fld id="{CCB91FEB-7E50-4C28-A2E3-A028C8BB75AB}" type="datetimeFigureOut">
              <a:rPr lang="en-US" smtClean="0"/>
              <a:t>10/13/2022</a:t>
            </a:fld>
            <a:endParaRPr lang="en-US"/>
          </a:p>
        </p:txBody>
      </p:sp>
      <p:sp>
        <p:nvSpPr>
          <p:cNvPr id="5" name="Footer Placeholder 4">
            <a:extLst>
              <a:ext uri="{FF2B5EF4-FFF2-40B4-BE49-F238E27FC236}">
                <a16:creationId xmlns:a16="http://schemas.microsoft.com/office/drawing/2014/main" id="{35432F7B-952D-49D4-971E-816067E0A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5469F-ED3F-45CA-A556-CCDCEFB825EA}"/>
              </a:ext>
            </a:extLst>
          </p:cNvPr>
          <p:cNvSpPr>
            <a:spLocks noGrp="1"/>
          </p:cNvSpPr>
          <p:nvPr>
            <p:ph type="sldNum" sz="quarter" idx="12"/>
          </p:nvPr>
        </p:nvSpPr>
        <p:spPr/>
        <p:txBody>
          <a:bodyPr/>
          <a:lstStyle/>
          <a:p>
            <a:fld id="{C3E1A32C-4667-4320-A908-54F9167A4BEB}" type="slidenum">
              <a:rPr lang="en-US" smtClean="0"/>
              <a:t>‹#›</a:t>
            </a:fld>
            <a:endParaRPr lang="en-US"/>
          </a:p>
        </p:txBody>
      </p:sp>
    </p:spTree>
    <p:extLst>
      <p:ext uri="{BB962C8B-B14F-4D97-AF65-F5344CB8AC3E}">
        <p14:creationId xmlns:p14="http://schemas.microsoft.com/office/powerpoint/2010/main" val="32294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1AE232-E406-4A32-9EE3-CD78E05C80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A074C2-239B-445A-8D34-8ACCAB0800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91C38-6B53-4272-AF07-7CA5788F6368}"/>
              </a:ext>
            </a:extLst>
          </p:cNvPr>
          <p:cNvSpPr>
            <a:spLocks noGrp="1"/>
          </p:cNvSpPr>
          <p:nvPr>
            <p:ph type="dt" sz="half" idx="10"/>
          </p:nvPr>
        </p:nvSpPr>
        <p:spPr/>
        <p:txBody>
          <a:bodyPr/>
          <a:lstStyle/>
          <a:p>
            <a:fld id="{CCB91FEB-7E50-4C28-A2E3-A028C8BB75AB}" type="datetimeFigureOut">
              <a:rPr lang="en-US" smtClean="0"/>
              <a:t>10/13/2022</a:t>
            </a:fld>
            <a:endParaRPr lang="en-US"/>
          </a:p>
        </p:txBody>
      </p:sp>
      <p:sp>
        <p:nvSpPr>
          <p:cNvPr id="5" name="Footer Placeholder 4">
            <a:extLst>
              <a:ext uri="{FF2B5EF4-FFF2-40B4-BE49-F238E27FC236}">
                <a16:creationId xmlns:a16="http://schemas.microsoft.com/office/drawing/2014/main" id="{E3A44835-F676-46FB-8265-FBBE7C2C4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00BDA-6205-4F2A-BD74-82737F9BF30E}"/>
              </a:ext>
            </a:extLst>
          </p:cNvPr>
          <p:cNvSpPr>
            <a:spLocks noGrp="1"/>
          </p:cNvSpPr>
          <p:nvPr>
            <p:ph type="sldNum" sz="quarter" idx="12"/>
          </p:nvPr>
        </p:nvSpPr>
        <p:spPr/>
        <p:txBody>
          <a:bodyPr/>
          <a:lstStyle/>
          <a:p>
            <a:fld id="{C3E1A32C-4667-4320-A908-54F9167A4BEB}" type="slidenum">
              <a:rPr lang="en-US" smtClean="0"/>
              <a:t>‹#›</a:t>
            </a:fld>
            <a:endParaRPr lang="en-US"/>
          </a:p>
        </p:txBody>
      </p:sp>
    </p:spTree>
    <p:extLst>
      <p:ext uri="{BB962C8B-B14F-4D97-AF65-F5344CB8AC3E}">
        <p14:creationId xmlns:p14="http://schemas.microsoft.com/office/powerpoint/2010/main" val="35839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A2E9-A899-4E77-A422-F96ACD7442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11FF73-3D13-431A-8832-CB676A1A5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CE443-744E-4C62-B84E-E802948F4A2E}"/>
              </a:ext>
            </a:extLst>
          </p:cNvPr>
          <p:cNvSpPr>
            <a:spLocks noGrp="1"/>
          </p:cNvSpPr>
          <p:nvPr>
            <p:ph type="dt" sz="half" idx="10"/>
          </p:nvPr>
        </p:nvSpPr>
        <p:spPr/>
        <p:txBody>
          <a:bodyPr/>
          <a:lstStyle/>
          <a:p>
            <a:fld id="{CCB91FEB-7E50-4C28-A2E3-A028C8BB75AB}" type="datetimeFigureOut">
              <a:rPr lang="en-US" smtClean="0"/>
              <a:t>10/13/2022</a:t>
            </a:fld>
            <a:endParaRPr lang="en-US"/>
          </a:p>
        </p:txBody>
      </p:sp>
      <p:sp>
        <p:nvSpPr>
          <p:cNvPr id="5" name="Footer Placeholder 4">
            <a:extLst>
              <a:ext uri="{FF2B5EF4-FFF2-40B4-BE49-F238E27FC236}">
                <a16:creationId xmlns:a16="http://schemas.microsoft.com/office/drawing/2014/main" id="{DFB0DECE-4EF3-4142-9672-97199C146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19136-672A-456D-A8B8-C4140EFEEBC8}"/>
              </a:ext>
            </a:extLst>
          </p:cNvPr>
          <p:cNvSpPr>
            <a:spLocks noGrp="1"/>
          </p:cNvSpPr>
          <p:nvPr>
            <p:ph type="sldNum" sz="quarter" idx="12"/>
          </p:nvPr>
        </p:nvSpPr>
        <p:spPr/>
        <p:txBody>
          <a:bodyPr/>
          <a:lstStyle/>
          <a:p>
            <a:fld id="{C3E1A32C-4667-4320-A908-54F9167A4BEB}" type="slidenum">
              <a:rPr lang="en-US" smtClean="0"/>
              <a:t>‹#›</a:t>
            </a:fld>
            <a:endParaRPr lang="en-US"/>
          </a:p>
        </p:txBody>
      </p:sp>
    </p:spTree>
    <p:extLst>
      <p:ext uri="{BB962C8B-B14F-4D97-AF65-F5344CB8AC3E}">
        <p14:creationId xmlns:p14="http://schemas.microsoft.com/office/powerpoint/2010/main" val="377049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4FC6-FE51-43BF-B300-EC3CAB362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ED5BD6-A93B-4788-97D5-166AC576A1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7B13DE-1F02-4BED-9D3D-876399A35685}"/>
              </a:ext>
            </a:extLst>
          </p:cNvPr>
          <p:cNvSpPr>
            <a:spLocks noGrp="1"/>
          </p:cNvSpPr>
          <p:nvPr>
            <p:ph type="dt" sz="half" idx="10"/>
          </p:nvPr>
        </p:nvSpPr>
        <p:spPr/>
        <p:txBody>
          <a:bodyPr/>
          <a:lstStyle/>
          <a:p>
            <a:fld id="{CCB91FEB-7E50-4C28-A2E3-A028C8BB75AB}" type="datetimeFigureOut">
              <a:rPr lang="en-US" smtClean="0"/>
              <a:t>10/13/2022</a:t>
            </a:fld>
            <a:endParaRPr lang="en-US"/>
          </a:p>
        </p:txBody>
      </p:sp>
      <p:sp>
        <p:nvSpPr>
          <p:cNvPr id="5" name="Footer Placeholder 4">
            <a:extLst>
              <a:ext uri="{FF2B5EF4-FFF2-40B4-BE49-F238E27FC236}">
                <a16:creationId xmlns:a16="http://schemas.microsoft.com/office/drawing/2014/main" id="{7A9A3DA1-CBB1-4D08-AFC4-5C9026ABF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08756-A4EA-4AB2-9C17-3C18C362BAC2}"/>
              </a:ext>
            </a:extLst>
          </p:cNvPr>
          <p:cNvSpPr>
            <a:spLocks noGrp="1"/>
          </p:cNvSpPr>
          <p:nvPr>
            <p:ph type="sldNum" sz="quarter" idx="12"/>
          </p:nvPr>
        </p:nvSpPr>
        <p:spPr/>
        <p:txBody>
          <a:bodyPr/>
          <a:lstStyle/>
          <a:p>
            <a:fld id="{C3E1A32C-4667-4320-A908-54F9167A4BEB}" type="slidenum">
              <a:rPr lang="en-US" smtClean="0"/>
              <a:t>‹#›</a:t>
            </a:fld>
            <a:endParaRPr lang="en-US"/>
          </a:p>
        </p:txBody>
      </p:sp>
    </p:spTree>
    <p:extLst>
      <p:ext uri="{BB962C8B-B14F-4D97-AF65-F5344CB8AC3E}">
        <p14:creationId xmlns:p14="http://schemas.microsoft.com/office/powerpoint/2010/main" val="1644932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26FD-6257-4665-BD3D-FADA0FE91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24992A-263A-447C-8228-D53FA179F7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4685BE-0B58-40E5-9182-B7D0AADDC2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E60B79-E2E7-4A4D-91D3-77EFD62A5C36}"/>
              </a:ext>
            </a:extLst>
          </p:cNvPr>
          <p:cNvSpPr>
            <a:spLocks noGrp="1"/>
          </p:cNvSpPr>
          <p:nvPr>
            <p:ph type="dt" sz="half" idx="10"/>
          </p:nvPr>
        </p:nvSpPr>
        <p:spPr/>
        <p:txBody>
          <a:bodyPr/>
          <a:lstStyle/>
          <a:p>
            <a:fld id="{CCB91FEB-7E50-4C28-A2E3-A028C8BB75AB}" type="datetimeFigureOut">
              <a:rPr lang="en-US" smtClean="0"/>
              <a:t>10/13/2022</a:t>
            </a:fld>
            <a:endParaRPr lang="en-US"/>
          </a:p>
        </p:txBody>
      </p:sp>
      <p:sp>
        <p:nvSpPr>
          <p:cNvPr id="6" name="Footer Placeholder 5">
            <a:extLst>
              <a:ext uri="{FF2B5EF4-FFF2-40B4-BE49-F238E27FC236}">
                <a16:creationId xmlns:a16="http://schemas.microsoft.com/office/drawing/2014/main" id="{B3EEAAA1-FA3F-4562-A524-592956B5E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17D85-0F7C-4D5A-B563-B7C721083F9F}"/>
              </a:ext>
            </a:extLst>
          </p:cNvPr>
          <p:cNvSpPr>
            <a:spLocks noGrp="1"/>
          </p:cNvSpPr>
          <p:nvPr>
            <p:ph type="sldNum" sz="quarter" idx="12"/>
          </p:nvPr>
        </p:nvSpPr>
        <p:spPr/>
        <p:txBody>
          <a:bodyPr/>
          <a:lstStyle/>
          <a:p>
            <a:fld id="{C3E1A32C-4667-4320-A908-54F9167A4BEB}" type="slidenum">
              <a:rPr lang="en-US" smtClean="0"/>
              <a:t>‹#›</a:t>
            </a:fld>
            <a:endParaRPr lang="en-US"/>
          </a:p>
        </p:txBody>
      </p:sp>
    </p:spTree>
    <p:extLst>
      <p:ext uri="{BB962C8B-B14F-4D97-AF65-F5344CB8AC3E}">
        <p14:creationId xmlns:p14="http://schemas.microsoft.com/office/powerpoint/2010/main" val="320722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687B-43BE-4172-A19D-E7BE65D368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ABE117-1B1A-475A-A41B-4F01E81E0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A7E0D-F610-404B-BF4C-96D6502699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0BE2B-0026-4864-A5EF-25D22CFB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449391-6CC4-4C20-BC30-3FD8CD7362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9181C9-8CBB-4347-B5FA-04DF11266EBB}"/>
              </a:ext>
            </a:extLst>
          </p:cNvPr>
          <p:cNvSpPr>
            <a:spLocks noGrp="1"/>
          </p:cNvSpPr>
          <p:nvPr>
            <p:ph type="dt" sz="half" idx="10"/>
          </p:nvPr>
        </p:nvSpPr>
        <p:spPr/>
        <p:txBody>
          <a:bodyPr/>
          <a:lstStyle/>
          <a:p>
            <a:fld id="{CCB91FEB-7E50-4C28-A2E3-A028C8BB75AB}" type="datetimeFigureOut">
              <a:rPr lang="en-US" smtClean="0"/>
              <a:t>10/13/2022</a:t>
            </a:fld>
            <a:endParaRPr lang="en-US"/>
          </a:p>
        </p:txBody>
      </p:sp>
      <p:sp>
        <p:nvSpPr>
          <p:cNvPr id="8" name="Footer Placeholder 7">
            <a:extLst>
              <a:ext uri="{FF2B5EF4-FFF2-40B4-BE49-F238E27FC236}">
                <a16:creationId xmlns:a16="http://schemas.microsoft.com/office/drawing/2014/main" id="{06536B4F-7903-49F9-90BB-3F364074D6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488452-5A21-49AA-8BD8-3D6897081DFC}"/>
              </a:ext>
            </a:extLst>
          </p:cNvPr>
          <p:cNvSpPr>
            <a:spLocks noGrp="1"/>
          </p:cNvSpPr>
          <p:nvPr>
            <p:ph type="sldNum" sz="quarter" idx="12"/>
          </p:nvPr>
        </p:nvSpPr>
        <p:spPr/>
        <p:txBody>
          <a:bodyPr/>
          <a:lstStyle/>
          <a:p>
            <a:fld id="{C3E1A32C-4667-4320-A908-54F9167A4BEB}" type="slidenum">
              <a:rPr lang="en-US" smtClean="0"/>
              <a:t>‹#›</a:t>
            </a:fld>
            <a:endParaRPr lang="en-US"/>
          </a:p>
        </p:txBody>
      </p:sp>
    </p:spTree>
    <p:extLst>
      <p:ext uri="{BB962C8B-B14F-4D97-AF65-F5344CB8AC3E}">
        <p14:creationId xmlns:p14="http://schemas.microsoft.com/office/powerpoint/2010/main" val="215433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A9A2-E4B7-43E4-A0FC-1EF0369634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E6E9A7-934B-49B0-A26D-07801DDA0869}"/>
              </a:ext>
            </a:extLst>
          </p:cNvPr>
          <p:cNvSpPr>
            <a:spLocks noGrp="1"/>
          </p:cNvSpPr>
          <p:nvPr>
            <p:ph type="dt" sz="half" idx="10"/>
          </p:nvPr>
        </p:nvSpPr>
        <p:spPr/>
        <p:txBody>
          <a:bodyPr/>
          <a:lstStyle/>
          <a:p>
            <a:fld id="{CCB91FEB-7E50-4C28-A2E3-A028C8BB75AB}" type="datetimeFigureOut">
              <a:rPr lang="en-US" smtClean="0"/>
              <a:t>10/13/2022</a:t>
            </a:fld>
            <a:endParaRPr lang="en-US"/>
          </a:p>
        </p:txBody>
      </p:sp>
      <p:sp>
        <p:nvSpPr>
          <p:cNvPr id="4" name="Footer Placeholder 3">
            <a:extLst>
              <a:ext uri="{FF2B5EF4-FFF2-40B4-BE49-F238E27FC236}">
                <a16:creationId xmlns:a16="http://schemas.microsoft.com/office/drawing/2014/main" id="{A0ADAAB3-138B-4A5D-8781-4FBDBB5697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EFF0DD-8184-43B8-BDD6-E586FF3676D6}"/>
              </a:ext>
            </a:extLst>
          </p:cNvPr>
          <p:cNvSpPr>
            <a:spLocks noGrp="1"/>
          </p:cNvSpPr>
          <p:nvPr>
            <p:ph type="sldNum" sz="quarter" idx="12"/>
          </p:nvPr>
        </p:nvSpPr>
        <p:spPr/>
        <p:txBody>
          <a:bodyPr/>
          <a:lstStyle/>
          <a:p>
            <a:fld id="{C3E1A32C-4667-4320-A908-54F9167A4BEB}" type="slidenum">
              <a:rPr lang="en-US" smtClean="0"/>
              <a:t>‹#›</a:t>
            </a:fld>
            <a:endParaRPr lang="en-US"/>
          </a:p>
        </p:txBody>
      </p:sp>
    </p:spTree>
    <p:extLst>
      <p:ext uri="{BB962C8B-B14F-4D97-AF65-F5344CB8AC3E}">
        <p14:creationId xmlns:p14="http://schemas.microsoft.com/office/powerpoint/2010/main" val="630790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18E64-83FE-4AB2-A659-BB178DD6936D}"/>
              </a:ext>
            </a:extLst>
          </p:cNvPr>
          <p:cNvSpPr>
            <a:spLocks noGrp="1"/>
          </p:cNvSpPr>
          <p:nvPr>
            <p:ph type="dt" sz="half" idx="10"/>
          </p:nvPr>
        </p:nvSpPr>
        <p:spPr/>
        <p:txBody>
          <a:bodyPr/>
          <a:lstStyle/>
          <a:p>
            <a:fld id="{CCB91FEB-7E50-4C28-A2E3-A028C8BB75AB}" type="datetimeFigureOut">
              <a:rPr lang="en-US" smtClean="0"/>
              <a:t>10/13/2022</a:t>
            </a:fld>
            <a:endParaRPr lang="en-US"/>
          </a:p>
        </p:txBody>
      </p:sp>
      <p:sp>
        <p:nvSpPr>
          <p:cNvPr id="3" name="Footer Placeholder 2">
            <a:extLst>
              <a:ext uri="{FF2B5EF4-FFF2-40B4-BE49-F238E27FC236}">
                <a16:creationId xmlns:a16="http://schemas.microsoft.com/office/drawing/2014/main" id="{A1DB1C77-FF13-45A4-9535-50B7F0E0C6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16EFF4-5547-425B-9527-7CB42070B6A1}"/>
              </a:ext>
            </a:extLst>
          </p:cNvPr>
          <p:cNvSpPr>
            <a:spLocks noGrp="1"/>
          </p:cNvSpPr>
          <p:nvPr>
            <p:ph type="sldNum" sz="quarter" idx="12"/>
          </p:nvPr>
        </p:nvSpPr>
        <p:spPr/>
        <p:txBody>
          <a:bodyPr/>
          <a:lstStyle/>
          <a:p>
            <a:fld id="{C3E1A32C-4667-4320-A908-54F9167A4BEB}" type="slidenum">
              <a:rPr lang="en-US" smtClean="0"/>
              <a:t>‹#›</a:t>
            </a:fld>
            <a:endParaRPr lang="en-US"/>
          </a:p>
        </p:txBody>
      </p:sp>
    </p:spTree>
    <p:extLst>
      <p:ext uri="{BB962C8B-B14F-4D97-AF65-F5344CB8AC3E}">
        <p14:creationId xmlns:p14="http://schemas.microsoft.com/office/powerpoint/2010/main" val="149234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94C4-91E6-48A2-8F7E-650C46AF5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919D2F-4C7B-4C4B-B182-E3791140F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F38495-6BE3-4455-88E0-92BDD34CC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70DC9-DEBB-404E-A22C-4EA3CCE7930C}"/>
              </a:ext>
            </a:extLst>
          </p:cNvPr>
          <p:cNvSpPr>
            <a:spLocks noGrp="1"/>
          </p:cNvSpPr>
          <p:nvPr>
            <p:ph type="dt" sz="half" idx="10"/>
          </p:nvPr>
        </p:nvSpPr>
        <p:spPr/>
        <p:txBody>
          <a:bodyPr/>
          <a:lstStyle/>
          <a:p>
            <a:fld id="{CCB91FEB-7E50-4C28-A2E3-A028C8BB75AB}" type="datetimeFigureOut">
              <a:rPr lang="en-US" smtClean="0"/>
              <a:t>10/13/2022</a:t>
            </a:fld>
            <a:endParaRPr lang="en-US"/>
          </a:p>
        </p:txBody>
      </p:sp>
      <p:sp>
        <p:nvSpPr>
          <p:cNvPr id="6" name="Footer Placeholder 5">
            <a:extLst>
              <a:ext uri="{FF2B5EF4-FFF2-40B4-BE49-F238E27FC236}">
                <a16:creationId xmlns:a16="http://schemas.microsoft.com/office/drawing/2014/main" id="{1DAC405F-F455-4046-9CAC-F26FA3D03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1F482-EA4A-45E4-BADF-4543ED887BEC}"/>
              </a:ext>
            </a:extLst>
          </p:cNvPr>
          <p:cNvSpPr>
            <a:spLocks noGrp="1"/>
          </p:cNvSpPr>
          <p:nvPr>
            <p:ph type="sldNum" sz="quarter" idx="12"/>
          </p:nvPr>
        </p:nvSpPr>
        <p:spPr/>
        <p:txBody>
          <a:bodyPr/>
          <a:lstStyle/>
          <a:p>
            <a:fld id="{C3E1A32C-4667-4320-A908-54F9167A4BEB}" type="slidenum">
              <a:rPr lang="en-US" smtClean="0"/>
              <a:t>‹#›</a:t>
            </a:fld>
            <a:endParaRPr lang="en-US"/>
          </a:p>
        </p:txBody>
      </p:sp>
    </p:spTree>
    <p:extLst>
      <p:ext uri="{BB962C8B-B14F-4D97-AF65-F5344CB8AC3E}">
        <p14:creationId xmlns:p14="http://schemas.microsoft.com/office/powerpoint/2010/main" val="179825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9575-0EC4-4E0D-8627-C7AB7F82A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70CCCA-21D5-4792-9A10-77EBF48FBF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559BDB-CE88-4839-A652-BA2D65C04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7FB155-0F92-4ACD-969C-82BB1FAC7869}"/>
              </a:ext>
            </a:extLst>
          </p:cNvPr>
          <p:cNvSpPr>
            <a:spLocks noGrp="1"/>
          </p:cNvSpPr>
          <p:nvPr>
            <p:ph type="dt" sz="half" idx="10"/>
          </p:nvPr>
        </p:nvSpPr>
        <p:spPr/>
        <p:txBody>
          <a:bodyPr/>
          <a:lstStyle/>
          <a:p>
            <a:fld id="{CCB91FEB-7E50-4C28-A2E3-A028C8BB75AB}" type="datetimeFigureOut">
              <a:rPr lang="en-US" smtClean="0"/>
              <a:t>10/13/2022</a:t>
            </a:fld>
            <a:endParaRPr lang="en-US"/>
          </a:p>
        </p:txBody>
      </p:sp>
      <p:sp>
        <p:nvSpPr>
          <p:cNvPr id="6" name="Footer Placeholder 5">
            <a:extLst>
              <a:ext uri="{FF2B5EF4-FFF2-40B4-BE49-F238E27FC236}">
                <a16:creationId xmlns:a16="http://schemas.microsoft.com/office/drawing/2014/main" id="{F5445F42-26AF-48D3-B6E4-F5B6B4CA7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E0A8D-1860-4A49-924B-A917FCD59F46}"/>
              </a:ext>
            </a:extLst>
          </p:cNvPr>
          <p:cNvSpPr>
            <a:spLocks noGrp="1"/>
          </p:cNvSpPr>
          <p:nvPr>
            <p:ph type="sldNum" sz="quarter" idx="12"/>
          </p:nvPr>
        </p:nvSpPr>
        <p:spPr/>
        <p:txBody>
          <a:bodyPr/>
          <a:lstStyle/>
          <a:p>
            <a:fld id="{C3E1A32C-4667-4320-A908-54F9167A4BEB}" type="slidenum">
              <a:rPr lang="en-US" smtClean="0"/>
              <a:t>‹#›</a:t>
            </a:fld>
            <a:endParaRPr lang="en-US"/>
          </a:p>
        </p:txBody>
      </p:sp>
    </p:spTree>
    <p:extLst>
      <p:ext uri="{BB962C8B-B14F-4D97-AF65-F5344CB8AC3E}">
        <p14:creationId xmlns:p14="http://schemas.microsoft.com/office/powerpoint/2010/main" val="29742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24EC7-0BED-4A3E-A646-6593F568E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024CD0-1F2D-457A-AC60-014487668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FBDDB-B530-47F6-B683-FB137EB71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91FEB-7E50-4C28-A2E3-A028C8BB75AB}" type="datetimeFigureOut">
              <a:rPr lang="en-US" smtClean="0"/>
              <a:t>10/13/2022</a:t>
            </a:fld>
            <a:endParaRPr lang="en-US"/>
          </a:p>
        </p:txBody>
      </p:sp>
      <p:sp>
        <p:nvSpPr>
          <p:cNvPr id="5" name="Footer Placeholder 4">
            <a:extLst>
              <a:ext uri="{FF2B5EF4-FFF2-40B4-BE49-F238E27FC236}">
                <a16:creationId xmlns:a16="http://schemas.microsoft.com/office/drawing/2014/main" id="{858DC632-837B-43CE-95C5-8B8163561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6F8EEE-0FDF-4CD0-A28B-5B5145EF2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1A32C-4667-4320-A908-54F9167A4BEB}" type="slidenum">
              <a:rPr lang="en-US" smtClean="0"/>
              <a:t>‹#›</a:t>
            </a:fld>
            <a:endParaRPr lang="en-US"/>
          </a:p>
        </p:txBody>
      </p:sp>
    </p:spTree>
    <p:extLst>
      <p:ext uri="{BB962C8B-B14F-4D97-AF65-F5344CB8AC3E}">
        <p14:creationId xmlns:p14="http://schemas.microsoft.com/office/powerpoint/2010/main" val="3350639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etbootstrap.com/docs/4.0/getting-started/download/"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pPr marL="342900" indent="-342900" algn="l">
              <a:buFontTx/>
              <a:buChar char="-"/>
            </a:pPr>
            <a:r>
              <a:rPr lang="vi-VN" dirty="0">
                <a:latin typeface="Times New Roman" panose="02020603050405020304" pitchFamily="18" charset="0"/>
                <a:cs typeface="Times New Roman" panose="02020603050405020304" pitchFamily="18" charset="0"/>
              </a:rPr>
              <a:t>Bootstrap là một nền tảng (framework) miễn phí, mã nguồn mở, dựa trên HTML, CSS &amp; Javascript, nó được tạo ra để xây dựng các giao diện Website tương thích với tất cả các thiết bị có kích thước màn hình khác nhau.</a:t>
            </a:r>
            <a:endParaRPr lang="en-US" dirty="0">
              <a:latin typeface="Times New Roman" panose="02020603050405020304" pitchFamily="18" charset="0"/>
              <a:cs typeface="Times New Roman" panose="02020603050405020304" pitchFamily="18" charset="0"/>
            </a:endParaRPr>
          </a:p>
          <a:p>
            <a:pPr marL="342900" indent="-342900" algn="l">
              <a:buFontTx/>
              <a:buChar char="-"/>
            </a:pPr>
            <a:r>
              <a:rPr lang="vi-VN" dirty="0">
                <a:latin typeface="Times New Roman" panose="02020603050405020304" pitchFamily="18" charset="0"/>
                <a:cs typeface="Times New Roman" panose="02020603050405020304" pitchFamily="18" charset="0"/>
              </a:rPr>
              <a:t>Bootstrap bao gồm : typography, forms, buttons, tables, navigation, modals, image carousels </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ó nhiều Component, Javascript hỗ trợ cho việc thiết kế Reponsive dễ dàng, thuận tiện và nhanh chóng hơn. </a:t>
            </a:r>
            <a:endParaRPr lang="en-US" dirty="0">
              <a:latin typeface="Times New Roman" panose="02020603050405020304" pitchFamily="18" charset="0"/>
              <a:cs typeface="Times New Roman" panose="02020603050405020304" pitchFamily="18" charset="0"/>
            </a:endParaRPr>
          </a:p>
          <a:p>
            <a:pPr marL="342900" indent="-342900" algn="l">
              <a:buFontTx/>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127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pPr algn="l"/>
            <a:r>
              <a:rPr lang="en-US" dirty="0">
                <a:latin typeface="Times New Roman" panose="02020603050405020304" pitchFamily="18" charset="0"/>
                <a:cs typeface="Times New Roman" panose="02020603050405020304" pitchFamily="18" charset="0"/>
              </a:rPr>
              <a:t> &lt;div class="container"&gt;</a:t>
            </a:r>
          </a:p>
          <a:p>
            <a:pPr algn="l"/>
            <a:r>
              <a:rPr lang="en-US" dirty="0">
                <a:latin typeface="Times New Roman" panose="02020603050405020304" pitchFamily="18" charset="0"/>
                <a:cs typeface="Times New Roman" panose="02020603050405020304" pitchFamily="18" charset="0"/>
              </a:rPr>
              <a:t>        &lt;div class="row"&gt;</a:t>
            </a:r>
          </a:p>
          <a:p>
            <a:pPr algn="l"/>
            <a:r>
              <a:rPr lang="en-US" dirty="0">
                <a:latin typeface="Times New Roman" panose="02020603050405020304" pitchFamily="18" charset="0"/>
                <a:cs typeface="Times New Roman" panose="02020603050405020304" pitchFamily="18" charset="0"/>
              </a:rPr>
              <a:t>            &lt;div class="col-md-2 col-sm-6 </a:t>
            </a:r>
            <a:r>
              <a:rPr lang="en-US" dirty="0" err="1">
                <a:latin typeface="Times New Roman" panose="02020603050405020304" pitchFamily="18" charset="0"/>
                <a:cs typeface="Times New Roman" panose="02020603050405020304" pitchFamily="18" charset="0"/>
              </a:rPr>
              <a:t>bg</a:t>
            </a:r>
            <a:r>
              <a:rPr lang="en-US" dirty="0">
                <a:latin typeface="Times New Roman" panose="02020603050405020304" pitchFamily="18" charset="0"/>
                <a:cs typeface="Times New Roman" panose="02020603050405020304" pitchFamily="18" charset="0"/>
              </a:rPr>
              <a:t>-primary"&gt;</a:t>
            </a:r>
          </a:p>
          <a:p>
            <a:pPr algn="l"/>
            <a:r>
              <a:rPr lang="en-US" dirty="0">
                <a:latin typeface="Times New Roman" panose="02020603050405020304" pitchFamily="18" charset="0"/>
                <a:cs typeface="Times New Roman" panose="02020603050405020304" pitchFamily="18" charset="0"/>
              </a:rPr>
              <a:t>                &lt;p style="</a:t>
            </a:r>
            <a:r>
              <a:rPr lang="en-US" dirty="0" err="1">
                <a:latin typeface="Times New Roman" panose="02020603050405020304" pitchFamily="18" charset="0"/>
                <a:cs typeface="Times New Roman" panose="02020603050405020304" pitchFamily="18" charset="0"/>
              </a:rPr>
              <a:t>font-style:italic</a:t>
            </a:r>
            <a:r>
              <a:rPr lang="en-US" dirty="0">
                <a:latin typeface="Times New Roman" panose="02020603050405020304" pitchFamily="18" charset="0"/>
                <a:cs typeface="Times New Roman" panose="02020603050405020304" pitchFamily="18" charset="0"/>
              </a:rPr>
              <a:t>;"&gt;col-md-2&lt;/p&gt;</a:t>
            </a:r>
          </a:p>
          <a:p>
            <a:pPr algn="l"/>
            <a:r>
              <a:rPr lang="en-US" dirty="0">
                <a:latin typeface="Times New Roman" panose="02020603050405020304" pitchFamily="18" charset="0"/>
                <a:cs typeface="Times New Roman" panose="02020603050405020304" pitchFamily="18" charset="0"/>
              </a:rPr>
              <a:t>                &lt;p style="</a:t>
            </a:r>
            <a:r>
              <a:rPr lang="en-US" dirty="0" err="1">
                <a:latin typeface="Times New Roman" panose="02020603050405020304" pitchFamily="18" charset="0"/>
                <a:cs typeface="Times New Roman" panose="02020603050405020304" pitchFamily="18" charset="0"/>
              </a:rPr>
              <a:t>font-weight:bold</a:t>
            </a:r>
            <a:r>
              <a:rPr lang="en-US" dirty="0">
                <a:latin typeface="Times New Roman" panose="02020603050405020304" pitchFamily="18" charset="0"/>
                <a:cs typeface="Times New Roman" panose="02020603050405020304" pitchFamily="18" charset="0"/>
              </a:rPr>
              <a:t>;"&gt;col-sm-6&lt;/p&gt;</a:t>
            </a:r>
          </a:p>
          <a:p>
            <a:pPr algn="l"/>
            <a:r>
              <a:rPr lang="en-US" dirty="0">
                <a:latin typeface="Times New Roman" panose="02020603050405020304" pitchFamily="18" charset="0"/>
                <a:cs typeface="Times New Roman" panose="02020603050405020304" pitchFamily="18" charset="0"/>
              </a:rPr>
              <a:t>            &lt;/div&gt;</a:t>
            </a:r>
          </a:p>
          <a:p>
            <a:pPr algn="l"/>
            <a:r>
              <a:rPr lang="en-US" dirty="0">
                <a:latin typeface="Times New Roman" panose="02020603050405020304" pitchFamily="18" charset="0"/>
                <a:cs typeface="Times New Roman" panose="02020603050405020304" pitchFamily="18" charset="0"/>
              </a:rPr>
              <a:t>            &lt;div class="col-md-10 col-sm-6 </a:t>
            </a:r>
            <a:r>
              <a:rPr lang="en-US" dirty="0" err="1">
                <a:latin typeface="Times New Roman" panose="02020603050405020304" pitchFamily="18" charset="0"/>
                <a:cs typeface="Times New Roman" panose="02020603050405020304" pitchFamily="18" charset="0"/>
              </a:rPr>
              <a:t>bg</a:t>
            </a:r>
            <a:r>
              <a:rPr lang="en-US" dirty="0">
                <a:latin typeface="Times New Roman" panose="02020603050405020304" pitchFamily="18" charset="0"/>
                <a:cs typeface="Times New Roman" panose="02020603050405020304" pitchFamily="18" charset="0"/>
              </a:rPr>
              <a:t>-success"&gt;</a:t>
            </a:r>
          </a:p>
          <a:p>
            <a:pPr algn="l"/>
            <a:r>
              <a:rPr lang="en-US" dirty="0">
                <a:latin typeface="Times New Roman" panose="02020603050405020304" pitchFamily="18" charset="0"/>
                <a:cs typeface="Times New Roman" panose="02020603050405020304" pitchFamily="18" charset="0"/>
              </a:rPr>
              <a:t>                &lt;p style="</a:t>
            </a:r>
            <a:r>
              <a:rPr lang="en-US" dirty="0" err="1">
                <a:latin typeface="Times New Roman" panose="02020603050405020304" pitchFamily="18" charset="0"/>
                <a:cs typeface="Times New Roman" panose="02020603050405020304" pitchFamily="18" charset="0"/>
              </a:rPr>
              <a:t>font-style:italic</a:t>
            </a:r>
            <a:r>
              <a:rPr lang="en-US" dirty="0">
                <a:latin typeface="Times New Roman" panose="02020603050405020304" pitchFamily="18" charset="0"/>
                <a:cs typeface="Times New Roman" panose="02020603050405020304" pitchFamily="18" charset="0"/>
              </a:rPr>
              <a:t>;"&gt;col-md-10&lt;/p&gt;</a:t>
            </a:r>
          </a:p>
          <a:p>
            <a:pPr algn="l"/>
            <a:r>
              <a:rPr lang="en-US" dirty="0">
                <a:latin typeface="Times New Roman" panose="02020603050405020304" pitchFamily="18" charset="0"/>
                <a:cs typeface="Times New Roman" panose="02020603050405020304" pitchFamily="18" charset="0"/>
              </a:rPr>
              <a:t>                &lt;p style="</a:t>
            </a:r>
            <a:r>
              <a:rPr lang="en-US" dirty="0" err="1">
                <a:latin typeface="Times New Roman" panose="02020603050405020304" pitchFamily="18" charset="0"/>
                <a:cs typeface="Times New Roman" panose="02020603050405020304" pitchFamily="18" charset="0"/>
              </a:rPr>
              <a:t>font-weight:bold</a:t>
            </a:r>
            <a:r>
              <a:rPr lang="en-US" dirty="0">
                <a:latin typeface="Times New Roman" panose="02020603050405020304" pitchFamily="18" charset="0"/>
                <a:cs typeface="Times New Roman" panose="02020603050405020304" pitchFamily="18" charset="0"/>
              </a:rPr>
              <a:t>;"&gt;col-sm-6&lt;/p&gt;</a:t>
            </a:r>
          </a:p>
          <a:p>
            <a:pPr algn="l"/>
            <a:r>
              <a:rPr lang="en-US" dirty="0">
                <a:latin typeface="Times New Roman" panose="02020603050405020304" pitchFamily="18" charset="0"/>
                <a:cs typeface="Times New Roman" panose="02020603050405020304" pitchFamily="18" charset="0"/>
              </a:rPr>
              <a:t>            &lt;/div&gt;</a:t>
            </a:r>
          </a:p>
          <a:p>
            <a:pPr algn="l"/>
            <a:r>
              <a:rPr lang="en-US" dirty="0">
                <a:latin typeface="Times New Roman" panose="02020603050405020304" pitchFamily="18" charset="0"/>
                <a:cs typeface="Times New Roman" panose="02020603050405020304" pitchFamily="18" charset="0"/>
              </a:rPr>
              <a:t>        &lt;/div&gt;</a:t>
            </a:r>
          </a:p>
          <a:p>
            <a:pPr algn="l"/>
            <a:r>
              <a:rPr lang="en-US" dirty="0">
                <a:latin typeface="Times New Roman" panose="02020603050405020304" pitchFamily="18" charset="0"/>
                <a:cs typeface="Times New Roman" panose="02020603050405020304" pitchFamily="18" charset="0"/>
              </a:rPr>
              <a:t>    &lt;/div&gt;</a:t>
            </a:r>
          </a:p>
        </p:txBody>
      </p:sp>
    </p:spTree>
    <p:extLst>
      <p:ext uri="{BB962C8B-B14F-4D97-AF65-F5344CB8AC3E}">
        <p14:creationId xmlns:p14="http://schemas.microsoft.com/office/powerpoint/2010/main" val="291560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pic>
        <p:nvPicPr>
          <p:cNvPr id="4" name="Picture 3">
            <a:extLst>
              <a:ext uri="{FF2B5EF4-FFF2-40B4-BE49-F238E27FC236}">
                <a16:creationId xmlns:a16="http://schemas.microsoft.com/office/drawing/2014/main" id="{34FE9399-A74B-F922-E0BF-963B35698485}"/>
              </a:ext>
            </a:extLst>
          </p:cNvPr>
          <p:cNvPicPr>
            <a:picLocks noChangeAspect="1"/>
          </p:cNvPicPr>
          <p:nvPr/>
        </p:nvPicPr>
        <p:blipFill>
          <a:blip r:embed="rId2"/>
          <a:stretch>
            <a:fillRect/>
          </a:stretch>
        </p:blipFill>
        <p:spPr>
          <a:xfrm>
            <a:off x="119062" y="1323975"/>
            <a:ext cx="11953875" cy="5053074"/>
          </a:xfrm>
          <a:prstGeom prst="rect">
            <a:avLst/>
          </a:prstGeom>
        </p:spPr>
      </p:pic>
    </p:spTree>
    <p:extLst>
      <p:ext uri="{BB962C8B-B14F-4D97-AF65-F5344CB8AC3E}">
        <p14:creationId xmlns:p14="http://schemas.microsoft.com/office/powerpoint/2010/main" val="2013297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1353787"/>
          </a:xfrm>
        </p:spPr>
        <p:txBody>
          <a:bodyPr/>
          <a:lstStyle/>
          <a:p>
            <a:pPr algn="l"/>
            <a:r>
              <a:rPr lang="vi-VN" dirty="0">
                <a:latin typeface="Times New Roman" panose="02020603050405020304" pitchFamily="18" charset="0"/>
                <a:cs typeface="Times New Roman" panose="02020603050405020304" pitchFamily="18" charset="0"/>
              </a:rPr>
              <a:t>Bootstrap Nav</a:t>
            </a:r>
          </a:p>
          <a:p>
            <a:pPr algn="l"/>
            <a:r>
              <a:rPr lang="vi-VN" dirty="0">
                <a:latin typeface="Times New Roman" panose="02020603050405020304" pitchFamily="18" charset="0"/>
                <a:cs typeface="Times New Roman" panose="02020603050405020304" pitchFamily="18" charset="0"/>
              </a:rPr>
              <a:t>Trong Bootstrap, lớp .nav được sử dụng cùng với các lớp .nav-item, .nav-link để tạo ra một Menu nằm ngang đơn giản. </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D26655-FCD8-8020-05BB-A282627CCBC2}"/>
              </a:ext>
            </a:extLst>
          </p:cNvPr>
          <p:cNvPicPr>
            <a:picLocks noChangeAspect="1"/>
          </p:cNvPicPr>
          <p:nvPr/>
        </p:nvPicPr>
        <p:blipFill>
          <a:blip r:embed="rId2"/>
          <a:stretch>
            <a:fillRect/>
          </a:stretch>
        </p:blipFill>
        <p:spPr>
          <a:xfrm>
            <a:off x="2422566" y="2751822"/>
            <a:ext cx="4735471" cy="1072466"/>
          </a:xfrm>
          <a:prstGeom prst="rect">
            <a:avLst/>
          </a:prstGeom>
        </p:spPr>
      </p:pic>
    </p:spTree>
    <p:extLst>
      <p:ext uri="{BB962C8B-B14F-4D97-AF65-F5344CB8AC3E}">
        <p14:creationId xmlns:p14="http://schemas.microsoft.com/office/powerpoint/2010/main" val="406951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6" name="TextBox 5">
            <a:extLst>
              <a:ext uri="{FF2B5EF4-FFF2-40B4-BE49-F238E27FC236}">
                <a16:creationId xmlns:a16="http://schemas.microsoft.com/office/drawing/2014/main" id="{550CC20C-03ED-E541-5023-1592E417A1D2}"/>
              </a:ext>
            </a:extLst>
          </p:cNvPr>
          <p:cNvSpPr txBox="1"/>
          <p:nvPr/>
        </p:nvSpPr>
        <p:spPr>
          <a:xfrm>
            <a:off x="816428" y="983121"/>
            <a:ext cx="7935685" cy="95410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Căn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lề</a:t>
            </a:r>
            <a:r>
              <a:rPr lang="en-US" sz="2800" dirty="0">
                <a:latin typeface="Times New Roman" panose="02020603050405020304" pitchFamily="18" charset="0"/>
                <a:cs typeface="Times New Roman" panose="02020603050405020304" pitchFamily="18" charset="0"/>
              </a:rPr>
              <a:t> (Alignment)</a:t>
            </a:r>
          </a:p>
          <a:p>
            <a:r>
              <a:rPr lang="en-US" sz="2800" dirty="0">
                <a:latin typeface="Times New Roman" panose="02020603050405020304" pitchFamily="18" charset="0"/>
                <a:cs typeface="Times New Roman" panose="02020603050405020304" pitchFamily="18" charset="0"/>
              </a:rPr>
              <a:t>Bootstrap </a:t>
            </a:r>
            <a:r>
              <a:rPr lang="en-US" sz="2800" dirty="0" err="1">
                <a:latin typeface="Times New Roman" panose="02020603050405020304" pitchFamily="18" charset="0"/>
                <a:cs typeface="Times New Roman" panose="02020603050405020304" pitchFamily="18" charset="0"/>
              </a:rPr>
              <a:t>cung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Nav: </a:t>
            </a:r>
          </a:p>
        </p:txBody>
      </p:sp>
      <p:pic>
        <p:nvPicPr>
          <p:cNvPr id="9" name="Picture 8">
            <a:extLst>
              <a:ext uri="{FF2B5EF4-FFF2-40B4-BE49-F238E27FC236}">
                <a16:creationId xmlns:a16="http://schemas.microsoft.com/office/drawing/2014/main" id="{A085B6A7-E286-E515-9FC9-2CD57B804651}"/>
              </a:ext>
            </a:extLst>
          </p:cNvPr>
          <p:cNvPicPr>
            <a:picLocks noChangeAspect="1"/>
          </p:cNvPicPr>
          <p:nvPr/>
        </p:nvPicPr>
        <p:blipFill>
          <a:blip r:embed="rId2"/>
          <a:stretch>
            <a:fillRect/>
          </a:stretch>
        </p:blipFill>
        <p:spPr>
          <a:xfrm>
            <a:off x="816428" y="2666999"/>
            <a:ext cx="6784522" cy="2807525"/>
          </a:xfrm>
          <a:prstGeom prst="rect">
            <a:avLst/>
          </a:prstGeom>
        </p:spPr>
      </p:pic>
    </p:spTree>
    <p:extLst>
      <p:ext uri="{BB962C8B-B14F-4D97-AF65-F5344CB8AC3E}">
        <p14:creationId xmlns:p14="http://schemas.microsoft.com/office/powerpoint/2010/main" val="3898178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1662545"/>
          </a:xfrm>
        </p:spPr>
        <p:txBody>
          <a:bodyPr/>
          <a:lstStyle/>
          <a:p>
            <a:pPr algn="l"/>
            <a:r>
              <a:rPr lang="vi-VN" dirty="0">
                <a:latin typeface="Times New Roman" panose="02020603050405020304" pitchFamily="18" charset="0"/>
                <a:cs typeface="Times New Roman" panose="02020603050405020304" pitchFamily="18" charset="0"/>
              </a:rPr>
              <a:t>3- Responsive Nav</a:t>
            </a:r>
          </a:p>
          <a:p>
            <a:pPr algn="l"/>
            <a:r>
              <a:rPr lang="vi-VN" dirty="0">
                <a:latin typeface="Times New Roman" panose="02020603050405020304" pitchFamily="18" charset="0"/>
                <a:cs typeface="Times New Roman" panose="02020603050405020304" pitchFamily="18" charset="0"/>
              </a:rPr>
              <a:t>Mặc định Bootstrap Nav là một Menu nằm ngang. </a:t>
            </a:r>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ó thể làm hiển thị thẳng đứng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cách sử dụng lớp .flex-column (Đây là một lớp tiện ích được sử dụng trong rất nhiều tình huống khác nhau). </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773AAF9-BBA4-2F8B-839E-8CA54EF35865}"/>
              </a:ext>
            </a:extLst>
          </p:cNvPr>
          <p:cNvSpPr txBox="1"/>
          <p:nvPr/>
        </p:nvSpPr>
        <p:spPr>
          <a:xfrm>
            <a:off x="1699161" y="2707574"/>
            <a:ext cx="8968839" cy="3693319"/>
          </a:xfrm>
          <a:prstGeom prst="rect">
            <a:avLst/>
          </a:prstGeom>
          <a:noFill/>
        </p:spPr>
        <p:txBody>
          <a:bodyPr wrap="square">
            <a:spAutoFit/>
          </a:bodyPr>
          <a:lstStyle/>
          <a:p>
            <a:r>
              <a:rPr lang="en-US" b="1" dirty="0">
                <a:solidFill>
                  <a:schemeClr val="tx1">
                    <a:lumMod val="95000"/>
                    <a:lumOff val="5000"/>
                  </a:schemeClr>
                </a:solidFill>
                <a:effectLst/>
                <a:latin typeface="Consolas" panose="020B0609020204030204" pitchFamily="49" charset="0"/>
              </a:rPr>
              <a:t> &lt;div class="row"&gt;</a:t>
            </a:r>
          </a:p>
          <a:p>
            <a:r>
              <a:rPr lang="en-US" b="1" dirty="0">
                <a:solidFill>
                  <a:schemeClr val="tx1">
                    <a:lumMod val="95000"/>
                    <a:lumOff val="5000"/>
                  </a:schemeClr>
                </a:solidFill>
                <a:effectLst/>
                <a:latin typeface="Consolas" panose="020B0609020204030204" pitchFamily="49" charset="0"/>
              </a:rPr>
              <a:t>        &lt;</a:t>
            </a:r>
            <a:r>
              <a:rPr lang="en-US" b="1" dirty="0" err="1">
                <a:solidFill>
                  <a:schemeClr val="tx1">
                    <a:lumMod val="95000"/>
                    <a:lumOff val="5000"/>
                  </a:schemeClr>
                </a:solidFill>
                <a:effectLst/>
                <a:latin typeface="Consolas" panose="020B0609020204030204" pitchFamily="49" charset="0"/>
              </a:rPr>
              <a:t>ul</a:t>
            </a:r>
            <a:r>
              <a:rPr lang="en-US" b="1" dirty="0">
                <a:solidFill>
                  <a:schemeClr val="tx1">
                    <a:lumMod val="95000"/>
                    <a:lumOff val="5000"/>
                  </a:schemeClr>
                </a:solidFill>
                <a:effectLst/>
                <a:latin typeface="Consolas" panose="020B0609020204030204" pitchFamily="49" charset="0"/>
              </a:rPr>
              <a:t> class="nav flex-column"&gt;</a:t>
            </a:r>
          </a:p>
          <a:p>
            <a:r>
              <a:rPr lang="en-US" b="1" dirty="0">
                <a:solidFill>
                  <a:schemeClr val="tx1">
                    <a:lumMod val="95000"/>
                    <a:lumOff val="5000"/>
                  </a:schemeClr>
                </a:solidFill>
                <a:effectLst/>
                <a:latin typeface="Consolas" panose="020B0609020204030204" pitchFamily="49" charset="0"/>
              </a:rPr>
              <a:t>            &lt;li class="nav-item"&gt;</a:t>
            </a:r>
          </a:p>
          <a:p>
            <a:r>
              <a:rPr lang="en-US" b="1" dirty="0">
                <a:solidFill>
                  <a:schemeClr val="tx1">
                    <a:lumMod val="95000"/>
                    <a:lumOff val="5000"/>
                  </a:schemeClr>
                </a:solidFill>
                <a:effectLst/>
                <a:latin typeface="Consolas" panose="020B0609020204030204" pitchFamily="49" charset="0"/>
              </a:rPr>
              <a:t>               &lt;a class="nav-link" </a:t>
            </a:r>
            <a:r>
              <a:rPr lang="en-US" b="1" dirty="0" err="1">
                <a:solidFill>
                  <a:schemeClr val="tx1">
                    <a:lumMod val="95000"/>
                    <a:lumOff val="5000"/>
                  </a:schemeClr>
                </a:solidFill>
                <a:effectLst/>
                <a:latin typeface="Consolas" panose="020B0609020204030204" pitchFamily="49" charset="0"/>
              </a:rPr>
              <a:t>href</a:t>
            </a:r>
            <a:r>
              <a:rPr lang="en-US" b="1" dirty="0">
                <a:solidFill>
                  <a:schemeClr val="tx1">
                    <a:lumMod val="95000"/>
                    <a:lumOff val="5000"/>
                  </a:schemeClr>
                </a:solidFill>
                <a:effectLst/>
                <a:latin typeface="Consolas" panose="020B0609020204030204" pitchFamily="49" charset="0"/>
              </a:rPr>
              <a:t>="#"&gt;</a:t>
            </a:r>
            <a:r>
              <a:rPr lang="en-US" b="1" dirty="0" err="1">
                <a:solidFill>
                  <a:schemeClr val="tx1">
                    <a:lumMod val="95000"/>
                    <a:lumOff val="5000"/>
                  </a:schemeClr>
                </a:solidFill>
                <a:effectLst/>
                <a:latin typeface="Consolas" panose="020B0609020204030204" pitchFamily="49" charset="0"/>
              </a:rPr>
              <a:t>Javascript</a:t>
            </a:r>
            <a:r>
              <a:rPr lang="en-US" b="1" dirty="0">
                <a:solidFill>
                  <a:schemeClr val="tx1">
                    <a:lumMod val="95000"/>
                    <a:lumOff val="5000"/>
                  </a:schemeClr>
                </a:solidFill>
                <a:effectLst/>
                <a:latin typeface="Consolas" panose="020B0609020204030204" pitchFamily="49" charset="0"/>
              </a:rPr>
              <a:t>&lt;/a&gt;</a:t>
            </a:r>
          </a:p>
          <a:p>
            <a:r>
              <a:rPr lang="en-US" b="1" dirty="0">
                <a:solidFill>
                  <a:schemeClr val="tx1">
                    <a:lumMod val="95000"/>
                    <a:lumOff val="5000"/>
                  </a:schemeClr>
                </a:solidFill>
                <a:effectLst/>
                <a:latin typeface="Consolas" panose="020B0609020204030204" pitchFamily="49" charset="0"/>
              </a:rPr>
              <a:t>            &lt;/li&gt;</a:t>
            </a:r>
          </a:p>
          <a:p>
            <a:r>
              <a:rPr lang="en-US" b="1" dirty="0">
                <a:solidFill>
                  <a:schemeClr val="tx1">
                    <a:lumMod val="95000"/>
                    <a:lumOff val="5000"/>
                  </a:schemeClr>
                </a:solidFill>
                <a:effectLst/>
                <a:latin typeface="Consolas" panose="020B0609020204030204" pitchFamily="49" charset="0"/>
              </a:rPr>
              <a:t>            &lt;li class="nav-item"&gt;</a:t>
            </a:r>
          </a:p>
          <a:p>
            <a:r>
              <a:rPr lang="en-US" b="1" dirty="0">
                <a:solidFill>
                  <a:schemeClr val="tx1">
                    <a:lumMod val="95000"/>
                    <a:lumOff val="5000"/>
                  </a:schemeClr>
                </a:solidFill>
                <a:effectLst/>
                <a:latin typeface="Consolas" panose="020B0609020204030204" pitchFamily="49" charset="0"/>
              </a:rPr>
              <a:t>               &lt;a class="nav-link" </a:t>
            </a:r>
            <a:r>
              <a:rPr lang="en-US" b="1" dirty="0" err="1">
                <a:solidFill>
                  <a:schemeClr val="tx1">
                    <a:lumMod val="95000"/>
                    <a:lumOff val="5000"/>
                  </a:schemeClr>
                </a:solidFill>
                <a:effectLst/>
                <a:latin typeface="Consolas" panose="020B0609020204030204" pitchFamily="49" charset="0"/>
              </a:rPr>
              <a:t>href</a:t>
            </a:r>
            <a:r>
              <a:rPr lang="en-US" b="1" dirty="0">
                <a:solidFill>
                  <a:schemeClr val="tx1">
                    <a:lumMod val="95000"/>
                    <a:lumOff val="5000"/>
                  </a:schemeClr>
                </a:solidFill>
                <a:effectLst/>
                <a:latin typeface="Consolas" panose="020B0609020204030204" pitchFamily="49" charset="0"/>
              </a:rPr>
              <a:t>="#"&gt;</a:t>
            </a:r>
            <a:r>
              <a:rPr lang="en-US" b="1" dirty="0" err="1">
                <a:solidFill>
                  <a:schemeClr val="tx1">
                    <a:lumMod val="95000"/>
                    <a:lumOff val="5000"/>
                  </a:schemeClr>
                </a:solidFill>
                <a:effectLst/>
                <a:latin typeface="Consolas" panose="020B0609020204030204" pitchFamily="49" charset="0"/>
              </a:rPr>
              <a:t>Css</a:t>
            </a:r>
            <a:r>
              <a:rPr lang="en-US" b="1" dirty="0">
                <a:solidFill>
                  <a:schemeClr val="tx1">
                    <a:lumMod val="95000"/>
                    <a:lumOff val="5000"/>
                  </a:schemeClr>
                </a:solidFill>
                <a:effectLst/>
                <a:latin typeface="Consolas" panose="020B0609020204030204" pitchFamily="49" charset="0"/>
              </a:rPr>
              <a:t>&lt;/a&gt;</a:t>
            </a:r>
          </a:p>
          <a:p>
            <a:r>
              <a:rPr lang="en-US" b="1" dirty="0">
                <a:solidFill>
                  <a:schemeClr val="tx1">
                    <a:lumMod val="95000"/>
                    <a:lumOff val="5000"/>
                  </a:schemeClr>
                </a:solidFill>
                <a:effectLst/>
                <a:latin typeface="Consolas" panose="020B0609020204030204" pitchFamily="49" charset="0"/>
              </a:rPr>
              <a:t>            &lt;/li&gt;</a:t>
            </a:r>
          </a:p>
          <a:p>
            <a:r>
              <a:rPr lang="en-US" b="1" dirty="0">
                <a:solidFill>
                  <a:schemeClr val="tx1">
                    <a:lumMod val="95000"/>
                    <a:lumOff val="5000"/>
                  </a:schemeClr>
                </a:solidFill>
                <a:effectLst/>
                <a:latin typeface="Consolas" panose="020B0609020204030204" pitchFamily="49" charset="0"/>
              </a:rPr>
              <a:t>            &lt;li class="nav-item"&gt;</a:t>
            </a:r>
          </a:p>
          <a:p>
            <a:r>
              <a:rPr lang="en-US" b="1" dirty="0">
                <a:solidFill>
                  <a:schemeClr val="tx1">
                    <a:lumMod val="95000"/>
                    <a:lumOff val="5000"/>
                  </a:schemeClr>
                </a:solidFill>
                <a:effectLst/>
                <a:latin typeface="Consolas" panose="020B0609020204030204" pitchFamily="49" charset="0"/>
              </a:rPr>
              <a:t>               &lt;a class="nav-link" </a:t>
            </a:r>
            <a:r>
              <a:rPr lang="en-US" b="1" dirty="0" err="1">
                <a:solidFill>
                  <a:schemeClr val="tx1">
                    <a:lumMod val="95000"/>
                    <a:lumOff val="5000"/>
                  </a:schemeClr>
                </a:solidFill>
                <a:effectLst/>
                <a:latin typeface="Consolas" panose="020B0609020204030204" pitchFamily="49" charset="0"/>
              </a:rPr>
              <a:t>href</a:t>
            </a:r>
            <a:r>
              <a:rPr lang="en-US" b="1" dirty="0">
                <a:solidFill>
                  <a:schemeClr val="tx1">
                    <a:lumMod val="95000"/>
                    <a:lumOff val="5000"/>
                  </a:schemeClr>
                </a:solidFill>
                <a:effectLst/>
                <a:latin typeface="Consolas" panose="020B0609020204030204" pitchFamily="49" charset="0"/>
              </a:rPr>
              <a:t>="#"&gt;Bootstrap&lt;/a&gt;</a:t>
            </a:r>
          </a:p>
          <a:p>
            <a:r>
              <a:rPr lang="en-US" b="1" dirty="0">
                <a:solidFill>
                  <a:schemeClr val="tx1">
                    <a:lumMod val="95000"/>
                    <a:lumOff val="5000"/>
                  </a:schemeClr>
                </a:solidFill>
                <a:effectLst/>
                <a:latin typeface="Consolas" panose="020B0609020204030204" pitchFamily="49" charset="0"/>
              </a:rPr>
              <a:t>            &lt;/li&gt;</a:t>
            </a:r>
          </a:p>
          <a:p>
            <a:r>
              <a:rPr lang="en-US" b="1" dirty="0">
                <a:solidFill>
                  <a:schemeClr val="tx1">
                    <a:lumMod val="95000"/>
                    <a:lumOff val="5000"/>
                  </a:schemeClr>
                </a:solidFill>
                <a:effectLst/>
                <a:latin typeface="Consolas" panose="020B0609020204030204" pitchFamily="49" charset="0"/>
              </a:rPr>
              <a:t>         &lt;/</a:t>
            </a:r>
            <a:r>
              <a:rPr lang="en-US" b="1" dirty="0" err="1">
                <a:solidFill>
                  <a:schemeClr val="tx1">
                    <a:lumMod val="95000"/>
                    <a:lumOff val="5000"/>
                  </a:schemeClr>
                </a:solidFill>
                <a:effectLst/>
                <a:latin typeface="Consolas" panose="020B0609020204030204" pitchFamily="49" charset="0"/>
              </a:rPr>
              <a:t>ul</a:t>
            </a:r>
            <a:r>
              <a:rPr lang="en-US" b="1" dirty="0">
                <a:solidFill>
                  <a:schemeClr val="tx1">
                    <a:lumMod val="95000"/>
                    <a:lumOff val="5000"/>
                  </a:schemeClr>
                </a:solidFill>
                <a:effectLst/>
                <a:latin typeface="Consolas" panose="020B0609020204030204" pitchFamily="49" charset="0"/>
              </a:rPr>
              <a:t>&gt;</a:t>
            </a:r>
          </a:p>
          <a:p>
            <a:r>
              <a:rPr lang="en-US" b="1" dirty="0">
                <a:solidFill>
                  <a:schemeClr val="tx1">
                    <a:lumMod val="95000"/>
                    <a:lumOff val="5000"/>
                  </a:schemeClr>
                </a:solidFill>
                <a:effectLst/>
                <a:latin typeface="Consolas" panose="020B0609020204030204" pitchFamily="49" charset="0"/>
              </a:rPr>
              <a:t>    &lt;/div&gt;</a:t>
            </a:r>
          </a:p>
        </p:txBody>
      </p:sp>
    </p:spTree>
    <p:extLst>
      <p:ext uri="{BB962C8B-B14F-4D97-AF65-F5344CB8AC3E}">
        <p14:creationId xmlns:p14="http://schemas.microsoft.com/office/powerpoint/2010/main" val="2060307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pic>
        <p:nvPicPr>
          <p:cNvPr id="4" name="Picture 3">
            <a:extLst>
              <a:ext uri="{FF2B5EF4-FFF2-40B4-BE49-F238E27FC236}">
                <a16:creationId xmlns:a16="http://schemas.microsoft.com/office/drawing/2014/main" id="{F8288460-71BD-4BD2-393F-12F09FB3BD9C}"/>
              </a:ext>
            </a:extLst>
          </p:cNvPr>
          <p:cNvPicPr>
            <a:picLocks noChangeAspect="1"/>
          </p:cNvPicPr>
          <p:nvPr/>
        </p:nvPicPr>
        <p:blipFill>
          <a:blip r:embed="rId2"/>
          <a:stretch>
            <a:fillRect/>
          </a:stretch>
        </p:blipFill>
        <p:spPr>
          <a:xfrm>
            <a:off x="1662545" y="1113807"/>
            <a:ext cx="3360717" cy="1447800"/>
          </a:xfrm>
          <a:prstGeom prst="rect">
            <a:avLst/>
          </a:prstGeom>
        </p:spPr>
      </p:pic>
      <p:sp>
        <p:nvSpPr>
          <p:cNvPr id="6" name="TextBox 5">
            <a:extLst>
              <a:ext uri="{FF2B5EF4-FFF2-40B4-BE49-F238E27FC236}">
                <a16:creationId xmlns:a16="http://schemas.microsoft.com/office/drawing/2014/main" id="{C614C282-8917-1CFB-D26B-E3AFF932B0DC}"/>
              </a:ext>
            </a:extLst>
          </p:cNvPr>
          <p:cNvSpPr txBox="1"/>
          <p:nvPr/>
        </p:nvSpPr>
        <p:spPr>
          <a:xfrm>
            <a:off x="1353787" y="2970304"/>
            <a:ext cx="9714015" cy="646331"/>
          </a:xfrm>
          <a:prstGeom prst="rect">
            <a:avLst/>
          </a:prstGeom>
          <a:noFill/>
        </p:spPr>
        <p:txBody>
          <a:bodyPr wrap="square">
            <a:spAutoFit/>
          </a:bodyPr>
          <a:lstStyle/>
          <a:p>
            <a:r>
              <a:rPr lang="en-US" dirty="0"/>
              <a:t>C</a:t>
            </a:r>
            <a:r>
              <a:rPr lang="vi-VN" dirty="0"/>
              <a:t>ó thể chuyển sang thẳng đứng khi chiều rộng màn hình nhỏ hơn,</a:t>
            </a:r>
            <a:endParaRPr lang="en-US" dirty="0"/>
          </a:p>
          <a:p>
            <a:r>
              <a:rPr lang="vi-VN" dirty="0"/>
              <a:t> có thể kết hợp lớp .flex-column với một trong các lớp sau: </a:t>
            </a:r>
            <a:endParaRPr lang="en-US" dirty="0"/>
          </a:p>
        </p:txBody>
      </p:sp>
      <p:sp>
        <p:nvSpPr>
          <p:cNvPr id="9" name="TextBox 8">
            <a:extLst>
              <a:ext uri="{FF2B5EF4-FFF2-40B4-BE49-F238E27FC236}">
                <a16:creationId xmlns:a16="http://schemas.microsoft.com/office/drawing/2014/main" id="{B7078E0D-714F-F821-3AE6-2A8809F6035C}"/>
              </a:ext>
            </a:extLst>
          </p:cNvPr>
          <p:cNvSpPr txBox="1"/>
          <p:nvPr/>
        </p:nvSpPr>
        <p:spPr>
          <a:xfrm>
            <a:off x="1353787" y="3841207"/>
            <a:ext cx="6097978" cy="1200329"/>
          </a:xfrm>
          <a:prstGeom prst="rect">
            <a:avLst/>
          </a:prstGeom>
          <a:noFill/>
        </p:spPr>
        <p:txBody>
          <a:bodyPr wrap="square">
            <a:spAutoFit/>
          </a:bodyPr>
          <a:lstStyle/>
          <a:p>
            <a:r>
              <a:rPr lang="en-US" dirty="0"/>
              <a:t>.flex-</a:t>
            </a:r>
            <a:r>
              <a:rPr lang="en-US" dirty="0" err="1"/>
              <a:t>sm</a:t>
            </a:r>
            <a:r>
              <a:rPr lang="en-US" dirty="0"/>
              <a:t>-row</a:t>
            </a:r>
          </a:p>
          <a:p>
            <a:r>
              <a:rPr lang="en-US" dirty="0"/>
              <a:t>.flex-md-row</a:t>
            </a:r>
          </a:p>
          <a:p>
            <a:r>
              <a:rPr lang="en-US" dirty="0"/>
              <a:t>.flex-lg-row</a:t>
            </a:r>
          </a:p>
          <a:p>
            <a:r>
              <a:rPr lang="en-US" dirty="0"/>
              <a:t>.flex-xl-row</a:t>
            </a:r>
          </a:p>
        </p:txBody>
      </p:sp>
    </p:spTree>
    <p:extLst>
      <p:ext uri="{BB962C8B-B14F-4D97-AF65-F5344CB8AC3E}">
        <p14:creationId xmlns:p14="http://schemas.microsoft.com/office/powerpoint/2010/main" val="2285939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pic>
        <p:nvPicPr>
          <p:cNvPr id="4" name="Picture 3">
            <a:extLst>
              <a:ext uri="{FF2B5EF4-FFF2-40B4-BE49-F238E27FC236}">
                <a16:creationId xmlns:a16="http://schemas.microsoft.com/office/drawing/2014/main" id="{4A6044EC-D237-152D-7496-D79CED4640B4}"/>
              </a:ext>
            </a:extLst>
          </p:cNvPr>
          <p:cNvPicPr>
            <a:picLocks noChangeAspect="1"/>
          </p:cNvPicPr>
          <p:nvPr/>
        </p:nvPicPr>
        <p:blipFill>
          <a:blip r:embed="rId2"/>
          <a:stretch>
            <a:fillRect/>
          </a:stretch>
        </p:blipFill>
        <p:spPr>
          <a:xfrm>
            <a:off x="842963" y="997527"/>
            <a:ext cx="9143999" cy="5248894"/>
          </a:xfrm>
          <a:prstGeom prst="rect">
            <a:avLst/>
          </a:prstGeom>
        </p:spPr>
      </p:pic>
    </p:spTree>
    <p:extLst>
      <p:ext uri="{BB962C8B-B14F-4D97-AF65-F5344CB8AC3E}">
        <p14:creationId xmlns:p14="http://schemas.microsoft.com/office/powerpoint/2010/main" val="307634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649CEB-5056-22A1-A4D5-38B4F09B90FD}"/>
              </a:ext>
            </a:extLst>
          </p:cNvPr>
          <p:cNvPicPr>
            <a:picLocks noChangeAspect="1"/>
          </p:cNvPicPr>
          <p:nvPr/>
        </p:nvPicPr>
        <p:blipFill>
          <a:blip r:embed="rId2"/>
          <a:stretch>
            <a:fillRect/>
          </a:stretch>
        </p:blipFill>
        <p:spPr>
          <a:xfrm>
            <a:off x="1615044" y="1876424"/>
            <a:ext cx="6032665" cy="2921207"/>
          </a:xfrm>
          <a:prstGeom prst="rect">
            <a:avLst/>
          </a:prstGeom>
        </p:spPr>
      </p:pic>
      <p:pic>
        <p:nvPicPr>
          <p:cNvPr id="6" name="Picture 5">
            <a:extLst>
              <a:ext uri="{FF2B5EF4-FFF2-40B4-BE49-F238E27FC236}">
                <a16:creationId xmlns:a16="http://schemas.microsoft.com/office/drawing/2014/main" id="{7438DDDF-6F34-294D-AAB9-FC1A72B1702C}"/>
              </a:ext>
            </a:extLst>
          </p:cNvPr>
          <p:cNvPicPr>
            <a:picLocks noChangeAspect="1"/>
          </p:cNvPicPr>
          <p:nvPr/>
        </p:nvPicPr>
        <p:blipFill>
          <a:blip r:embed="rId3"/>
          <a:stretch>
            <a:fillRect/>
          </a:stretch>
        </p:blipFill>
        <p:spPr>
          <a:xfrm>
            <a:off x="8391339" y="2556844"/>
            <a:ext cx="2867025" cy="390525"/>
          </a:xfrm>
          <a:prstGeom prst="rect">
            <a:avLst/>
          </a:prstGeom>
        </p:spPr>
      </p:pic>
    </p:spTree>
    <p:extLst>
      <p:ext uri="{BB962C8B-B14F-4D97-AF65-F5344CB8AC3E}">
        <p14:creationId xmlns:p14="http://schemas.microsoft.com/office/powerpoint/2010/main" val="3766872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1793174"/>
          </a:xfrm>
        </p:spPr>
        <p:txBody>
          <a:bodyPr/>
          <a:lstStyle/>
          <a:p>
            <a:pPr algn="l"/>
            <a:r>
              <a:rPr lang="vi-VN" dirty="0">
                <a:latin typeface="Times New Roman" panose="02020603050405020304" pitchFamily="18" charset="0"/>
                <a:cs typeface="Times New Roman" panose="02020603050405020304" pitchFamily="18" charset="0"/>
              </a:rPr>
              <a:t>4- .active &amp; .disable</a:t>
            </a:r>
          </a:p>
          <a:p>
            <a:pPr algn="l"/>
            <a:r>
              <a:rPr lang="vi-VN" dirty="0">
                <a:latin typeface="Times New Roman" panose="02020603050405020304" pitchFamily="18" charset="0"/>
                <a:cs typeface="Times New Roman" panose="02020603050405020304" pitchFamily="18" charset="0"/>
              </a:rPr>
              <a:t>Lớp .active được sử dụng khi làm nổi bật (highlight) một Link-item, giống như nó đang được kích hoạt (hoặc được lựa chọn). Dùng lớp .disabled để áp dụng cho Nav-link nếu vô hiệu hóa nó, người dùng sẽ không thể tương tác với Nav-link này. </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6A4989A-95A8-934D-E480-589D348B773B}"/>
              </a:ext>
            </a:extLst>
          </p:cNvPr>
          <p:cNvPicPr>
            <a:picLocks noChangeAspect="1"/>
          </p:cNvPicPr>
          <p:nvPr/>
        </p:nvPicPr>
        <p:blipFill>
          <a:blip r:embed="rId2"/>
          <a:stretch>
            <a:fillRect/>
          </a:stretch>
        </p:blipFill>
        <p:spPr>
          <a:xfrm>
            <a:off x="1274742" y="2960295"/>
            <a:ext cx="5391150" cy="2457450"/>
          </a:xfrm>
          <a:prstGeom prst="rect">
            <a:avLst/>
          </a:prstGeom>
        </p:spPr>
      </p:pic>
    </p:spTree>
    <p:extLst>
      <p:ext uri="{BB962C8B-B14F-4D97-AF65-F5344CB8AC3E}">
        <p14:creationId xmlns:p14="http://schemas.microsoft.com/office/powerpoint/2010/main" val="1206826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pPr algn="l"/>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ul</a:t>
            </a:r>
            <a:r>
              <a:rPr lang="en-US" dirty="0">
                <a:latin typeface="Times New Roman" panose="02020603050405020304" pitchFamily="18" charset="0"/>
                <a:cs typeface="Times New Roman" panose="02020603050405020304" pitchFamily="18" charset="0"/>
              </a:rPr>
              <a:t> class="nav"&gt;</a:t>
            </a:r>
          </a:p>
          <a:p>
            <a:pPr algn="l"/>
            <a:r>
              <a:rPr lang="en-US" dirty="0">
                <a:latin typeface="Times New Roman" panose="02020603050405020304" pitchFamily="18" charset="0"/>
                <a:cs typeface="Times New Roman" panose="02020603050405020304" pitchFamily="18" charset="0"/>
              </a:rPr>
              <a:t>   &lt;li class="nav-item"&gt;</a:t>
            </a:r>
          </a:p>
          <a:p>
            <a:pPr algn="l"/>
            <a:r>
              <a:rPr lang="en-US" dirty="0">
                <a:latin typeface="Times New Roman" panose="02020603050405020304" pitchFamily="18" charset="0"/>
                <a:cs typeface="Times New Roman" panose="02020603050405020304" pitchFamily="18" charset="0"/>
              </a:rPr>
              <a:t>      &lt;a class="nav-link"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&lt;/a&gt;</a:t>
            </a:r>
          </a:p>
          <a:p>
            <a:pPr algn="l"/>
            <a:r>
              <a:rPr lang="en-US" dirty="0">
                <a:latin typeface="Times New Roman" panose="02020603050405020304" pitchFamily="18" charset="0"/>
                <a:cs typeface="Times New Roman" panose="02020603050405020304" pitchFamily="18" charset="0"/>
              </a:rPr>
              <a:t>   &lt;/li&gt;</a:t>
            </a:r>
          </a:p>
          <a:p>
            <a:pPr algn="l"/>
            <a:r>
              <a:rPr lang="en-US" dirty="0">
                <a:latin typeface="Times New Roman" panose="02020603050405020304" pitchFamily="18" charset="0"/>
                <a:cs typeface="Times New Roman" panose="02020603050405020304" pitchFamily="18" charset="0"/>
              </a:rPr>
              <a:t>   &lt;li class="nav-item"&gt;</a:t>
            </a:r>
          </a:p>
          <a:p>
            <a:pPr algn="l"/>
            <a:r>
              <a:rPr lang="en-US" dirty="0">
                <a:latin typeface="Times New Roman" panose="02020603050405020304" pitchFamily="18" charset="0"/>
                <a:cs typeface="Times New Roman" panose="02020603050405020304" pitchFamily="18" charset="0"/>
              </a:rPr>
              <a:t>      &lt;a class="nav-link active"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="#"&gt;Bootstrap (Reading)&lt;/a&gt;</a:t>
            </a:r>
          </a:p>
          <a:p>
            <a:pPr algn="l"/>
            <a:r>
              <a:rPr lang="en-US" dirty="0">
                <a:latin typeface="Times New Roman" panose="02020603050405020304" pitchFamily="18" charset="0"/>
                <a:cs typeface="Times New Roman" panose="02020603050405020304" pitchFamily="18" charset="0"/>
              </a:rPr>
              <a:t>   &lt;/li&gt;</a:t>
            </a:r>
          </a:p>
          <a:p>
            <a:pPr algn="l"/>
            <a:r>
              <a:rPr lang="en-US" dirty="0">
                <a:latin typeface="Times New Roman" panose="02020603050405020304" pitchFamily="18" charset="0"/>
                <a:cs typeface="Times New Roman" panose="02020603050405020304" pitchFamily="18" charset="0"/>
              </a:rPr>
              <a:t>   &lt;li class="nav-item"&gt;</a:t>
            </a:r>
          </a:p>
          <a:p>
            <a:pPr algn="l"/>
            <a:r>
              <a:rPr lang="en-US" dirty="0">
                <a:latin typeface="Times New Roman" panose="02020603050405020304" pitchFamily="18" charset="0"/>
                <a:cs typeface="Times New Roman" panose="02020603050405020304" pitchFamily="18" charset="0"/>
              </a:rPr>
              <a:t>      &lt;a class="nav-link disabled"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="#"&gt;AngularJS (</a:t>
            </a:r>
            <a:r>
              <a:rPr lang="en-US" dirty="0" err="1">
                <a:latin typeface="Times New Roman" panose="02020603050405020304" pitchFamily="18" charset="0"/>
                <a:cs typeface="Times New Roman" panose="02020603050405020304" pitchFamily="18" charset="0"/>
              </a:rPr>
              <a:t>Comming</a:t>
            </a:r>
            <a:r>
              <a:rPr lang="en-US" dirty="0">
                <a:latin typeface="Times New Roman" panose="02020603050405020304" pitchFamily="18" charset="0"/>
                <a:cs typeface="Times New Roman" panose="02020603050405020304" pitchFamily="18" charset="0"/>
              </a:rPr>
              <a:t> Soon)&lt;/a&gt;</a:t>
            </a:r>
          </a:p>
          <a:p>
            <a:pPr algn="l"/>
            <a:r>
              <a:rPr lang="en-US" dirty="0">
                <a:latin typeface="Times New Roman" panose="02020603050405020304" pitchFamily="18" charset="0"/>
                <a:cs typeface="Times New Roman" panose="02020603050405020304" pitchFamily="18" charset="0"/>
              </a:rPr>
              <a:t>   &lt;/li&gt;</a:t>
            </a:r>
          </a:p>
          <a:p>
            <a:pPr algn="l"/>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ul</a:t>
            </a:r>
            <a:r>
              <a:rPr lang="en-US"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266412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pPr marL="342900" indent="-342900" algn="l">
              <a:buFontTx/>
              <a:buChar char="-"/>
            </a:pPr>
            <a:r>
              <a:rPr lang="vi-VN" dirty="0">
                <a:latin typeface="Times New Roman" panose="02020603050405020304" pitchFamily="18" charset="0"/>
                <a:cs typeface="Times New Roman" panose="02020603050405020304" pitchFamily="18" charset="0"/>
              </a:rPr>
              <a:t>Hiện nay Bootstrap là một trong những framework được sử dụng nhiều nhất trên thế giới để tạo ra các Responsive Website. Bootstrap đã tạo ra một tiêu chuẩn riêng, và rất được các lập trình viên ưu chuộng. Về cơ bản Bootstrap có 3 ưu điểm:</a:t>
            </a:r>
          </a:p>
          <a:p>
            <a:pPr marL="342900" indent="-342900" algn="l">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Dễ sử dụng: Vì Bootstrap được xây dựng trên HTML, CSS &amp; Javascript.</a:t>
            </a: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Responsive: Bootstrap đã xây dựng sẵn các "Responsive </a:t>
            </a:r>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ss" tương thích với các thiết bị khác nhau. Giúp tiết kiệm rất nhiều thời gian cho các người dùng khi tạo ra các Website.</a:t>
            </a:r>
          </a:p>
          <a:p>
            <a:pPr marL="342900" indent="-342900" algn="l">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Tương thích với các trình duyệt:  Chrome, Firefox, Internet Explorer, Safari, Opera. Tuy nhiên, với IE, Bootstrap 4 chỉ hỗ trợ từ IE10 trở lên.</a:t>
            </a:r>
          </a:p>
          <a:p>
            <a:pPr algn="l"/>
            <a:endParaRPr lang="vi-VN"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76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1068779"/>
          </a:xfrm>
        </p:spPr>
        <p:txBody>
          <a:bodyPr/>
          <a:lstStyle/>
          <a:p>
            <a:pPr algn="l"/>
            <a:r>
              <a:rPr lang="vi-VN" dirty="0">
                <a:latin typeface="Times New Roman" panose="02020603050405020304" pitchFamily="18" charset="0"/>
                <a:cs typeface="Times New Roman" panose="02020603050405020304" pitchFamily="18" charset="0"/>
              </a:rPr>
              <a:t>5- Nav (Tab)</a:t>
            </a:r>
          </a:p>
          <a:p>
            <a:pPr algn="l"/>
            <a:r>
              <a:rPr lang="vi-VN" dirty="0">
                <a:latin typeface="Times New Roman" panose="02020603050405020304" pitchFamily="18" charset="0"/>
                <a:cs typeface="Times New Roman" panose="02020603050405020304" pitchFamily="18" charset="0"/>
              </a:rPr>
              <a:t>Nav hiển thị như một TAB hãy sử dụng lớp .nav-tabs. </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BDB144-0023-CA70-5636-81918F304D8E}"/>
              </a:ext>
            </a:extLst>
          </p:cNvPr>
          <p:cNvPicPr>
            <a:picLocks noChangeAspect="1"/>
          </p:cNvPicPr>
          <p:nvPr/>
        </p:nvPicPr>
        <p:blipFill>
          <a:blip r:embed="rId2"/>
          <a:stretch>
            <a:fillRect/>
          </a:stretch>
        </p:blipFill>
        <p:spPr>
          <a:xfrm>
            <a:off x="1179615" y="2254704"/>
            <a:ext cx="5353050" cy="2609850"/>
          </a:xfrm>
          <a:prstGeom prst="rect">
            <a:avLst/>
          </a:prstGeom>
        </p:spPr>
      </p:pic>
    </p:spTree>
    <p:extLst>
      <p:ext uri="{BB962C8B-B14F-4D97-AF65-F5344CB8AC3E}">
        <p14:creationId xmlns:p14="http://schemas.microsoft.com/office/powerpoint/2010/main" val="2150467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1341911"/>
          </a:xfrm>
        </p:spPr>
        <p:txBody>
          <a:bodyPr/>
          <a:lstStyle/>
          <a:p>
            <a:pPr algn="l"/>
            <a:r>
              <a:rPr lang="vi-VN" dirty="0">
                <a:latin typeface="Times New Roman" panose="02020603050405020304" pitchFamily="18" charset="0"/>
                <a:cs typeface="Times New Roman" panose="02020603050405020304" pitchFamily="18" charset="0"/>
              </a:rPr>
              <a:t>Sử dụng lớp .nav-tabs kết hợp với .nav-fill sẽ có được một Nav(Tab) mà các Nav-Item sẽ điều chỉnh chiều rộng của chúng để lấp đầy khoảng trống còn lại theo phương nằm ngang.</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5D5FB90-2F50-B348-5BCA-C517561FB877}"/>
              </a:ext>
            </a:extLst>
          </p:cNvPr>
          <p:cNvSpPr txBox="1"/>
          <p:nvPr/>
        </p:nvSpPr>
        <p:spPr>
          <a:xfrm>
            <a:off x="1523999" y="2739945"/>
            <a:ext cx="9294421" cy="3139321"/>
          </a:xfrm>
          <a:prstGeom prst="rect">
            <a:avLst/>
          </a:prstGeom>
          <a:noFill/>
        </p:spPr>
        <p:txBody>
          <a:bodyPr wrap="square">
            <a:spAutoFit/>
          </a:bodyPr>
          <a:lstStyle/>
          <a:p>
            <a:r>
              <a:rPr lang="en-US" dirty="0"/>
              <a:t>&lt;</a:t>
            </a:r>
            <a:r>
              <a:rPr lang="en-US" dirty="0" err="1"/>
              <a:t>ul</a:t>
            </a:r>
            <a:r>
              <a:rPr lang="en-US" dirty="0"/>
              <a:t> class="nav nav-tabs nav-fill"&gt;</a:t>
            </a:r>
          </a:p>
          <a:p>
            <a:r>
              <a:rPr lang="en-US" dirty="0"/>
              <a:t>   &lt;li class="nav-item"&gt;</a:t>
            </a:r>
          </a:p>
          <a:p>
            <a:r>
              <a:rPr lang="en-US" dirty="0"/>
              <a:t>      &lt;a class="nav-link" </a:t>
            </a:r>
            <a:r>
              <a:rPr lang="en-US" dirty="0" err="1"/>
              <a:t>href</a:t>
            </a:r>
            <a:r>
              <a:rPr lang="en-US" dirty="0"/>
              <a:t>="#"&gt;</a:t>
            </a:r>
            <a:r>
              <a:rPr lang="en-US" dirty="0" err="1"/>
              <a:t>Javascript</a:t>
            </a:r>
            <a:r>
              <a:rPr lang="en-US" dirty="0"/>
              <a:t>&lt;/a&gt;</a:t>
            </a:r>
          </a:p>
          <a:p>
            <a:r>
              <a:rPr lang="en-US" dirty="0"/>
              <a:t>   &lt;/li&gt;</a:t>
            </a:r>
          </a:p>
          <a:p>
            <a:r>
              <a:rPr lang="en-US" dirty="0"/>
              <a:t>   &lt;li class="nav-item"&gt;</a:t>
            </a:r>
          </a:p>
          <a:p>
            <a:r>
              <a:rPr lang="en-US" dirty="0"/>
              <a:t>      &lt;a class="nav-link" </a:t>
            </a:r>
            <a:r>
              <a:rPr lang="en-US" dirty="0" err="1"/>
              <a:t>href</a:t>
            </a:r>
            <a:r>
              <a:rPr lang="en-US" dirty="0"/>
              <a:t>="#"&gt;CSS&lt;/a&gt;</a:t>
            </a:r>
          </a:p>
          <a:p>
            <a:r>
              <a:rPr lang="en-US" dirty="0"/>
              <a:t>   &lt;/li&gt;</a:t>
            </a:r>
          </a:p>
          <a:p>
            <a:r>
              <a:rPr lang="en-US" dirty="0"/>
              <a:t>   &lt;li class="nav-item"&gt;</a:t>
            </a:r>
          </a:p>
          <a:p>
            <a:r>
              <a:rPr lang="en-US" dirty="0"/>
              <a:t>      &lt;a class="nav-link active" </a:t>
            </a:r>
            <a:r>
              <a:rPr lang="en-US" dirty="0" err="1"/>
              <a:t>href</a:t>
            </a:r>
            <a:r>
              <a:rPr lang="en-US" dirty="0"/>
              <a:t>="#"&gt;Bootstrap&lt;/a&gt;</a:t>
            </a:r>
          </a:p>
          <a:p>
            <a:r>
              <a:rPr lang="en-US" dirty="0"/>
              <a:t>   &lt;/li&gt;</a:t>
            </a:r>
          </a:p>
          <a:p>
            <a:r>
              <a:rPr lang="en-US" dirty="0"/>
              <a:t>&lt;/</a:t>
            </a:r>
            <a:r>
              <a:rPr lang="en-US" dirty="0" err="1"/>
              <a:t>ul</a:t>
            </a:r>
            <a:r>
              <a:rPr lang="en-US" dirty="0"/>
              <a:t>&gt;</a:t>
            </a:r>
          </a:p>
        </p:txBody>
      </p:sp>
    </p:spTree>
    <p:extLst>
      <p:ext uri="{BB962C8B-B14F-4D97-AF65-F5344CB8AC3E}">
        <p14:creationId xmlns:p14="http://schemas.microsoft.com/office/powerpoint/2010/main" val="1968931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2090057"/>
          </a:xfrm>
        </p:spPr>
        <p:txBody>
          <a:bodyPr/>
          <a:lstStyle/>
          <a:p>
            <a:pPr algn="l"/>
            <a:r>
              <a:rPr lang="vi-VN" dirty="0">
                <a:latin typeface="Times New Roman" panose="02020603050405020304" pitchFamily="18" charset="0"/>
                <a:cs typeface="Times New Roman" panose="02020603050405020304" pitchFamily="18" charset="0"/>
              </a:rPr>
              <a:t>6- Nav (Tab) Data-Toggle</a:t>
            </a:r>
          </a:p>
          <a:p>
            <a:pPr algn="l"/>
            <a:r>
              <a:rPr lang="vi-VN" dirty="0">
                <a:latin typeface="Times New Roman" panose="02020603050405020304" pitchFamily="18" charset="0"/>
                <a:cs typeface="Times New Roman" panose="02020603050405020304" pitchFamily="18" charset="0"/>
              </a:rPr>
              <a:t>Một Nav(Tab) đơn giản thực sự là một menu tĩnh (static menu), các Nav-Item không thể thay đổi trạng thái của nó, người dùng nhấn vào Nav-item để nhẩy sang một trang khác. Một Nav(Tab) phức tạp hơn cho phép hiển thị nội dung tương ứng với Nav-Item mà người dùng nhấn vào mà không nhẩy sang môt trang khác.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404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1793174"/>
          </a:xfrm>
        </p:spPr>
        <p:txBody>
          <a:bodyPr/>
          <a:lstStyle/>
          <a:p>
            <a:pPr algn="l"/>
            <a:r>
              <a:rPr lang="vi-VN" dirty="0">
                <a:latin typeface="Times New Roman" panose="02020603050405020304" pitchFamily="18" charset="0"/>
                <a:cs typeface="Times New Roman" panose="02020603050405020304" pitchFamily="18" charset="0"/>
              </a:rPr>
              <a:t>7- Nav (Pill)</a:t>
            </a:r>
          </a:p>
          <a:p>
            <a:pPr algn="l"/>
            <a:r>
              <a:rPr lang="vi-VN" dirty="0">
                <a:latin typeface="Times New Roman" panose="02020603050405020304" pitchFamily="18" charset="0"/>
                <a:cs typeface="Times New Roman" panose="02020603050405020304" pitchFamily="18" charset="0"/>
              </a:rPr>
              <a:t>Pill rất giống với Tab về cách hoạt động ngoại trừ sự khác biệt về mặt giao diện. Nav-item của Nav(Pill) ở trạng thái active trông giống như một button. Dưới đây là hình ảnh minh họa của Pill: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583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pPr algn="l"/>
            <a:r>
              <a:rPr lang="vi-VN" dirty="0">
                <a:latin typeface="Times New Roman" panose="02020603050405020304" pitchFamily="18" charset="0"/>
                <a:cs typeface="Times New Roman" panose="02020603050405020304" pitchFamily="18" charset="0"/>
              </a:rPr>
              <a:t>1- NavBar</a:t>
            </a:r>
          </a:p>
          <a:p>
            <a:pPr algn="l"/>
            <a:r>
              <a:rPr lang="vi-VN" dirty="0">
                <a:latin typeface="Times New Roman" panose="02020603050405020304" pitchFamily="18" charset="0"/>
                <a:cs typeface="Times New Roman" panose="02020603050405020304" pitchFamily="18" charset="0"/>
              </a:rPr>
              <a:t>Navigation Bar (Thanh điều hướng) là một phần của giao diện của giao diện người dùng, giúp cho người dùng có thể </a:t>
            </a:r>
            <a:r>
              <a:rPr lang="en-US" dirty="0">
                <a:latin typeface="Times New Roman" panose="02020603050405020304" pitchFamily="18" charset="0"/>
                <a:cs typeface="Times New Roman" panose="02020603050405020304" pitchFamily="18" charset="0"/>
              </a:rPr>
              <a:t>link</a:t>
            </a:r>
            <a:r>
              <a:rPr lang="vi-VN" dirty="0">
                <a:latin typeface="Times New Roman" panose="02020603050405020304" pitchFamily="18" charset="0"/>
                <a:cs typeface="Times New Roman" panose="02020603050405020304" pitchFamily="18" charset="0"/>
              </a:rPr>
              <a:t> tới các trang (page) khác nhau trong website. </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3B9C24-70B4-D81A-9C2C-5634B4DDEA60}"/>
              </a:ext>
            </a:extLst>
          </p:cNvPr>
          <p:cNvPicPr>
            <a:picLocks noChangeAspect="1"/>
          </p:cNvPicPr>
          <p:nvPr/>
        </p:nvPicPr>
        <p:blipFill>
          <a:blip r:embed="rId2"/>
          <a:stretch>
            <a:fillRect/>
          </a:stretch>
        </p:blipFill>
        <p:spPr>
          <a:xfrm>
            <a:off x="1179615" y="2819399"/>
            <a:ext cx="10208821" cy="885701"/>
          </a:xfrm>
          <a:prstGeom prst="rect">
            <a:avLst/>
          </a:prstGeom>
        </p:spPr>
      </p:pic>
    </p:spTree>
    <p:extLst>
      <p:ext uri="{BB962C8B-B14F-4D97-AF65-F5344CB8AC3E}">
        <p14:creationId xmlns:p14="http://schemas.microsoft.com/office/powerpoint/2010/main" val="410156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pic>
        <p:nvPicPr>
          <p:cNvPr id="4" name="Picture 3">
            <a:extLst>
              <a:ext uri="{FF2B5EF4-FFF2-40B4-BE49-F238E27FC236}">
                <a16:creationId xmlns:a16="http://schemas.microsoft.com/office/drawing/2014/main" id="{4EF5A4AF-9543-C606-740A-F409C3941BE6}"/>
              </a:ext>
            </a:extLst>
          </p:cNvPr>
          <p:cNvPicPr>
            <a:picLocks noChangeAspect="1"/>
          </p:cNvPicPr>
          <p:nvPr/>
        </p:nvPicPr>
        <p:blipFill>
          <a:blip r:embed="rId2"/>
          <a:stretch>
            <a:fillRect/>
          </a:stretch>
        </p:blipFill>
        <p:spPr>
          <a:xfrm>
            <a:off x="1523999" y="1733549"/>
            <a:ext cx="9246919" cy="4512871"/>
          </a:xfrm>
          <a:prstGeom prst="rect">
            <a:avLst/>
          </a:prstGeom>
        </p:spPr>
      </p:pic>
    </p:spTree>
    <p:extLst>
      <p:ext uri="{BB962C8B-B14F-4D97-AF65-F5344CB8AC3E}">
        <p14:creationId xmlns:p14="http://schemas.microsoft.com/office/powerpoint/2010/main" val="11020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3028207"/>
          </a:xfrm>
        </p:spPr>
        <p:txBody>
          <a:bodyPr/>
          <a:lstStyle/>
          <a:p>
            <a:pPr algn="l"/>
            <a:r>
              <a:rPr lang="vi-VN" dirty="0">
                <a:latin typeface="Times New Roman" panose="02020603050405020304" pitchFamily="18" charset="0"/>
                <a:cs typeface="Times New Roman" panose="02020603050405020304" pitchFamily="18" charset="0"/>
              </a:rPr>
              <a:t>1- Table cơ bản</a:t>
            </a:r>
          </a:p>
          <a:p>
            <a:pPr algn="l"/>
            <a:r>
              <a:rPr lang="vi-VN" dirty="0">
                <a:latin typeface="Times New Roman" panose="02020603050405020304" pitchFamily="18" charset="0"/>
                <a:cs typeface="Times New Roman" panose="02020603050405020304" pitchFamily="18" charset="0"/>
              </a:rPr>
              <a:t>Table (bảng) là một trong các thành phần được sử dụng rộng rãi trong trang. Để có được một bảng theo phong cách của Bootstrap khá đơn giản, bạn chỉ cần áp dụng lớp .table cho các thẻ (tag) &lt;table&gt;, và một vài lớp bổ xung để tạo ra một bảng theo ý muốn.</a:t>
            </a:r>
          </a:p>
          <a:p>
            <a:pPr algn="l"/>
            <a:r>
              <a:rPr lang="vi-VN" dirty="0">
                <a:latin typeface="Times New Roman" panose="02020603050405020304" pitchFamily="18" charset="0"/>
                <a:cs typeface="Times New Roman" panose="02020603050405020304" pitchFamily="18" charset="0"/>
              </a:rPr>
              <a:t>Áp dụng lớp .table cho &lt;table&gt;  theo phong cách của Bootstrap. Hình minh họa dưới đây cho bạn thấy sự khác biệt giữa một bảng mặc định và một bảng được áp dụng lớp .table: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798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normAutofit/>
          </a:bodyPr>
          <a:lstStyle/>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.table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suốt</a:t>
            </a:r>
            <a:r>
              <a:rPr lang="en-US" dirty="0">
                <a:latin typeface="Times New Roman" panose="02020603050405020304" pitchFamily="18" charset="0"/>
                <a:cs typeface="Times New Roman" panose="02020603050405020304" pitchFamily="18" charset="0"/>
              </a:rPr>
              <a:t> (transparent)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    .table-primary</a:t>
            </a:r>
          </a:p>
          <a:p>
            <a:pPr algn="l"/>
            <a:r>
              <a:rPr lang="en-US" dirty="0">
                <a:latin typeface="Times New Roman" panose="02020603050405020304" pitchFamily="18" charset="0"/>
                <a:cs typeface="Times New Roman" panose="02020603050405020304" pitchFamily="18" charset="0"/>
              </a:rPr>
              <a:t>    .table-secondary</a:t>
            </a:r>
          </a:p>
          <a:p>
            <a:pPr algn="l"/>
            <a:r>
              <a:rPr lang="en-US" dirty="0">
                <a:latin typeface="Times New Roman" panose="02020603050405020304" pitchFamily="18" charset="0"/>
                <a:cs typeface="Times New Roman" panose="02020603050405020304" pitchFamily="18" charset="0"/>
              </a:rPr>
              <a:t>    .table-success</a:t>
            </a:r>
          </a:p>
          <a:p>
            <a:pPr algn="l"/>
            <a:r>
              <a:rPr lang="en-US" dirty="0">
                <a:latin typeface="Times New Roman" panose="02020603050405020304" pitchFamily="18" charset="0"/>
                <a:cs typeface="Times New Roman" panose="02020603050405020304" pitchFamily="18" charset="0"/>
              </a:rPr>
              <a:t>    .table-danger</a:t>
            </a:r>
          </a:p>
          <a:p>
            <a:pPr algn="l"/>
            <a:r>
              <a:rPr lang="en-US" dirty="0">
                <a:latin typeface="Times New Roman" panose="02020603050405020304" pitchFamily="18" charset="0"/>
                <a:cs typeface="Times New Roman" panose="02020603050405020304" pitchFamily="18" charset="0"/>
              </a:rPr>
              <a:t>    .table-warning</a:t>
            </a:r>
          </a:p>
          <a:p>
            <a:pPr algn="l"/>
            <a:r>
              <a:rPr lang="en-US" dirty="0">
                <a:latin typeface="Times New Roman" panose="02020603050405020304" pitchFamily="18" charset="0"/>
                <a:cs typeface="Times New Roman" panose="02020603050405020304" pitchFamily="18" charset="0"/>
              </a:rPr>
              <a:t>    .table-info</a:t>
            </a:r>
          </a:p>
          <a:p>
            <a:pPr algn="l"/>
            <a:r>
              <a:rPr lang="en-US" dirty="0">
                <a:latin typeface="Times New Roman" panose="02020603050405020304" pitchFamily="18" charset="0"/>
                <a:cs typeface="Times New Roman" panose="02020603050405020304" pitchFamily="18" charset="0"/>
              </a:rPr>
              <a:t>    .table-light</a:t>
            </a:r>
          </a:p>
          <a:p>
            <a:pPr algn="l"/>
            <a:r>
              <a:rPr lang="en-US" dirty="0">
                <a:latin typeface="Times New Roman" panose="02020603050405020304" pitchFamily="18" charset="0"/>
                <a:cs typeface="Times New Roman" panose="02020603050405020304" pitchFamily="18" charset="0"/>
              </a:rPr>
              <a:t>    .table-dark</a:t>
            </a:r>
          </a:p>
          <a:p>
            <a:pPr algn="l"/>
            <a:r>
              <a:rPr lang="en-US" dirty="0">
                <a:latin typeface="Times New Roman" panose="02020603050405020304" pitchFamily="18" charset="0"/>
                <a:cs typeface="Times New Roman" panose="02020603050405020304" pitchFamily="18" charset="0"/>
              </a:rPr>
              <a:t>    .table-muted</a:t>
            </a:r>
          </a:p>
          <a:p>
            <a:pPr algn="l"/>
            <a:r>
              <a:rPr lang="en-US" dirty="0">
                <a:latin typeface="Times New Roman" panose="02020603050405020304" pitchFamily="18" charset="0"/>
                <a:cs typeface="Times New Roman" panose="02020603050405020304" pitchFamily="18" charset="0"/>
              </a:rPr>
              <a:t>    .table-white</a:t>
            </a: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754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pPr algn="l"/>
            <a:r>
              <a:rPr lang="en-US" b="1" dirty="0"/>
              <a:t>2- Header Color </a:t>
            </a:r>
          </a:p>
          <a:p>
            <a:pPr algn="l"/>
            <a:r>
              <a:rPr lang="en-US" dirty="0" err="1"/>
              <a:t>Thiết</a:t>
            </a:r>
            <a:r>
              <a:rPr lang="en-US" dirty="0"/>
              <a:t> </a:t>
            </a:r>
            <a:r>
              <a:rPr lang="en-US" dirty="0" err="1"/>
              <a:t>lập</a:t>
            </a:r>
            <a:r>
              <a:rPr lang="en-US" dirty="0"/>
              <a:t> </a:t>
            </a:r>
            <a:r>
              <a:rPr lang="en-US" dirty="0" err="1"/>
              <a:t>mầu</a:t>
            </a:r>
            <a:r>
              <a:rPr lang="en-US" dirty="0"/>
              <a:t> </a:t>
            </a:r>
            <a:r>
              <a:rPr lang="en-US" dirty="0" err="1"/>
              <a:t>nền</a:t>
            </a:r>
            <a:r>
              <a:rPr lang="en-US" dirty="0"/>
              <a:t> </a:t>
            </a:r>
            <a:r>
              <a:rPr lang="en-US" dirty="0" err="1"/>
              <a:t>cho</a:t>
            </a:r>
            <a:r>
              <a:rPr lang="en-US" dirty="0"/>
              <a:t> </a:t>
            </a:r>
            <a:r>
              <a:rPr lang="en-US" b="1" dirty="0"/>
              <a:t>Header</a:t>
            </a:r>
            <a:r>
              <a:rPr lang="en-US" dirty="0"/>
              <a:t> </a:t>
            </a:r>
            <a:r>
              <a:rPr lang="en-US" dirty="0" err="1"/>
              <a:t>của</a:t>
            </a:r>
            <a:r>
              <a:rPr lang="en-US" dirty="0"/>
              <a:t> </a:t>
            </a:r>
            <a:r>
              <a:rPr lang="en-US" dirty="0" err="1"/>
              <a:t>bảng</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lớp</a:t>
            </a:r>
            <a:r>
              <a:rPr lang="en-US" dirty="0"/>
              <a:t> </a:t>
            </a:r>
            <a:r>
              <a:rPr lang="en-US" b="1" dirty="0"/>
              <a:t>.</a:t>
            </a:r>
            <a:r>
              <a:rPr lang="en-US" b="1" dirty="0" err="1"/>
              <a:t>thead</a:t>
            </a:r>
            <a:r>
              <a:rPr lang="en-US" b="1" dirty="0"/>
              <a:t>-dark</a:t>
            </a:r>
            <a:r>
              <a:rPr lang="en-US" dirty="0"/>
              <a:t> </a:t>
            </a:r>
            <a:r>
              <a:rPr lang="en-US" dirty="0" err="1"/>
              <a:t>hoặc</a:t>
            </a:r>
            <a:r>
              <a:rPr lang="en-US" dirty="0"/>
              <a:t> </a:t>
            </a:r>
            <a:r>
              <a:rPr lang="en-US" b="1" dirty="0"/>
              <a:t>.</a:t>
            </a:r>
            <a:r>
              <a:rPr lang="en-US" b="1" dirty="0" err="1"/>
              <a:t>thead</a:t>
            </a:r>
            <a:r>
              <a:rPr lang="en-US" b="1" dirty="0"/>
              <a:t>-light</a:t>
            </a:r>
            <a:r>
              <a:rPr lang="en-US" dirty="0"/>
              <a:t> </a:t>
            </a:r>
            <a:r>
              <a:rPr lang="en-US" dirty="0" err="1"/>
              <a:t>cho</a:t>
            </a:r>
            <a:r>
              <a:rPr lang="en-US" dirty="0"/>
              <a:t> </a:t>
            </a:r>
            <a:r>
              <a:rPr lang="en-US" dirty="0" err="1"/>
              <a:t>thẻ</a:t>
            </a:r>
            <a:r>
              <a:rPr lang="en-US" dirty="0"/>
              <a:t> </a:t>
            </a:r>
            <a:r>
              <a:rPr lang="en-US" b="1" dirty="0"/>
              <a:t>&lt;</a:t>
            </a:r>
            <a:r>
              <a:rPr lang="en-US" b="1" dirty="0" err="1"/>
              <a:t>thead</a:t>
            </a:r>
            <a:r>
              <a:rPr lang="en-US" b="1" dirty="0"/>
              <a:t>&gt;</a:t>
            </a:r>
            <a:r>
              <a:rPr lang="en-US" dirty="0"/>
              <a:t>: </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624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pPr algn="l"/>
            <a:r>
              <a:rPr lang="vi-VN" dirty="0">
                <a:latin typeface="Times New Roman" panose="02020603050405020304" pitchFamily="18" charset="0"/>
                <a:cs typeface="Times New Roman" panose="02020603050405020304" pitchFamily="18" charset="0"/>
              </a:rPr>
              <a:t>Bootstrap Modal</a:t>
            </a:r>
          </a:p>
          <a:p>
            <a:pPr algn="l"/>
            <a:r>
              <a:rPr lang="vi-VN" dirty="0">
                <a:latin typeface="Times New Roman" panose="02020603050405020304" pitchFamily="18" charset="0"/>
                <a:cs typeface="Times New Roman" panose="02020603050405020304" pitchFamily="18" charset="0"/>
              </a:rPr>
              <a:t>Modal là một Dialog (hộp thoại) hoặc là một Popup (cửa sổ bật lên), nó hiển thị phía trên tất cả các nội dung khác của trang hiện tại. Mục đích của Modal là thông báo với người dùng điều gì đó của ứng dụng hoặc chờ đợi người dùng nhập vào các thông tin.</a:t>
            </a:r>
          </a:p>
          <a:p>
            <a:pPr algn="l"/>
            <a:r>
              <a:rPr lang="vi-VN" dirty="0">
                <a:latin typeface="Times New Roman" panose="02020603050405020304" pitchFamily="18" charset="0"/>
                <a:cs typeface="Times New Roman" panose="02020603050405020304" pitchFamily="18" charset="0"/>
              </a:rPr>
              <a:t>Mặc dù Javascript có hỗ trợ một vài dialog (hộp thoại) khác nhau như Confirm, Alert, Open File, Save file,.. nhưng rõ ràng các dialog này không thể tùy biến</a:t>
            </a:r>
            <a:r>
              <a:rPr lang="en-US"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CE6A5D6B-3DB0-72FB-552E-10D0C9E09244}"/>
              </a:ext>
            </a:extLst>
          </p:cNvPr>
          <p:cNvSpPr txBox="1"/>
          <p:nvPr/>
        </p:nvSpPr>
        <p:spPr>
          <a:xfrm>
            <a:off x="1267690" y="4324091"/>
            <a:ext cx="10405753" cy="1384995"/>
          </a:xfrm>
          <a:prstGeom prst="rect">
            <a:avLst/>
          </a:prstGeom>
          <a:noFill/>
        </p:spPr>
        <p:txBody>
          <a:bodyPr wrap="square">
            <a:spAutoFit/>
          </a:bodyPr>
          <a:lstStyle/>
          <a:p>
            <a:r>
              <a:rPr lang="vi-VN" sz="2800" dirty="0">
                <a:latin typeface="+mj-lt"/>
              </a:rPr>
              <a:t>Dưới đây là cấu trúc của một Modal. Phần tử div.modal-content là nơi bạn quan tâm, nó bao gồm 3 vùng Header, Body &amp; Footer, và bạn có thể tùy biến trên cả 3 vùng đó. </a:t>
            </a:r>
            <a:endParaRPr lang="en-US" sz="2800" dirty="0">
              <a:latin typeface="+mj-lt"/>
            </a:endParaRPr>
          </a:p>
        </p:txBody>
      </p:sp>
    </p:spTree>
    <p:extLst>
      <p:ext uri="{BB962C8B-B14F-4D97-AF65-F5344CB8AC3E}">
        <p14:creationId xmlns:p14="http://schemas.microsoft.com/office/powerpoint/2010/main" val="153552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pPr algn="l"/>
            <a:r>
              <a:rPr lang="vi-VN" dirty="0">
                <a:latin typeface="Times New Roman" panose="02020603050405020304" pitchFamily="18" charset="0"/>
                <a:cs typeface="Times New Roman" panose="02020603050405020304" pitchFamily="18" charset="0"/>
              </a:rPr>
              <a:t> Trong HTML, một container là một phần tử có thể chứa các phần tử khác, chẳng hạn như &lt;div&gt;, &lt;span&gt;, .. Lớp .container hoặc .container-fluid có thể được sử dụng cho các phần tử này.</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S</a:t>
            </a:r>
            <a:r>
              <a:rPr lang="vi-VN" dirty="0">
                <a:latin typeface="Times New Roman" panose="02020603050405020304" pitchFamily="18" charset="0"/>
                <a:cs typeface="Times New Roman" panose="02020603050405020304" pitchFamily="18" charset="0"/>
              </a:rPr>
              <a:t>ự khác biệt của 2 lớp trên</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algn="l"/>
            <a:r>
              <a:rPr lang="vi-VN" dirty="0">
                <a:latin typeface="Times New Roman" panose="02020603050405020304" pitchFamily="18" charset="0"/>
                <a:cs typeface="Times New Roman" panose="02020603050405020304" pitchFamily="18" charset="0"/>
              </a:rPr>
              <a:t>Lớp .container-fluid khi được áp dụng cho một phần tử sẽ làm cho phần tử này có chiều rộng 100%. </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FE7ABB-C3D7-3718-AA7E-2555738FF5A5}"/>
              </a:ext>
            </a:extLst>
          </p:cNvPr>
          <p:cNvPicPr>
            <a:picLocks noChangeAspect="1"/>
          </p:cNvPicPr>
          <p:nvPr/>
        </p:nvPicPr>
        <p:blipFill>
          <a:blip r:embed="rId2"/>
          <a:stretch>
            <a:fillRect/>
          </a:stretch>
        </p:blipFill>
        <p:spPr>
          <a:xfrm>
            <a:off x="1411926" y="3562474"/>
            <a:ext cx="9881507" cy="2517692"/>
          </a:xfrm>
          <a:prstGeom prst="rect">
            <a:avLst/>
          </a:prstGeom>
        </p:spPr>
      </p:pic>
    </p:spTree>
    <p:extLst>
      <p:ext uri="{BB962C8B-B14F-4D97-AF65-F5344CB8AC3E}">
        <p14:creationId xmlns:p14="http://schemas.microsoft.com/office/powerpoint/2010/main" val="84161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147345-1EE1-75D4-35A9-B359DE0563DF}"/>
              </a:ext>
            </a:extLst>
          </p:cNvPr>
          <p:cNvPicPr>
            <a:picLocks noChangeAspect="1"/>
          </p:cNvPicPr>
          <p:nvPr/>
        </p:nvPicPr>
        <p:blipFill>
          <a:blip r:embed="rId2"/>
          <a:stretch>
            <a:fillRect/>
          </a:stretch>
        </p:blipFill>
        <p:spPr>
          <a:xfrm>
            <a:off x="1878341" y="1517320"/>
            <a:ext cx="6962775" cy="4733925"/>
          </a:xfrm>
          <a:prstGeom prst="rect">
            <a:avLst/>
          </a:prstGeom>
        </p:spPr>
      </p:pic>
    </p:spTree>
    <p:extLst>
      <p:ext uri="{BB962C8B-B14F-4D97-AF65-F5344CB8AC3E}">
        <p14:creationId xmlns:p14="http://schemas.microsoft.com/office/powerpoint/2010/main" val="1503282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23693EE-6542-F4AF-67DA-61104C7C22B3}"/>
              </a:ext>
            </a:extLst>
          </p:cNvPr>
          <p:cNvPicPr>
            <a:picLocks noChangeAspect="1"/>
          </p:cNvPicPr>
          <p:nvPr/>
        </p:nvPicPr>
        <p:blipFill>
          <a:blip r:embed="rId2"/>
          <a:stretch>
            <a:fillRect/>
          </a:stretch>
        </p:blipFill>
        <p:spPr>
          <a:xfrm>
            <a:off x="1814512" y="2219325"/>
            <a:ext cx="8562975" cy="4050846"/>
          </a:xfrm>
          <a:prstGeom prst="rect">
            <a:avLst/>
          </a:prstGeom>
        </p:spPr>
      </p:pic>
    </p:spTree>
    <p:extLst>
      <p:ext uri="{BB962C8B-B14F-4D97-AF65-F5344CB8AC3E}">
        <p14:creationId xmlns:p14="http://schemas.microsoft.com/office/powerpoint/2010/main" val="2435100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pPr algn="l"/>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03EBC7-1A83-EF36-F3A6-84E24FCBE65B}"/>
              </a:ext>
            </a:extLst>
          </p:cNvPr>
          <p:cNvSpPr txBox="1"/>
          <p:nvPr/>
        </p:nvSpPr>
        <p:spPr>
          <a:xfrm>
            <a:off x="1077685" y="545361"/>
            <a:ext cx="9705109" cy="46166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.fade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Modal. </a:t>
            </a:r>
          </a:p>
        </p:txBody>
      </p:sp>
      <p:pic>
        <p:nvPicPr>
          <p:cNvPr id="6" name="Picture 5">
            <a:extLst>
              <a:ext uri="{FF2B5EF4-FFF2-40B4-BE49-F238E27FC236}">
                <a16:creationId xmlns:a16="http://schemas.microsoft.com/office/drawing/2014/main" id="{B6E03325-803D-2675-772F-6531EC6DF427}"/>
              </a:ext>
            </a:extLst>
          </p:cNvPr>
          <p:cNvPicPr>
            <a:picLocks noChangeAspect="1"/>
          </p:cNvPicPr>
          <p:nvPr/>
        </p:nvPicPr>
        <p:blipFill>
          <a:blip r:embed="rId2"/>
          <a:stretch>
            <a:fillRect/>
          </a:stretch>
        </p:blipFill>
        <p:spPr>
          <a:xfrm>
            <a:off x="1524000" y="1883514"/>
            <a:ext cx="8552150" cy="4429125"/>
          </a:xfrm>
          <a:prstGeom prst="rect">
            <a:avLst/>
          </a:prstGeom>
        </p:spPr>
      </p:pic>
    </p:spTree>
    <p:extLst>
      <p:ext uri="{BB962C8B-B14F-4D97-AF65-F5344CB8AC3E}">
        <p14:creationId xmlns:p14="http://schemas.microsoft.com/office/powerpoint/2010/main" val="4289726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08F884-CA5B-5B6B-7E1C-CC7C5AE2CEAB}"/>
              </a:ext>
            </a:extLst>
          </p:cNvPr>
          <p:cNvPicPr>
            <a:picLocks noChangeAspect="1"/>
          </p:cNvPicPr>
          <p:nvPr/>
        </p:nvPicPr>
        <p:blipFill>
          <a:blip r:embed="rId2"/>
          <a:stretch>
            <a:fillRect/>
          </a:stretch>
        </p:blipFill>
        <p:spPr>
          <a:xfrm>
            <a:off x="1747837" y="1952625"/>
            <a:ext cx="8696325" cy="2952750"/>
          </a:xfrm>
          <a:prstGeom prst="rect">
            <a:avLst/>
          </a:prstGeom>
        </p:spPr>
      </p:pic>
    </p:spTree>
    <p:extLst>
      <p:ext uri="{BB962C8B-B14F-4D97-AF65-F5344CB8AC3E}">
        <p14:creationId xmlns:p14="http://schemas.microsoft.com/office/powerpoint/2010/main" val="4129938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pPr algn="l"/>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myModal</a:t>
            </a:r>
            <a:r>
              <a:rPr lang="en-US" dirty="0">
                <a:latin typeface="Times New Roman" panose="02020603050405020304" pitchFamily="18" charset="0"/>
                <a:cs typeface="Times New Roman" panose="02020603050405020304" pitchFamily="18" charset="0"/>
              </a:rPr>
              <a:t>').on('</a:t>
            </a:r>
            <a:r>
              <a:rPr lang="en-US" dirty="0" err="1">
                <a:latin typeface="Times New Roman" panose="02020603050405020304" pitchFamily="18" charset="0"/>
                <a:cs typeface="Times New Roman" panose="02020603050405020304" pitchFamily="18" charset="0"/>
              </a:rPr>
              <a:t>shown.bs.modal</a:t>
            </a:r>
            <a:r>
              <a:rPr lang="en-US" dirty="0">
                <a:latin typeface="Times New Roman" panose="02020603050405020304" pitchFamily="18" charset="0"/>
                <a:cs typeface="Times New Roman" panose="02020603050405020304" pitchFamily="18" charset="0"/>
              </a:rPr>
              <a:t>', function (e) {</a:t>
            </a:r>
          </a:p>
          <a:p>
            <a:pPr algn="l"/>
            <a:r>
              <a:rPr lang="en-US" dirty="0">
                <a:latin typeface="Times New Roman" panose="02020603050405020304" pitchFamily="18" charset="0"/>
                <a:cs typeface="Times New Roman" panose="02020603050405020304" pitchFamily="18" charset="0"/>
              </a:rPr>
              <a:t>  alert('Modal is successfully shown!');</a:t>
            </a:r>
          </a:p>
          <a:p>
            <a:pPr algn="l"/>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7897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047013"/>
          </a:xfrm>
        </p:spPr>
        <p:txBody>
          <a:bodyPr/>
          <a:lstStyle/>
          <a:p>
            <a:pPr algn="l"/>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Layout (bố trí), Bootstrap có 3 cách để bố trí các phần tử trên giao diện.</a:t>
            </a:r>
          </a:p>
          <a:p>
            <a:pPr algn="l"/>
            <a:r>
              <a:rPr lang="vi-VN" dirty="0">
                <a:latin typeface="Times New Roman" panose="02020603050405020304" pitchFamily="18" charset="0"/>
                <a:cs typeface="Times New Roman" panose="02020603050405020304" pitchFamily="18" charset="0"/>
              </a:rPr>
              <a:t>    Sử dụng lớp .form-group để bố trí các phần tử theo phương thẳng đứng.</a:t>
            </a:r>
          </a:p>
          <a:p>
            <a:pPr algn="l"/>
            <a:r>
              <a:rPr lang="vi-VN" dirty="0">
                <a:latin typeface="Times New Roman" panose="02020603050405020304" pitchFamily="18" charset="0"/>
                <a:cs typeface="Times New Roman" panose="02020603050405020304" pitchFamily="18" charset="0"/>
              </a:rPr>
              <a:t>    Sử dụng lớp .form-inline để bố trí các phần tử theo phương nằm ngang.</a:t>
            </a:r>
          </a:p>
          <a:p>
            <a:pPr algn="l"/>
            <a:r>
              <a:rPr lang="vi-VN" dirty="0">
                <a:latin typeface="Times New Roman" panose="02020603050405020304" pitchFamily="18" charset="0"/>
                <a:cs typeface="Times New Roman" panose="02020603050405020304" pitchFamily="18" charset="0"/>
              </a:rPr>
              <a:t>    Đặt các phần tử trên một Grid (Lưới), và khi đó các phần tử sẽ hiển thị theo quy tắc của hệ thống lưới (Grid System) của Bootstrap.</a:t>
            </a:r>
          </a:p>
          <a:p>
            <a:pPr algn="l"/>
            <a:endParaRPr lang="vi-VN"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090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57561"/>
          </a:xfrm>
        </p:spPr>
        <p:txBody>
          <a:bodyPr/>
          <a:lstStyle/>
          <a:p>
            <a:pPr algn="l"/>
            <a:r>
              <a:rPr lang="vi-VN" dirty="0">
                <a:latin typeface="Times New Roman" panose="02020603050405020304" pitchFamily="18" charset="0"/>
                <a:cs typeface="Times New Roman" panose="02020603050405020304" pitchFamily="18" charset="0"/>
              </a:rPr>
              <a:t>lớp .form-group để bố trí các phần tử theo phương thẳng đứng.</a:t>
            </a:r>
          </a:p>
          <a:p>
            <a:pPr algn="l"/>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87DDD6-2C77-C0B7-0AAC-C0BDBCC8F7F0}"/>
              </a:ext>
            </a:extLst>
          </p:cNvPr>
          <p:cNvPicPr>
            <a:picLocks noChangeAspect="1"/>
          </p:cNvPicPr>
          <p:nvPr/>
        </p:nvPicPr>
        <p:blipFill>
          <a:blip r:embed="rId2"/>
          <a:stretch>
            <a:fillRect/>
          </a:stretch>
        </p:blipFill>
        <p:spPr>
          <a:xfrm>
            <a:off x="1341913" y="1671637"/>
            <a:ext cx="6854350" cy="3514725"/>
          </a:xfrm>
          <a:prstGeom prst="rect">
            <a:avLst/>
          </a:prstGeom>
        </p:spPr>
      </p:pic>
    </p:spTree>
    <p:extLst>
      <p:ext uri="{BB962C8B-B14F-4D97-AF65-F5344CB8AC3E}">
        <p14:creationId xmlns:p14="http://schemas.microsoft.com/office/powerpoint/2010/main" val="2514492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normAutofit/>
          </a:bodyPr>
          <a:lstStyle/>
          <a:p>
            <a:pPr algn="l"/>
            <a:r>
              <a:rPr lang="en-US" dirty="0">
                <a:latin typeface="Times New Roman" panose="02020603050405020304" pitchFamily="18" charset="0"/>
                <a:cs typeface="Times New Roman" panose="02020603050405020304" pitchFamily="18" charset="0"/>
              </a:rPr>
              <a:t>&lt;form&gt;</a:t>
            </a:r>
          </a:p>
          <a:p>
            <a:pPr algn="l"/>
            <a:r>
              <a:rPr lang="en-US" dirty="0">
                <a:latin typeface="Times New Roman" panose="02020603050405020304" pitchFamily="18" charset="0"/>
                <a:cs typeface="Times New Roman" panose="02020603050405020304" pitchFamily="18" charset="0"/>
              </a:rPr>
              <a:t>   &lt;!-- Vertical --&gt;</a:t>
            </a:r>
          </a:p>
          <a:p>
            <a:pPr algn="l"/>
            <a:r>
              <a:rPr lang="en-US" dirty="0">
                <a:latin typeface="Times New Roman" panose="02020603050405020304" pitchFamily="18" charset="0"/>
                <a:cs typeface="Times New Roman" panose="02020603050405020304" pitchFamily="18" charset="0"/>
              </a:rPr>
              <a:t>   &lt;div class="form-group"&gt;</a:t>
            </a:r>
          </a:p>
          <a:p>
            <a:pPr algn="l"/>
            <a:r>
              <a:rPr lang="en-US" dirty="0">
                <a:latin typeface="Times New Roman" panose="02020603050405020304" pitchFamily="18" charset="0"/>
                <a:cs typeface="Times New Roman" panose="02020603050405020304" pitchFamily="18" charset="0"/>
              </a:rPr>
              <a:t>      &lt;label for="</a:t>
            </a:r>
            <a:r>
              <a:rPr lang="en-US" dirty="0" err="1">
                <a:latin typeface="Times New Roman" panose="02020603050405020304" pitchFamily="18" charset="0"/>
                <a:cs typeface="Times New Roman" panose="02020603050405020304" pitchFamily="18" charset="0"/>
              </a:rPr>
              <a:t>myEmail</a:t>
            </a:r>
            <a:r>
              <a:rPr lang="en-US" dirty="0">
                <a:latin typeface="Times New Roman" panose="02020603050405020304" pitchFamily="18" charset="0"/>
                <a:cs typeface="Times New Roman" panose="02020603050405020304" pitchFamily="18" charset="0"/>
              </a:rPr>
              <a:t>"&gt;Email&lt;/label&gt;</a:t>
            </a:r>
          </a:p>
          <a:p>
            <a:pPr algn="l"/>
            <a:r>
              <a:rPr lang="en-US" dirty="0">
                <a:latin typeface="Times New Roman" panose="02020603050405020304" pitchFamily="18" charset="0"/>
                <a:cs typeface="Times New Roman" panose="02020603050405020304" pitchFamily="18" charset="0"/>
              </a:rPr>
              <a:t>      &lt;input type="email" id = "</a:t>
            </a:r>
            <a:r>
              <a:rPr lang="en-US" dirty="0" err="1">
                <a:latin typeface="Times New Roman" panose="02020603050405020304" pitchFamily="18" charset="0"/>
                <a:cs typeface="Times New Roman" panose="02020603050405020304" pitchFamily="18" charset="0"/>
              </a:rPr>
              <a:t>myEmail</a:t>
            </a:r>
            <a:r>
              <a:rPr lang="en-US" dirty="0">
                <a:latin typeface="Times New Roman" panose="02020603050405020304" pitchFamily="18" charset="0"/>
                <a:cs typeface="Times New Roman" panose="02020603050405020304" pitchFamily="18" charset="0"/>
              </a:rPr>
              <a:t>" class="form-control" placeholder="Email"&gt;</a:t>
            </a:r>
          </a:p>
          <a:p>
            <a:pPr algn="l"/>
            <a:r>
              <a:rPr lang="en-US" dirty="0">
                <a:latin typeface="Times New Roman" panose="02020603050405020304" pitchFamily="18" charset="0"/>
                <a:cs typeface="Times New Roman" panose="02020603050405020304" pitchFamily="18" charset="0"/>
              </a:rPr>
              <a:t>      &lt;label for="</a:t>
            </a:r>
            <a:r>
              <a:rPr lang="en-US" dirty="0" err="1">
                <a:latin typeface="Times New Roman" panose="02020603050405020304" pitchFamily="18" charset="0"/>
                <a:cs typeface="Times New Roman" panose="02020603050405020304" pitchFamily="18" charset="0"/>
              </a:rPr>
              <a:t>myPassword</a:t>
            </a:r>
            <a:r>
              <a:rPr lang="en-US" dirty="0">
                <a:latin typeface="Times New Roman" panose="02020603050405020304" pitchFamily="18" charset="0"/>
                <a:cs typeface="Times New Roman" panose="02020603050405020304" pitchFamily="18" charset="0"/>
              </a:rPr>
              <a:t>"&gt;Password&lt;/label&gt;</a:t>
            </a:r>
          </a:p>
          <a:p>
            <a:pPr algn="l"/>
            <a:r>
              <a:rPr lang="en-US" dirty="0">
                <a:latin typeface="Times New Roman" panose="02020603050405020304" pitchFamily="18" charset="0"/>
                <a:cs typeface="Times New Roman" panose="02020603050405020304" pitchFamily="18" charset="0"/>
              </a:rPr>
              <a:t>      &lt;input type="password" id="</a:t>
            </a:r>
            <a:r>
              <a:rPr lang="en-US" dirty="0" err="1">
                <a:latin typeface="Times New Roman" panose="02020603050405020304" pitchFamily="18" charset="0"/>
                <a:cs typeface="Times New Roman" panose="02020603050405020304" pitchFamily="18" charset="0"/>
              </a:rPr>
              <a:t>myPassword</a:t>
            </a:r>
            <a:r>
              <a:rPr lang="en-US" dirty="0">
                <a:latin typeface="Times New Roman" panose="02020603050405020304" pitchFamily="18" charset="0"/>
                <a:cs typeface="Times New Roman" panose="02020603050405020304" pitchFamily="18" charset="0"/>
              </a:rPr>
              <a:t>" class="form-control" placeholder="Password"&gt;</a:t>
            </a:r>
          </a:p>
          <a:p>
            <a:pPr algn="l"/>
            <a:r>
              <a:rPr lang="en-US" dirty="0">
                <a:latin typeface="Times New Roman" panose="02020603050405020304" pitchFamily="18" charset="0"/>
                <a:cs typeface="Times New Roman" panose="02020603050405020304" pitchFamily="18" charset="0"/>
              </a:rPr>
              <a:t>      &lt;button type="submit" class="</a:t>
            </a:r>
            <a:r>
              <a:rPr lang="en-US" dirty="0" err="1">
                <a:latin typeface="Times New Roman" panose="02020603050405020304" pitchFamily="18" charset="0"/>
                <a:cs typeface="Times New Roman" panose="02020603050405020304" pitchFamily="18" charset="0"/>
              </a:rPr>
              <a:t>btn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btn</a:t>
            </a:r>
            <a:r>
              <a:rPr lang="en-US" dirty="0">
                <a:latin typeface="Times New Roman" panose="02020603050405020304" pitchFamily="18" charset="0"/>
                <a:cs typeface="Times New Roman" panose="02020603050405020304" pitchFamily="18" charset="0"/>
              </a:rPr>
              <a:t>-primary"&gt;Submit&lt;/button&gt;</a:t>
            </a:r>
          </a:p>
          <a:p>
            <a:pPr algn="l"/>
            <a:r>
              <a:rPr lang="en-US" dirty="0">
                <a:latin typeface="Times New Roman" panose="02020603050405020304" pitchFamily="18" charset="0"/>
                <a:cs typeface="Times New Roman" panose="02020603050405020304" pitchFamily="18" charset="0"/>
              </a:rPr>
              <a:t>   &lt;/div&gt;</a:t>
            </a:r>
          </a:p>
          <a:p>
            <a:pPr algn="l"/>
            <a:r>
              <a:rPr lang="en-US" dirty="0">
                <a:latin typeface="Times New Roman" panose="02020603050405020304" pitchFamily="18" charset="0"/>
                <a:cs typeface="Times New Roman" panose="02020603050405020304" pitchFamily="18" charset="0"/>
              </a:rPr>
              <a:t>&lt;/form&gt;</a:t>
            </a:r>
          </a:p>
        </p:txBody>
      </p:sp>
    </p:spTree>
    <p:extLst>
      <p:ext uri="{BB962C8B-B14F-4D97-AF65-F5344CB8AC3E}">
        <p14:creationId xmlns:p14="http://schemas.microsoft.com/office/powerpoint/2010/main" val="3437796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1199407"/>
          </a:xfrm>
        </p:spPr>
        <p:txBody>
          <a:bodyPr>
            <a:normAutofit lnSpcReduction="10000"/>
          </a:bodyPr>
          <a:lstStyle/>
          <a:p>
            <a:pPr algn="l"/>
            <a:r>
              <a:rPr lang="vi-VN" dirty="0">
                <a:latin typeface="Times New Roman" panose="02020603050405020304" pitchFamily="18" charset="0"/>
                <a:cs typeface="Times New Roman" panose="02020603050405020304" pitchFamily="18" charset="0"/>
              </a:rPr>
              <a:t> Form Grid</a:t>
            </a:r>
          </a:p>
          <a:p>
            <a:pPr algn="l"/>
            <a:r>
              <a:rPr lang="vi-VN" dirty="0">
                <a:latin typeface="Times New Roman" panose="02020603050405020304" pitchFamily="18" charset="0"/>
                <a:cs typeface="Times New Roman" panose="02020603050405020304" pitchFamily="18" charset="0"/>
              </a:rPr>
              <a:t>Hệ thống lưới (Grid System) là một hệ thống mạnh mẽ để bố trí các phần tử trên giao diện, hoàn toàn có thể sử dụng nó để áp dụng cho Form. </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442F400-F296-B1F6-C181-E6D14A760C67}"/>
              </a:ext>
            </a:extLst>
          </p:cNvPr>
          <p:cNvSpPr txBox="1"/>
          <p:nvPr/>
        </p:nvSpPr>
        <p:spPr>
          <a:xfrm>
            <a:off x="1179615" y="2244436"/>
            <a:ext cx="9832770" cy="830997"/>
          </a:xfrm>
          <a:prstGeom prst="rect">
            <a:avLst/>
          </a:prstGeom>
          <a:noFill/>
        </p:spPr>
        <p:txBody>
          <a:bodyPr wrap="square">
            <a:spAutoFit/>
          </a:bodyPr>
          <a:lstStyle/>
          <a:p>
            <a:r>
              <a:rPr lang="vi-VN" sz="2400" dirty="0">
                <a:latin typeface="+mj-lt"/>
              </a:rPr>
              <a:t>Lớp .row và .form-row làm việc giống nhau, nên sử dụng .form-row để phù hợp với ngữ cảnh.</a:t>
            </a:r>
            <a:endParaRPr lang="en-US" sz="2400" dirty="0">
              <a:latin typeface="+mj-lt"/>
            </a:endParaRPr>
          </a:p>
        </p:txBody>
      </p:sp>
    </p:spTree>
    <p:extLst>
      <p:ext uri="{BB962C8B-B14F-4D97-AF65-F5344CB8AC3E}">
        <p14:creationId xmlns:p14="http://schemas.microsoft.com/office/powerpoint/2010/main" val="2378287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46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pic>
        <p:nvPicPr>
          <p:cNvPr id="4" name="Picture 3">
            <a:extLst>
              <a:ext uri="{FF2B5EF4-FFF2-40B4-BE49-F238E27FC236}">
                <a16:creationId xmlns:a16="http://schemas.microsoft.com/office/drawing/2014/main" id="{6578C7BA-196A-8A7F-ADDA-6562E0B9E13C}"/>
              </a:ext>
            </a:extLst>
          </p:cNvPr>
          <p:cNvPicPr>
            <a:picLocks noChangeAspect="1"/>
          </p:cNvPicPr>
          <p:nvPr/>
        </p:nvPicPr>
        <p:blipFill>
          <a:blip r:embed="rId2"/>
          <a:stretch>
            <a:fillRect/>
          </a:stretch>
        </p:blipFill>
        <p:spPr>
          <a:xfrm>
            <a:off x="1353787" y="2590800"/>
            <a:ext cx="8478982" cy="1676400"/>
          </a:xfrm>
          <a:prstGeom prst="rect">
            <a:avLst/>
          </a:prstGeom>
        </p:spPr>
      </p:pic>
    </p:spTree>
    <p:extLst>
      <p:ext uri="{BB962C8B-B14F-4D97-AF65-F5344CB8AC3E}">
        <p14:creationId xmlns:p14="http://schemas.microsoft.com/office/powerpoint/2010/main" val="31247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075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err="1">
                <a:latin typeface="Arial Black" panose="020B0A04020102020204" pitchFamily="34" charset="0"/>
              </a:rPr>
              <a:t>Cấu</a:t>
            </a:r>
            <a:r>
              <a:rPr lang="en-US" sz="3200" dirty="0">
                <a:latin typeface="Arial Black" panose="020B0A04020102020204" pitchFamily="34" charset="0"/>
              </a:rPr>
              <a:t> </a:t>
            </a:r>
            <a:r>
              <a:rPr lang="en-US" sz="3200" dirty="0" err="1">
                <a:latin typeface="Arial Black" panose="020B0A04020102020204" pitchFamily="34" charset="0"/>
              </a:rPr>
              <a:t>hình</a:t>
            </a:r>
            <a:r>
              <a:rPr lang="en-US" sz="3200" dirty="0">
                <a:latin typeface="Arial Black" panose="020B0A04020102020204" pitchFamily="34" charset="0"/>
              </a:rPr>
              <a:t> </a:t>
            </a:r>
            <a:r>
              <a:rPr lang="en-US" sz="3200" dirty="0" err="1">
                <a:latin typeface="Arial Black" panose="020B0A04020102020204" pitchFamily="34" charset="0"/>
              </a:rPr>
              <a:t>cho</a:t>
            </a:r>
            <a:r>
              <a:rPr lang="en-US" sz="3200" dirty="0">
                <a:latin typeface="Arial Black" panose="020B0A04020102020204" pitchFamily="34" charset="0"/>
              </a:rPr>
              <a:t> Bootstrap</a:t>
            </a:r>
          </a:p>
        </p:txBody>
      </p:sp>
      <p:sp>
        <p:nvSpPr>
          <p:cNvPr id="3" name="Subtitle 2">
            <a:extLst>
              <a:ext uri="{FF2B5EF4-FFF2-40B4-BE49-F238E27FC236}">
                <a16:creationId xmlns:a16="http://schemas.microsoft.com/office/drawing/2014/main" id="{1A2B097F-2E33-4C41-ADAB-43BE8FF198A2}"/>
              </a:ext>
            </a:extLst>
          </p:cNvPr>
          <p:cNvSpPr>
            <a:spLocks noGrp="1"/>
          </p:cNvSpPr>
          <p:nvPr>
            <p:ph type="subTitle" idx="1"/>
          </p:nvPr>
        </p:nvSpPr>
        <p:spPr>
          <a:xfrm>
            <a:off x="1077952" y="718517"/>
            <a:ext cx="9144000" cy="557561"/>
          </a:xfrm>
        </p:spPr>
        <p:txBody>
          <a:bodyPr>
            <a:normAutofit/>
          </a:bodyPr>
          <a:lstStyle/>
          <a:p>
            <a:pPr algn="l"/>
            <a:r>
              <a:rPr lang="en-US" dirty="0"/>
              <a:t>1. </a:t>
            </a:r>
            <a:r>
              <a:rPr lang="en-US" dirty="0" err="1"/>
              <a:t>Trong</a:t>
            </a:r>
            <a:r>
              <a:rPr lang="en-US" dirty="0"/>
              <a:t> </a:t>
            </a:r>
            <a:r>
              <a:rPr lang="en-US" dirty="0" err="1"/>
              <a:t>thư</a:t>
            </a:r>
            <a:r>
              <a:rPr lang="en-US" dirty="0"/>
              <a:t> </a:t>
            </a:r>
            <a:r>
              <a:rPr lang="en-US" dirty="0" err="1"/>
              <a:t>mục</a:t>
            </a:r>
            <a:r>
              <a:rPr lang="en-US" dirty="0"/>
              <a:t> </a:t>
            </a:r>
            <a:r>
              <a:rPr lang="en-US" dirty="0" err="1"/>
              <a:t>lưu</a:t>
            </a:r>
            <a:r>
              <a:rPr lang="en-US" dirty="0"/>
              <a:t> website:</a:t>
            </a:r>
          </a:p>
        </p:txBody>
      </p:sp>
      <p:sp>
        <p:nvSpPr>
          <p:cNvPr id="4" name="Rectangle 3">
            <a:extLst>
              <a:ext uri="{FF2B5EF4-FFF2-40B4-BE49-F238E27FC236}">
                <a16:creationId xmlns:a16="http://schemas.microsoft.com/office/drawing/2014/main" id="{89A2D42B-8A51-4AAB-B88B-05E20DC0540E}"/>
              </a:ext>
            </a:extLst>
          </p:cNvPr>
          <p:cNvSpPr/>
          <p:nvPr/>
        </p:nvSpPr>
        <p:spPr>
          <a:xfrm>
            <a:off x="1077952" y="1276078"/>
            <a:ext cx="10270273" cy="1569660"/>
          </a:xfrm>
          <a:prstGeom prst="rect">
            <a:avLst/>
          </a:prstGeom>
        </p:spPr>
        <p:txBody>
          <a:bodyPr wrap="square">
            <a:spAutoFit/>
          </a:bodyPr>
          <a:lstStyle/>
          <a:p>
            <a:pPr marL="457200" indent="-457200">
              <a:buAutoNum type="alphaLcPeriod"/>
            </a:pPr>
            <a:r>
              <a:rPr lang="en-US" sz="2400" dirty="0" err="1"/>
              <a:t>Tải</a:t>
            </a:r>
            <a:r>
              <a:rPr lang="en-US" sz="2400" dirty="0"/>
              <a:t> Bootstrap </a:t>
            </a:r>
            <a:r>
              <a:rPr lang="en-US" sz="2400" dirty="0" err="1"/>
              <a:t>tải</a:t>
            </a:r>
            <a:r>
              <a:rPr lang="en-US" sz="2400" dirty="0"/>
              <a:t> </a:t>
            </a:r>
            <a:r>
              <a:rPr lang="en-US" sz="2400" dirty="0" err="1"/>
              <a:t>địa</a:t>
            </a:r>
            <a:r>
              <a:rPr lang="en-US" sz="2400" dirty="0"/>
              <a:t> </a:t>
            </a:r>
            <a:r>
              <a:rPr lang="en-US" sz="2400" dirty="0" err="1"/>
              <a:t>chỉ</a:t>
            </a:r>
            <a:r>
              <a:rPr lang="en-US" sz="2400" dirty="0"/>
              <a:t>: </a:t>
            </a:r>
            <a:r>
              <a:rPr lang="en-US" sz="2400" dirty="0">
                <a:hlinkClick r:id="rId2"/>
              </a:rPr>
              <a:t>https://getbootstrap.com/docs/4.0/getting-started/download/</a:t>
            </a:r>
            <a:endParaRPr lang="en-US" sz="2400" dirty="0"/>
          </a:p>
          <a:p>
            <a:pPr marL="457200" indent="-457200">
              <a:buAutoNum type="alphaLcPeriod"/>
            </a:pPr>
            <a:endParaRPr lang="en-US" sz="2400" dirty="0"/>
          </a:p>
          <a:p>
            <a:endParaRPr lang="en-US" sz="2400" dirty="0"/>
          </a:p>
        </p:txBody>
      </p:sp>
      <p:pic>
        <p:nvPicPr>
          <p:cNvPr id="6" name="Picture 5">
            <a:extLst>
              <a:ext uri="{FF2B5EF4-FFF2-40B4-BE49-F238E27FC236}">
                <a16:creationId xmlns:a16="http://schemas.microsoft.com/office/drawing/2014/main" id="{2FF69246-4966-B2F3-A789-77A46A5EAC5C}"/>
              </a:ext>
            </a:extLst>
          </p:cNvPr>
          <p:cNvPicPr>
            <a:picLocks noChangeAspect="1"/>
          </p:cNvPicPr>
          <p:nvPr/>
        </p:nvPicPr>
        <p:blipFill>
          <a:blip r:embed="rId3"/>
          <a:stretch>
            <a:fillRect/>
          </a:stretch>
        </p:blipFill>
        <p:spPr>
          <a:xfrm>
            <a:off x="1719451" y="2213455"/>
            <a:ext cx="8224727" cy="4357466"/>
          </a:xfrm>
          <a:prstGeom prst="rect">
            <a:avLst/>
          </a:prstGeom>
        </p:spPr>
      </p:pic>
    </p:spTree>
    <p:extLst>
      <p:ext uri="{BB962C8B-B14F-4D97-AF65-F5344CB8AC3E}">
        <p14:creationId xmlns:p14="http://schemas.microsoft.com/office/powerpoint/2010/main" val="390744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940613"/>
          </a:xfrm>
        </p:spPr>
        <p:txBody>
          <a:bodyPr>
            <a:normAutofit/>
          </a:bodyPr>
          <a:lstStyle/>
          <a:p>
            <a:r>
              <a:rPr lang="en-US" sz="3600">
                <a:latin typeface="Arial Black" panose="020B0A04020102020204" pitchFamily="34" charset="0"/>
              </a:rPr>
              <a:t>Cấu hình cho Bootstrap</a:t>
            </a:r>
          </a:p>
        </p:txBody>
      </p:sp>
      <p:sp>
        <p:nvSpPr>
          <p:cNvPr id="3" name="Subtitle 2">
            <a:extLst>
              <a:ext uri="{FF2B5EF4-FFF2-40B4-BE49-F238E27FC236}">
                <a16:creationId xmlns:a16="http://schemas.microsoft.com/office/drawing/2014/main" id="{1A2B097F-2E33-4C41-ADAB-43BE8FF198A2}"/>
              </a:ext>
            </a:extLst>
          </p:cNvPr>
          <p:cNvSpPr>
            <a:spLocks noGrp="1"/>
          </p:cNvSpPr>
          <p:nvPr>
            <p:ph type="subTitle" idx="1"/>
          </p:nvPr>
        </p:nvSpPr>
        <p:spPr>
          <a:xfrm>
            <a:off x="1077952" y="1068484"/>
            <a:ext cx="9144000" cy="557561"/>
          </a:xfrm>
        </p:spPr>
        <p:txBody>
          <a:bodyPr>
            <a:normAutofit/>
          </a:bodyPr>
          <a:lstStyle/>
          <a:p>
            <a:pPr algn="l"/>
            <a:r>
              <a:rPr lang="en-US" dirty="0"/>
              <a:t>2. Download </a:t>
            </a:r>
            <a:r>
              <a:rPr lang="en-US" dirty="0" err="1"/>
              <a:t>jquery</a:t>
            </a:r>
            <a:r>
              <a:rPr lang="en-US" dirty="0"/>
              <a:t>: https://jquery.com/download/</a:t>
            </a:r>
          </a:p>
        </p:txBody>
      </p:sp>
      <p:pic>
        <p:nvPicPr>
          <p:cNvPr id="6" name="Picture 5">
            <a:extLst>
              <a:ext uri="{FF2B5EF4-FFF2-40B4-BE49-F238E27FC236}">
                <a16:creationId xmlns:a16="http://schemas.microsoft.com/office/drawing/2014/main" id="{0D8209F0-D7A1-10EA-9490-ACDDDE241ED5}"/>
              </a:ext>
            </a:extLst>
          </p:cNvPr>
          <p:cNvPicPr>
            <a:picLocks noChangeAspect="1"/>
          </p:cNvPicPr>
          <p:nvPr/>
        </p:nvPicPr>
        <p:blipFill>
          <a:blip r:embed="rId2"/>
          <a:stretch>
            <a:fillRect/>
          </a:stretch>
        </p:blipFill>
        <p:spPr>
          <a:xfrm>
            <a:off x="1524000" y="1500852"/>
            <a:ext cx="8543925" cy="4923699"/>
          </a:xfrm>
          <a:prstGeom prst="rect">
            <a:avLst/>
          </a:prstGeom>
        </p:spPr>
      </p:pic>
    </p:spTree>
    <p:extLst>
      <p:ext uri="{BB962C8B-B14F-4D97-AF65-F5344CB8AC3E}">
        <p14:creationId xmlns:p14="http://schemas.microsoft.com/office/powerpoint/2010/main" val="159021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940613"/>
          </a:xfrm>
        </p:spPr>
        <p:txBody>
          <a:bodyPr>
            <a:normAutofit/>
          </a:bodyPr>
          <a:lstStyle/>
          <a:p>
            <a:r>
              <a:rPr lang="en-US" sz="3600">
                <a:latin typeface="Arial Black" panose="020B0A04020102020204" pitchFamily="34" charset="0"/>
              </a:rPr>
              <a:t>Cấu hình cho Bootstrap</a:t>
            </a:r>
          </a:p>
        </p:txBody>
      </p:sp>
      <p:sp>
        <p:nvSpPr>
          <p:cNvPr id="3" name="Subtitle 2">
            <a:extLst>
              <a:ext uri="{FF2B5EF4-FFF2-40B4-BE49-F238E27FC236}">
                <a16:creationId xmlns:a16="http://schemas.microsoft.com/office/drawing/2014/main" id="{1A2B097F-2E33-4C41-ADAB-43BE8FF198A2}"/>
              </a:ext>
            </a:extLst>
          </p:cNvPr>
          <p:cNvSpPr>
            <a:spLocks noGrp="1"/>
          </p:cNvSpPr>
          <p:nvPr>
            <p:ph type="subTitle" idx="1"/>
          </p:nvPr>
        </p:nvSpPr>
        <p:spPr>
          <a:xfrm>
            <a:off x="1077952" y="1068484"/>
            <a:ext cx="9144000" cy="557561"/>
          </a:xfrm>
        </p:spPr>
        <p:txBody>
          <a:bodyPr>
            <a:normAutofit/>
          </a:bodyPr>
          <a:lstStyle/>
          <a:p>
            <a:pPr algn="l"/>
            <a:r>
              <a:rPr lang="en-US" dirty="0"/>
              <a:t>1. </a:t>
            </a:r>
          </a:p>
        </p:txBody>
      </p:sp>
      <p:pic>
        <p:nvPicPr>
          <p:cNvPr id="6" name="Picture 5">
            <a:extLst>
              <a:ext uri="{FF2B5EF4-FFF2-40B4-BE49-F238E27FC236}">
                <a16:creationId xmlns:a16="http://schemas.microsoft.com/office/drawing/2014/main" id="{5AE944E2-F4B6-887F-8881-1119FB86AD79}"/>
              </a:ext>
            </a:extLst>
          </p:cNvPr>
          <p:cNvPicPr>
            <a:picLocks noChangeAspect="1"/>
          </p:cNvPicPr>
          <p:nvPr/>
        </p:nvPicPr>
        <p:blipFill>
          <a:blip r:embed="rId2"/>
          <a:stretch>
            <a:fillRect/>
          </a:stretch>
        </p:blipFill>
        <p:spPr>
          <a:xfrm>
            <a:off x="6718402" y="4008161"/>
            <a:ext cx="4503779" cy="2072253"/>
          </a:xfrm>
          <a:prstGeom prst="rect">
            <a:avLst/>
          </a:prstGeom>
        </p:spPr>
      </p:pic>
      <p:pic>
        <p:nvPicPr>
          <p:cNvPr id="8" name="Picture 7">
            <a:extLst>
              <a:ext uri="{FF2B5EF4-FFF2-40B4-BE49-F238E27FC236}">
                <a16:creationId xmlns:a16="http://schemas.microsoft.com/office/drawing/2014/main" id="{9E3DFC24-679E-994D-C802-E946A793A500}"/>
              </a:ext>
            </a:extLst>
          </p:cNvPr>
          <p:cNvPicPr>
            <a:picLocks noChangeAspect="1"/>
          </p:cNvPicPr>
          <p:nvPr/>
        </p:nvPicPr>
        <p:blipFill>
          <a:blip r:embed="rId3"/>
          <a:stretch>
            <a:fillRect/>
          </a:stretch>
        </p:blipFill>
        <p:spPr>
          <a:xfrm>
            <a:off x="1744931" y="4008160"/>
            <a:ext cx="3619500" cy="2072253"/>
          </a:xfrm>
          <a:prstGeom prst="rect">
            <a:avLst/>
          </a:prstGeom>
        </p:spPr>
      </p:pic>
      <p:pic>
        <p:nvPicPr>
          <p:cNvPr id="10" name="Picture 9">
            <a:extLst>
              <a:ext uri="{FF2B5EF4-FFF2-40B4-BE49-F238E27FC236}">
                <a16:creationId xmlns:a16="http://schemas.microsoft.com/office/drawing/2014/main" id="{2D02699C-9A01-4845-A092-C054D9A1520A}"/>
              </a:ext>
            </a:extLst>
          </p:cNvPr>
          <p:cNvPicPr>
            <a:picLocks noChangeAspect="1"/>
          </p:cNvPicPr>
          <p:nvPr/>
        </p:nvPicPr>
        <p:blipFill>
          <a:blip r:embed="rId4"/>
          <a:stretch>
            <a:fillRect/>
          </a:stretch>
        </p:blipFill>
        <p:spPr>
          <a:xfrm>
            <a:off x="2745303" y="1626045"/>
            <a:ext cx="6915150" cy="2286000"/>
          </a:xfrm>
          <a:prstGeom prst="rect">
            <a:avLst/>
          </a:prstGeom>
        </p:spPr>
      </p:pic>
    </p:spTree>
    <p:extLst>
      <p:ext uri="{BB962C8B-B14F-4D97-AF65-F5344CB8AC3E}">
        <p14:creationId xmlns:p14="http://schemas.microsoft.com/office/powerpoint/2010/main" val="78610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940613"/>
          </a:xfrm>
        </p:spPr>
        <p:txBody>
          <a:bodyPr>
            <a:normAutofit/>
          </a:bodyPr>
          <a:lstStyle/>
          <a:p>
            <a:r>
              <a:rPr lang="en-US" sz="3600">
                <a:latin typeface="Arial Black" panose="020B0A04020102020204" pitchFamily="34" charset="0"/>
              </a:rPr>
              <a:t>Cấu hình cho Bootstrap</a:t>
            </a:r>
          </a:p>
        </p:txBody>
      </p:sp>
      <p:sp>
        <p:nvSpPr>
          <p:cNvPr id="3" name="Subtitle 2">
            <a:extLst>
              <a:ext uri="{FF2B5EF4-FFF2-40B4-BE49-F238E27FC236}">
                <a16:creationId xmlns:a16="http://schemas.microsoft.com/office/drawing/2014/main" id="{1A2B097F-2E33-4C41-ADAB-43BE8FF198A2}"/>
              </a:ext>
            </a:extLst>
          </p:cNvPr>
          <p:cNvSpPr>
            <a:spLocks noGrp="1"/>
          </p:cNvSpPr>
          <p:nvPr>
            <p:ph type="subTitle" idx="1"/>
          </p:nvPr>
        </p:nvSpPr>
        <p:spPr>
          <a:xfrm>
            <a:off x="1077952" y="1068484"/>
            <a:ext cx="9144000" cy="557561"/>
          </a:xfrm>
        </p:spPr>
        <p:txBody>
          <a:bodyPr>
            <a:normAutofit/>
          </a:bodyPr>
          <a:lstStyle/>
          <a:p>
            <a:pPr algn="l"/>
            <a:r>
              <a:rPr lang="en-US"/>
              <a:t>1. Trong thẻ head:</a:t>
            </a:r>
          </a:p>
        </p:txBody>
      </p:sp>
      <p:sp>
        <p:nvSpPr>
          <p:cNvPr id="4" name="Rectangle 3">
            <a:extLst>
              <a:ext uri="{FF2B5EF4-FFF2-40B4-BE49-F238E27FC236}">
                <a16:creationId xmlns:a16="http://schemas.microsoft.com/office/drawing/2014/main" id="{89A2D42B-8A51-4AAB-B88B-05E20DC0540E}"/>
              </a:ext>
            </a:extLst>
          </p:cNvPr>
          <p:cNvSpPr/>
          <p:nvPr/>
        </p:nvSpPr>
        <p:spPr>
          <a:xfrm>
            <a:off x="981306" y="1632637"/>
            <a:ext cx="10270273" cy="4524315"/>
          </a:xfrm>
          <a:prstGeom prst="rect">
            <a:avLst/>
          </a:prstGeom>
        </p:spPr>
        <p:txBody>
          <a:bodyPr wrap="square">
            <a:spAutoFit/>
          </a:bodyPr>
          <a:lstStyle/>
          <a:p>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meta</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charset</a:t>
            </a:r>
            <a:r>
              <a:rPr lang="en-US">
                <a:solidFill>
                  <a:srgbClr val="0000FF"/>
                </a:solidFill>
                <a:highlight>
                  <a:srgbClr val="FFFFFF"/>
                </a:highlight>
                <a:latin typeface="Consolas" panose="020B0609020204030204" pitchFamily="49" charset="0"/>
              </a:rPr>
              <a:t>="utf-8"&gt;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meta</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name</a:t>
            </a:r>
            <a:r>
              <a:rPr lang="en-US">
                <a:solidFill>
                  <a:srgbClr val="0000FF"/>
                </a:solidFill>
                <a:highlight>
                  <a:srgbClr val="FFFFFF"/>
                </a:highlight>
                <a:latin typeface="Consolas" panose="020B0609020204030204" pitchFamily="49" charset="0"/>
              </a:rPr>
              <a:t>="viewport"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content</a:t>
            </a:r>
            <a:r>
              <a:rPr lang="en-US">
                <a:solidFill>
                  <a:srgbClr val="0000FF"/>
                </a:solidFill>
                <a:highlight>
                  <a:srgbClr val="FFFFFF"/>
                </a:highlight>
                <a:latin typeface="Consolas" panose="020B0609020204030204" pitchFamily="49" charset="0"/>
              </a:rPr>
              <a:t>="width=device-width, initial-scale=1"&gt;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link</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rel</a:t>
            </a:r>
            <a:r>
              <a:rPr lang="en-US">
                <a:solidFill>
                  <a:srgbClr val="0000FF"/>
                </a:solidFill>
                <a:highlight>
                  <a:srgbClr val="FFFFFF"/>
                </a:highlight>
                <a:latin typeface="Consolas" panose="020B0609020204030204" pitchFamily="49" charset="0"/>
              </a:rPr>
              <a:t>="stylesheet"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type</a:t>
            </a:r>
            <a:r>
              <a:rPr lang="en-US">
                <a:solidFill>
                  <a:srgbClr val="0000FF"/>
                </a:solidFill>
                <a:highlight>
                  <a:srgbClr val="FFFFFF"/>
                </a:highlight>
                <a:latin typeface="Consolas" panose="020B0609020204030204" pitchFamily="49" charset="0"/>
              </a:rPr>
              <a:t>="text/css"</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href</a:t>
            </a:r>
            <a:r>
              <a:rPr lang="en-US">
                <a:solidFill>
                  <a:srgbClr val="0000FF"/>
                </a:solidFill>
                <a:highlight>
                  <a:srgbClr val="FFFFFF"/>
                </a:highlight>
                <a:latin typeface="Consolas" panose="020B0609020204030204" pitchFamily="49" charset="0"/>
              </a:rPr>
              <a:t>="../CSS/bootstrap.min.css"&gt;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script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src</a:t>
            </a:r>
            <a:r>
              <a:rPr lang="en-US">
                <a:solidFill>
                  <a:srgbClr val="0000FF"/>
                </a:solidFill>
                <a:highlight>
                  <a:srgbClr val="FFFFFF"/>
                </a:highlight>
                <a:latin typeface="Consolas" panose="020B0609020204030204" pitchFamily="49" charset="0"/>
              </a:rPr>
              <a:t>="../JS/jquery.min.js"&gt;&lt;/</a:t>
            </a:r>
            <a:r>
              <a:rPr lang="en-US">
                <a:solidFill>
                  <a:srgbClr val="800000"/>
                </a:solidFill>
                <a:highlight>
                  <a:srgbClr val="FFFFFF"/>
                </a:highlight>
                <a:latin typeface="Consolas" panose="020B0609020204030204" pitchFamily="49" charset="0"/>
              </a:rPr>
              <a:t>script</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script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src</a:t>
            </a:r>
            <a:r>
              <a:rPr lang="en-US">
                <a:solidFill>
                  <a:srgbClr val="0000FF"/>
                </a:solidFill>
                <a:highlight>
                  <a:srgbClr val="FFFFFF"/>
                </a:highlight>
                <a:latin typeface="Consolas" panose="020B0609020204030204" pitchFamily="49" charset="0"/>
              </a:rPr>
              <a:t>="../JS/bootstrap.min.js"&gt;&lt;/</a:t>
            </a:r>
            <a:r>
              <a:rPr lang="en-US">
                <a:solidFill>
                  <a:srgbClr val="800000"/>
                </a:solidFill>
                <a:highlight>
                  <a:srgbClr val="FFFFFF"/>
                </a:highlight>
                <a:latin typeface="Consolas" panose="020B0609020204030204" pitchFamily="49" charset="0"/>
              </a:rPr>
              <a:t>script</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script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src</a:t>
            </a:r>
            <a:r>
              <a:rPr lang="en-US">
                <a:solidFill>
                  <a:srgbClr val="0000FF"/>
                </a:solidFill>
                <a:highlight>
                  <a:srgbClr val="FFFFFF"/>
                </a:highlight>
                <a:latin typeface="Consolas" panose="020B0609020204030204" pitchFamily="49" charset="0"/>
              </a:rPr>
              <a:t>="../JS/BaiCK.js"&gt;&lt;/</a:t>
            </a:r>
            <a:r>
              <a:rPr lang="en-US">
                <a:solidFill>
                  <a:srgbClr val="800000"/>
                </a:solidFill>
                <a:highlight>
                  <a:srgbClr val="FFFFFF"/>
                </a:highlight>
                <a:latin typeface="Consolas" panose="020B0609020204030204" pitchFamily="49" charset="0"/>
              </a:rPr>
              <a:t>script</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style</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80000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padding</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0px</a:t>
            </a:r>
            <a:r>
              <a:rPr lang="en-US">
                <a:solidFill>
                  <a:srgbClr val="000000"/>
                </a:solidFill>
                <a:highlight>
                  <a:srgbClr val="FFFFFF"/>
                </a:highlight>
                <a:latin typeface="Consolas" panose="020B0609020204030204" pitchFamily="49" charset="0"/>
              </a:rPr>
              <a:t>;</a:t>
            </a:r>
          </a:p>
          <a:p>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margin</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0px</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auto</a:t>
            </a:r>
            <a:r>
              <a:rPr lang="en-US">
                <a:solidFill>
                  <a:srgbClr val="000000"/>
                </a:solidFill>
                <a:highlight>
                  <a:srgbClr val="FFFFFF"/>
                </a:highlight>
                <a:latin typeface="Consolas" panose="020B0609020204030204" pitchFamily="49" charset="0"/>
              </a:rPr>
              <a:t>;</a:t>
            </a:r>
          </a:p>
          <a:p>
            <a:r>
              <a:rPr lang="en-US">
                <a:solidFill>
                  <a:srgbClr val="000000"/>
                </a:solidFill>
                <a:highlight>
                  <a:srgbClr val="FFFFFF"/>
                </a:highlight>
                <a:latin typeface="Consolas" panose="020B0609020204030204" pitchFamily="49" charset="0"/>
              </a:rPr>
              <a:t>        }</a:t>
            </a:r>
          </a:p>
          <a:p>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800000"/>
                </a:solidFill>
                <a:highlight>
                  <a:srgbClr val="FFFFFF"/>
                </a:highlight>
                <a:latin typeface="Consolas" panose="020B0609020204030204" pitchFamily="49" charset="0"/>
              </a:rPr>
              <a:t>li</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width</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150px</a:t>
            </a:r>
            <a:r>
              <a:rPr lang="en-US">
                <a:solidFill>
                  <a:srgbClr val="000000"/>
                </a:solidFill>
                <a:highlight>
                  <a:srgbClr val="FFFFFF"/>
                </a:highlight>
                <a:latin typeface="Consolas" panose="020B0609020204030204" pitchFamily="49" charset="0"/>
              </a:rPr>
              <a:t>;</a:t>
            </a:r>
          </a:p>
          <a:p>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style</a:t>
            </a:r>
            <a:r>
              <a:rPr lang="en-US">
                <a:solidFill>
                  <a:srgbClr val="0000FF"/>
                </a:solidFill>
                <a:highlight>
                  <a:srgbClr val="FFFFFF"/>
                </a:highlight>
                <a:latin typeface="Consolas" panose="020B0609020204030204" pitchFamily="49" charset="0"/>
              </a:rPr>
              <a:t>&gt;</a:t>
            </a:r>
            <a:endParaRPr lang="en-US" sz="2400"/>
          </a:p>
        </p:txBody>
      </p:sp>
    </p:spTree>
    <p:extLst>
      <p:ext uri="{BB962C8B-B14F-4D97-AF65-F5344CB8AC3E}">
        <p14:creationId xmlns:p14="http://schemas.microsoft.com/office/powerpoint/2010/main" val="4071644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430988"/>
            <a:ext cx="9144000" cy="940613"/>
          </a:xfrm>
        </p:spPr>
        <p:txBody>
          <a:bodyPr/>
          <a:lstStyle/>
          <a:p>
            <a:r>
              <a:rPr lang="en-US"/>
              <a:t>Tạo Layout cho trang</a:t>
            </a:r>
          </a:p>
        </p:txBody>
      </p:sp>
      <p:sp>
        <p:nvSpPr>
          <p:cNvPr id="6" name="Rectangle 5">
            <a:extLst>
              <a:ext uri="{FF2B5EF4-FFF2-40B4-BE49-F238E27FC236}">
                <a16:creationId xmlns:a16="http://schemas.microsoft.com/office/drawing/2014/main" id="{BD77B154-5773-46CD-8385-CEDB9A3A91E9}"/>
              </a:ext>
            </a:extLst>
          </p:cNvPr>
          <p:cNvSpPr/>
          <p:nvPr/>
        </p:nvSpPr>
        <p:spPr>
          <a:xfrm>
            <a:off x="961902" y="1723603"/>
            <a:ext cx="9706098" cy="2554545"/>
          </a:xfrm>
          <a:prstGeom prst="rect">
            <a:avLst/>
          </a:prstGeom>
        </p:spPr>
        <p:txBody>
          <a:bodyPr wrap="square">
            <a:spAutoFit/>
          </a:bodyPr>
          <a:lstStyle/>
          <a:p>
            <a:r>
              <a:rPr lang="en-US" sz="3200" dirty="0"/>
              <a:t>&lt;div class="container-fluid"&gt;</a:t>
            </a:r>
          </a:p>
          <a:p>
            <a:r>
              <a:rPr lang="en-US" sz="3200" dirty="0"/>
              <a:t>    &lt;div class="row"&gt;</a:t>
            </a:r>
          </a:p>
          <a:p>
            <a:r>
              <a:rPr lang="en-US" sz="3200" dirty="0"/>
              <a:t>	</a:t>
            </a:r>
            <a:r>
              <a:rPr lang="en-US" sz="3200" dirty="0" err="1">
                <a:solidFill>
                  <a:srgbClr val="FF0000"/>
                </a:solidFill>
              </a:rPr>
              <a:t>nội</a:t>
            </a:r>
            <a:r>
              <a:rPr lang="en-US" sz="3200" dirty="0">
                <a:solidFill>
                  <a:srgbClr val="FF0000"/>
                </a:solidFill>
              </a:rPr>
              <a:t> dung</a:t>
            </a:r>
          </a:p>
          <a:p>
            <a:r>
              <a:rPr lang="en-US" sz="3200" dirty="0"/>
              <a:t>    &lt;/div&gt;</a:t>
            </a:r>
          </a:p>
          <a:p>
            <a:r>
              <a:rPr lang="en-US" sz="3200" dirty="0"/>
              <a:t>&lt;/div&gt;</a:t>
            </a:r>
          </a:p>
        </p:txBody>
      </p:sp>
    </p:spTree>
    <p:extLst>
      <p:ext uri="{BB962C8B-B14F-4D97-AF65-F5344CB8AC3E}">
        <p14:creationId xmlns:p14="http://schemas.microsoft.com/office/powerpoint/2010/main" val="17696607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430988"/>
            <a:ext cx="9144000" cy="940613"/>
          </a:xfrm>
        </p:spPr>
        <p:txBody>
          <a:bodyPr/>
          <a:lstStyle/>
          <a:p>
            <a:r>
              <a:rPr lang="en-US"/>
              <a:t>Tạo header cho trang</a:t>
            </a:r>
          </a:p>
        </p:txBody>
      </p:sp>
      <p:sp>
        <p:nvSpPr>
          <p:cNvPr id="6" name="Rectangle 5">
            <a:extLst>
              <a:ext uri="{FF2B5EF4-FFF2-40B4-BE49-F238E27FC236}">
                <a16:creationId xmlns:a16="http://schemas.microsoft.com/office/drawing/2014/main" id="{BD77B154-5773-46CD-8385-CEDB9A3A91E9}"/>
              </a:ext>
            </a:extLst>
          </p:cNvPr>
          <p:cNvSpPr/>
          <p:nvPr/>
        </p:nvSpPr>
        <p:spPr>
          <a:xfrm>
            <a:off x="988828" y="1723603"/>
            <a:ext cx="10717619" cy="4770537"/>
          </a:xfrm>
          <a:prstGeom prst="rect">
            <a:avLst/>
          </a:prstGeom>
        </p:spPr>
        <p:txBody>
          <a:bodyPr wrap="square">
            <a:spAutoFit/>
          </a:bodyPr>
          <a:lstStyle/>
          <a:p>
            <a:r>
              <a:rPr lang="en-US" sz="3200"/>
              <a:t>2. Tạo header:</a:t>
            </a:r>
          </a:p>
          <a:p>
            <a:r>
              <a:rPr lang="en-US" sz="3200"/>
              <a:t>&lt;div class="container-fluid"&gt;</a:t>
            </a:r>
          </a:p>
          <a:p>
            <a:r>
              <a:rPr lang="en-US" sz="3200"/>
              <a:t>    		&lt;div class="row"&gt;</a:t>
            </a:r>
          </a:p>
          <a:p>
            <a:r>
              <a:rPr lang="en-US" sz="3200"/>
              <a:t>	</a:t>
            </a:r>
            <a:r>
              <a:rPr lang="en-US" sz="2800"/>
              <a:t>&lt;div class="col-md-12"&gt;// ảnh chèn chiếm trọng màn hình</a:t>
            </a:r>
          </a:p>
          <a:p>
            <a:r>
              <a:rPr lang="en-US" sz="2800"/>
              <a:t>                &lt;header&gt;</a:t>
            </a:r>
          </a:p>
          <a:p>
            <a:r>
              <a:rPr lang="en-US" sz="2800"/>
              <a:t>                		&lt;img src="../Images/Banner.png" width="100%"&gt;</a:t>
            </a:r>
          </a:p>
          <a:p>
            <a:r>
              <a:rPr lang="en-US" sz="2800"/>
              <a:t>                 &lt;/header&gt;</a:t>
            </a:r>
          </a:p>
          <a:p>
            <a:r>
              <a:rPr lang="en-US" sz="2800"/>
              <a:t>             &lt;/div&gt;</a:t>
            </a:r>
            <a:endParaRPr lang="en-US" sz="3200"/>
          </a:p>
          <a:p>
            <a:r>
              <a:rPr lang="en-US" sz="3200"/>
              <a:t>&lt;/div&gt;</a:t>
            </a:r>
          </a:p>
          <a:p>
            <a:r>
              <a:rPr lang="en-US" sz="3200"/>
              <a:t>&lt;/div&gt;</a:t>
            </a:r>
          </a:p>
        </p:txBody>
      </p:sp>
    </p:spTree>
    <p:extLst>
      <p:ext uri="{BB962C8B-B14F-4D97-AF65-F5344CB8AC3E}">
        <p14:creationId xmlns:p14="http://schemas.microsoft.com/office/powerpoint/2010/main" val="3841636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066800" y="165433"/>
            <a:ext cx="9144000" cy="940613"/>
          </a:xfrm>
        </p:spPr>
        <p:txBody>
          <a:bodyPr/>
          <a:lstStyle/>
          <a:p>
            <a:r>
              <a:rPr lang="en-US"/>
              <a:t>3. Tạo menu:</a:t>
            </a:r>
          </a:p>
        </p:txBody>
      </p:sp>
      <p:sp>
        <p:nvSpPr>
          <p:cNvPr id="3" name="Rectangle 2">
            <a:extLst>
              <a:ext uri="{FF2B5EF4-FFF2-40B4-BE49-F238E27FC236}">
                <a16:creationId xmlns:a16="http://schemas.microsoft.com/office/drawing/2014/main" id="{9DD2E2C7-D957-499A-B8EE-367AA9B2B236}"/>
              </a:ext>
            </a:extLst>
          </p:cNvPr>
          <p:cNvSpPr/>
          <p:nvPr/>
        </p:nvSpPr>
        <p:spPr>
          <a:xfrm>
            <a:off x="744638" y="1413878"/>
            <a:ext cx="11447362" cy="4801314"/>
          </a:xfrm>
          <a:prstGeom prst="rect">
            <a:avLst/>
          </a:prstGeom>
        </p:spPr>
        <p:txBody>
          <a:bodyPr wrap="square">
            <a:spAutoFit/>
          </a:bodyPr>
          <a:lstStyle/>
          <a:p>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="col-md-12 col-sm-12"&gt;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nav</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="navbar-collapse"&gt;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ul</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="navbar-nav nav"</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style</a:t>
            </a:r>
            <a:r>
              <a:rPr lang="en-US">
                <a:solidFill>
                  <a:srgbClr val="0000FF"/>
                </a:solidFill>
                <a:highlight>
                  <a:srgbClr val="FFFFFF"/>
                </a:highlight>
                <a:latin typeface="Consolas" panose="020B0609020204030204" pitchFamily="49" charset="0"/>
              </a:rPr>
              <a:t>="</a:t>
            </a:r>
            <a:r>
              <a:rPr lang="en-US">
                <a:solidFill>
                  <a:srgbClr val="FF0000"/>
                </a:solidFill>
                <a:highlight>
                  <a:srgbClr val="FFFFFF"/>
                </a:highlight>
                <a:latin typeface="Consolas" panose="020B0609020204030204" pitchFamily="49" charset="0"/>
              </a:rPr>
              <a:t>background-color</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#99FFCC</a:t>
            </a:r>
            <a:r>
              <a:rPr lang="en-US">
                <a:solidFill>
                  <a:srgbClr val="000000"/>
                </a:solidFill>
                <a:highlight>
                  <a:srgbClr val="FFFFFF"/>
                </a:highlight>
                <a:latin typeface="Consolas" panose="020B0609020204030204" pitchFamily="49" charset="0"/>
              </a:rPr>
              <a:t>;</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it-IT">
                <a:solidFill>
                  <a:srgbClr val="000000"/>
                </a:solidFill>
                <a:highlight>
                  <a:srgbClr val="FFFFFF"/>
                </a:highlight>
                <a:latin typeface="Consolas" panose="020B0609020204030204" pitchFamily="49" charset="0"/>
              </a:rPr>
              <a:t>                    </a:t>
            </a:r>
            <a:r>
              <a:rPr lang="it-IT">
                <a:solidFill>
                  <a:srgbClr val="0000FF"/>
                </a:solidFill>
                <a:highlight>
                  <a:srgbClr val="FFFFFF"/>
                </a:highlight>
                <a:latin typeface="Consolas" panose="020B0609020204030204" pitchFamily="49" charset="0"/>
              </a:rPr>
              <a:t>&lt;</a:t>
            </a:r>
            <a:r>
              <a:rPr lang="it-IT">
                <a:solidFill>
                  <a:srgbClr val="800000"/>
                </a:solidFill>
                <a:highlight>
                  <a:srgbClr val="FFFFFF"/>
                </a:highlight>
                <a:latin typeface="Consolas" panose="020B0609020204030204" pitchFamily="49" charset="0"/>
              </a:rPr>
              <a:t>li</a:t>
            </a:r>
            <a:r>
              <a:rPr lang="it-IT">
                <a:solidFill>
                  <a:srgbClr val="0000FF"/>
                </a:solidFill>
                <a:highlight>
                  <a:srgbClr val="FFFFFF"/>
                </a:highlight>
                <a:latin typeface="Consolas" panose="020B0609020204030204" pitchFamily="49" charset="0"/>
              </a:rPr>
              <a:t>&gt;&lt;</a:t>
            </a:r>
            <a:r>
              <a:rPr lang="it-IT">
                <a:solidFill>
                  <a:srgbClr val="800000"/>
                </a:solidFill>
                <a:highlight>
                  <a:srgbClr val="FFFFFF"/>
                </a:highlight>
                <a:latin typeface="Consolas" panose="020B0609020204030204" pitchFamily="49" charset="0"/>
              </a:rPr>
              <a:t>a</a:t>
            </a:r>
            <a:r>
              <a:rPr lang="it-IT">
                <a:solidFill>
                  <a:srgbClr val="000000"/>
                </a:solidFill>
                <a:highlight>
                  <a:srgbClr val="FFFFFF"/>
                </a:highlight>
                <a:latin typeface="Consolas" panose="020B0609020204030204" pitchFamily="49" charset="0"/>
              </a:rPr>
              <a:t> </a:t>
            </a:r>
            <a:r>
              <a:rPr lang="it-IT">
                <a:solidFill>
                  <a:srgbClr val="FF0000"/>
                </a:solidFill>
                <a:highlight>
                  <a:srgbClr val="FFFFFF"/>
                </a:highlight>
                <a:latin typeface="Consolas" panose="020B0609020204030204" pitchFamily="49" charset="0"/>
              </a:rPr>
              <a:t>href</a:t>
            </a:r>
            <a:r>
              <a:rPr lang="it-IT">
                <a:solidFill>
                  <a:srgbClr val="0000FF"/>
                </a:solidFill>
                <a:highlight>
                  <a:srgbClr val="FFFFFF"/>
                </a:highlight>
                <a:latin typeface="Consolas" panose="020B0609020204030204" pitchFamily="49" charset="0"/>
              </a:rPr>
              <a:t>="#"&gt;</a:t>
            </a:r>
            <a:r>
              <a:rPr lang="it-IT">
                <a:solidFill>
                  <a:srgbClr val="000000"/>
                </a:solidFill>
                <a:highlight>
                  <a:srgbClr val="FFFFFF"/>
                </a:highlight>
                <a:latin typeface="Consolas" panose="020B0609020204030204" pitchFamily="49" charset="0"/>
              </a:rPr>
              <a:t>HOME</a:t>
            </a:r>
            <a:r>
              <a:rPr lang="it-IT">
                <a:solidFill>
                  <a:srgbClr val="0000FF"/>
                </a:solidFill>
                <a:highlight>
                  <a:srgbClr val="FFFFFF"/>
                </a:highlight>
                <a:latin typeface="Consolas" panose="020B0609020204030204" pitchFamily="49" charset="0"/>
              </a:rPr>
              <a:t>&lt;/</a:t>
            </a:r>
            <a:r>
              <a:rPr lang="it-IT">
                <a:solidFill>
                  <a:srgbClr val="800000"/>
                </a:solidFill>
                <a:highlight>
                  <a:srgbClr val="FFFFFF"/>
                </a:highlight>
                <a:latin typeface="Consolas" panose="020B0609020204030204" pitchFamily="49" charset="0"/>
              </a:rPr>
              <a:t>a</a:t>
            </a:r>
            <a:r>
              <a:rPr lang="it-IT">
                <a:solidFill>
                  <a:srgbClr val="0000FF"/>
                </a:solidFill>
                <a:highlight>
                  <a:srgbClr val="FFFFFF"/>
                </a:highlight>
                <a:latin typeface="Consolas" panose="020B0609020204030204" pitchFamily="49" charset="0"/>
              </a:rPr>
              <a:t>&gt;&lt;/</a:t>
            </a:r>
            <a:r>
              <a:rPr lang="it-IT">
                <a:solidFill>
                  <a:srgbClr val="800000"/>
                </a:solidFill>
                <a:highlight>
                  <a:srgbClr val="FFFFFF"/>
                </a:highlight>
                <a:latin typeface="Consolas" panose="020B0609020204030204" pitchFamily="49" charset="0"/>
              </a:rPr>
              <a:t>li</a:t>
            </a:r>
            <a:r>
              <a:rPr lang="it-IT">
                <a:solidFill>
                  <a:srgbClr val="0000FF"/>
                </a:solidFill>
                <a:highlight>
                  <a:srgbClr val="FFFFFF"/>
                </a:highlight>
                <a:latin typeface="Consolas" panose="020B0609020204030204" pitchFamily="49" charset="0"/>
              </a:rPr>
              <a:t>&gt;</a:t>
            </a:r>
            <a:endParaRPr lang="it-IT">
              <a:solidFill>
                <a:srgbClr val="000000"/>
              </a:solidFill>
              <a:highlight>
                <a:srgbClr val="FFFFFF"/>
              </a:highlight>
              <a:latin typeface="Consolas" panose="020B0609020204030204" pitchFamily="49" charset="0"/>
            </a:endParaRPr>
          </a:p>
          <a:p>
            <a:r>
              <a:rPr lang="it-IT">
                <a:solidFill>
                  <a:srgbClr val="000000"/>
                </a:solidFill>
                <a:highlight>
                  <a:srgbClr val="FFFFFF"/>
                </a:highlight>
                <a:latin typeface="Consolas" panose="020B0609020204030204" pitchFamily="49" charset="0"/>
              </a:rPr>
              <a:t>                    </a:t>
            </a:r>
            <a:r>
              <a:rPr lang="it-IT">
                <a:solidFill>
                  <a:srgbClr val="0000FF"/>
                </a:solidFill>
                <a:highlight>
                  <a:srgbClr val="FFFFFF"/>
                </a:highlight>
                <a:latin typeface="Consolas" panose="020B0609020204030204" pitchFamily="49" charset="0"/>
              </a:rPr>
              <a:t>&lt;</a:t>
            </a:r>
            <a:r>
              <a:rPr lang="it-IT">
                <a:solidFill>
                  <a:srgbClr val="800000"/>
                </a:solidFill>
                <a:highlight>
                  <a:srgbClr val="FFFFFF"/>
                </a:highlight>
                <a:latin typeface="Consolas" panose="020B0609020204030204" pitchFamily="49" charset="0"/>
              </a:rPr>
              <a:t>li</a:t>
            </a:r>
            <a:r>
              <a:rPr lang="it-IT">
                <a:solidFill>
                  <a:srgbClr val="0000FF"/>
                </a:solidFill>
                <a:highlight>
                  <a:srgbClr val="FFFFFF"/>
                </a:highlight>
                <a:latin typeface="Consolas" panose="020B0609020204030204" pitchFamily="49" charset="0"/>
              </a:rPr>
              <a:t>&gt;&lt;</a:t>
            </a:r>
            <a:r>
              <a:rPr lang="it-IT">
                <a:solidFill>
                  <a:srgbClr val="800000"/>
                </a:solidFill>
                <a:highlight>
                  <a:srgbClr val="FFFFFF"/>
                </a:highlight>
                <a:latin typeface="Consolas" panose="020B0609020204030204" pitchFamily="49" charset="0"/>
              </a:rPr>
              <a:t>a</a:t>
            </a:r>
            <a:r>
              <a:rPr lang="it-IT">
                <a:solidFill>
                  <a:srgbClr val="000000"/>
                </a:solidFill>
                <a:highlight>
                  <a:srgbClr val="FFFFFF"/>
                </a:highlight>
                <a:latin typeface="Consolas" panose="020B0609020204030204" pitchFamily="49" charset="0"/>
              </a:rPr>
              <a:t> </a:t>
            </a:r>
            <a:r>
              <a:rPr lang="it-IT">
                <a:solidFill>
                  <a:srgbClr val="FF0000"/>
                </a:solidFill>
                <a:highlight>
                  <a:srgbClr val="FFFFFF"/>
                </a:highlight>
                <a:latin typeface="Consolas" panose="020B0609020204030204" pitchFamily="49" charset="0"/>
              </a:rPr>
              <a:t>href</a:t>
            </a:r>
            <a:r>
              <a:rPr lang="it-IT">
                <a:solidFill>
                  <a:srgbClr val="0000FF"/>
                </a:solidFill>
                <a:highlight>
                  <a:srgbClr val="FFFFFF"/>
                </a:highlight>
                <a:latin typeface="Consolas" panose="020B0609020204030204" pitchFamily="49" charset="0"/>
              </a:rPr>
              <a:t>="#"&gt;</a:t>
            </a:r>
            <a:r>
              <a:rPr lang="it-IT">
                <a:solidFill>
                  <a:srgbClr val="000000"/>
                </a:solidFill>
                <a:highlight>
                  <a:srgbClr val="FFFFFF"/>
                </a:highlight>
                <a:latin typeface="Consolas" panose="020B0609020204030204" pitchFamily="49" charset="0"/>
              </a:rPr>
              <a:t>SHOP</a:t>
            </a:r>
            <a:r>
              <a:rPr lang="it-IT">
                <a:solidFill>
                  <a:srgbClr val="0000FF"/>
                </a:solidFill>
                <a:highlight>
                  <a:srgbClr val="FFFFFF"/>
                </a:highlight>
                <a:latin typeface="Consolas" panose="020B0609020204030204" pitchFamily="49" charset="0"/>
              </a:rPr>
              <a:t>&lt;/</a:t>
            </a:r>
            <a:r>
              <a:rPr lang="it-IT">
                <a:solidFill>
                  <a:srgbClr val="800000"/>
                </a:solidFill>
                <a:highlight>
                  <a:srgbClr val="FFFFFF"/>
                </a:highlight>
                <a:latin typeface="Consolas" panose="020B0609020204030204" pitchFamily="49" charset="0"/>
              </a:rPr>
              <a:t>a</a:t>
            </a:r>
            <a:r>
              <a:rPr lang="it-IT">
                <a:solidFill>
                  <a:srgbClr val="0000FF"/>
                </a:solidFill>
                <a:highlight>
                  <a:srgbClr val="FFFFFF"/>
                </a:highlight>
                <a:latin typeface="Consolas" panose="020B0609020204030204" pitchFamily="49" charset="0"/>
              </a:rPr>
              <a:t>&gt;&lt;/</a:t>
            </a:r>
            <a:r>
              <a:rPr lang="it-IT">
                <a:solidFill>
                  <a:srgbClr val="800000"/>
                </a:solidFill>
                <a:highlight>
                  <a:srgbClr val="FFFFFF"/>
                </a:highlight>
                <a:latin typeface="Consolas" panose="020B0609020204030204" pitchFamily="49" charset="0"/>
              </a:rPr>
              <a:t>li</a:t>
            </a:r>
            <a:r>
              <a:rPr lang="it-IT">
                <a:solidFill>
                  <a:srgbClr val="0000FF"/>
                </a:solidFill>
                <a:highlight>
                  <a:srgbClr val="FFFFFF"/>
                </a:highlight>
                <a:latin typeface="Consolas" panose="020B0609020204030204" pitchFamily="49" charset="0"/>
              </a:rPr>
              <a:t>&gt;</a:t>
            </a:r>
            <a:endParaRPr lang="it-IT">
              <a:solidFill>
                <a:srgbClr val="000000"/>
              </a:solidFill>
              <a:highlight>
                <a:srgbClr val="FFFFFF"/>
              </a:highlight>
              <a:latin typeface="Consolas" panose="020B0609020204030204" pitchFamily="49" charset="0"/>
            </a:endParaRPr>
          </a:p>
          <a:p>
            <a:r>
              <a:rPr lang="it-IT">
                <a:solidFill>
                  <a:srgbClr val="000000"/>
                </a:solidFill>
                <a:highlight>
                  <a:srgbClr val="FFFFFF"/>
                </a:highlight>
                <a:latin typeface="Consolas" panose="020B0609020204030204" pitchFamily="49" charset="0"/>
              </a:rPr>
              <a:t>                    </a:t>
            </a:r>
            <a:r>
              <a:rPr lang="it-IT">
                <a:solidFill>
                  <a:srgbClr val="0000FF"/>
                </a:solidFill>
                <a:highlight>
                  <a:srgbClr val="FFFFFF"/>
                </a:highlight>
                <a:latin typeface="Consolas" panose="020B0609020204030204" pitchFamily="49" charset="0"/>
              </a:rPr>
              <a:t>&lt;</a:t>
            </a:r>
            <a:r>
              <a:rPr lang="it-IT">
                <a:solidFill>
                  <a:srgbClr val="800000"/>
                </a:solidFill>
                <a:highlight>
                  <a:srgbClr val="FFFFFF"/>
                </a:highlight>
                <a:latin typeface="Consolas" panose="020B0609020204030204" pitchFamily="49" charset="0"/>
              </a:rPr>
              <a:t>li</a:t>
            </a:r>
            <a:r>
              <a:rPr lang="it-IT">
                <a:solidFill>
                  <a:srgbClr val="0000FF"/>
                </a:solidFill>
                <a:highlight>
                  <a:srgbClr val="FFFFFF"/>
                </a:highlight>
                <a:latin typeface="Consolas" panose="020B0609020204030204" pitchFamily="49" charset="0"/>
              </a:rPr>
              <a:t>&gt;&lt;</a:t>
            </a:r>
            <a:r>
              <a:rPr lang="it-IT">
                <a:solidFill>
                  <a:srgbClr val="800000"/>
                </a:solidFill>
                <a:highlight>
                  <a:srgbClr val="FFFFFF"/>
                </a:highlight>
                <a:latin typeface="Consolas" panose="020B0609020204030204" pitchFamily="49" charset="0"/>
              </a:rPr>
              <a:t>a</a:t>
            </a:r>
            <a:r>
              <a:rPr lang="it-IT">
                <a:solidFill>
                  <a:srgbClr val="000000"/>
                </a:solidFill>
                <a:highlight>
                  <a:srgbClr val="FFFFFF"/>
                </a:highlight>
                <a:latin typeface="Consolas" panose="020B0609020204030204" pitchFamily="49" charset="0"/>
              </a:rPr>
              <a:t> </a:t>
            </a:r>
            <a:r>
              <a:rPr lang="it-IT">
                <a:solidFill>
                  <a:srgbClr val="FF0000"/>
                </a:solidFill>
                <a:highlight>
                  <a:srgbClr val="FFFFFF"/>
                </a:highlight>
                <a:latin typeface="Consolas" panose="020B0609020204030204" pitchFamily="49" charset="0"/>
              </a:rPr>
              <a:t>href</a:t>
            </a:r>
            <a:r>
              <a:rPr lang="it-IT">
                <a:solidFill>
                  <a:srgbClr val="0000FF"/>
                </a:solidFill>
                <a:highlight>
                  <a:srgbClr val="FFFFFF"/>
                </a:highlight>
                <a:latin typeface="Consolas" panose="020B0609020204030204" pitchFamily="49" charset="0"/>
              </a:rPr>
              <a:t>="#"&gt;</a:t>
            </a:r>
            <a:r>
              <a:rPr lang="it-IT">
                <a:solidFill>
                  <a:srgbClr val="000000"/>
                </a:solidFill>
                <a:highlight>
                  <a:srgbClr val="FFFFFF"/>
                </a:highlight>
                <a:latin typeface="Consolas" panose="020B0609020204030204" pitchFamily="49" charset="0"/>
              </a:rPr>
              <a:t>BLOG</a:t>
            </a:r>
            <a:r>
              <a:rPr lang="it-IT">
                <a:solidFill>
                  <a:srgbClr val="0000FF"/>
                </a:solidFill>
                <a:highlight>
                  <a:srgbClr val="FFFFFF"/>
                </a:highlight>
                <a:latin typeface="Consolas" panose="020B0609020204030204" pitchFamily="49" charset="0"/>
              </a:rPr>
              <a:t>&lt;/</a:t>
            </a:r>
            <a:r>
              <a:rPr lang="it-IT">
                <a:solidFill>
                  <a:srgbClr val="800000"/>
                </a:solidFill>
                <a:highlight>
                  <a:srgbClr val="FFFFFF"/>
                </a:highlight>
                <a:latin typeface="Consolas" panose="020B0609020204030204" pitchFamily="49" charset="0"/>
              </a:rPr>
              <a:t>a</a:t>
            </a:r>
            <a:r>
              <a:rPr lang="it-IT">
                <a:solidFill>
                  <a:srgbClr val="0000FF"/>
                </a:solidFill>
                <a:highlight>
                  <a:srgbClr val="FFFFFF"/>
                </a:highlight>
                <a:latin typeface="Consolas" panose="020B0609020204030204" pitchFamily="49" charset="0"/>
              </a:rPr>
              <a:t>&gt;&lt;/</a:t>
            </a:r>
            <a:r>
              <a:rPr lang="it-IT">
                <a:solidFill>
                  <a:srgbClr val="800000"/>
                </a:solidFill>
                <a:highlight>
                  <a:srgbClr val="FFFFFF"/>
                </a:highlight>
                <a:latin typeface="Consolas" panose="020B0609020204030204" pitchFamily="49" charset="0"/>
              </a:rPr>
              <a:t>li</a:t>
            </a:r>
            <a:r>
              <a:rPr lang="it-IT">
                <a:solidFill>
                  <a:srgbClr val="0000FF"/>
                </a:solidFill>
                <a:highlight>
                  <a:srgbClr val="FFFFFF"/>
                </a:highlight>
                <a:latin typeface="Consolas" panose="020B0609020204030204" pitchFamily="49" charset="0"/>
              </a:rPr>
              <a:t>&gt;</a:t>
            </a:r>
            <a:endParaRPr lang="it-IT">
              <a:solidFill>
                <a:srgbClr val="000000"/>
              </a:solidFill>
              <a:highlight>
                <a:srgbClr val="FFFFFF"/>
              </a:highlight>
              <a:latin typeface="Consolas" panose="020B0609020204030204" pitchFamily="49" charset="0"/>
            </a:endParaRPr>
          </a:p>
          <a:p>
            <a:r>
              <a:rPr lang="it-IT">
                <a:solidFill>
                  <a:srgbClr val="000000"/>
                </a:solidFill>
                <a:highlight>
                  <a:srgbClr val="FFFFFF"/>
                </a:highlight>
                <a:latin typeface="Consolas" panose="020B0609020204030204" pitchFamily="49" charset="0"/>
              </a:rPr>
              <a:t>                    </a:t>
            </a:r>
            <a:r>
              <a:rPr lang="it-IT">
                <a:solidFill>
                  <a:srgbClr val="0000FF"/>
                </a:solidFill>
                <a:highlight>
                  <a:srgbClr val="FFFFFF"/>
                </a:highlight>
                <a:latin typeface="Consolas" panose="020B0609020204030204" pitchFamily="49" charset="0"/>
              </a:rPr>
              <a:t>&lt;</a:t>
            </a:r>
            <a:r>
              <a:rPr lang="it-IT">
                <a:solidFill>
                  <a:srgbClr val="800000"/>
                </a:solidFill>
                <a:highlight>
                  <a:srgbClr val="FFFFFF"/>
                </a:highlight>
                <a:latin typeface="Consolas" panose="020B0609020204030204" pitchFamily="49" charset="0"/>
              </a:rPr>
              <a:t>li</a:t>
            </a:r>
            <a:r>
              <a:rPr lang="it-IT">
                <a:solidFill>
                  <a:srgbClr val="0000FF"/>
                </a:solidFill>
                <a:highlight>
                  <a:srgbClr val="FFFFFF"/>
                </a:highlight>
                <a:latin typeface="Consolas" panose="020B0609020204030204" pitchFamily="49" charset="0"/>
              </a:rPr>
              <a:t>&gt;&lt;</a:t>
            </a:r>
            <a:r>
              <a:rPr lang="it-IT">
                <a:solidFill>
                  <a:srgbClr val="800000"/>
                </a:solidFill>
                <a:highlight>
                  <a:srgbClr val="FFFFFF"/>
                </a:highlight>
                <a:latin typeface="Consolas" panose="020B0609020204030204" pitchFamily="49" charset="0"/>
              </a:rPr>
              <a:t>a</a:t>
            </a:r>
            <a:r>
              <a:rPr lang="it-IT">
                <a:solidFill>
                  <a:srgbClr val="000000"/>
                </a:solidFill>
                <a:highlight>
                  <a:srgbClr val="FFFFFF"/>
                </a:highlight>
                <a:latin typeface="Consolas" panose="020B0609020204030204" pitchFamily="49" charset="0"/>
              </a:rPr>
              <a:t> </a:t>
            </a:r>
            <a:r>
              <a:rPr lang="it-IT">
                <a:solidFill>
                  <a:srgbClr val="FF0000"/>
                </a:solidFill>
                <a:highlight>
                  <a:srgbClr val="FFFFFF"/>
                </a:highlight>
                <a:latin typeface="Consolas" panose="020B0609020204030204" pitchFamily="49" charset="0"/>
              </a:rPr>
              <a:t>href</a:t>
            </a:r>
            <a:r>
              <a:rPr lang="it-IT">
                <a:solidFill>
                  <a:srgbClr val="0000FF"/>
                </a:solidFill>
                <a:highlight>
                  <a:srgbClr val="FFFFFF"/>
                </a:highlight>
                <a:latin typeface="Consolas" panose="020B0609020204030204" pitchFamily="49" charset="0"/>
              </a:rPr>
              <a:t>="#"&gt;</a:t>
            </a:r>
            <a:r>
              <a:rPr lang="it-IT">
                <a:solidFill>
                  <a:srgbClr val="000000"/>
                </a:solidFill>
                <a:highlight>
                  <a:srgbClr val="FFFFFF"/>
                </a:highlight>
                <a:latin typeface="Consolas" panose="020B0609020204030204" pitchFamily="49" charset="0"/>
              </a:rPr>
              <a:t>ARTICLE</a:t>
            </a:r>
            <a:r>
              <a:rPr lang="it-IT">
                <a:solidFill>
                  <a:srgbClr val="0000FF"/>
                </a:solidFill>
                <a:highlight>
                  <a:srgbClr val="FFFFFF"/>
                </a:highlight>
                <a:latin typeface="Consolas" panose="020B0609020204030204" pitchFamily="49" charset="0"/>
              </a:rPr>
              <a:t>&lt;/</a:t>
            </a:r>
            <a:r>
              <a:rPr lang="it-IT">
                <a:solidFill>
                  <a:srgbClr val="800000"/>
                </a:solidFill>
                <a:highlight>
                  <a:srgbClr val="FFFFFF"/>
                </a:highlight>
                <a:latin typeface="Consolas" panose="020B0609020204030204" pitchFamily="49" charset="0"/>
              </a:rPr>
              <a:t>a</a:t>
            </a:r>
            <a:r>
              <a:rPr lang="it-IT">
                <a:solidFill>
                  <a:srgbClr val="0000FF"/>
                </a:solidFill>
                <a:highlight>
                  <a:srgbClr val="FFFFFF"/>
                </a:highlight>
                <a:latin typeface="Consolas" panose="020B0609020204030204" pitchFamily="49" charset="0"/>
              </a:rPr>
              <a:t>&gt;&lt;/</a:t>
            </a:r>
            <a:r>
              <a:rPr lang="it-IT">
                <a:solidFill>
                  <a:srgbClr val="800000"/>
                </a:solidFill>
                <a:highlight>
                  <a:srgbClr val="FFFFFF"/>
                </a:highlight>
                <a:latin typeface="Consolas" panose="020B0609020204030204" pitchFamily="49" charset="0"/>
              </a:rPr>
              <a:t>li</a:t>
            </a:r>
            <a:r>
              <a:rPr lang="it-IT">
                <a:solidFill>
                  <a:srgbClr val="0000FF"/>
                </a:solidFill>
                <a:highlight>
                  <a:srgbClr val="FFFFFF"/>
                </a:highlight>
                <a:latin typeface="Consolas" panose="020B0609020204030204" pitchFamily="49" charset="0"/>
              </a:rPr>
              <a:t>&gt;</a:t>
            </a:r>
            <a:endParaRPr lang="it-IT">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li</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="dropdown"&gt;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a</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="dropdown-toggle"</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data-toggle</a:t>
            </a:r>
            <a:r>
              <a:rPr lang="en-US">
                <a:solidFill>
                  <a:srgbClr val="0000FF"/>
                </a:solidFill>
                <a:highlight>
                  <a:srgbClr val="FFFFFF"/>
                </a:highlight>
                <a:latin typeface="Consolas" panose="020B0609020204030204" pitchFamily="49" charset="0"/>
              </a:rPr>
              <a:t>="dropdown"</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href</a:t>
            </a:r>
            <a:r>
              <a:rPr lang="en-US">
                <a:solidFill>
                  <a:srgbClr val="0000FF"/>
                </a:solidFill>
                <a:highlight>
                  <a:srgbClr val="FFFFFF"/>
                </a:highlight>
                <a:latin typeface="Consolas" panose="020B0609020204030204" pitchFamily="49" charset="0"/>
              </a:rPr>
              <a:t>="#"&gt;</a:t>
            </a:r>
            <a:r>
              <a:rPr lang="en-US">
                <a:solidFill>
                  <a:srgbClr val="000000"/>
                </a:solidFill>
                <a:highlight>
                  <a:srgbClr val="FFFFFF"/>
                </a:highlight>
                <a:latin typeface="Consolas" panose="020B0609020204030204" pitchFamily="49" charset="0"/>
              </a:rPr>
              <a:t>SERVICES</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span</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="caret"&gt;&lt;/</a:t>
            </a:r>
            <a:r>
              <a:rPr lang="en-US">
                <a:solidFill>
                  <a:srgbClr val="800000"/>
                </a:solidFill>
                <a:highlight>
                  <a:srgbClr val="FFFFFF"/>
                </a:highlight>
                <a:latin typeface="Consolas" panose="020B0609020204030204" pitchFamily="49" charset="0"/>
              </a:rPr>
              <a:t>span</a:t>
            </a:r>
            <a:r>
              <a:rPr lang="en-US">
                <a:solidFill>
                  <a:srgbClr val="0000FF"/>
                </a:solidFill>
                <a:highlight>
                  <a:srgbClr val="FFFFFF"/>
                </a:highlight>
                <a:latin typeface="Consolas" panose="020B0609020204030204" pitchFamily="49" charset="0"/>
              </a:rPr>
              <a:t>&gt;&lt;/</a:t>
            </a:r>
            <a:r>
              <a:rPr lang="en-US">
                <a:solidFill>
                  <a:srgbClr val="800000"/>
                </a:solidFill>
                <a:highlight>
                  <a:srgbClr val="FFFFFF"/>
                </a:highlight>
                <a:latin typeface="Consolas" panose="020B0609020204030204" pitchFamily="49" charset="0"/>
              </a:rPr>
              <a:t>a</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ul</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="dropdown-menu"&gt;</a:t>
            </a:r>
            <a:endParaRPr lang="en-US">
              <a:solidFill>
                <a:srgbClr val="000000"/>
              </a:solidFill>
              <a:highlight>
                <a:srgbClr val="FFFFFF"/>
              </a:highlight>
              <a:latin typeface="Consolas" panose="020B0609020204030204" pitchFamily="49" charset="0"/>
            </a:endParaRPr>
          </a:p>
          <a:p>
            <a:r>
              <a:rPr lang="it-IT">
                <a:solidFill>
                  <a:srgbClr val="000000"/>
                </a:solidFill>
                <a:highlight>
                  <a:srgbClr val="FFFFFF"/>
                </a:highlight>
                <a:latin typeface="Consolas" panose="020B0609020204030204" pitchFamily="49" charset="0"/>
              </a:rPr>
              <a:t>                            </a:t>
            </a:r>
            <a:r>
              <a:rPr lang="it-IT">
                <a:solidFill>
                  <a:srgbClr val="0000FF"/>
                </a:solidFill>
                <a:highlight>
                  <a:srgbClr val="FFFFFF"/>
                </a:highlight>
                <a:latin typeface="Consolas" panose="020B0609020204030204" pitchFamily="49" charset="0"/>
              </a:rPr>
              <a:t>&lt;</a:t>
            </a:r>
            <a:r>
              <a:rPr lang="it-IT">
                <a:solidFill>
                  <a:srgbClr val="800000"/>
                </a:solidFill>
                <a:highlight>
                  <a:srgbClr val="FFFFFF"/>
                </a:highlight>
                <a:latin typeface="Consolas" panose="020B0609020204030204" pitchFamily="49" charset="0"/>
              </a:rPr>
              <a:t>li</a:t>
            </a:r>
            <a:r>
              <a:rPr lang="it-IT">
                <a:solidFill>
                  <a:srgbClr val="0000FF"/>
                </a:solidFill>
                <a:highlight>
                  <a:srgbClr val="FFFFFF"/>
                </a:highlight>
                <a:latin typeface="Consolas" panose="020B0609020204030204" pitchFamily="49" charset="0"/>
              </a:rPr>
              <a:t>&gt;&lt;</a:t>
            </a:r>
            <a:r>
              <a:rPr lang="it-IT">
                <a:solidFill>
                  <a:srgbClr val="800000"/>
                </a:solidFill>
                <a:highlight>
                  <a:srgbClr val="FFFFFF"/>
                </a:highlight>
                <a:latin typeface="Consolas" panose="020B0609020204030204" pitchFamily="49" charset="0"/>
              </a:rPr>
              <a:t>a</a:t>
            </a:r>
            <a:r>
              <a:rPr lang="it-IT">
                <a:solidFill>
                  <a:srgbClr val="000000"/>
                </a:solidFill>
                <a:highlight>
                  <a:srgbClr val="FFFFFF"/>
                </a:highlight>
                <a:latin typeface="Consolas" panose="020B0609020204030204" pitchFamily="49" charset="0"/>
              </a:rPr>
              <a:t> </a:t>
            </a:r>
            <a:r>
              <a:rPr lang="it-IT">
                <a:solidFill>
                  <a:srgbClr val="FF0000"/>
                </a:solidFill>
                <a:highlight>
                  <a:srgbClr val="FFFFFF"/>
                </a:highlight>
                <a:latin typeface="Consolas" panose="020B0609020204030204" pitchFamily="49" charset="0"/>
              </a:rPr>
              <a:t>href</a:t>
            </a:r>
            <a:r>
              <a:rPr lang="it-IT">
                <a:solidFill>
                  <a:srgbClr val="0000FF"/>
                </a:solidFill>
                <a:highlight>
                  <a:srgbClr val="FFFFFF"/>
                </a:highlight>
                <a:latin typeface="Consolas" panose="020B0609020204030204" pitchFamily="49" charset="0"/>
              </a:rPr>
              <a:t>="#"</a:t>
            </a:r>
            <a:r>
              <a:rPr lang="it-IT">
                <a:solidFill>
                  <a:srgbClr val="000000"/>
                </a:solidFill>
                <a:highlight>
                  <a:srgbClr val="FFFFFF"/>
                </a:highlight>
                <a:latin typeface="Consolas" panose="020B0609020204030204" pitchFamily="49" charset="0"/>
              </a:rPr>
              <a:t> </a:t>
            </a:r>
            <a:r>
              <a:rPr lang="it-IT">
                <a:solidFill>
                  <a:srgbClr val="FF0000"/>
                </a:solidFill>
                <a:highlight>
                  <a:srgbClr val="FFFFFF"/>
                </a:highlight>
                <a:latin typeface="Consolas" panose="020B0609020204030204" pitchFamily="49" charset="0"/>
              </a:rPr>
              <a:t>id</a:t>
            </a:r>
            <a:r>
              <a:rPr lang="it-IT">
                <a:solidFill>
                  <a:srgbClr val="0000FF"/>
                </a:solidFill>
                <a:highlight>
                  <a:srgbClr val="FFFFFF"/>
                </a:highlight>
                <a:latin typeface="Consolas" panose="020B0609020204030204" pitchFamily="49" charset="0"/>
              </a:rPr>
              <a:t>="myBtn"&gt;</a:t>
            </a:r>
            <a:r>
              <a:rPr lang="it-IT">
                <a:solidFill>
                  <a:srgbClr val="000000"/>
                </a:solidFill>
                <a:highlight>
                  <a:srgbClr val="FFFFFF"/>
                </a:highlight>
                <a:latin typeface="Consolas" panose="020B0609020204030204" pitchFamily="49" charset="0"/>
              </a:rPr>
              <a:t>Online</a:t>
            </a:r>
            <a:r>
              <a:rPr lang="it-IT">
                <a:solidFill>
                  <a:srgbClr val="0000FF"/>
                </a:solidFill>
                <a:highlight>
                  <a:srgbClr val="FFFFFF"/>
                </a:highlight>
                <a:latin typeface="Consolas" panose="020B0609020204030204" pitchFamily="49" charset="0"/>
              </a:rPr>
              <a:t>&lt;/</a:t>
            </a:r>
            <a:r>
              <a:rPr lang="it-IT">
                <a:solidFill>
                  <a:srgbClr val="800000"/>
                </a:solidFill>
                <a:highlight>
                  <a:srgbClr val="FFFFFF"/>
                </a:highlight>
                <a:latin typeface="Consolas" panose="020B0609020204030204" pitchFamily="49" charset="0"/>
              </a:rPr>
              <a:t>a</a:t>
            </a:r>
            <a:r>
              <a:rPr lang="it-IT">
                <a:solidFill>
                  <a:srgbClr val="0000FF"/>
                </a:solidFill>
                <a:highlight>
                  <a:srgbClr val="FFFFFF"/>
                </a:highlight>
                <a:latin typeface="Consolas" panose="020B0609020204030204" pitchFamily="49" charset="0"/>
              </a:rPr>
              <a:t>&gt;&lt;/</a:t>
            </a:r>
            <a:r>
              <a:rPr lang="it-IT">
                <a:solidFill>
                  <a:srgbClr val="800000"/>
                </a:solidFill>
                <a:highlight>
                  <a:srgbClr val="FFFFFF"/>
                </a:highlight>
                <a:latin typeface="Consolas" panose="020B0609020204030204" pitchFamily="49" charset="0"/>
              </a:rPr>
              <a:t>li</a:t>
            </a:r>
            <a:r>
              <a:rPr lang="it-IT">
                <a:solidFill>
                  <a:srgbClr val="0000FF"/>
                </a:solidFill>
                <a:highlight>
                  <a:srgbClr val="FFFFFF"/>
                </a:highlight>
                <a:latin typeface="Consolas" panose="020B0609020204030204" pitchFamily="49" charset="0"/>
              </a:rPr>
              <a:t>&gt;</a:t>
            </a:r>
            <a:endParaRPr lang="it-IT">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ul</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li</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ul</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nav</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FF"/>
                </a:solidFill>
                <a:highlight>
                  <a:srgbClr val="FFFFFF"/>
                </a:highlight>
                <a:latin typeface="Consolas" panose="020B0609020204030204" pitchFamily="49" charset="0"/>
              </a:rPr>
              <a:t>&gt;</a:t>
            </a:r>
            <a:endParaRPr lang="en-US"/>
          </a:p>
        </p:txBody>
      </p:sp>
    </p:spTree>
    <p:extLst>
      <p:ext uri="{BB962C8B-B14F-4D97-AF65-F5344CB8AC3E}">
        <p14:creationId xmlns:p14="http://schemas.microsoft.com/office/powerpoint/2010/main" val="736403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089102" y="0"/>
            <a:ext cx="9144000" cy="669073"/>
          </a:xfrm>
        </p:spPr>
        <p:txBody>
          <a:bodyPr>
            <a:normAutofit/>
          </a:bodyPr>
          <a:lstStyle/>
          <a:p>
            <a:r>
              <a:rPr lang="en-US" sz="3600"/>
              <a:t>4.Tạo table </a:t>
            </a:r>
          </a:p>
        </p:txBody>
      </p:sp>
      <p:sp>
        <p:nvSpPr>
          <p:cNvPr id="3" name="Rectangle 2">
            <a:extLst>
              <a:ext uri="{FF2B5EF4-FFF2-40B4-BE49-F238E27FC236}">
                <a16:creationId xmlns:a16="http://schemas.microsoft.com/office/drawing/2014/main" id="{6DE97274-C704-43BA-998C-90E0AE2F8BA3}"/>
              </a:ext>
            </a:extLst>
          </p:cNvPr>
          <p:cNvSpPr/>
          <p:nvPr/>
        </p:nvSpPr>
        <p:spPr>
          <a:xfrm>
            <a:off x="1089102" y="671691"/>
            <a:ext cx="8720254" cy="6186309"/>
          </a:xfrm>
          <a:prstGeom prst="rect">
            <a:avLst/>
          </a:prstGeom>
        </p:spPr>
        <p:txBody>
          <a:bodyPr wrap="square">
            <a:spAutoFit/>
          </a:bodyPr>
          <a:lstStyle/>
          <a:p>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="row"&gt;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="col-md-12"&gt;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section</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="col-md-5"&gt;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img</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src</a:t>
            </a:r>
            <a:r>
              <a:rPr lang="en-US">
                <a:solidFill>
                  <a:srgbClr val="0000FF"/>
                </a:solidFill>
                <a:highlight>
                  <a:srgbClr val="FFFFFF"/>
                </a:highlight>
                <a:latin typeface="Consolas" panose="020B0609020204030204" pitchFamily="49" charset="0"/>
              </a:rPr>
              <a:t>="../Images/left.png"</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width</a:t>
            </a:r>
            <a:r>
              <a:rPr lang="en-US">
                <a:solidFill>
                  <a:srgbClr val="0000FF"/>
                </a:solidFill>
                <a:highlight>
                  <a:srgbClr val="FFFFFF"/>
                </a:highlight>
                <a:latin typeface="Consolas" panose="020B0609020204030204" pitchFamily="49" charset="0"/>
              </a:rPr>
              <a:t>="100%"&gt;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section</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aside</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="col-md-7"</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="table-responsive"&gt;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h2</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="text-danger"&gt;</a:t>
            </a:r>
            <a:r>
              <a:rPr lang="en-US">
                <a:solidFill>
                  <a:srgbClr val="000000"/>
                </a:solidFill>
                <a:highlight>
                  <a:srgbClr val="FFFFFF"/>
                </a:highlight>
                <a:latin typeface="Consolas" panose="020B0609020204030204" pitchFamily="49" charset="0"/>
              </a:rPr>
              <a:t>Customer Ordered List</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h2</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table</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="table table-bordered table-hover"&gt;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tr</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th</a:t>
            </a:r>
            <a:r>
              <a:rPr lang="en-US">
                <a:solidFill>
                  <a:srgbClr val="0000FF"/>
                </a:solidFill>
                <a:highlight>
                  <a:srgbClr val="FFFFFF"/>
                </a:highlight>
                <a:latin typeface="Consolas" panose="020B0609020204030204" pitchFamily="49" charset="0"/>
              </a:rPr>
              <a:t>&gt;</a:t>
            </a:r>
            <a:r>
              <a:rPr lang="en-US">
                <a:solidFill>
                  <a:srgbClr val="000000"/>
                </a:solidFill>
                <a:highlight>
                  <a:srgbClr val="FFFFFF"/>
                </a:highlight>
                <a:latin typeface="Consolas" panose="020B0609020204030204" pitchFamily="49" charset="0"/>
              </a:rPr>
              <a:t>#</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th</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th</a:t>
            </a:r>
            <a:r>
              <a:rPr lang="en-US">
                <a:solidFill>
                  <a:srgbClr val="0000FF"/>
                </a:solidFill>
                <a:highlight>
                  <a:srgbClr val="FFFFFF"/>
                </a:highlight>
                <a:latin typeface="Consolas" panose="020B0609020204030204" pitchFamily="49" charset="0"/>
              </a:rPr>
              <a:t>&gt;</a:t>
            </a:r>
            <a:r>
              <a:rPr lang="en-US">
                <a:solidFill>
                  <a:srgbClr val="000000"/>
                </a:solidFill>
                <a:highlight>
                  <a:srgbClr val="FFFFFF"/>
                </a:highlight>
                <a:latin typeface="Consolas" panose="020B0609020204030204" pitchFamily="49" charset="0"/>
              </a:rPr>
              <a:t>Name</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th</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th</a:t>
            </a:r>
            <a:r>
              <a:rPr lang="en-US">
                <a:solidFill>
                  <a:srgbClr val="0000FF"/>
                </a:solidFill>
                <a:highlight>
                  <a:srgbClr val="FFFFFF"/>
                </a:highlight>
                <a:latin typeface="Consolas" panose="020B0609020204030204" pitchFamily="49" charset="0"/>
              </a:rPr>
              <a:t>&gt;</a:t>
            </a:r>
            <a:r>
              <a:rPr lang="en-US">
                <a:solidFill>
                  <a:srgbClr val="000000"/>
                </a:solidFill>
                <a:highlight>
                  <a:srgbClr val="FFFFFF"/>
                </a:highlight>
                <a:latin typeface="Consolas" panose="020B0609020204030204" pitchFamily="49" charset="0"/>
              </a:rPr>
              <a:t>Address</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th</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th</a:t>
            </a:r>
            <a:r>
              <a:rPr lang="en-US">
                <a:solidFill>
                  <a:srgbClr val="0000FF"/>
                </a:solidFill>
                <a:highlight>
                  <a:srgbClr val="FFFFFF"/>
                </a:highlight>
                <a:latin typeface="Consolas" panose="020B0609020204030204" pitchFamily="49" charset="0"/>
              </a:rPr>
              <a:t>&gt;</a:t>
            </a:r>
            <a:r>
              <a:rPr lang="en-US">
                <a:solidFill>
                  <a:srgbClr val="000000"/>
                </a:solidFill>
                <a:highlight>
                  <a:srgbClr val="FFFFFF"/>
                </a:highlight>
                <a:latin typeface="Consolas" panose="020B0609020204030204" pitchFamily="49" charset="0"/>
              </a:rPr>
              <a:t>Delivery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th</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th</a:t>
            </a:r>
            <a:r>
              <a:rPr lang="en-US">
                <a:solidFill>
                  <a:srgbClr val="0000FF"/>
                </a:solidFill>
                <a:highlight>
                  <a:srgbClr val="FFFFFF"/>
                </a:highlight>
                <a:latin typeface="Consolas" panose="020B0609020204030204" pitchFamily="49" charset="0"/>
              </a:rPr>
              <a:t>&gt;</a:t>
            </a:r>
            <a:r>
              <a:rPr lang="en-US">
                <a:solidFill>
                  <a:srgbClr val="000000"/>
                </a:solidFill>
                <a:highlight>
                  <a:srgbClr val="FFFFFF"/>
                </a:highlight>
                <a:latin typeface="Consolas" panose="020B0609020204030204" pitchFamily="49" charset="0"/>
              </a:rPr>
              <a:t>Email</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th</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th</a:t>
            </a:r>
            <a:r>
              <a:rPr lang="en-US">
                <a:solidFill>
                  <a:srgbClr val="0000FF"/>
                </a:solidFill>
                <a:highlight>
                  <a:srgbClr val="FFFFFF"/>
                </a:highlight>
                <a:latin typeface="Consolas" panose="020B0609020204030204" pitchFamily="49" charset="0"/>
              </a:rPr>
              <a:t>&gt;</a:t>
            </a:r>
            <a:r>
              <a:rPr lang="en-US">
                <a:solidFill>
                  <a:srgbClr val="000000"/>
                </a:solidFill>
                <a:highlight>
                  <a:srgbClr val="FFFFFF"/>
                </a:highlight>
                <a:latin typeface="Consolas" panose="020B0609020204030204" pitchFamily="49" charset="0"/>
              </a:rPr>
              <a:t>Telephone number</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th</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tr</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table</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aside</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FF"/>
                </a:solidFill>
                <a:highlight>
                  <a:srgbClr val="FFFFFF"/>
                </a:highlight>
                <a:latin typeface="Consolas" panose="020B0609020204030204" pitchFamily="49" charset="0"/>
              </a:rPr>
              <a:t>&gt;</a:t>
            </a:r>
            <a:endParaRPr lang="en-US"/>
          </a:p>
        </p:txBody>
      </p:sp>
    </p:spTree>
    <p:extLst>
      <p:ext uri="{BB962C8B-B14F-4D97-AF65-F5344CB8AC3E}">
        <p14:creationId xmlns:p14="http://schemas.microsoft.com/office/powerpoint/2010/main" val="2750694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485755"/>
            <a:ext cx="9144000" cy="940613"/>
          </a:xfrm>
        </p:spPr>
        <p:txBody>
          <a:bodyPr/>
          <a:lstStyle/>
          <a:p>
            <a:r>
              <a:rPr lang="en-US"/>
              <a:t>5. Tạo Modal</a:t>
            </a:r>
          </a:p>
        </p:txBody>
      </p:sp>
      <p:sp>
        <p:nvSpPr>
          <p:cNvPr id="3" name="Rectangle 2">
            <a:extLst>
              <a:ext uri="{FF2B5EF4-FFF2-40B4-BE49-F238E27FC236}">
                <a16:creationId xmlns:a16="http://schemas.microsoft.com/office/drawing/2014/main" id="{1D2D113C-D797-4254-B140-A0B64C9632D4}"/>
              </a:ext>
            </a:extLst>
          </p:cNvPr>
          <p:cNvSpPr/>
          <p:nvPr/>
        </p:nvSpPr>
        <p:spPr>
          <a:xfrm>
            <a:off x="156116" y="2031953"/>
            <a:ext cx="12035883" cy="4247317"/>
          </a:xfrm>
          <a:prstGeom prst="rect">
            <a:avLst/>
          </a:prstGeom>
        </p:spPr>
        <p:txBody>
          <a:bodyPr wrap="square">
            <a:spAutoFit/>
          </a:bodyPr>
          <a:lstStyle/>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="modal fade"</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role</a:t>
            </a:r>
            <a:r>
              <a:rPr lang="en-US">
                <a:solidFill>
                  <a:srgbClr val="0000FF"/>
                </a:solidFill>
                <a:highlight>
                  <a:srgbClr val="FFFFFF"/>
                </a:highlight>
                <a:latin typeface="Consolas" panose="020B0609020204030204" pitchFamily="49" charset="0"/>
              </a:rPr>
              <a:t>="dialog"</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id</a:t>
            </a:r>
            <a:r>
              <a:rPr lang="en-US">
                <a:solidFill>
                  <a:srgbClr val="0000FF"/>
                </a:solidFill>
                <a:highlight>
                  <a:srgbClr val="FFFFFF"/>
                </a:highlight>
                <a:latin typeface="Consolas" panose="020B0609020204030204" pitchFamily="49" charset="0"/>
              </a:rPr>
              <a:t>="myModal"&gt;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="modal-dialog"&gt;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="modal-content"&gt;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="modal-header"&gt;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button</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type</a:t>
            </a:r>
            <a:r>
              <a:rPr lang="en-US">
                <a:solidFill>
                  <a:srgbClr val="0000FF"/>
                </a:solidFill>
                <a:highlight>
                  <a:srgbClr val="FFFFFF"/>
                </a:highlight>
                <a:latin typeface="Consolas" panose="020B0609020204030204" pitchFamily="49" charset="0"/>
              </a:rPr>
              <a:t>="button“</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="close"</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data-dismiss</a:t>
            </a:r>
            <a:r>
              <a:rPr lang="en-US">
                <a:solidFill>
                  <a:srgbClr val="0000FF"/>
                </a:solidFill>
                <a:highlight>
                  <a:srgbClr val="FFFFFF"/>
                </a:highlight>
                <a:latin typeface="Consolas" panose="020B0609020204030204" pitchFamily="49" charset="0"/>
              </a:rPr>
              <a:t>="modal"&gt;</a:t>
            </a:r>
            <a:r>
              <a:rPr lang="en-US">
                <a:solidFill>
                  <a:srgbClr val="FF0000"/>
                </a:solidFill>
                <a:highlight>
                  <a:srgbClr val="FFFFFF"/>
                </a:highlight>
                <a:latin typeface="Consolas" panose="020B0609020204030204" pitchFamily="49" charset="0"/>
              </a:rPr>
              <a:t>&amp;times;</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button</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h2</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="text-danger"&gt;</a:t>
            </a:r>
            <a:r>
              <a:rPr lang="en-US">
                <a:solidFill>
                  <a:srgbClr val="000000"/>
                </a:solidFill>
                <a:highlight>
                  <a:srgbClr val="FFFFFF"/>
                </a:highlight>
                <a:latin typeface="Consolas" panose="020B0609020204030204" pitchFamily="49" charset="0"/>
              </a:rPr>
              <a:t>Customer infomation</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h2</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="modal-body"&gt;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form</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role</a:t>
            </a:r>
            <a:r>
              <a:rPr lang="en-US">
                <a:solidFill>
                  <a:srgbClr val="0000FF"/>
                </a:solidFill>
                <a:highlight>
                  <a:srgbClr val="FFFFFF"/>
                </a:highlight>
                <a:latin typeface="Consolas" panose="020B0609020204030204" pitchFamily="49" charset="0"/>
              </a:rPr>
              <a:t>="form-control"</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="form-horizontal"&gt;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id</a:t>
            </a:r>
            <a:r>
              <a:rPr lang="en-US">
                <a:solidFill>
                  <a:srgbClr val="0000FF"/>
                </a:solidFill>
                <a:highlight>
                  <a:srgbClr val="FFFFFF"/>
                </a:highlight>
                <a:latin typeface="Consolas" panose="020B0609020204030204" pitchFamily="49" charset="0"/>
              </a:rPr>
              <a:t>="thongbao"</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="text-danger"&gt;&lt;/</a:t>
            </a:r>
            <a:r>
              <a:rPr lang="en-US">
                <a:solidFill>
                  <a:srgbClr val="800000"/>
                </a:solidFill>
                <a:highlight>
                  <a:srgbClr val="FFFFFF"/>
                </a:highlight>
                <a:latin typeface="Consolas" panose="020B0609020204030204" pitchFamily="49" charset="0"/>
              </a:rPr>
              <a:t>div</a:t>
            </a:r>
            <a:r>
              <a:rPr lang="en-US">
                <a:solidFill>
                  <a:srgbClr val="0000FF"/>
                </a:solidFill>
                <a:highlight>
                  <a:srgbClr val="FFFFFF"/>
                </a:highlight>
                <a:latin typeface="Consolas" panose="020B0609020204030204" pitchFamily="49" charset="0"/>
              </a:rPr>
              <a:t>&gt;</a:t>
            </a:r>
          </a:p>
          <a:p>
            <a:r>
              <a:rPr lang="en-US">
                <a:solidFill>
                  <a:srgbClr val="0000FF"/>
                </a:solidFill>
                <a:highlight>
                  <a:srgbClr val="FFFFFF"/>
                </a:highlight>
                <a:latin typeface="Consolas" panose="020B0609020204030204" pitchFamily="49" charset="0"/>
              </a:rPr>
              <a:t>		      &lt;/</a:t>
            </a:r>
            <a:r>
              <a:rPr lang="en-US">
                <a:solidFill>
                  <a:srgbClr val="800000"/>
                </a:solidFill>
                <a:highlight>
                  <a:srgbClr val="FFFFFF"/>
                </a:highlight>
                <a:latin typeface="Consolas" panose="020B0609020204030204" pitchFamily="49" charset="0"/>
              </a:rPr>
              <a:t>form</a:t>
            </a:r>
            <a:r>
              <a:rPr lang="en-US">
                <a:solidFill>
                  <a:srgbClr val="0000FF"/>
                </a:solidFill>
                <a:highlight>
                  <a:srgbClr val="FFFFFF"/>
                </a:highlight>
                <a:latin typeface="Consolas" panose="020B0609020204030204" pitchFamily="49" charset="0"/>
              </a:rPr>
              <a:t>&gt;</a:t>
            </a:r>
          </a:p>
          <a:p>
            <a:r>
              <a:rPr lang="en-US">
                <a:solidFill>
                  <a:srgbClr val="0000FF"/>
                </a:solidFill>
                <a:highlight>
                  <a:srgbClr val="FFFFFF"/>
                </a:highlight>
                <a:latin typeface="Consolas" panose="020B0609020204030204" pitchFamily="49" charset="0"/>
              </a:rPr>
              <a:t>			NỘI DUNG BODY MODAL	</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FF"/>
                </a:solidFill>
                <a:highlight>
                  <a:srgbClr val="FFFFFF"/>
                </a:highlight>
                <a:latin typeface="Consolas" panose="020B0609020204030204" pitchFamily="49" charset="0"/>
              </a:rPr>
              <a:t>&gt;</a:t>
            </a:r>
            <a:endParaRPr lang="en-US"/>
          </a:p>
        </p:txBody>
      </p:sp>
    </p:spTree>
    <p:extLst>
      <p:ext uri="{BB962C8B-B14F-4D97-AF65-F5344CB8AC3E}">
        <p14:creationId xmlns:p14="http://schemas.microsoft.com/office/powerpoint/2010/main" val="3625309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308270"/>
          </a:xfrm>
        </p:spPr>
        <p:txBody>
          <a:bodyPr/>
          <a:lstStyle/>
          <a:p>
            <a:pPr algn="l"/>
            <a:r>
              <a:rPr lang="vi-VN" dirty="0">
                <a:latin typeface="Times New Roman" panose="02020603050405020304" pitchFamily="18" charset="0"/>
                <a:cs typeface="Times New Roman" panose="02020603050405020304" pitchFamily="18" charset="0"/>
              </a:rPr>
              <a:t> Dựa trên kích thước chiều rộng màn hình của các thiết bị, Bootstrap chia chúng thành 5 loại:</a:t>
            </a:r>
          </a:p>
          <a:p>
            <a:pPr algn="l"/>
            <a:r>
              <a:rPr lang="vi-VN" dirty="0">
                <a:latin typeface="Times New Roman" panose="02020603050405020304" pitchFamily="18" charset="0"/>
                <a:cs typeface="Times New Roman" panose="02020603050405020304" pitchFamily="18" charset="0"/>
              </a:rPr>
              <a:t>    Các thiết bị có chiều rộng nhỏ hơn 567px được gọi là Extra Small (Rất nhỏ).</a:t>
            </a:r>
          </a:p>
          <a:p>
            <a:pPr algn="l"/>
            <a:r>
              <a:rPr lang="vi-VN" dirty="0">
                <a:latin typeface="Times New Roman" panose="02020603050405020304" pitchFamily="18" charset="0"/>
                <a:cs typeface="Times New Roman" panose="02020603050405020304" pitchFamily="18" charset="0"/>
              </a:rPr>
              <a:t>    Các thiết bị có chiều rộng lớn hơn hoặc bằng 567px được gọi là Small (Nhỏ), hoặc được gọi là thiết bị sm.</a:t>
            </a:r>
          </a:p>
          <a:p>
            <a:pPr algn="l"/>
            <a:r>
              <a:rPr lang="vi-VN" dirty="0">
                <a:latin typeface="Times New Roman" panose="02020603050405020304" pitchFamily="18" charset="0"/>
                <a:cs typeface="Times New Roman" panose="02020603050405020304" pitchFamily="18" charset="0"/>
              </a:rPr>
              <a:t>    Các thiết bị có chiều rộng lớn hơn hoặc bằng 768px được gọi là Medium (Trung bình), hoặc được gọi là thiết bị md.</a:t>
            </a:r>
          </a:p>
          <a:p>
            <a:pPr algn="l"/>
            <a:r>
              <a:rPr lang="vi-VN" dirty="0">
                <a:latin typeface="Times New Roman" panose="02020603050405020304" pitchFamily="18" charset="0"/>
                <a:cs typeface="Times New Roman" panose="02020603050405020304" pitchFamily="18" charset="0"/>
              </a:rPr>
              <a:t>    Các thiết bị có chiều rộng lớn hơn hoặc bằng 992px được gọi là Large (Lớn), hoặc được gọi là thiết bị lg.</a:t>
            </a:r>
          </a:p>
          <a:p>
            <a:pPr algn="l"/>
            <a:r>
              <a:rPr lang="vi-VN" dirty="0">
                <a:latin typeface="Times New Roman" panose="02020603050405020304" pitchFamily="18" charset="0"/>
                <a:cs typeface="Times New Roman" panose="02020603050405020304" pitchFamily="18" charset="0"/>
              </a:rPr>
              <a:t>    Các thiết bị có chiều rộng lớn hơn hoặc bằng 1200px được gọi là Extra Large (Rất lớn), hoặc được gọi là thiết bị xl.</a:t>
            </a:r>
          </a:p>
          <a:p>
            <a:pPr algn="l"/>
            <a:endParaRPr lang="vi-VN"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0870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485755"/>
            <a:ext cx="9144000" cy="940613"/>
          </a:xfrm>
        </p:spPr>
        <p:txBody>
          <a:bodyPr/>
          <a:lstStyle/>
          <a:p>
            <a:r>
              <a:rPr lang="en-US"/>
              <a:t>5. Tạo Modal</a:t>
            </a:r>
          </a:p>
        </p:txBody>
      </p:sp>
      <p:sp>
        <p:nvSpPr>
          <p:cNvPr id="3" name="Rectangle 2">
            <a:extLst>
              <a:ext uri="{FF2B5EF4-FFF2-40B4-BE49-F238E27FC236}">
                <a16:creationId xmlns:a16="http://schemas.microsoft.com/office/drawing/2014/main" id="{1D2D113C-D797-4254-B140-A0B64C9632D4}"/>
              </a:ext>
            </a:extLst>
          </p:cNvPr>
          <p:cNvSpPr/>
          <p:nvPr/>
        </p:nvSpPr>
        <p:spPr>
          <a:xfrm>
            <a:off x="156116" y="2031953"/>
            <a:ext cx="12035883" cy="4247317"/>
          </a:xfrm>
          <a:prstGeom prst="rect">
            <a:avLst/>
          </a:prstGeom>
        </p:spPr>
        <p:txBody>
          <a:bodyPr wrap="square">
            <a:spAutoFit/>
          </a:bodyPr>
          <a:lstStyle/>
          <a:p>
            <a:r>
              <a:rPr lang="en-US">
                <a:solidFill>
                  <a:srgbClr val="0000FF"/>
                </a:solidFill>
                <a:highlight>
                  <a:srgbClr val="FFFFFF"/>
                </a:highlight>
                <a:latin typeface="Consolas" panose="020B0609020204030204" pitchFamily="49" charset="0"/>
              </a:rPr>
              <a:t>NỘI DUNG BODY MODAL:	</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form</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="form-group"&gt;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label</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for</a:t>
            </a:r>
            <a:r>
              <a:rPr lang="en-US">
                <a:solidFill>
                  <a:srgbClr val="0000FF"/>
                </a:solidFill>
                <a:highlight>
                  <a:srgbClr val="FFFFFF"/>
                </a:highlight>
                <a:latin typeface="Consolas" panose="020B0609020204030204" pitchFamily="49" charset="0"/>
              </a:rPr>
              <a:t>="txtTen"</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="control-label col-md-3"&gt;</a:t>
            </a:r>
            <a:r>
              <a:rPr lang="en-US">
                <a:solidFill>
                  <a:srgbClr val="000000"/>
                </a:solidFill>
                <a:highlight>
                  <a:srgbClr val="FFFFFF"/>
                </a:highlight>
                <a:latin typeface="Consolas" panose="020B0609020204030204" pitchFamily="49" charset="0"/>
              </a:rPr>
              <a:t>Customer Name</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label</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="col-md-12"&gt;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input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type</a:t>
            </a:r>
            <a:r>
              <a:rPr lang="en-US">
                <a:solidFill>
                  <a:srgbClr val="0000FF"/>
                </a:solidFill>
                <a:highlight>
                  <a:srgbClr val="FFFFFF"/>
                </a:highlight>
                <a:latin typeface="Consolas" panose="020B0609020204030204" pitchFamily="49" charset="0"/>
              </a:rPr>
              <a:t>="text"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="form-control"</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id</a:t>
            </a:r>
            <a:r>
              <a:rPr lang="en-US">
                <a:solidFill>
                  <a:srgbClr val="0000FF"/>
                </a:solidFill>
                <a:highlight>
                  <a:srgbClr val="FFFFFF"/>
                </a:highlight>
                <a:latin typeface="Consolas" panose="020B0609020204030204" pitchFamily="49" charset="0"/>
              </a:rPr>
              <a:t>="txtTen"&gt;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span</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id</a:t>
            </a:r>
            <a:r>
              <a:rPr lang="en-US">
                <a:solidFill>
                  <a:srgbClr val="0000FF"/>
                </a:solidFill>
                <a:highlight>
                  <a:srgbClr val="FFFFFF"/>
                </a:highlight>
                <a:latin typeface="Consolas" panose="020B0609020204030204" pitchFamily="49" charset="0"/>
              </a:rPr>
              <a:t>="tbTen"</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="text-danger"&gt;</a:t>
            </a:r>
            <a:r>
              <a:rPr lang="en-US">
                <a:solidFill>
                  <a:srgbClr val="000000"/>
                </a:solidFill>
                <a:highlight>
                  <a:srgbClr val="FFFFFF"/>
                </a:highlight>
                <a:latin typeface="Consolas" panose="020B0609020204030204" pitchFamily="49" charset="0"/>
              </a:rPr>
              <a:t>*</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span</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form</a:t>
            </a:r>
            <a:r>
              <a:rPr lang="en-US">
                <a:solidFill>
                  <a:srgbClr val="0000FF"/>
                </a:solidFill>
                <a:highlight>
                  <a:srgbClr val="FFFFFF"/>
                </a:highlight>
                <a:latin typeface="Consolas" panose="020B0609020204030204" pitchFamily="49" charset="0"/>
              </a:rPr>
              <a:t>&gt;</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form</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="form-group"&gt;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label</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for</a:t>
            </a:r>
            <a:r>
              <a:rPr lang="en-US">
                <a:solidFill>
                  <a:srgbClr val="0000FF"/>
                </a:solidFill>
                <a:highlight>
                  <a:srgbClr val="FFFFFF"/>
                </a:highlight>
                <a:latin typeface="Consolas" panose="020B0609020204030204" pitchFamily="49" charset="0"/>
              </a:rPr>
              <a:t>="txtDC"</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="control-label col-xs-3"&gt;</a:t>
            </a:r>
            <a:r>
              <a:rPr lang="en-US">
                <a:solidFill>
                  <a:srgbClr val="000000"/>
                </a:solidFill>
                <a:highlight>
                  <a:srgbClr val="FFFFFF"/>
                </a:highlight>
                <a:latin typeface="Consolas" panose="020B0609020204030204" pitchFamily="49" charset="0"/>
              </a:rPr>
              <a:t>Address</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label</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="col-md-12"&gt;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input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type</a:t>
            </a:r>
            <a:r>
              <a:rPr lang="en-US">
                <a:solidFill>
                  <a:srgbClr val="0000FF"/>
                </a:solidFill>
                <a:highlight>
                  <a:srgbClr val="FFFFFF"/>
                </a:highlight>
                <a:latin typeface="Consolas" panose="020B0609020204030204" pitchFamily="49" charset="0"/>
              </a:rPr>
              <a:t>="text"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="form-control"</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id</a:t>
            </a:r>
            <a:r>
              <a:rPr lang="en-US">
                <a:solidFill>
                  <a:srgbClr val="0000FF"/>
                </a:solidFill>
                <a:highlight>
                  <a:srgbClr val="FFFFFF"/>
                </a:highlight>
                <a:latin typeface="Consolas" panose="020B0609020204030204" pitchFamily="49" charset="0"/>
              </a:rPr>
              <a:t>="txtDC"&gt;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span</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id</a:t>
            </a:r>
            <a:r>
              <a:rPr lang="en-US">
                <a:solidFill>
                  <a:srgbClr val="0000FF"/>
                </a:solidFill>
                <a:highlight>
                  <a:srgbClr val="FFFFFF"/>
                </a:highlight>
                <a:latin typeface="Consolas" panose="020B0609020204030204" pitchFamily="49" charset="0"/>
              </a:rPr>
              <a:t>="tbDC"</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class</a:t>
            </a:r>
            <a:r>
              <a:rPr lang="en-US">
                <a:solidFill>
                  <a:srgbClr val="0000FF"/>
                </a:solidFill>
                <a:highlight>
                  <a:srgbClr val="FFFFFF"/>
                </a:highlight>
                <a:latin typeface="Consolas" panose="020B0609020204030204" pitchFamily="49" charset="0"/>
              </a:rPr>
              <a:t>="text-danger"&gt;</a:t>
            </a:r>
            <a:r>
              <a:rPr lang="en-US">
                <a:solidFill>
                  <a:srgbClr val="000000"/>
                </a:solidFill>
                <a:highlight>
                  <a:srgbClr val="FFFFFF"/>
                </a:highlight>
                <a:latin typeface="Consolas" panose="020B0609020204030204" pitchFamily="49" charset="0"/>
              </a:rPr>
              <a:t>*</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span</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div</a:t>
            </a:r>
            <a:r>
              <a:rPr lang="en-US">
                <a:solidFill>
                  <a:srgbClr val="0000FF"/>
                </a:solidFill>
                <a:highlight>
                  <a:srgbClr val="FFFFFF"/>
                </a:highlight>
                <a:latin typeface="Consolas" panose="020B0609020204030204" pitchFamily="49" charset="0"/>
              </a:rPr>
              <a:t>&gt;</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&lt;/</a:t>
            </a:r>
            <a:r>
              <a:rPr lang="en-US">
                <a:solidFill>
                  <a:srgbClr val="800000"/>
                </a:solidFill>
                <a:highlight>
                  <a:srgbClr val="FFFFFF"/>
                </a:highlight>
                <a:latin typeface="Consolas" panose="020B0609020204030204" pitchFamily="49" charset="0"/>
              </a:rPr>
              <a:t>form</a:t>
            </a:r>
            <a:r>
              <a:rPr lang="en-US">
                <a:solidFill>
                  <a:srgbClr val="0000FF"/>
                </a:solidFill>
                <a:highlight>
                  <a:srgbClr val="FFFFFF"/>
                </a:highlight>
                <a:latin typeface="Consolas" panose="020B0609020204030204" pitchFamily="49" charset="0"/>
              </a:rPr>
              <a:t>&gt;</a:t>
            </a:r>
            <a:r>
              <a:rPr lang="en-US">
                <a:solidFill>
                  <a:srgbClr val="000000"/>
                </a:solidFill>
                <a:highlight>
                  <a:srgbClr val="FFFFFF"/>
                </a:highlight>
                <a:latin typeface="Consolas" panose="020B0609020204030204" pitchFamily="49" charset="0"/>
              </a:rPr>
              <a:t>   </a:t>
            </a:r>
            <a:endParaRPr lang="en-US"/>
          </a:p>
        </p:txBody>
      </p:sp>
    </p:spTree>
    <p:extLst>
      <p:ext uri="{BB962C8B-B14F-4D97-AF65-F5344CB8AC3E}">
        <p14:creationId xmlns:p14="http://schemas.microsoft.com/office/powerpoint/2010/main" val="209439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743919" y="152633"/>
            <a:ext cx="9144000" cy="940613"/>
          </a:xfrm>
        </p:spPr>
        <p:txBody>
          <a:bodyPr/>
          <a:lstStyle/>
          <a:p>
            <a:r>
              <a:rPr lang="en-US"/>
              <a:t>Cấu hình cho Bootstrap</a:t>
            </a:r>
          </a:p>
        </p:txBody>
      </p:sp>
      <p:pic>
        <p:nvPicPr>
          <p:cNvPr id="6" name="Picture 5">
            <a:extLst>
              <a:ext uri="{FF2B5EF4-FFF2-40B4-BE49-F238E27FC236}">
                <a16:creationId xmlns:a16="http://schemas.microsoft.com/office/drawing/2014/main" id="{F9215301-AC28-49DF-A7E0-0869F3CF5244}"/>
              </a:ext>
            </a:extLst>
          </p:cNvPr>
          <p:cNvPicPr>
            <a:picLocks noChangeAspect="1"/>
          </p:cNvPicPr>
          <p:nvPr/>
        </p:nvPicPr>
        <p:blipFill>
          <a:blip r:embed="rId2"/>
          <a:stretch>
            <a:fillRect/>
          </a:stretch>
        </p:blipFill>
        <p:spPr>
          <a:xfrm>
            <a:off x="2100262" y="1238491"/>
            <a:ext cx="9393399" cy="5466876"/>
          </a:xfrm>
          <a:prstGeom prst="rect">
            <a:avLst/>
          </a:prstGeom>
        </p:spPr>
      </p:pic>
    </p:spTree>
    <p:extLst>
      <p:ext uri="{BB962C8B-B14F-4D97-AF65-F5344CB8AC3E}">
        <p14:creationId xmlns:p14="http://schemas.microsoft.com/office/powerpoint/2010/main" val="211511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sp>
        <p:nvSpPr>
          <p:cNvPr id="7" name="Subtitle 6">
            <a:extLst>
              <a:ext uri="{FF2B5EF4-FFF2-40B4-BE49-F238E27FC236}">
                <a16:creationId xmlns:a16="http://schemas.microsoft.com/office/drawing/2014/main" id="{DC9D1598-1217-7347-2CB2-D221D7A49B53}"/>
              </a:ext>
            </a:extLst>
          </p:cNvPr>
          <p:cNvSpPr>
            <a:spLocks noGrp="1"/>
          </p:cNvSpPr>
          <p:nvPr>
            <p:ph type="subTitle" idx="1"/>
          </p:nvPr>
        </p:nvSpPr>
        <p:spPr>
          <a:xfrm>
            <a:off x="1179615" y="1045029"/>
            <a:ext cx="10291948" cy="5678508"/>
          </a:xfrm>
        </p:spPr>
        <p:txBody>
          <a:bodyPr/>
          <a:lstStyle/>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6013E9-3D29-B248-32B5-F4C5A853D55B}"/>
              </a:ext>
            </a:extLst>
          </p:cNvPr>
          <p:cNvPicPr>
            <a:picLocks noChangeAspect="1"/>
          </p:cNvPicPr>
          <p:nvPr/>
        </p:nvPicPr>
        <p:blipFill>
          <a:blip r:embed="rId2"/>
          <a:stretch>
            <a:fillRect/>
          </a:stretch>
        </p:blipFill>
        <p:spPr>
          <a:xfrm>
            <a:off x="2066305" y="2690038"/>
            <a:ext cx="8760031" cy="2119191"/>
          </a:xfrm>
          <a:prstGeom prst="rect">
            <a:avLst/>
          </a:prstGeom>
        </p:spPr>
      </p:pic>
    </p:spTree>
    <p:extLst>
      <p:ext uri="{BB962C8B-B14F-4D97-AF65-F5344CB8AC3E}">
        <p14:creationId xmlns:p14="http://schemas.microsoft.com/office/powerpoint/2010/main" val="254256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pic>
        <p:nvPicPr>
          <p:cNvPr id="4" name="Picture 3">
            <a:extLst>
              <a:ext uri="{FF2B5EF4-FFF2-40B4-BE49-F238E27FC236}">
                <a16:creationId xmlns:a16="http://schemas.microsoft.com/office/drawing/2014/main" id="{F267B43F-8B5A-AC99-3E05-99E5E121D27A}"/>
              </a:ext>
            </a:extLst>
          </p:cNvPr>
          <p:cNvPicPr>
            <a:picLocks noChangeAspect="1"/>
          </p:cNvPicPr>
          <p:nvPr/>
        </p:nvPicPr>
        <p:blipFill>
          <a:blip r:embed="rId2"/>
          <a:stretch>
            <a:fillRect/>
          </a:stretch>
        </p:blipFill>
        <p:spPr>
          <a:xfrm>
            <a:off x="570016" y="902525"/>
            <a:ext cx="11621983" cy="5343896"/>
          </a:xfrm>
          <a:prstGeom prst="rect">
            <a:avLst/>
          </a:prstGeom>
        </p:spPr>
      </p:pic>
    </p:spTree>
    <p:extLst>
      <p:ext uri="{BB962C8B-B14F-4D97-AF65-F5344CB8AC3E}">
        <p14:creationId xmlns:p14="http://schemas.microsoft.com/office/powerpoint/2010/main" val="281591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538F-A732-4FE0-9FB1-CCD4F3F778E1}"/>
              </a:ext>
            </a:extLst>
          </p:cNvPr>
          <p:cNvSpPr>
            <a:spLocks noGrp="1"/>
          </p:cNvSpPr>
          <p:nvPr>
            <p:ph type="ctrTitle"/>
          </p:nvPr>
        </p:nvSpPr>
        <p:spPr>
          <a:xfrm>
            <a:off x="1524000" y="134463"/>
            <a:ext cx="9144000" cy="557561"/>
          </a:xfrm>
        </p:spPr>
        <p:txBody>
          <a:bodyPr>
            <a:normAutofit/>
          </a:bodyPr>
          <a:lstStyle/>
          <a:p>
            <a:r>
              <a:rPr lang="en-US" sz="3200" dirty="0">
                <a:latin typeface="Times New Roman" panose="02020603050405020304" pitchFamily="18" charset="0"/>
                <a:cs typeface="Times New Roman" panose="02020603050405020304" pitchFamily="18" charset="0"/>
              </a:rPr>
              <a:t>Bootstrap</a:t>
            </a:r>
          </a:p>
        </p:txBody>
      </p:sp>
      <p:pic>
        <p:nvPicPr>
          <p:cNvPr id="4" name="Picture 3">
            <a:extLst>
              <a:ext uri="{FF2B5EF4-FFF2-40B4-BE49-F238E27FC236}">
                <a16:creationId xmlns:a16="http://schemas.microsoft.com/office/drawing/2014/main" id="{1D607940-55FF-0F53-79D8-BA0B9DE71CC5}"/>
              </a:ext>
            </a:extLst>
          </p:cNvPr>
          <p:cNvPicPr>
            <a:picLocks noChangeAspect="1"/>
          </p:cNvPicPr>
          <p:nvPr/>
        </p:nvPicPr>
        <p:blipFill>
          <a:blip r:embed="rId2"/>
          <a:stretch>
            <a:fillRect/>
          </a:stretch>
        </p:blipFill>
        <p:spPr>
          <a:xfrm>
            <a:off x="642937" y="692024"/>
            <a:ext cx="10448615" cy="4901254"/>
          </a:xfrm>
          <a:prstGeom prst="rect">
            <a:avLst/>
          </a:prstGeom>
        </p:spPr>
      </p:pic>
    </p:spTree>
    <p:extLst>
      <p:ext uri="{BB962C8B-B14F-4D97-AF65-F5344CB8AC3E}">
        <p14:creationId xmlns:p14="http://schemas.microsoft.com/office/powerpoint/2010/main" val="2201746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2810</Words>
  <Application>Microsoft Office PowerPoint</Application>
  <PresentationFormat>Widescreen</PresentationFormat>
  <Paragraphs>281</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Arial Black</vt:lpstr>
      <vt:lpstr>Calibri</vt:lpstr>
      <vt:lpstr>Calibri Light</vt:lpstr>
      <vt:lpstr>Consolas</vt:lpstr>
      <vt:lpstr>Times New Roman</vt:lpstr>
      <vt:lpstr>Wingdings</vt:lpstr>
      <vt:lpstr>Office Theme</vt:lpstr>
      <vt:lpstr>Bootstrap</vt:lpstr>
      <vt:lpstr>Bootstrap</vt:lpstr>
      <vt:lpstr>Bootstrap</vt:lpstr>
      <vt:lpstr>Bootstrap</vt:lpstr>
      <vt:lpstr>Bootstrap</vt:lpstr>
      <vt:lpstr>Cấu hình cho 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lpstr>Cấu hình cho Bootstrap</vt:lpstr>
      <vt:lpstr>Cấu hình cho Bootstrap</vt:lpstr>
      <vt:lpstr>Cấu hình cho Bootstrap</vt:lpstr>
      <vt:lpstr>Cấu hình cho Bootstrap</vt:lpstr>
      <vt:lpstr>Tạo Layout cho trang</vt:lpstr>
      <vt:lpstr>Tạo header cho trang</vt:lpstr>
      <vt:lpstr>3. Tạo menu:</vt:lpstr>
      <vt:lpstr>4.Tạo table </vt:lpstr>
      <vt:lpstr>5. Tạo Modal</vt:lpstr>
      <vt:lpstr>5. Tạo Modal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Cấu hình cho Bootstrap</dc:title>
  <dc:creator>Đặng Văn Thuận</dc:creator>
  <cp:lastModifiedBy>Thuận</cp:lastModifiedBy>
  <cp:revision>11</cp:revision>
  <dcterms:created xsi:type="dcterms:W3CDTF">2020-06-09T02:46:21Z</dcterms:created>
  <dcterms:modified xsi:type="dcterms:W3CDTF">2022-10-13T13:59:20Z</dcterms:modified>
</cp:coreProperties>
</file>