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73" r:id="rId4"/>
    <p:sldId id="258" r:id="rId5"/>
    <p:sldId id="259" r:id="rId6"/>
    <p:sldId id="278" r:id="rId7"/>
    <p:sldId id="279" r:id="rId8"/>
    <p:sldId id="260" r:id="rId9"/>
    <p:sldId id="263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80" r:id="rId18"/>
    <p:sldId id="281" r:id="rId19"/>
    <p:sldId id="274" r:id="rId20"/>
    <p:sldId id="269" r:id="rId21"/>
    <p:sldId id="272" r:id="rId22"/>
    <p:sldId id="275" r:id="rId23"/>
    <p:sldId id="282" r:id="rId24"/>
    <p:sldId id="271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ần Mặc định" id="{A5F32A90-E45B-48F5-8E8C-A7659153AE77}">
          <p14:sldIdLst>
            <p14:sldId id="256"/>
            <p14:sldId id="257"/>
            <p14:sldId id="273"/>
            <p14:sldId id="258"/>
            <p14:sldId id="259"/>
            <p14:sldId id="278"/>
            <p14:sldId id="279"/>
            <p14:sldId id="260"/>
            <p14:sldId id="263"/>
            <p14:sldId id="261"/>
            <p14:sldId id="262"/>
            <p14:sldId id="264"/>
            <p14:sldId id="265"/>
            <p14:sldId id="266"/>
            <p14:sldId id="267"/>
            <p14:sldId id="268"/>
            <p14:sldId id="280"/>
            <p14:sldId id="281"/>
            <p14:sldId id="274"/>
            <p14:sldId id="269"/>
            <p14:sldId id="272"/>
            <p14:sldId id="275"/>
            <p14:sldId id="282"/>
            <p14:sldId id="27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g Viet Hung 20142139" initials="DVH2" lastIdx="1" clrIdx="0">
    <p:extLst>
      <p:ext uri="{19B8F6BF-5375-455C-9EA6-DF929625EA0E}">
        <p15:presenceInfo xmlns:p15="http://schemas.microsoft.com/office/powerpoint/2012/main" userId="Dang Viet Hung 2014213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Kiểu Trung bình 2 - Màu chủ đề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1-10T12:09:28.261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72FDB-C5E3-4CE5-923E-44CCA09AB873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64BAA-3245-4680-9176-1DAB3F219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A5A5-4AA5-42F5-A30D-9F911C526E24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75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8E7A-6428-4067-AF53-AF60B4275000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3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3A0B-F613-4A7B-999F-8B402EE1D8EB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7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E69E-CE44-4A9F-B6FE-AFC9CDD09F30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9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ầu trang của Phầ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0" y="6339625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E6C5-7443-403A-962A-2D6B7777E90A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91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CB0F7-0579-4C15-8878-9FE25FE1BE09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5EDB-DC6C-44CA-85D4-8B8F5BD3A9B9}" type="datetime1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BC9A-1FA0-4DFF-8882-A999D5F51071}" type="datetime1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6394E-74EA-4AA0-A6C6-427BF04CC1A1}" type="datetime1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0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709DB04-D000-419C-99F8-A411CF9F77B0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0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703BC-F742-49CA-BD88-746B2283ACF9}" type="datetime1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50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0479" y="1357372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210540"/>
            <a:ext cx="10058400" cy="1080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F532F5-D978-4513-AF51-1F55BE92B472}" type="datetime1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14B7F1-BB48-43C4-8AAC-DDDF7391C0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34406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5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2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F41C9B-3E74-4205-9146-BB7AA9C25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490330"/>
            <a:ext cx="10259833" cy="383478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VÀ CÀI ĐẶT THỬ NGHIỆM HỆ QUẢN TRỊ C</a:t>
            </a:r>
            <a:r>
              <a:rPr lang="vi-V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SỞ DỮ LIỆU THEO DẠNG CỘT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14EFED3-D3C2-4DBE-9C6E-A97373EAF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MsSV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20142139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hải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167158F-B6FD-4B86-A0A7-02E936E6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022063-2288-4A5E-BC35-5746653C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164578D-ED5F-4111-A524-413F2E04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10</a:t>
            </a:fld>
            <a:endParaRPr lang="en-US"/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C16D0AD2-DA3E-4ACF-847D-85AEB9442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90" y="1557867"/>
            <a:ext cx="5761524" cy="4311122"/>
          </a:xfrm>
        </p:spPr>
      </p:pic>
    </p:spTree>
    <p:extLst>
      <p:ext uri="{BB962C8B-B14F-4D97-AF65-F5344CB8AC3E}">
        <p14:creationId xmlns:p14="http://schemas.microsoft.com/office/powerpoint/2010/main" val="1132573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E8DA4D-7941-4E2F-8D42-F8534B57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8DA244B-0629-4DE8-B578-945D0969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11</a:t>
            </a:fld>
            <a:endParaRPr lang="en-US"/>
          </a:p>
        </p:txBody>
      </p:sp>
      <p:pic>
        <p:nvPicPr>
          <p:cNvPr id="14" name="Chỗ dành sẵn cho Nội dung 13">
            <a:extLst>
              <a:ext uri="{FF2B5EF4-FFF2-40B4-BE49-F238E27FC236}">
                <a16:creationId xmlns:a16="http://schemas.microsoft.com/office/drawing/2014/main" id="{679051D0-AF63-4C2D-BB15-AB0DF7BB1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495" y="1537349"/>
            <a:ext cx="4331630" cy="4676417"/>
          </a:xfrm>
        </p:spPr>
      </p:pic>
    </p:spTree>
    <p:extLst>
      <p:ext uri="{BB962C8B-B14F-4D97-AF65-F5344CB8AC3E}">
        <p14:creationId xmlns:p14="http://schemas.microsoft.com/office/powerpoint/2010/main" val="268203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68FD1A-9C6F-4509-9A81-3E393F7D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B1C6A47B-F180-455A-9738-F31538FD9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886" y="1604199"/>
            <a:ext cx="4111637" cy="4652312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CBC5D9-3D69-477C-A133-18D52EEE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6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6A8A082-3847-48E2-A4A0-7D424268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E190961E-2764-4D5E-9B73-E55893FA4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714" y="1746818"/>
            <a:ext cx="7154119" cy="4257478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907D7D5-1D32-4790-8949-D76764F2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4FB9CC8-879A-4C8C-AFAE-3FB0B8B7C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4B08BA9-B718-4F11-A945-BF1E747F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14</a:t>
            </a:fld>
            <a:endParaRPr lang="en-US"/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C46426F8-02FE-4AB5-B770-D55B72E16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132" y="1846263"/>
            <a:ext cx="8346061" cy="4022725"/>
          </a:xfrm>
        </p:spPr>
      </p:pic>
    </p:spTree>
    <p:extLst>
      <p:ext uri="{BB962C8B-B14F-4D97-AF65-F5344CB8AC3E}">
        <p14:creationId xmlns:p14="http://schemas.microsoft.com/office/powerpoint/2010/main" val="271213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5E0A97-675B-426D-A014-96935F33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17F4D2-4323-49CE-9155-66FB784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15</a:t>
            </a:fld>
            <a:endParaRPr lang="en-US"/>
          </a:p>
        </p:txBody>
      </p:sp>
      <p:pic>
        <p:nvPicPr>
          <p:cNvPr id="10" name="Chỗ dành sẵn cho Nội dung 9">
            <a:extLst>
              <a:ext uri="{FF2B5EF4-FFF2-40B4-BE49-F238E27FC236}">
                <a16:creationId xmlns:a16="http://schemas.microsoft.com/office/drawing/2014/main" id="{42DCA80C-6972-42BC-AC07-0BB7E84BE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18526"/>
            <a:ext cx="10058400" cy="3878198"/>
          </a:xfrm>
        </p:spPr>
      </p:pic>
    </p:spTree>
    <p:extLst>
      <p:ext uri="{BB962C8B-B14F-4D97-AF65-F5344CB8AC3E}">
        <p14:creationId xmlns:p14="http://schemas.microsoft.com/office/powerpoint/2010/main" val="1860101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30DB196-D36E-4410-A624-46ED4652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pic>
        <p:nvPicPr>
          <p:cNvPr id="6" name="Chỗ dành sẵn cho Nội dung 5">
            <a:extLst>
              <a:ext uri="{FF2B5EF4-FFF2-40B4-BE49-F238E27FC236}">
                <a16:creationId xmlns:a16="http://schemas.microsoft.com/office/drawing/2014/main" id="{51DC8723-A44A-443F-91E4-1667F8DB7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76" y="1547445"/>
            <a:ext cx="3302647" cy="4598199"/>
          </a:xfrm>
        </p:spPr>
      </p:pic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6F11FC2-167E-40B2-8182-5B6A3AFB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6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EA03C3-5E4E-451F-AD70-9EAB3F34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D5D4CAD-D957-48E0-89C6-150F5C9338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băm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đề</a:t>
                </a:r>
                <a:r>
                  <a:rPr lang="en-US" dirty="0"/>
                  <a:t> </a:t>
                </a:r>
                <a:r>
                  <a:rPr lang="en-US" dirty="0" err="1"/>
                  <a:t>xuất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Donald Knuth </a:t>
                </a:r>
                <a:r>
                  <a:rPr lang="en-US" dirty="0" err="1"/>
                  <a:t>trong</a:t>
                </a:r>
                <a:r>
                  <a:rPr lang="en-US" dirty="0"/>
                  <a:t> The Art of Computer Programming volume 3. </a:t>
                </a:r>
                <a:r>
                  <a:rPr lang="en-US" dirty="0" err="1"/>
                  <a:t>Đây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băm</a:t>
                </a:r>
                <a:r>
                  <a:rPr lang="en-US" dirty="0"/>
                  <a:t> double hashing.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băm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:</a:t>
                </a:r>
              </a:p>
              <a:p>
                <a:pPr marL="201168" lvl="1" indent="0">
                  <a:buNone/>
                </a:pPr>
                <a:r>
                  <a:rPr lang="en-US" i="1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𝑡𝑎𝑏𝑙𝑒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r>
                  <a:rPr lang="en-US" sz="2200" dirty="0" err="1"/>
                  <a:t>Với</a:t>
                </a:r>
                <a:r>
                  <a:rPr lang="en-US" sz="2200" dirty="0"/>
                  <a:t>: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/>
                          </m:ctrlPr>
                        </m:sSubPr>
                        <m:e>
                          <m:r>
                            <a:rPr lang="en-US" sz="2200" i="1"/>
                            <m:t>h</m:t>
                          </m:r>
                        </m:e>
                        <m:sub>
                          <m:r>
                            <a:rPr lang="en-US" sz="2200" i="1"/>
                            <m:t>𝑣𝑎𝑙</m:t>
                          </m:r>
                        </m:sub>
                      </m:sSub>
                      <m:r>
                        <a:rPr lang="en-US" sz="2200" i="1"/>
                        <m:t>= </m:t>
                      </m:r>
                      <m:r>
                        <a:rPr lang="en-US" sz="2200" i="1"/>
                        <m:t>𝑛</m:t>
                      </m:r>
                      <m:r>
                        <a:rPr lang="en-US" sz="2200" i="1"/>
                        <m:t> . </m:t>
                      </m:r>
                      <m:sSup>
                        <m:sSupPr>
                          <m:ctrlPr>
                            <a:rPr lang="en-US" sz="2200" i="1"/>
                          </m:ctrlPr>
                        </m:sSupPr>
                        <m:e>
                          <m:r>
                            <a:rPr lang="en-US" sz="2200" i="1"/>
                            <m:t>16</m:t>
                          </m:r>
                        </m:e>
                        <m:sup>
                          <m:r>
                            <a:rPr lang="en-US" sz="2200" i="1"/>
                            <m:t>𝑛</m:t>
                          </m:r>
                        </m:sup>
                      </m:sSup>
                      <m:r>
                        <a:rPr lang="en-US" sz="2200" i="1"/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200" i="1"/>
                          </m:ctrlPr>
                        </m:naryPr>
                        <m:sub>
                          <m:r>
                            <a:rPr lang="en-US" sz="2200" i="1"/>
                            <m:t>𝑖</m:t>
                          </m:r>
                          <m:r>
                            <a:rPr lang="en-US" sz="2200" i="1"/>
                            <m:t>=</m:t>
                          </m:r>
                          <m:r>
                            <a:rPr lang="en-US" sz="2200" i="1"/>
                            <m:t>0</m:t>
                          </m:r>
                        </m:sub>
                        <m:sup>
                          <m:r>
                            <a:rPr lang="en-US" sz="2200" i="1"/>
                            <m:t>𝑛</m:t>
                          </m:r>
                          <m:r>
                            <a:rPr lang="en-US" sz="2200" i="1"/>
                            <m:t>−</m:t>
                          </m:r>
                          <m:r>
                            <a:rPr lang="en-US" sz="2200" i="1"/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( </m:t>
                              </m:r>
                              <m:sSup>
                                <m:sSupPr>
                                  <m:ctrlPr>
                                    <a:rPr lang="en-US" sz="2200" i="1"/>
                                  </m:ctrlPr>
                                </m:sSupPr>
                                <m:e>
                                  <m:r>
                                    <a:rPr lang="en-US" sz="2200" i="1"/>
                                    <m:t>16</m:t>
                                  </m:r>
                                </m:e>
                                <m:sup>
                                  <m:r>
                                    <a:rPr lang="en-US" sz="2200" i="1"/>
                                    <m:t>𝑖</m:t>
                                  </m:r>
                                </m:sup>
                              </m:sSup>
                              <m:r>
                                <a:rPr lang="en-US" sz="2200" i="1"/>
                                <m:t>. </m:t>
                              </m:r>
                              <m:r>
                                <a:rPr lang="en-US" sz="2200" i="1"/>
                                <m:t>𝐾</m:t>
                              </m:r>
                            </m:e>
                            <m:sub>
                              <m:r>
                                <a:rPr lang="en-US" sz="2200" i="1"/>
                                <m:t>𝑖</m:t>
                              </m:r>
                            </m:sub>
                          </m:sSub>
                          <m:r>
                            <a:rPr lang="en-US" sz="2200" i="1"/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7D5D4CAD-D957-48E0-89C6-150F5C9338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4" t="-4242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9774AE6-D4DD-46F6-B1D2-928FB2B7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E298786-2CF9-4A98-A6C6-0142B4CC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08F9A4C-19AC-4F0B-A82C-BAE545F4F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băm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𝑡𝑎𝑏𝑙𝑒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𝑖𝑛𝑑𝑒𝑥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𝑣𝑎𝑙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𝑖𝑛𝑑𝑒𝑥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𝑣𝑎𝑙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  <a:p>
                <a:pPr marL="201168" lvl="1" indent="0">
                  <a:buNone/>
                </a:pPr>
                <a:r>
                  <a:rPr lang="en-US" sz="2400" dirty="0" err="1"/>
                  <a:t>Với</a:t>
                </a:r>
                <a:r>
                  <a:rPr lang="en-US" sz="2400" dirty="0"/>
                  <a:t>: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/>
                        <m:t>𝑖𝑛𝑑𝑒𝑥</m:t>
                      </m:r>
                      <m:r>
                        <a:rPr lang="en-US" sz="2400" i="1"/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/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/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/>
                                  </m:ctrlPr>
                                </m:dPr>
                                <m:e>
                                  <m:r>
                                    <a:rPr lang="en-US" sz="2400" i="1"/>
                                    <m:t>𝐾</m:t>
                                  </m:r>
                                </m:e>
                              </m:d>
                              <m:r>
                                <a:rPr lang="en-US" sz="2400" i="1"/>
                                <m:t>                       </m:t>
                              </m:r>
                              <m:r>
                                <a:rPr lang="en-US" sz="2400" i="1"/>
                                <m:t>𝑛</m:t>
                              </m:r>
                              <m:r>
                                <a:rPr lang="en-US" sz="2400" i="1"/>
                                <m:t>ế</m:t>
                              </m:r>
                              <m:r>
                                <a:rPr lang="en-US" sz="2400" i="1"/>
                                <m:t>𝑢</m:t>
                              </m:r>
                              <m:r>
                                <a:rPr lang="en-US" sz="2400" i="1"/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/>
                                  </m:ctrlPr>
                                </m:dPr>
                                <m:e>
                                  <m:r>
                                    <a:rPr lang="en-US" sz="2400" i="1"/>
                                    <m:t>𝐾</m:t>
                                  </m:r>
                                </m:e>
                              </m:d>
                              <m:r>
                                <a:rPr lang="en-US" sz="2400" i="1"/>
                                <m:t> đượ</m:t>
                              </m:r>
                              <m:r>
                                <a:rPr lang="en-US" sz="2400" i="1"/>
                                <m:t>𝑐</m:t>
                              </m:r>
                              <m:r>
                                <a:rPr lang="en-US" sz="2400" i="1"/>
                                <m:t> </m:t>
                              </m:r>
                              <m:r>
                                <a:rPr lang="en-US" sz="2400" i="1"/>
                                <m:t>𝑡h</m:t>
                              </m:r>
                              <m:r>
                                <a:rPr lang="en-US" sz="2400" i="1"/>
                                <m:t>ự</m:t>
                              </m:r>
                              <m:r>
                                <a:rPr lang="en-US" sz="2400" i="1"/>
                                <m:t>𝑐</m:t>
                              </m:r>
                              <m:r>
                                <a:rPr lang="en-US" sz="2400" i="1"/>
                                <m:t> </m:t>
                              </m:r>
                              <m:r>
                                <a:rPr lang="en-US" sz="2400" i="1"/>
                                <m:t>h𝑖</m:t>
                              </m:r>
                              <m:r>
                                <a:rPr lang="en-US" sz="2400" i="1"/>
                                <m:t>ệ</m:t>
                              </m:r>
                              <m:r>
                                <a:rPr lang="en-US" sz="2400" i="1"/>
                                <m:t>𝑛</m:t>
                              </m:r>
                              <m:r>
                                <a:rPr lang="en-US" sz="2400" i="1"/>
                                <m:t> </m:t>
                              </m:r>
                              <m:r>
                                <a:rPr lang="en-US" sz="2400" i="1"/>
                                <m:t>𝑙</m:t>
                              </m:r>
                              <m:r>
                                <a:rPr lang="en-US" sz="2400" i="1"/>
                                <m:t>ầ</m:t>
                              </m:r>
                              <m:r>
                                <a:rPr lang="en-US" sz="2400" i="1"/>
                                <m:t>𝑛</m:t>
                              </m:r>
                              <m:r>
                                <a:rPr lang="en-US" sz="2400" i="1"/>
                                <m:t> đầ</m:t>
                              </m:r>
                              <m:r>
                                <a:rPr lang="en-US" sz="2400" i="1"/>
                                <m:t>𝑢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i="1"/>
                                  </m:ctrlPr>
                                </m:sSubPr>
                                <m:e>
                                  <m:r>
                                    <a:rPr lang="en-US" sz="2400" i="1"/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/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/>
                                  </m:ctrlPr>
                                </m:dPr>
                                <m:e>
                                  <m:r>
                                    <a:rPr lang="en-US" sz="2400" i="1"/>
                                    <m:t>𝐾</m:t>
                                  </m:r>
                                </m:e>
                              </m:d>
                              <m:r>
                                <a:rPr lang="en-US" sz="2400" i="1"/>
                                <m:t> </m:t>
                              </m:r>
                              <m:r>
                                <a:rPr lang="en-US" sz="2400" i="1"/>
                                <m:t>𝑐</m:t>
                              </m:r>
                              <m:r>
                                <a:rPr lang="en-US" sz="2400" i="1"/>
                                <m:t>ủ</m:t>
                              </m:r>
                              <m:r>
                                <a:rPr lang="en-US" sz="2400" i="1"/>
                                <m:t>𝑎</m:t>
                              </m:r>
                              <m:r>
                                <a:rPr lang="en-US" sz="2400" i="1"/>
                                <m:t> </m:t>
                              </m:r>
                              <m:r>
                                <a:rPr lang="en-US" sz="2400" i="1"/>
                                <m:t>𝑙</m:t>
                              </m:r>
                              <m:r>
                                <a:rPr lang="en-US" sz="2400" i="1"/>
                                <m:t>ầ</m:t>
                              </m:r>
                              <m:r>
                                <a:rPr lang="en-US" sz="2400" i="1"/>
                                <m:t>𝑛</m:t>
                              </m:r>
                              <m:r>
                                <a:rPr lang="en-US" sz="2400" i="1"/>
                                <m:t> </m:t>
                              </m:r>
                              <m:r>
                                <a:rPr lang="en-US" sz="2400" i="1"/>
                                <m:t>𝑏</m:t>
                              </m:r>
                              <m:r>
                                <a:rPr lang="en-US" sz="2400" i="1"/>
                                <m:t>ă</m:t>
                              </m:r>
                              <m:r>
                                <a:rPr lang="en-US" sz="2400" i="1"/>
                                <m:t>𝑚</m:t>
                              </m:r>
                              <m:r>
                                <a:rPr lang="en-US" sz="2400" i="1"/>
                                <m:t> </m:t>
                              </m:r>
                              <m:r>
                                <a:rPr lang="en-US" sz="2400" i="1"/>
                                <m:t>𝑡𝑟</m:t>
                              </m:r>
                              <m:r>
                                <a:rPr lang="en-US" sz="2400" i="1"/>
                                <m:t>ướ</m:t>
                              </m:r>
                              <m:r>
                                <a:rPr lang="en-US" sz="2400" i="1"/>
                                <m:t>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201168" lvl="1" indent="0">
                  <a:buNone/>
                </a:pPr>
                <a:r>
                  <a:rPr lang="en-US" sz="2400" i="1" dirty="0"/>
                  <a:t>		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en-US" sz="2400" i="1"/>
                            <m:t>h</m:t>
                          </m:r>
                        </m:e>
                        <m:sub>
                          <m:r>
                            <a:rPr lang="en-US" sz="2400" i="1"/>
                            <m:t>𝑣𝑎𝑙</m:t>
                          </m:r>
                          <m:r>
                            <a:rPr lang="en-US" sz="2400" i="1"/>
                            <m:t>2</m:t>
                          </m:r>
                        </m:sub>
                      </m:sSub>
                      <m:r>
                        <a:rPr lang="en-US" sz="2400" i="1"/>
                        <m:t>=1+(</m:t>
                      </m:r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a:rPr lang="en-US" sz="2400" i="1"/>
                            <m:t>h</m:t>
                          </m:r>
                        </m:e>
                        <m:sub>
                          <m:r>
                            <a:rPr lang="en-US" sz="2400" i="1"/>
                            <m:t>𝑣𝑎𝑙</m:t>
                          </m:r>
                        </m:sub>
                      </m:sSub>
                      <m:r>
                        <a:rPr lang="en-US" sz="2400" i="1"/>
                        <m:t> </m:t>
                      </m:r>
                      <m:r>
                        <a:rPr lang="en-US" sz="2400" i="1"/>
                        <m:t>𝑚𝑜𝑑</m:t>
                      </m:r>
                      <m:r>
                        <a:rPr lang="en-US" sz="2400" i="1"/>
                        <m:t> </m:t>
                      </m:r>
                      <m:d>
                        <m:dPr>
                          <m:ctrlPr>
                            <a:rPr lang="en-US" sz="2400" i="1"/>
                          </m:ctrlPr>
                        </m:dPr>
                        <m:e>
                          <m:r>
                            <a:rPr lang="en-US" sz="2400" i="1"/>
                            <m:t>𝑡𝑎𝑏𝑙𝑒</m:t>
                          </m:r>
                          <m:r>
                            <a:rPr lang="en-US" sz="2400" i="1"/>
                            <m:t>_</m:t>
                          </m:r>
                          <m:r>
                            <a:rPr lang="en-US" sz="2400" i="1"/>
                            <m:t>𝑠𝑖𝑧𝑒</m:t>
                          </m:r>
                          <m:r>
                            <a:rPr lang="en-US" sz="2400" i="1"/>
                            <m:t>−2</m:t>
                          </m:r>
                        </m:e>
                      </m:d>
                      <m:r>
                        <a:rPr lang="en-US" sz="2400" i="1"/>
                        <m:t> )</m:t>
                      </m:r>
                    </m:oMath>
                  </m:oMathPara>
                </a14:m>
                <a:endParaRPr lang="en-US" sz="2400" dirty="0"/>
              </a:p>
              <a:p>
                <a:pPr marL="201168" lvl="1" indent="0">
                  <a:buNone/>
                </a:pPr>
                <a:endParaRPr lang="en-US" i="1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B08F9A4C-19AC-4F0B-A82C-BAE545F4F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C197B1A-6E66-451C-98B1-0EEE32A4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6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0F4F1083-67F9-4428-BB5F-95446343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sp>
        <p:nvSpPr>
          <p:cNvPr id="6" name="Chỗ dành sẵn cho Văn bản 5">
            <a:extLst>
              <a:ext uri="{FF2B5EF4-FFF2-40B4-BE49-F238E27FC236}">
                <a16:creationId xmlns:a16="http://schemas.microsoft.com/office/drawing/2014/main" id="{2ADF021B-DCAA-44C5-B0F5-C5A9D7E51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C64632E-3A42-4831-9D7F-A36C86F3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7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359D99-D589-4154-A157-16016EB3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231877E-FA37-4A79-B298-2748E0BA1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5518" lvl="1" indent="-514350">
              <a:buFont typeface="+mj-lt"/>
              <a:buAutoNum type="arabicPeriod"/>
            </a:pP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  <a:p>
            <a:pPr marL="715518" lvl="1" indent="-514350">
              <a:buFont typeface="+mj-lt"/>
              <a:buAutoNum type="arabicPeriod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 marL="715518" lvl="1" indent="-514350">
              <a:buFont typeface="+mj-lt"/>
              <a:buAutoNum type="arabicPeriod"/>
            </a:pP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marL="715518" lvl="1" indent="-514350">
              <a:buFont typeface="+mj-lt"/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405EA86F-C1D3-48D4-9543-A68FBDF75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3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B90A084-C4EA-43F6-B512-953F2DCF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68442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graphicFrame>
        <p:nvGraphicFramePr>
          <p:cNvPr id="8" name="Chỗ dành sẵn cho Nội dung 7">
            <a:extLst>
              <a:ext uri="{FF2B5EF4-FFF2-40B4-BE49-F238E27FC236}">
                <a16:creationId xmlns:a16="http://schemas.microsoft.com/office/drawing/2014/main" id="{86D78E75-6986-4563-AB09-85863955050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7812607"/>
              </p:ext>
            </p:extLst>
          </p:nvPr>
        </p:nvGraphicFramePr>
        <p:xfrm>
          <a:off x="1096963" y="1846263"/>
          <a:ext cx="10115520" cy="10463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5659">
                  <a:extLst>
                    <a:ext uri="{9D8B030D-6E8A-4147-A177-3AD203B41FA5}">
                      <a16:colId xmlns:a16="http://schemas.microsoft.com/office/drawing/2014/main" val="2023191953"/>
                    </a:ext>
                  </a:extLst>
                </a:gridCol>
                <a:gridCol w="2519957">
                  <a:extLst>
                    <a:ext uri="{9D8B030D-6E8A-4147-A177-3AD203B41FA5}">
                      <a16:colId xmlns:a16="http://schemas.microsoft.com/office/drawing/2014/main" val="112222175"/>
                    </a:ext>
                  </a:extLst>
                </a:gridCol>
                <a:gridCol w="2365674">
                  <a:extLst>
                    <a:ext uri="{9D8B030D-6E8A-4147-A177-3AD203B41FA5}">
                      <a16:colId xmlns:a16="http://schemas.microsoft.com/office/drawing/2014/main" val="144354461"/>
                    </a:ext>
                  </a:extLst>
                </a:gridCol>
                <a:gridCol w="2054230">
                  <a:extLst>
                    <a:ext uri="{9D8B030D-6E8A-4147-A177-3AD203B41FA5}">
                      <a16:colId xmlns:a16="http://schemas.microsoft.com/office/drawing/2014/main" val="417311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lượng</a:t>
                      </a: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bản</a:t>
                      </a: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ghi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84" marR="324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1000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84" marR="324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6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2000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84" marR="324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3000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84" marR="32484" marT="0" marB="0"/>
                </a:tc>
                <a:extLst>
                  <a:ext uri="{0D108BD9-81ED-4DB2-BD59-A6C34878D82A}">
                    <a16:rowId xmlns:a16="http://schemas.microsoft.com/office/drawing/2014/main" val="318640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Thời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gian</a:t>
                      </a: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(s)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84" marR="324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1.05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84" marR="324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3.63</a:t>
                      </a:r>
                      <a:endParaRPr lang="en-US" sz="2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84" marR="3248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7.93</a:t>
                      </a:r>
                      <a:endParaRPr lang="en-US" sz="2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2484" marR="32484" marT="0" marB="0"/>
                </a:tc>
                <a:extLst>
                  <a:ext uri="{0D108BD9-81ED-4DB2-BD59-A6C34878D82A}">
                    <a16:rowId xmlns:a16="http://schemas.microsoft.com/office/drawing/2014/main" val="2062576875"/>
                  </a:ext>
                </a:extLst>
              </a:tr>
            </a:tbl>
          </a:graphicData>
        </a:graphic>
      </p:graphicFrame>
      <p:sp>
        <p:nvSpPr>
          <p:cNvPr id="24" name="Chỗ dành sẵn cho Nội dung 23">
            <a:extLst>
              <a:ext uri="{FF2B5EF4-FFF2-40B4-BE49-F238E27FC236}">
                <a16:creationId xmlns:a16="http://schemas.microsoft.com/office/drawing/2014/main" id="{EBA53E92-949A-44B8-AC22-D354F336B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6963" y="3074504"/>
            <a:ext cx="10058717" cy="2794591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Hình</a:t>
            </a:r>
            <a:r>
              <a:rPr lang="en-US" sz="2400" dirty="0"/>
              <a:t> 1.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(insert)</a:t>
            </a:r>
          </a:p>
          <a:p>
            <a:r>
              <a:rPr lang="en-US" sz="2400" dirty="0"/>
              <a:t>=&gt; Do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băm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open address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l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càng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chậm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endParaRPr lang="en-US" sz="24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ADC4E28-0CC7-45D5-B5CD-C3C49EAF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0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FFF6D37-3501-410B-B04E-1F6CF535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</p:txBody>
      </p:sp>
      <p:graphicFrame>
        <p:nvGraphicFramePr>
          <p:cNvPr id="6" name="Chỗ dành sẵn cho Nội dung 5">
            <a:extLst>
              <a:ext uri="{FF2B5EF4-FFF2-40B4-BE49-F238E27FC236}">
                <a16:creationId xmlns:a16="http://schemas.microsoft.com/office/drawing/2014/main" id="{3F3DF712-B969-4A8B-AF51-DC280924F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856674"/>
              </p:ext>
            </p:extLst>
          </p:nvPr>
        </p:nvGraphicFramePr>
        <p:xfrm>
          <a:off x="1940204" y="1727889"/>
          <a:ext cx="8311592" cy="8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7898">
                  <a:extLst>
                    <a:ext uri="{9D8B030D-6E8A-4147-A177-3AD203B41FA5}">
                      <a16:colId xmlns:a16="http://schemas.microsoft.com/office/drawing/2014/main" val="3009407932"/>
                    </a:ext>
                  </a:extLst>
                </a:gridCol>
                <a:gridCol w="2077898">
                  <a:extLst>
                    <a:ext uri="{9D8B030D-6E8A-4147-A177-3AD203B41FA5}">
                      <a16:colId xmlns:a16="http://schemas.microsoft.com/office/drawing/2014/main" val="171420658"/>
                    </a:ext>
                  </a:extLst>
                </a:gridCol>
                <a:gridCol w="2077898">
                  <a:extLst>
                    <a:ext uri="{9D8B030D-6E8A-4147-A177-3AD203B41FA5}">
                      <a16:colId xmlns:a16="http://schemas.microsoft.com/office/drawing/2014/main" val="3501300878"/>
                    </a:ext>
                  </a:extLst>
                </a:gridCol>
                <a:gridCol w="2077898">
                  <a:extLst>
                    <a:ext uri="{9D8B030D-6E8A-4147-A177-3AD203B41FA5}">
                      <a16:colId xmlns:a16="http://schemas.microsoft.com/office/drawing/2014/main" val="2574790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request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575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12.91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25.87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1604341"/>
                  </a:ext>
                </a:extLst>
              </a:tr>
            </a:tbl>
          </a:graphicData>
        </a:graphic>
      </p:graphicFrame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0991721-BBBC-4CAC-B728-BF3C41D3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1AEA1843-AE78-43EA-8670-A972175A2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672669"/>
              </p:ext>
            </p:extLst>
          </p:nvPr>
        </p:nvGraphicFramePr>
        <p:xfrm>
          <a:off x="1940203" y="3270825"/>
          <a:ext cx="8311593" cy="804800"/>
        </p:xfrm>
        <a:graphic>
          <a:graphicData uri="http://schemas.openxmlformats.org/drawingml/2006/table">
            <a:tbl>
              <a:tblPr firstRow="1" firstCol="1" bandRow="1"/>
              <a:tblGrid>
                <a:gridCol w="2077188">
                  <a:extLst>
                    <a:ext uri="{9D8B030D-6E8A-4147-A177-3AD203B41FA5}">
                      <a16:colId xmlns:a16="http://schemas.microsoft.com/office/drawing/2014/main" val="3346976497"/>
                    </a:ext>
                  </a:extLst>
                </a:gridCol>
                <a:gridCol w="2078135">
                  <a:extLst>
                    <a:ext uri="{9D8B030D-6E8A-4147-A177-3AD203B41FA5}">
                      <a16:colId xmlns:a16="http://schemas.microsoft.com/office/drawing/2014/main" val="881487723"/>
                    </a:ext>
                  </a:extLst>
                </a:gridCol>
                <a:gridCol w="2078135">
                  <a:extLst>
                    <a:ext uri="{9D8B030D-6E8A-4147-A177-3AD203B41FA5}">
                      <a16:colId xmlns:a16="http://schemas.microsoft.com/office/drawing/2014/main" val="600257023"/>
                    </a:ext>
                  </a:extLst>
                </a:gridCol>
                <a:gridCol w="2078135">
                  <a:extLst>
                    <a:ext uri="{9D8B030D-6E8A-4147-A177-3AD203B41FA5}">
                      <a16:colId xmlns:a16="http://schemas.microsoft.com/office/drawing/2014/main" val="732857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lượng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request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2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Thời gian (s)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0.36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1.76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3.67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188826"/>
                  </a:ext>
                </a:extLst>
              </a:tr>
            </a:tbl>
          </a:graphicData>
        </a:graphic>
      </p:graphicFrame>
      <p:graphicFrame>
        <p:nvGraphicFramePr>
          <p:cNvPr id="12" name="Bảng 11">
            <a:extLst>
              <a:ext uri="{FF2B5EF4-FFF2-40B4-BE49-F238E27FC236}">
                <a16:creationId xmlns:a16="http://schemas.microsoft.com/office/drawing/2014/main" id="{29E72027-5B9B-4799-A6E4-DC514C7EA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05985"/>
              </p:ext>
            </p:extLst>
          </p:nvPr>
        </p:nvGraphicFramePr>
        <p:xfrm>
          <a:off x="1940204" y="4792419"/>
          <a:ext cx="8311592" cy="804800"/>
        </p:xfrm>
        <a:graphic>
          <a:graphicData uri="http://schemas.openxmlformats.org/drawingml/2006/table">
            <a:tbl>
              <a:tblPr firstRow="1" firstCol="1" bandRow="1"/>
              <a:tblGrid>
                <a:gridCol w="2077187">
                  <a:extLst>
                    <a:ext uri="{9D8B030D-6E8A-4147-A177-3AD203B41FA5}">
                      <a16:colId xmlns:a16="http://schemas.microsoft.com/office/drawing/2014/main" val="881620069"/>
                    </a:ext>
                  </a:extLst>
                </a:gridCol>
                <a:gridCol w="2078135">
                  <a:extLst>
                    <a:ext uri="{9D8B030D-6E8A-4147-A177-3AD203B41FA5}">
                      <a16:colId xmlns:a16="http://schemas.microsoft.com/office/drawing/2014/main" val="1179035272"/>
                    </a:ext>
                  </a:extLst>
                </a:gridCol>
                <a:gridCol w="2078135">
                  <a:extLst>
                    <a:ext uri="{9D8B030D-6E8A-4147-A177-3AD203B41FA5}">
                      <a16:colId xmlns:a16="http://schemas.microsoft.com/office/drawing/2014/main" val="4067589745"/>
                    </a:ext>
                  </a:extLst>
                </a:gridCol>
                <a:gridCol w="2078135">
                  <a:extLst>
                    <a:ext uri="{9D8B030D-6E8A-4147-A177-3AD203B41FA5}">
                      <a16:colId xmlns:a16="http://schemas.microsoft.com/office/drawing/2014/main" val="881660538"/>
                    </a:ext>
                  </a:extLst>
                </a:gridCol>
              </a:tblGrid>
              <a:tr h="3578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Số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lượng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request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500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34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Thời gian (s)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0.79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3.95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8.30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107362"/>
                  </a:ext>
                </a:extLst>
              </a:tr>
            </a:tbl>
          </a:graphicData>
        </a:graphic>
      </p:graphicFrame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ECF89CB5-FE8C-4018-B55E-AB56043C93B3}"/>
              </a:ext>
            </a:extLst>
          </p:cNvPr>
          <p:cNvSpPr txBox="1"/>
          <p:nvPr/>
        </p:nvSpPr>
        <p:spPr>
          <a:xfrm>
            <a:off x="1940203" y="2729948"/>
            <a:ext cx="831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id="{AC6E832D-4239-4AC8-9B1F-90C337CFB0D9}"/>
              </a:ext>
            </a:extLst>
          </p:cNvPr>
          <p:cNvSpPr txBox="1"/>
          <p:nvPr/>
        </p:nvSpPr>
        <p:spPr>
          <a:xfrm>
            <a:off x="1933578" y="4220817"/>
            <a:ext cx="831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C23E11EF-3A4A-4712-8903-E8EE858F3F36}"/>
              </a:ext>
            </a:extLst>
          </p:cNvPr>
          <p:cNvSpPr txBox="1"/>
          <p:nvPr/>
        </p:nvSpPr>
        <p:spPr>
          <a:xfrm>
            <a:off x="1966709" y="5791197"/>
            <a:ext cx="831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18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9E95799-36A0-4D5A-9919-B8FBCFD9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BC82148-A69A-4C7A-B3D3-E657BA4F1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E9728A8-006E-4BCE-9FAE-465619F1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24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6548D0-DE29-41FE-9BB4-ECCF38EA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BDC5F5B-2B3C-4E2B-B90A-25739E2B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Đạt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HQT CSDL</a:t>
            </a:r>
          </a:p>
          <a:p>
            <a:pPr lvl="2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No SQL</a:t>
            </a:r>
          </a:p>
          <a:p>
            <a:pPr lvl="2"/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sót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HQT CSDL</a:t>
            </a:r>
          </a:p>
          <a:p>
            <a:pPr lvl="2"/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754A6AB-A919-4EFA-BCE4-DAF20A8F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63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68DC5B-CD97-4071-8EFA-AB63D086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EE98F61-667B-4BB3-81D7-5F3AC9E2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dirty="0"/>
              <a:t>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thiện</a:t>
            </a:r>
            <a:r>
              <a:rPr lang="vi-VN" dirty="0"/>
              <a:t> HQT CSDL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vi-VN" dirty="0"/>
              <a:t>Nâng cao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p</a:t>
            </a:r>
            <a:r>
              <a:rPr lang="vi-VN" dirty="0"/>
              <a:t>hân </a:t>
            </a:r>
            <a:r>
              <a:rPr lang="vi-VN" dirty="0" err="1"/>
              <a:t>tán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8613450-9B29-4504-9F32-EEE853C8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3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DE08D6-24DA-4128-9FF8-97A851FF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Cảm</a:t>
            </a:r>
            <a:r>
              <a:rPr lang="en-US" dirty="0"/>
              <a:t> 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C3CFD03-CF89-418B-B8BE-FBF27C727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39467AE-BF2F-4769-9A76-E65A7F07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DB6AFE-44D4-4971-BB5E-CFD91BB0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3C79465-B7EB-4214-8C35-1B5B4935B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72C8D16-0AE0-433E-B52C-ED596EC5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0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6381A72-6634-45E4-944F-7B93190E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D30A4D9-E7E9-4706-A67E-94A56CD5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4</a:t>
            </a:fld>
            <a:endParaRPr lang="en-US"/>
          </a:p>
        </p:txBody>
      </p:sp>
      <p:sp>
        <p:nvSpPr>
          <p:cNvPr id="8" name="Chỗ dành sẵn cho Nội dung 7">
            <a:extLst>
              <a:ext uri="{FF2B5EF4-FFF2-40B4-BE49-F238E27FC236}">
                <a16:creationId xmlns:a16="http://schemas.microsoft.com/office/drawing/2014/main" id="{17512E45-93E8-4433-88A7-C5A64333C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,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1, 20140001, </a:t>
            </a:r>
            <a:r>
              <a:rPr lang="en-US" sz="2400" dirty="0" err="1"/>
              <a:t>Nguyễn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A, BK 1, Thanh </a:t>
            </a:r>
            <a:r>
              <a:rPr lang="en-US" sz="2400" dirty="0" err="1"/>
              <a:t>Xuân</a:t>
            </a:r>
            <a:r>
              <a:rPr lang="en-US" sz="2400" dirty="0"/>
              <a:t>, … , 2, 20140002, </a:t>
            </a:r>
            <a:r>
              <a:rPr lang="en-US" sz="2400" dirty="0" err="1"/>
              <a:t>Trần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B, BK 2, </a:t>
            </a:r>
            <a:r>
              <a:rPr lang="en-US" sz="2400" dirty="0" err="1"/>
              <a:t>Cầu</a:t>
            </a:r>
            <a:r>
              <a:rPr lang="en-US" sz="2400" dirty="0"/>
              <a:t> </a:t>
            </a:r>
            <a:r>
              <a:rPr lang="en-US" sz="2400" dirty="0" err="1"/>
              <a:t>Giấy</a:t>
            </a:r>
            <a:r>
              <a:rPr lang="en-US" sz="2400" dirty="0"/>
              <a:t>, … , 3, 20140003, </a:t>
            </a:r>
            <a:r>
              <a:rPr lang="en-US" sz="2400" dirty="0" err="1"/>
              <a:t>Ngô</a:t>
            </a:r>
            <a:r>
              <a:rPr lang="en-US" sz="2400" dirty="0"/>
              <a:t> </a:t>
            </a:r>
            <a:r>
              <a:rPr lang="en-US" sz="2400" dirty="0" err="1"/>
              <a:t>Văn</a:t>
            </a:r>
            <a:r>
              <a:rPr lang="en-US" sz="2400" dirty="0"/>
              <a:t> C, BK 3, Hai </a:t>
            </a:r>
            <a:r>
              <a:rPr lang="en-US" sz="2400" dirty="0" err="1"/>
              <a:t>Bà</a:t>
            </a:r>
            <a:r>
              <a:rPr lang="en-US" sz="2400" dirty="0"/>
              <a:t> Tr</a:t>
            </a:r>
            <a:r>
              <a:rPr lang="vi-VN" sz="2400" dirty="0"/>
              <a:t>ư</a:t>
            </a:r>
            <a:r>
              <a:rPr lang="en-US" sz="2400" dirty="0"/>
              <a:t>ng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D06528E2-F31C-446A-8E5A-CDBE1E758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22" y="3030108"/>
            <a:ext cx="782111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6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44886D-E0A4-4C72-817D-F61DC57A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B6D159D-4613-4615-A6E4-61F1A9CFD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1, 2, 3, … , 20140001, 20140002, 2014003, …, </a:t>
            </a:r>
            <a:r>
              <a:rPr lang="en-US" sz="2000" dirty="0" err="1"/>
              <a:t>Nguyễn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A, </a:t>
            </a:r>
            <a:r>
              <a:rPr lang="en-US" sz="2000" dirty="0" err="1"/>
              <a:t>Trần</a:t>
            </a:r>
            <a:r>
              <a:rPr lang="en-US" sz="2000" dirty="0"/>
              <a:t> </a:t>
            </a:r>
            <a:r>
              <a:rPr lang="en-US" sz="2000" dirty="0" err="1"/>
              <a:t>Văn</a:t>
            </a:r>
            <a:r>
              <a:rPr lang="en-US" sz="2000" dirty="0"/>
              <a:t> B, …, BK 1, BK 2, BK 3, …, Thanh </a:t>
            </a:r>
            <a:r>
              <a:rPr lang="en-US" sz="2000" dirty="0" err="1"/>
              <a:t>Xuân</a:t>
            </a:r>
            <a:r>
              <a:rPr lang="en-US" sz="2000" dirty="0"/>
              <a:t>,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Giấy</a:t>
            </a:r>
            <a:r>
              <a:rPr lang="en-US" sz="2000" dirty="0"/>
              <a:t>, Hai </a:t>
            </a:r>
            <a:r>
              <a:rPr lang="en-US" sz="2000" dirty="0" err="1"/>
              <a:t>Bà</a:t>
            </a:r>
            <a:r>
              <a:rPr lang="en-US" sz="2000" dirty="0"/>
              <a:t> Tr</a:t>
            </a:r>
            <a:r>
              <a:rPr lang="vi-VN" sz="2000" dirty="0"/>
              <a:t>ư</a:t>
            </a:r>
            <a:r>
              <a:rPr lang="en-US" sz="2000" dirty="0"/>
              <a:t>ng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363AC46-D272-41D2-A0D9-D06E06C7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5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30F898F5-9835-4EEA-B97E-8742CB5BE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22" y="3030108"/>
            <a:ext cx="7821116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1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7087E4-6682-4D53-8C10-5E9461A6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6E4336-3D72-45DB-A4A4-E889C3CA5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Thường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phi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(No SQL)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634D5E0-9D93-480F-A816-5B851965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6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966BA943-36A9-46FB-BB12-00EF964DC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452" y="3255504"/>
            <a:ext cx="1901687" cy="2570799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BADDC5A9-96B8-4CA8-8E86-CBA9ED40F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10" y="2949859"/>
            <a:ext cx="3864751" cy="986745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7F4D3C41-5975-4B84-8DF7-CD51E74C8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60" y="4157593"/>
            <a:ext cx="4286250" cy="1066800"/>
          </a:xfrm>
          <a:prstGeom prst="rect">
            <a:avLst/>
          </a:prstGeom>
        </p:spPr>
      </p:pic>
      <p:pic>
        <p:nvPicPr>
          <p:cNvPr id="12" name="Hình ảnh 11">
            <a:extLst>
              <a:ext uri="{FF2B5EF4-FFF2-40B4-BE49-F238E27FC236}">
                <a16:creationId xmlns:a16="http://schemas.microsoft.com/office/drawing/2014/main" id="{9C66BD5D-82D1-4A76-BD45-6511A57295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5476366"/>
            <a:ext cx="1107791" cy="758954"/>
          </a:xfrm>
          <a:prstGeom prst="rect">
            <a:avLst/>
          </a:prstGeom>
        </p:spPr>
      </p:pic>
      <p:cxnSp>
        <p:nvCxnSpPr>
          <p:cNvPr id="14" name="Đường nối Thẳng 13">
            <a:extLst>
              <a:ext uri="{FF2B5EF4-FFF2-40B4-BE49-F238E27FC236}">
                <a16:creationId xmlns:a16="http://schemas.microsoft.com/office/drawing/2014/main" id="{F0BBC924-1342-4889-9380-B1368F5A72F0}"/>
              </a:ext>
            </a:extLst>
          </p:cNvPr>
          <p:cNvCxnSpPr/>
          <p:nvPr/>
        </p:nvCxnSpPr>
        <p:spPr>
          <a:xfrm>
            <a:off x="886265" y="4071273"/>
            <a:ext cx="49168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Đường nối Thẳng 15">
            <a:extLst>
              <a:ext uri="{FF2B5EF4-FFF2-40B4-BE49-F238E27FC236}">
                <a16:creationId xmlns:a16="http://schemas.microsoft.com/office/drawing/2014/main" id="{EC847B04-963E-447B-AC94-46DC068A5A4B}"/>
              </a:ext>
            </a:extLst>
          </p:cNvPr>
          <p:cNvCxnSpPr>
            <a:cxnSpLocks/>
          </p:cNvCxnSpPr>
          <p:nvPr/>
        </p:nvCxnSpPr>
        <p:spPr>
          <a:xfrm>
            <a:off x="886265" y="5297461"/>
            <a:ext cx="49168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Hình ảnh 19">
            <a:extLst>
              <a:ext uri="{FF2B5EF4-FFF2-40B4-BE49-F238E27FC236}">
                <a16:creationId xmlns:a16="http://schemas.microsoft.com/office/drawing/2014/main" id="{CDC5B012-E567-4365-9772-FA1C6FFDD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18" y="4023861"/>
            <a:ext cx="2684526" cy="8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CC4B0B-915B-4A4F-8406-914FA1A2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5404453-401D-4D7B-89B2-8CD9F3FE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pPr lvl="1"/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insert (</a:t>
            </a:r>
            <a:r>
              <a:rPr lang="en-US" dirty="0" err="1"/>
              <a:t>thêm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search (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Nén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E7FBF7F-8F42-49DB-8268-C39FB18E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2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4379DAC-2F87-40EC-8915-12D8B9BBB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</a:t>
            </a:r>
            <a:r>
              <a:rPr lang="vi-VN" dirty="0"/>
              <a:t>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E0C4BCE-349F-4396-9781-73030ADE3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OLAP (On-line analytical processing).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(tr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)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Cho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xấu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OLTP (On-line transactional processing).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( tr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)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AFD8EB2-30A3-4443-92B8-7CC79F16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9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AEC051-389E-4AD6-A225-B38EA2C09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258A2B4-9DDF-4ECE-AC1E-CA786AB47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DD0B685-AB90-40FF-8A9E-AEE8B2D0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7F1-BB48-43C4-8AAC-DDDF7391C0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38331"/>
      </p:ext>
    </p:extLst>
  </p:cSld>
  <p:clrMapOvr>
    <a:masterClrMapping/>
  </p:clrMapOvr>
</p:sld>
</file>

<file path=ppt/theme/theme1.xml><?xml version="1.0" encoding="utf-8"?>
<a:theme xmlns:a="http://schemas.openxmlformats.org/drawingml/2006/main" name="Phong cách hoài niệm">
  <a:themeElements>
    <a:clrScheme name="4 Tùy chỉnh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FF0000"/>
      </a:accent1>
      <a:accent2>
        <a:srgbClr val="1A461A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Phong cách hoài niệm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hong cách hoài niệm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398</TotalTime>
  <Words>858</Words>
  <Application>Microsoft Office PowerPoint</Application>
  <PresentationFormat>Màn hình rộng</PresentationFormat>
  <Paragraphs>140</Paragraphs>
  <Slides>25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Phong cách hoài niệm</vt:lpstr>
      <vt:lpstr>NGHIÊN CỨU VÀ CÀI ĐẶT THỬ NGHIỆM HỆ QUẢN TRỊ CƠ SỞ DỮ LIỆU THEO DẠNG CỘT</vt:lpstr>
      <vt:lpstr>Mục lục</vt:lpstr>
      <vt:lpstr>1. Cơ sở dữ liệu dạng cột</vt:lpstr>
      <vt:lpstr>1. Cơ sở dữ liệu dạng cột</vt:lpstr>
      <vt:lpstr>1. Cơ sở dữ liệu dạng cột</vt:lpstr>
      <vt:lpstr>1. Cơ sở dữ liệu dạng cột</vt:lpstr>
      <vt:lpstr>1. Cơ sở dữ liệu dạng cột</vt:lpstr>
      <vt:lpstr>1. Cơ sở dữ liệu dạng cột</vt:lpstr>
      <vt:lpstr>2. Kiến trúc thiết kế</vt:lpstr>
      <vt:lpstr>2. Kiến trúc thiết kế</vt:lpstr>
      <vt:lpstr>2. Kiến trúc thiết kế</vt:lpstr>
      <vt:lpstr>2. Kiến trúc thiết kế</vt:lpstr>
      <vt:lpstr>2. Kiến trúc thiết kế</vt:lpstr>
      <vt:lpstr>2. Kiến trúc thiết kế</vt:lpstr>
      <vt:lpstr>2. Kiến trúc thiết kế</vt:lpstr>
      <vt:lpstr>2. Kiến trúc thiết kế</vt:lpstr>
      <vt:lpstr>2. Kiến trúc thiết kế</vt:lpstr>
      <vt:lpstr>2. Kiến trúc thiết kế</vt:lpstr>
      <vt:lpstr>3. Đánh giá</vt:lpstr>
      <vt:lpstr>3. Đánh giá</vt:lpstr>
      <vt:lpstr>3. Đánh giá</vt:lpstr>
      <vt:lpstr>4. Kết luận và hướng phát triển</vt:lpstr>
      <vt:lpstr>4. Kết luận và hướng phát triển</vt:lpstr>
      <vt:lpstr>4. Kết luận và hướng phát triển</vt:lpstr>
      <vt:lpstr>Cảm ơn các thầy cô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Dang Viet Hung 20142139</dc:creator>
  <cp:lastModifiedBy>Dang Viet Hung 20142139</cp:lastModifiedBy>
  <cp:revision>292</cp:revision>
  <dcterms:created xsi:type="dcterms:W3CDTF">2019-01-10T01:53:36Z</dcterms:created>
  <dcterms:modified xsi:type="dcterms:W3CDTF">2019-01-15T09:43:07Z</dcterms:modified>
</cp:coreProperties>
</file>