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22"/>
  </p:notesMasterIdLst>
  <p:handoutMasterIdLst>
    <p:handoutMasterId r:id="rId23"/>
  </p:handoutMasterIdLst>
  <p:sldIdLst>
    <p:sldId id="256" r:id="rId2"/>
    <p:sldId id="258" r:id="rId3"/>
    <p:sldId id="268" r:id="rId4"/>
    <p:sldId id="260" r:id="rId5"/>
    <p:sldId id="259" r:id="rId6"/>
    <p:sldId id="257" r:id="rId7"/>
    <p:sldId id="261" r:id="rId8"/>
    <p:sldId id="265" r:id="rId9"/>
    <p:sldId id="267" r:id="rId10"/>
    <p:sldId id="266" r:id="rId11"/>
    <p:sldId id="263" r:id="rId12"/>
    <p:sldId id="271" r:id="rId13"/>
    <p:sldId id="272" r:id="rId14"/>
    <p:sldId id="264" r:id="rId15"/>
    <p:sldId id="269" r:id="rId16"/>
    <p:sldId id="270" r:id="rId17"/>
    <p:sldId id="273" r:id="rId18"/>
    <p:sldId id="262" r:id="rId19"/>
    <p:sldId id="274" r:id="rId20"/>
    <p:sldId id="275" r:id="rId21"/>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CC"/>
    <a:srgbClr val="CCFFFF"/>
    <a:srgbClr val="3366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3063" autoAdjust="0"/>
  </p:normalViewPr>
  <p:slideViewPr>
    <p:cSldViewPr>
      <p:cViewPr varScale="1">
        <p:scale>
          <a:sx n="96" d="100"/>
          <a:sy n="96" d="100"/>
        </p:scale>
        <p:origin x="21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chrome-extension://aapbdbdomjkkjkaonfhkkikfgjllcleb/option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a:t>
            </a:fld>
            <a:endParaRPr lang="en-US" altLang="ja-JP"/>
          </a:p>
        </p:txBody>
      </p:sp>
    </p:spTree>
    <p:extLst>
      <p:ext uri="{BB962C8B-B14F-4D97-AF65-F5344CB8AC3E}">
        <p14:creationId xmlns:p14="http://schemas.microsoft.com/office/powerpoint/2010/main" val="303661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smtClean="0">
                <a:solidFill>
                  <a:schemeClr val="tx1"/>
                </a:solidFill>
                <a:effectLst/>
                <a:latin typeface="Times New Roman" pitchFamily="18" charset="0"/>
                <a:ea typeface="ＭＳ Ｐ明朝" pitchFamily="18" charset="-128"/>
                <a:cs typeface="+mn-cs"/>
              </a:rPr>
              <a:t>L:</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đánh giá và lưu trữ tất cả các tệp BUILD cần thiết cho các mục tiêu ban đầu và đóng phụ thuộc quá độ của chúng</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phân tích ngữ nghĩa và xác nhận của từng quy tắc xây dựng, xây dựng biểu đồ phụ thuộc xây dựng và xác định công việc sẽ được thực hiện</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en-US" sz="1200" b="0" i="0" kern="1200" dirty="0" smtClean="0">
                <a:solidFill>
                  <a:schemeClr val="tx1"/>
                </a:solidFill>
                <a:effectLst/>
                <a:latin typeface="Times New Roman" pitchFamily="18" charset="0"/>
                <a:ea typeface="ＭＳ Ｐ明朝" pitchFamily="18" charset="-128"/>
                <a:cs typeface="+mn-cs"/>
              </a:rPr>
              <a:t>Execution: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thực thi đảm bảo rằng các đầu ra của mỗi bước trong bản dựng phù hợp với các đầu vào của nó</a:t>
            </a:r>
            <a:r>
              <a:rPr kumimoji="1" lang="en-US" sz="1200" b="0" i="0" kern="1200" dirty="0" smtClean="0">
                <a:solidFill>
                  <a:schemeClr val="tx1"/>
                </a:solidFill>
                <a:effectLst/>
                <a:latin typeface="Times New Roman" pitchFamily="18" charset="0"/>
                <a:ea typeface="ＭＳ Ｐ明朝" pitchFamily="18" charset="-128"/>
                <a:cs typeface="+mn-cs"/>
              </a:rPr>
              <a:t>.</a:t>
            </a: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báo cáo cho người dùng biết những gì đã xảy ra và cung cấp các phương tiện sửa lỗi để sửa chữa một bản dựng bị hỏng</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10</a:t>
            </a:fld>
            <a:endParaRPr lang="en-US" altLang="ja-JP"/>
          </a:p>
        </p:txBody>
      </p:sp>
    </p:spTree>
    <p:extLst>
      <p:ext uri="{BB962C8B-B14F-4D97-AF65-F5344CB8AC3E}">
        <p14:creationId xmlns:p14="http://schemas.microsoft.com/office/powerpoint/2010/main" val="4731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Không bao gồm các thư mục / thư mục con từ WORKSPACE, trong trường hợp này, chúng tôi không muốn dist và node_modules được bao gồm trong WORKSPACE.</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bazelrc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Cấu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hình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Bazel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tại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bạn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tùy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chỉnh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phù</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hợp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với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mình</a:t>
            </a:r>
            <a:r>
              <a:rPr kumimoji="1" lang="en-US" sz="1200" b="0" i="0" kern="1200" dirty="0" smtClean="0">
                <a:solidFill>
                  <a:schemeClr val="tx1"/>
                </a:solidFill>
                <a:effectLst/>
                <a:latin typeface="Times New Roman" pitchFamily="18" charset="0"/>
                <a:ea typeface="ＭＳ Ｐ明朝" pitchFamily="18" charset="-128"/>
                <a:cs typeface="+mn-cs"/>
              </a:rPr>
              <a:t>.</a:t>
            </a: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Trước khi chúng ta đi vào các tập tin của Bazel, hãy để cuốn sách đi qua danh pháp của các tập tin của Bazel để hiểu rõ hơn.</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Bazel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ngôn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ngữ</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Starlark</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tập</a:t>
            </a:r>
            <a:r>
              <a:rPr kumimoji="1" lang="en-US" sz="1200" b="0" i="0" kern="1200" dirty="0" smtClean="0">
                <a:solidFill>
                  <a:schemeClr val="tx1"/>
                </a:solidFill>
                <a:effectLst/>
                <a:latin typeface="Times New Roman" pitchFamily="18" charset="0"/>
                <a:ea typeface="ＭＳ Ｐ明朝" pitchFamily="18" charset="-128"/>
                <a:cs typeface="+mn-cs"/>
              </a:rPr>
              <a:t> con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Python. </a:t>
            </a:r>
            <a:r>
              <a:rPr kumimoji="1" lang="en-US" sz="1200" b="0" i="0" kern="1200" dirty="0" err="1" smtClean="0">
                <a:solidFill>
                  <a:schemeClr val="tx1"/>
                </a:solidFill>
                <a:effectLst/>
                <a:latin typeface="Times New Roman" pitchFamily="18" charset="0"/>
                <a:ea typeface="ＭＳ Ｐ明朝" pitchFamily="18" charset="-128"/>
                <a:cs typeface="+mn-cs"/>
              </a:rPr>
              <a:t>Hầu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hết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cấu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hình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cần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thiết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bạn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Bazel </a:t>
            </a:r>
            <a:r>
              <a:rPr kumimoji="1" lang="en-US" sz="1200" b="0" i="0" kern="1200" dirty="0" err="1" smtClean="0">
                <a:solidFill>
                  <a:schemeClr val="tx1"/>
                </a:solidFill>
                <a:effectLst/>
                <a:latin typeface="Times New Roman" pitchFamily="18" charset="0"/>
                <a:ea typeface="ＭＳ Ｐ明朝" pitchFamily="18" charset="-128"/>
                <a:cs typeface="+mn-cs"/>
              </a:rPr>
              <a:t>nằm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trong</a:t>
            </a:r>
            <a:r>
              <a:rPr kumimoji="1" lang="en-US" sz="1200" b="0" i="0" kern="1200" dirty="0" smtClean="0">
                <a:solidFill>
                  <a:schemeClr val="tx1"/>
                </a:solidFill>
                <a:effectLst/>
                <a:latin typeface="Times New Roman" pitchFamily="18" charset="0"/>
                <a:ea typeface="ＭＳ Ｐ明朝" pitchFamily="18" charset="-128"/>
                <a:cs typeface="+mn-cs"/>
              </a:rPr>
              <a:t> 2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WORKSPACE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BUILD.bazel</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11</a:t>
            </a:fld>
            <a:endParaRPr lang="en-US" altLang="ja-JP"/>
          </a:p>
        </p:txBody>
      </p:sp>
    </p:spTree>
    <p:extLst>
      <p:ext uri="{BB962C8B-B14F-4D97-AF65-F5344CB8AC3E}">
        <p14:creationId xmlns:p14="http://schemas.microsoft.com/office/powerpoint/2010/main" val="380548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WORKSPACE cho Bazel biết cách tải xuống các phụ thuộc bên ngoài cần thiết để xây dựng với Bazel. Một tệp không gian làm việc cho mỗi tổ chức / monorepo chứa nhiều ứng dụng / thư viện liên quan bên trong nó.</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BAZEL.build nói Bazel về mã nguồn, phụ thuộc của nó, máy chủ dev, máy chủ sản và nhiều hơn nữa. Mỗi cấp độ có tệp BUILD.bazel được gọi là gói.</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12</a:t>
            </a:fld>
            <a:endParaRPr lang="en-US" altLang="ja-JP"/>
          </a:p>
        </p:txBody>
      </p:sp>
    </p:spTree>
    <p:extLst>
      <p:ext uri="{BB962C8B-B14F-4D97-AF65-F5344CB8AC3E}">
        <p14:creationId xmlns:p14="http://schemas.microsoft.com/office/powerpoint/2010/main" val="75280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13</a:t>
            </a:fld>
            <a:endParaRPr lang="en-US" altLang="ja-JP"/>
          </a:p>
        </p:txBody>
      </p:sp>
    </p:spTree>
    <p:extLst>
      <p:ext uri="{BB962C8B-B14F-4D97-AF65-F5344CB8AC3E}">
        <p14:creationId xmlns:p14="http://schemas.microsoft.com/office/powerpoint/2010/main" val="123156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Như chúng ta có thể thấy, quá trình tạo và cài đặt diễn ra theo 3 bước:</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tìm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nạp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mô-đun</a:t>
            </a:r>
            <a:r>
              <a:rPr kumimoji="1" lang="en-US" sz="1200" b="0" i="0" kern="1200" dirty="0" smtClean="0">
                <a:solidFill>
                  <a:schemeClr val="tx1"/>
                </a:solidFill>
                <a:effectLst/>
                <a:latin typeface="Times New Roman" pitchFamily="18" charset="0"/>
                <a:ea typeface="ＭＳ Ｐ明朝" pitchFamily="18" charset="-128"/>
                <a:cs typeface="+mn-cs"/>
              </a:rPr>
              <a:t>: Bazel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hai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quy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tắc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riêng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http_archive</a:t>
            </a:r>
            <a:r>
              <a:rPr kumimoji="1" lang="en-US" sz="1200" b="0" i="0" kern="1200" dirty="0" smtClean="0">
                <a:solidFill>
                  <a:schemeClr val="tx1"/>
                </a:solidFill>
                <a:effectLst/>
                <a:latin typeface="Times New Roman" pitchFamily="18" charset="0"/>
                <a:ea typeface="ＭＳ Ｐ明朝" pitchFamily="18" charset="-128"/>
                <a:cs typeface="+mn-cs"/>
              </a:rPr>
              <a:t> ()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numposeective</a:t>
            </a:r>
            <a:r>
              <a:rPr kumimoji="1" lang="en-US" sz="1200" b="0" i="0" kern="1200" dirty="0" smtClean="0">
                <a:solidFill>
                  <a:schemeClr val="tx1"/>
                </a:solidFill>
                <a:effectLst/>
                <a:latin typeface="Times New Roman" pitchFamily="18" charset="0"/>
                <a:ea typeface="ＭＳ Ｐ明朝" pitchFamily="18" charset="-128"/>
                <a:cs typeface="+mn-cs"/>
              </a:rPr>
              <a:t> ()</a:t>
            </a: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nhập quy tắc cài đặt, với quy tắc gốc khác, load (). API khá đơn giản: tên của mô-đun sẽ thực thi (được xác định trước đó bởi các tham số trong quy tắc tìm nạp) và quy tắc cần nhập được chuyển đơn giản dưới dạng đối số.</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thực thi các quy tắc cài đặt và / hoặc thêm các kho lưu trữ bên ngoài</a:t>
            </a:r>
          </a:p>
          <a:p>
            <a:r>
              <a:rPr lang="vi-VN" dirty="0" smtClean="0"/>
              <a:t/>
            </a:r>
            <a:br>
              <a:rPr lang="vi-VN" dirty="0" smtClean="0"/>
            </a:b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lang="en-US" dirty="0" smtClean="0"/>
              <a:t/>
            </a:r>
            <a:br>
              <a:rPr lang="en-US" dirty="0" smtClean="0"/>
            </a:br>
            <a:r>
              <a:rPr kumimoji="1" lang="en-US" sz="1200" b="0" i="0" u="none" strike="noStrike" kern="1200" dirty="0" smtClean="0">
                <a:solidFill>
                  <a:schemeClr val="tx1"/>
                </a:solidFill>
                <a:effectLst/>
                <a:latin typeface="Times New Roman" pitchFamily="18" charset="0"/>
                <a:ea typeface="ＭＳ Ｐ明朝" pitchFamily="18" charset="-128"/>
                <a:cs typeface="+mn-cs"/>
                <a:hlinkClick r:id="rId3"/>
              </a:rPr>
              <a:t>E</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14</a:t>
            </a:fld>
            <a:endParaRPr lang="en-US" altLang="ja-JP"/>
          </a:p>
        </p:txBody>
      </p:sp>
    </p:spTree>
    <p:extLst>
      <p:ext uri="{BB962C8B-B14F-4D97-AF65-F5344CB8AC3E}">
        <p14:creationId xmlns:p14="http://schemas.microsoft.com/office/powerpoint/2010/main" val="3294360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u="none" strike="noStrike" kern="1200" dirty="0" smtClean="0">
                <a:solidFill>
                  <a:schemeClr val="tx1"/>
                </a:solidFill>
                <a:effectLst/>
                <a:latin typeface="Times New Roman" pitchFamily="18" charset="0"/>
                <a:ea typeface="ＭＳ Ｐ明朝" pitchFamily="18" charset="-128"/>
                <a:cs typeface="+mn-cs"/>
              </a:rPr>
              <a:t>visibility</a:t>
            </a:r>
            <a:r>
              <a:rPr kumimoji="1" lang="en-US" sz="1200" b="0" i="0" u="none" strike="noStrike" kern="120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khả năng hiển thị cho phép các quy tắc trong gói hiện tại được truy cập từ các gói khác.</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Quy tắc để xây dựng gói hiện tại với các tùy chọn để chỉ định tệp TypeScript, biểu định kiểu và mẫu cần được biên dịch và các phụ thuộc của chúng.</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-Prod server setup consists of 3 things: rollup, web package and a server.</a:t>
            </a: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điểm vào của ứng dụng theo entry_point mà trong trường hợp này là main.prod.ts</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web_package tập hợp ứng dụng web từ các tệp đầu vào và đưa JavaScript và biểu định kiểu vào index.html.</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history_server</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chủ</a:t>
            </a:r>
            <a:r>
              <a:rPr kumimoji="1" lang="en-US" sz="1200" b="0" i="0" kern="1200" dirty="0" smtClean="0">
                <a:solidFill>
                  <a:schemeClr val="tx1"/>
                </a:solidFill>
                <a:effectLst/>
                <a:latin typeface="Times New Roman" pitchFamily="18" charset="0"/>
                <a:ea typeface="ＭＳ Ｐ明朝" pitchFamily="18" charset="-128"/>
                <a:cs typeface="+mn-cs"/>
              </a:rPr>
              <a:t> HTTP </a:t>
            </a:r>
            <a:r>
              <a:rPr kumimoji="1" lang="en-US" sz="1200" b="0" i="0" kern="1200" dirty="0" err="1" smtClean="0">
                <a:solidFill>
                  <a:schemeClr val="tx1"/>
                </a:solidFill>
                <a:effectLst/>
                <a:latin typeface="Times New Roman" pitchFamily="18" charset="0"/>
                <a:ea typeface="ＭＳ Ｐ明朝" pitchFamily="18" charset="-128"/>
                <a:cs typeface="+mn-cs"/>
              </a:rPr>
              <a:t>phục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prod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lấy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prodapp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a:t>
            </a: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15</a:t>
            </a:fld>
            <a:endParaRPr lang="en-US" altLang="ja-JP"/>
          </a:p>
        </p:txBody>
      </p:sp>
    </p:spTree>
    <p:extLst>
      <p:ext uri="{BB962C8B-B14F-4D97-AF65-F5344CB8AC3E}">
        <p14:creationId xmlns:p14="http://schemas.microsoft.com/office/powerpoint/2010/main" val="219850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ts_devserver là một thư viện chạy một máy chủ web cục bộ và nhận các đầu vào sau</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như</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trên</a:t>
            </a:r>
            <a:r>
              <a:rPr kumimoji="1" lang="en-US" sz="1200" b="0" i="0" kern="1200" baseline="0" dirty="0" smtClean="0">
                <a:solidFill>
                  <a:schemeClr val="tx1"/>
                </a:solidFill>
                <a:effectLst/>
                <a:latin typeface="Times New Roman" pitchFamily="18" charset="0"/>
                <a:ea typeface="ＭＳ Ｐ明朝" pitchFamily="18" charset="-128"/>
                <a:cs typeface="+mn-cs"/>
              </a:rPr>
              <a:t>:</a:t>
            </a:r>
          </a:p>
          <a:p>
            <a:r>
              <a:rPr kumimoji="1" lang="vi-VN" sz="1200" b="0" i="0" kern="1200" dirty="0" smtClean="0">
                <a:solidFill>
                  <a:schemeClr val="tx1"/>
                </a:solidFill>
                <a:effectLst/>
                <a:latin typeface="Times New Roman" pitchFamily="18" charset="0"/>
                <a:ea typeface="ＭＳ Ｐ明朝" pitchFamily="18" charset="-128"/>
                <a:cs typeface="+mn-cs"/>
              </a:rPr>
              <a:t>các tập lệnh cần được bao gồm trong gói sau request.js</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các tệp cần được chèn vào index.html trong static_files</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các tệp cần được tải nhưng không cần phải tiêm theo dữ liệu index.html</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dưới index_html </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gói src cần được xây dựng trước theo deps</a:t>
            </a:r>
            <a:endParaRPr kumimoji="1" lang="en-US" sz="1200" b="0" i="0" kern="1200" dirty="0" smtClean="0">
              <a:solidFill>
                <a:schemeClr val="tx1"/>
              </a:solidFill>
              <a:effectLst/>
              <a:latin typeface="Times New Roman" pitchFamily="18" charset="0"/>
              <a:ea typeface="ＭＳ Ｐ明朝" pitchFamily="18" charset="-128"/>
              <a:cs typeface="+mn-cs"/>
            </a:endParaRP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16</a:t>
            </a:fld>
            <a:endParaRPr lang="en-US" altLang="ja-JP"/>
          </a:p>
        </p:txBody>
      </p:sp>
    </p:spTree>
    <p:extLst>
      <p:ext uri="{BB962C8B-B14F-4D97-AF65-F5344CB8AC3E}">
        <p14:creationId xmlns:p14="http://schemas.microsoft.com/office/powerpoint/2010/main" val="2505331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17</a:t>
            </a:fld>
            <a:endParaRPr lang="en-US" altLang="ja-JP"/>
          </a:p>
        </p:txBody>
      </p:sp>
    </p:spTree>
    <p:extLst>
      <p:ext uri="{BB962C8B-B14F-4D97-AF65-F5344CB8AC3E}">
        <p14:creationId xmlns:p14="http://schemas.microsoft.com/office/powerpoint/2010/main" val="30234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2</a:t>
            </a:fld>
            <a:endParaRPr lang="en-US" altLang="ja-JP"/>
          </a:p>
        </p:txBody>
      </p:sp>
    </p:spTree>
    <p:extLst>
      <p:ext uri="{BB962C8B-B14F-4D97-AF65-F5344CB8AC3E}">
        <p14:creationId xmlns:p14="http://schemas.microsoft.com/office/powerpoint/2010/main" val="49788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3</a:t>
            </a:fld>
            <a:endParaRPr lang="en-US" altLang="ja-JP"/>
          </a:p>
        </p:txBody>
      </p:sp>
    </p:spTree>
    <p:extLst>
      <p:ext uri="{BB962C8B-B14F-4D97-AF65-F5344CB8AC3E}">
        <p14:creationId xmlns:p14="http://schemas.microsoft.com/office/powerpoint/2010/main" val="194409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Ngôn ngữ xây dựng cấp cao: Các dự án được mô tả bằng ngôn ngữ BUILD, một định dạng văn bản ngắn gọn mô tả một dự án dưới dạng tập hợp các thư viện, nhị phân và kiểm tra được kết nối với nhau. Ngược lại, với các công cụ như Make, bạn phải mô tả các tệp riêng lẻ và các yêu cầu trình biên dịch.</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BUILD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phần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mềm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kiến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trúc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thậm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nền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tảng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Tại</a:t>
            </a:r>
            <a:r>
              <a:rPr kumimoji="1" lang="en-US" sz="1200" b="0" i="0" kern="1200" dirty="0" smtClean="0">
                <a:solidFill>
                  <a:schemeClr val="tx1"/>
                </a:solidFill>
                <a:effectLst/>
                <a:latin typeface="Times New Roman" pitchFamily="18" charset="0"/>
                <a:ea typeface="ＭＳ Ｐ明朝" pitchFamily="18" charset="-128"/>
                <a:cs typeface="+mn-cs"/>
              </a:rPr>
              <a:t> Google,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Bazel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mọi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thứ</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từ</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chủ</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hệ</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thống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trong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trung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tâm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dữ</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liệu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thoại</a:t>
            </a:r>
            <a:r>
              <a:rPr kumimoji="1" lang="en-US" sz="1200" b="0" i="0" kern="1200" dirty="0" smtClean="0">
                <a:solidFill>
                  <a:schemeClr val="tx1"/>
                </a:solidFill>
                <a:effectLst/>
                <a:latin typeface="Times New Roman" pitchFamily="18" charset="0"/>
                <a:ea typeface="ＭＳ Ｐ明朝" pitchFamily="18" charset="-128"/>
                <a:cs typeface="+mn-cs"/>
              </a:rPr>
              <a:t> di </a:t>
            </a:r>
            <a:r>
              <a:rPr kumimoji="1" lang="en-US" sz="1200" b="0" i="0" kern="1200" dirty="0" err="1" smtClean="0">
                <a:solidFill>
                  <a:schemeClr val="tx1"/>
                </a:solidFill>
                <a:effectLst/>
                <a:latin typeface="Times New Roman" pitchFamily="18" charset="0"/>
                <a:ea typeface="ＭＳ Ｐ明朝" pitchFamily="18" charset="-128"/>
                <a:cs typeface="+mn-cs"/>
              </a:rPr>
              <a:t>động</a:t>
            </a:r>
            <a:r>
              <a:rPr kumimoji="1" lang="en-US" sz="1200" b="0" i="0" kern="1200" dirty="0" smtClean="0">
                <a:solidFill>
                  <a:schemeClr val="tx1"/>
                </a:solidFill>
                <a:effectLst/>
                <a:latin typeface="Times New Roman" pitchFamily="18" charset="0"/>
                <a:ea typeface="ＭＳ Ｐ明朝" pitchFamily="18" charset="-128"/>
                <a:cs typeface="+mn-cs"/>
              </a:rPr>
              <a:t>.</a:t>
            </a: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Trong các tệp BUILD, mỗi thư viện, kiểm tra và nhị phân phải chỉ định hoàn toàn các phụ thuộc trực tiếp của nó. Bazel sử dụng thông tin phụ thuộc này để biết những gì phải được xây dựng lại khi bạn thay đổi tệp nguồn và tác vụ nào có thể chạy song song. Điều này có nghĩa là tất cả các bản dựng đều tăng dần và sẽ luôn tạo ra kết quả như nhau.</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4</a:t>
            </a:fld>
            <a:endParaRPr lang="en-US" altLang="ja-JP"/>
          </a:p>
        </p:txBody>
      </p:sp>
    </p:spTree>
    <p:extLst>
      <p:ext uri="{BB962C8B-B14F-4D97-AF65-F5344CB8AC3E}">
        <p14:creationId xmlns:p14="http://schemas.microsoft.com/office/powerpoint/2010/main" val="363543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Make, Ninja: Những công cụ này cung cấp quyền kiểm soát rất chính xác đối với những lệnh nào được gọi để xây dựng tệp, nhưng nó lại tùy thuộc vào người dùng để viết các quy tắc chính xác.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Người dùng tương tác với Bazel ở cấp độ cao hơn. Ví dụ, Bazel đã tích hợp sẵn các quy tắc cho thử nghiệm</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Ant và Maven: Ant và Maven chủ yếu hướng đến Java, trong khi Bazel xử lý nhiều ngôn ngữ. Bazel khuyến khích việc phân chia các cơ sở mã hóa trong các đơn vị tái sử dụng nhỏ hơn và chỉ có thể xây dựng lại những cơ sở cần xây dựng lại. Điều này tăng tốc độ phát triển khi làm việc với các cơ sở mã lớn hơn.</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Cả hai công cụ được tạo ra và phát triển bởi các cựu nhân viên của Google tại Twitter và Foursquare và Facebook. Chúng đã được mô phỏng theo Bazel, nhưng bộ tính năng của chúng là khác nhau, vì vậy chúng không phải là lựa chọn thay thế khả</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thi</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5</a:t>
            </a:fld>
            <a:endParaRPr lang="en-US" altLang="ja-JP"/>
          </a:p>
        </p:txBody>
      </p:sp>
    </p:spTree>
    <p:extLst>
      <p:ext uri="{BB962C8B-B14F-4D97-AF65-F5344CB8AC3E}">
        <p14:creationId xmlns:p14="http://schemas.microsoft.com/office/powerpoint/2010/main" val="264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Tên</a:t>
            </a:r>
            <a:r>
              <a:rPr lang="en-US" baseline="0" dirty="0" smtClean="0"/>
              <a:t> 2 </a:t>
            </a:r>
            <a:r>
              <a:rPr lang="en-US" baseline="0" dirty="0" err="1" smtClean="0"/>
              <a:t>món</a:t>
            </a:r>
            <a:r>
              <a:rPr lang="en-US" baseline="0" dirty="0" smtClean="0"/>
              <a:t> </a:t>
            </a:r>
            <a:r>
              <a:rPr lang="en-US" baseline="0" dirty="0" err="1" smtClean="0"/>
              <a:t>ăn</a:t>
            </a:r>
            <a:r>
              <a:rPr lang="en-US" baseline="0" dirty="0" smtClean="0"/>
              <a:t> </a:t>
            </a:r>
            <a:r>
              <a:rPr lang="en-US" baseline="0" dirty="0" err="1" smtClean="0"/>
              <a:t>của</a:t>
            </a:r>
            <a:r>
              <a:rPr lang="en-US" baseline="0" dirty="0" smtClean="0"/>
              <a:t> ý:</a:t>
            </a:r>
          </a:p>
          <a:p>
            <a:r>
              <a:rPr kumimoji="1" lang="en-US" sz="1200" b="0" i="0" kern="1200" dirty="0" smtClean="0">
                <a:solidFill>
                  <a:schemeClr val="tx1"/>
                </a:solidFill>
                <a:effectLst/>
                <a:latin typeface="Times New Roman" pitchFamily="18" charset="0"/>
                <a:ea typeface="ＭＳ Ｐ明朝" pitchFamily="18" charset="-128"/>
                <a:cs typeface="+mn-cs"/>
              </a:rPr>
              <a:t>Rigatoni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dạng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mì</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ống</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Nước sốt Arrabbiata</a:t>
            </a:r>
            <a:endParaRPr kumimoji="1" lang="en-US" sz="1200" b="0" i="0" kern="1200" dirty="0" smtClean="0">
              <a:solidFill>
                <a:schemeClr val="tx1"/>
              </a:solidFill>
              <a:effectLst/>
              <a:latin typeface="Times New Roman" pitchFamily="18" charset="0"/>
              <a:ea typeface="ＭＳ Ｐ明朝" pitchFamily="18" charset="-128"/>
              <a:cs typeface="+mn-cs"/>
            </a:endParaRPr>
          </a:p>
          <a:p>
            <a:r>
              <a:rPr lang="en-US" dirty="0" smtClean="0"/>
              <a:t>Sauce: </a:t>
            </a:r>
            <a:r>
              <a:rPr lang="en-US" dirty="0" err="1" smtClean="0"/>
              <a:t>nước</a:t>
            </a:r>
            <a:r>
              <a:rPr lang="en-US" baseline="0" dirty="0" smtClean="0"/>
              <a:t> </a:t>
            </a:r>
            <a:r>
              <a:rPr lang="en-US" baseline="0" dirty="0" err="1" smtClean="0"/>
              <a:t>sốt</a:t>
            </a:r>
            <a:endParaRPr lang="en-US" baseline="0" dirty="0" smtClean="0"/>
          </a:p>
          <a:p>
            <a:r>
              <a:rPr lang="en-US" dirty="0" smtClean="0"/>
              <a:t>Garlic: </a:t>
            </a:r>
            <a:r>
              <a:rPr lang="en-US" dirty="0" err="1" smtClean="0"/>
              <a:t>tỏi</a:t>
            </a:r>
            <a:endParaRPr lang="en-US" dirty="0" smtClean="0"/>
          </a:p>
          <a:p>
            <a:r>
              <a:rPr lang="en-US" dirty="0" smtClean="0"/>
              <a:t>red-pepper: </a:t>
            </a:r>
            <a:r>
              <a:rPr lang="en-US" dirty="0" err="1" smtClean="0"/>
              <a:t>ớt</a:t>
            </a:r>
            <a:r>
              <a:rPr lang="en-US" baseline="0" dirty="0" smtClean="0"/>
              <a:t> </a:t>
            </a:r>
            <a:r>
              <a:rPr lang="en-US" baseline="0" dirty="0" err="1" smtClean="0"/>
              <a:t>đỏ</a:t>
            </a:r>
            <a:endParaRPr lang="en-US" baseline="0" dirty="0" smtClean="0"/>
          </a:p>
          <a:p>
            <a:r>
              <a:rPr lang="en-US" dirty="0" smtClean="0"/>
              <a:t>tomato-puree: </a:t>
            </a:r>
            <a:r>
              <a:rPr lang="en-US" dirty="0" err="1" smtClean="0"/>
              <a:t>cà</a:t>
            </a:r>
            <a:r>
              <a:rPr lang="en-US" baseline="0" dirty="0" smtClean="0"/>
              <a:t> </a:t>
            </a:r>
            <a:r>
              <a:rPr lang="en-US" baseline="0" dirty="0" err="1" smtClean="0"/>
              <a:t>chua</a:t>
            </a:r>
            <a:r>
              <a:rPr lang="en-US" baseline="0" dirty="0" smtClean="0"/>
              <a:t> </a:t>
            </a:r>
            <a:r>
              <a:rPr lang="en-US" baseline="0" dirty="0" err="1" smtClean="0"/>
              <a:t>xay</a:t>
            </a:r>
            <a:r>
              <a:rPr lang="en-US" baseline="0" dirty="0" smtClean="0"/>
              <a:t> </a:t>
            </a:r>
            <a:r>
              <a:rPr lang="en-US" baseline="0" dirty="0" err="1" smtClean="0"/>
              <a:t>nhuyễn</a:t>
            </a:r>
            <a:r>
              <a:rPr lang="en-US" baseline="0" dirty="0" smtClean="0"/>
              <a:t> 		Chia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 </a:t>
            </a:r>
            <a:r>
              <a:rPr lang="en-US" baseline="0" dirty="0" err="1" smtClean="0"/>
              <a:t>đương</a:t>
            </a:r>
            <a:r>
              <a:rPr lang="en-US" baseline="0" dirty="0" smtClean="0"/>
              <a:t> </a:t>
            </a:r>
            <a:r>
              <a:rPr lang="en-US" baseline="0" dirty="0" err="1" smtClean="0"/>
              <a:t>nhiên</a:t>
            </a:r>
            <a:r>
              <a:rPr lang="en-US" baseline="0" dirty="0" smtClean="0"/>
              <a:t> </a:t>
            </a:r>
            <a:r>
              <a:rPr lang="en-US" baseline="0" dirty="0" err="1" smtClean="0"/>
              <a:t>nếu</a:t>
            </a:r>
            <a:r>
              <a:rPr lang="en-US" baseline="0" dirty="0" smtClean="0"/>
              <a:t> </a:t>
            </a:r>
            <a:r>
              <a:rPr lang="en-US" baseline="0" dirty="0" err="1" smtClean="0"/>
              <a:t>nó</a:t>
            </a:r>
            <a:r>
              <a:rPr lang="en-US" baseline="0" dirty="0" smtClean="0"/>
              <a:t> </a:t>
            </a:r>
            <a:r>
              <a:rPr lang="en-US" baseline="0" dirty="0" err="1" smtClean="0"/>
              <a:t>gọi</a:t>
            </a:r>
            <a:r>
              <a:rPr lang="en-US" baseline="0" dirty="0" smtClean="0"/>
              <a:t> </a:t>
            </a:r>
            <a:r>
              <a:rPr lang="en-US" baseline="0" dirty="0" err="1" smtClean="0"/>
              <a:t>lẫn</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phải</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6</a:t>
            </a:fld>
            <a:endParaRPr lang="en-US" altLang="ja-JP"/>
          </a:p>
        </p:txBody>
      </p:sp>
    </p:spTree>
    <p:extLst>
      <p:ext uri="{BB962C8B-B14F-4D97-AF65-F5344CB8AC3E}">
        <p14:creationId xmlns:p14="http://schemas.microsoft.com/office/powerpoint/2010/main" val="306752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thay</a:t>
            </a:r>
            <a:r>
              <a:rPr lang="en-US" dirty="0" smtClean="0"/>
              <a:t> </a:t>
            </a:r>
            <a:r>
              <a:rPr lang="en-US" dirty="0" err="1" smtClean="0"/>
              <a:t>đổi</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code </a:t>
            </a:r>
            <a:r>
              <a:rPr lang="en-US" baseline="0" dirty="0" err="1" smtClean="0"/>
              <a:t>thì</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thuộc</a:t>
            </a:r>
            <a:r>
              <a:rPr lang="en-US" baseline="0" dirty="0" smtClean="0"/>
              <a:t> “package” </a:t>
            </a:r>
            <a:r>
              <a:rPr lang="en-US" baseline="0" dirty="0" err="1" smtClean="0"/>
              <a:t>nào</a:t>
            </a:r>
            <a:r>
              <a:rPr lang="en-US" baseline="0" dirty="0" smtClean="0"/>
              <a:t>, </a:t>
            </a:r>
            <a:r>
              <a:rPr lang="en-US" baseline="0" dirty="0" err="1" smtClean="0"/>
              <a:t>khi</a:t>
            </a:r>
            <a:r>
              <a:rPr lang="en-US" baseline="0" dirty="0" smtClean="0"/>
              <a:t> rebuild </a:t>
            </a:r>
            <a:r>
              <a:rPr lang="en-US" baseline="0" dirty="0" err="1" smtClean="0"/>
              <a:t>nó</a:t>
            </a:r>
            <a:r>
              <a:rPr lang="en-US" baseline="0" dirty="0" smtClean="0"/>
              <a:t> </a:t>
            </a:r>
            <a:r>
              <a:rPr lang="en-US" baseline="0" dirty="0" err="1" smtClean="0"/>
              <a:t>chỉ</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gói</a:t>
            </a:r>
            <a:r>
              <a:rPr lang="en-US" baseline="0" dirty="0" smtClean="0"/>
              <a:t> </a:t>
            </a:r>
            <a:r>
              <a:rPr lang="en-US" baseline="0" dirty="0" err="1" smtClean="0"/>
              <a:t>được</a:t>
            </a:r>
            <a:r>
              <a:rPr lang="en-US" baseline="0" dirty="0" smtClean="0"/>
              <a:t> chia </a:t>
            </a:r>
            <a:r>
              <a:rPr lang="en-US" baseline="0" dirty="0" err="1" smtClean="0"/>
              <a:t>nhỏ</a:t>
            </a:r>
            <a:r>
              <a:rPr lang="en-US" baseline="0" dirty="0" smtClean="0"/>
              <a:t> </a:t>
            </a:r>
            <a:r>
              <a:rPr lang="en-US" baseline="0" dirty="0" err="1" smtClean="0"/>
              <a:t>đó</a:t>
            </a:r>
            <a:r>
              <a:rPr lang="en-US" baseline="0" dirty="0" smtClean="0"/>
              <a:t>.</a:t>
            </a:r>
          </a:p>
          <a:p>
            <a:endParaRPr lang="en-US" baseline="0" dirty="0" smtClean="0"/>
          </a:p>
          <a:p>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nếu</a:t>
            </a:r>
            <a:r>
              <a:rPr lang="en-US" baseline="0" dirty="0" smtClean="0"/>
              <a:t> 1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a:t>
            </a:r>
            <a:r>
              <a:rPr lang="en-US" baseline="0" dirty="0" err="1" smtClean="0"/>
              <a:t>bộ</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1 </a:t>
            </a:r>
            <a:r>
              <a:rPr lang="en-US" baseline="0" dirty="0" err="1" smtClean="0"/>
              <a:t>gói</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việc</a:t>
            </a:r>
            <a:r>
              <a:rPr lang="en-US" baseline="0" dirty="0" smtClean="0"/>
              <a:t> API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gói</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sửa</a:t>
            </a:r>
            <a:r>
              <a:rPr lang="en-US" baseline="0" dirty="0" smtClean="0"/>
              <a:t> </a:t>
            </a:r>
            <a:r>
              <a:rPr lang="en-US" baseline="0" dirty="0" err="1" smtClean="0"/>
              <a:t>đổi</a:t>
            </a:r>
            <a:r>
              <a:rPr lang="en-US" baseline="0" dirty="0" smtClean="0"/>
              <a:t> hay </a:t>
            </a:r>
            <a:r>
              <a:rPr lang="en-US" baseline="0" dirty="0" err="1" smtClean="0"/>
              <a:t>chưa</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cần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rebuild.</a:t>
            </a:r>
          </a:p>
          <a:p>
            <a:r>
              <a:rPr lang="en-US" baseline="0" dirty="0" err="1" smtClean="0"/>
              <a:t>Vd</a:t>
            </a:r>
            <a:r>
              <a:rPr lang="en-US" baseline="0" dirty="0" smtClean="0"/>
              <a:t>: import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rebuild </a:t>
            </a:r>
            <a:r>
              <a:rPr lang="en-US" baseline="0" dirty="0" err="1" smtClean="0"/>
              <a:t>thư</a:t>
            </a:r>
            <a:r>
              <a:rPr lang="en-US" baseline="0" dirty="0" smtClean="0"/>
              <a:t> </a:t>
            </a:r>
            <a:r>
              <a:rPr lang="en-US" baseline="0" dirty="0" err="1" smtClean="0"/>
              <a:t>viện</a:t>
            </a:r>
            <a:r>
              <a:rPr lang="en-US" baseline="0" dirty="0" smtClean="0"/>
              <a:t>.</a:t>
            </a:r>
          </a:p>
          <a:p>
            <a:r>
              <a:rPr lang="en-US" baseline="0" dirty="0" err="1" smtClean="0"/>
              <a:t>Vd</a:t>
            </a:r>
            <a:r>
              <a:rPr lang="en-US" baseline="0" dirty="0" smtClean="0"/>
              <a:t>: </a:t>
            </a:r>
            <a:r>
              <a:rPr lang="en-US" baseline="0" dirty="0" err="1" smtClean="0"/>
              <a:t>nếu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1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a:t>
            </a:r>
            <a:r>
              <a:rPr lang="en-US" baseline="0" dirty="0" err="1" smtClean="0"/>
              <a:t>nhập</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rebuild</a:t>
            </a: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7</a:t>
            </a:fld>
            <a:endParaRPr lang="en-US" altLang="ja-JP"/>
          </a:p>
        </p:txBody>
      </p:sp>
    </p:spTree>
    <p:extLst>
      <p:ext uri="{BB962C8B-B14F-4D97-AF65-F5344CB8AC3E}">
        <p14:creationId xmlns:p14="http://schemas.microsoft.com/office/powerpoint/2010/main" val="3341234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sẽ thống kê các tập tin của thư viện "tỏi" và nhận thấy sự thay đổi này, và sau đó ghi chú rằng những thứ phụ thuộc vào "tỏi" cũng có thể đã thay đổi</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baseline="0" dirty="0" err="1" smtClean="0">
                <a:solidFill>
                  <a:schemeClr val="tx1"/>
                </a:solidFill>
                <a:effectLst/>
                <a:latin typeface="Times New Roman" pitchFamily="18" charset="0"/>
                <a:ea typeface="ＭＳ Ｐ明朝" pitchFamily="18" charset="-128"/>
                <a:cs typeface="+mn-cs"/>
              </a:rPr>
              <a:t>Các</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thư</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viện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không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đánh</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dấu</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chắc</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chắn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sẽ</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không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xây</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dựng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lại</a:t>
            </a:r>
            <a:r>
              <a:rPr kumimoji="1" lang="en-US" sz="1200" b="0" i="0" kern="1200" baseline="0" dirty="0" smtClean="0">
                <a:solidFill>
                  <a:schemeClr val="tx1"/>
                </a:solidFill>
                <a:effectLst/>
                <a:latin typeface="Times New Roman" pitchFamily="18" charset="0"/>
                <a:ea typeface="ＭＳ Ｐ明朝" pitchFamily="18" charset="-128"/>
                <a:cs typeface="+mn-cs"/>
              </a:rPr>
              <a:t>.</a:t>
            </a:r>
            <a:endParaRPr lang="en-US" baseline="0" dirty="0" smtClean="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8</a:t>
            </a:fld>
            <a:endParaRPr lang="en-US" altLang="ja-JP"/>
          </a:p>
        </p:txBody>
      </p:sp>
    </p:spTree>
    <p:extLst>
      <p:ext uri="{BB962C8B-B14F-4D97-AF65-F5344CB8AC3E}">
        <p14:creationId xmlns:p14="http://schemas.microsoft.com/office/powerpoint/2010/main" val="2654913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thay</a:t>
            </a:r>
            <a:r>
              <a:rPr lang="en-US" dirty="0" smtClean="0"/>
              <a:t> </a:t>
            </a:r>
            <a:r>
              <a:rPr lang="en-US" dirty="0" err="1" smtClean="0"/>
              <a:t>đổi</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code </a:t>
            </a:r>
            <a:r>
              <a:rPr lang="en-US" baseline="0" dirty="0" err="1" smtClean="0"/>
              <a:t>thì</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thuộc</a:t>
            </a:r>
            <a:r>
              <a:rPr lang="en-US" baseline="0" dirty="0" smtClean="0"/>
              <a:t> “package” </a:t>
            </a:r>
            <a:r>
              <a:rPr lang="en-US" baseline="0" dirty="0" err="1" smtClean="0"/>
              <a:t>nào</a:t>
            </a:r>
            <a:r>
              <a:rPr lang="en-US" baseline="0" dirty="0" smtClean="0"/>
              <a:t>, </a:t>
            </a:r>
            <a:r>
              <a:rPr lang="en-US" baseline="0" dirty="0" err="1" smtClean="0"/>
              <a:t>khi</a:t>
            </a:r>
            <a:r>
              <a:rPr lang="en-US" baseline="0" dirty="0" smtClean="0"/>
              <a:t> rebuild </a:t>
            </a:r>
            <a:r>
              <a:rPr lang="en-US" baseline="0" dirty="0" err="1" smtClean="0"/>
              <a:t>nó</a:t>
            </a:r>
            <a:r>
              <a:rPr lang="en-US" baseline="0" dirty="0" smtClean="0"/>
              <a:t> </a:t>
            </a:r>
            <a:r>
              <a:rPr lang="en-US" baseline="0" dirty="0" err="1" smtClean="0"/>
              <a:t>chỉ</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gói</a:t>
            </a:r>
            <a:r>
              <a:rPr lang="en-US" baseline="0" dirty="0" smtClean="0"/>
              <a:t> </a:t>
            </a:r>
            <a:r>
              <a:rPr lang="en-US" baseline="0" dirty="0" err="1" smtClean="0"/>
              <a:t>được</a:t>
            </a:r>
            <a:r>
              <a:rPr lang="en-US" baseline="0" dirty="0" smtClean="0"/>
              <a:t> chia </a:t>
            </a:r>
            <a:r>
              <a:rPr lang="en-US" baseline="0" dirty="0" err="1" smtClean="0"/>
              <a:t>nhỏ</a:t>
            </a:r>
            <a:r>
              <a:rPr lang="en-US" baseline="0" dirty="0" smtClean="0"/>
              <a:t> </a:t>
            </a:r>
            <a:r>
              <a:rPr lang="en-US" baseline="0" dirty="0" err="1" smtClean="0"/>
              <a:t>đó</a:t>
            </a:r>
            <a:r>
              <a:rPr lang="en-US" baseline="0" dirty="0" smtClean="0"/>
              <a:t>.</a:t>
            </a:r>
          </a:p>
          <a:p>
            <a:endParaRPr lang="en-US" baseline="0" dirty="0" smtClean="0"/>
          </a:p>
          <a:p>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nếu</a:t>
            </a:r>
            <a:r>
              <a:rPr lang="en-US" baseline="0" dirty="0" smtClean="0"/>
              <a:t> 1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a:t>
            </a:r>
            <a:r>
              <a:rPr lang="en-US" baseline="0" dirty="0" err="1" smtClean="0"/>
              <a:t>bộ</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1 </a:t>
            </a:r>
            <a:r>
              <a:rPr lang="en-US" baseline="0" dirty="0" err="1" smtClean="0"/>
              <a:t>gói</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việc</a:t>
            </a:r>
            <a:r>
              <a:rPr lang="en-US" baseline="0" dirty="0" smtClean="0"/>
              <a:t> API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gói</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sửa</a:t>
            </a:r>
            <a:r>
              <a:rPr lang="en-US" baseline="0" dirty="0" smtClean="0"/>
              <a:t> </a:t>
            </a:r>
            <a:r>
              <a:rPr lang="en-US" baseline="0" dirty="0" err="1" smtClean="0"/>
              <a:t>đổi</a:t>
            </a:r>
            <a:r>
              <a:rPr lang="en-US" baseline="0" dirty="0" smtClean="0"/>
              <a:t> hay </a:t>
            </a:r>
            <a:r>
              <a:rPr lang="en-US" baseline="0" dirty="0" err="1" smtClean="0"/>
              <a:t>chưa</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cần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rebuild.</a:t>
            </a:r>
          </a:p>
          <a:p>
            <a:r>
              <a:rPr lang="en-US" baseline="0" dirty="0" err="1" smtClean="0"/>
              <a:t>Vd</a:t>
            </a:r>
            <a:r>
              <a:rPr lang="en-US" baseline="0" dirty="0" smtClean="0"/>
              <a:t>: import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rebuild </a:t>
            </a:r>
            <a:r>
              <a:rPr lang="en-US" baseline="0" dirty="0" err="1" smtClean="0"/>
              <a:t>thư</a:t>
            </a:r>
            <a:r>
              <a:rPr lang="en-US" baseline="0" dirty="0" smtClean="0"/>
              <a:t> </a:t>
            </a:r>
            <a:r>
              <a:rPr lang="en-US" baseline="0" dirty="0" err="1" smtClean="0"/>
              <a:t>viện</a:t>
            </a:r>
            <a:r>
              <a:rPr lang="en-US" baseline="0" dirty="0" smtClean="0"/>
              <a:t>.</a:t>
            </a:r>
          </a:p>
          <a:p>
            <a:r>
              <a:rPr lang="en-US" baseline="0" dirty="0" err="1" smtClean="0"/>
              <a:t>Vd</a:t>
            </a:r>
            <a:r>
              <a:rPr lang="en-US" baseline="0" dirty="0" smtClean="0"/>
              <a:t>: </a:t>
            </a:r>
            <a:r>
              <a:rPr lang="en-US" baseline="0" dirty="0" err="1" smtClean="0"/>
              <a:t>nếu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1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a:t>
            </a:r>
            <a:r>
              <a:rPr lang="en-US" baseline="0" dirty="0" err="1" smtClean="0"/>
              <a:t>nhập</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rebuild</a:t>
            </a:r>
          </a:p>
          <a:p>
            <a:r>
              <a:rPr kumimoji="1" lang="vi-VN" sz="1200" b="0" i="0" kern="1200" dirty="0" smtClean="0">
                <a:solidFill>
                  <a:schemeClr val="tx1"/>
                </a:solidFill>
                <a:effectLst/>
                <a:latin typeface="Times New Roman" pitchFamily="18" charset="0"/>
                <a:ea typeface="ＭＳ Ｐ明朝" pitchFamily="18" charset="-128"/>
                <a:cs typeface="+mn-cs"/>
              </a:rPr>
              <a:t>Tất nhiên, nói chung, việc thay đổi mã cho thư viện sẽ thay đổi hình thức được biên dịch của nó, vì vậy nút "có thể bẩn" cuối cùng sẽ được đánh dấu là "có, bẩn" và được đánh giá lại</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baseline="0" dirty="0" smtClean="0"/>
          </a:p>
          <a:p>
            <a:r>
              <a:rPr kumimoji="1" lang="vi-VN" sz="1200" b="0" i="0" kern="1200" dirty="0" smtClean="0">
                <a:solidFill>
                  <a:schemeClr val="tx1"/>
                </a:solidFill>
                <a:effectLst/>
                <a:latin typeface="Times New Roman" pitchFamily="18" charset="0"/>
                <a:ea typeface="ＭＳ Ｐ明朝" pitchFamily="18" charset="-128"/>
                <a:cs typeface="+mn-cs"/>
              </a:rPr>
              <a:t>Tuy nhiên, biểu đồ xây dựng của Bazel cho phép bạn biên dịch mức tối thiểu cho một thư viện có cấu trúc tốt và trong một số trường hợp tránh hoàn toàn việc biên dịch.</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9</a:t>
            </a:fld>
            <a:endParaRPr lang="en-US" altLang="ja-JP"/>
          </a:p>
        </p:txBody>
      </p:sp>
    </p:spTree>
    <p:extLst>
      <p:ext uri="{BB962C8B-B14F-4D97-AF65-F5344CB8AC3E}">
        <p14:creationId xmlns:p14="http://schemas.microsoft.com/office/powerpoint/2010/main" val="199725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3935"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angular.io/guide/bazel" TargetMode="External"/><Relationship Id="rId2" Type="http://schemas.openxmlformats.org/officeDocument/2006/relationships/hyperlink" Target="https://docs.bazel.build/versions/1.0.0/bazel-overview.html" TargetMode="External"/><Relationship Id="rId1" Type="http://schemas.openxmlformats.org/officeDocument/2006/relationships/slideLayout" Target="../slideLayouts/slideLayout4.xml"/><Relationship Id="rId5" Type="http://schemas.openxmlformats.org/officeDocument/2006/relationships/hyperlink" Target="https://www.youtube.com/watch?v=KmaE6z_ECRg&amp;list=PLw5h0DiJ-9PDrwx1VQOHAXSOaG9KwbuUo" TargetMode="External"/><Relationship Id="rId4" Type="http://schemas.openxmlformats.org/officeDocument/2006/relationships/hyperlink" Target="https://bazel.angular.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build Bazel</a:t>
            </a:r>
            <a:endParaRPr lang="en-US" dirty="0"/>
          </a:p>
        </p:txBody>
      </p:sp>
      <p:sp>
        <p:nvSpPr>
          <p:cNvPr id="3" name="Subtitle 2"/>
          <p:cNvSpPr>
            <a:spLocks noGrp="1"/>
          </p:cNvSpPr>
          <p:nvPr>
            <p:ph type="subTitle" idx="1"/>
          </p:nvPr>
        </p:nvSpPr>
        <p:spPr/>
        <p:txBody>
          <a:bodyPr/>
          <a:lstStyle/>
          <a:p>
            <a:r>
              <a:rPr lang="en-US" dirty="0" err="1" smtClean="0"/>
              <a:t>Đặng</a:t>
            </a:r>
            <a:r>
              <a:rPr lang="en-US" dirty="0" smtClean="0"/>
              <a:t> </a:t>
            </a:r>
            <a:r>
              <a:rPr lang="en-US" dirty="0" err="1" smtClean="0"/>
              <a:t>Võ</a:t>
            </a:r>
            <a:r>
              <a:rPr lang="en-US" dirty="0" smtClean="0"/>
              <a:t> </a:t>
            </a:r>
            <a:r>
              <a:rPr lang="en-US" dirty="0" err="1" smtClean="0"/>
              <a:t>Hoài</a:t>
            </a:r>
            <a:r>
              <a:rPr lang="en-US" dirty="0" smtClean="0"/>
              <a:t> Thanh</a:t>
            </a:r>
            <a:endParaRPr lang="en-US" dirty="0"/>
          </a:p>
          <a:p>
            <a:r>
              <a:rPr lang="en-US" altLang="ja-JP" dirty="0" smtClean="0"/>
              <a:t>10/15/2019</a:t>
            </a:r>
            <a:endParaRPr lang="en-US" dirty="0"/>
          </a:p>
        </p:txBody>
      </p:sp>
      <p:pic>
        <p:nvPicPr>
          <p:cNvPr id="14338" name="Picture 2" descr="Kết quả hình ảnh cho bazel and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540" y="3140960"/>
            <a:ext cx="470001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05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Bazel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088385" y="1124680"/>
            <a:ext cx="7443933" cy="4968689"/>
          </a:xfrm>
          <a:prstGeom prst="rect">
            <a:avLst/>
          </a:prstGeom>
        </p:spPr>
      </p:pic>
    </p:spTree>
    <p:extLst>
      <p:ext uri="{BB962C8B-B14F-4D97-AF65-F5344CB8AC3E}">
        <p14:creationId xmlns:p14="http://schemas.microsoft.com/office/powerpoint/2010/main" val="2994500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Bazel </a:t>
            </a:r>
            <a:r>
              <a:rPr lang="en-US" dirty="0" err="1"/>
              <a:t>trong</a:t>
            </a:r>
            <a:r>
              <a:rPr lang="en-US" dirty="0"/>
              <a:t> Angular</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sp>
        <p:nvSpPr>
          <p:cNvPr id="12" name="Content Placeholder 11"/>
          <p:cNvSpPr>
            <a:spLocks noGrp="1"/>
          </p:cNvSpPr>
          <p:nvPr>
            <p:ph idx="1"/>
          </p:nvPr>
        </p:nvSpPr>
        <p:spPr>
          <a:xfrm>
            <a:off x="50709" y="982268"/>
            <a:ext cx="9005887" cy="5411760"/>
          </a:xfrm>
        </p:spPr>
        <p:txBody>
          <a:bodyPr/>
          <a:lstStyle/>
          <a:p>
            <a:pPr marL="0" indent="0">
              <a:buNone/>
            </a:pPr>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của</a:t>
            </a:r>
            <a:r>
              <a:rPr lang="en-US" dirty="0" smtClean="0"/>
              <a:t> Bazel</a:t>
            </a:r>
            <a:endParaRPr lang="en-US" dirty="0"/>
          </a:p>
        </p:txBody>
      </p:sp>
      <p:pic>
        <p:nvPicPr>
          <p:cNvPr id="16" name="Picture 15"/>
          <p:cNvPicPr>
            <a:picLocks noChangeAspect="1"/>
          </p:cNvPicPr>
          <p:nvPr/>
        </p:nvPicPr>
        <p:blipFill>
          <a:blip r:embed="rId3"/>
          <a:stretch>
            <a:fillRect/>
          </a:stretch>
        </p:blipFill>
        <p:spPr>
          <a:xfrm>
            <a:off x="65422" y="1693166"/>
            <a:ext cx="9007592" cy="3716103"/>
          </a:xfrm>
          <a:prstGeom prst="rect">
            <a:avLst/>
          </a:prstGeom>
        </p:spPr>
      </p:pic>
    </p:spTree>
    <p:extLst>
      <p:ext uri="{BB962C8B-B14F-4D97-AF65-F5344CB8AC3E}">
        <p14:creationId xmlns:p14="http://schemas.microsoft.com/office/powerpoint/2010/main" val="19077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Bazel </a:t>
            </a:r>
            <a:r>
              <a:rPr lang="en-US" dirty="0" err="1"/>
              <a:t>trong</a:t>
            </a:r>
            <a:r>
              <a:rPr lang="en-US" dirty="0"/>
              <a:t> Angular</a:t>
            </a:r>
          </a:p>
        </p:txBody>
      </p:sp>
      <p:pic>
        <p:nvPicPr>
          <p:cNvPr id="5" name="Content Placeholder 4"/>
          <p:cNvPicPr>
            <a:picLocks noGrp="1" noChangeAspect="1"/>
          </p:cNvPicPr>
          <p:nvPr>
            <p:ph idx="1"/>
          </p:nvPr>
        </p:nvPicPr>
        <p:blipFill>
          <a:blip r:embed="rId3"/>
          <a:stretch>
            <a:fillRect/>
          </a:stretch>
        </p:blipFill>
        <p:spPr>
          <a:xfrm>
            <a:off x="2123660" y="1412720"/>
            <a:ext cx="4838700" cy="3867150"/>
          </a:xfrm>
          <a:prstGeom prst="rect">
            <a:avLst/>
          </a:prstGeom>
        </p:spPr>
      </p:pic>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11</a:t>
            </a:fld>
            <a:endParaRPr lang="en-US" altLang="ja-JP"/>
          </a:p>
        </p:txBody>
      </p:sp>
      <p:sp>
        <p:nvSpPr>
          <p:cNvPr id="6" name="TextBox 5"/>
          <p:cNvSpPr txBox="1"/>
          <p:nvPr/>
        </p:nvSpPr>
        <p:spPr>
          <a:xfrm>
            <a:off x="323410" y="908650"/>
            <a:ext cx="5832810" cy="400110"/>
          </a:xfrm>
          <a:prstGeom prst="rect">
            <a:avLst/>
          </a:prstGeom>
          <a:solidFill>
            <a:schemeClr val="bg1"/>
          </a:solidFill>
          <a:ln w="19050">
            <a:noFill/>
          </a:ln>
        </p:spPr>
        <p:txBody>
          <a:bodyPr wrap="square" rtlCol="0">
            <a:spAutoFit/>
          </a:bodyPr>
          <a:lstStyle/>
          <a:p>
            <a:r>
              <a:rPr lang="en-US" sz="2000" b="1" dirty="0" err="1" smtClean="0"/>
              <a:t>Các</a:t>
            </a:r>
            <a:r>
              <a:rPr lang="en-US" sz="2000" b="1" dirty="0" smtClean="0"/>
              <a:t> </a:t>
            </a:r>
            <a:r>
              <a:rPr lang="en-US" sz="2000" b="1" dirty="0" err="1" smtClean="0"/>
              <a:t>tệp</a:t>
            </a:r>
            <a:r>
              <a:rPr lang="en-US" sz="2000" b="1" dirty="0" smtClean="0"/>
              <a:t> tin </a:t>
            </a:r>
            <a:r>
              <a:rPr lang="en-US" sz="2000" b="1" dirty="0" err="1" smtClean="0"/>
              <a:t>được</a:t>
            </a:r>
            <a:r>
              <a:rPr lang="en-US" sz="2000" b="1" dirty="0" smtClean="0"/>
              <a:t> </a:t>
            </a:r>
            <a:r>
              <a:rPr lang="en-US" sz="2000" b="1" dirty="0" err="1" smtClean="0"/>
              <a:t>thêm</a:t>
            </a:r>
            <a:r>
              <a:rPr lang="en-US" sz="2000" b="1" dirty="0" smtClean="0"/>
              <a:t> </a:t>
            </a:r>
            <a:r>
              <a:rPr lang="en-US" sz="2000" b="1" dirty="0" err="1" smtClean="0"/>
              <a:t>vào</a:t>
            </a:r>
            <a:r>
              <a:rPr lang="en-US" sz="2000" b="1" dirty="0" smtClean="0"/>
              <a:t> </a:t>
            </a:r>
            <a:r>
              <a:rPr lang="en-US" sz="2000" b="1" dirty="0" err="1" smtClean="0"/>
              <a:t>khi</a:t>
            </a:r>
            <a:r>
              <a:rPr lang="en-US" sz="2000" b="1" dirty="0" smtClean="0"/>
              <a:t> </a:t>
            </a:r>
            <a:r>
              <a:rPr lang="en-US" sz="2000" b="1" dirty="0" err="1" smtClean="0"/>
              <a:t>cấu</a:t>
            </a:r>
            <a:r>
              <a:rPr lang="en-US" sz="2000" b="1" dirty="0" smtClean="0"/>
              <a:t> </a:t>
            </a:r>
            <a:r>
              <a:rPr lang="en-US" sz="2000" b="1" dirty="0" err="1" smtClean="0"/>
              <a:t>hình</a:t>
            </a:r>
            <a:r>
              <a:rPr lang="en-US" sz="2000" b="1" dirty="0" smtClean="0"/>
              <a:t> </a:t>
            </a:r>
            <a:r>
              <a:rPr lang="en-US" sz="2000" b="1" dirty="0" err="1" smtClean="0"/>
              <a:t>bazel</a:t>
            </a:r>
            <a:r>
              <a:rPr lang="en-US" sz="2000" b="1" dirty="0" smtClean="0"/>
              <a:t>:</a:t>
            </a:r>
          </a:p>
        </p:txBody>
      </p:sp>
    </p:spTree>
    <p:extLst>
      <p:ext uri="{BB962C8B-B14F-4D97-AF65-F5344CB8AC3E}">
        <p14:creationId xmlns:p14="http://schemas.microsoft.com/office/powerpoint/2010/main" val="2261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Bazel </a:t>
            </a:r>
            <a:r>
              <a:rPr lang="en-US" dirty="0" err="1"/>
              <a:t>trong</a:t>
            </a:r>
            <a:r>
              <a:rPr lang="en-US" dirty="0"/>
              <a:t> Angular</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12</a:t>
            </a:fld>
            <a:endParaRPr lang="en-US" altLang="ja-JP"/>
          </a:p>
        </p:txBody>
      </p:sp>
      <p:pic>
        <p:nvPicPr>
          <p:cNvPr id="6" name="Content Placeholder 5"/>
          <p:cNvPicPr>
            <a:picLocks noGrp="1" noChangeAspect="1"/>
          </p:cNvPicPr>
          <p:nvPr>
            <p:ph idx="1"/>
          </p:nvPr>
        </p:nvPicPr>
        <p:blipFill>
          <a:blip r:embed="rId3"/>
          <a:stretch>
            <a:fillRect/>
          </a:stretch>
        </p:blipFill>
        <p:spPr>
          <a:xfrm>
            <a:off x="1187530" y="864020"/>
            <a:ext cx="3268909" cy="5306933"/>
          </a:xfrm>
          <a:prstGeom prst="rect">
            <a:avLst/>
          </a:prstGeom>
        </p:spPr>
      </p:pic>
      <p:pic>
        <p:nvPicPr>
          <p:cNvPr id="7" name="Picture 6"/>
          <p:cNvPicPr>
            <a:picLocks noChangeAspect="1"/>
          </p:cNvPicPr>
          <p:nvPr/>
        </p:nvPicPr>
        <p:blipFill>
          <a:blip r:embed="rId4"/>
          <a:stretch>
            <a:fillRect/>
          </a:stretch>
        </p:blipFill>
        <p:spPr>
          <a:xfrm>
            <a:off x="5292100" y="801160"/>
            <a:ext cx="2952410" cy="5435593"/>
          </a:xfrm>
          <a:prstGeom prst="rect">
            <a:avLst/>
          </a:prstGeom>
        </p:spPr>
      </p:pic>
    </p:spTree>
    <p:extLst>
      <p:ext uri="{BB962C8B-B14F-4D97-AF65-F5344CB8AC3E}">
        <p14:creationId xmlns:p14="http://schemas.microsoft.com/office/powerpoint/2010/main" val="31330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Bazel </a:t>
            </a:r>
            <a:r>
              <a:rPr lang="en-US" dirty="0" err="1" smtClean="0"/>
              <a:t>trong</a:t>
            </a:r>
            <a:r>
              <a:rPr lang="en-US" dirty="0" smtClean="0"/>
              <a:t> Angular</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13</a:t>
            </a:fld>
            <a:endParaRPr lang="en-US" altLang="ja-JP"/>
          </a:p>
        </p:txBody>
      </p:sp>
      <p:sp>
        <p:nvSpPr>
          <p:cNvPr id="5" name="Content Placeholder 2"/>
          <p:cNvSpPr>
            <a:spLocks noGrp="1"/>
          </p:cNvSpPr>
          <p:nvPr>
            <p:ph idx="1"/>
          </p:nvPr>
        </p:nvSpPr>
        <p:spPr>
          <a:xfrm>
            <a:off x="395420" y="1052670"/>
            <a:ext cx="8911728" cy="3712095"/>
          </a:xfrm>
        </p:spPr>
        <p:txBody>
          <a:bodyPr/>
          <a:lstStyle/>
          <a:p>
            <a:pPr marL="0" indent="0">
              <a:buNone/>
            </a:pPr>
            <a:r>
              <a:rPr lang="en-US" b="1" dirty="0" smtClean="0"/>
              <a:t>Workspace: </a:t>
            </a:r>
            <a:r>
              <a:rPr lang="en-US" b="1" dirty="0" err="1" smtClean="0"/>
              <a:t>Tệp</a:t>
            </a:r>
            <a:r>
              <a:rPr lang="en-US" b="1" dirty="0" smtClean="0"/>
              <a:t> </a:t>
            </a:r>
            <a:r>
              <a:rPr lang="en-US" b="1" dirty="0" err="1" smtClean="0"/>
              <a:t>cấu</a:t>
            </a:r>
            <a:r>
              <a:rPr lang="en-US" b="1" dirty="0" smtClean="0"/>
              <a:t> </a:t>
            </a:r>
            <a:r>
              <a:rPr lang="en-US" b="1" dirty="0" err="1" smtClean="0"/>
              <a:t>hình</a:t>
            </a:r>
            <a:r>
              <a:rPr lang="en-US" b="1" dirty="0"/>
              <a:t> </a:t>
            </a:r>
            <a:r>
              <a:rPr lang="en-US" b="1" dirty="0" err="1" smtClean="0"/>
              <a:t>không</a:t>
            </a:r>
            <a:r>
              <a:rPr lang="en-US" b="1" dirty="0" smtClean="0"/>
              <a:t> </a:t>
            </a:r>
            <a:r>
              <a:rPr lang="en-US" b="1" dirty="0" err="1" smtClean="0"/>
              <a:t>gian</a:t>
            </a:r>
            <a:r>
              <a:rPr lang="en-US" b="1" dirty="0" smtClean="0"/>
              <a:t> </a:t>
            </a:r>
            <a:r>
              <a:rPr lang="en-US" b="1" dirty="0" err="1" smtClean="0"/>
              <a:t>làm</a:t>
            </a:r>
            <a:r>
              <a:rPr lang="en-US" b="1" dirty="0" smtClean="0"/>
              <a:t> </a:t>
            </a:r>
            <a:r>
              <a:rPr lang="en-US" b="1" dirty="0" err="1" smtClean="0"/>
              <a:t>việc</a:t>
            </a:r>
            <a:r>
              <a:rPr lang="en-US" b="1" dirty="0" smtClean="0"/>
              <a:t> </a:t>
            </a:r>
            <a:r>
              <a:rPr lang="en-US" b="1" dirty="0" err="1" smtClean="0"/>
              <a:t>của</a:t>
            </a:r>
            <a:r>
              <a:rPr lang="en-US" b="1" dirty="0" smtClean="0"/>
              <a:t> Bazel</a:t>
            </a:r>
          </a:p>
          <a:p>
            <a:pPr marL="0" indent="0">
              <a:buNone/>
            </a:pPr>
            <a:r>
              <a:rPr lang="en-US" dirty="0" err="1"/>
              <a:t>Đ</a:t>
            </a:r>
            <a:r>
              <a:rPr lang="en-US" dirty="0" err="1" smtClean="0"/>
              <a:t>ối</a:t>
            </a:r>
            <a:r>
              <a:rPr lang="en-US" dirty="0" smtClean="0"/>
              <a:t> </a:t>
            </a:r>
            <a:r>
              <a:rPr lang="en-US" dirty="0" err="1"/>
              <a:t>với</a:t>
            </a:r>
            <a:r>
              <a:rPr lang="en-US" dirty="0"/>
              <a:t> </a:t>
            </a:r>
            <a:r>
              <a:rPr lang="en-US" dirty="0" err="1"/>
              <a:t>một</a:t>
            </a:r>
            <a:r>
              <a:rPr lang="en-US" dirty="0"/>
              <a:t> </a:t>
            </a:r>
            <a:r>
              <a:rPr lang="en-US" dirty="0" err="1"/>
              <a:t>dự</a:t>
            </a:r>
            <a:r>
              <a:rPr lang="en-US" dirty="0"/>
              <a:t> </a:t>
            </a:r>
            <a:r>
              <a:rPr lang="en-US" dirty="0" err="1"/>
              <a:t>án</a:t>
            </a:r>
            <a:r>
              <a:rPr lang="en-US" dirty="0"/>
              <a:t> Angular, </a:t>
            </a:r>
            <a:r>
              <a:rPr lang="en-US" dirty="0" err="1"/>
              <a:t>chúng</a:t>
            </a:r>
            <a:r>
              <a:rPr lang="en-US" dirty="0"/>
              <a:t> ta </a:t>
            </a:r>
            <a:r>
              <a:rPr lang="en-US" dirty="0" err="1"/>
              <a:t>cần</a:t>
            </a:r>
            <a:r>
              <a:rPr lang="en-US" dirty="0"/>
              <a:t> </a:t>
            </a:r>
            <a:r>
              <a:rPr lang="en-US" dirty="0" err="1"/>
              <a:t>tìm</a:t>
            </a:r>
            <a:r>
              <a:rPr lang="en-US" dirty="0"/>
              <a:t> </a:t>
            </a:r>
            <a:r>
              <a:rPr lang="en-US" dirty="0" err="1"/>
              <a:t>nạp</a:t>
            </a:r>
            <a:r>
              <a:rPr lang="en-US" dirty="0"/>
              <a:t> </a:t>
            </a:r>
            <a:r>
              <a:rPr lang="en-US" dirty="0" err="1"/>
              <a:t>các</a:t>
            </a:r>
            <a:r>
              <a:rPr lang="en-US" dirty="0"/>
              <a:t> </a:t>
            </a:r>
            <a:r>
              <a:rPr lang="en-US" dirty="0" err="1"/>
              <a:t>mô-đun</a:t>
            </a:r>
            <a:r>
              <a:rPr lang="en-US" dirty="0"/>
              <a:t> </a:t>
            </a:r>
            <a:r>
              <a:rPr lang="en-US" dirty="0" err="1"/>
              <a:t>sau</a:t>
            </a:r>
            <a:r>
              <a:rPr lang="en-US" dirty="0"/>
              <a:t>:</a:t>
            </a:r>
            <a:endParaRPr lang="en-US" b="1" dirty="0"/>
          </a:p>
          <a:p>
            <a:pPr marL="0" indent="0">
              <a:buNone/>
            </a:pPr>
            <a:endParaRPr lang="en-US" dirty="0"/>
          </a:p>
        </p:txBody>
      </p:sp>
      <p:sp>
        <p:nvSpPr>
          <p:cNvPr id="3" name="Rectangle 2"/>
          <p:cNvSpPr/>
          <p:nvPr/>
        </p:nvSpPr>
        <p:spPr>
          <a:xfrm>
            <a:off x="611450" y="2132819"/>
            <a:ext cx="6840950" cy="2677656"/>
          </a:xfrm>
          <a:prstGeom prst="rect">
            <a:avLst/>
          </a:prstGeom>
        </p:spPr>
        <p:txBody>
          <a:bodyPr wrap="square">
            <a:sp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Typescript rules</a:t>
            </a: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NodeJS</a:t>
            </a:r>
            <a:r>
              <a:rPr lang="en-US" sz="2400" dirty="0" smtClean="0">
                <a:latin typeface="Times New Roman" panose="02020603050405020304" pitchFamily="18" charset="0"/>
                <a:cs typeface="Times New Roman" panose="02020603050405020304" pitchFamily="18" charset="0"/>
              </a:rPr>
              <a:t> rules: </a:t>
            </a:r>
            <a:r>
              <a:rPr lang="vi-VN" sz="2400" dirty="0" smtClean="0">
                <a:latin typeface="Times New Roman" panose="02020603050405020304" pitchFamily="18" charset="0"/>
                <a:cs typeface="Times New Roman" panose="02020603050405020304" pitchFamily="18" charset="0"/>
              </a:rPr>
              <a:t> cho phép Bazel nhập các gói Node, cần thiết để: → nhập gói Angular → nhập các gói bổ sung, chẳng hạn như RxJS</a:t>
            </a:r>
            <a:r>
              <a:rPr lang="en-US" sz="24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Complementary rules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sass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63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Bazel </a:t>
            </a:r>
            <a:r>
              <a:rPr lang="en-US" dirty="0" err="1" smtClean="0"/>
              <a:t>trong</a:t>
            </a:r>
            <a:r>
              <a:rPr lang="en-US" dirty="0" smtClean="0"/>
              <a:t> Angular</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14</a:t>
            </a:fld>
            <a:endParaRPr lang="en-US" altLang="ja-JP"/>
          </a:p>
        </p:txBody>
      </p:sp>
      <p:sp>
        <p:nvSpPr>
          <p:cNvPr id="5" name="Content Placeholder 2"/>
          <p:cNvSpPr>
            <a:spLocks noGrp="1"/>
          </p:cNvSpPr>
          <p:nvPr>
            <p:ph idx="1"/>
          </p:nvPr>
        </p:nvSpPr>
        <p:spPr>
          <a:xfrm>
            <a:off x="153345" y="836640"/>
            <a:ext cx="8911728" cy="3712095"/>
          </a:xfrm>
        </p:spPr>
        <p:txBody>
          <a:bodyPr/>
          <a:lstStyle/>
          <a:p>
            <a:pPr marL="0" indent="0">
              <a:buNone/>
            </a:pPr>
            <a:r>
              <a:rPr lang="vi-VN" b="1" dirty="0" smtClean="0"/>
              <a:t>Dưới đây là một ví dụ về cách Bazel tìm nạp mô-đun:</a:t>
            </a:r>
            <a:endParaRPr lang="en-US" b="1" dirty="0"/>
          </a:p>
        </p:txBody>
      </p:sp>
      <p:pic>
        <p:nvPicPr>
          <p:cNvPr id="6" name="Picture 5"/>
          <p:cNvPicPr>
            <a:picLocks noChangeAspect="1"/>
          </p:cNvPicPr>
          <p:nvPr/>
        </p:nvPicPr>
        <p:blipFill>
          <a:blip r:embed="rId3"/>
          <a:stretch>
            <a:fillRect/>
          </a:stretch>
        </p:blipFill>
        <p:spPr>
          <a:xfrm>
            <a:off x="277838" y="1124680"/>
            <a:ext cx="8553694" cy="5184720"/>
          </a:xfrm>
          <a:prstGeom prst="rect">
            <a:avLst/>
          </a:prstGeom>
        </p:spPr>
      </p:pic>
    </p:spTree>
    <p:extLst>
      <p:ext uri="{BB962C8B-B14F-4D97-AF65-F5344CB8AC3E}">
        <p14:creationId xmlns:p14="http://schemas.microsoft.com/office/powerpoint/2010/main" val="259454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Bazel </a:t>
            </a:r>
            <a:r>
              <a:rPr lang="en-US" dirty="0" err="1"/>
              <a:t>trong</a:t>
            </a:r>
            <a:r>
              <a:rPr lang="en-US" dirty="0"/>
              <a:t> Angular</a:t>
            </a:r>
          </a:p>
        </p:txBody>
      </p:sp>
      <p:sp>
        <p:nvSpPr>
          <p:cNvPr id="3" name="Content Placeholder 2"/>
          <p:cNvSpPr>
            <a:spLocks noGrp="1"/>
          </p:cNvSpPr>
          <p:nvPr>
            <p:ph idx="1"/>
          </p:nvPr>
        </p:nvSpPr>
        <p:spPr/>
        <p:txBody>
          <a:bodyPr/>
          <a:lstStyle/>
          <a:p>
            <a:pPr marL="0" indent="0">
              <a:buNone/>
            </a:pPr>
            <a:r>
              <a:rPr lang="en-US" b="1" dirty="0" err="1" smtClean="0"/>
              <a:t>BUILD.bazel</a:t>
            </a:r>
            <a:endParaRPr lang="en-US" b="1"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15</a:t>
            </a:fld>
            <a:endParaRPr lang="en-US" altLang="ja-JP"/>
          </a:p>
        </p:txBody>
      </p:sp>
      <p:pic>
        <p:nvPicPr>
          <p:cNvPr id="7" name="Picture 6"/>
          <p:cNvPicPr>
            <a:picLocks noChangeAspect="1"/>
          </p:cNvPicPr>
          <p:nvPr/>
        </p:nvPicPr>
        <p:blipFill>
          <a:blip r:embed="rId3"/>
          <a:stretch>
            <a:fillRect/>
          </a:stretch>
        </p:blipFill>
        <p:spPr>
          <a:xfrm>
            <a:off x="251400" y="1241771"/>
            <a:ext cx="4105275" cy="657225"/>
          </a:xfrm>
          <a:prstGeom prst="rect">
            <a:avLst/>
          </a:prstGeom>
        </p:spPr>
      </p:pic>
      <p:pic>
        <p:nvPicPr>
          <p:cNvPr id="8" name="Picture 7"/>
          <p:cNvPicPr>
            <a:picLocks noChangeAspect="1"/>
          </p:cNvPicPr>
          <p:nvPr/>
        </p:nvPicPr>
        <p:blipFill>
          <a:blip r:embed="rId4"/>
          <a:stretch>
            <a:fillRect/>
          </a:stretch>
        </p:blipFill>
        <p:spPr>
          <a:xfrm>
            <a:off x="251401" y="2047875"/>
            <a:ext cx="4752660" cy="4333875"/>
          </a:xfrm>
          <a:prstGeom prst="rect">
            <a:avLst/>
          </a:prstGeom>
        </p:spPr>
      </p:pic>
      <p:pic>
        <p:nvPicPr>
          <p:cNvPr id="9" name="Picture 8"/>
          <p:cNvPicPr>
            <a:picLocks noChangeAspect="1"/>
          </p:cNvPicPr>
          <p:nvPr/>
        </p:nvPicPr>
        <p:blipFill>
          <a:blip r:embed="rId5"/>
          <a:stretch>
            <a:fillRect/>
          </a:stretch>
        </p:blipFill>
        <p:spPr>
          <a:xfrm>
            <a:off x="4434299" y="923925"/>
            <a:ext cx="4343400" cy="5391150"/>
          </a:xfrm>
          <a:prstGeom prst="rect">
            <a:avLst/>
          </a:prstGeom>
        </p:spPr>
      </p:pic>
    </p:spTree>
    <p:extLst>
      <p:ext uri="{BB962C8B-B14F-4D97-AF65-F5344CB8AC3E}">
        <p14:creationId xmlns:p14="http://schemas.microsoft.com/office/powerpoint/2010/main" val="12628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Bazel </a:t>
            </a:r>
            <a:r>
              <a:rPr lang="en-US" dirty="0" err="1"/>
              <a:t>trong</a:t>
            </a:r>
            <a:r>
              <a:rPr lang="en-US" dirty="0"/>
              <a:t> Angular</a:t>
            </a:r>
          </a:p>
        </p:txBody>
      </p:sp>
      <p:sp>
        <p:nvSpPr>
          <p:cNvPr id="3" name="Content Placeholder 2"/>
          <p:cNvSpPr>
            <a:spLocks noGrp="1"/>
          </p:cNvSpPr>
          <p:nvPr>
            <p:ph idx="1"/>
          </p:nvPr>
        </p:nvSpPr>
        <p:spPr/>
        <p:txBody>
          <a:bodyPr/>
          <a:lstStyle/>
          <a:p>
            <a:pPr marL="0" indent="0">
              <a:buNone/>
            </a:pPr>
            <a:r>
              <a:rPr lang="en-US" b="1" dirty="0" err="1" smtClean="0"/>
              <a:t>BUILD.bazel</a:t>
            </a:r>
            <a:endParaRPr lang="en-US" b="1"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16</a:t>
            </a:fld>
            <a:endParaRPr lang="en-US" altLang="ja-JP"/>
          </a:p>
        </p:txBody>
      </p:sp>
      <p:pic>
        <p:nvPicPr>
          <p:cNvPr id="5" name="Picture 4"/>
          <p:cNvPicPr>
            <a:picLocks noChangeAspect="1"/>
          </p:cNvPicPr>
          <p:nvPr/>
        </p:nvPicPr>
        <p:blipFill>
          <a:blip r:embed="rId3"/>
          <a:stretch>
            <a:fillRect/>
          </a:stretch>
        </p:blipFill>
        <p:spPr>
          <a:xfrm>
            <a:off x="1835620" y="1322256"/>
            <a:ext cx="5373326" cy="4906071"/>
          </a:xfrm>
          <a:prstGeom prst="rect">
            <a:avLst/>
          </a:prstGeom>
        </p:spPr>
      </p:pic>
    </p:spTree>
    <p:extLst>
      <p:ext uri="{BB962C8B-B14F-4D97-AF65-F5344CB8AC3E}">
        <p14:creationId xmlns:p14="http://schemas.microsoft.com/office/powerpoint/2010/main" val="5437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17</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spTree>
    <p:extLst>
      <p:ext uri="{BB962C8B-B14F-4D97-AF65-F5344CB8AC3E}">
        <p14:creationId xmlns:p14="http://schemas.microsoft.com/office/powerpoint/2010/main" val="715120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hlinkClick r:id="rId2"/>
            </a:endParaRPr>
          </a:p>
          <a:p>
            <a:pPr>
              <a:buFont typeface="Wingdings" panose="05000000000000000000" pitchFamily="2" charset="2"/>
              <a:buChar char="v"/>
            </a:pPr>
            <a:r>
              <a:rPr lang="en-US" dirty="0" smtClean="0">
                <a:hlinkClick r:id="rId2"/>
              </a:rPr>
              <a:t>https</a:t>
            </a:r>
            <a:r>
              <a:rPr lang="en-US" dirty="0">
                <a:hlinkClick r:id="rId2"/>
              </a:rPr>
              <a:t>://</a:t>
            </a:r>
            <a:r>
              <a:rPr lang="en-US" dirty="0" smtClean="0">
                <a:hlinkClick r:id="rId2"/>
              </a:rPr>
              <a:t>docs.bazel.build/versions/1.0.0/bazel-overview.html</a:t>
            </a: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 </a:t>
            </a:r>
            <a:r>
              <a:rPr lang="en-US" dirty="0">
                <a:hlinkClick r:id="rId3"/>
              </a:rPr>
              <a:t>https://</a:t>
            </a:r>
            <a:r>
              <a:rPr lang="en-US" dirty="0" smtClean="0">
                <a:hlinkClick r:id="rId3"/>
              </a:rPr>
              <a:t>angular.io/guide/bazel</a:t>
            </a: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dirty="0"/>
              <a:t> </a:t>
            </a:r>
            <a:r>
              <a:rPr lang="en-US" dirty="0">
                <a:hlinkClick r:id="rId4"/>
              </a:rPr>
              <a:t>https://bazel.angular.io</a:t>
            </a:r>
            <a:r>
              <a:rPr lang="en-US" dirty="0" smtClean="0">
                <a:hlinkClick r:id="rId4"/>
              </a:rPr>
              <a:t>/</a:t>
            </a: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dirty="0"/>
              <a:t> </a:t>
            </a:r>
            <a:r>
              <a:rPr lang="en-US" dirty="0">
                <a:hlinkClick r:id="rId5"/>
              </a:rPr>
              <a:t>Bazel for building Angular applications - St. Louis Angular Lunch - Kyle </a:t>
            </a:r>
            <a:r>
              <a:rPr lang="en-US" dirty="0" err="1">
                <a:hlinkClick r:id="rId5"/>
              </a:rPr>
              <a:t>Cordes</a:t>
            </a:r>
            <a:r>
              <a:rPr lang="en-US" dirty="0">
                <a:hlinkClick r:id="rId5"/>
              </a:rPr>
              <a:t> - Feb 2018</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18</a:t>
            </a:fld>
            <a:endParaRPr lang="en-US" altLang="ja-JP"/>
          </a:p>
        </p:txBody>
      </p:sp>
    </p:spTree>
    <p:extLst>
      <p:ext uri="{BB962C8B-B14F-4D97-AF65-F5344CB8AC3E}">
        <p14:creationId xmlns:p14="http://schemas.microsoft.com/office/powerpoint/2010/main" val="46830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sp>
        <p:nvSpPr>
          <p:cNvPr id="8" name="Content Placeholder 2"/>
          <p:cNvSpPr>
            <a:spLocks noGrp="1"/>
          </p:cNvSpPr>
          <p:nvPr>
            <p:ph idx="1"/>
          </p:nvPr>
        </p:nvSpPr>
        <p:spPr>
          <a:xfrm>
            <a:off x="71438" y="836640"/>
            <a:ext cx="9005887" cy="5411760"/>
          </a:xfrm>
        </p:spPr>
        <p:txBody>
          <a:bodyPr/>
          <a:lstStyle/>
          <a:p>
            <a:endParaRPr lang="en-US" sz="3200" dirty="0" smtClean="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Bazel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Bazel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sao</a:t>
            </a:r>
            <a:r>
              <a:rPr lang="en-US" sz="2800" dirty="0" smtClean="0">
                <a:latin typeface="Times New Roman" panose="02020603050405020304" pitchFamily="18" charset="0"/>
                <a:cs typeface="Times New Roman" panose="02020603050405020304" pitchFamily="18" charset="0"/>
              </a:rPr>
              <a:t> google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Bazel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Bazel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Angular</a:t>
            </a:r>
            <a:r>
              <a:rPr lang="en-US" sz="2800" dirty="0" smtClean="0">
                <a:latin typeface="Times New Roman" panose="02020603050405020304" pitchFamily="18" charset="0"/>
                <a:cs typeface="Times New Roman" panose="02020603050405020304" pitchFamily="18" charset="0"/>
              </a:rPr>
              <a:t>.</a:t>
            </a:r>
          </a:p>
          <a:p>
            <a:pPr lvl="3"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Demo</a:t>
            </a:r>
            <a:endParaRPr lang="en-US" sz="2800" dirty="0" smtClean="0">
              <a:latin typeface="Times New Roman" panose="02020603050405020304" pitchFamily="18" charset="0"/>
              <a:cs typeface="Times New Roman" panose="02020603050405020304" pitchFamily="18" charset="0"/>
            </a:endParaRPr>
          </a:p>
          <a:p>
            <a:pPr marL="770913" lvl="3" indent="0">
              <a:buNone/>
            </a:pPr>
            <a:endParaRPr lang="en-US" sz="20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20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19</a:t>
            </a:fld>
            <a:endParaRPr lang="en-US" altLang="ja-JP"/>
          </a:p>
        </p:txBody>
      </p:sp>
      <p:pic>
        <p:nvPicPr>
          <p:cNvPr id="5" name="Picture 2" descr="Image result for thanks you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50" y="980660"/>
            <a:ext cx="5040700" cy="504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480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
        <p:nvSpPr>
          <p:cNvPr id="8" name="Content Placeholder 2"/>
          <p:cNvSpPr>
            <a:spLocks noGrp="1"/>
          </p:cNvSpPr>
          <p:nvPr>
            <p:ph idx="1"/>
          </p:nvPr>
        </p:nvSpPr>
        <p:spPr>
          <a:xfrm>
            <a:off x="71438" y="836640"/>
            <a:ext cx="9005887" cy="5411760"/>
          </a:xfrm>
        </p:spPr>
        <p:txBody>
          <a:bodyPr/>
          <a:lstStyle/>
          <a:p>
            <a:pPr marL="770913" lvl="3" indent="0">
              <a:buNone/>
            </a:pPr>
            <a:endParaRPr lang="en-US" sz="20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0" y="950160"/>
            <a:ext cx="9144000" cy="5184720"/>
          </a:xfrm>
          <a:prstGeom prst="rect">
            <a:avLst/>
          </a:prstGeom>
        </p:spPr>
      </p:pic>
    </p:spTree>
    <p:extLst>
      <p:ext uri="{BB962C8B-B14F-4D97-AF65-F5344CB8AC3E}">
        <p14:creationId xmlns:p14="http://schemas.microsoft.com/office/powerpoint/2010/main" val="15570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Bazel </a:t>
            </a:r>
            <a:r>
              <a:rPr lang="en-US" dirty="0" err="1" smtClean="0"/>
              <a:t>là</a:t>
            </a:r>
            <a:r>
              <a:rPr lang="en-US" dirty="0" smtClean="0"/>
              <a:t> </a:t>
            </a:r>
            <a:r>
              <a:rPr lang="en-US" dirty="0" err="1" smtClean="0"/>
              <a:t>gì</a:t>
            </a:r>
            <a:r>
              <a:rPr lang="en-US" dirty="0" smtClean="0"/>
              <a:t>?</a:t>
            </a:r>
            <a:endParaRPr lang="en-US" dirty="0"/>
          </a:p>
        </p:txBody>
      </p:sp>
      <p:pic>
        <p:nvPicPr>
          <p:cNvPr id="5" name="Content Placeholder 4"/>
          <p:cNvPicPr>
            <a:picLocks noGrp="1" noChangeAspect="1"/>
          </p:cNvPicPr>
          <p:nvPr>
            <p:ph idx="1"/>
          </p:nvPr>
        </p:nvPicPr>
        <p:blipFill>
          <a:blip r:embed="rId3"/>
          <a:stretch>
            <a:fillRect/>
          </a:stretch>
        </p:blipFill>
        <p:spPr>
          <a:xfrm>
            <a:off x="1012031" y="1956594"/>
            <a:ext cx="7124700" cy="3171825"/>
          </a:xfrm>
          <a:prstGeom prst="rect">
            <a:avLst/>
          </a:prstGeom>
        </p:spPr>
      </p:pic>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
        <p:nvSpPr>
          <p:cNvPr id="6" name="TextBox 5"/>
          <p:cNvSpPr txBox="1"/>
          <p:nvPr/>
        </p:nvSpPr>
        <p:spPr>
          <a:xfrm>
            <a:off x="755470" y="1340710"/>
            <a:ext cx="2520350" cy="246221"/>
          </a:xfrm>
          <a:prstGeom prst="rect">
            <a:avLst/>
          </a:prstGeom>
          <a:solidFill>
            <a:schemeClr val="bg1"/>
          </a:solidFill>
          <a:ln w="19050">
            <a:noFill/>
          </a:ln>
        </p:spPr>
        <p:txBody>
          <a:bodyPr wrap="square" rtlCol="0">
            <a:spAutoFit/>
          </a:bodyPr>
          <a:lstStyle/>
          <a:p>
            <a:endParaRPr lang="en-US" dirty="0" smtClean="0">
              <a:solidFill>
                <a:srgbClr val="FF0000"/>
              </a:solidFill>
            </a:endParaRPr>
          </a:p>
        </p:txBody>
      </p:sp>
    </p:spTree>
    <p:extLst>
      <p:ext uri="{BB962C8B-B14F-4D97-AF65-F5344CB8AC3E}">
        <p14:creationId xmlns:p14="http://schemas.microsoft.com/office/powerpoint/2010/main" val="393171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Bazel </a:t>
            </a:r>
            <a:r>
              <a:rPr lang="en-US" dirty="0" err="1"/>
              <a:t>có</a:t>
            </a:r>
            <a:r>
              <a:rPr lang="en-US" dirty="0"/>
              <a:t> </a:t>
            </a:r>
            <a:r>
              <a:rPr lang="en-US" dirty="0" err="1"/>
              <a:t>gì</a:t>
            </a:r>
            <a:r>
              <a:rPr lang="en-US" dirty="0"/>
              <a:t> </a:t>
            </a:r>
            <a:r>
              <a:rPr lang="en-US" dirty="0" err="1"/>
              <a:t>đặc</a:t>
            </a:r>
            <a:r>
              <a:rPr lang="en-US" dirty="0"/>
              <a:t> </a:t>
            </a:r>
            <a:r>
              <a:rPr lang="en-US" dirty="0" err="1"/>
              <a:t>biệt</a:t>
            </a:r>
            <a:r>
              <a:rPr lang="en-US" dirty="0"/>
              <a:t>?</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
        <p:nvSpPr>
          <p:cNvPr id="5" name="Content Placeholder 2"/>
          <p:cNvSpPr>
            <a:spLocks noGrp="1"/>
          </p:cNvSpPr>
          <p:nvPr>
            <p:ph idx="1"/>
          </p:nvPr>
        </p:nvSpPr>
        <p:spPr>
          <a:xfrm>
            <a:off x="179390" y="1844780"/>
            <a:ext cx="8911728" cy="3712095"/>
          </a:xfrm>
        </p:spPr>
        <p:txBody>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C++, Java, Android, iOS, Python,…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ea typeface="ＭＳ Ｐ明朝" pitchFamily="18" charset="-128"/>
                <a:cs typeface="Times New Roman" panose="02020603050405020304" pitchFamily="18" charset="0"/>
              </a:rPr>
              <a:t>Ngôn ngữ xây dựng cấp </a:t>
            </a:r>
            <a:r>
              <a:rPr lang="vi-VN" sz="2800" kern="1200" dirty="0" smtClean="0">
                <a:latin typeface="Times New Roman" panose="02020603050405020304" pitchFamily="18" charset="0"/>
                <a:ea typeface="ＭＳ Ｐ明朝" pitchFamily="18" charset="-128"/>
                <a:cs typeface="Times New Roman" panose="02020603050405020304" pitchFamily="18" charset="0"/>
              </a:rPr>
              <a:t>cao</a:t>
            </a:r>
            <a:r>
              <a:rPr lang="en-US" sz="2800" kern="1200" dirty="0" smtClean="0">
                <a:latin typeface="Times New Roman" panose="02020603050405020304" pitchFamily="18" charset="0"/>
                <a:ea typeface="ＭＳ Ｐ明朝" pitchFamily="18" charset="-128"/>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BUILD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0023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google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endParaRPr lang="en-US" sz="2800"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14340" name="Picture 4" descr="Kết quả hình ảnh cho make build tool"/>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88649" y="1079997"/>
            <a:ext cx="1628757" cy="12228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4068604" y="1294701"/>
            <a:ext cx="4463714" cy="1008140"/>
          </a:xfrm>
          <a:prstGeom prst="rect">
            <a:avLst/>
          </a:prstGeom>
        </p:spPr>
      </p:pic>
      <p:pic>
        <p:nvPicPr>
          <p:cNvPr id="14344" name="Picture 8" descr="Kết quả hình ảnh cho apache 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269" y="2605966"/>
            <a:ext cx="1255970" cy="776418"/>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Kết quả hình ảnh cho mav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0236" y="2667289"/>
            <a:ext cx="3240450" cy="8508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884698" y="2953549"/>
            <a:ext cx="1008140" cy="461665"/>
          </a:xfrm>
          <a:prstGeom prst="rect">
            <a:avLst/>
          </a:prstGeom>
          <a:solidFill>
            <a:schemeClr val="bg1"/>
          </a:solidFill>
          <a:ln w="19050">
            <a:noFill/>
          </a:ln>
        </p:spPr>
        <p:txBody>
          <a:bodyPr wrap="square" rtlCol="0">
            <a:spAutoFit/>
          </a:bodyPr>
          <a:lstStyle/>
          <a:p>
            <a:r>
              <a:rPr lang="en-US" sz="2400" b="1" dirty="0" smtClean="0">
                <a:solidFill>
                  <a:srgbClr val="FF0000"/>
                </a:solidFill>
              </a:rPr>
              <a:t>AND</a:t>
            </a:r>
            <a:endParaRPr lang="en-US" b="1" dirty="0" smtClean="0">
              <a:solidFill>
                <a:srgbClr val="FF0000"/>
              </a:solidFill>
            </a:endParaRPr>
          </a:p>
        </p:txBody>
      </p:sp>
      <p:pic>
        <p:nvPicPr>
          <p:cNvPr id="14350" name="Picture 14" descr="Kết quả hình ảnh cho Grad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530" y="3705820"/>
            <a:ext cx="2961418" cy="1029578"/>
          </a:xfrm>
          <a:prstGeom prst="rect">
            <a:avLst/>
          </a:prstGeom>
          <a:noFill/>
          <a:extLst>
            <a:ext uri="{909E8E84-426E-40DD-AFC4-6F175D3DCCD1}">
              <a14:hiddenFill xmlns:a14="http://schemas.microsoft.com/office/drawing/2010/main">
                <a:solidFill>
                  <a:srgbClr val="FFFFFF"/>
                </a:solidFill>
              </a14:hiddenFill>
            </a:ext>
          </a:extLst>
        </p:spPr>
      </p:pic>
      <p:pic>
        <p:nvPicPr>
          <p:cNvPr id="14354" name="Picture 18" descr="Kết quả hình ảnh cho Buck build too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40425" y="4838800"/>
            <a:ext cx="2920072" cy="12545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873395" y="5171329"/>
            <a:ext cx="1008140" cy="461665"/>
          </a:xfrm>
          <a:prstGeom prst="rect">
            <a:avLst/>
          </a:prstGeom>
          <a:solidFill>
            <a:schemeClr val="bg1"/>
          </a:solidFill>
          <a:ln w="19050">
            <a:noFill/>
          </a:ln>
        </p:spPr>
        <p:txBody>
          <a:bodyPr wrap="square" rtlCol="0">
            <a:spAutoFit/>
          </a:bodyPr>
          <a:lstStyle/>
          <a:p>
            <a:r>
              <a:rPr lang="en-US" sz="2400" b="1" dirty="0" smtClean="0">
                <a:solidFill>
                  <a:srgbClr val="FF0000"/>
                </a:solidFill>
              </a:rPr>
              <a:t>AND</a:t>
            </a:r>
            <a:endParaRPr lang="en-US" b="1" dirty="0" smtClean="0">
              <a:solidFill>
                <a:srgbClr val="FF0000"/>
              </a:solidFill>
            </a:endParaRPr>
          </a:p>
        </p:txBody>
      </p:sp>
      <p:grpSp>
        <p:nvGrpSpPr>
          <p:cNvPr id="3" name="Group 2"/>
          <p:cNvGrpSpPr/>
          <p:nvPr/>
        </p:nvGrpSpPr>
        <p:grpSpPr>
          <a:xfrm>
            <a:off x="784876" y="4838800"/>
            <a:ext cx="1781209" cy="1257309"/>
            <a:chOff x="322116" y="4836061"/>
            <a:chExt cx="1781209" cy="1257309"/>
          </a:xfrm>
        </p:grpSpPr>
        <p:pic>
          <p:nvPicPr>
            <p:cNvPr id="14352" name="Picture 16" descr="Kết quả hình ảnh cho Pants build tool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116" y="4836061"/>
              <a:ext cx="1257309" cy="125730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095185" y="5611848"/>
              <a:ext cx="1008140" cy="400110"/>
            </a:xfrm>
            <a:prstGeom prst="rect">
              <a:avLst/>
            </a:prstGeom>
            <a:solidFill>
              <a:schemeClr val="bg1"/>
            </a:solidFill>
            <a:ln w="19050">
              <a:noFill/>
            </a:ln>
          </p:spPr>
          <p:txBody>
            <a:bodyPr wrap="square" rtlCol="0">
              <a:spAutoFit/>
            </a:bodyPr>
            <a:lstStyle/>
            <a:p>
              <a:r>
                <a:rPr lang="en-US" sz="2000" b="1" dirty="0">
                  <a:solidFill>
                    <a:schemeClr val="accent5"/>
                  </a:solidFill>
                </a:rPr>
                <a:t>Pants</a:t>
              </a:r>
              <a:endParaRPr lang="en-US" sz="2000" b="1" dirty="0" smtClean="0">
                <a:solidFill>
                  <a:schemeClr val="accent5"/>
                </a:solidFill>
              </a:endParaRPr>
            </a:p>
          </p:txBody>
        </p:sp>
      </p:grpSp>
    </p:spTree>
    <p:extLst>
      <p:ext uri="{BB962C8B-B14F-4D97-AF65-F5344CB8AC3E}">
        <p14:creationId xmlns:p14="http://schemas.microsoft.com/office/powerpoint/2010/main" val="239391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heel(1)">
                                      <p:cBhvr>
                                        <p:cTn id="7" dur="2000"/>
                                        <p:tgtEl>
                                          <p:spTgt spid="14340"/>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4344"/>
                                        </p:tgtEl>
                                        <p:attrNameLst>
                                          <p:attrName>style.visibility</p:attrName>
                                        </p:attrNameLst>
                                      </p:cBhvr>
                                      <p:to>
                                        <p:strVal val="visible"/>
                                      </p:to>
                                    </p:set>
                                    <p:animEffect transition="in" filter="wheel(1)">
                                      <p:cBhvr>
                                        <p:cTn id="15" dur="2000"/>
                                        <p:tgtEl>
                                          <p:spTgt spid="1434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par>
                                <p:cTn id="19" presetID="21" presetClass="entr" presetSubtype="1" fill="hold" nodeType="withEffect">
                                  <p:stCondLst>
                                    <p:cond delay="0"/>
                                  </p:stCondLst>
                                  <p:childTnLst>
                                    <p:set>
                                      <p:cBhvr>
                                        <p:cTn id="20" dur="1" fill="hold">
                                          <p:stCondLst>
                                            <p:cond delay="0"/>
                                          </p:stCondLst>
                                        </p:cTn>
                                        <p:tgtEl>
                                          <p:spTgt spid="14346"/>
                                        </p:tgtEl>
                                        <p:attrNameLst>
                                          <p:attrName>style.visibility</p:attrName>
                                        </p:attrNameLst>
                                      </p:cBhvr>
                                      <p:to>
                                        <p:strVal val="visible"/>
                                      </p:to>
                                    </p:set>
                                    <p:animEffect transition="in" filter="wheel(1)">
                                      <p:cBhvr>
                                        <p:cTn id="21" dur="2000"/>
                                        <p:tgtEl>
                                          <p:spTgt spid="1434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4350"/>
                                        </p:tgtEl>
                                        <p:attrNameLst>
                                          <p:attrName>style.visibility</p:attrName>
                                        </p:attrNameLst>
                                      </p:cBhvr>
                                      <p:to>
                                        <p:strVal val="visible"/>
                                      </p:to>
                                    </p:set>
                                    <p:animEffect transition="in" filter="wheel(1)">
                                      <p:cBhvr>
                                        <p:cTn id="26" dur="2000"/>
                                        <p:tgtEl>
                                          <p:spTgt spid="1435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2000"/>
                                        <p:tgtEl>
                                          <p:spTgt spid="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heel(1)">
                                      <p:cBhvr>
                                        <p:cTn id="34" dur="2000"/>
                                        <p:tgtEl>
                                          <p:spTgt spid="21"/>
                                        </p:tgtEl>
                                      </p:cBhvr>
                                    </p:animEffect>
                                  </p:childTnLst>
                                </p:cTn>
                              </p:par>
                              <p:par>
                                <p:cTn id="35" presetID="21" presetClass="entr" presetSubtype="1" fill="hold" nodeType="withEffect">
                                  <p:stCondLst>
                                    <p:cond delay="0"/>
                                  </p:stCondLst>
                                  <p:childTnLst>
                                    <p:set>
                                      <p:cBhvr>
                                        <p:cTn id="36" dur="1" fill="hold">
                                          <p:stCondLst>
                                            <p:cond delay="0"/>
                                          </p:stCondLst>
                                        </p:cTn>
                                        <p:tgtEl>
                                          <p:spTgt spid="14354"/>
                                        </p:tgtEl>
                                        <p:attrNameLst>
                                          <p:attrName>style.visibility</p:attrName>
                                        </p:attrNameLst>
                                      </p:cBhvr>
                                      <p:to>
                                        <p:strVal val="visible"/>
                                      </p:to>
                                    </p:set>
                                    <p:animEffect transition="in" filter="wheel(1)">
                                      <p:cBhvr>
                                        <p:cTn id="37" dur="2000"/>
                                        <p:tgtEl>
                                          <p:spTgt spid="14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Bazel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403560" y="1484730"/>
            <a:ext cx="6965160" cy="4248590"/>
          </a:xfrm>
          <a:prstGeom prst="rect">
            <a:avLst/>
          </a:prstGeom>
        </p:spPr>
      </p:pic>
    </p:spTree>
    <p:extLst>
      <p:ext uri="{BB962C8B-B14F-4D97-AF65-F5344CB8AC3E}">
        <p14:creationId xmlns:p14="http://schemas.microsoft.com/office/powerpoint/2010/main" val="366601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Bazel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6" name="Picture 5"/>
          <p:cNvPicPr>
            <a:picLocks noChangeAspect="1"/>
          </p:cNvPicPr>
          <p:nvPr/>
        </p:nvPicPr>
        <p:blipFill>
          <a:blip r:embed="rId3"/>
          <a:stretch>
            <a:fillRect/>
          </a:stretch>
        </p:blipFill>
        <p:spPr>
          <a:xfrm>
            <a:off x="1043510" y="1340710"/>
            <a:ext cx="7314876" cy="4536630"/>
          </a:xfrm>
          <a:prstGeom prst="rect">
            <a:avLst/>
          </a:prstGeom>
        </p:spPr>
      </p:pic>
    </p:spTree>
    <p:extLst>
      <p:ext uri="{BB962C8B-B14F-4D97-AF65-F5344CB8AC3E}">
        <p14:creationId xmlns:p14="http://schemas.microsoft.com/office/powerpoint/2010/main" val="3920696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Bazel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827480" y="1268700"/>
            <a:ext cx="7329704" cy="4536630"/>
          </a:xfrm>
          <a:prstGeom prst="rect">
            <a:avLst/>
          </a:prstGeom>
        </p:spPr>
      </p:pic>
    </p:spTree>
    <p:extLst>
      <p:ext uri="{BB962C8B-B14F-4D97-AF65-F5344CB8AC3E}">
        <p14:creationId xmlns:p14="http://schemas.microsoft.com/office/powerpoint/2010/main" val="376736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44704</TotalTime>
  <Words>1759</Words>
  <Application>Microsoft Office PowerPoint</Application>
  <PresentationFormat>On-screen Show (4:3)</PresentationFormat>
  <Paragraphs>153</Paragraphs>
  <Slides>20</Slides>
  <Notes>17</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30" baseType="lpstr">
      <vt:lpstr>HGP明朝E</vt:lpstr>
      <vt:lpstr>Meiryo UI</vt:lpstr>
      <vt:lpstr>ＭＳ Ｐゴシック</vt:lpstr>
      <vt:lpstr>ＭＳ Ｐ明朝</vt:lpstr>
      <vt:lpstr>Arial</vt:lpstr>
      <vt:lpstr>Times New Roman</vt:lpstr>
      <vt:lpstr>Wingdings</vt:lpstr>
      <vt:lpstr>標準デザイン</vt:lpstr>
      <vt:lpstr>ﾌﾘｰﾗﾝｽ 97 図形</vt:lpstr>
      <vt:lpstr>Angular build Bazel</vt:lpstr>
      <vt:lpstr>Nội dung trình bày</vt:lpstr>
      <vt:lpstr>PowerPoint Presentation</vt:lpstr>
      <vt:lpstr>Bazel là gì?</vt:lpstr>
      <vt:lpstr>Bazel có gì đặc biệt?</vt:lpstr>
      <vt:lpstr>Tại sao google không chọn một nền tảng khác?</vt:lpstr>
      <vt:lpstr>Bazel hoạt động như thế nào?</vt:lpstr>
      <vt:lpstr>Bazel hoạt động như thế nào?</vt:lpstr>
      <vt:lpstr>Bazel hoạt động như thế nào?</vt:lpstr>
      <vt:lpstr>Bazel hoạt động như thế nào?</vt:lpstr>
      <vt:lpstr>Cấu trúc của Bazel trong Angular</vt:lpstr>
      <vt:lpstr>Cấu trúc của Bazel trong Angular</vt:lpstr>
      <vt:lpstr>Cấu trúc của Bazel trong Angular</vt:lpstr>
      <vt:lpstr>Cấu trúc của Bazel trong Angular</vt:lpstr>
      <vt:lpstr>Cấu trúc của Bazel trong Angular</vt:lpstr>
      <vt:lpstr>Cấu trúc của Bazel trong Angular</vt:lpstr>
      <vt:lpstr>Cấu trúc của Bazel trong Angular</vt:lpstr>
      <vt:lpstr>Demo</vt:lpstr>
      <vt:lpstr>Tài liệu tham khảo</vt:lpstr>
      <vt:lpstr>PowerPoint Presentation</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Dang Vo Hoai Thanh</cp:lastModifiedBy>
  <cp:revision>1941</cp:revision>
  <cp:lastPrinted>2016-01-19T09:52:34Z</cp:lastPrinted>
  <dcterms:created xsi:type="dcterms:W3CDTF">2001-06-14T04:53:19Z</dcterms:created>
  <dcterms:modified xsi:type="dcterms:W3CDTF">2019-10-14T05:51:48Z</dcterms:modified>
</cp:coreProperties>
</file>