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8" r:id="rId10"/>
    <p:sldId id="287" r:id="rId11"/>
    <p:sldId id="288" r:id="rId12"/>
    <p:sldId id="289" r:id="rId13"/>
    <p:sldId id="279" r:id="rId14"/>
    <p:sldId id="280" r:id="rId15"/>
    <p:sldId id="281" r:id="rId16"/>
    <p:sldId id="282" r:id="rId17"/>
    <p:sldId id="283" r:id="rId18"/>
    <p:sldId id="284" r:id="rId19"/>
    <p:sldId id="285" r:id="rId20"/>
    <p:sldId id="286" r:id="rId21"/>
    <p:sldId id="25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4/21/2019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4/21/2019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4/21/2019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4/21/2019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38287"/>
            <a:ext cx="6858000" cy="2387600"/>
          </a:xfrm>
        </p:spPr>
        <p:txBody>
          <a:bodyPr>
            <a:normAutofit fontScale="90000"/>
          </a:bodyPr>
          <a:lstStyle/>
          <a:p>
            <a:br>
              <a:rPr lang="en-US" dirty="0"/>
            </a:br>
            <a:r>
              <a:rPr lang="en-US" dirty="0" err="1"/>
              <a:t>Đề</a:t>
            </a:r>
            <a:r>
              <a:rPr lang="en-US" dirty="0"/>
              <a:t> </a:t>
            </a:r>
            <a:r>
              <a:rPr lang="en-US" dirty="0" err="1"/>
              <a:t>tài</a:t>
            </a:r>
            <a:r>
              <a:rPr lang="en-US" dirty="0"/>
              <a:t>: </a:t>
            </a:r>
            <a:r>
              <a:rPr lang="en-US" dirty="0" err="1"/>
              <a:t>Xây</a:t>
            </a:r>
            <a:r>
              <a:rPr lang="en-US" dirty="0"/>
              <a:t> </a:t>
            </a:r>
            <a:r>
              <a:rPr lang="en-US" err="1"/>
              <a:t>dựng</a:t>
            </a:r>
            <a:r>
              <a:rPr lang="en-US"/>
              <a:t> bộ phân tích cú pháp dựa trên tập sơ đồ cú pháp</a:t>
            </a:r>
            <a:endParaRPr lang="en-US" dirty="0"/>
          </a:p>
        </p:txBody>
      </p:sp>
      <p:sp>
        <p:nvSpPr>
          <p:cNvPr id="3" name="Subtitle 2"/>
          <p:cNvSpPr>
            <a:spLocks noGrp="1"/>
          </p:cNvSpPr>
          <p:nvPr>
            <p:ph type="subTitle" idx="1"/>
          </p:nvPr>
        </p:nvSpPr>
        <p:spPr>
          <a:xfrm>
            <a:off x="1143000" y="4286606"/>
            <a:ext cx="6858000" cy="2764570"/>
          </a:xfrm>
        </p:spPr>
        <p:txBody>
          <a:bodyPr>
            <a:normAutofit fontScale="92500" lnSpcReduction="10000"/>
          </a:bodyPr>
          <a:lstStyle/>
          <a:p>
            <a:r>
              <a:rPr lang="en-US"/>
              <a:t>Nhóm 3:</a:t>
            </a:r>
          </a:p>
          <a:p>
            <a:r>
              <a:rPr lang="en-US" sz="2300"/>
              <a:t>Đặng Xuân V</a:t>
            </a:r>
            <a:r>
              <a:rPr lang="vi-VN" sz="2300"/>
              <a:t>ư</a:t>
            </a:r>
            <a:r>
              <a:rPr lang="en-US" sz="2300"/>
              <a:t>ơng</a:t>
            </a:r>
          </a:p>
          <a:p>
            <a:r>
              <a:rPr lang="en-US" sz="2300"/>
              <a:t>Bùi Hồng Ngọc</a:t>
            </a:r>
          </a:p>
          <a:p>
            <a:r>
              <a:rPr lang="en-US" sz="2300"/>
              <a:t>Đỗ Đức Thái</a:t>
            </a:r>
          </a:p>
          <a:p>
            <a:r>
              <a:rPr lang="en-US" sz="2300"/>
              <a:t>Nguyễn Trung Hiếu</a:t>
            </a:r>
          </a:p>
          <a:p>
            <a:r>
              <a:rPr lang="en-US" sz="2300"/>
              <a:t>Nguyễn Văn Đức</a:t>
            </a:r>
          </a:p>
          <a:p>
            <a:r>
              <a:rPr lang="en-US" sz="2300"/>
              <a:t>Đỗ Chí Thành </a:t>
            </a:r>
            <a:endParaRPr lang="en-US" sz="2300" dirty="0"/>
          </a:p>
          <a:p>
            <a:endParaRPr lang="en-US" dirty="0"/>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(5)</a:t>
            </a:r>
            <a:endParaRPr lang="en-US" dirty="0"/>
          </a:p>
        </p:txBody>
      </p:sp>
      <p:sp>
        <p:nvSpPr>
          <p:cNvPr id="4" name="Chỗ dành sẵn cho Nội dung 3">
            <a:extLst>
              <a:ext uri="{FF2B5EF4-FFF2-40B4-BE49-F238E27FC236}">
                <a16:creationId xmlns:a16="http://schemas.microsoft.com/office/drawing/2014/main" id="{0A469280-6A1E-4F41-B2DD-5119847FC0AE}"/>
              </a:ext>
            </a:extLst>
          </p:cNvPr>
          <p:cNvSpPr>
            <a:spLocks noGrp="1"/>
          </p:cNvSpPr>
          <p:nvPr>
            <p:ph idx="1"/>
          </p:nvPr>
        </p:nvSpPr>
        <p:spPr/>
        <p:txBody>
          <a:bodyPr/>
          <a:lstStyle/>
          <a:p>
            <a:endParaRPr lang="vi-VN"/>
          </a:p>
        </p:txBody>
      </p:sp>
      <p:pic>
        <p:nvPicPr>
          <p:cNvPr id="7" name="Picture 4">
            <a:extLst>
              <a:ext uri="{FF2B5EF4-FFF2-40B4-BE49-F238E27FC236}">
                <a16:creationId xmlns:a16="http://schemas.microsoft.com/office/drawing/2014/main" id="{39DD662D-CB28-4668-B1E8-32650552B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240" t="31543" r="24011" b="28598"/>
          <a:stretch>
            <a:fillRect/>
          </a:stretch>
        </p:blipFill>
        <p:spPr bwMode="auto">
          <a:xfrm>
            <a:off x="1214438" y="2000250"/>
            <a:ext cx="66929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1072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(6)</a:t>
            </a:r>
            <a:endParaRPr lang="en-US" dirty="0"/>
          </a:p>
        </p:txBody>
      </p:sp>
      <p:pic>
        <p:nvPicPr>
          <p:cNvPr id="5" name="Picture 4">
            <a:extLst>
              <a:ext uri="{FF2B5EF4-FFF2-40B4-BE49-F238E27FC236}">
                <a16:creationId xmlns:a16="http://schemas.microsoft.com/office/drawing/2014/main" id="{4E1977E1-8DF3-44ED-9AA8-EFF16C548E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3759" r="24011" b="30063"/>
          <a:stretch>
            <a:fillRect/>
          </a:stretch>
        </p:blipFill>
        <p:spPr bwMode="auto">
          <a:xfrm>
            <a:off x="1225153" y="2033192"/>
            <a:ext cx="6553993" cy="3528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0569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(7)</a:t>
            </a:r>
            <a:endParaRPr lang="en-US" dirty="0"/>
          </a:p>
        </p:txBody>
      </p:sp>
      <p:pic>
        <p:nvPicPr>
          <p:cNvPr id="5" name="Picture 4">
            <a:extLst>
              <a:ext uri="{FF2B5EF4-FFF2-40B4-BE49-F238E27FC236}">
                <a16:creationId xmlns:a16="http://schemas.microsoft.com/office/drawing/2014/main" id="{5B03456F-79BE-41C7-B6C5-6C409495C0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824" t="33759" r="24611" b="31543"/>
          <a:stretch>
            <a:fillRect/>
          </a:stretch>
        </p:blipFill>
        <p:spPr bwMode="auto">
          <a:xfrm>
            <a:off x="1297340" y="2105359"/>
            <a:ext cx="6409619" cy="338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471498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Kiểm thử với ví dụ 3</a:t>
            </a:r>
            <a:endParaRPr lang="en-US" dirty="0"/>
          </a:p>
        </p:txBody>
      </p:sp>
      <p:sp>
        <p:nvSpPr>
          <p:cNvPr id="6" name="Hình chữ nhật 5">
            <a:extLst>
              <a:ext uri="{FF2B5EF4-FFF2-40B4-BE49-F238E27FC236}">
                <a16:creationId xmlns:a16="http://schemas.microsoft.com/office/drawing/2014/main" id="{7A04BA52-21EB-40DE-88A4-D4C2D6586CD0}"/>
              </a:ext>
            </a:extLst>
          </p:cNvPr>
          <p:cNvSpPr/>
          <p:nvPr/>
        </p:nvSpPr>
        <p:spPr>
          <a:xfrm>
            <a:off x="628650" y="1238248"/>
            <a:ext cx="3465095" cy="5401479"/>
          </a:xfrm>
          <a:prstGeom prst="rect">
            <a:avLst/>
          </a:prstGeom>
        </p:spPr>
        <p:txBody>
          <a:bodyPr wrap="square">
            <a:spAutoFit/>
          </a:bodyPr>
          <a:lstStyle/>
          <a:p>
            <a:r>
              <a:rPr lang="vi-VN" sz="1500"/>
              <a:t>PROGRAM  EXAMPLE3;  (* TOWER OF HANOI *)</a:t>
            </a:r>
          </a:p>
          <a:p>
            <a:r>
              <a:rPr lang="vi-VN" sz="1500"/>
              <a:t>VAR  I:INTEGER;  </a:t>
            </a:r>
          </a:p>
          <a:p>
            <a:r>
              <a:rPr lang="vi-VN" sz="1500"/>
              <a:t>     N:INTEGER;  </a:t>
            </a:r>
          </a:p>
          <a:p>
            <a:r>
              <a:rPr lang="vi-VN" sz="1500"/>
              <a:t>     P:INTEGER;  </a:t>
            </a:r>
          </a:p>
          <a:p>
            <a:r>
              <a:rPr lang="vi-VN" sz="1500"/>
              <a:t>     Q:INTEGER;</a:t>
            </a:r>
          </a:p>
          <a:p>
            <a:r>
              <a:rPr lang="vi-VN" sz="1500"/>
              <a:t>     C:CHAR;</a:t>
            </a:r>
          </a:p>
          <a:p>
            <a:endParaRPr lang="vi-VN" sz="1500"/>
          </a:p>
          <a:p>
            <a:r>
              <a:rPr lang="vi-VN" sz="1500"/>
              <a:t>PROCEDURE  HANOI(N:INTEGER;  S:INTEGER;  Z:INTEGER);</a:t>
            </a:r>
          </a:p>
          <a:p>
            <a:r>
              <a:rPr lang="vi-VN" sz="1500"/>
              <a:t>BEGIN</a:t>
            </a:r>
          </a:p>
          <a:p>
            <a:r>
              <a:rPr lang="vi-VN" sz="1500"/>
              <a:t>  IF  N != 0  THEN</a:t>
            </a:r>
          </a:p>
          <a:p>
            <a:r>
              <a:rPr lang="vi-VN" sz="1500"/>
              <a:t>    BEGIN</a:t>
            </a:r>
          </a:p>
          <a:p>
            <a:r>
              <a:rPr lang="vi-VN" sz="1500"/>
              <a:t>      CALL  HANOI(N-1,S,6-S-Z);</a:t>
            </a:r>
          </a:p>
          <a:p>
            <a:r>
              <a:rPr lang="vi-VN" sz="1500"/>
              <a:t>      I:=I+1;  </a:t>
            </a:r>
          </a:p>
          <a:p>
            <a:r>
              <a:rPr lang="vi-VN" sz="1500"/>
              <a:t>      CALL  WRITELN;</a:t>
            </a:r>
          </a:p>
          <a:p>
            <a:r>
              <a:rPr lang="vi-VN" sz="1500"/>
              <a:t>      CALL  WRITEI(I);  </a:t>
            </a:r>
          </a:p>
          <a:p>
            <a:r>
              <a:rPr lang="vi-VN" sz="1500"/>
              <a:t>      CALL  WRITEI(N);</a:t>
            </a:r>
          </a:p>
          <a:p>
            <a:r>
              <a:rPr lang="vi-VN" sz="1500"/>
              <a:t>      CALL  WRITEI(S);  </a:t>
            </a:r>
          </a:p>
          <a:p>
            <a:r>
              <a:rPr lang="vi-VN" sz="1500"/>
              <a:t>      CALL  WRITEI(Z);</a:t>
            </a:r>
          </a:p>
          <a:p>
            <a:r>
              <a:rPr lang="vi-VN" sz="1500"/>
              <a:t>      CALL  HANOI(N-1,6-S-Z,Z)</a:t>
            </a:r>
          </a:p>
          <a:p>
            <a:r>
              <a:rPr lang="vi-VN" sz="1500"/>
              <a:t>    END</a:t>
            </a:r>
          </a:p>
          <a:p>
            <a:r>
              <a:rPr lang="vi-VN" sz="1500"/>
              <a:t>END;  (*END OF HANOI*)</a:t>
            </a:r>
          </a:p>
        </p:txBody>
      </p:sp>
      <p:sp>
        <p:nvSpPr>
          <p:cNvPr id="7" name="Hình chữ nhật 6">
            <a:extLst>
              <a:ext uri="{FF2B5EF4-FFF2-40B4-BE49-F238E27FC236}">
                <a16:creationId xmlns:a16="http://schemas.microsoft.com/office/drawing/2014/main" id="{4A43D711-8E32-409E-A887-D6368D577BD0}"/>
              </a:ext>
            </a:extLst>
          </p:cNvPr>
          <p:cNvSpPr/>
          <p:nvPr/>
        </p:nvSpPr>
        <p:spPr>
          <a:xfrm>
            <a:off x="5050257" y="1238248"/>
            <a:ext cx="4572000" cy="4016484"/>
          </a:xfrm>
          <a:prstGeom prst="rect">
            <a:avLst/>
          </a:prstGeom>
        </p:spPr>
        <p:txBody>
          <a:bodyPr>
            <a:spAutoFit/>
          </a:bodyPr>
          <a:lstStyle/>
          <a:p>
            <a:r>
              <a:rPr lang="vi-VN" sz="1500"/>
              <a:t>BEGIN</a:t>
            </a:r>
          </a:p>
          <a:p>
            <a:r>
              <a:rPr lang="vi-VN" sz="1500"/>
              <a:t>  FOR  N := 1  TO  4  DO  </a:t>
            </a:r>
          </a:p>
          <a:p>
            <a:r>
              <a:rPr lang="vi-VN" sz="1500"/>
              <a:t>    BEGIN</a:t>
            </a:r>
          </a:p>
          <a:p>
            <a:r>
              <a:rPr lang="vi-VN" sz="1500"/>
              <a:t>      FOR  I:=1  TO  4  DO  </a:t>
            </a:r>
          </a:p>
          <a:p>
            <a:r>
              <a:rPr lang="vi-VN" sz="1500"/>
              <a:t>        CALL  WRITEC(' ');</a:t>
            </a:r>
          </a:p>
          <a:p>
            <a:r>
              <a:rPr lang="vi-VN" sz="1500"/>
              <a:t>      CALL  READC(C);  </a:t>
            </a:r>
          </a:p>
          <a:p>
            <a:r>
              <a:rPr lang="vi-VN" sz="1500"/>
              <a:t>      CALL  WRITEC(C)</a:t>
            </a:r>
          </a:p>
          <a:p>
            <a:r>
              <a:rPr lang="vi-VN" sz="1500"/>
              <a:t>    END;</a:t>
            </a:r>
          </a:p>
          <a:p>
            <a:r>
              <a:rPr lang="vi-VN" sz="1500"/>
              <a:t>  P:=1;  </a:t>
            </a:r>
          </a:p>
          <a:p>
            <a:r>
              <a:rPr lang="vi-VN" sz="1500"/>
              <a:t>  Q:=2;</a:t>
            </a:r>
          </a:p>
          <a:p>
            <a:r>
              <a:rPr lang="vi-VN" sz="1500"/>
              <a:t>  FOR  N:=2  TO  4  DO</a:t>
            </a:r>
          </a:p>
          <a:p>
            <a:r>
              <a:rPr lang="vi-VN" sz="1500"/>
              <a:t>    BEGIN  </a:t>
            </a:r>
          </a:p>
          <a:p>
            <a:r>
              <a:rPr lang="vi-VN" sz="1500"/>
              <a:t>      I:=0;  </a:t>
            </a:r>
          </a:p>
          <a:p>
            <a:r>
              <a:rPr lang="vi-VN" sz="1500"/>
              <a:t>      CALL  HANOI(N,P,Q);  </a:t>
            </a:r>
          </a:p>
          <a:p>
            <a:r>
              <a:rPr lang="vi-VN" sz="1500"/>
              <a:t>      CALL  WRITELN  </a:t>
            </a:r>
          </a:p>
          <a:p>
            <a:r>
              <a:rPr lang="vi-VN" sz="1500"/>
              <a:t>    END</a:t>
            </a:r>
          </a:p>
          <a:p>
            <a:r>
              <a:rPr lang="vi-VN" sz="1500"/>
              <a:t>END.  (* TOWER OF HANOI *)</a:t>
            </a:r>
          </a:p>
        </p:txBody>
      </p:sp>
    </p:spTree>
    <p:extLst>
      <p:ext uri="{BB962C8B-B14F-4D97-AF65-F5344CB8AC3E}">
        <p14:creationId xmlns:p14="http://schemas.microsoft.com/office/powerpoint/2010/main" val="340654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Lỗi Invalid Statement và lỗi Invalid Term</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46062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compileBlock</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364474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compileStatement</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397332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compileExpression</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363841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compileParamlist</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r>
              <a:rPr lang="en-US"/>
              <a:t>Đây là hàm xử lý cú pháp các tham số trong một hàm của KPL</a:t>
            </a:r>
            <a:endParaRPr lang="vi-VN"/>
          </a:p>
        </p:txBody>
      </p:sp>
    </p:spTree>
    <p:extLst>
      <p:ext uri="{BB962C8B-B14F-4D97-AF65-F5344CB8AC3E}">
        <p14:creationId xmlns:p14="http://schemas.microsoft.com/office/powerpoint/2010/main" val="800097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Giải thích 3 lệnh if lồng nhau</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121366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80AE-7311-46F5-85B1-A0A9E23E593D}"/>
              </a:ext>
            </a:extLst>
          </p:cNvPr>
          <p:cNvSpPr>
            <a:spLocks noGrp="1"/>
          </p:cNvSpPr>
          <p:nvPr>
            <p:ph type="title"/>
          </p:nvPr>
        </p:nvSpPr>
        <p:spPr>
          <a:xfrm>
            <a:off x="488950" y="-87315"/>
            <a:ext cx="8026400" cy="1325563"/>
          </a:xfrm>
        </p:spPr>
        <p:txBody>
          <a:bodyPr/>
          <a:lstStyle/>
          <a:p>
            <a:r>
              <a:rPr lang="en-US"/>
              <a:t>Vai trò của bộ phân tích cú pháp</a:t>
            </a:r>
            <a:endParaRPr lang="en-US" dirty="0"/>
          </a:p>
        </p:txBody>
      </p:sp>
      <p:sp>
        <p:nvSpPr>
          <p:cNvPr id="5" name="Chỗ dành sẵn cho Nội dung 4">
            <a:extLst>
              <a:ext uri="{FF2B5EF4-FFF2-40B4-BE49-F238E27FC236}">
                <a16:creationId xmlns:a16="http://schemas.microsoft.com/office/drawing/2014/main" id="{C1B98B62-79E0-4981-BDFD-C14A9E3AD6A4}"/>
              </a:ext>
            </a:extLst>
          </p:cNvPr>
          <p:cNvSpPr>
            <a:spLocks noGrp="1"/>
          </p:cNvSpPr>
          <p:nvPr>
            <p:ph idx="1"/>
          </p:nvPr>
        </p:nvSpPr>
        <p:spPr>
          <a:xfrm>
            <a:off x="488950" y="1346200"/>
            <a:ext cx="8026400" cy="4902199"/>
          </a:xfrm>
        </p:spPr>
        <p:txBody>
          <a:bodyPr/>
          <a:lstStyle/>
          <a:p>
            <a:r>
              <a:rPr lang="vi-VN"/>
              <a:t>Nhận chuỗi các token từ bộ phân tích từ vựng</a:t>
            </a:r>
          </a:p>
          <a:p>
            <a:r>
              <a:rPr lang="vi-VN"/>
              <a:t>Xác nhận rằng chuỗi này có thể được sinh ra từ văn phạm của ngôn ngữ nguồn </a:t>
            </a:r>
          </a:p>
          <a:p>
            <a:r>
              <a:rPr lang="vi-VN"/>
              <a:t>Bằng cách tạo ra cây phân tích cú pháp cho chuỗi</a:t>
            </a:r>
          </a:p>
          <a:p>
            <a:r>
              <a:rPr lang="vi-VN"/>
              <a:t>Có cơ chế ghi nhận các lỗi cú pháp</a:t>
            </a:r>
          </a:p>
        </p:txBody>
      </p:sp>
      <p:pic>
        <p:nvPicPr>
          <p:cNvPr id="2050" name="Picture 2" descr="HÃ¬nh áº£nh cÃ³ liÃªn quan">
            <a:extLst>
              <a:ext uri="{FF2B5EF4-FFF2-40B4-BE49-F238E27FC236}">
                <a16:creationId xmlns:a16="http://schemas.microsoft.com/office/drawing/2014/main" id="{9D9A1309-1337-4C6E-ABD1-4FC3B9921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078" y="3284622"/>
            <a:ext cx="7413844" cy="2484020"/>
          </a:xfrm>
          <a:prstGeom prst="rect">
            <a:avLst/>
          </a:prstGeom>
          <a:noFill/>
          <a:extLst>
            <a:ext uri="{909E8E84-426E-40DD-AFC4-6F175D3DCCD1}">
              <a14:hiddenFill xmlns:a14="http://schemas.microsoft.com/office/drawing/2010/main">
                <a:solidFill>
                  <a:srgbClr val="FFFFFF"/>
                </a:solidFill>
              </a14:hiddenFill>
            </a:ext>
          </a:extLst>
        </p:spPr>
      </p:pic>
      <p:sp>
        <p:nvSpPr>
          <p:cNvPr id="6" name="Hình chữ nhật 5">
            <a:extLst>
              <a:ext uri="{FF2B5EF4-FFF2-40B4-BE49-F238E27FC236}">
                <a16:creationId xmlns:a16="http://schemas.microsoft.com/office/drawing/2014/main" id="{E8D2F1D0-4175-44C4-ADF8-52AD40705026}"/>
              </a:ext>
            </a:extLst>
          </p:cNvPr>
          <p:cNvSpPr/>
          <p:nvPr/>
        </p:nvSpPr>
        <p:spPr>
          <a:xfrm>
            <a:off x="1372797" y="5768642"/>
            <a:ext cx="6773778" cy="369332"/>
          </a:xfrm>
          <a:prstGeom prst="rect">
            <a:avLst/>
          </a:prstGeom>
        </p:spPr>
        <p:txBody>
          <a:bodyPr wrap="square">
            <a:spAutoFit/>
          </a:bodyPr>
          <a:lstStyle/>
          <a:p>
            <a:r>
              <a:rPr lang="vi-VN" i="1"/>
              <a:t> Vị trí của bộ phân tích cú pháp trong mô hình trình biên dịch</a:t>
            </a:r>
          </a:p>
        </p:txBody>
      </p:sp>
    </p:spTree>
    <p:extLst>
      <p:ext uri="{BB962C8B-B14F-4D97-AF65-F5344CB8AC3E}">
        <p14:creationId xmlns:p14="http://schemas.microsoft.com/office/powerpoint/2010/main" val="229865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Tập Follow</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836022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9248F4B9-394E-4451-A00C-ABE41F8BE311}"/>
              </a:ext>
            </a:extLst>
          </p:cNvPr>
          <p:cNvSpPr/>
          <p:nvPr/>
        </p:nvSpPr>
        <p:spPr>
          <a:xfrm>
            <a:off x="2969860" y="2967335"/>
            <a:ext cx="3656771" cy="923330"/>
          </a:xfrm>
          <a:prstGeom prst="rect">
            <a:avLst/>
          </a:prstGeom>
          <a:noFill/>
        </p:spPr>
        <p:txBody>
          <a:bodyPr wrap="none" lIns="91440" tIns="45720" rIns="91440" bIns="45720">
            <a:spAutoFit/>
          </a:bodyPr>
          <a:lstStyle/>
          <a:p>
            <a:pPr algn="ctr"/>
            <a:r>
              <a:rPr lang="en-US"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rPr>
              <a:t>THANK YOU</a:t>
            </a:r>
            <a:endParaRPr lang="vi-VN"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15858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4750-5D5C-4AA5-8662-B88DDDAEA223}"/>
              </a:ext>
            </a:extLst>
          </p:cNvPr>
          <p:cNvSpPr>
            <a:spLocks noGrp="1"/>
          </p:cNvSpPr>
          <p:nvPr>
            <p:ph type="title"/>
          </p:nvPr>
        </p:nvSpPr>
        <p:spPr/>
        <p:txBody>
          <a:bodyPr/>
          <a:lstStyle/>
          <a:p>
            <a:r>
              <a:rPr lang="en-US"/>
              <a:t>Bộ phân tích cú pháp</a:t>
            </a:r>
            <a:endParaRPr lang="en-US" dirty="0"/>
          </a:p>
        </p:txBody>
      </p:sp>
      <p:sp>
        <p:nvSpPr>
          <p:cNvPr id="5" name="Chỗ dành sẵn cho Nội dung 4">
            <a:extLst>
              <a:ext uri="{FF2B5EF4-FFF2-40B4-BE49-F238E27FC236}">
                <a16:creationId xmlns:a16="http://schemas.microsoft.com/office/drawing/2014/main" id="{9B065BF1-7217-45FB-8679-2195603A8F4B}"/>
              </a:ext>
            </a:extLst>
          </p:cNvPr>
          <p:cNvSpPr>
            <a:spLocks noGrp="1"/>
          </p:cNvSpPr>
          <p:nvPr>
            <p:ph idx="1"/>
          </p:nvPr>
        </p:nvSpPr>
        <p:spPr/>
        <p:txBody>
          <a:bodyPr/>
          <a:lstStyle/>
          <a:p>
            <a:r>
              <a:rPr lang="vi-VN"/>
              <a:t>Bao gồm một tập thủ tục, mỗi thủ tục ứng với một sơ đồ cú pháp (một ký hiệu không kết thúc)</a:t>
            </a:r>
          </a:p>
          <a:p>
            <a:r>
              <a:rPr lang="vi-VN"/>
              <a:t>Các thủ tục đệ quy : khi triển khai một ký hiệu không kết thúc có thể gặp các ký hiệu không kết thúc khác, dẫn đến các thủ tục gọi lẫn nhau, và có thể gọi trực tiếp hoặc gián tiếp đến chính nó.</a:t>
            </a:r>
          </a:p>
          <a:p>
            <a:endParaRPr lang="vi-VN"/>
          </a:p>
        </p:txBody>
      </p:sp>
    </p:spTree>
    <p:extLst>
      <p:ext uri="{BB962C8B-B14F-4D97-AF65-F5344CB8AC3E}">
        <p14:creationId xmlns:p14="http://schemas.microsoft.com/office/powerpoint/2010/main" val="378080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99B2-7CBE-486F-B43D-C4035353FFE3}"/>
              </a:ext>
            </a:extLst>
          </p:cNvPr>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Từ sơ đồ thành thủ tục</a:t>
            </a:r>
            <a:endParaRPr lang="en-US" dirty="0">
              <a:latin typeface="Calibri Light" panose="020F0302020204030204" pitchFamily="34" charset="0"/>
              <a:cs typeface="Calibri Light" panose="020F0302020204030204" pitchFamily="34" charset="0"/>
            </a:endParaRPr>
          </a:p>
        </p:txBody>
      </p:sp>
      <p:sp>
        <p:nvSpPr>
          <p:cNvPr id="5" name="Chỗ dành sẵn cho Nội dung 4">
            <a:extLst>
              <a:ext uri="{FF2B5EF4-FFF2-40B4-BE49-F238E27FC236}">
                <a16:creationId xmlns:a16="http://schemas.microsoft.com/office/drawing/2014/main" id="{99E51776-A2A8-4DFF-8E7C-596BB67DEA80}"/>
              </a:ext>
            </a:extLst>
          </p:cNvPr>
          <p:cNvSpPr>
            <a:spLocks noGrp="1"/>
          </p:cNvSpPr>
          <p:nvPr>
            <p:ph idx="1"/>
          </p:nvPr>
        </p:nvSpPr>
        <p:spPr/>
        <p:txBody>
          <a:bodyPr/>
          <a:lstStyle/>
          <a:p>
            <a:r>
              <a:rPr lang="vi-VN"/>
              <a:t>Mỗi sơ đồ ứng với một thủ tục </a:t>
            </a:r>
          </a:p>
          <a:p>
            <a:r>
              <a:rPr lang="vi-VN"/>
              <a:t>Các nút xuất hiện tuần tự chuyển thành các câu lệnh kế tiếp nhau.</a:t>
            </a:r>
          </a:p>
          <a:p>
            <a:r>
              <a:rPr lang="vi-VN"/>
              <a:t>Các điểm rẽ nhánh chuyển thành câu lệnh lựa chọn (if, case)</a:t>
            </a:r>
          </a:p>
          <a:p>
            <a:r>
              <a:rPr lang="vi-VN"/>
              <a:t>Chu trình chuyển thành câu lệnh lặp (while, do while, repeat. . .)</a:t>
            </a:r>
          </a:p>
          <a:p>
            <a:r>
              <a:rPr lang="vi-VN"/>
              <a:t>Nút tròn chuyển thành đoạn đối chiếu từ tố</a:t>
            </a:r>
          </a:p>
          <a:p>
            <a:r>
              <a:rPr lang="vi-VN"/>
              <a:t>Nút chữ nhật chuyển thành lời gọi tới thủ tục khác</a:t>
            </a:r>
          </a:p>
          <a:p>
            <a:endParaRPr lang="vi-VN"/>
          </a:p>
        </p:txBody>
      </p:sp>
    </p:spTree>
    <p:extLst>
      <p:ext uri="{BB962C8B-B14F-4D97-AF65-F5344CB8AC3E}">
        <p14:creationId xmlns:p14="http://schemas.microsoft.com/office/powerpoint/2010/main" val="212584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C0C6-0797-4F66-9AFA-1A5F7C174F4A}"/>
              </a:ext>
            </a:extLst>
          </p:cNvPr>
          <p:cNvSpPr>
            <a:spLocks noGrp="1"/>
          </p:cNvSpPr>
          <p:nvPr>
            <p:ph type="title"/>
          </p:nvPr>
        </p:nvSpPr>
        <p:spPr/>
        <p:txBody>
          <a:bodyPr/>
          <a:lstStyle/>
          <a:p>
            <a:r>
              <a:rPr lang="en-US"/>
              <a:t>Xây dựng parser – Cấu trúc</a:t>
            </a:r>
            <a:endParaRPr lang="en-US" dirty="0"/>
          </a:p>
        </p:txBody>
      </p:sp>
      <p:sp>
        <p:nvSpPr>
          <p:cNvPr id="5" name="Chỗ dành sẵn cho Nội dung 4">
            <a:extLst>
              <a:ext uri="{FF2B5EF4-FFF2-40B4-BE49-F238E27FC236}">
                <a16:creationId xmlns:a16="http://schemas.microsoft.com/office/drawing/2014/main" id="{5221640B-0E6B-4266-8F5C-6736558D2E09}"/>
              </a:ext>
            </a:extLst>
          </p:cNvPr>
          <p:cNvSpPr>
            <a:spLocks noGrp="1"/>
          </p:cNvSpPr>
          <p:nvPr>
            <p:ph idx="1"/>
          </p:nvPr>
        </p:nvSpPr>
        <p:spPr/>
        <p:txBody>
          <a:bodyPr/>
          <a:lstStyle/>
          <a:p>
            <a:endParaRPr lang="vi-VN"/>
          </a:p>
        </p:txBody>
      </p:sp>
      <p:graphicFrame>
        <p:nvGraphicFramePr>
          <p:cNvPr id="6" name="Table 7">
            <a:extLst>
              <a:ext uri="{FF2B5EF4-FFF2-40B4-BE49-F238E27FC236}">
                <a16:creationId xmlns:a16="http://schemas.microsoft.com/office/drawing/2014/main" id="{A4F55DB9-708A-48E8-893A-99909658049E}"/>
              </a:ext>
            </a:extLst>
          </p:cNvPr>
          <p:cNvGraphicFramePr>
            <a:graphicFrameLocks noGrp="1"/>
          </p:cNvGraphicFramePr>
          <p:nvPr/>
        </p:nvGraphicFramePr>
        <p:xfrm>
          <a:off x="785813" y="2000250"/>
          <a:ext cx="7643812" cy="3876677"/>
        </p:xfrm>
        <a:graphic>
          <a:graphicData uri="http://schemas.openxmlformats.org/drawingml/2006/table">
            <a:tbl>
              <a:tblPr firstRow="1" bandRow="1">
                <a:tableStyleId>{5C22544A-7EE6-4342-B048-85BDC9FD1C3A}</a:tableStyleId>
              </a:tblPr>
              <a:tblGrid>
                <a:gridCol w="642937">
                  <a:extLst>
                    <a:ext uri="{9D8B030D-6E8A-4147-A177-3AD203B41FA5}">
                      <a16:colId xmlns:a16="http://schemas.microsoft.com/office/drawing/2014/main" val="20000"/>
                    </a:ext>
                  </a:extLst>
                </a:gridCol>
                <a:gridCol w="2214562">
                  <a:extLst>
                    <a:ext uri="{9D8B030D-6E8A-4147-A177-3AD203B41FA5}">
                      <a16:colId xmlns:a16="http://schemas.microsoft.com/office/drawing/2014/main" val="20001"/>
                    </a:ext>
                  </a:extLst>
                </a:gridCol>
                <a:gridCol w="4786313">
                  <a:extLst>
                    <a:ext uri="{9D8B030D-6E8A-4147-A177-3AD203B41FA5}">
                      <a16:colId xmlns:a16="http://schemas.microsoft.com/office/drawing/2014/main" val="20002"/>
                    </a:ext>
                  </a:extLst>
                </a:gridCol>
              </a:tblGrid>
              <a:tr h="370901">
                <a:tc>
                  <a:txBody>
                    <a:bodyPr/>
                    <a:lstStyle/>
                    <a:p>
                      <a:r>
                        <a:rPr lang="en-US" sz="1800" dirty="0"/>
                        <a:t>STT</a:t>
                      </a:r>
                    </a:p>
                  </a:txBody>
                  <a:tcPr marL="91439" marR="91439" marT="45727" marB="45727"/>
                </a:tc>
                <a:tc>
                  <a:txBody>
                    <a:bodyPr/>
                    <a:lstStyle/>
                    <a:p>
                      <a:r>
                        <a:rPr lang="en-US" sz="1800" dirty="0" err="1"/>
                        <a:t>Tên</a:t>
                      </a:r>
                      <a:r>
                        <a:rPr lang="en-US" sz="1800" baseline="0" dirty="0"/>
                        <a:t> </a:t>
                      </a:r>
                      <a:r>
                        <a:rPr lang="en-US" sz="1800" baseline="0" dirty="0" err="1"/>
                        <a:t>tệp</a:t>
                      </a:r>
                      <a:endParaRPr lang="en-US" sz="1800" dirty="0"/>
                    </a:p>
                  </a:txBody>
                  <a:tcPr marL="91439" marR="91439" marT="45727" marB="45727"/>
                </a:tc>
                <a:tc>
                  <a:txBody>
                    <a:bodyPr/>
                    <a:lstStyle/>
                    <a:p>
                      <a:r>
                        <a:rPr lang="en-US" sz="1800" dirty="0" err="1"/>
                        <a:t>Nội</a:t>
                      </a:r>
                      <a:r>
                        <a:rPr lang="en-US" sz="1800" baseline="0" dirty="0"/>
                        <a:t> dung</a:t>
                      </a:r>
                      <a:endParaRPr lang="en-US" sz="1800" dirty="0"/>
                    </a:p>
                  </a:txBody>
                  <a:tcPr marL="91439" marR="91439" marT="45727" marB="45727"/>
                </a:tc>
                <a:extLst>
                  <a:ext uri="{0D108BD9-81ED-4DB2-BD59-A6C34878D82A}">
                    <a16:rowId xmlns:a16="http://schemas.microsoft.com/office/drawing/2014/main" val="10000"/>
                  </a:ext>
                </a:extLst>
              </a:tr>
              <a:tr h="370901">
                <a:tc>
                  <a:txBody>
                    <a:bodyPr/>
                    <a:lstStyle/>
                    <a:p>
                      <a:r>
                        <a:rPr lang="en-US" sz="1800" dirty="0"/>
                        <a:t>1</a:t>
                      </a:r>
                    </a:p>
                  </a:txBody>
                  <a:tcPr marL="91439" marR="91439" marT="45727" marB="45727"/>
                </a:tc>
                <a:tc>
                  <a:txBody>
                    <a:bodyPr/>
                    <a:lstStyle/>
                    <a:p>
                      <a:r>
                        <a:rPr lang="en-US" sz="1800" dirty="0" err="1"/>
                        <a:t>Makefile</a:t>
                      </a:r>
                      <a:endParaRPr lang="en-US" sz="1800" dirty="0"/>
                    </a:p>
                  </a:txBody>
                  <a:tcPr marL="91439" marR="91439" marT="45727" marB="45727"/>
                </a:tc>
                <a:tc>
                  <a:txBody>
                    <a:bodyPr/>
                    <a:lstStyle/>
                    <a:p>
                      <a:r>
                        <a:rPr lang="en-US" sz="1800" dirty="0"/>
                        <a:t>Project</a:t>
                      </a:r>
                    </a:p>
                  </a:txBody>
                  <a:tcPr marL="91439" marR="91439" marT="45727" marB="45727"/>
                </a:tc>
                <a:extLst>
                  <a:ext uri="{0D108BD9-81ED-4DB2-BD59-A6C34878D82A}">
                    <a16:rowId xmlns:a16="http://schemas.microsoft.com/office/drawing/2014/main" val="10001"/>
                  </a:ext>
                </a:extLst>
              </a:tr>
              <a:tr h="640185">
                <a:tc>
                  <a:txBody>
                    <a:bodyPr/>
                    <a:lstStyle/>
                    <a:p>
                      <a:r>
                        <a:rPr lang="en-US" sz="1800" dirty="0"/>
                        <a:t>2</a:t>
                      </a:r>
                    </a:p>
                  </a:txBody>
                  <a:tcPr marL="91439" marR="91439" marT="45727" marB="45727"/>
                </a:tc>
                <a:tc>
                  <a:txBody>
                    <a:bodyPr/>
                    <a:lstStyle/>
                    <a:p>
                      <a:r>
                        <a:rPr lang="en-US" sz="1800" dirty="0" err="1"/>
                        <a:t>scanner.c</a:t>
                      </a:r>
                      <a:r>
                        <a:rPr lang="en-US" sz="1800" dirty="0"/>
                        <a:t>, </a:t>
                      </a:r>
                      <a:r>
                        <a:rPr lang="en-US" sz="1800" dirty="0" err="1"/>
                        <a:t>scanner.h</a:t>
                      </a:r>
                      <a:endParaRPr lang="en-US" sz="1800" dirty="0"/>
                    </a:p>
                  </a:txBody>
                  <a:tcPr marL="91439" marR="91439" marT="45727" marB="45727"/>
                </a:tc>
                <a:tc>
                  <a:txBody>
                    <a:bodyPr/>
                    <a:lstStyle/>
                    <a:p>
                      <a:r>
                        <a:rPr lang="en-US" sz="1800" dirty="0" err="1"/>
                        <a:t>Đọc</a:t>
                      </a:r>
                      <a:r>
                        <a:rPr lang="en-US" sz="1800" dirty="0"/>
                        <a:t> </a:t>
                      </a:r>
                      <a:r>
                        <a:rPr lang="en-US" sz="1800" dirty="0" err="1"/>
                        <a:t>từng</a:t>
                      </a:r>
                      <a:r>
                        <a:rPr lang="en-US" sz="1800" baseline="0" dirty="0"/>
                        <a:t> token</a:t>
                      </a:r>
                      <a:endParaRPr lang="en-US" sz="1800" dirty="0"/>
                    </a:p>
                  </a:txBody>
                  <a:tcPr marL="91439" marR="91439" marT="45727" marB="45727"/>
                </a:tc>
                <a:extLst>
                  <a:ext uri="{0D108BD9-81ED-4DB2-BD59-A6C34878D82A}">
                    <a16:rowId xmlns:a16="http://schemas.microsoft.com/office/drawing/2014/main" val="10002"/>
                  </a:ext>
                </a:extLst>
              </a:tr>
              <a:tr h="370901">
                <a:tc>
                  <a:txBody>
                    <a:bodyPr/>
                    <a:lstStyle/>
                    <a:p>
                      <a:r>
                        <a:rPr lang="en-US" sz="1800" dirty="0"/>
                        <a:t>3</a:t>
                      </a:r>
                    </a:p>
                  </a:txBody>
                  <a:tcPr marL="91439" marR="91439" marT="45727" marB="45727"/>
                </a:tc>
                <a:tc>
                  <a:txBody>
                    <a:bodyPr/>
                    <a:lstStyle/>
                    <a:p>
                      <a:r>
                        <a:rPr lang="en-US" sz="1800" dirty="0" err="1"/>
                        <a:t>reader.h</a:t>
                      </a:r>
                      <a:r>
                        <a:rPr lang="en-US" sz="1800" dirty="0"/>
                        <a:t>,</a:t>
                      </a:r>
                      <a:r>
                        <a:rPr lang="en-US" sz="1800" baseline="0" dirty="0"/>
                        <a:t> </a:t>
                      </a:r>
                      <a:r>
                        <a:rPr lang="en-US" sz="1800" baseline="0" dirty="0" err="1"/>
                        <a:t>reader.c</a:t>
                      </a:r>
                      <a:endParaRPr lang="en-US" sz="1800" dirty="0"/>
                    </a:p>
                  </a:txBody>
                  <a:tcPr marL="91439" marR="91439" marT="45727" marB="45727"/>
                </a:tc>
                <a:tc>
                  <a:txBody>
                    <a:bodyPr/>
                    <a:lstStyle/>
                    <a:p>
                      <a:r>
                        <a:rPr lang="en-US" sz="1800" dirty="0" err="1"/>
                        <a:t>Đọc</a:t>
                      </a:r>
                      <a:r>
                        <a:rPr lang="en-US" sz="1800" baseline="0" dirty="0"/>
                        <a:t> </a:t>
                      </a:r>
                      <a:r>
                        <a:rPr lang="en-US" sz="1800" baseline="0" dirty="0" err="1"/>
                        <a:t>mã</a:t>
                      </a:r>
                      <a:r>
                        <a:rPr lang="en-US" sz="1800" baseline="0" dirty="0"/>
                        <a:t> </a:t>
                      </a:r>
                      <a:r>
                        <a:rPr lang="en-US" sz="1800" baseline="0" dirty="0" err="1"/>
                        <a:t>nguồn</a:t>
                      </a:r>
                      <a:r>
                        <a:rPr lang="en-US" sz="1800" baseline="0" dirty="0"/>
                        <a:t>  </a:t>
                      </a:r>
                      <a:endParaRPr lang="en-US" sz="1800" dirty="0"/>
                    </a:p>
                  </a:txBody>
                  <a:tcPr marL="91439" marR="91439" marT="45727" marB="45727"/>
                </a:tc>
                <a:extLst>
                  <a:ext uri="{0D108BD9-81ED-4DB2-BD59-A6C34878D82A}">
                    <a16:rowId xmlns:a16="http://schemas.microsoft.com/office/drawing/2014/main" val="10003"/>
                  </a:ext>
                </a:extLst>
              </a:tr>
              <a:tr h="640185">
                <a:tc>
                  <a:txBody>
                    <a:bodyPr/>
                    <a:lstStyle/>
                    <a:p>
                      <a:r>
                        <a:rPr lang="en-US" sz="1800" dirty="0"/>
                        <a:t>4</a:t>
                      </a:r>
                    </a:p>
                  </a:txBody>
                  <a:tcPr marL="91439" marR="91439" marT="45727" marB="45727"/>
                </a:tc>
                <a:tc>
                  <a:txBody>
                    <a:bodyPr/>
                    <a:lstStyle/>
                    <a:p>
                      <a:r>
                        <a:rPr lang="en-US" sz="1800" dirty="0" err="1"/>
                        <a:t>charcode.h</a:t>
                      </a:r>
                      <a:r>
                        <a:rPr lang="en-US" sz="1800" dirty="0"/>
                        <a:t>,</a:t>
                      </a:r>
                      <a:r>
                        <a:rPr lang="en-US" sz="1800" baseline="0" dirty="0"/>
                        <a:t> </a:t>
                      </a:r>
                      <a:r>
                        <a:rPr lang="en-US" sz="1800" baseline="0" dirty="0" err="1"/>
                        <a:t>charcode.c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ký</a:t>
                      </a:r>
                      <a:r>
                        <a:rPr lang="en-US" sz="1800" baseline="0" dirty="0"/>
                        <a:t> </a:t>
                      </a:r>
                      <a:r>
                        <a:rPr lang="en-US" sz="1800" baseline="0" dirty="0" err="1"/>
                        <a:t>tự</a:t>
                      </a:r>
                      <a:endParaRPr lang="en-US" sz="1800" dirty="0"/>
                    </a:p>
                  </a:txBody>
                  <a:tcPr marL="91439" marR="91439" marT="45727" marB="45727"/>
                </a:tc>
                <a:extLst>
                  <a:ext uri="{0D108BD9-81ED-4DB2-BD59-A6C34878D82A}">
                    <a16:rowId xmlns:a16="http://schemas.microsoft.com/office/drawing/2014/main" val="10004"/>
                  </a:ext>
                </a:extLst>
              </a:tr>
              <a:tr h="370901">
                <a:tc>
                  <a:txBody>
                    <a:bodyPr/>
                    <a:lstStyle/>
                    <a:p>
                      <a:r>
                        <a:rPr lang="en-US" sz="1800" dirty="0"/>
                        <a:t>5</a:t>
                      </a:r>
                    </a:p>
                  </a:txBody>
                  <a:tcPr marL="91439" marR="91439" marT="45727" marB="45727"/>
                </a:tc>
                <a:tc>
                  <a:txBody>
                    <a:bodyPr/>
                    <a:lstStyle/>
                    <a:p>
                      <a:r>
                        <a:rPr lang="en-US" sz="1800" dirty="0" err="1"/>
                        <a:t>token.h</a:t>
                      </a:r>
                      <a:r>
                        <a:rPr lang="en-US" sz="1800" dirty="0"/>
                        <a:t>,</a:t>
                      </a:r>
                      <a:r>
                        <a:rPr lang="en-US" sz="1800" baseline="0" dirty="0"/>
                        <a:t> </a:t>
                      </a:r>
                      <a:r>
                        <a:rPr lang="en-US" sz="1800" baseline="0" dirty="0" err="1"/>
                        <a:t>token.c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và</a:t>
                      </a:r>
                      <a:r>
                        <a:rPr lang="en-US" sz="1800" baseline="0" dirty="0"/>
                        <a:t> </a:t>
                      </a:r>
                      <a:r>
                        <a:rPr lang="en-US" sz="1800" baseline="0" dirty="0" err="1"/>
                        <a:t>nhận</a:t>
                      </a:r>
                      <a:r>
                        <a:rPr lang="en-US" sz="1800" baseline="0" dirty="0"/>
                        <a:t> </a:t>
                      </a:r>
                      <a:r>
                        <a:rPr lang="en-US" sz="1800" baseline="0" dirty="0" err="1"/>
                        <a:t>dạng</a:t>
                      </a:r>
                      <a:r>
                        <a:rPr lang="en-US" sz="1800" baseline="0" dirty="0"/>
                        <a:t> token, </a:t>
                      </a:r>
                      <a:r>
                        <a:rPr lang="en-US" sz="1800" baseline="0" dirty="0" err="1"/>
                        <a:t>từ</a:t>
                      </a:r>
                      <a:r>
                        <a:rPr lang="en-US" sz="1800" baseline="0" dirty="0"/>
                        <a:t> </a:t>
                      </a:r>
                      <a:r>
                        <a:rPr lang="en-US" sz="1800" baseline="0" dirty="0" err="1"/>
                        <a:t>khóa</a:t>
                      </a:r>
                      <a:endParaRPr lang="en-US" sz="1800" dirty="0"/>
                    </a:p>
                  </a:txBody>
                  <a:tcPr marL="91439" marR="91439" marT="45727" marB="45727"/>
                </a:tc>
                <a:extLst>
                  <a:ext uri="{0D108BD9-81ED-4DB2-BD59-A6C34878D82A}">
                    <a16:rowId xmlns:a16="http://schemas.microsoft.com/office/drawing/2014/main" val="10005"/>
                  </a:ext>
                </a:extLst>
              </a:tr>
              <a:tr h="370901">
                <a:tc>
                  <a:txBody>
                    <a:bodyPr/>
                    <a:lstStyle/>
                    <a:p>
                      <a:r>
                        <a:rPr lang="en-US" sz="1800" dirty="0"/>
                        <a:t>6</a:t>
                      </a:r>
                    </a:p>
                  </a:txBody>
                  <a:tcPr marL="91439" marR="91439" marT="45727" marB="45727"/>
                </a:tc>
                <a:tc>
                  <a:txBody>
                    <a:bodyPr/>
                    <a:lstStyle/>
                    <a:p>
                      <a:r>
                        <a:rPr lang="en-US" sz="1800" dirty="0" err="1"/>
                        <a:t>error.h</a:t>
                      </a:r>
                      <a:r>
                        <a:rPr lang="en-US" sz="1800" dirty="0"/>
                        <a:t>, </a:t>
                      </a:r>
                      <a:r>
                        <a:rPr lang="en-US" sz="1800" dirty="0" err="1"/>
                        <a:t>error.c</a:t>
                      </a:r>
                      <a:endParaRPr lang="en-US" sz="1800" dirty="0"/>
                    </a:p>
                  </a:txBody>
                  <a:tcPr marL="91439" marR="91439" marT="45727" marB="45727"/>
                </a:tc>
                <a:tc>
                  <a:txBody>
                    <a:bodyPr/>
                    <a:lstStyle/>
                    <a:p>
                      <a:r>
                        <a:rPr lang="en-US" sz="1800" dirty="0" err="1"/>
                        <a:t>Thông</a:t>
                      </a:r>
                      <a:r>
                        <a:rPr lang="en-US" sz="1800" baseline="0" dirty="0"/>
                        <a:t> </a:t>
                      </a:r>
                      <a:r>
                        <a:rPr lang="en-US" sz="1800" baseline="0" dirty="0" err="1"/>
                        <a:t>báo</a:t>
                      </a:r>
                      <a:r>
                        <a:rPr lang="en-US" sz="1800" baseline="0" dirty="0"/>
                        <a:t> </a:t>
                      </a:r>
                      <a:r>
                        <a:rPr lang="en-US" sz="1800" baseline="0" dirty="0" err="1"/>
                        <a:t>lỗi</a:t>
                      </a:r>
                      <a:endParaRPr lang="en-US" sz="1800" dirty="0"/>
                    </a:p>
                  </a:txBody>
                  <a:tcPr marL="91439" marR="91439" marT="45727" marB="45727"/>
                </a:tc>
                <a:extLst>
                  <a:ext uri="{0D108BD9-81ED-4DB2-BD59-A6C34878D82A}">
                    <a16:rowId xmlns:a16="http://schemas.microsoft.com/office/drawing/2014/main" val="10006"/>
                  </a:ext>
                </a:extLst>
              </a:tr>
              <a:tr h="370901">
                <a:tc>
                  <a:txBody>
                    <a:bodyPr/>
                    <a:lstStyle/>
                    <a:p>
                      <a:r>
                        <a:rPr lang="en-US" sz="1800" dirty="0"/>
                        <a:t>7</a:t>
                      </a:r>
                    </a:p>
                  </a:txBody>
                  <a:tcPr marL="91439" marR="91439" marT="45727" marB="45727"/>
                </a:tc>
                <a:tc>
                  <a:txBody>
                    <a:bodyPr/>
                    <a:lstStyle/>
                    <a:p>
                      <a:r>
                        <a:rPr lang="en-US" sz="1800" dirty="0" err="1"/>
                        <a:t>parser.c</a:t>
                      </a:r>
                      <a:r>
                        <a:rPr lang="en-US" sz="1800" dirty="0"/>
                        <a:t>, </a:t>
                      </a:r>
                      <a:r>
                        <a:rPr lang="en-US" sz="1800" dirty="0" err="1"/>
                        <a:t>parser.h</a:t>
                      </a:r>
                      <a:endParaRPr lang="en-US" sz="1800" dirty="0"/>
                    </a:p>
                  </a:txBody>
                  <a:tcPr marL="91439" marR="91439" marT="45727" marB="45727"/>
                </a:tc>
                <a:tc>
                  <a:txBody>
                    <a:bodyPr/>
                    <a:lstStyle/>
                    <a:p>
                      <a:r>
                        <a:rPr lang="en-US" sz="1800" dirty="0" err="1"/>
                        <a:t>Duyệt</a:t>
                      </a:r>
                      <a:r>
                        <a:rPr lang="en-US" sz="1800" baseline="0" dirty="0"/>
                        <a:t> </a:t>
                      </a:r>
                      <a:r>
                        <a:rPr lang="en-US" sz="1800" baseline="0" dirty="0" err="1"/>
                        <a:t>các</a:t>
                      </a:r>
                      <a:r>
                        <a:rPr lang="en-US" sz="1800" baseline="0" dirty="0"/>
                        <a:t> </a:t>
                      </a:r>
                      <a:r>
                        <a:rPr lang="en-US" sz="1800" baseline="0" dirty="0" err="1"/>
                        <a:t>cấu</a:t>
                      </a:r>
                      <a:r>
                        <a:rPr lang="en-US" sz="1800" baseline="0" dirty="0"/>
                        <a:t> </a:t>
                      </a:r>
                      <a:r>
                        <a:rPr lang="en-US" sz="1800" baseline="0" dirty="0" err="1"/>
                        <a:t>trúc</a:t>
                      </a:r>
                      <a:r>
                        <a:rPr lang="en-US" sz="1800" baseline="0" dirty="0"/>
                        <a:t> </a:t>
                      </a:r>
                      <a:r>
                        <a:rPr lang="en-US" sz="1800" baseline="0" dirty="0" err="1"/>
                        <a:t>chương</a:t>
                      </a:r>
                      <a:r>
                        <a:rPr lang="en-US" sz="1800" baseline="0" dirty="0"/>
                        <a:t> </a:t>
                      </a:r>
                      <a:r>
                        <a:rPr lang="en-US" sz="1800" baseline="0" dirty="0" err="1"/>
                        <a:t>trình</a:t>
                      </a:r>
                      <a:endParaRPr lang="en-US" sz="1800" dirty="0"/>
                    </a:p>
                  </a:txBody>
                  <a:tcPr marL="91439" marR="91439" marT="45727" marB="45727"/>
                </a:tc>
                <a:extLst>
                  <a:ext uri="{0D108BD9-81ED-4DB2-BD59-A6C34878D82A}">
                    <a16:rowId xmlns:a16="http://schemas.microsoft.com/office/drawing/2014/main" val="10007"/>
                  </a:ext>
                </a:extLst>
              </a:tr>
              <a:tr h="370901">
                <a:tc>
                  <a:txBody>
                    <a:bodyPr/>
                    <a:lstStyle/>
                    <a:p>
                      <a:r>
                        <a:rPr lang="en-US" sz="1800" dirty="0"/>
                        <a:t>8</a:t>
                      </a:r>
                    </a:p>
                  </a:txBody>
                  <a:tcPr marL="91439" marR="91439" marT="45727" marB="45727"/>
                </a:tc>
                <a:tc>
                  <a:txBody>
                    <a:bodyPr/>
                    <a:lstStyle/>
                    <a:p>
                      <a:r>
                        <a:rPr lang="en-US" sz="1800" dirty="0" err="1"/>
                        <a:t>main.c</a:t>
                      </a:r>
                      <a:endParaRPr lang="en-US" sz="1800" dirty="0"/>
                    </a:p>
                  </a:txBody>
                  <a:tcPr marL="91439" marR="91439" marT="45727" marB="45727"/>
                </a:tc>
                <a:tc>
                  <a:txBody>
                    <a:bodyPr/>
                    <a:lstStyle/>
                    <a:p>
                      <a:r>
                        <a:rPr lang="en-US" sz="1800" dirty="0" err="1"/>
                        <a:t>Chương</a:t>
                      </a:r>
                      <a:r>
                        <a:rPr lang="en-US" sz="1800" baseline="0" dirty="0"/>
                        <a:t> </a:t>
                      </a:r>
                      <a:r>
                        <a:rPr lang="en-US" sz="1800" baseline="0" dirty="0" err="1"/>
                        <a:t>trình</a:t>
                      </a:r>
                      <a:r>
                        <a:rPr lang="en-US" sz="1800" baseline="0" dirty="0"/>
                        <a:t> </a:t>
                      </a:r>
                      <a:r>
                        <a:rPr lang="en-US" sz="1800" baseline="0" dirty="0" err="1"/>
                        <a:t>chính</a:t>
                      </a:r>
                      <a:endParaRPr lang="en-US" sz="1800" dirty="0"/>
                    </a:p>
                  </a:txBody>
                  <a:tcPr marL="91439" marR="91439" marT="45727" marB="45727"/>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6814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(1)</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pic>
        <p:nvPicPr>
          <p:cNvPr id="5" name="Picture 4">
            <a:extLst>
              <a:ext uri="{FF2B5EF4-FFF2-40B4-BE49-F238E27FC236}">
                <a16:creationId xmlns:a16="http://schemas.microsoft.com/office/drawing/2014/main" id="{ABBF4BD0-B692-4128-B6AB-A03A37FA9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479" t="40610" r="28841" b="44630"/>
          <a:stretch>
            <a:fillRect/>
          </a:stretch>
        </p:blipFill>
        <p:spPr bwMode="auto">
          <a:xfrm>
            <a:off x="1857375" y="1928813"/>
            <a:ext cx="4005263"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48E33D2A-26BC-47F7-A001-9B9CE66B4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785" t="28793" r="11992" b="25441"/>
          <a:stretch>
            <a:fillRect/>
          </a:stretch>
        </p:blipFill>
        <p:spPr bwMode="auto">
          <a:xfrm>
            <a:off x="1857375" y="2857500"/>
            <a:ext cx="4929188"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9332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(2)</a:t>
            </a:r>
            <a:endParaRPr lang="en-US" dirty="0"/>
          </a:p>
        </p:txBody>
      </p:sp>
      <p:pic>
        <p:nvPicPr>
          <p:cNvPr id="5" name="Picture 4">
            <a:extLst>
              <a:ext uri="{FF2B5EF4-FFF2-40B4-BE49-F238E27FC236}">
                <a16:creationId xmlns:a16="http://schemas.microsoft.com/office/drawing/2014/main" id="{90CF760C-0EFC-4A07-B0AF-B3A0206880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5239" r="24011" b="31543"/>
          <a:stretch>
            <a:fillRect/>
          </a:stretch>
        </p:blipFill>
        <p:spPr bwMode="auto">
          <a:xfrm>
            <a:off x="1225153" y="2177527"/>
            <a:ext cx="6553993" cy="3239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23784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(3)</a:t>
            </a:r>
            <a:endParaRPr lang="en-US" dirty="0"/>
          </a:p>
        </p:txBody>
      </p:sp>
      <p:pic>
        <p:nvPicPr>
          <p:cNvPr id="5" name="Picture 4">
            <a:extLst>
              <a:ext uri="{FF2B5EF4-FFF2-40B4-BE49-F238E27FC236}">
                <a16:creationId xmlns:a16="http://schemas.microsoft.com/office/drawing/2014/main" id="{7AC94E8F-F2A0-4093-BCE4-F497CB9329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0063" r="24011" b="28598"/>
          <a:stretch>
            <a:fillRect/>
          </a:stretch>
        </p:blipFill>
        <p:spPr bwMode="auto">
          <a:xfrm>
            <a:off x="1225153" y="1781531"/>
            <a:ext cx="6553993" cy="40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48089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(4)</a:t>
            </a:r>
            <a:endParaRPr lang="en-US" dirty="0"/>
          </a:p>
        </p:txBody>
      </p:sp>
      <p:pic>
        <p:nvPicPr>
          <p:cNvPr id="6" name="Picture 4">
            <a:extLst>
              <a:ext uri="{FF2B5EF4-FFF2-40B4-BE49-F238E27FC236}">
                <a16:creationId xmlns:a16="http://schemas.microsoft.com/office/drawing/2014/main" id="{32A01167-BC61-4189-A4B3-43DD3A1B0F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1655" t="27849" r="22824" b="27118"/>
          <a:stretch>
            <a:fillRect/>
          </a:stretch>
        </p:blipFill>
        <p:spPr bwMode="auto">
          <a:xfrm>
            <a:off x="1117117" y="1601405"/>
            <a:ext cx="6770065" cy="43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140937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644</TotalTime>
  <Words>658</Words>
  <Application>Microsoft Office PowerPoint</Application>
  <PresentationFormat>Trình chiếu Trên màn hình (4:3)</PresentationFormat>
  <Paragraphs>107</Paragraphs>
  <Slides>21</Slides>
  <Notes>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21</vt:i4>
      </vt:variant>
    </vt:vector>
  </HeadingPairs>
  <TitlesOfParts>
    <vt:vector size="25" baseType="lpstr">
      <vt:lpstr>Arial</vt:lpstr>
      <vt:lpstr>Calibri</vt:lpstr>
      <vt:lpstr>Calibri Light</vt:lpstr>
      <vt:lpstr>Office Theme</vt:lpstr>
      <vt:lpstr> Đề tài: Xây dựng bộ phân tích cú pháp dựa trên tập sơ đồ cú pháp</vt:lpstr>
      <vt:lpstr>Vai trò của bộ phân tích cú pháp</vt:lpstr>
      <vt:lpstr>Bộ phân tích cú pháp</vt:lpstr>
      <vt:lpstr>Từ sơ đồ thành thủ tục</vt:lpstr>
      <vt:lpstr>Xây dựng parser – Cấu trúc</vt:lpstr>
      <vt:lpstr>Sơ đồ cú pháp (1)</vt:lpstr>
      <vt:lpstr>Sơ đồ cú pháp (2)</vt:lpstr>
      <vt:lpstr>Sơ đồ cú pháp (3)</vt:lpstr>
      <vt:lpstr>Sơ đồ cú pháp (4)</vt:lpstr>
      <vt:lpstr>Sơ đồ cú pháp (5)</vt:lpstr>
      <vt:lpstr>Sơ đồ cú pháp (6)</vt:lpstr>
      <vt:lpstr>Sơ đồ cú pháp (7)</vt:lpstr>
      <vt:lpstr>Kiểm thử với ví dụ 3</vt:lpstr>
      <vt:lpstr>Lỗi Invalid Statement và lỗi Invalid Term</vt:lpstr>
      <vt:lpstr>Giới thiệu hàm compileBlock</vt:lpstr>
      <vt:lpstr>Giới thiệu hàm compileStatement</vt:lpstr>
      <vt:lpstr>Giới thiệu hàm compileExpression</vt:lpstr>
      <vt:lpstr>Giới thiệu hàm compileParamlist</vt:lpstr>
      <vt:lpstr>Giải thích 3 lệnh if lồng nhau</vt:lpstr>
      <vt:lpstr>Tập Follow</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Thái Đỗ</cp:lastModifiedBy>
  <cp:revision>22</cp:revision>
  <dcterms:created xsi:type="dcterms:W3CDTF">2016-07-25T07:53:11Z</dcterms:created>
  <dcterms:modified xsi:type="dcterms:W3CDTF">2019-04-21T15:09:23Z</dcterms:modified>
</cp:coreProperties>
</file>