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76" r:id="rId8"/>
    <p:sldId id="277" r:id="rId9"/>
    <p:sldId id="278" r:id="rId10"/>
    <p:sldId id="287" r:id="rId11"/>
    <p:sldId id="288" r:id="rId12"/>
    <p:sldId id="289" r:id="rId13"/>
    <p:sldId id="279" r:id="rId14"/>
    <p:sldId id="280" r:id="rId15"/>
    <p:sldId id="281" r:id="rId16"/>
    <p:sldId id="282" r:id="rId17"/>
    <p:sldId id="283" r:id="rId18"/>
    <p:sldId id="284" r:id="rId19"/>
    <p:sldId id="292" r:id="rId20"/>
    <p:sldId id="290" r:id="rId21"/>
    <p:sldId id="286" r:id="rId22"/>
    <p:sldId id="291" r:id="rId23"/>
    <p:sldId id="25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4/22/2019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38287"/>
            <a:ext cx="6858000" cy="2387600"/>
          </a:xfrm>
        </p:spPr>
        <p:txBody>
          <a:bodyPr>
            <a:normAutofit fontScale="90000"/>
          </a:bodyPr>
          <a:lstStyle/>
          <a:p>
            <a:br>
              <a:rPr lang="en-US" dirty="0"/>
            </a:br>
            <a:r>
              <a:rPr lang="en-US" dirty="0" err="1"/>
              <a:t>Đề</a:t>
            </a:r>
            <a:r>
              <a:rPr lang="en-US" dirty="0"/>
              <a:t> </a:t>
            </a:r>
            <a:r>
              <a:rPr lang="en-US" dirty="0" err="1"/>
              <a:t>tài</a:t>
            </a:r>
            <a:r>
              <a:rPr lang="en-US" dirty="0"/>
              <a:t>: </a:t>
            </a:r>
            <a:r>
              <a:rPr lang="en-US" dirty="0" err="1"/>
              <a:t>Xây</a:t>
            </a:r>
            <a:r>
              <a:rPr lang="en-US" dirty="0"/>
              <a:t> </a:t>
            </a:r>
            <a:r>
              <a:rPr lang="en-US" err="1"/>
              <a:t>dựng</a:t>
            </a:r>
            <a:r>
              <a:rPr lang="en-US"/>
              <a:t> bộ phân tích cú pháp dựa trên tập sơ đồ cú pháp</a:t>
            </a:r>
            <a:endParaRPr lang="en-US" dirty="0"/>
          </a:p>
        </p:txBody>
      </p:sp>
      <p:sp>
        <p:nvSpPr>
          <p:cNvPr id="3" name="Subtitle 2"/>
          <p:cNvSpPr>
            <a:spLocks noGrp="1"/>
          </p:cNvSpPr>
          <p:nvPr>
            <p:ph type="subTitle" idx="1"/>
          </p:nvPr>
        </p:nvSpPr>
        <p:spPr>
          <a:xfrm>
            <a:off x="1143000" y="4286606"/>
            <a:ext cx="6858000" cy="2764570"/>
          </a:xfrm>
        </p:spPr>
        <p:txBody>
          <a:bodyPr>
            <a:normAutofit fontScale="92500" lnSpcReduction="10000"/>
          </a:bodyPr>
          <a:lstStyle/>
          <a:p>
            <a:r>
              <a:rPr lang="en-US"/>
              <a:t>Nhóm 3:</a:t>
            </a:r>
          </a:p>
          <a:p>
            <a:r>
              <a:rPr lang="en-US" sz="2300"/>
              <a:t>Đặng Xuân V</a:t>
            </a:r>
            <a:r>
              <a:rPr lang="vi-VN" sz="2300"/>
              <a:t>ư</a:t>
            </a:r>
            <a:r>
              <a:rPr lang="en-US" sz="2300"/>
              <a:t>ơng</a:t>
            </a:r>
          </a:p>
          <a:p>
            <a:r>
              <a:rPr lang="en-US" sz="2300"/>
              <a:t>Bùi Hồng Ngọc</a:t>
            </a:r>
          </a:p>
          <a:p>
            <a:r>
              <a:rPr lang="en-US" sz="2300"/>
              <a:t>Đỗ Đức Thái</a:t>
            </a:r>
          </a:p>
          <a:p>
            <a:r>
              <a:rPr lang="en-US" sz="2300"/>
              <a:t>Nguyễn Trung Hiếu</a:t>
            </a:r>
          </a:p>
          <a:p>
            <a:r>
              <a:rPr lang="en-US" sz="2300"/>
              <a:t>Nguyễn Văn Đức</a:t>
            </a:r>
          </a:p>
          <a:p>
            <a:r>
              <a:rPr lang="en-US" sz="2300"/>
              <a:t>Đỗ Chí Thành </a:t>
            </a:r>
            <a:endParaRPr lang="en-US" sz="2300" dirty="0"/>
          </a:p>
          <a:p>
            <a:endParaRPr lang="en-US" dirty="0"/>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(5)</a:t>
            </a:r>
            <a:endParaRPr lang="en-US" dirty="0"/>
          </a:p>
        </p:txBody>
      </p:sp>
      <p:sp>
        <p:nvSpPr>
          <p:cNvPr id="4" name="Chỗ dành sẵn cho Nội dung 3">
            <a:extLst>
              <a:ext uri="{FF2B5EF4-FFF2-40B4-BE49-F238E27FC236}">
                <a16:creationId xmlns:a16="http://schemas.microsoft.com/office/drawing/2014/main" id="{0A469280-6A1E-4F41-B2DD-5119847FC0AE}"/>
              </a:ext>
            </a:extLst>
          </p:cNvPr>
          <p:cNvSpPr>
            <a:spLocks noGrp="1"/>
          </p:cNvSpPr>
          <p:nvPr>
            <p:ph idx="1"/>
          </p:nvPr>
        </p:nvSpPr>
        <p:spPr/>
        <p:txBody>
          <a:bodyPr/>
          <a:lstStyle/>
          <a:p>
            <a:endParaRPr lang="vi-VN"/>
          </a:p>
        </p:txBody>
      </p:sp>
      <p:pic>
        <p:nvPicPr>
          <p:cNvPr id="7" name="Picture 4">
            <a:extLst>
              <a:ext uri="{FF2B5EF4-FFF2-40B4-BE49-F238E27FC236}">
                <a16:creationId xmlns:a16="http://schemas.microsoft.com/office/drawing/2014/main" id="{39DD662D-CB28-4668-B1E8-32650552B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240" t="31543" r="24011" b="28598"/>
          <a:stretch>
            <a:fillRect/>
          </a:stretch>
        </p:blipFill>
        <p:spPr bwMode="auto">
          <a:xfrm>
            <a:off x="1214438" y="2000250"/>
            <a:ext cx="66929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1072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(6)</a:t>
            </a:r>
            <a:endParaRPr lang="en-US" dirty="0"/>
          </a:p>
        </p:txBody>
      </p:sp>
      <p:pic>
        <p:nvPicPr>
          <p:cNvPr id="5" name="Picture 4">
            <a:extLst>
              <a:ext uri="{FF2B5EF4-FFF2-40B4-BE49-F238E27FC236}">
                <a16:creationId xmlns:a16="http://schemas.microsoft.com/office/drawing/2014/main" id="{4E1977E1-8DF3-44ED-9AA8-EFF16C548E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3759" r="24011" b="30063"/>
          <a:stretch>
            <a:fillRect/>
          </a:stretch>
        </p:blipFill>
        <p:spPr bwMode="auto">
          <a:xfrm>
            <a:off x="1225153" y="2033192"/>
            <a:ext cx="6553993" cy="3528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0569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(7)</a:t>
            </a:r>
            <a:endParaRPr lang="en-US" dirty="0"/>
          </a:p>
        </p:txBody>
      </p:sp>
      <p:pic>
        <p:nvPicPr>
          <p:cNvPr id="5" name="Picture 4">
            <a:extLst>
              <a:ext uri="{FF2B5EF4-FFF2-40B4-BE49-F238E27FC236}">
                <a16:creationId xmlns:a16="http://schemas.microsoft.com/office/drawing/2014/main" id="{5B03456F-79BE-41C7-B6C5-6C409495C0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824" t="33759" r="24611" b="31543"/>
          <a:stretch>
            <a:fillRect/>
          </a:stretch>
        </p:blipFill>
        <p:spPr bwMode="auto">
          <a:xfrm>
            <a:off x="1297340" y="2105359"/>
            <a:ext cx="6409619" cy="338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471498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Kiểm thử với ví dụ 3</a:t>
            </a:r>
            <a:endParaRPr lang="en-US" dirty="0"/>
          </a:p>
        </p:txBody>
      </p:sp>
      <p:sp>
        <p:nvSpPr>
          <p:cNvPr id="6" name="Hình chữ nhật 5">
            <a:extLst>
              <a:ext uri="{FF2B5EF4-FFF2-40B4-BE49-F238E27FC236}">
                <a16:creationId xmlns:a16="http://schemas.microsoft.com/office/drawing/2014/main" id="{7A04BA52-21EB-40DE-88A4-D4C2D6586CD0}"/>
              </a:ext>
            </a:extLst>
          </p:cNvPr>
          <p:cNvSpPr/>
          <p:nvPr/>
        </p:nvSpPr>
        <p:spPr>
          <a:xfrm>
            <a:off x="628650" y="1238248"/>
            <a:ext cx="3465095" cy="5401479"/>
          </a:xfrm>
          <a:prstGeom prst="rect">
            <a:avLst/>
          </a:prstGeom>
        </p:spPr>
        <p:txBody>
          <a:bodyPr wrap="square">
            <a:spAutoFit/>
          </a:bodyPr>
          <a:lstStyle/>
          <a:p>
            <a:r>
              <a:rPr lang="vi-VN" sz="1500"/>
              <a:t>PROGRAM  EXAMPLE3;  (* TOWER OF HANOI *)</a:t>
            </a:r>
          </a:p>
          <a:p>
            <a:r>
              <a:rPr lang="vi-VN" sz="1500"/>
              <a:t>VAR  I:INTEGER;  </a:t>
            </a:r>
          </a:p>
          <a:p>
            <a:r>
              <a:rPr lang="vi-VN" sz="1500"/>
              <a:t>     N:INTEGER;  </a:t>
            </a:r>
          </a:p>
          <a:p>
            <a:r>
              <a:rPr lang="vi-VN" sz="1500"/>
              <a:t>     P:INTEGER;  </a:t>
            </a:r>
          </a:p>
          <a:p>
            <a:r>
              <a:rPr lang="vi-VN" sz="1500"/>
              <a:t>     Q:INTEGER;</a:t>
            </a:r>
          </a:p>
          <a:p>
            <a:r>
              <a:rPr lang="vi-VN" sz="1500"/>
              <a:t>     C:CHAR;</a:t>
            </a:r>
          </a:p>
          <a:p>
            <a:endParaRPr lang="vi-VN" sz="1500"/>
          </a:p>
          <a:p>
            <a:r>
              <a:rPr lang="vi-VN" sz="1500"/>
              <a:t>PROCEDURE  HANOI(N:INTEGER;  S:INTEGER;  Z:INTEGER);</a:t>
            </a:r>
          </a:p>
          <a:p>
            <a:r>
              <a:rPr lang="vi-VN" sz="1500"/>
              <a:t>BEGIN</a:t>
            </a:r>
          </a:p>
          <a:p>
            <a:r>
              <a:rPr lang="vi-VN" sz="1500"/>
              <a:t>  IF  N != 0  THEN</a:t>
            </a:r>
          </a:p>
          <a:p>
            <a:r>
              <a:rPr lang="vi-VN" sz="1500"/>
              <a:t>    BEGIN</a:t>
            </a:r>
          </a:p>
          <a:p>
            <a:r>
              <a:rPr lang="vi-VN" sz="1500"/>
              <a:t>      CALL  HANOI(N-1,S,6-S-Z);</a:t>
            </a:r>
          </a:p>
          <a:p>
            <a:r>
              <a:rPr lang="vi-VN" sz="1500"/>
              <a:t>      I:=I+1;  </a:t>
            </a:r>
          </a:p>
          <a:p>
            <a:r>
              <a:rPr lang="vi-VN" sz="1500"/>
              <a:t>      CALL  WRITELN;</a:t>
            </a:r>
          </a:p>
          <a:p>
            <a:r>
              <a:rPr lang="vi-VN" sz="1500"/>
              <a:t>      CALL  WRITEI(I);  </a:t>
            </a:r>
          </a:p>
          <a:p>
            <a:r>
              <a:rPr lang="vi-VN" sz="1500"/>
              <a:t>      CALL  WRITEI(N);</a:t>
            </a:r>
          </a:p>
          <a:p>
            <a:r>
              <a:rPr lang="vi-VN" sz="1500"/>
              <a:t>      CALL  WRITEI(S);  </a:t>
            </a:r>
          </a:p>
          <a:p>
            <a:r>
              <a:rPr lang="vi-VN" sz="1500"/>
              <a:t>      CALL  WRITEI(Z);</a:t>
            </a:r>
          </a:p>
          <a:p>
            <a:r>
              <a:rPr lang="vi-VN" sz="1500"/>
              <a:t>      CALL  HANOI(N-1,6-S-Z,Z)</a:t>
            </a:r>
          </a:p>
          <a:p>
            <a:r>
              <a:rPr lang="vi-VN" sz="1500"/>
              <a:t>    END</a:t>
            </a:r>
          </a:p>
          <a:p>
            <a:r>
              <a:rPr lang="vi-VN" sz="1500"/>
              <a:t>END;  (*END OF HANOI*)</a:t>
            </a:r>
          </a:p>
        </p:txBody>
      </p:sp>
      <p:sp>
        <p:nvSpPr>
          <p:cNvPr id="7" name="Hình chữ nhật 6">
            <a:extLst>
              <a:ext uri="{FF2B5EF4-FFF2-40B4-BE49-F238E27FC236}">
                <a16:creationId xmlns:a16="http://schemas.microsoft.com/office/drawing/2014/main" id="{4A43D711-8E32-409E-A887-D6368D577BD0}"/>
              </a:ext>
            </a:extLst>
          </p:cNvPr>
          <p:cNvSpPr/>
          <p:nvPr/>
        </p:nvSpPr>
        <p:spPr>
          <a:xfrm>
            <a:off x="5050257" y="1238248"/>
            <a:ext cx="4572000" cy="4016484"/>
          </a:xfrm>
          <a:prstGeom prst="rect">
            <a:avLst/>
          </a:prstGeom>
        </p:spPr>
        <p:txBody>
          <a:bodyPr>
            <a:spAutoFit/>
          </a:bodyPr>
          <a:lstStyle/>
          <a:p>
            <a:r>
              <a:rPr lang="vi-VN" sz="1500"/>
              <a:t>BEGIN</a:t>
            </a:r>
          </a:p>
          <a:p>
            <a:r>
              <a:rPr lang="vi-VN" sz="1500"/>
              <a:t>  FOR  N := 1  TO  4  DO  </a:t>
            </a:r>
          </a:p>
          <a:p>
            <a:r>
              <a:rPr lang="vi-VN" sz="1500"/>
              <a:t>    BEGIN</a:t>
            </a:r>
          </a:p>
          <a:p>
            <a:r>
              <a:rPr lang="vi-VN" sz="1500"/>
              <a:t>      FOR  I:=1  TO  4  DO  </a:t>
            </a:r>
          </a:p>
          <a:p>
            <a:r>
              <a:rPr lang="vi-VN" sz="1500"/>
              <a:t>        CALL  WRITEC(' ');</a:t>
            </a:r>
          </a:p>
          <a:p>
            <a:r>
              <a:rPr lang="vi-VN" sz="1500"/>
              <a:t>      CALL  READC(C);  </a:t>
            </a:r>
          </a:p>
          <a:p>
            <a:r>
              <a:rPr lang="vi-VN" sz="1500"/>
              <a:t>      CALL  WRITEC(C)</a:t>
            </a:r>
          </a:p>
          <a:p>
            <a:r>
              <a:rPr lang="vi-VN" sz="1500"/>
              <a:t>    END;</a:t>
            </a:r>
          </a:p>
          <a:p>
            <a:r>
              <a:rPr lang="vi-VN" sz="1500"/>
              <a:t>  P:=1;  </a:t>
            </a:r>
          </a:p>
          <a:p>
            <a:r>
              <a:rPr lang="vi-VN" sz="1500"/>
              <a:t>  Q:=2;</a:t>
            </a:r>
          </a:p>
          <a:p>
            <a:r>
              <a:rPr lang="vi-VN" sz="1500"/>
              <a:t>  FOR  N:=2  TO  4  DO</a:t>
            </a:r>
          </a:p>
          <a:p>
            <a:r>
              <a:rPr lang="vi-VN" sz="1500"/>
              <a:t>    BEGIN  </a:t>
            </a:r>
          </a:p>
          <a:p>
            <a:r>
              <a:rPr lang="vi-VN" sz="1500"/>
              <a:t>      I:=0;  </a:t>
            </a:r>
          </a:p>
          <a:p>
            <a:r>
              <a:rPr lang="vi-VN" sz="1500"/>
              <a:t>      CALL  HANOI(N,P,Q);  </a:t>
            </a:r>
          </a:p>
          <a:p>
            <a:r>
              <a:rPr lang="vi-VN" sz="1500"/>
              <a:t>      CALL  WRITELN  </a:t>
            </a:r>
          </a:p>
          <a:p>
            <a:r>
              <a:rPr lang="vi-VN" sz="1500"/>
              <a:t>    END</a:t>
            </a:r>
          </a:p>
          <a:p>
            <a:r>
              <a:rPr lang="vi-VN" sz="1500"/>
              <a:t>END.  (* TOWER OF HANOI *)</a:t>
            </a:r>
          </a:p>
        </p:txBody>
      </p:sp>
    </p:spTree>
    <p:extLst>
      <p:ext uri="{BB962C8B-B14F-4D97-AF65-F5344CB8AC3E}">
        <p14:creationId xmlns:p14="http://schemas.microsoft.com/office/powerpoint/2010/main" val="3406542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Lỗi Invalid Statement và lỗi Invalid Term</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246062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compileBlock</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364474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compileStatement</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3973323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compileExpression</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363841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compileParamlist</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r>
              <a:rPr lang="en-US">
                <a:solidFill>
                  <a:schemeClr val="tx1"/>
                </a:solidFill>
              </a:rPr>
              <a:t>Đây là hàm xử lý cú pháp các tham số trong một thủ tục hoặc một hàm của KPL</a:t>
            </a:r>
          </a:p>
          <a:p>
            <a:r>
              <a:rPr lang="en-US">
                <a:solidFill>
                  <a:schemeClr val="tx1"/>
                </a:solidFill>
              </a:rPr>
              <a:t>Một thủ tục hoặc một hàm có thể có tham số hoặc không theo s</a:t>
            </a:r>
            <a:r>
              <a:rPr lang="vi-VN">
                <a:solidFill>
                  <a:schemeClr val="tx1"/>
                </a:solidFill>
              </a:rPr>
              <a:t>ơ</a:t>
            </a:r>
            <a:r>
              <a:rPr lang="en-US">
                <a:solidFill>
                  <a:schemeClr val="tx1"/>
                </a:solidFill>
              </a:rPr>
              <a:t> đồ</a:t>
            </a: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r>
              <a:rPr lang="en-US">
                <a:solidFill>
                  <a:schemeClr val="tx1"/>
                </a:solidFill>
              </a:rPr>
              <a:t>Sơ đồ ứng với hàm compileParamlist:</a:t>
            </a:r>
          </a:p>
          <a:p>
            <a:endParaRPr lang="en-US">
              <a:solidFill>
                <a:schemeClr val="tx1"/>
              </a:solidFill>
            </a:endParaRPr>
          </a:p>
          <a:p>
            <a:endParaRPr lang="vi-VN">
              <a:solidFill>
                <a:schemeClr val="tx1"/>
              </a:solidFill>
            </a:endParaRPr>
          </a:p>
        </p:txBody>
      </p:sp>
      <p:pic>
        <p:nvPicPr>
          <p:cNvPr id="3" name="Hình ảnh 2">
            <a:extLst>
              <a:ext uri="{FF2B5EF4-FFF2-40B4-BE49-F238E27FC236}">
                <a16:creationId xmlns:a16="http://schemas.microsoft.com/office/drawing/2014/main" id="{F7A698DA-C062-4A19-AD9C-FDE8B240B6D4}"/>
              </a:ext>
            </a:extLst>
          </p:cNvPr>
          <p:cNvPicPr>
            <a:picLocks noChangeAspect="1"/>
          </p:cNvPicPr>
          <p:nvPr/>
        </p:nvPicPr>
        <p:blipFill>
          <a:blip r:embed="rId2"/>
          <a:stretch>
            <a:fillRect/>
          </a:stretch>
        </p:blipFill>
        <p:spPr>
          <a:xfrm>
            <a:off x="1269444" y="2463986"/>
            <a:ext cx="6605112" cy="1428132"/>
          </a:xfrm>
          <a:prstGeom prst="rect">
            <a:avLst/>
          </a:prstGeom>
        </p:spPr>
      </p:pic>
      <p:pic>
        <p:nvPicPr>
          <p:cNvPr id="5" name="Hình ảnh 4">
            <a:extLst>
              <a:ext uri="{FF2B5EF4-FFF2-40B4-BE49-F238E27FC236}">
                <a16:creationId xmlns:a16="http://schemas.microsoft.com/office/drawing/2014/main" id="{8633F968-44C4-4278-806D-B737BCF29216}"/>
              </a:ext>
            </a:extLst>
          </p:cNvPr>
          <p:cNvPicPr>
            <a:picLocks noChangeAspect="1"/>
          </p:cNvPicPr>
          <p:nvPr/>
        </p:nvPicPr>
        <p:blipFill>
          <a:blip r:embed="rId3"/>
          <a:stretch>
            <a:fillRect/>
          </a:stretch>
        </p:blipFill>
        <p:spPr>
          <a:xfrm>
            <a:off x="1509204" y="4559958"/>
            <a:ext cx="6303915" cy="1266289"/>
          </a:xfrm>
          <a:prstGeom prst="rect">
            <a:avLst/>
          </a:prstGeom>
        </p:spPr>
      </p:pic>
    </p:spTree>
    <p:extLst>
      <p:ext uri="{BB962C8B-B14F-4D97-AF65-F5344CB8AC3E}">
        <p14:creationId xmlns:p14="http://schemas.microsoft.com/office/powerpoint/2010/main" val="800097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compileParamlist (tiếp)</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en-US"/>
          </a:p>
          <a:p>
            <a:endParaRPr lang="vi-VN"/>
          </a:p>
        </p:txBody>
      </p:sp>
      <p:pic>
        <p:nvPicPr>
          <p:cNvPr id="6" name="Hình ảnh 5">
            <a:extLst>
              <a:ext uri="{FF2B5EF4-FFF2-40B4-BE49-F238E27FC236}">
                <a16:creationId xmlns:a16="http://schemas.microsoft.com/office/drawing/2014/main" id="{0DEE32F3-97A6-4FC5-9AEC-59868DAD4015}"/>
              </a:ext>
            </a:extLst>
          </p:cNvPr>
          <p:cNvPicPr>
            <a:picLocks noChangeAspect="1"/>
          </p:cNvPicPr>
          <p:nvPr/>
        </p:nvPicPr>
        <p:blipFill>
          <a:blip r:embed="rId2"/>
          <a:stretch>
            <a:fillRect/>
          </a:stretch>
        </p:blipFill>
        <p:spPr>
          <a:xfrm>
            <a:off x="710215" y="1378089"/>
            <a:ext cx="2468208" cy="1927006"/>
          </a:xfrm>
          <a:prstGeom prst="rect">
            <a:avLst/>
          </a:prstGeom>
        </p:spPr>
      </p:pic>
      <p:pic>
        <p:nvPicPr>
          <p:cNvPr id="7" name="Hình ảnh 6">
            <a:extLst>
              <a:ext uri="{FF2B5EF4-FFF2-40B4-BE49-F238E27FC236}">
                <a16:creationId xmlns:a16="http://schemas.microsoft.com/office/drawing/2014/main" id="{4DF761AF-121F-402B-A042-AFF3F2ED7C95}"/>
              </a:ext>
            </a:extLst>
          </p:cNvPr>
          <p:cNvPicPr>
            <a:picLocks noChangeAspect="1"/>
          </p:cNvPicPr>
          <p:nvPr/>
        </p:nvPicPr>
        <p:blipFill>
          <a:blip r:embed="rId3"/>
          <a:stretch>
            <a:fillRect/>
          </a:stretch>
        </p:blipFill>
        <p:spPr>
          <a:xfrm>
            <a:off x="3870508" y="1409977"/>
            <a:ext cx="4726959" cy="2279370"/>
          </a:xfrm>
          <a:prstGeom prst="rect">
            <a:avLst/>
          </a:prstGeom>
        </p:spPr>
      </p:pic>
      <p:pic>
        <p:nvPicPr>
          <p:cNvPr id="9" name="Hình ảnh 8">
            <a:extLst>
              <a:ext uri="{FF2B5EF4-FFF2-40B4-BE49-F238E27FC236}">
                <a16:creationId xmlns:a16="http://schemas.microsoft.com/office/drawing/2014/main" id="{521A33BB-96ED-4313-A2B4-DBFF004538E8}"/>
              </a:ext>
            </a:extLst>
          </p:cNvPr>
          <p:cNvPicPr>
            <a:picLocks noChangeAspect="1"/>
          </p:cNvPicPr>
          <p:nvPr/>
        </p:nvPicPr>
        <p:blipFill>
          <a:blip r:embed="rId4"/>
          <a:stretch>
            <a:fillRect/>
          </a:stretch>
        </p:blipFill>
        <p:spPr>
          <a:xfrm>
            <a:off x="3870509" y="3797299"/>
            <a:ext cx="4726958" cy="2878760"/>
          </a:xfrm>
          <a:prstGeom prst="rect">
            <a:avLst/>
          </a:prstGeom>
        </p:spPr>
      </p:pic>
      <p:sp>
        <p:nvSpPr>
          <p:cNvPr id="10" name="Hộp Văn bản 9">
            <a:extLst>
              <a:ext uri="{FF2B5EF4-FFF2-40B4-BE49-F238E27FC236}">
                <a16:creationId xmlns:a16="http://schemas.microsoft.com/office/drawing/2014/main" id="{494E8589-E9FE-4B5E-B8AD-99939A4259E5}"/>
              </a:ext>
            </a:extLst>
          </p:cNvPr>
          <p:cNvSpPr txBox="1"/>
          <p:nvPr/>
        </p:nvSpPr>
        <p:spPr>
          <a:xfrm>
            <a:off x="710215" y="3689347"/>
            <a:ext cx="2468208" cy="1061829"/>
          </a:xfrm>
          <a:prstGeom prst="rect">
            <a:avLst/>
          </a:prstGeom>
          <a:noFill/>
        </p:spPr>
        <p:txBody>
          <a:bodyPr wrap="square" rtlCol="0">
            <a:spAutoFit/>
          </a:bodyPr>
          <a:lstStyle/>
          <a:p>
            <a:r>
              <a:rPr lang="en-US" sz="2100"/>
              <a:t>Khi nào thì xảy ra lỗi ERR_INVALIDPARAM ???</a:t>
            </a:r>
            <a:endParaRPr lang="vi-VN" sz="2100"/>
          </a:p>
        </p:txBody>
      </p:sp>
    </p:spTree>
    <p:extLst>
      <p:ext uri="{BB962C8B-B14F-4D97-AF65-F5344CB8AC3E}">
        <p14:creationId xmlns:p14="http://schemas.microsoft.com/office/powerpoint/2010/main" val="294238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80AE-7311-46F5-85B1-A0A9E23E593D}"/>
              </a:ext>
            </a:extLst>
          </p:cNvPr>
          <p:cNvSpPr>
            <a:spLocks noGrp="1"/>
          </p:cNvSpPr>
          <p:nvPr>
            <p:ph type="title"/>
          </p:nvPr>
        </p:nvSpPr>
        <p:spPr>
          <a:xfrm>
            <a:off x="488950" y="-87315"/>
            <a:ext cx="8026400" cy="1325563"/>
          </a:xfrm>
        </p:spPr>
        <p:txBody>
          <a:bodyPr/>
          <a:lstStyle/>
          <a:p>
            <a:r>
              <a:rPr lang="en-US"/>
              <a:t>Vai trò của bộ phân tích cú pháp</a:t>
            </a:r>
            <a:endParaRPr lang="en-US" dirty="0"/>
          </a:p>
        </p:txBody>
      </p:sp>
      <p:sp>
        <p:nvSpPr>
          <p:cNvPr id="5" name="Chỗ dành sẵn cho Nội dung 4">
            <a:extLst>
              <a:ext uri="{FF2B5EF4-FFF2-40B4-BE49-F238E27FC236}">
                <a16:creationId xmlns:a16="http://schemas.microsoft.com/office/drawing/2014/main" id="{C1B98B62-79E0-4981-BDFD-C14A9E3AD6A4}"/>
              </a:ext>
            </a:extLst>
          </p:cNvPr>
          <p:cNvSpPr>
            <a:spLocks noGrp="1"/>
          </p:cNvSpPr>
          <p:nvPr>
            <p:ph idx="1"/>
          </p:nvPr>
        </p:nvSpPr>
        <p:spPr>
          <a:xfrm>
            <a:off x="488950" y="1346200"/>
            <a:ext cx="8026400" cy="4902199"/>
          </a:xfrm>
        </p:spPr>
        <p:txBody>
          <a:bodyPr/>
          <a:lstStyle/>
          <a:p>
            <a:r>
              <a:rPr lang="vi-VN">
                <a:solidFill>
                  <a:schemeClr val="tx1"/>
                </a:solidFill>
              </a:rPr>
              <a:t>Nhận chuỗi các token từ bộ phân tích từ vựng</a:t>
            </a:r>
          </a:p>
          <a:p>
            <a:r>
              <a:rPr lang="vi-VN">
                <a:solidFill>
                  <a:schemeClr val="tx1"/>
                </a:solidFill>
              </a:rPr>
              <a:t>Xác nhận rằng chuỗi này có thể được sinh ra từ văn phạm của ngôn ngữ nguồn </a:t>
            </a:r>
          </a:p>
          <a:p>
            <a:r>
              <a:rPr lang="vi-VN">
                <a:solidFill>
                  <a:schemeClr val="tx1"/>
                </a:solidFill>
              </a:rPr>
              <a:t>Bằng cách tạo ra cây phân tích cú pháp cho chuỗi</a:t>
            </a:r>
          </a:p>
          <a:p>
            <a:r>
              <a:rPr lang="vi-VN">
                <a:solidFill>
                  <a:schemeClr val="tx1"/>
                </a:solidFill>
              </a:rPr>
              <a:t>Có cơ chế ghi nhận các lỗi cú pháp</a:t>
            </a:r>
          </a:p>
        </p:txBody>
      </p:sp>
      <p:pic>
        <p:nvPicPr>
          <p:cNvPr id="2050" name="Picture 2" descr="HÃ¬nh áº£nh cÃ³ liÃªn quan">
            <a:extLst>
              <a:ext uri="{FF2B5EF4-FFF2-40B4-BE49-F238E27FC236}">
                <a16:creationId xmlns:a16="http://schemas.microsoft.com/office/drawing/2014/main" id="{9D9A1309-1337-4C6E-ABD1-4FC3B9921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037" y="3429000"/>
            <a:ext cx="7000538" cy="2345541"/>
          </a:xfrm>
          <a:prstGeom prst="rect">
            <a:avLst/>
          </a:prstGeom>
          <a:noFill/>
          <a:extLst>
            <a:ext uri="{909E8E84-426E-40DD-AFC4-6F175D3DCCD1}">
              <a14:hiddenFill xmlns:a14="http://schemas.microsoft.com/office/drawing/2010/main">
                <a:solidFill>
                  <a:srgbClr val="FFFFFF"/>
                </a:solidFill>
              </a14:hiddenFill>
            </a:ext>
          </a:extLst>
        </p:spPr>
      </p:pic>
      <p:sp>
        <p:nvSpPr>
          <p:cNvPr id="6" name="Hình chữ nhật 5">
            <a:extLst>
              <a:ext uri="{FF2B5EF4-FFF2-40B4-BE49-F238E27FC236}">
                <a16:creationId xmlns:a16="http://schemas.microsoft.com/office/drawing/2014/main" id="{E8D2F1D0-4175-44C4-ADF8-52AD40705026}"/>
              </a:ext>
            </a:extLst>
          </p:cNvPr>
          <p:cNvSpPr/>
          <p:nvPr/>
        </p:nvSpPr>
        <p:spPr>
          <a:xfrm>
            <a:off x="1372797" y="5768642"/>
            <a:ext cx="6773778" cy="369332"/>
          </a:xfrm>
          <a:prstGeom prst="rect">
            <a:avLst/>
          </a:prstGeom>
        </p:spPr>
        <p:txBody>
          <a:bodyPr wrap="square">
            <a:spAutoFit/>
          </a:bodyPr>
          <a:lstStyle/>
          <a:p>
            <a:r>
              <a:rPr lang="vi-VN" i="1"/>
              <a:t> Vị trí của bộ phân tích cú pháp trong mô hình trình biên dịch</a:t>
            </a:r>
          </a:p>
        </p:txBody>
      </p:sp>
    </p:spTree>
    <p:extLst>
      <p:ext uri="{BB962C8B-B14F-4D97-AF65-F5344CB8AC3E}">
        <p14:creationId xmlns:p14="http://schemas.microsoft.com/office/powerpoint/2010/main" val="229865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Giải thích 3 lệnh if lồng nhau</a:t>
            </a:r>
            <a:endParaRPr lang="en-US" dirty="0"/>
          </a:p>
        </p:txBody>
      </p:sp>
      <p:sp>
        <p:nvSpPr>
          <p:cNvPr id="11" name="Content Placeholder 10">
            <a:extLst>
              <a:ext uri="{FF2B5EF4-FFF2-40B4-BE49-F238E27FC236}">
                <a16:creationId xmlns:a16="http://schemas.microsoft.com/office/drawing/2014/main" id="{8B7FD5CB-296B-4C10-9CFB-0B78F9D496AC}"/>
              </a:ext>
            </a:extLst>
          </p:cNvPr>
          <p:cNvSpPr>
            <a:spLocks noGrp="1"/>
          </p:cNvSpPr>
          <p:nvPr>
            <p:ph idx="1"/>
          </p:nvPr>
        </p:nvSpPr>
        <p:spPr>
          <a:xfrm>
            <a:off x="488951" y="1346200"/>
            <a:ext cx="5006327" cy="4902199"/>
          </a:xfrm>
        </p:spPr>
        <p:txBody>
          <a:bodyPr/>
          <a:lstStyle/>
          <a:p>
            <a:r>
              <a:rPr lang="en-US" dirty="0" err="1">
                <a:solidFill>
                  <a:schemeClr val="tx1"/>
                </a:solidFill>
              </a:rPr>
              <a:t>Trong</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compileIfst</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THEN </a:t>
            </a:r>
            <a:r>
              <a:rPr lang="en-US" dirty="0" err="1">
                <a:solidFill>
                  <a:schemeClr val="tx1"/>
                </a:solidFill>
              </a:rPr>
              <a:t>sau</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gọi</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compileStatement</a:t>
            </a:r>
            <a:r>
              <a:rPr lang="en-US" dirty="0">
                <a:solidFill>
                  <a:schemeClr val="tx1"/>
                </a:solidFill>
              </a:rPr>
              <a:t>() </a:t>
            </a:r>
            <a:r>
              <a:rPr lang="en-US" dirty="0" err="1">
                <a:solidFill>
                  <a:schemeClr val="tx1"/>
                </a:solidFill>
              </a:rPr>
              <a:t>rồi</a:t>
            </a:r>
            <a:r>
              <a:rPr lang="en-US" dirty="0">
                <a:solidFill>
                  <a:schemeClr val="tx1"/>
                </a:solidFill>
              </a:rPr>
              <a:t> </a:t>
            </a:r>
            <a:r>
              <a:rPr lang="en-US" dirty="0" err="1">
                <a:solidFill>
                  <a:schemeClr val="tx1"/>
                </a:solidFill>
              </a:rPr>
              <a:t>mới</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a:t>
            </a:r>
          </a:p>
          <a:p>
            <a:r>
              <a:rPr lang="en-US">
                <a:solidFill>
                  <a:schemeClr val="tx1"/>
                </a:solidFill>
              </a:rPr>
              <a:t>Vì </a:t>
            </a:r>
            <a:r>
              <a:rPr lang="en-US" dirty="0" err="1">
                <a:solidFill>
                  <a:schemeClr val="tx1"/>
                </a:solidFill>
              </a:rPr>
              <a:t>vậy</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thì</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đó</a:t>
            </a:r>
            <a:r>
              <a:rPr lang="en-US" dirty="0">
                <a:solidFill>
                  <a:schemeClr val="tx1"/>
                </a:solidFill>
              </a:rPr>
              <a:t> </a:t>
            </a:r>
            <a:r>
              <a:rPr lang="en-US" dirty="0" err="1">
                <a:solidFill>
                  <a:schemeClr val="tx1"/>
                </a:solidFill>
              </a:rPr>
              <a:t>sẽ</a:t>
            </a:r>
            <a:r>
              <a:rPr lang="en-US" dirty="0">
                <a:solidFill>
                  <a:schemeClr val="tx1"/>
                </a:solidFill>
              </a:rPr>
              <a:t> đ</a:t>
            </a:r>
            <a:r>
              <a:rPr lang="vi-VN" dirty="0">
                <a:solidFill>
                  <a:schemeClr val="tx1"/>
                </a:solidFill>
              </a:rPr>
              <a:t>ư</a:t>
            </a:r>
            <a:r>
              <a:rPr lang="en-US" dirty="0" err="1">
                <a:solidFill>
                  <a:schemeClr val="tx1"/>
                </a:solidFill>
              </a:rPr>
              <a:t>ợc</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trong</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compileStatement</a:t>
            </a:r>
            <a:r>
              <a:rPr lang="en-US" dirty="0">
                <a:solidFill>
                  <a:schemeClr val="tx1"/>
                </a:solidFill>
              </a:rPr>
              <a:t>() </a:t>
            </a:r>
            <a:r>
              <a:rPr lang="en-US" dirty="0" err="1">
                <a:solidFill>
                  <a:schemeClr val="tx1"/>
                </a:solidFill>
              </a:rPr>
              <a:t>trước</a:t>
            </a:r>
            <a:r>
              <a:rPr lang="en-US" dirty="0">
                <a:solidFill>
                  <a:schemeClr val="tx1"/>
                </a:solidFill>
              </a:rPr>
              <a:t>. </a:t>
            </a:r>
          </a:p>
          <a:p>
            <a:r>
              <a:rPr lang="en-US" dirty="0" err="1">
                <a:solidFill>
                  <a:schemeClr val="tx1"/>
                </a:solidFill>
              </a:rPr>
              <a:t>Nếu</a:t>
            </a:r>
            <a:r>
              <a:rPr lang="en-US" dirty="0">
                <a:solidFill>
                  <a:schemeClr val="tx1"/>
                </a:solidFill>
              </a:rPr>
              <a:t> </a:t>
            </a:r>
            <a:r>
              <a:rPr lang="en-US" dirty="0" err="1">
                <a:solidFill>
                  <a:schemeClr val="tx1"/>
                </a:solidFill>
              </a:rPr>
              <a:t>chúng</a:t>
            </a:r>
            <a:r>
              <a:rPr lang="en-US" dirty="0">
                <a:solidFill>
                  <a:schemeClr val="tx1"/>
                </a:solidFill>
              </a:rPr>
              <a:t> ta </a:t>
            </a:r>
            <a:r>
              <a:rPr lang="en-US" dirty="0" err="1">
                <a:solidFill>
                  <a:schemeClr val="tx1"/>
                </a:solidFill>
              </a:rPr>
              <a:t>có</a:t>
            </a:r>
            <a:r>
              <a:rPr lang="en-US" dirty="0">
                <a:solidFill>
                  <a:schemeClr val="tx1"/>
                </a:solidFill>
              </a:rPr>
              <a:t> 3 </a:t>
            </a:r>
            <a:r>
              <a:rPr lang="en-US" dirty="0" err="1">
                <a:solidFill>
                  <a:schemeClr val="tx1"/>
                </a:solidFill>
              </a:rPr>
              <a:t>hàm</a:t>
            </a:r>
            <a:r>
              <a:rPr lang="en-US" dirty="0">
                <a:solidFill>
                  <a:schemeClr val="tx1"/>
                </a:solidFill>
              </a:rPr>
              <a:t> IF </a:t>
            </a:r>
            <a:r>
              <a:rPr lang="en-US" dirty="0" err="1">
                <a:solidFill>
                  <a:schemeClr val="tx1"/>
                </a:solidFill>
              </a:rPr>
              <a:t>lồng</a:t>
            </a:r>
            <a:r>
              <a:rPr lang="en-US" dirty="0">
                <a:solidFill>
                  <a:schemeClr val="tx1"/>
                </a:solidFill>
              </a:rPr>
              <a:t> </a:t>
            </a:r>
            <a:r>
              <a:rPr lang="en-US" dirty="0" err="1">
                <a:solidFill>
                  <a:schemeClr val="tx1"/>
                </a:solidFill>
              </a:rPr>
              <a:t>nhau</a:t>
            </a:r>
            <a:r>
              <a:rPr lang="en-US" dirty="0">
                <a:solidFill>
                  <a:schemeClr val="tx1"/>
                </a:solidFill>
              </a:rPr>
              <a:t> </a:t>
            </a:r>
            <a:r>
              <a:rPr lang="en-US" dirty="0" err="1">
                <a:solidFill>
                  <a:schemeClr val="tx1"/>
                </a:solidFill>
              </a:rPr>
              <a:t>và</a:t>
            </a:r>
            <a:r>
              <a:rPr lang="en-US" dirty="0">
                <a:solidFill>
                  <a:schemeClr val="tx1"/>
                </a:solidFill>
              </a:rPr>
              <a:t> 1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thì</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sẽ</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IF </a:t>
            </a:r>
            <a:r>
              <a:rPr lang="en-US" dirty="0" err="1">
                <a:solidFill>
                  <a:schemeClr val="tx1"/>
                </a:solidFill>
              </a:rPr>
              <a:t>trong</a:t>
            </a:r>
            <a:r>
              <a:rPr lang="en-US" dirty="0">
                <a:solidFill>
                  <a:schemeClr val="tx1"/>
                </a:solidFill>
              </a:rPr>
              <a:t> </a:t>
            </a:r>
            <a:r>
              <a:rPr lang="en-US" dirty="0" err="1">
                <a:solidFill>
                  <a:schemeClr val="tx1"/>
                </a:solidFill>
              </a:rPr>
              <a:t>cùng</a:t>
            </a:r>
            <a:r>
              <a:rPr lang="en-US" dirty="0">
                <a:solidFill>
                  <a:schemeClr val="tx1"/>
                </a:solidFill>
              </a:rPr>
              <a:t>.</a:t>
            </a:r>
          </a:p>
        </p:txBody>
      </p:sp>
      <p:pic>
        <p:nvPicPr>
          <p:cNvPr id="13" name="Picture 12">
            <a:extLst>
              <a:ext uri="{FF2B5EF4-FFF2-40B4-BE49-F238E27FC236}">
                <a16:creationId xmlns:a16="http://schemas.microsoft.com/office/drawing/2014/main" id="{C7B5BF98-9B33-4E7B-9AAF-5FE3D8AA6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532" y="5119777"/>
            <a:ext cx="6647818" cy="784045"/>
          </a:xfrm>
          <a:prstGeom prst="rect">
            <a:avLst/>
          </a:prstGeom>
        </p:spPr>
      </p:pic>
      <p:pic>
        <p:nvPicPr>
          <p:cNvPr id="15" name="Picture 14" descr="A screenshot of a cell phone&#10;&#10;Description generated with very high confidence">
            <a:extLst>
              <a:ext uri="{FF2B5EF4-FFF2-40B4-BE49-F238E27FC236}">
                <a16:creationId xmlns:a16="http://schemas.microsoft.com/office/drawing/2014/main" id="{65C5D60E-28F2-4DA9-9547-747FD23EE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85" y="2192784"/>
            <a:ext cx="3224778" cy="1723711"/>
          </a:xfrm>
          <a:prstGeom prst="rect">
            <a:avLst/>
          </a:prstGeom>
        </p:spPr>
      </p:pic>
    </p:spTree>
    <p:extLst>
      <p:ext uri="{BB962C8B-B14F-4D97-AF65-F5344CB8AC3E}">
        <p14:creationId xmlns:p14="http://schemas.microsoft.com/office/powerpoint/2010/main" val="2151030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Những hàm xét tập FOLLOW</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r>
              <a:rPr lang="en-US" dirty="0" err="1">
                <a:solidFill>
                  <a:schemeClr val="tx1"/>
                </a:solidFill>
              </a:rPr>
              <a:t>Các</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cần</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tập</a:t>
            </a:r>
            <a:r>
              <a:rPr lang="en-US" dirty="0">
                <a:solidFill>
                  <a:schemeClr val="tx1"/>
                </a:solidFill>
              </a:rPr>
              <a:t> Follow:</a:t>
            </a:r>
          </a:p>
          <a:p>
            <a:pPr lvl="1"/>
            <a:r>
              <a:rPr lang="en-US" dirty="0" err="1">
                <a:solidFill>
                  <a:schemeClr val="tx1"/>
                </a:solidFill>
              </a:rPr>
              <a:t>compileStatement</a:t>
            </a:r>
            <a:endParaRPr lang="en-US" dirty="0">
              <a:solidFill>
                <a:schemeClr val="tx1"/>
              </a:solidFill>
            </a:endParaRPr>
          </a:p>
          <a:p>
            <a:pPr lvl="1"/>
            <a:r>
              <a:rPr lang="en-US" dirty="0">
                <a:solidFill>
                  <a:schemeClr val="tx1"/>
                </a:solidFill>
              </a:rPr>
              <a:t>compileStatement2</a:t>
            </a:r>
          </a:p>
          <a:p>
            <a:pPr lvl="1"/>
            <a:r>
              <a:rPr lang="en-US" dirty="0">
                <a:solidFill>
                  <a:schemeClr val="tx1"/>
                </a:solidFill>
              </a:rPr>
              <a:t>compileTerm2</a:t>
            </a:r>
          </a:p>
          <a:p>
            <a:pPr lvl="1"/>
            <a:r>
              <a:rPr lang="en-US" dirty="0">
                <a:solidFill>
                  <a:schemeClr val="tx1"/>
                </a:solidFill>
              </a:rPr>
              <a:t>compileExpression3</a:t>
            </a:r>
          </a:p>
          <a:p>
            <a:pPr lvl="1"/>
            <a:r>
              <a:rPr lang="en-US" dirty="0" err="1">
                <a:solidFill>
                  <a:schemeClr val="tx1"/>
                </a:solidFill>
              </a:rPr>
              <a:t>compileArguments</a:t>
            </a:r>
            <a:endParaRPr lang="en-US" dirty="0">
              <a:solidFill>
                <a:schemeClr val="tx1"/>
              </a:solidFill>
            </a:endParaRPr>
          </a:p>
          <a:p>
            <a:pPr lvl="1"/>
            <a:r>
              <a:rPr lang="en-US" dirty="0">
                <a:solidFill>
                  <a:schemeClr val="tx1"/>
                </a:solidFill>
              </a:rPr>
              <a:t>compileArguments2</a:t>
            </a:r>
          </a:p>
          <a:p>
            <a:pPr marL="342900" lvl="1" indent="0">
              <a:buNone/>
            </a:pPr>
            <a:endParaRPr lang="en-US" dirty="0">
              <a:solidFill>
                <a:schemeClr val="tx1"/>
              </a:solidFill>
            </a:endParaRPr>
          </a:p>
          <a:p>
            <a:r>
              <a:rPr lang="en-US" dirty="0" err="1">
                <a:solidFill>
                  <a:schemeClr val="tx1"/>
                </a:solidFill>
              </a:rPr>
              <a:t>Trong</a:t>
            </a:r>
            <a:r>
              <a:rPr lang="en-US" dirty="0">
                <a:solidFill>
                  <a:schemeClr val="tx1"/>
                </a:solidFill>
              </a:rPr>
              <a:t> tr</a:t>
            </a:r>
            <a:r>
              <a:rPr lang="vi-VN" dirty="0">
                <a:solidFill>
                  <a:schemeClr val="tx1"/>
                </a:solidFill>
              </a:rPr>
              <a:t>ư</a:t>
            </a:r>
            <a:r>
              <a:rPr lang="en-US" dirty="0" err="1">
                <a:solidFill>
                  <a:schemeClr val="tx1"/>
                </a:solidFill>
              </a:rPr>
              <a:t>ờng</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không</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đầu</a:t>
            </a:r>
            <a:r>
              <a:rPr lang="en-US" dirty="0">
                <a:solidFill>
                  <a:schemeClr val="tx1"/>
                </a:solidFill>
              </a:rPr>
              <a:t> </a:t>
            </a:r>
            <a:r>
              <a:rPr lang="en-US" dirty="0" err="1">
                <a:solidFill>
                  <a:schemeClr val="tx1"/>
                </a:solidFill>
              </a:rPr>
              <a:t>tiên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nhánh</a:t>
            </a:r>
            <a:r>
              <a:rPr lang="en-US" dirty="0">
                <a:solidFill>
                  <a:schemeClr val="tx1"/>
                </a:solidFill>
              </a:rPr>
              <a:t> </a:t>
            </a:r>
            <a:r>
              <a:rPr lang="en-US" dirty="0" err="1">
                <a:solidFill>
                  <a:schemeClr val="tx1"/>
                </a:solidFill>
              </a:rPr>
              <a:t>nào</a:t>
            </a:r>
            <a:r>
              <a:rPr lang="en-US" dirty="0">
                <a:solidFill>
                  <a:schemeClr val="tx1"/>
                </a:solidFill>
              </a:rPr>
              <a:t>. </a:t>
            </a:r>
            <a:r>
              <a:rPr lang="en-US" dirty="0" err="1">
                <a:solidFill>
                  <a:schemeClr val="tx1"/>
                </a:solidFill>
              </a:rPr>
              <a:t>Chúng</a:t>
            </a:r>
            <a:r>
              <a:rPr lang="en-US" dirty="0">
                <a:solidFill>
                  <a:schemeClr val="tx1"/>
                </a:solidFill>
              </a:rPr>
              <a:t> ta </a:t>
            </a:r>
            <a:r>
              <a:rPr lang="en-US" dirty="0" err="1">
                <a:solidFill>
                  <a:schemeClr val="tx1"/>
                </a:solidFill>
              </a:rPr>
              <a:t>không</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kết</a:t>
            </a:r>
            <a:r>
              <a:rPr lang="en-US" dirty="0">
                <a:solidFill>
                  <a:schemeClr val="tx1"/>
                </a:solidFill>
              </a:rPr>
              <a:t> </a:t>
            </a:r>
            <a:r>
              <a:rPr lang="en-US" dirty="0" err="1">
                <a:solidFill>
                  <a:schemeClr val="tx1"/>
                </a:solidFill>
              </a:rPr>
              <a:t>luận</a:t>
            </a:r>
            <a:r>
              <a:rPr lang="en-US" dirty="0">
                <a:solidFill>
                  <a:schemeClr val="tx1"/>
                </a:solidFill>
              </a:rPr>
              <a:t> </a:t>
            </a:r>
            <a:r>
              <a:rPr lang="en-US" dirty="0" err="1">
                <a:solidFill>
                  <a:schemeClr val="tx1"/>
                </a:solidFill>
              </a:rPr>
              <a:t>ch</a:t>
            </a:r>
            <a:r>
              <a:rPr lang="vi-VN" dirty="0">
                <a:solidFill>
                  <a:schemeClr val="tx1"/>
                </a:solidFill>
              </a:rPr>
              <a:t>ư</a:t>
            </a:r>
            <a:r>
              <a:rPr lang="en-US" dirty="0" err="1">
                <a:solidFill>
                  <a:schemeClr val="tx1"/>
                </a:solidFill>
              </a:rPr>
              <a:t>ơng</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sai</a:t>
            </a:r>
            <a:r>
              <a:rPr lang="en-US" dirty="0">
                <a:solidFill>
                  <a:schemeClr val="tx1"/>
                </a:solidFill>
              </a:rPr>
              <a:t> </a:t>
            </a: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a:p>
            <a:r>
              <a:rPr lang="en-US" dirty="0" err="1">
                <a:solidFill>
                  <a:schemeClr val="tx1"/>
                </a:solidFill>
              </a:rPr>
              <a:t>Vì</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rỗng</a:t>
            </a:r>
            <a:r>
              <a:rPr lang="en-US" dirty="0">
                <a:solidFill>
                  <a:schemeClr val="tx1"/>
                </a:solidFill>
              </a:rPr>
              <a:t>. Ta </a:t>
            </a:r>
            <a:r>
              <a:rPr lang="en-US" dirty="0" err="1">
                <a:solidFill>
                  <a:schemeClr val="tx1"/>
                </a:solidFill>
              </a:rPr>
              <a:t>cần</a:t>
            </a:r>
            <a:r>
              <a:rPr lang="en-US" dirty="0">
                <a:solidFill>
                  <a:schemeClr val="tx1"/>
                </a:solidFill>
              </a:rPr>
              <a:t> </a:t>
            </a:r>
            <a:r>
              <a:rPr lang="en-US" dirty="0" err="1">
                <a:solidFill>
                  <a:schemeClr val="tx1"/>
                </a:solidFill>
              </a:rPr>
              <a:t>xét</a:t>
            </a:r>
            <a:r>
              <a:rPr lang="en-US" dirty="0">
                <a:solidFill>
                  <a:schemeClr val="tx1"/>
                </a:solidFill>
              </a:rPr>
              <a:t> </a:t>
            </a:r>
            <a:r>
              <a:rPr lang="en-US" dirty="0" err="1">
                <a:solidFill>
                  <a:schemeClr val="tx1"/>
                </a:solidFill>
              </a:rPr>
              <a:t>các</a:t>
            </a:r>
            <a:r>
              <a:rPr lang="en-US" dirty="0">
                <a:solidFill>
                  <a:schemeClr val="tx1"/>
                </a:solidFill>
              </a:rPr>
              <a:t> Follow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Follow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thì</a:t>
            </a:r>
            <a:r>
              <a:rPr lang="en-US" dirty="0">
                <a:solidFill>
                  <a:schemeClr val="tx1"/>
                </a:solidFill>
              </a:rPr>
              <a:t> </a:t>
            </a:r>
            <a:r>
              <a:rPr lang="en-US" dirty="0" err="1">
                <a:solidFill>
                  <a:schemeClr val="tx1"/>
                </a:solidFill>
              </a:rPr>
              <a:t>ch</a:t>
            </a:r>
            <a:r>
              <a:rPr lang="vi-VN" dirty="0">
                <a:solidFill>
                  <a:schemeClr val="tx1"/>
                </a:solidFill>
              </a:rPr>
              <a:t>ư</a:t>
            </a:r>
            <a:r>
              <a:rPr lang="en-US" dirty="0" err="1">
                <a:solidFill>
                  <a:schemeClr val="tx1"/>
                </a:solidFill>
              </a:rPr>
              <a:t>ơng</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vẫn</a:t>
            </a:r>
            <a:r>
              <a:rPr lang="en-US" dirty="0">
                <a:solidFill>
                  <a:schemeClr val="tx1"/>
                </a:solidFill>
              </a:rPr>
              <a:t> </a:t>
            </a:r>
            <a:r>
              <a:rPr lang="en-US" dirty="0" err="1">
                <a:solidFill>
                  <a:schemeClr val="tx1"/>
                </a:solidFill>
              </a:rPr>
              <a:t>đúng</a:t>
            </a:r>
            <a:r>
              <a:rPr lang="en-US" dirty="0">
                <a:solidFill>
                  <a:schemeClr val="tx1"/>
                </a:solidFill>
              </a:rPr>
              <a:t> </a:t>
            </a: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p:txBody>
      </p:sp>
      <p:graphicFrame>
        <p:nvGraphicFramePr>
          <p:cNvPr id="3" name="Table 2">
            <a:extLst>
              <a:ext uri="{FF2B5EF4-FFF2-40B4-BE49-F238E27FC236}">
                <a16:creationId xmlns:a16="http://schemas.microsoft.com/office/drawing/2014/main" id="{83153595-19DE-48AA-8ADD-EFE622709FF7}"/>
              </a:ext>
            </a:extLst>
          </p:cNvPr>
          <p:cNvGraphicFramePr>
            <a:graphicFrameLocks noGrp="1"/>
          </p:cNvGraphicFramePr>
          <p:nvPr>
            <p:extLst/>
          </p:nvPr>
        </p:nvGraphicFramePr>
        <p:xfrm>
          <a:off x="4367814" y="1346200"/>
          <a:ext cx="4083728" cy="2248810"/>
        </p:xfrm>
        <a:graphic>
          <a:graphicData uri="http://schemas.openxmlformats.org/drawingml/2006/table">
            <a:tbl>
              <a:tblPr firstRow="1" firstCol="1" bandRow="1">
                <a:tableStyleId>{5C22544A-7EE6-4342-B048-85BDC9FD1C3A}</a:tableStyleId>
              </a:tblPr>
              <a:tblGrid>
                <a:gridCol w="2041864">
                  <a:extLst>
                    <a:ext uri="{9D8B030D-6E8A-4147-A177-3AD203B41FA5}">
                      <a16:colId xmlns:a16="http://schemas.microsoft.com/office/drawing/2014/main" val="837531061"/>
                    </a:ext>
                  </a:extLst>
                </a:gridCol>
                <a:gridCol w="2041864">
                  <a:extLst>
                    <a:ext uri="{9D8B030D-6E8A-4147-A177-3AD203B41FA5}">
                      <a16:colId xmlns:a16="http://schemas.microsoft.com/office/drawing/2014/main" val="699040959"/>
                    </a:ext>
                  </a:extLst>
                </a:gridCol>
              </a:tblGrid>
              <a:tr h="221800">
                <a:tc>
                  <a:txBody>
                    <a:bodyPr/>
                    <a:lstStyle/>
                    <a:p>
                      <a:pPr marL="0" marR="0">
                        <a:lnSpc>
                          <a:spcPct val="107000"/>
                        </a:lnSpc>
                        <a:spcBef>
                          <a:spcPts val="0"/>
                        </a:spcBef>
                        <a:spcAft>
                          <a:spcPts val="0"/>
                        </a:spcAft>
                      </a:pPr>
                      <a:r>
                        <a:rPr lang="en-US" sz="1100">
                          <a:effectLst/>
                        </a:rPr>
                        <a:t>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Follow(A)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5940028"/>
                  </a:ext>
                </a:extLst>
              </a:tr>
              <a:tr h="221800">
                <a:tc>
                  <a:txBody>
                    <a:bodyPr/>
                    <a:lstStyle/>
                    <a:p>
                      <a:pPr marL="0" marR="0">
                        <a:lnSpc>
                          <a:spcPct val="107000"/>
                        </a:lnSpc>
                        <a:spcBef>
                          <a:spcPts val="0"/>
                        </a:spcBef>
                        <a:spcAft>
                          <a:spcPts val="0"/>
                        </a:spcAft>
                      </a:pPr>
                      <a:r>
                        <a:rPr lang="en-US" sz="1100">
                          <a:effectLst/>
                        </a:rPr>
                        <a:t>Statement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ELSE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13444634"/>
                  </a:ext>
                </a:extLst>
              </a:tr>
              <a:tr h="221800">
                <a:tc>
                  <a:txBody>
                    <a:bodyPr/>
                    <a:lstStyle/>
                    <a:p>
                      <a:pPr marL="0" marR="0">
                        <a:lnSpc>
                          <a:spcPct val="107000"/>
                        </a:lnSpc>
                        <a:spcBef>
                          <a:spcPts val="0"/>
                        </a:spcBef>
                        <a:spcAft>
                          <a:spcPts val="0"/>
                        </a:spcAft>
                      </a:pPr>
                      <a:r>
                        <a:rPr lang="en-US" sz="1100">
                          <a:effectLst/>
                        </a:rPr>
                        <a:t>Statement2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END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7871903"/>
                  </a:ext>
                </a:extLst>
              </a:tr>
              <a:tr h="453870">
                <a:tc>
                  <a:txBody>
                    <a:bodyPr/>
                    <a:lstStyle/>
                    <a:p>
                      <a:pPr marL="0" marR="0">
                        <a:lnSpc>
                          <a:spcPct val="107000"/>
                        </a:lnSpc>
                        <a:spcBef>
                          <a:spcPts val="0"/>
                        </a:spcBef>
                        <a:spcAft>
                          <a:spcPts val="0"/>
                        </a:spcAft>
                      </a:pPr>
                      <a:r>
                        <a:rPr lang="en-US" sz="1100">
                          <a:effectLst/>
                        </a:rPr>
                        <a:t>Term2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TO THEN DO ) - + &lt; &lt;= &gt; &gt;= = !=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7431294"/>
                  </a:ext>
                </a:extLst>
              </a:tr>
              <a:tr h="453870">
                <a:tc>
                  <a:txBody>
                    <a:bodyPr/>
                    <a:lstStyle/>
                    <a:p>
                      <a:pPr marL="0" marR="0">
                        <a:lnSpc>
                          <a:spcPct val="107000"/>
                        </a:lnSpc>
                        <a:spcBef>
                          <a:spcPts val="0"/>
                        </a:spcBef>
                        <a:spcAft>
                          <a:spcPts val="0"/>
                        </a:spcAft>
                      </a:pPr>
                      <a:r>
                        <a:rPr lang="en-US" sz="1100">
                          <a:effectLst/>
                        </a:rPr>
                        <a:t>Expression3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END TO THEN DO ) -  ] &lt; &lt;= &gt; &gt;= =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6168312"/>
                  </a:ext>
                </a:extLst>
              </a:tr>
              <a:tr h="453870">
                <a:tc>
                  <a:txBody>
                    <a:bodyPr/>
                    <a:lstStyle/>
                    <a:p>
                      <a:pPr marL="0" marR="0">
                        <a:lnSpc>
                          <a:spcPct val="107000"/>
                        </a:lnSpc>
                        <a:spcBef>
                          <a:spcPts val="0"/>
                        </a:spcBef>
                        <a:spcAft>
                          <a:spcPts val="0"/>
                        </a:spcAft>
                      </a:pPr>
                      <a:r>
                        <a:rPr lang="en-US" sz="1100">
                          <a:effectLst/>
                        </a:rPr>
                        <a:t>Arguments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ELSE * / TO THEN DO ) , - + &lt; &lt;= &gt; &gt;= = !=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9587814"/>
                  </a:ext>
                </a:extLst>
              </a:tr>
              <a:tr h="221800">
                <a:tc>
                  <a:txBody>
                    <a:bodyPr/>
                    <a:lstStyle/>
                    <a:p>
                      <a:pPr marL="0" marR="0">
                        <a:lnSpc>
                          <a:spcPct val="107000"/>
                        </a:lnSpc>
                        <a:spcBef>
                          <a:spcPts val="0"/>
                        </a:spcBef>
                        <a:spcAft>
                          <a:spcPts val="0"/>
                        </a:spcAft>
                      </a:pPr>
                      <a:r>
                        <a:rPr lang="en-US" sz="1100">
                          <a:effectLst/>
                        </a:rPr>
                        <a:t>Arguments2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97537971"/>
                  </a:ext>
                </a:extLst>
              </a:tr>
            </a:tbl>
          </a:graphicData>
        </a:graphic>
      </p:graphicFrame>
    </p:spTree>
    <p:extLst>
      <p:ext uri="{BB962C8B-B14F-4D97-AF65-F5344CB8AC3E}">
        <p14:creationId xmlns:p14="http://schemas.microsoft.com/office/powerpoint/2010/main" val="2836022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66C5-78E1-4B38-97CC-2B30997F8BA4}"/>
              </a:ext>
            </a:extLst>
          </p:cNvPr>
          <p:cNvSpPr>
            <a:spLocks noGrp="1"/>
          </p:cNvSpPr>
          <p:nvPr>
            <p:ph type="title"/>
          </p:nvPr>
        </p:nvSpPr>
        <p:spPr/>
        <p:txBody>
          <a:bodyPr/>
          <a:lstStyle/>
          <a:p>
            <a:r>
              <a:rPr lang="en-US"/>
              <a:t>S</a:t>
            </a:r>
            <a:r>
              <a:rPr lang="en-US" dirty="0"/>
              <a:t>ơ</a:t>
            </a:r>
            <a:r>
              <a:rPr lang="en-US"/>
              <a:t> </a:t>
            </a:r>
            <a:r>
              <a:rPr lang="en-US" dirty="0" err="1"/>
              <a:t>đồ</a:t>
            </a:r>
            <a:r>
              <a:rPr lang="en-US" dirty="0"/>
              <a:t> </a:t>
            </a:r>
            <a:r>
              <a:rPr lang="en-US" dirty="0" err="1"/>
              <a:t>minh</a:t>
            </a:r>
            <a:r>
              <a:rPr lang="en-US" dirty="0"/>
              <a:t> </a:t>
            </a:r>
            <a:r>
              <a:rPr lang="en-US" dirty="0" err="1"/>
              <a:t>họa</a:t>
            </a:r>
            <a:endParaRPr lang="en-US" dirty="0"/>
          </a:p>
        </p:txBody>
      </p:sp>
      <p:pic>
        <p:nvPicPr>
          <p:cNvPr id="5" name="Content Placeholder 4" descr="A screenshot of a cell phone&#10;&#10;Description generated with very high confidence">
            <a:extLst>
              <a:ext uri="{FF2B5EF4-FFF2-40B4-BE49-F238E27FC236}">
                <a16:creationId xmlns:a16="http://schemas.microsoft.com/office/drawing/2014/main" id="{9955B5BA-68E3-4722-BF13-75CB62B4E6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699" y="1420871"/>
            <a:ext cx="5090601" cy="1684166"/>
          </a:xfrm>
        </p:spPr>
      </p:pic>
      <p:pic>
        <p:nvPicPr>
          <p:cNvPr id="7" name="Picture 6" descr="A close up of a sign&#10;&#10;Description generated with high confidence">
            <a:extLst>
              <a:ext uri="{FF2B5EF4-FFF2-40B4-BE49-F238E27FC236}">
                <a16:creationId xmlns:a16="http://schemas.microsoft.com/office/drawing/2014/main" id="{B53B1F60-9ABB-4034-AE96-CFBA175DF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634" y="3604054"/>
            <a:ext cx="3657917" cy="868755"/>
          </a:xfrm>
          <a:prstGeom prst="rect">
            <a:avLst/>
          </a:prstGeom>
        </p:spPr>
      </p:pic>
      <p:pic>
        <p:nvPicPr>
          <p:cNvPr id="9" name="Picture 8" descr="A picture containing object, clock&#10;&#10;Description generated with high confidence">
            <a:extLst>
              <a:ext uri="{FF2B5EF4-FFF2-40B4-BE49-F238E27FC236}">
                <a16:creationId xmlns:a16="http://schemas.microsoft.com/office/drawing/2014/main" id="{768A2B25-C45E-4A08-BCFF-C427E18477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2939" y="4929002"/>
            <a:ext cx="4854361" cy="853514"/>
          </a:xfrm>
          <a:prstGeom prst="rect">
            <a:avLst/>
          </a:prstGeom>
        </p:spPr>
      </p:pic>
      <p:sp>
        <p:nvSpPr>
          <p:cNvPr id="11" name="Rectangle 10">
            <a:extLst>
              <a:ext uri="{FF2B5EF4-FFF2-40B4-BE49-F238E27FC236}">
                <a16:creationId xmlns:a16="http://schemas.microsoft.com/office/drawing/2014/main" id="{8502CCD0-86C6-47E6-88F6-02A330746E9A}"/>
              </a:ext>
            </a:extLst>
          </p:cNvPr>
          <p:cNvSpPr/>
          <p:nvPr/>
        </p:nvSpPr>
        <p:spPr>
          <a:xfrm>
            <a:off x="4281564" y="5049671"/>
            <a:ext cx="2409987" cy="774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230174B-F02A-4D03-AD35-A47408E0D820}"/>
              </a:ext>
            </a:extLst>
          </p:cNvPr>
          <p:cNvSpPr txBox="1"/>
          <p:nvPr/>
        </p:nvSpPr>
        <p:spPr>
          <a:xfrm>
            <a:off x="5758232" y="5516809"/>
            <a:ext cx="933319" cy="307777"/>
          </a:xfrm>
          <a:prstGeom prst="rect">
            <a:avLst/>
          </a:prstGeom>
          <a:noFill/>
        </p:spPr>
        <p:txBody>
          <a:bodyPr wrap="square" rtlCol="0">
            <a:spAutoFit/>
          </a:bodyPr>
          <a:lstStyle/>
          <a:p>
            <a:r>
              <a:rPr lang="en-US" sz="1400" b="1" dirty="0"/>
              <a:t>Argument</a:t>
            </a:r>
          </a:p>
        </p:txBody>
      </p:sp>
    </p:spTree>
    <p:extLst>
      <p:ext uri="{BB962C8B-B14F-4D97-AF65-F5344CB8AC3E}">
        <p14:creationId xmlns:p14="http://schemas.microsoft.com/office/powerpoint/2010/main" val="3720724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9248F4B9-394E-4451-A00C-ABE41F8BE311}"/>
              </a:ext>
            </a:extLst>
          </p:cNvPr>
          <p:cNvSpPr/>
          <p:nvPr/>
        </p:nvSpPr>
        <p:spPr>
          <a:xfrm>
            <a:off x="2969860" y="2967335"/>
            <a:ext cx="3656771" cy="923330"/>
          </a:xfrm>
          <a:prstGeom prst="rect">
            <a:avLst/>
          </a:prstGeom>
          <a:noFill/>
        </p:spPr>
        <p:txBody>
          <a:bodyPr wrap="none" lIns="91440" tIns="45720" rIns="91440" bIns="45720">
            <a:spAutoFit/>
          </a:bodyPr>
          <a:lstStyle/>
          <a:p>
            <a:pPr algn="ctr"/>
            <a:r>
              <a:rPr lang="en-US" sz="5400" b="1">
                <a:ln w="12700">
                  <a:solidFill>
                    <a:schemeClr val="tx2">
                      <a:lumMod val="75000"/>
                    </a:schemeClr>
                  </a:solidFill>
                  <a:prstDash val="solid"/>
                </a:ln>
                <a:solidFill>
                  <a:srgbClr val="C00000"/>
                </a:solidFill>
                <a:effectLst>
                  <a:outerShdw dist="38100" dir="2640000" algn="bl" rotWithShape="0">
                    <a:schemeClr val="tx2">
                      <a:lumMod val="75000"/>
                    </a:schemeClr>
                  </a:outerShdw>
                </a:effectLst>
              </a:rPr>
              <a:t>THANK YOU</a:t>
            </a:r>
            <a:endParaRPr lang="vi-VN" sz="5400" b="1">
              <a:ln w="12700">
                <a:solidFill>
                  <a:schemeClr val="tx2">
                    <a:lumMod val="75000"/>
                  </a:schemeClr>
                </a:solidFill>
                <a:prstDash val="solid"/>
              </a:ln>
              <a:solidFill>
                <a:srgbClr val="C00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15858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4750-5D5C-4AA5-8662-B88DDDAEA223}"/>
              </a:ext>
            </a:extLst>
          </p:cNvPr>
          <p:cNvSpPr>
            <a:spLocks noGrp="1"/>
          </p:cNvSpPr>
          <p:nvPr>
            <p:ph type="title"/>
          </p:nvPr>
        </p:nvSpPr>
        <p:spPr/>
        <p:txBody>
          <a:bodyPr/>
          <a:lstStyle/>
          <a:p>
            <a:r>
              <a:rPr lang="en-US"/>
              <a:t>Bộ phân tích cú pháp</a:t>
            </a:r>
            <a:endParaRPr lang="en-US" dirty="0"/>
          </a:p>
        </p:txBody>
      </p:sp>
      <p:sp>
        <p:nvSpPr>
          <p:cNvPr id="5" name="Chỗ dành sẵn cho Nội dung 4">
            <a:extLst>
              <a:ext uri="{FF2B5EF4-FFF2-40B4-BE49-F238E27FC236}">
                <a16:creationId xmlns:a16="http://schemas.microsoft.com/office/drawing/2014/main" id="{9B065BF1-7217-45FB-8679-2195603A8F4B}"/>
              </a:ext>
            </a:extLst>
          </p:cNvPr>
          <p:cNvSpPr>
            <a:spLocks noGrp="1"/>
          </p:cNvSpPr>
          <p:nvPr>
            <p:ph idx="1"/>
          </p:nvPr>
        </p:nvSpPr>
        <p:spPr/>
        <p:txBody>
          <a:bodyPr/>
          <a:lstStyle/>
          <a:p>
            <a:r>
              <a:rPr lang="vi-VN">
                <a:solidFill>
                  <a:schemeClr val="tx1"/>
                </a:solidFill>
              </a:rPr>
              <a:t>Bao gồm một tập thủ tục, mỗi thủ tục ứng với một sơ đồ cú pháp (một ký hiệu không kết thúc)</a:t>
            </a:r>
          </a:p>
          <a:p>
            <a:r>
              <a:rPr lang="vi-VN">
                <a:solidFill>
                  <a:schemeClr val="tx1"/>
                </a:solidFill>
              </a:rPr>
              <a:t>Các thủ tục đệ quy : khi triển khai một ký hiệu không kết thúc có thể gặp các ký hiệu không kết thúc khác, dẫn đến các thủ tục gọi lẫn nhau, và có thể gọi trực tiếp hoặc gián tiếp đến chính nó.</a:t>
            </a:r>
          </a:p>
          <a:p>
            <a:endParaRPr lang="vi-VN">
              <a:solidFill>
                <a:schemeClr val="tx1"/>
              </a:solidFill>
            </a:endParaRPr>
          </a:p>
        </p:txBody>
      </p:sp>
    </p:spTree>
    <p:extLst>
      <p:ext uri="{BB962C8B-B14F-4D97-AF65-F5344CB8AC3E}">
        <p14:creationId xmlns:p14="http://schemas.microsoft.com/office/powerpoint/2010/main" val="378080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99B2-7CBE-486F-B43D-C4035353FFE3}"/>
              </a:ext>
            </a:extLst>
          </p:cNvPr>
          <p:cNvSpPr>
            <a:spLocks noGrp="1"/>
          </p:cNvSpPr>
          <p:nvPr>
            <p:ph type="title"/>
          </p:nvPr>
        </p:nvSpPr>
        <p:spPr/>
        <p:txBody>
          <a:bodyPr/>
          <a:lstStyle/>
          <a:p>
            <a:r>
              <a:rPr lang="vi-VN">
                <a:latin typeface="Calibri Light" panose="020F0302020204030204" pitchFamily="34" charset="0"/>
                <a:cs typeface="Calibri Light" panose="020F0302020204030204" pitchFamily="34" charset="0"/>
              </a:rPr>
              <a:t>Từ sơ đồ thành thủ tục</a:t>
            </a:r>
            <a:endParaRPr lang="en-US" dirty="0">
              <a:latin typeface="Calibri Light" panose="020F0302020204030204" pitchFamily="34" charset="0"/>
              <a:cs typeface="Calibri Light" panose="020F0302020204030204" pitchFamily="34" charset="0"/>
            </a:endParaRPr>
          </a:p>
        </p:txBody>
      </p:sp>
      <p:sp>
        <p:nvSpPr>
          <p:cNvPr id="5" name="Chỗ dành sẵn cho Nội dung 4">
            <a:extLst>
              <a:ext uri="{FF2B5EF4-FFF2-40B4-BE49-F238E27FC236}">
                <a16:creationId xmlns:a16="http://schemas.microsoft.com/office/drawing/2014/main" id="{99E51776-A2A8-4DFF-8E7C-596BB67DEA80}"/>
              </a:ext>
            </a:extLst>
          </p:cNvPr>
          <p:cNvSpPr>
            <a:spLocks noGrp="1"/>
          </p:cNvSpPr>
          <p:nvPr>
            <p:ph idx="1"/>
          </p:nvPr>
        </p:nvSpPr>
        <p:spPr/>
        <p:txBody>
          <a:bodyPr/>
          <a:lstStyle/>
          <a:p>
            <a:r>
              <a:rPr lang="vi-VN">
                <a:solidFill>
                  <a:schemeClr val="tx1"/>
                </a:solidFill>
              </a:rPr>
              <a:t>Mỗi sơ đồ ứng với một thủ tục </a:t>
            </a:r>
          </a:p>
          <a:p>
            <a:r>
              <a:rPr lang="vi-VN">
                <a:solidFill>
                  <a:schemeClr val="tx1"/>
                </a:solidFill>
              </a:rPr>
              <a:t>Các nút xuất hiện tuần tự chuyển thành các câu lệnh kế tiếp nhau.</a:t>
            </a:r>
          </a:p>
          <a:p>
            <a:r>
              <a:rPr lang="vi-VN">
                <a:solidFill>
                  <a:schemeClr val="tx1"/>
                </a:solidFill>
              </a:rPr>
              <a:t>Các điểm rẽ nhánh chuyển thành câu lệnh lựa chọn (if, case)</a:t>
            </a:r>
          </a:p>
          <a:p>
            <a:r>
              <a:rPr lang="vi-VN">
                <a:solidFill>
                  <a:schemeClr val="tx1"/>
                </a:solidFill>
              </a:rPr>
              <a:t>Chu trình chuyển thành câu lệnh lặp (while, do while, repeat. . .)</a:t>
            </a:r>
          </a:p>
          <a:p>
            <a:r>
              <a:rPr lang="vi-VN">
                <a:solidFill>
                  <a:schemeClr val="tx1"/>
                </a:solidFill>
              </a:rPr>
              <a:t>Nút tròn chuyển thành đoạn đối chiếu từ tố</a:t>
            </a:r>
          </a:p>
          <a:p>
            <a:r>
              <a:rPr lang="vi-VN">
                <a:solidFill>
                  <a:schemeClr val="tx1"/>
                </a:solidFill>
              </a:rPr>
              <a:t>Nút chữ nhật chuyển thành lời gọi tới thủ tục khác</a:t>
            </a:r>
          </a:p>
          <a:p>
            <a:endParaRPr lang="vi-VN">
              <a:solidFill>
                <a:schemeClr val="tx1"/>
              </a:solidFill>
            </a:endParaRPr>
          </a:p>
        </p:txBody>
      </p:sp>
    </p:spTree>
    <p:extLst>
      <p:ext uri="{BB962C8B-B14F-4D97-AF65-F5344CB8AC3E}">
        <p14:creationId xmlns:p14="http://schemas.microsoft.com/office/powerpoint/2010/main" val="212584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C0C6-0797-4F66-9AFA-1A5F7C174F4A}"/>
              </a:ext>
            </a:extLst>
          </p:cNvPr>
          <p:cNvSpPr>
            <a:spLocks noGrp="1"/>
          </p:cNvSpPr>
          <p:nvPr>
            <p:ph type="title"/>
          </p:nvPr>
        </p:nvSpPr>
        <p:spPr/>
        <p:txBody>
          <a:bodyPr/>
          <a:lstStyle/>
          <a:p>
            <a:r>
              <a:rPr lang="en-US"/>
              <a:t>Xây dựng parser – Cấu trúc</a:t>
            </a:r>
            <a:endParaRPr lang="en-US" dirty="0"/>
          </a:p>
        </p:txBody>
      </p:sp>
      <p:sp>
        <p:nvSpPr>
          <p:cNvPr id="5" name="Chỗ dành sẵn cho Nội dung 4">
            <a:extLst>
              <a:ext uri="{FF2B5EF4-FFF2-40B4-BE49-F238E27FC236}">
                <a16:creationId xmlns:a16="http://schemas.microsoft.com/office/drawing/2014/main" id="{5221640B-0E6B-4266-8F5C-6736558D2E09}"/>
              </a:ext>
            </a:extLst>
          </p:cNvPr>
          <p:cNvSpPr>
            <a:spLocks noGrp="1"/>
          </p:cNvSpPr>
          <p:nvPr>
            <p:ph idx="1"/>
          </p:nvPr>
        </p:nvSpPr>
        <p:spPr/>
        <p:txBody>
          <a:bodyPr/>
          <a:lstStyle/>
          <a:p>
            <a:endParaRPr lang="vi-VN"/>
          </a:p>
        </p:txBody>
      </p:sp>
      <p:graphicFrame>
        <p:nvGraphicFramePr>
          <p:cNvPr id="6" name="Table 7">
            <a:extLst>
              <a:ext uri="{FF2B5EF4-FFF2-40B4-BE49-F238E27FC236}">
                <a16:creationId xmlns:a16="http://schemas.microsoft.com/office/drawing/2014/main" id="{A4F55DB9-708A-48E8-893A-99909658049E}"/>
              </a:ext>
            </a:extLst>
          </p:cNvPr>
          <p:cNvGraphicFramePr>
            <a:graphicFrameLocks noGrp="1"/>
          </p:cNvGraphicFramePr>
          <p:nvPr/>
        </p:nvGraphicFramePr>
        <p:xfrm>
          <a:off x="785813" y="2000250"/>
          <a:ext cx="7643812" cy="3876677"/>
        </p:xfrm>
        <a:graphic>
          <a:graphicData uri="http://schemas.openxmlformats.org/drawingml/2006/table">
            <a:tbl>
              <a:tblPr firstRow="1" bandRow="1">
                <a:tableStyleId>{5C22544A-7EE6-4342-B048-85BDC9FD1C3A}</a:tableStyleId>
              </a:tblPr>
              <a:tblGrid>
                <a:gridCol w="642937">
                  <a:extLst>
                    <a:ext uri="{9D8B030D-6E8A-4147-A177-3AD203B41FA5}">
                      <a16:colId xmlns:a16="http://schemas.microsoft.com/office/drawing/2014/main" val="20000"/>
                    </a:ext>
                  </a:extLst>
                </a:gridCol>
                <a:gridCol w="2214562">
                  <a:extLst>
                    <a:ext uri="{9D8B030D-6E8A-4147-A177-3AD203B41FA5}">
                      <a16:colId xmlns:a16="http://schemas.microsoft.com/office/drawing/2014/main" val="20001"/>
                    </a:ext>
                  </a:extLst>
                </a:gridCol>
                <a:gridCol w="4786313">
                  <a:extLst>
                    <a:ext uri="{9D8B030D-6E8A-4147-A177-3AD203B41FA5}">
                      <a16:colId xmlns:a16="http://schemas.microsoft.com/office/drawing/2014/main" val="20002"/>
                    </a:ext>
                  </a:extLst>
                </a:gridCol>
              </a:tblGrid>
              <a:tr h="370901">
                <a:tc>
                  <a:txBody>
                    <a:bodyPr/>
                    <a:lstStyle/>
                    <a:p>
                      <a:r>
                        <a:rPr lang="en-US" sz="1800" dirty="0"/>
                        <a:t>STT</a:t>
                      </a:r>
                    </a:p>
                  </a:txBody>
                  <a:tcPr marL="91439" marR="91439" marT="45727" marB="45727"/>
                </a:tc>
                <a:tc>
                  <a:txBody>
                    <a:bodyPr/>
                    <a:lstStyle/>
                    <a:p>
                      <a:r>
                        <a:rPr lang="en-US" sz="1800" dirty="0" err="1"/>
                        <a:t>Tên</a:t>
                      </a:r>
                      <a:r>
                        <a:rPr lang="en-US" sz="1800" baseline="0" dirty="0"/>
                        <a:t> </a:t>
                      </a:r>
                      <a:r>
                        <a:rPr lang="en-US" sz="1800" baseline="0" dirty="0" err="1"/>
                        <a:t>tệp</a:t>
                      </a:r>
                      <a:endParaRPr lang="en-US" sz="1800" dirty="0"/>
                    </a:p>
                  </a:txBody>
                  <a:tcPr marL="91439" marR="91439" marT="45727" marB="45727"/>
                </a:tc>
                <a:tc>
                  <a:txBody>
                    <a:bodyPr/>
                    <a:lstStyle/>
                    <a:p>
                      <a:r>
                        <a:rPr lang="en-US" sz="1800" dirty="0" err="1"/>
                        <a:t>Nội</a:t>
                      </a:r>
                      <a:r>
                        <a:rPr lang="en-US" sz="1800" baseline="0" dirty="0"/>
                        <a:t> dung</a:t>
                      </a:r>
                      <a:endParaRPr lang="en-US" sz="1800" dirty="0"/>
                    </a:p>
                  </a:txBody>
                  <a:tcPr marL="91439" marR="91439" marT="45727" marB="45727"/>
                </a:tc>
                <a:extLst>
                  <a:ext uri="{0D108BD9-81ED-4DB2-BD59-A6C34878D82A}">
                    <a16:rowId xmlns:a16="http://schemas.microsoft.com/office/drawing/2014/main" val="10000"/>
                  </a:ext>
                </a:extLst>
              </a:tr>
              <a:tr h="370901">
                <a:tc>
                  <a:txBody>
                    <a:bodyPr/>
                    <a:lstStyle/>
                    <a:p>
                      <a:r>
                        <a:rPr lang="en-US" sz="1800" dirty="0"/>
                        <a:t>1</a:t>
                      </a:r>
                    </a:p>
                  </a:txBody>
                  <a:tcPr marL="91439" marR="91439" marT="45727" marB="45727"/>
                </a:tc>
                <a:tc>
                  <a:txBody>
                    <a:bodyPr/>
                    <a:lstStyle/>
                    <a:p>
                      <a:r>
                        <a:rPr lang="en-US" sz="1800" dirty="0" err="1"/>
                        <a:t>Makefile</a:t>
                      </a:r>
                      <a:endParaRPr lang="en-US" sz="1800" dirty="0"/>
                    </a:p>
                  </a:txBody>
                  <a:tcPr marL="91439" marR="91439" marT="45727" marB="45727"/>
                </a:tc>
                <a:tc>
                  <a:txBody>
                    <a:bodyPr/>
                    <a:lstStyle/>
                    <a:p>
                      <a:r>
                        <a:rPr lang="en-US" sz="1800" dirty="0"/>
                        <a:t>Project</a:t>
                      </a:r>
                    </a:p>
                  </a:txBody>
                  <a:tcPr marL="91439" marR="91439" marT="45727" marB="45727"/>
                </a:tc>
                <a:extLst>
                  <a:ext uri="{0D108BD9-81ED-4DB2-BD59-A6C34878D82A}">
                    <a16:rowId xmlns:a16="http://schemas.microsoft.com/office/drawing/2014/main" val="10001"/>
                  </a:ext>
                </a:extLst>
              </a:tr>
              <a:tr h="640185">
                <a:tc>
                  <a:txBody>
                    <a:bodyPr/>
                    <a:lstStyle/>
                    <a:p>
                      <a:r>
                        <a:rPr lang="en-US" sz="1800" dirty="0"/>
                        <a:t>2</a:t>
                      </a:r>
                    </a:p>
                  </a:txBody>
                  <a:tcPr marL="91439" marR="91439" marT="45727" marB="45727"/>
                </a:tc>
                <a:tc>
                  <a:txBody>
                    <a:bodyPr/>
                    <a:lstStyle/>
                    <a:p>
                      <a:r>
                        <a:rPr lang="en-US" sz="1800" dirty="0" err="1"/>
                        <a:t>scanner.c</a:t>
                      </a:r>
                      <a:r>
                        <a:rPr lang="en-US" sz="1800" dirty="0"/>
                        <a:t>, </a:t>
                      </a:r>
                      <a:r>
                        <a:rPr lang="en-US" sz="1800" dirty="0" err="1"/>
                        <a:t>scanner.h</a:t>
                      </a:r>
                      <a:endParaRPr lang="en-US" sz="1800" dirty="0"/>
                    </a:p>
                  </a:txBody>
                  <a:tcPr marL="91439" marR="91439" marT="45727" marB="45727"/>
                </a:tc>
                <a:tc>
                  <a:txBody>
                    <a:bodyPr/>
                    <a:lstStyle/>
                    <a:p>
                      <a:r>
                        <a:rPr lang="en-US" sz="1800" dirty="0" err="1"/>
                        <a:t>Đọc</a:t>
                      </a:r>
                      <a:r>
                        <a:rPr lang="en-US" sz="1800" dirty="0"/>
                        <a:t> </a:t>
                      </a:r>
                      <a:r>
                        <a:rPr lang="en-US" sz="1800" dirty="0" err="1"/>
                        <a:t>từng</a:t>
                      </a:r>
                      <a:r>
                        <a:rPr lang="en-US" sz="1800" baseline="0" dirty="0"/>
                        <a:t> token</a:t>
                      </a:r>
                      <a:endParaRPr lang="en-US" sz="1800" dirty="0"/>
                    </a:p>
                  </a:txBody>
                  <a:tcPr marL="91439" marR="91439" marT="45727" marB="45727"/>
                </a:tc>
                <a:extLst>
                  <a:ext uri="{0D108BD9-81ED-4DB2-BD59-A6C34878D82A}">
                    <a16:rowId xmlns:a16="http://schemas.microsoft.com/office/drawing/2014/main" val="10002"/>
                  </a:ext>
                </a:extLst>
              </a:tr>
              <a:tr h="370901">
                <a:tc>
                  <a:txBody>
                    <a:bodyPr/>
                    <a:lstStyle/>
                    <a:p>
                      <a:r>
                        <a:rPr lang="en-US" sz="1800" dirty="0"/>
                        <a:t>3</a:t>
                      </a:r>
                    </a:p>
                  </a:txBody>
                  <a:tcPr marL="91439" marR="91439" marT="45727" marB="45727"/>
                </a:tc>
                <a:tc>
                  <a:txBody>
                    <a:bodyPr/>
                    <a:lstStyle/>
                    <a:p>
                      <a:r>
                        <a:rPr lang="en-US" sz="1800" dirty="0" err="1"/>
                        <a:t>reader.h</a:t>
                      </a:r>
                      <a:r>
                        <a:rPr lang="en-US" sz="1800" dirty="0"/>
                        <a:t>,</a:t>
                      </a:r>
                      <a:r>
                        <a:rPr lang="en-US" sz="1800" baseline="0" dirty="0"/>
                        <a:t> </a:t>
                      </a:r>
                      <a:r>
                        <a:rPr lang="en-US" sz="1800" baseline="0" dirty="0" err="1"/>
                        <a:t>reader.c</a:t>
                      </a:r>
                      <a:endParaRPr lang="en-US" sz="1800" dirty="0"/>
                    </a:p>
                  </a:txBody>
                  <a:tcPr marL="91439" marR="91439" marT="45727" marB="45727"/>
                </a:tc>
                <a:tc>
                  <a:txBody>
                    <a:bodyPr/>
                    <a:lstStyle/>
                    <a:p>
                      <a:r>
                        <a:rPr lang="en-US" sz="1800" dirty="0" err="1"/>
                        <a:t>Đọc</a:t>
                      </a:r>
                      <a:r>
                        <a:rPr lang="en-US" sz="1800" baseline="0" dirty="0"/>
                        <a:t> </a:t>
                      </a:r>
                      <a:r>
                        <a:rPr lang="en-US" sz="1800" baseline="0" dirty="0" err="1"/>
                        <a:t>mã</a:t>
                      </a:r>
                      <a:r>
                        <a:rPr lang="en-US" sz="1800" baseline="0" dirty="0"/>
                        <a:t> </a:t>
                      </a:r>
                      <a:r>
                        <a:rPr lang="en-US" sz="1800" baseline="0" dirty="0" err="1"/>
                        <a:t>nguồn</a:t>
                      </a:r>
                      <a:r>
                        <a:rPr lang="en-US" sz="1800" baseline="0" dirty="0"/>
                        <a:t>  </a:t>
                      </a:r>
                      <a:endParaRPr lang="en-US" sz="1800" dirty="0"/>
                    </a:p>
                  </a:txBody>
                  <a:tcPr marL="91439" marR="91439" marT="45727" marB="45727"/>
                </a:tc>
                <a:extLst>
                  <a:ext uri="{0D108BD9-81ED-4DB2-BD59-A6C34878D82A}">
                    <a16:rowId xmlns:a16="http://schemas.microsoft.com/office/drawing/2014/main" val="10003"/>
                  </a:ext>
                </a:extLst>
              </a:tr>
              <a:tr h="640185">
                <a:tc>
                  <a:txBody>
                    <a:bodyPr/>
                    <a:lstStyle/>
                    <a:p>
                      <a:r>
                        <a:rPr lang="en-US" sz="1800" dirty="0"/>
                        <a:t>4</a:t>
                      </a:r>
                    </a:p>
                  </a:txBody>
                  <a:tcPr marL="91439" marR="91439" marT="45727" marB="45727"/>
                </a:tc>
                <a:tc>
                  <a:txBody>
                    <a:bodyPr/>
                    <a:lstStyle/>
                    <a:p>
                      <a:r>
                        <a:rPr lang="en-US" sz="1800" dirty="0" err="1"/>
                        <a:t>charcode.h</a:t>
                      </a:r>
                      <a:r>
                        <a:rPr lang="en-US" sz="1800" dirty="0"/>
                        <a:t>,</a:t>
                      </a:r>
                      <a:r>
                        <a:rPr lang="en-US" sz="1800" baseline="0" dirty="0"/>
                        <a:t> </a:t>
                      </a:r>
                      <a:r>
                        <a:rPr lang="en-US" sz="1800" baseline="0" dirty="0" err="1"/>
                        <a:t>charcode.c</a:t>
                      </a:r>
                      <a:endParaRPr lang="en-US" sz="1800" dirty="0"/>
                    </a:p>
                  </a:txBody>
                  <a:tcPr marL="91439" marR="91439" marT="45727" marB="45727"/>
                </a:tc>
                <a:tc>
                  <a:txBody>
                    <a:bodyPr/>
                    <a:lstStyle/>
                    <a:p>
                      <a:r>
                        <a:rPr lang="en-US" sz="1800" dirty="0" err="1"/>
                        <a:t>Phân</a:t>
                      </a:r>
                      <a:r>
                        <a:rPr lang="en-US" sz="1800" baseline="0" dirty="0"/>
                        <a:t> </a:t>
                      </a:r>
                      <a:r>
                        <a:rPr lang="en-US" sz="1800" baseline="0" dirty="0" err="1"/>
                        <a:t>loại</a:t>
                      </a:r>
                      <a:r>
                        <a:rPr lang="en-US" sz="1800" baseline="0" dirty="0"/>
                        <a:t> </a:t>
                      </a:r>
                      <a:r>
                        <a:rPr lang="en-US" sz="1800" baseline="0" dirty="0" err="1"/>
                        <a:t>ký</a:t>
                      </a:r>
                      <a:r>
                        <a:rPr lang="en-US" sz="1800" baseline="0" dirty="0"/>
                        <a:t> </a:t>
                      </a:r>
                      <a:r>
                        <a:rPr lang="en-US" sz="1800" baseline="0" dirty="0" err="1"/>
                        <a:t>tự</a:t>
                      </a:r>
                      <a:endParaRPr lang="en-US" sz="1800" dirty="0"/>
                    </a:p>
                  </a:txBody>
                  <a:tcPr marL="91439" marR="91439" marT="45727" marB="45727"/>
                </a:tc>
                <a:extLst>
                  <a:ext uri="{0D108BD9-81ED-4DB2-BD59-A6C34878D82A}">
                    <a16:rowId xmlns:a16="http://schemas.microsoft.com/office/drawing/2014/main" val="10004"/>
                  </a:ext>
                </a:extLst>
              </a:tr>
              <a:tr h="370901">
                <a:tc>
                  <a:txBody>
                    <a:bodyPr/>
                    <a:lstStyle/>
                    <a:p>
                      <a:r>
                        <a:rPr lang="en-US" sz="1800" dirty="0"/>
                        <a:t>5</a:t>
                      </a:r>
                    </a:p>
                  </a:txBody>
                  <a:tcPr marL="91439" marR="91439" marT="45727" marB="45727"/>
                </a:tc>
                <a:tc>
                  <a:txBody>
                    <a:bodyPr/>
                    <a:lstStyle/>
                    <a:p>
                      <a:r>
                        <a:rPr lang="en-US" sz="1800" dirty="0" err="1"/>
                        <a:t>token.h</a:t>
                      </a:r>
                      <a:r>
                        <a:rPr lang="en-US" sz="1800" dirty="0"/>
                        <a:t>,</a:t>
                      </a:r>
                      <a:r>
                        <a:rPr lang="en-US" sz="1800" baseline="0" dirty="0"/>
                        <a:t> </a:t>
                      </a:r>
                      <a:r>
                        <a:rPr lang="en-US" sz="1800" baseline="0" dirty="0" err="1"/>
                        <a:t>token.c</a:t>
                      </a:r>
                      <a:endParaRPr lang="en-US" sz="1800" dirty="0"/>
                    </a:p>
                  </a:txBody>
                  <a:tcPr marL="91439" marR="91439" marT="45727" marB="45727"/>
                </a:tc>
                <a:tc>
                  <a:txBody>
                    <a:bodyPr/>
                    <a:lstStyle/>
                    <a:p>
                      <a:r>
                        <a:rPr lang="en-US" sz="1800" dirty="0" err="1"/>
                        <a:t>Phân</a:t>
                      </a:r>
                      <a:r>
                        <a:rPr lang="en-US" sz="1800" baseline="0" dirty="0"/>
                        <a:t> </a:t>
                      </a:r>
                      <a:r>
                        <a:rPr lang="en-US" sz="1800" baseline="0" dirty="0" err="1"/>
                        <a:t>loại</a:t>
                      </a:r>
                      <a:r>
                        <a:rPr lang="en-US" sz="1800" baseline="0" dirty="0"/>
                        <a:t> </a:t>
                      </a:r>
                      <a:r>
                        <a:rPr lang="en-US" sz="1800" baseline="0" dirty="0" err="1"/>
                        <a:t>và</a:t>
                      </a:r>
                      <a:r>
                        <a:rPr lang="en-US" sz="1800" baseline="0" dirty="0"/>
                        <a:t> </a:t>
                      </a:r>
                      <a:r>
                        <a:rPr lang="en-US" sz="1800" baseline="0" dirty="0" err="1"/>
                        <a:t>nhận</a:t>
                      </a:r>
                      <a:r>
                        <a:rPr lang="en-US" sz="1800" baseline="0" dirty="0"/>
                        <a:t> </a:t>
                      </a:r>
                      <a:r>
                        <a:rPr lang="en-US" sz="1800" baseline="0" dirty="0" err="1"/>
                        <a:t>dạng</a:t>
                      </a:r>
                      <a:r>
                        <a:rPr lang="en-US" sz="1800" baseline="0" dirty="0"/>
                        <a:t> token, </a:t>
                      </a:r>
                      <a:r>
                        <a:rPr lang="en-US" sz="1800" baseline="0" dirty="0" err="1"/>
                        <a:t>từ</a:t>
                      </a:r>
                      <a:r>
                        <a:rPr lang="en-US" sz="1800" baseline="0" dirty="0"/>
                        <a:t> </a:t>
                      </a:r>
                      <a:r>
                        <a:rPr lang="en-US" sz="1800" baseline="0" dirty="0" err="1"/>
                        <a:t>khóa</a:t>
                      </a:r>
                      <a:endParaRPr lang="en-US" sz="1800" dirty="0"/>
                    </a:p>
                  </a:txBody>
                  <a:tcPr marL="91439" marR="91439" marT="45727" marB="45727"/>
                </a:tc>
                <a:extLst>
                  <a:ext uri="{0D108BD9-81ED-4DB2-BD59-A6C34878D82A}">
                    <a16:rowId xmlns:a16="http://schemas.microsoft.com/office/drawing/2014/main" val="10005"/>
                  </a:ext>
                </a:extLst>
              </a:tr>
              <a:tr h="370901">
                <a:tc>
                  <a:txBody>
                    <a:bodyPr/>
                    <a:lstStyle/>
                    <a:p>
                      <a:r>
                        <a:rPr lang="en-US" sz="1800" dirty="0"/>
                        <a:t>6</a:t>
                      </a:r>
                    </a:p>
                  </a:txBody>
                  <a:tcPr marL="91439" marR="91439" marT="45727" marB="45727"/>
                </a:tc>
                <a:tc>
                  <a:txBody>
                    <a:bodyPr/>
                    <a:lstStyle/>
                    <a:p>
                      <a:r>
                        <a:rPr lang="en-US" sz="1800" dirty="0" err="1"/>
                        <a:t>error.h</a:t>
                      </a:r>
                      <a:r>
                        <a:rPr lang="en-US" sz="1800" dirty="0"/>
                        <a:t>, </a:t>
                      </a:r>
                      <a:r>
                        <a:rPr lang="en-US" sz="1800" dirty="0" err="1"/>
                        <a:t>error.c</a:t>
                      </a:r>
                      <a:endParaRPr lang="en-US" sz="1800" dirty="0"/>
                    </a:p>
                  </a:txBody>
                  <a:tcPr marL="91439" marR="91439" marT="45727" marB="45727"/>
                </a:tc>
                <a:tc>
                  <a:txBody>
                    <a:bodyPr/>
                    <a:lstStyle/>
                    <a:p>
                      <a:r>
                        <a:rPr lang="en-US" sz="1800" dirty="0" err="1"/>
                        <a:t>Thông</a:t>
                      </a:r>
                      <a:r>
                        <a:rPr lang="en-US" sz="1800" baseline="0" dirty="0"/>
                        <a:t> </a:t>
                      </a:r>
                      <a:r>
                        <a:rPr lang="en-US" sz="1800" baseline="0" dirty="0" err="1"/>
                        <a:t>báo</a:t>
                      </a:r>
                      <a:r>
                        <a:rPr lang="en-US" sz="1800" baseline="0" dirty="0"/>
                        <a:t> </a:t>
                      </a:r>
                      <a:r>
                        <a:rPr lang="en-US" sz="1800" baseline="0" dirty="0" err="1"/>
                        <a:t>lỗi</a:t>
                      </a:r>
                      <a:endParaRPr lang="en-US" sz="1800" dirty="0"/>
                    </a:p>
                  </a:txBody>
                  <a:tcPr marL="91439" marR="91439" marT="45727" marB="45727"/>
                </a:tc>
                <a:extLst>
                  <a:ext uri="{0D108BD9-81ED-4DB2-BD59-A6C34878D82A}">
                    <a16:rowId xmlns:a16="http://schemas.microsoft.com/office/drawing/2014/main" val="10006"/>
                  </a:ext>
                </a:extLst>
              </a:tr>
              <a:tr h="370901">
                <a:tc>
                  <a:txBody>
                    <a:bodyPr/>
                    <a:lstStyle/>
                    <a:p>
                      <a:r>
                        <a:rPr lang="en-US" sz="1800" dirty="0"/>
                        <a:t>7</a:t>
                      </a:r>
                    </a:p>
                  </a:txBody>
                  <a:tcPr marL="91439" marR="91439" marT="45727" marB="45727"/>
                </a:tc>
                <a:tc>
                  <a:txBody>
                    <a:bodyPr/>
                    <a:lstStyle/>
                    <a:p>
                      <a:r>
                        <a:rPr lang="en-US" sz="1800" dirty="0" err="1"/>
                        <a:t>parser.c</a:t>
                      </a:r>
                      <a:r>
                        <a:rPr lang="en-US" sz="1800" dirty="0"/>
                        <a:t>, </a:t>
                      </a:r>
                      <a:r>
                        <a:rPr lang="en-US" sz="1800" dirty="0" err="1"/>
                        <a:t>parser.h</a:t>
                      </a:r>
                      <a:endParaRPr lang="en-US" sz="1800" dirty="0"/>
                    </a:p>
                  </a:txBody>
                  <a:tcPr marL="91439" marR="91439" marT="45727" marB="45727"/>
                </a:tc>
                <a:tc>
                  <a:txBody>
                    <a:bodyPr/>
                    <a:lstStyle/>
                    <a:p>
                      <a:r>
                        <a:rPr lang="en-US" sz="1800" dirty="0" err="1"/>
                        <a:t>Duyệt</a:t>
                      </a:r>
                      <a:r>
                        <a:rPr lang="en-US" sz="1800" baseline="0" dirty="0"/>
                        <a:t> </a:t>
                      </a:r>
                      <a:r>
                        <a:rPr lang="en-US" sz="1800" baseline="0" dirty="0" err="1"/>
                        <a:t>các</a:t>
                      </a:r>
                      <a:r>
                        <a:rPr lang="en-US" sz="1800" baseline="0" dirty="0"/>
                        <a:t> </a:t>
                      </a:r>
                      <a:r>
                        <a:rPr lang="en-US" sz="1800" baseline="0" dirty="0" err="1"/>
                        <a:t>cấu</a:t>
                      </a:r>
                      <a:r>
                        <a:rPr lang="en-US" sz="1800" baseline="0" dirty="0"/>
                        <a:t> </a:t>
                      </a:r>
                      <a:r>
                        <a:rPr lang="en-US" sz="1800" baseline="0" dirty="0" err="1"/>
                        <a:t>trúc</a:t>
                      </a:r>
                      <a:r>
                        <a:rPr lang="en-US" sz="1800" baseline="0" dirty="0"/>
                        <a:t> </a:t>
                      </a:r>
                      <a:r>
                        <a:rPr lang="en-US" sz="1800" baseline="0" dirty="0" err="1"/>
                        <a:t>chương</a:t>
                      </a:r>
                      <a:r>
                        <a:rPr lang="en-US" sz="1800" baseline="0" dirty="0"/>
                        <a:t> </a:t>
                      </a:r>
                      <a:r>
                        <a:rPr lang="en-US" sz="1800" baseline="0" dirty="0" err="1"/>
                        <a:t>trình</a:t>
                      </a:r>
                      <a:endParaRPr lang="en-US" sz="1800" dirty="0"/>
                    </a:p>
                  </a:txBody>
                  <a:tcPr marL="91439" marR="91439" marT="45727" marB="45727"/>
                </a:tc>
                <a:extLst>
                  <a:ext uri="{0D108BD9-81ED-4DB2-BD59-A6C34878D82A}">
                    <a16:rowId xmlns:a16="http://schemas.microsoft.com/office/drawing/2014/main" val="10007"/>
                  </a:ext>
                </a:extLst>
              </a:tr>
              <a:tr h="370901">
                <a:tc>
                  <a:txBody>
                    <a:bodyPr/>
                    <a:lstStyle/>
                    <a:p>
                      <a:r>
                        <a:rPr lang="en-US" sz="1800" dirty="0"/>
                        <a:t>8</a:t>
                      </a:r>
                    </a:p>
                  </a:txBody>
                  <a:tcPr marL="91439" marR="91439" marT="45727" marB="45727"/>
                </a:tc>
                <a:tc>
                  <a:txBody>
                    <a:bodyPr/>
                    <a:lstStyle/>
                    <a:p>
                      <a:r>
                        <a:rPr lang="en-US" sz="1800" dirty="0" err="1"/>
                        <a:t>main.c</a:t>
                      </a:r>
                      <a:endParaRPr lang="en-US" sz="1800" dirty="0"/>
                    </a:p>
                  </a:txBody>
                  <a:tcPr marL="91439" marR="91439" marT="45727" marB="45727"/>
                </a:tc>
                <a:tc>
                  <a:txBody>
                    <a:bodyPr/>
                    <a:lstStyle/>
                    <a:p>
                      <a:r>
                        <a:rPr lang="en-US" sz="1800" dirty="0" err="1"/>
                        <a:t>Chương</a:t>
                      </a:r>
                      <a:r>
                        <a:rPr lang="en-US" sz="1800" baseline="0" dirty="0"/>
                        <a:t> </a:t>
                      </a:r>
                      <a:r>
                        <a:rPr lang="en-US" sz="1800" baseline="0" dirty="0" err="1"/>
                        <a:t>trình</a:t>
                      </a:r>
                      <a:r>
                        <a:rPr lang="en-US" sz="1800" baseline="0" dirty="0"/>
                        <a:t> </a:t>
                      </a:r>
                      <a:r>
                        <a:rPr lang="en-US" sz="1800" baseline="0" dirty="0" err="1"/>
                        <a:t>chính</a:t>
                      </a:r>
                      <a:endParaRPr lang="en-US" sz="1800" dirty="0"/>
                    </a:p>
                  </a:txBody>
                  <a:tcPr marL="91439" marR="91439" marT="45727" marB="45727"/>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6814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(1)</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a:p>
        </p:txBody>
      </p:sp>
      <p:pic>
        <p:nvPicPr>
          <p:cNvPr id="5" name="Picture 4">
            <a:extLst>
              <a:ext uri="{FF2B5EF4-FFF2-40B4-BE49-F238E27FC236}">
                <a16:creationId xmlns:a16="http://schemas.microsoft.com/office/drawing/2014/main" id="{ABBF4BD0-B692-4128-B6AB-A03A37FA9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479" t="40610" r="28841" b="44630"/>
          <a:stretch>
            <a:fillRect/>
          </a:stretch>
        </p:blipFill>
        <p:spPr bwMode="auto">
          <a:xfrm>
            <a:off x="1857375" y="1928813"/>
            <a:ext cx="4005263"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48E33D2A-26BC-47F7-A001-9B9CE66B4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785" t="28793" r="11992" b="25441"/>
          <a:stretch>
            <a:fillRect/>
          </a:stretch>
        </p:blipFill>
        <p:spPr bwMode="auto">
          <a:xfrm>
            <a:off x="1857375" y="2857500"/>
            <a:ext cx="4929188"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9332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(2)</a:t>
            </a:r>
            <a:endParaRPr lang="en-US" dirty="0"/>
          </a:p>
        </p:txBody>
      </p:sp>
      <p:pic>
        <p:nvPicPr>
          <p:cNvPr id="5" name="Picture 4">
            <a:extLst>
              <a:ext uri="{FF2B5EF4-FFF2-40B4-BE49-F238E27FC236}">
                <a16:creationId xmlns:a16="http://schemas.microsoft.com/office/drawing/2014/main" id="{90CF760C-0EFC-4A07-B0AF-B3A0206880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5239" r="24011" b="31543"/>
          <a:stretch>
            <a:fillRect/>
          </a:stretch>
        </p:blipFill>
        <p:spPr bwMode="auto">
          <a:xfrm>
            <a:off x="1225153" y="2177527"/>
            <a:ext cx="6553993" cy="3239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23784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(3)</a:t>
            </a:r>
            <a:endParaRPr lang="en-US" dirty="0"/>
          </a:p>
        </p:txBody>
      </p:sp>
      <p:pic>
        <p:nvPicPr>
          <p:cNvPr id="5" name="Picture 4">
            <a:extLst>
              <a:ext uri="{FF2B5EF4-FFF2-40B4-BE49-F238E27FC236}">
                <a16:creationId xmlns:a16="http://schemas.microsoft.com/office/drawing/2014/main" id="{7AC94E8F-F2A0-4093-BCE4-F497CB9329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0063" r="24011" b="28598"/>
          <a:stretch>
            <a:fillRect/>
          </a:stretch>
        </p:blipFill>
        <p:spPr bwMode="auto">
          <a:xfrm>
            <a:off x="1225153" y="1781531"/>
            <a:ext cx="6553993" cy="40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48089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(4)</a:t>
            </a:r>
            <a:endParaRPr lang="en-US" dirty="0"/>
          </a:p>
        </p:txBody>
      </p:sp>
      <p:pic>
        <p:nvPicPr>
          <p:cNvPr id="6" name="Picture 4">
            <a:extLst>
              <a:ext uri="{FF2B5EF4-FFF2-40B4-BE49-F238E27FC236}">
                <a16:creationId xmlns:a16="http://schemas.microsoft.com/office/drawing/2014/main" id="{32A01167-BC61-4189-A4B3-43DD3A1B0F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1655" t="27849" r="22824" b="27118"/>
          <a:stretch>
            <a:fillRect/>
          </a:stretch>
        </p:blipFill>
        <p:spPr bwMode="auto">
          <a:xfrm>
            <a:off x="1117117" y="1601405"/>
            <a:ext cx="6770065" cy="43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140937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emplate>Presentation1</Template>
  <TotalTime>679</TotalTime>
  <Words>933</Words>
  <Application>Microsoft Office PowerPoint</Application>
  <PresentationFormat>Trình chiếu Trên màn hình (4:3)</PresentationFormat>
  <Paragraphs>144</Paragraphs>
  <Slides>23</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23</vt:i4>
      </vt:variant>
    </vt:vector>
  </HeadingPairs>
  <TitlesOfParts>
    <vt:vector size="28" baseType="lpstr">
      <vt:lpstr>Arial</vt:lpstr>
      <vt:lpstr>Calibri</vt:lpstr>
      <vt:lpstr>Calibri Light</vt:lpstr>
      <vt:lpstr>Times New Roman</vt:lpstr>
      <vt:lpstr>Office Theme</vt:lpstr>
      <vt:lpstr> Đề tài: Xây dựng bộ phân tích cú pháp dựa trên tập sơ đồ cú pháp</vt:lpstr>
      <vt:lpstr>Vai trò của bộ phân tích cú pháp</vt:lpstr>
      <vt:lpstr>Bộ phân tích cú pháp</vt:lpstr>
      <vt:lpstr>Từ sơ đồ thành thủ tục</vt:lpstr>
      <vt:lpstr>Xây dựng parser – Cấu trúc</vt:lpstr>
      <vt:lpstr>Sơ đồ cú pháp (1)</vt:lpstr>
      <vt:lpstr>Sơ đồ cú pháp (2)</vt:lpstr>
      <vt:lpstr>Sơ đồ cú pháp (3)</vt:lpstr>
      <vt:lpstr>Sơ đồ cú pháp (4)</vt:lpstr>
      <vt:lpstr>Sơ đồ cú pháp (5)</vt:lpstr>
      <vt:lpstr>Sơ đồ cú pháp (6)</vt:lpstr>
      <vt:lpstr>Sơ đồ cú pháp (7)</vt:lpstr>
      <vt:lpstr>Kiểm thử với ví dụ 3</vt:lpstr>
      <vt:lpstr>Lỗi Invalid Statement và lỗi Invalid Term</vt:lpstr>
      <vt:lpstr>Giới thiệu hàm compileBlock</vt:lpstr>
      <vt:lpstr>Giới thiệu hàm compileStatement</vt:lpstr>
      <vt:lpstr>Giới thiệu hàm compileExpression</vt:lpstr>
      <vt:lpstr>Giới thiệu hàm compileParamlist</vt:lpstr>
      <vt:lpstr>Giới thiệu hàm compileParamlist (tiếp)</vt:lpstr>
      <vt:lpstr>Giải thích 3 lệnh if lồng nhau</vt:lpstr>
      <vt:lpstr>Những hàm xét tập FOLLOW</vt:lpstr>
      <vt:lpstr>Sơ đồ minh họa</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Thái Đỗ</cp:lastModifiedBy>
  <cp:revision>28</cp:revision>
  <dcterms:created xsi:type="dcterms:W3CDTF">2016-07-25T07:53:11Z</dcterms:created>
  <dcterms:modified xsi:type="dcterms:W3CDTF">2019-04-21T19:13:35Z</dcterms:modified>
</cp:coreProperties>
</file>