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72" r:id="rId4"/>
    <p:sldId id="273" r:id="rId5"/>
    <p:sldId id="274" r:id="rId6"/>
    <p:sldId id="275" r:id="rId7"/>
    <p:sldId id="276" r:id="rId8"/>
    <p:sldId id="277" r:id="rId9"/>
    <p:sldId id="278" r:id="rId10"/>
    <p:sldId id="287" r:id="rId11"/>
    <p:sldId id="288" r:id="rId12"/>
    <p:sldId id="289" r:id="rId13"/>
    <p:sldId id="279" r:id="rId14"/>
    <p:sldId id="280" r:id="rId15"/>
    <p:sldId id="281" r:id="rId16"/>
    <p:sldId id="296" r:id="rId17"/>
    <p:sldId id="282" r:id="rId18"/>
    <p:sldId id="295" r:id="rId19"/>
    <p:sldId id="283" r:id="rId20"/>
    <p:sldId id="293" r:id="rId21"/>
    <p:sldId id="294" r:id="rId22"/>
    <p:sldId id="284" r:id="rId23"/>
    <p:sldId id="292" r:id="rId24"/>
    <p:sldId id="290" r:id="rId25"/>
    <p:sldId id="286" r:id="rId26"/>
    <p:sldId id="291" r:id="rId27"/>
    <p:sldId id="258"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4" autoAdjust="0"/>
    <p:restoredTop sz="94660"/>
  </p:normalViewPr>
  <p:slideViewPr>
    <p:cSldViewPr snapToGrid="0">
      <p:cViewPr varScale="1">
        <p:scale>
          <a:sx n="86" d="100"/>
          <a:sy n="86" d="100"/>
        </p:scale>
        <p:origin x="1382" y="91"/>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43000" y="1538287"/>
            <a:ext cx="6858000" cy="2387600"/>
          </a:xfrm>
        </p:spPr>
        <p:txBody>
          <a:bodyPr anchor="b">
            <a:normAutofit/>
          </a:bodyPr>
          <a:lstStyle>
            <a:lvl1pPr marL="0" marR="0" indent="0" algn="ctr" defTabSz="685800" rtl="0" eaLnBrk="1" fontAlgn="auto" latinLnBrk="0" hangingPunct="1">
              <a:lnSpc>
                <a:spcPct val="90000"/>
              </a:lnSpc>
              <a:spcBef>
                <a:spcPct val="0"/>
              </a:spcBef>
              <a:spcAft>
                <a:spcPts val="0"/>
              </a:spcAft>
              <a:buClrTx/>
              <a:buSzTx/>
              <a:buFontTx/>
              <a:buNone/>
              <a:tabLst/>
              <a:defRPr sz="4400">
                <a:solidFill>
                  <a:schemeClr val="tx1">
                    <a:lumMod val="75000"/>
                    <a:lumOff val="25000"/>
                  </a:schemeClr>
                </a:solidFill>
              </a:defRPr>
            </a:lvl1pPr>
          </a:lstStyle>
          <a:p>
            <a:r>
              <a:rPr lang="en-US" dirty="0"/>
              <a:t>Click to edit </a:t>
            </a:r>
            <a:br>
              <a:rPr lang="en-US" dirty="0"/>
            </a:br>
            <a:r>
              <a:rPr lang="en-US" dirty="0"/>
              <a:t>Master subtitle style</a:t>
            </a:r>
            <a:br>
              <a:rPr lang="en-US" dirty="0"/>
            </a:br>
            <a:endParaRPr lang="en-US" dirty="0"/>
          </a:p>
        </p:txBody>
      </p:sp>
      <p:sp>
        <p:nvSpPr>
          <p:cNvPr id="3" name="Subtitle 2"/>
          <p:cNvSpPr>
            <a:spLocks noGrp="1"/>
          </p:cNvSpPr>
          <p:nvPr>
            <p:ph type="subTitle" idx="1"/>
          </p:nvPr>
        </p:nvSpPr>
        <p:spPr>
          <a:xfrm>
            <a:off x="1143000" y="4313238"/>
            <a:ext cx="6858000" cy="1655762"/>
          </a:xfrm>
        </p:spPr>
        <p:txBody>
          <a:bodyPr>
            <a:normAutofit/>
          </a:bodyPr>
          <a:lstStyle>
            <a:lvl1pPr marL="0" indent="0" algn="ctr">
              <a:buNone/>
              <a:defRPr sz="28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4" name="Date Placeholder 3"/>
          <p:cNvSpPr>
            <a:spLocks noGrp="1"/>
          </p:cNvSpPr>
          <p:nvPr>
            <p:ph type="dt" sz="half" idx="10"/>
          </p:nvPr>
        </p:nvSpPr>
        <p:spPr/>
        <p:txBody>
          <a:bodyPr/>
          <a:lstStyle/>
          <a:p>
            <a:fld id="{A0EC2761-52B0-42C5-B01B-DF8F69615AE5}" type="datetimeFigureOut">
              <a:rPr lang="en-US" smtClean="0"/>
              <a:t>4/22/2019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3852976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EC2761-52B0-42C5-B01B-DF8F69615AE5}" type="datetimeFigureOut">
              <a:rPr lang="en-US" smtClean="0"/>
              <a:t>4/22/2019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2386933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EC2761-52B0-42C5-B01B-DF8F69615AE5}" type="datetimeFigureOut">
              <a:rPr lang="en-US" smtClean="0"/>
              <a:t>4/22/2019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784969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EC2761-52B0-42C5-B01B-DF8F69615AE5}" type="datetimeFigureOut">
              <a:rPr lang="en-US" smtClean="0"/>
              <a:t>4/22/2019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198336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EC2761-52B0-42C5-B01B-DF8F69615AE5}" type="datetimeFigureOut">
              <a:rPr lang="en-US" smtClean="0"/>
              <a:t>4/22/2019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3291240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0EC2761-52B0-42C5-B01B-DF8F69615AE5}" type="datetimeFigureOut">
              <a:rPr lang="en-US" smtClean="0"/>
              <a:t>4/22/2019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730268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0EC2761-52B0-42C5-B01B-DF8F69615AE5}" type="datetimeFigureOut">
              <a:rPr lang="en-US" smtClean="0"/>
              <a:t>4/22/2019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3116667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0EC2761-52B0-42C5-B01B-DF8F69615AE5}" type="datetimeFigureOut">
              <a:rPr lang="en-US" smtClean="0"/>
              <a:t>4/22/2019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2179338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EC2761-52B0-42C5-B01B-DF8F69615AE5}" type="datetimeFigureOut">
              <a:rPr lang="en-US" smtClean="0"/>
              <a:t>4/22/2019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2181227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0EC2761-52B0-42C5-B01B-DF8F69615AE5}" type="datetimeFigureOut">
              <a:rPr lang="en-US" smtClean="0"/>
              <a:t>4/22/2019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1720892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0EC2761-52B0-42C5-B01B-DF8F69615AE5}" type="datetimeFigureOut">
              <a:rPr lang="en-US" smtClean="0"/>
              <a:t>4/22/2019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2984244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88950" y="-87315"/>
            <a:ext cx="80264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88950" y="1346200"/>
            <a:ext cx="8026400" cy="490219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0EC2761-52B0-42C5-B01B-DF8F69615AE5}" type="datetimeFigureOut">
              <a:rPr lang="en-US" smtClean="0"/>
              <a:t>4/22/2019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02EBBDA-6239-48A4-BF42-145536EAE284}" type="slidenum">
              <a:rPr lang="en-US" smtClean="0"/>
              <a:t>‹#›</a:t>
            </a:fld>
            <a:endParaRPr lang="en-US"/>
          </a:p>
        </p:txBody>
      </p:sp>
    </p:spTree>
    <p:extLst>
      <p:ext uri="{BB962C8B-B14F-4D97-AF65-F5344CB8AC3E}">
        <p14:creationId xmlns:p14="http://schemas.microsoft.com/office/powerpoint/2010/main" val="5178575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600" b="1" kern="1200">
          <a:solidFill>
            <a:schemeClr val="bg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lumMod val="75000"/>
              <a:lumOff val="25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lumMod val="75000"/>
              <a:lumOff val="25000"/>
            </a:schemeClr>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lumMod val="75000"/>
              <a:lumOff val="25000"/>
            </a:schemeClr>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lumMod val="75000"/>
              <a:lumOff val="25000"/>
            </a:schemeClr>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538287"/>
            <a:ext cx="6858000" cy="2387600"/>
          </a:xfrm>
        </p:spPr>
        <p:txBody>
          <a:bodyPr>
            <a:normAutofit fontScale="90000"/>
          </a:bodyPr>
          <a:lstStyle/>
          <a:p>
            <a:br>
              <a:rPr lang="en-US" dirty="0"/>
            </a:br>
            <a:r>
              <a:rPr lang="en-US" dirty="0" err="1"/>
              <a:t>Đề</a:t>
            </a:r>
            <a:r>
              <a:rPr lang="en-US" dirty="0"/>
              <a:t> </a:t>
            </a:r>
            <a:r>
              <a:rPr lang="en-US" dirty="0" err="1"/>
              <a:t>tài</a:t>
            </a:r>
            <a:r>
              <a:rPr lang="en-US" dirty="0"/>
              <a:t>: </a:t>
            </a:r>
            <a:r>
              <a:rPr lang="en-US" dirty="0" err="1"/>
              <a:t>Xây</a:t>
            </a:r>
            <a:r>
              <a:rPr lang="en-US" dirty="0"/>
              <a:t> </a:t>
            </a:r>
            <a:r>
              <a:rPr lang="en-US" err="1"/>
              <a:t>dựng</a:t>
            </a:r>
            <a:r>
              <a:rPr lang="en-US"/>
              <a:t> bộ phân tích cú pháp dựa trên tập sơ đồ cú pháp</a:t>
            </a:r>
            <a:endParaRPr lang="en-US" dirty="0"/>
          </a:p>
        </p:txBody>
      </p:sp>
      <p:sp>
        <p:nvSpPr>
          <p:cNvPr id="3" name="Subtitle 2"/>
          <p:cNvSpPr>
            <a:spLocks noGrp="1"/>
          </p:cNvSpPr>
          <p:nvPr>
            <p:ph type="subTitle" idx="1"/>
          </p:nvPr>
        </p:nvSpPr>
        <p:spPr>
          <a:xfrm>
            <a:off x="1143000" y="4286606"/>
            <a:ext cx="6858000" cy="2764570"/>
          </a:xfrm>
        </p:spPr>
        <p:txBody>
          <a:bodyPr>
            <a:normAutofit fontScale="92500" lnSpcReduction="10000"/>
          </a:bodyPr>
          <a:lstStyle/>
          <a:p>
            <a:r>
              <a:rPr lang="en-US"/>
              <a:t>Nhóm 3:</a:t>
            </a:r>
          </a:p>
          <a:p>
            <a:r>
              <a:rPr lang="en-US" sz="2300"/>
              <a:t>Đặng Xuân V</a:t>
            </a:r>
            <a:r>
              <a:rPr lang="vi-VN" sz="2300"/>
              <a:t>ư</a:t>
            </a:r>
            <a:r>
              <a:rPr lang="en-US" sz="2300"/>
              <a:t>ơng</a:t>
            </a:r>
          </a:p>
          <a:p>
            <a:r>
              <a:rPr lang="en-US" sz="2300"/>
              <a:t>Bùi Hồng Ngọc</a:t>
            </a:r>
          </a:p>
          <a:p>
            <a:r>
              <a:rPr lang="en-US" sz="2300"/>
              <a:t>Đỗ Đức Thái</a:t>
            </a:r>
          </a:p>
          <a:p>
            <a:r>
              <a:rPr lang="en-US" sz="2300"/>
              <a:t>Nguyễn Trung Hiếu</a:t>
            </a:r>
          </a:p>
          <a:p>
            <a:r>
              <a:rPr lang="en-US" sz="2300"/>
              <a:t>Nguyễn Văn Đức</a:t>
            </a:r>
          </a:p>
          <a:p>
            <a:r>
              <a:rPr lang="en-US" sz="2300"/>
              <a:t>Đỗ Chí Thành </a:t>
            </a:r>
            <a:endParaRPr lang="en-US" sz="2300" dirty="0"/>
          </a:p>
          <a:p>
            <a:endParaRPr lang="en-US" dirty="0"/>
          </a:p>
        </p:txBody>
      </p:sp>
    </p:spTree>
    <p:extLst>
      <p:ext uri="{BB962C8B-B14F-4D97-AF65-F5344CB8AC3E}">
        <p14:creationId xmlns:p14="http://schemas.microsoft.com/office/powerpoint/2010/main" val="34790396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0826-E80F-43C0-912C-275EB710142B}"/>
              </a:ext>
            </a:extLst>
          </p:cNvPr>
          <p:cNvSpPr>
            <a:spLocks noGrp="1"/>
          </p:cNvSpPr>
          <p:nvPr>
            <p:ph type="title"/>
          </p:nvPr>
        </p:nvSpPr>
        <p:spPr/>
        <p:txBody>
          <a:bodyPr/>
          <a:lstStyle/>
          <a:p>
            <a:r>
              <a:rPr lang="en-US"/>
              <a:t>Sơ đồ cú pháp (5)</a:t>
            </a:r>
            <a:endParaRPr lang="en-US" dirty="0"/>
          </a:p>
        </p:txBody>
      </p:sp>
      <p:sp>
        <p:nvSpPr>
          <p:cNvPr id="4" name="Chỗ dành sẵn cho Nội dung 3">
            <a:extLst>
              <a:ext uri="{FF2B5EF4-FFF2-40B4-BE49-F238E27FC236}">
                <a16:creationId xmlns:a16="http://schemas.microsoft.com/office/drawing/2014/main" id="{0A469280-6A1E-4F41-B2DD-5119847FC0AE}"/>
              </a:ext>
            </a:extLst>
          </p:cNvPr>
          <p:cNvSpPr>
            <a:spLocks noGrp="1"/>
          </p:cNvSpPr>
          <p:nvPr>
            <p:ph idx="1"/>
          </p:nvPr>
        </p:nvSpPr>
        <p:spPr/>
        <p:txBody>
          <a:bodyPr/>
          <a:lstStyle/>
          <a:p>
            <a:endParaRPr lang="vi-VN"/>
          </a:p>
        </p:txBody>
      </p:sp>
      <p:pic>
        <p:nvPicPr>
          <p:cNvPr id="7" name="Picture 4">
            <a:extLst>
              <a:ext uri="{FF2B5EF4-FFF2-40B4-BE49-F238E27FC236}">
                <a16:creationId xmlns:a16="http://schemas.microsoft.com/office/drawing/2014/main" id="{39DD662D-CB28-4668-B1E8-32650552B5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2240" t="31543" r="24011" b="28598"/>
          <a:stretch>
            <a:fillRect/>
          </a:stretch>
        </p:blipFill>
        <p:spPr bwMode="auto">
          <a:xfrm>
            <a:off x="1214438" y="2000250"/>
            <a:ext cx="6692900"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210726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0826-E80F-43C0-912C-275EB710142B}"/>
              </a:ext>
            </a:extLst>
          </p:cNvPr>
          <p:cNvSpPr>
            <a:spLocks noGrp="1"/>
          </p:cNvSpPr>
          <p:nvPr>
            <p:ph type="title"/>
          </p:nvPr>
        </p:nvSpPr>
        <p:spPr/>
        <p:txBody>
          <a:bodyPr/>
          <a:lstStyle/>
          <a:p>
            <a:r>
              <a:rPr lang="en-US"/>
              <a:t>Sơ đồ cú pháp (6)</a:t>
            </a:r>
            <a:endParaRPr lang="en-US" dirty="0"/>
          </a:p>
        </p:txBody>
      </p:sp>
      <p:pic>
        <p:nvPicPr>
          <p:cNvPr id="5" name="Content Placeholder 4">
            <a:extLst>
              <a:ext uri="{FF2B5EF4-FFF2-40B4-BE49-F238E27FC236}">
                <a16:creationId xmlns:a16="http://schemas.microsoft.com/office/drawing/2014/main" id="{4E1977E1-8DF3-44ED-9AA8-EFF16C548E5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22240" t="33759" r="24011" b="30063"/>
          <a:stretch>
            <a:fillRect/>
          </a:stretch>
        </p:blipFill>
        <p:spPr bwMode="auto">
          <a:xfrm>
            <a:off x="1225153" y="2033192"/>
            <a:ext cx="6553993" cy="3528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405697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0826-E80F-43C0-912C-275EB710142B}"/>
              </a:ext>
            </a:extLst>
          </p:cNvPr>
          <p:cNvSpPr>
            <a:spLocks noGrp="1"/>
          </p:cNvSpPr>
          <p:nvPr>
            <p:ph type="title"/>
          </p:nvPr>
        </p:nvSpPr>
        <p:spPr/>
        <p:txBody>
          <a:bodyPr/>
          <a:lstStyle/>
          <a:p>
            <a:r>
              <a:rPr lang="en-US"/>
              <a:t>Sơ đồ cú pháp (7)</a:t>
            </a:r>
            <a:endParaRPr lang="en-US" dirty="0"/>
          </a:p>
        </p:txBody>
      </p:sp>
      <p:pic>
        <p:nvPicPr>
          <p:cNvPr id="5" name="Content Placeholder 4">
            <a:extLst>
              <a:ext uri="{FF2B5EF4-FFF2-40B4-BE49-F238E27FC236}">
                <a16:creationId xmlns:a16="http://schemas.microsoft.com/office/drawing/2014/main" id="{5B03456F-79BE-41C7-B6C5-6C409495C03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22824" t="33759" r="24611" b="31543"/>
          <a:stretch>
            <a:fillRect/>
          </a:stretch>
        </p:blipFill>
        <p:spPr bwMode="auto">
          <a:xfrm>
            <a:off x="1297340" y="2105359"/>
            <a:ext cx="6409619" cy="3383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24714988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0826-E80F-43C0-912C-275EB710142B}"/>
              </a:ext>
            </a:extLst>
          </p:cNvPr>
          <p:cNvSpPr>
            <a:spLocks noGrp="1"/>
          </p:cNvSpPr>
          <p:nvPr>
            <p:ph type="title"/>
          </p:nvPr>
        </p:nvSpPr>
        <p:spPr/>
        <p:txBody>
          <a:bodyPr/>
          <a:lstStyle/>
          <a:p>
            <a:r>
              <a:rPr lang="en-US"/>
              <a:t>Kiểm thử với ví dụ 3</a:t>
            </a:r>
            <a:endParaRPr lang="en-US" dirty="0"/>
          </a:p>
        </p:txBody>
      </p:sp>
      <p:sp>
        <p:nvSpPr>
          <p:cNvPr id="6" name="Hình chữ nhật 5">
            <a:extLst>
              <a:ext uri="{FF2B5EF4-FFF2-40B4-BE49-F238E27FC236}">
                <a16:creationId xmlns:a16="http://schemas.microsoft.com/office/drawing/2014/main" id="{7A04BA52-21EB-40DE-88A4-D4C2D6586CD0}"/>
              </a:ext>
            </a:extLst>
          </p:cNvPr>
          <p:cNvSpPr/>
          <p:nvPr/>
        </p:nvSpPr>
        <p:spPr>
          <a:xfrm>
            <a:off x="628650" y="1238248"/>
            <a:ext cx="3465095" cy="5401479"/>
          </a:xfrm>
          <a:prstGeom prst="rect">
            <a:avLst/>
          </a:prstGeom>
        </p:spPr>
        <p:txBody>
          <a:bodyPr wrap="square">
            <a:spAutoFit/>
          </a:bodyPr>
          <a:lstStyle/>
          <a:p>
            <a:r>
              <a:rPr lang="vi-VN" sz="1500" dirty="0"/>
              <a:t>PROGRAM  EXAMPLE3;  (* TOWER OF HANOI *)</a:t>
            </a:r>
          </a:p>
          <a:p>
            <a:r>
              <a:rPr lang="vi-VN" sz="1500" dirty="0"/>
              <a:t>VAR  I:INTEGER;  </a:t>
            </a:r>
          </a:p>
          <a:p>
            <a:r>
              <a:rPr lang="vi-VN" sz="1500" dirty="0"/>
              <a:t>     N:INTEGER;  </a:t>
            </a:r>
          </a:p>
          <a:p>
            <a:r>
              <a:rPr lang="vi-VN" sz="1500" dirty="0"/>
              <a:t>     P:INTEGER;  </a:t>
            </a:r>
          </a:p>
          <a:p>
            <a:r>
              <a:rPr lang="vi-VN" sz="1500" dirty="0"/>
              <a:t>     Q:INTEGER;</a:t>
            </a:r>
          </a:p>
          <a:p>
            <a:r>
              <a:rPr lang="vi-VN" sz="1500" dirty="0"/>
              <a:t>     C:CHAR;</a:t>
            </a:r>
          </a:p>
          <a:p>
            <a:endParaRPr lang="vi-VN" sz="1500" dirty="0"/>
          </a:p>
          <a:p>
            <a:r>
              <a:rPr lang="vi-VN" sz="1500" dirty="0"/>
              <a:t>PROCEDURE  HANOI(N:INTEGER;  S:INTEGER;  Z:INTEGER);</a:t>
            </a:r>
          </a:p>
          <a:p>
            <a:r>
              <a:rPr lang="vi-VN" sz="1500" dirty="0"/>
              <a:t>BEGIN</a:t>
            </a:r>
          </a:p>
          <a:p>
            <a:r>
              <a:rPr lang="vi-VN" sz="1500" dirty="0"/>
              <a:t>  IF  N != 0  THEN</a:t>
            </a:r>
          </a:p>
          <a:p>
            <a:r>
              <a:rPr lang="vi-VN" sz="1500" dirty="0"/>
              <a:t>    BEGIN</a:t>
            </a:r>
          </a:p>
          <a:p>
            <a:r>
              <a:rPr lang="vi-VN" sz="1500" dirty="0"/>
              <a:t>      CALL  HANOI(N-1,S,6-S-Z);</a:t>
            </a:r>
          </a:p>
          <a:p>
            <a:r>
              <a:rPr lang="vi-VN" sz="1500" dirty="0"/>
              <a:t>      I:=I+1;  </a:t>
            </a:r>
          </a:p>
          <a:p>
            <a:r>
              <a:rPr lang="vi-VN" sz="1500" dirty="0"/>
              <a:t>      CALL  WRITELN;</a:t>
            </a:r>
          </a:p>
          <a:p>
            <a:r>
              <a:rPr lang="vi-VN" sz="1500" dirty="0"/>
              <a:t>      CALL  WRITEI(I);  </a:t>
            </a:r>
          </a:p>
          <a:p>
            <a:r>
              <a:rPr lang="vi-VN" sz="1500" dirty="0"/>
              <a:t>      CALL  WRITEI(N);</a:t>
            </a:r>
          </a:p>
          <a:p>
            <a:r>
              <a:rPr lang="vi-VN" sz="1500" dirty="0"/>
              <a:t>      CALL  WRITEI(S);  </a:t>
            </a:r>
          </a:p>
          <a:p>
            <a:r>
              <a:rPr lang="vi-VN" sz="1500" dirty="0"/>
              <a:t>      CALL  WRITEI(Z);</a:t>
            </a:r>
          </a:p>
          <a:p>
            <a:r>
              <a:rPr lang="vi-VN" sz="1500" dirty="0"/>
              <a:t>      CALL  HANOI(N-1,6-S-Z,Z)</a:t>
            </a:r>
          </a:p>
          <a:p>
            <a:r>
              <a:rPr lang="vi-VN" sz="1500" dirty="0"/>
              <a:t>    END</a:t>
            </a:r>
          </a:p>
          <a:p>
            <a:r>
              <a:rPr lang="vi-VN" sz="1500" dirty="0"/>
              <a:t>END;  (*END OF HANOI*)</a:t>
            </a:r>
          </a:p>
        </p:txBody>
      </p:sp>
      <p:sp>
        <p:nvSpPr>
          <p:cNvPr id="7" name="Hình chữ nhật 6">
            <a:extLst>
              <a:ext uri="{FF2B5EF4-FFF2-40B4-BE49-F238E27FC236}">
                <a16:creationId xmlns:a16="http://schemas.microsoft.com/office/drawing/2014/main" id="{4A43D711-8E32-409E-A887-D6368D577BD0}"/>
              </a:ext>
            </a:extLst>
          </p:cNvPr>
          <p:cNvSpPr/>
          <p:nvPr/>
        </p:nvSpPr>
        <p:spPr>
          <a:xfrm>
            <a:off x="5050257" y="1238248"/>
            <a:ext cx="4572000" cy="4016484"/>
          </a:xfrm>
          <a:prstGeom prst="rect">
            <a:avLst/>
          </a:prstGeom>
        </p:spPr>
        <p:txBody>
          <a:bodyPr>
            <a:spAutoFit/>
          </a:bodyPr>
          <a:lstStyle/>
          <a:p>
            <a:r>
              <a:rPr lang="vi-VN" sz="1500" dirty="0"/>
              <a:t>BEGIN</a:t>
            </a:r>
          </a:p>
          <a:p>
            <a:r>
              <a:rPr lang="vi-VN" sz="1500" dirty="0"/>
              <a:t>  FOR  N := 1  TO  4  DO  </a:t>
            </a:r>
          </a:p>
          <a:p>
            <a:r>
              <a:rPr lang="vi-VN" sz="1500" dirty="0"/>
              <a:t>    BEGIN</a:t>
            </a:r>
          </a:p>
          <a:p>
            <a:r>
              <a:rPr lang="vi-VN" sz="1500" dirty="0"/>
              <a:t>      FOR  I:=1  TO  4  DO  </a:t>
            </a:r>
          </a:p>
          <a:p>
            <a:r>
              <a:rPr lang="vi-VN" sz="1500" dirty="0"/>
              <a:t>        CALL  WRITEC(' ');</a:t>
            </a:r>
          </a:p>
          <a:p>
            <a:r>
              <a:rPr lang="vi-VN" sz="1500" dirty="0"/>
              <a:t>      CALL  READC(C);  </a:t>
            </a:r>
          </a:p>
          <a:p>
            <a:r>
              <a:rPr lang="vi-VN" sz="1500" dirty="0"/>
              <a:t>      CALL  WRITEC(C)</a:t>
            </a:r>
          </a:p>
          <a:p>
            <a:r>
              <a:rPr lang="vi-VN" sz="1500" dirty="0"/>
              <a:t>    END;</a:t>
            </a:r>
          </a:p>
          <a:p>
            <a:r>
              <a:rPr lang="vi-VN" sz="1500" dirty="0"/>
              <a:t>  P:=1;  </a:t>
            </a:r>
          </a:p>
          <a:p>
            <a:r>
              <a:rPr lang="vi-VN" sz="1500" dirty="0"/>
              <a:t>  Q:=2;</a:t>
            </a:r>
          </a:p>
          <a:p>
            <a:r>
              <a:rPr lang="vi-VN" sz="1500" dirty="0"/>
              <a:t>  FOR  N:=2  TO  4  DO</a:t>
            </a:r>
          </a:p>
          <a:p>
            <a:r>
              <a:rPr lang="vi-VN" sz="1500" dirty="0"/>
              <a:t>    BEGIN  </a:t>
            </a:r>
          </a:p>
          <a:p>
            <a:r>
              <a:rPr lang="vi-VN" sz="1500" dirty="0"/>
              <a:t>      I:=0;  </a:t>
            </a:r>
          </a:p>
          <a:p>
            <a:r>
              <a:rPr lang="vi-VN" sz="1500" dirty="0"/>
              <a:t>      CALL  HANOI(N,P,Q);  </a:t>
            </a:r>
          </a:p>
          <a:p>
            <a:r>
              <a:rPr lang="vi-VN" sz="1500" dirty="0"/>
              <a:t>      CALL  WRITELN  </a:t>
            </a:r>
          </a:p>
          <a:p>
            <a:r>
              <a:rPr lang="vi-VN" sz="1500" dirty="0"/>
              <a:t>    END</a:t>
            </a:r>
          </a:p>
          <a:p>
            <a:r>
              <a:rPr lang="vi-VN" sz="1500" dirty="0"/>
              <a:t>END.  (* TOWER OF HANOI *)</a:t>
            </a:r>
          </a:p>
        </p:txBody>
      </p:sp>
    </p:spTree>
    <p:extLst>
      <p:ext uri="{BB962C8B-B14F-4D97-AF65-F5344CB8AC3E}">
        <p14:creationId xmlns:p14="http://schemas.microsoft.com/office/powerpoint/2010/main" val="34065428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0826-E80F-43C0-912C-275EB710142B}"/>
              </a:ext>
            </a:extLst>
          </p:cNvPr>
          <p:cNvSpPr>
            <a:spLocks noGrp="1"/>
          </p:cNvSpPr>
          <p:nvPr>
            <p:ph type="title"/>
          </p:nvPr>
        </p:nvSpPr>
        <p:spPr/>
        <p:txBody>
          <a:bodyPr/>
          <a:lstStyle/>
          <a:p>
            <a:r>
              <a:rPr lang="en-US"/>
              <a:t>Lỗi Invalid Statement và lỗi Invalid Term</a:t>
            </a:r>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723" y="1217150"/>
            <a:ext cx="3397485" cy="5134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9280" y="1217150"/>
            <a:ext cx="3402012" cy="5116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0628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0826-E80F-43C0-912C-275EB710142B}"/>
              </a:ext>
            </a:extLst>
          </p:cNvPr>
          <p:cNvSpPr>
            <a:spLocks noGrp="1"/>
          </p:cNvSpPr>
          <p:nvPr>
            <p:ph type="title"/>
          </p:nvPr>
        </p:nvSpPr>
        <p:spPr/>
        <p:txBody>
          <a:bodyPr/>
          <a:lstStyle/>
          <a:p>
            <a:r>
              <a:rPr lang="en-US"/>
              <a:t>Giới thiệu hàm compileBlock</a:t>
            </a:r>
            <a:endParaRPr lang="en-US" dirty="0"/>
          </a:p>
        </p:txBody>
      </p:sp>
      <p:pic>
        <p:nvPicPr>
          <p:cNvPr id="6" name="Content Placeholder 5">
            <a:extLst>
              <a:ext uri="{FF2B5EF4-FFF2-40B4-BE49-F238E27FC236}">
                <a16:creationId xmlns:a16="http://schemas.microsoft.com/office/drawing/2014/main" id="{CA4183E2-9EEB-7C46-B740-23BEE14CF97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32785" t="28793" r="11992" b="25441"/>
          <a:stretch>
            <a:fillRect/>
          </a:stretch>
        </p:blipFill>
        <p:spPr bwMode="auto">
          <a:xfrm>
            <a:off x="1135756" y="1565383"/>
            <a:ext cx="6732788" cy="4463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3644743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0826-E80F-43C0-912C-275EB710142B}"/>
              </a:ext>
            </a:extLst>
          </p:cNvPr>
          <p:cNvSpPr>
            <a:spLocks noGrp="1"/>
          </p:cNvSpPr>
          <p:nvPr>
            <p:ph type="title"/>
          </p:nvPr>
        </p:nvSpPr>
        <p:spPr/>
        <p:txBody>
          <a:bodyPr/>
          <a:lstStyle/>
          <a:p>
            <a:r>
              <a:rPr lang="en-US"/>
              <a:t>Giới thiệu hàm compileBlock</a:t>
            </a:r>
            <a:endParaRPr lang="en-US" dirty="0"/>
          </a:p>
        </p:txBody>
      </p:sp>
      <p:pic>
        <p:nvPicPr>
          <p:cNvPr id="7" name="Content Placeholder 6">
            <a:extLst>
              <a:ext uri="{FF2B5EF4-FFF2-40B4-BE49-F238E27FC236}">
                <a16:creationId xmlns:a16="http://schemas.microsoft.com/office/drawing/2014/main" id="{1AD55A63-F43D-3142-A2F2-9DC6FDB482A3}"/>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62532" y="1346200"/>
            <a:ext cx="6479235" cy="4902200"/>
          </a:xfrm>
        </p:spPr>
      </p:pic>
    </p:spTree>
    <p:extLst>
      <p:ext uri="{BB962C8B-B14F-4D97-AF65-F5344CB8AC3E}">
        <p14:creationId xmlns:p14="http://schemas.microsoft.com/office/powerpoint/2010/main" val="32530235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0826-E80F-43C0-912C-275EB710142B}"/>
              </a:ext>
            </a:extLst>
          </p:cNvPr>
          <p:cNvSpPr>
            <a:spLocks noGrp="1"/>
          </p:cNvSpPr>
          <p:nvPr>
            <p:ph type="title"/>
          </p:nvPr>
        </p:nvSpPr>
        <p:spPr/>
        <p:txBody>
          <a:bodyPr/>
          <a:lstStyle/>
          <a:p>
            <a:r>
              <a:rPr lang="en-US"/>
              <a:t>Giới thiệu hàm compileStatement</a:t>
            </a:r>
            <a:endParaRPr lang="en-US" dirty="0"/>
          </a:p>
        </p:txBody>
      </p:sp>
      <p:pic>
        <p:nvPicPr>
          <p:cNvPr id="5" name="Content Placeholder 4">
            <a:extLst>
              <a:ext uri="{FF2B5EF4-FFF2-40B4-BE49-F238E27FC236}">
                <a16:creationId xmlns:a16="http://schemas.microsoft.com/office/drawing/2014/main" id="{32A01167-BC61-4189-A4B3-43DD3A1B0F0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21655" t="27849" r="22824" b="27118"/>
          <a:stretch>
            <a:fillRect/>
          </a:stretch>
        </p:blipFill>
        <p:spPr bwMode="auto">
          <a:xfrm>
            <a:off x="1117117" y="1601405"/>
            <a:ext cx="6770065" cy="4391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3973323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0826-E80F-43C0-912C-275EB710142B}"/>
              </a:ext>
            </a:extLst>
          </p:cNvPr>
          <p:cNvSpPr>
            <a:spLocks noGrp="1"/>
          </p:cNvSpPr>
          <p:nvPr>
            <p:ph type="title"/>
          </p:nvPr>
        </p:nvSpPr>
        <p:spPr/>
        <p:txBody>
          <a:bodyPr/>
          <a:lstStyle/>
          <a:p>
            <a:r>
              <a:rPr lang="en-US"/>
              <a:t>Giới thiệu hàm compileStatement</a:t>
            </a:r>
            <a:endParaRPr lang="en-US" dirty="0"/>
          </a:p>
        </p:txBody>
      </p:sp>
      <p:sp>
        <p:nvSpPr>
          <p:cNvPr id="4" name="Chỗ dành sẵn cho Nội dung 3">
            <a:extLst>
              <a:ext uri="{FF2B5EF4-FFF2-40B4-BE49-F238E27FC236}">
                <a16:creationId xmlns:a16="http://schemas.microsoft.com/office/drawing/2014/main" id="{E7382999-E9BD-45F8-97D5-A50B26B12803}"/>
              </a:ext>
            </a:extLst>
          </p:cNvPr>
          <p:cNvSpPr>
            <a:spLocks noGrp="1"/>
          </p:cNvSpPr>
          <p:nvPr>
            <p:ph idx="1"/>
          </p:nvPr>
        </p:nvSpPr>
        <p:spPr/>
        <p:txBody>
          <a:bodyPr/>
          <a:lstStyle/>
          <a:p>
            <a:endParaRPr lang="vi-VN"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9799" y="1336881"/>
            <a:ext cx="7453923" cy="4899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60200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0826-E80F-43C0-912C-275EB710142B}"/>
              </a:ext>
            </a:extLst>
          </p:cNvPr>
          <p:cNvSpPr>
            <a:spLocks noGrp="1"/>
          </p:cNvSpPr>
          <p:nvPr>
            <p:ph type="title"/>
          </p:nvPr>
        </p:nvSpPr>
        <p:spPr/>
        <p:txBody>
          <a:bodyPr/>
          <a:lstStyle/>
          <a:p>
            <a:r>
              <a:rPr lang="en-US" dirty="0"/>
              <a:t>Giới thiệu hàm compileExpression</a:t>
            </a:r>
          </a:p>
        </p:txBody>
      </p:sp>
      <p:sp>
        <p:nvSpPr>
          <p:cNvPr id="4" name="Chỗ dành sẵn cho Nội dung 3">
            <a:extLst>
              <a:ext uri="{FF2B5EF4-FFF2-40B4-BE49-F238E27FC236}">
                <a16:creationId xmlns:a16="http://schemas.microsoft.com/office/drawing/2014/main" id="{E7382999-E9BD-45F8-97D5-A50B26B12803}"/>
              </a:ext>
            </a:extLst>
          </p:cNvPr>
          <p:cNvSpPr>
            <a:spLocks noGrp="1"/>
          </p:cNvSpPr>
          <p:nvPr>
            <p:ph idx="1"/>
          </p:nvPr>
        </p:nvSpPr>
        <p:spPr>
          <a:xfrm>
            <a:off x="488950" y="1346201"/>
            <a:ext cx="8026400" cy="537308"/>
          </a:xfrm>
        </p:spPr>
        <p:txBody>
          <a:bodyPr/>
          <a:lstStyle/>
          <a:p>
            <a:r>
              <a:rPr lang="en-US" dirty="0"/>
              <a:t>Chi tiết hoá sơ đồ hàm expression:</a:t>
            </a:r>
            <a:endParaRPr lang="vi-VN"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319" y="2406650"/>
            <a:ext cx="7715250" cy="217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841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E80AE-7311-46F5-85B1-A0A9E23E593D}"/>
              </a:ext>
            </a:extLst>
          </p:cNvPr>
          <p:cNvSpPr>
            <a:spLocks noGrp="1"/>
          </p:cNvSpPr>
          <p:nvPr>
            <p:ph type="title"/>
          </p:nvPr>
        </p:nvSpPr>
        <p:spPr>
          <a:xfrm>
            <a:off x="488950" y="-87315"/>
            <a:ext cx="8026400" cy="1325563"/>
          </a:xfrm>
        </p:spPr>
        <p:txBody>
          <a:bodyPr/>
          <a:lstStyle/>
          <a:p>
            <a:r>
              <a:rPr lang="en-US"/>
              <a:t>Vai trò của bộ phân tích cú pháp</a:t>
            </a:r>
            <a:endParaRPr lang="en-US" dirty="0"/>
          </a:p>
        </p:txBody>
      </p:sp>
      <p:sp>
        <p:nvSpPr>
          <p:cNvPr id="5" name="Chỗ dành sẵn cho Nội dung 4">
            <a:extLst>
              <a:ext uri="{FF2B5EF4-FFF2-40B4-BE49-F238E27FC236}">
                <a16:creationId xmlns:a16="http://schemas.microsoft.com/office/drawing/2014/main" id="{C1B98B62-79E0-4981-BDFD-C14A9E3AD6A4}"/>
              </a:ext>
            </a:extLst>
          </p:cNvPr>
          <p:cNvSpPr>
            <a:spLocks noGrp="1"/>
          </p:cNvSpPr>
          <p:nvPr>
            <p:ph idx="1"/>
          </p:nvPr>
        </p:nvSpPr>
        <p:spPr>
          <a:xfrm>
            <a:off x="488950" y="1346200"/>
            <a:ext cx="8026400" cy="4902199"/>
          </a:xfrm>
        </p:spPr>
        <p:txBody>
          <a:bodyPr/>
          <a:lstStyle/>
          <a:p>
            <a:r>
              <a:rPr lang="vi-VN">
                <a:solidFill>
                  <a:schemeClr val="tx1"/>
                </a:solidFill>
              </a:rPr>
              <a:t>Nhận chuỗi các token từ bộ phân tích từ vựng</a:t>
            </a:r>
          </a:p>
          <a:p>
            <a:r>
              <a:rPr lang="vi-VN">
                <a:solidFill>
                  <a:schemeClr val="tx1"/>
                </a:solidFill>
              </a:rPr>
              <a:t>Xác nhận rằng chuỗi này có thể được sinh ra từ văn phạm của ngôn ngữ nguồn </a:t>
            </a:r>
          </a:p>
          <a:p>
            <a:r>
              <a:rPr lang="vi-VN">
                <a:solidFill>
                  <a:schemeClr val="tx1"/>
                </a:solidFill>
              </a:rPr>
              <a:t>Bằng cách tạo ra cây phân tích cú pháp cho chuỗi</a:t>
            </a:r>
          </a:p>
          <a:p>
            <a:r>
              <a:rPr lang="vi-VN">
                <a:solidFill>
                  <a:schemeClr val="tx1"/>
                </a:solidFill>
              </a:rPr>
              <a:t>Có cơ chế ghi nhận các lỗi cú pháp</a:t>
            </a:r>
          </a:p>
        </p:txBody>
      </p:sp>
      <p:pic>
        <p:nvPicPr>
          <p:cNvPr id="2050" name="Picture 2" descr="HÃ¬nh áº£nh cÃ³ liÃªn quan">
            <a:extLst>
              <a:ext uri="{FF2B5EF4-FFF2-40B4-BE49-F238E27FC236}">
                <a16:creationId xmlns:a16="http://schemas.microsoft.com/office/drawing/2014/main" id="{9D9A1309-1337-4C6E-ABD1-4FC3B99214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6037" y="3429000"/>
            <a:ext cx="7000538" cy="2345541"/>
          </a:xfrm>
          <a:prstGeom prst="rect">
            <a:avLst/>
          </a:prstGeom>
          <a:noFill/>
          <a:extLst>
            <a:ext uri="{909E8E84-426E-40DD-AFC4-6F175D3DCCD1}">
              <a14:hiddenFill xmlns:a14="http://schemas.microsoft.com/office/drawing/2010/main">
                <a:solidFill>
                  <a:srgbClr val="FFFFFF"/>
                </a:solidFill>
              </a14:hiddenFill>
            </a:ext>
          </a:extLst>
        </p:spPr>
      </p:pic>
      <p:sp>
        <p:nvSpPr>
          <p:cNvPr id="6" name="Hình chữ nhật 5">
            <a:extLst>
              <a:ext uri="{FF2B5EF4-FFF2-40B4-BE49-F238E27FC236}">
                <a16:creationId xmlns:a16="http://schemas.microsoft.com/office/drawing/2014/main" id="{E8D2F1D0-4175-44C4-ADF8-52AD40705026}"/>
              </a:ext>
            </a:extLst>
          </p:cNvPr>
          <p:cNvSpPr/>
          <p:nvPr/>
        </p:nvSpPr>
        <p:spPr>
          <a:xfrm>
            <a:off x="1372797" y="5768642"/>
            <a:ext cx="6773778" cy="369332"/>
          </a:xfrm>
          <a:prstGeom prst="rect">
            <a:avLst/>
          </a:prstGeom>
        </p:spPr>
        <p:txBody>
          <a:bodyPr wrap="square">
            <a:spAutoFit/>
          </a:bodyPr>
          <a:lstStyle/>
          <a:p>
            <a:r>
              <a:rPr lang="vi-VN" i="1"/>
              <a:t> Vị trí của bộ phân tích cú pháp trong mô hình trình biên dịch</a:t>
            </a:r>
          </a:p>
        </p:txBody>
      </p:sp>
    </p:spTree>
    <p:extLst>
      <p:ext uri="{BB962C8B-B14F-4D97-AF65-F5344CB8AC3E}">
        <p14:creationId xmlns:p14="http://schemas.microsoft.com/office/powerpoint/2010/main" val="2298655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0826-E80F-43C0-912C-275EB710142B}"/>
              </a:ext>
            </a:extLst>
          </p:cNvPr>
          <p:cNvSpPr>
            <a:spLocks noGrp="1"/>
          </p:cNvSpPr>
          <p:nvPr>
            <p:ph type="title"/>
          </p:nvPr>
        </p:nvSpPr>
        <p:spPr/>
        <p:txBody>
          <a:bodyPr/>
          <a:lstStyle/>
          <a:p>
            <a:r>
              <a:rPr lang="en-US" dirty="0"/>
              <a:t>Giới thiệu hàm compileExpression</a:t>
            </a:r>
          </a:p>
        </p:txBody>
      </p:sp>
      <p:sp>
        <p:nvSpPr>
          <p:cNvPr id="4" name="Chỗ dành sẵn cho Nội dung 3">
            <a:extLst>
              <a:ext uri="{FF2B5EF4-FFF2-40B4-BE49-F238E27FC236}">
                <a16:creationId xmlns:a16="http://schemas.microsoft.com/office/drawing/2014/main" id="{E7382999-E9BD-45F8-97D5-A50B26B12803}"/>
              </a:ext>
            </a:extLst>
          </p:cNvPr>
          <p:cNvSpPr>
            <a:spLocks noGrp="1"/>
          </p:cNvSpPr>
          <p:nvPr>
            <p:ph idx="1"/>
          </p:nvPr>
        </p:nvSpPr>
        <p:spPr>
          <a:xfrm>
            <a:off x="309685" y="1416536"/>
            <a:ext cx="4004896" cy="5164018"/>
          </a:xfrm>
        </p:spPr>
        <p:style>
          <a:lnRef idx="2">
            <a:schemeClr val="dk1"/>
          </a:lnRef>
          <a:fillRef idx="1">
            <a:schemeClr val="lt1"/>
          </a:fillRef>
          <a:effectRef idx="0">
            <a:schemeClr val="dk1"/>
          </a:effectRef>
          <a:fontRef idx="minor">
            <a:schemeClr val="dk1"/>
          </a:fontRef>
        </p:style>
        <p:txBody>
          <a:bodyPr>
            <a:normAutofit fontScale="85000" lnSpcReduction="20000"/>
          </a:bodyPr>
          <a:lstStyle/>
          <a:p>
            <a:r>
              <a:rPr lang="vi-VN" dirty="0"/>
              <a:t>void compileExpression(void) {</a:t>
            </a:r>
          </a:p>
          <a:p>
            <a:r>
              <a:rPr lang="vi-VN" dirty="0"/>
              <a:t>  assert("Parsing an expression");</a:t>
            </a:r>
          </a:p>
          <a:p>
            <a:r>
              <a:rPr lang="vi-VN" dirty="0"/>
              <a:t>  switch (lookAhead-&gt;tokenType) {</a:t>
            </a:r>
          </a:p>
          <a:p>
            <a:r>
              <a:rPr lang="vi-VN" dirty="0"/>
              <a:t>  case SB_PLUS:</a:t>
            </a:r>
          </a:p>
          <a:p>
            <a:r>
              <a:rPr lang="vi-VN" dirty="0"/>
              <a:t>      eat(SB_PLUS);</a:t>
            </a:r>
          </a:p>
          <a:p>
            <a:r>
              <a:rPr lang="vi-VN" dirty="0"/>
              <a:t>      compileExpression2();</a:t>
            </a:r>
          </a:p>
          <a:p>
            <a:r>
              <a:rPr lang="vi-VN" dirty="0"/>
              <a:t>      break;</a:t>
            </a:r>
          </a:p>
          <a:p>
            <a:r>
              <a:rPr lang="vi-VN" dirty="0"/>
              <a:t>  case SB_MINUS:</a:t>
            </a:r>
          </a:p>
          <a:p>
            <a:r>
              <a:rPr lang="vi-VN" dirty="0"/>
              <a:t>      eat(SB_MINUS);</a:t>
            </a:r>
          </a:p>
          <a:p>
            <a:r>
              <a:rPr lang="vi-VN" dirty="0"/>
              <a:t>      compileExpression2();</a:t>
            </a:r>
          </a:p>
          <a:p>
            <a:r>
              <a:rPr lang="vi-VN" dirty="0"/>
              <a:t>      break;</a:t>
            </a:r>
          </a:p>
          <a:p>
            <a:r>
              <a:rPr lang="vi-VN" dirty="0"/>
              <a:t>  default:</a:t>
            </a:r>
          </a:p>
          <a:p>
            <a:r>
              <a:rPr lang="vi-VN" dirty="0"/>
              <a:t>      compileExpression2();</a:t>
            </a:r>
          </a:p>
          <a:p>
            <a:r>
              <a:rPr lang="vi-VN" dirty="0"/>
              <a:t>      break;</a:t>
            </a:r>
          </a:p>
          <a:p>
            <a:r>
              <a:rPr lang="vi-VN" dirty="0"/>
              <a:t>  }</a:t>
            </a:r>
          </a:p>
          <a:p>
            <a:r>
              <a:rPr lang="vi-VN" dirty="0"/>
              <a:t>  assert("Expression parsed");</a:t>
            </a:r>
          </a:p>
          <a:p>
            <a:r>
              <a:rPr lang="vi-VN" dirty="0"/>
              <a:t>}</a:t>
            </a:r>
          </a:p>
        </p:txBody>
      </p:sp>
      <p:sp>
        <p:nvSpPr>
          <p:cNvPr id="6" name="Chỗ dành sẵn cho Nội dung 3">
            <a:extLst>
              <a:ext uri="{FF2B5EF4-FFF2-40B4-BE49-F238E27FC236}">
                <a16:creationId xmlns:a16="http://schemas.microsoft.com/office/drawing/2014/main" id="{E7382999-E9BD-45F8-97D5-A50B26B12803}"/>
              </a:ext>
            </a:extLst>
          </p:cNvPr>
          <p:cNvSpPr txBox="1">
            <a:spLocks/>
          </p:cNvSpPr>
          <p:nvPr/>
        </p:nvSpPr>
        <p:spPr>
          <a:xfrm>
            <a:off x="4588119" y="1381367"/>
            <a:ext cx="4004896" cy="5164018"/>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lumMod val="75000"/>
                    <a:lumOff val="25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lumMod val="75000"/>
                    <a:lumOff val="25000"/>
                  </a:schemeClr>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lumMod val="75000"/>
                    <a:lumOff val="25000"/>
                  </a:schemeClr>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lumMod val="75000"/>
                    <a:lumOff val="25000"/>
                  </a:schemeClr>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vi-VN" dirty="0"/>
              <a:t>void compileExpression2(void) {</a:t>
            </a:r>
          </a:p>
          <a:p>
            <a:r>
              <a:rPr lang="vi-VN" dirty="0"/>
              <a:t>  compileTerm();</a:t>
            </a:r>
          </a:p>
          <a:p>
            <a:r>
              <a:rPr lang="vi-VN" dirty="0"/>
              <a:t>  compileExpression3();</a:t>
            </a:r>
          </a:p>
          <a:p>
            <a:r>
              <a:rPr lang="vi-VN" dirty="0"/>
              <a:t>}</a:t>
            </a:r>
          </a:p>
        </p:txBody>
      </p:sp>
    </p:spTree>
    <p:extLst>
      <p:ext uri="{BB962C8B-B14F-4D97-AF65-F5344CB8AC3E}">
        <p14:creationId xmlns:p14="http://schemas.microsoft.com/office/powerpoint/2010/main" val="33798048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Giới thiệu hàm compileExpression</a:t>
            </a:r>
          </a:p>
        </p:txBody>
      </p:sp>
      <p:sp>
        <p:nvSpPr>
          <p:cNvPr id="3" name="Content Placeholder 2"/>
          <p:cNvSpPr>
            <a:spLocks noGrp="1"/>
          </p:cNvSpPr>
          <p:nvPr>
            <p:ph idx="1"/>
          </p:nvPr>
        </p:nvSpPr>
        <p:spPr>
          <a:xfrm>
            <a:off x="621811" y="1354015"/>
            <a:ext cx="3621943" cy="4902199"/>
          </a:xfrm>
        </p:spPr>
        <p:txBody>
          <a:bodyPr>
            <a:normAutofit fontScale="62500" lnSpcReduction="20000"/>
          </a:bodyPr>
          <a:lstStyle/>
          <a:p>
            <a:r>
              <a:rPr lang="en-US" dirty="0"/>
              <a:t>void compileExpression3(void) {</a:t>
            </a:r>
          </a:p>
          <a:p>
            <a:r>
              <a:rPr lang="en-US" dirty="0"/>
              <a:t>  switch(lookAhead-&gt;tokenType) {</a:t>
            </a:r>
          </a:p>
          <a:p>
            <a:r>
              <a:rPr lang="en-US" dirty="0"/>
              <a:t>  case SB_PLUS:</a:t>
            </a:r>
          </a:p>
          <a:p>
            <a:r>
              <a:rPr lang="en-US" dirty="0"/>
              <a:t>      eat(SB_PLUS);</a:t>
            </a:r>
          </a:p>
          <a:p>
            <a:r>
              <a:rPr lang="en-US" dirty="0"/>
              <a:t>      compileTerm();</a:t>
            </a:r>
          </a:p>
          <a:p>
            <a:r>
              <a:rPr lang="en-US" dirty="0"/>
              <a:t>      compileExpression3();</a:t>
            </a:r>
          </a:p>
          <a:p>
            <a:r>
              <a:rPr lang="en-US" dirty="0"/>
              <a:t>      break;</a:t>
            </a:r>
          </a:p>
          <a:p>
            <a:r>
              <a:rPr lang="en-US" dirty="0"/>
              <a:t>  case SB_MINUS:</a:t>
            </a:r>
          </a:p>
          <a:p>
            <a:r>
              <a:rPr lang="en-US" dirty="0"/>
              <a:t>      eat(SB_MINUS);</a:t>
            </a:r>
          </a:p>
          <a:p>
            <a:r>
              <a:rPr lang="en-US" dirty="0"/>
              <a:t>      compileTerm();</a:t>
            </a:r>
          </a:p>
          <a:p>
            <a:r>
              <a:rPr lang="en-US" dirty="0"/>
              <a:t>      compileExpression3();</a:t>
            </a:r>
          </a:p>
          <a:p>
            <a:r>
              <a:rPr lang="en-US" dirty="0"/>
              <a:t>      break;</a:t>
            </a:r>
          </a:p>
          <a:p>
            <a:r>
              <a:rPr lang="en-US" dirty="0"/>
              <a:t>// Follow (statement)</a:t>
            </a:r>
          </a:p>
          <a:p>
            <a:r>
              <a:rPr lang="en-US" dirty="0"/>
              <a:t>  case SB_SEMICOLON:</a:t>
            </a:r>
          </a:p>
          <a:p>
            <a:r>
              <a:rPr lang="en-US" dirty="0"/>
              <a:t>  case KW_END:</a:t>
            </a:r>
          </a:p>
          <a:p>
            <a:r>
              <a:rPr lang="en-US" dirty="0"/>
              <a:t>  case KW_ELSE:</a:t>
            </a:r>
          </a:p>
          <a:p>
            <a:r>
              <a:rPr lang="en-US" dirty="0"/>
              <a:t>  // Follow (For statement)</a:t>
            </a:r>
          </a:p>
          <a:p>
            <a:r>
              <a:rPr lang="en-US" dirty="0"/>
              <a:t>case KW_TO:</a:t>
            </a:r>
          </a:p>
          <a:p>
            <a:r>
              <a:rPr lang="en-US" dirty="0"/>
              <a:t>  case KW_DO:</a:t>
            </a:r>
          </a:p>
          <a:p>
            <a:endParaRPr lang="en-US" dirty="0"/>
          </a:p>
          <a:p>
            <a:endParaRPr lang="en-US" dirty="0"/>
          </a:p>
        </p:txBody>
      </p:sp>
      <p:sp>
        <p:nvSpPr>
          <p:cNvPr id="4" name="Content Placeholder 2"/>
          <p:cNvSpPr txBox="1">
            <a:spLocks/>
          </p:cNvSpPr>
          <p:nvPr/>
        </p:nvSpPr>
        <p:spPr>
          <a:xfrm>
            <a:off x="4697534" y="1410678"/>
            <a:ext cx="3797789" cy="4902199"/>
          </a:xfrm>
          <a:prstGeom prst="rect">
            <a:avLst/>
          </a:prstGeom>
        </p:spPr>
        <p:txBody>
          <a:bodyPr vert="horz" lIns="91440" tIns="45720" rIns="91440" bIns="45720" rtlCol="0">
            <a:normAutofit fontScale="475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lumMod val="75000"/>
                    <a:lumOff val="25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lumMod val="75000"/>
                    <a:lumOff val="25000"/>
                  </a:schemeClr>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lumMod val="75000"/>
                    <a:lumOff val="25000"/>
                  </a:schemeClr>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lumMod val="75000"/>
                    <a:lumOff val="25000"/>
                  </a:schemeClr>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 Follow (arguments2)</a:t>
            </a:r>
          </a:p>
          <a:p>
            <a:r>
              <a:rPr lang="en-US" dirty="0"/>
              <a:t>  case SB_COMMA:</a:t>
            </a:r>
          </a:p>
          <a:p>
            <a:r>
              <a:rPr lang="en-US" dirty="0"/>
              <a:t>  // Follow (condition2)</a:t>
            </a:r>
          </a:p>
          <a:p>
            <a:r>
              <a:rPr lang="en-US" dirty="0"/>
              <a:t>  case SB_EQ:</a:t>
            </a:r>
          </a:p>
          <a:p>
            <a:r>
              <a:rPr lang="en-US" dirty="0"/>
              <a:t>  case SB_NEQ:</a:t>
            </a:r>
          </a:p>
          <a:p>
            <a:r>
              <a:rPr lang="en-US" dirty="0"/>
              <a:t>  case SB_LE:</a:t>
            </a:r>
          </a:p>
          <a:p>
            <a:r>
              <a:rPr lang="en-US" dirty="0"/>
              <a:t>  case SB_LT:</a:t>
            </a:r>
          </a:p>
          <a:p>
            <a:r>
              <a:rPr lang="en-US" dirty="0"/>
              <a:t>  case SB_GE:</a:t>
            </a:r>
          </a:p>
          <a:p>
            <a:r>
              <a:rPr lang="en-US" dirty="0"/>
              <a:t>  case SB_GT:</a:t>
            </a:r>
          </a:p>
          <a:p>
            <a:r>
              <a:rPr lang="en-US" dirty="0"/>
              <a:t>  // Follow (factor)</a:t>
            </a:r>
          </a:p>
          <a:p>
            <a:r>
              <a:rPr lang="en-US" dirty="0"/>
              <a:t>  case SB_RPAR:</a:t>
            </a:r>
          </a:p>
          <a:p>
            <a:r>
              <a:rPr lang="en-US" dirty="0"/>
              <a:t>  // Follow (indexes)</a:t>
            </a:r>
          </a:p>
          <a:p>
            <a:r>
              <a:rPr lang="en-US" dirty="0"/>
              <a:t>  case SB_RSEL:</a:t>
            </a:r>
          </a:p>
          <a:p>
            <a:r>
              <a:rPr lang="en-US" dirty="0"/>
              <a:t>  // Follow (if statement)</a:t>
            </a:r>
          </a:p>
          <a:p>
            <a:r>
              <a:rPr lang="en-US" dirty="0"/>
              <a:t>  case KW_THEN:</a:t>
            </a:r>
          </a:p>
          <a:p>
            <a:r>
              <a:rPr lang="en-US" dirty="0"/>
              <a:t>      break;</a:t>
            </a:r>
          </a:p>
          <a:p>
            <a:r>
              <a:rPr lang="en-US" dirty="0"/>
              <a:t>  // Error</a:t>
            </a:r>
          </a:p>
          <a:p>
            <a:r>
              <a:rPr lang="en-US" dirty="0"/>
              <a:t>  default:</a:t>
            </a:r>
          </a:p>
          <a:p>
            <a:r>
              <a:rPr lang="en-US" dirty="0"/>
              <a:t>      error(ERR_INVALIDEXPRESSION, lookAhead-&gt;lineNo, lookAhead-&gt;colNo);</a:t>
            </a:r>
          </a:p>
          <a:p>
            <a:r>
              <a:rPr lang="en-US" dirty="0"/>
              <a:t>      break;</a:t>
            </a:r>
          </a:p>
          <a:p>
            <a:r>
              <a:rPr lang="en-US" dirty="0"/>
              <a:t>  }</a:t>
            </a:r>
          </a:p>
          <a:p>
            <a:r>
              <a:rPr lang="en-US" dirty="0"/>
              <a:t>}</a:t>
            </a:r>
          </a:p>
        </p:txBody>
      </p:sp>
    </p:spTree>
    <p:extLst>
      <p:ext uri="{BB962C8B-B14F-4D97-AF65-F5344CB8AC3E}">
        <p14:creationId xmlns:p14="http://schemas.microsoft.com/office/powerpoint/2010/main" val="37380022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0826-E80F-43C0-912C-275EB710142B}"/>
              </a:ext>
            </a:extLst>
          </p:cNvPr>
          <p:cNvSpPr>
            <a:spLocks noGrp="1"/>
          </p:cNvSpPr>
          <p:nvPr>
            <p:ph type="title"/>
          </p:nvPr>
        </p:nvSpPr>
        <p:spPr/>
        <p:txBody>
          <a:bodyPr/>
          <a:lstStyle/>
          <a:p>
            <a:r>
              <a:rPr lang="en-US"/>
              <a:t>Giới thiệu hàm compileParamlist</a:t>
            </a:r>
            <a:endParaRPr lang="en-US" dirty="0"/>
          </a:p>
        </p:txBody>
      </p:sp>
      <p:sp>
        <p:nvSpPr>
          <p:cNvPr id="4" name="Chỗ dành sẵn cho Nội dung 3">
            <a:extLst>
              <a:ext uri="{FF2B5EF4-FFF2-40B4-BE49-F238E27FC236}">
                <a16:creationId xmlns:a16="http://schemas.microsoft.com/office/drawing/2014/main" id="{E7382999-E9BD-45F8-97D5-A50B26B12803}"/>
              </a:ext>
            </a:extLst>
          </p:cNvPr>
          <p:cNvSpPr>
            <a:spLocks noGrp="1"/>
          </p:cNvSpPr>
          <p:nvPr>
            <p:ph idx="1"/>
          </p:nvPr>
        </p:nvSpPr>
        <p:spPr/>
        <p:txBody>
          <a:bodyPr/>
          <a:lstStyle/>
          <a:p>
            <a:r>
              <a:rPr lang="en-US">
                <a:solidFill>
                  <a:schemeClr val="tx1"/>
                </a:solidFill>
              </a:rPr>
              <a:t>Đây là hàm xử lý cú pháp các tham số trong một thủ tục hoặc một hàm của KPL</a:t>
            </a:r>
          </a:p>
          <a:p>
            <a:r>
              <a:rPr lang="en-US">
                <a:solidFill>
                  <a:schemeClr val="tx1"/>
                </a:solidFill>
              </a:rPr>
              <a:t>Một thủ tục hoặc một hàm có thể có tham số hoặc không theo s</a:t>
            </a:r>
            <a:r>
              <a:rPr lang="vi-VN">
                <a:solidFill>
                  <a:schemeClr val="tx1"/>
                </a:solidFill>
              </a:rPr>
              <a:t>ơ</a:t>
            </a:r>
            <a:r>
              <a:rPr lang="en-US">
                <a:solidFill>
                  <a:schemeClr val="tx1"/>
                </a:solidFill>
              </a:rPr>
              <a:t> đồ</a:t>
            </a:r>
          </a:p>
          <a:p>
            <a:endParaRPr lang="en-US">
              <a:solidFill>
                <a:schemeClr val="tx1"/>
              </a:solidFill>
            </a:endParaRPr>
          </a:p>
          <a:p>
            <a:endParaRPr lang="en-US">
              <a:solidFill>
                <a:schemeClr val="tx1"/>
              </a:solidFill>
            </a:endParaRPr>
          </a:p>
          <a:p>
            <a:endParaRPr lang="en-US">
              <a:solidFill>
                <a:schemeClr val="tx1"/>
              </a:solidFill>
            </a:endParaRPr>
          </a:p>
          <a:p>
            <a:endParaRPr lang="en-US">
              <a:solidFill>
                <a:schemeClr val="tx1"/>
              </a:solidFill>
            </a:endParaRPr>
          </a:p>
          <a:p>
            <a:r>
              <a:rPr lang="en-US">
                <a:solidFill>
                  <a:schemeClr val="tx1"/>
                </a:solidFill>
              </a:rPr>
              <a:t>Sơ đồ ứng với hàm compileParamlist:</a:t>
            </a:r>
          </a:p>
          <a:p>
            <a:endParaRPr lang="en-US">
              <a:solidFill>
                <a:schemeClr val="tx1"/>
              </a:solidFill>
            </a:endParaRPr>
          </a:p>
          <a:p>
            <a:endParaRPr lang="vi-VN">
              <a:solidFill>
                <a:schemeClr val="tx1"/>
              </a:solidFill>
            </a:endParaRPr>
          </a:p>
        </p:txBody>
      </p:sp>
      <p:pic>
        <p:nvPicPr>
          <p:cNvPr id="3" name="Hình ảnh 2">
            <a:extLst>
              <a:ext uri="{FF2B5EF4-FFF2-40B4-BE49-F238E27FC236}">
                <a16:creationId xmlns:a16="http://schemas.microsoft.com/office/drawing/2014/main" id="{F7A698DA-C062-4A19-AD9C-FDE8B240B6D4}"/>
              </a:ext>
            </a:extLst>
          </p:cNvPr>
          <p:cNvPicPr>
            <a:picLocks noChangeAspect="1"/>
          </p:cNvPicPr>
          <p:nvPr/>
        </p:nvPicPr>
        <p:blipFill>
          <a:blip r:embed="rId2"/>
          <a:stretch>
            <a:fillRect/>
          </a:stretch>
        </p:blipFill>
        <p:spPr>
          <a:xfrm>
            <a:off x="1269444" y="2463986"/>
            <a:ext cx="6605112" cy="1428132"/>
          </a:xfrm>
          <a:prstGeom prst="rect">
            <a:avLst/>
          </a:prstGeom>
        </p:spPr>
      </p:pic>
      <p:pic>
        <p:nvPicPr>
          <p:cNvPr id="5" name="Hình ảnh 4">
            <a:extLst>
              <a:ext uri="{FF2B5EF4-FFF2-40B4-BE49-F238E27FC236}">
                <a16:creationId xmlns:a16="http://schemas.microsoft.com/office/drawing/2014/main" id="{8633F968-44C4-4278-806D-B737BCF29216}"/>
              </a:ext>
            </a:extLst>
          </p:cNvPr>
          <p:cNvPicPr>
            <a:picLocks noChangeAspect="1"/>
          </p:cNvPicPr>
          <p:nvPr/>
        </p:nvPicPr>
        <p:blipFill>
          <a:blip r:embed="rId3"/>
          <a:stretch>
            <a:fillRect/>
          </a:stretch>
        </p:blipFill>
        <p:spPr>
          <a:xfrm>
            <a:off x="1509204" y="4542202"/>
            <a:ext cx="6303915" cy="1266289"/>
          </a:xfrm>
          <a:prstGeom prst="rect">
            <a:avLst/>
          </a:prstGeom>
        </p:spPr>
      </p:pic>
      <p:sp>
        <p:nvSpPr>
          <p:cNvPr id="6" name="Hình chữ nhật 5">
            <a:extLst>
              <a:ext uri="{FF2B5EF4-FFF2-40B4-BE49-F238E27FC236}">
                <a16:creationId xmlns:a16="http://schemas.microsoft.com/office/drawing/2014/main" id="{C48644E3-2F37-4F40-94E8-24D9C24AD8F4}"/>
              </a:ext>
            </a:extLst>
          </p:cNvPr>
          <p:cNvSpPr/>
          <p:nvPr/>
        </p:nvSpPr>
        <p:spPr>
          <a:xfrm>
            <a:off x="2974019" y="4438835"/>
            <a:ext cx="3435659" cy="7368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8000973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0826-E80F-43C0-912C-275EB710142B}"/>
              </a:ext>
            </a:extLst>
          </p:cNvPr>
          <p:cNvSpPr>
            <a:spLocks noGrp="1"/>
          </p:cNvSpPr>
          <p:nvPr>
            <p:ph type="title"/>
          </p:nvPr>
        </p:nvSpPr>
        <p:spPr/>
        <p:txBody>
          <a:bodyPr/>
          <a:lstStyle/>
          <a:p>
            <a:r>
              <a:rPr lang="en-US"/>
              <a:t>Giới thiệu hàm compileParamlist (tiếp)</a:t>
            </a:r>
            <a:endParaRPr lang="en-US" dirty="0"/>
          </a:p>
        </p:txBody>
      </p:sp>
      <p:sp>
        <p:nvSpPr>
          <p:cNvPr id="4" name="Chỗ dành sẵn cho Nội dung 3">
            <a:extLst>
              <a:ext uri="{FF2B5EF4-FFF2-40B4-BE49-F238E27FC236}">
                <a16:creationId xmlns:a16="http://schemas.microsoft.com/office/drawing/2014/main" id="{E7382999-E9BD-45F8-97D5-A50B26B12803}"/>
              </a:ext>
            </a:extLst>
          </p:cNvPr>
          <p:cNvSpPr>
            <a:spLocks noGrp="1"/>
          </p:cNvSpPr>
          <p:nvPr>
            <p:ph idx="1"/>
          </p:nvPr>
        </p:nvSpPr>
        <p:spPr/>
        <p:txBody>
          <a:bodyPr/>
          <a:lstStyle/>
          <a:p>
            <a:endParaRPr lang="en-US"/>
          </a:p>
          <a:p>
            <a:endParaRPr lang="vi-VN"/>
          </a:p>
        </p:txBody>
      </p:sp>
      <p:pic>
        <p:nvPicPr>
          <p:cNvPr id="6" name="Hình ảnh 5">
            <a:extLst>
              <a:ext uri="{FF2B5EF4-FFF2-40B4-BE49-F238E27FC236}">
                <a16:creationId xmlns:a16="http://schemas.microsoft.com/office/drawing/2014/main" id="{0DEE32F3-97A6-4FC5-9AEC-59868DAD4015}"/>
              </a:ext>
            </a:extLst>
          </p:cNvPr>
          <p:cNvPicPr>
            <a:picLocks noChangeAspect="1"/>
          </p:cNvPicPr>
          <p:nvPr/>
        </p:nvPicPr>
        <p:blipFill>
          <a:blip r:embed="rId2"/>
          <a:stretch>
            <a:fillRect/>
          </a:stretch>
        </p:blipFill>
        <p:spPr>
          <a:xfrm>
            <a:off x="5778961" y="1260777"/>
            <a:ext cx="2736389" cy="2136383"/>
          </a:xfrm>
          <a:prstGeom prst="rect">
            <a:avLst/>
          </a:prstGeom>
        </p:spPr>
      </p:pic>
      <p:pic>
        <p:nvPicPr>
          <p:cNvPr id="3" name="Hình ảnh 2">
            <a:extLst>
              <a:ext uri="{FF2B5EF4-FFF2-40B4-BE49-F238E27FC236}">
                <a16:creationId xmlns:a16="http://schemas.microsoft.com/office/drawing/2014/main" id="{61225462-772F-402F-BDE1-AF33A3D30483}"/>
              </a:ext>
            </a:extLst>
          </p:cNvPr>
          <p:cNvPicPr>
            <a:picLocks noChangeAspect="1"/>
          </p:cNvPicPr>
          <p:nvPr/>
        </p:nvPicPr>
        <p:blipFill>
          <a:blip r:embed="rId3"/>
          <a:stretch>
            <a:fillRect/>
          </a:stretch>
        </p:blipFill>
        <p:spPr>
          <a:xfrm>
            <a:off x="546533" y="1260777"/>
            <a:ext cx="4815580" cy="3751174"/>
          </a:xfrm>
          <a:prstGeom prst="rect">
            <a:avLst/>
          </a:prstGeom>
        </p:spPr>
      </p:pic>
      <p:sp>
        <p:nvSpPr>
          <p:cNvPr id="5" name="Hộp Văn bản 4">
            <a:extLst>
              <a:ext uri="{FF2B5EF4-FFF2-40B4-BE49-F238E27FC236}">
                <a16:creationId xmlns:a16="http://schemas.microsoft.com/office/drawing/2014/main" id="{FC21E7AD-CCFD-4F16-8319-9D3457C45A53}"/>
              </a:ext>
            </a:extLst>
          </p:cNvPr>
          <p:cNvSpPr txBox="1"/>
          <p:nvPr/>
        </p:nvSpPr>
        <p:spPr>
          <a:xfrm>
            <a:off x="488950" y="5214677"/>
            <a:ext cx="8026400" cy="415498"/>
          </a:xfrm>
          <a:prstGeom prst="rect">
            <a:avLst/>
          </a:prstGeom>
          <a:noFill/>
        </p:spPr>
        <p:txBody>
          <a:bodyPr wrap="square" rtlCol="0">
            <a:spAutoFit/>
          </a:bodyPr>
          <a:lstStyle/>
          <a:p>
            <a:r>
              <a:rPr lang="en-US" sz="2100"/>
              <a:t>Khi nào xảy ra lỗi ERR_INVALIDPARAM ???</a:t>
            </a:r>
            <a:endParaRPr lang="vi-VN" sz="2100"/>
          </a:p>
        </p:txBody>
      </p:sp>
    </p:spTree>
    <p:extLst>
      <p:ext uri="{BB962C8B-B14F-4D97-AF65-F5344CB8AC3E}">
        <p14:creationId xmlns:p14="http://schemas.microsoft.com/office/powerpoint/2010/main" val="29423873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0826-E80F-43C0-912C-275EB710142B}"/>
              </a:ext>
            </a:extLst>
          </p:cNvPr>
          <p:cNvSpPr>
            <a:spLocks noGrp="1"/>
          </p:cNvSpPr>
          <p:nvPr>
            <p:ph type="title"/>
          </p:nvPr>
        </p:nvSpPr>
        <p:spPr/>
        <p:txBody>
          <a:bodyPr/>
          <a:lstStyle/>
          <a:p>
            <a:r>
              <a:rPr lang="en-US"/>
              <a:t>Giải thích 3 lệnh if lồng nhau</a:t>
            </a:r>
            <a:endParaRPr lang="en-US" dirty="0"/>
          </a:p>
        </p:txBody>
      </p:sp>
      <p:sp>
        <p:nvSpPr>
          <p:cNvPr id="11" name="Content Placeholder 10">
            <a:extLst>
              <a:ext uri="{FF2B5EF4-FFF2-40B4-BE49-F238E27FC236}">
                <a16:creationId xmlns:a16="http://schemas.microsoft.com/office/drawing/2014/main" id="{8B7FD5CB-296B-4C10-9CFB-0B78F9D496AC}"/>
              </a:ext>
            </a:extLst>
          </p:cNvPr>
          <p:cNvSpPr>
            <a:spLocks noGrp="1"/>
          </p:cNvSpPr>
          <p:nvPr>
            <p:ph idx="1"/>
          </p:nvPr>
        </p:nvSpPr>
        <p:spPr>
          <a:xfrm>
            <a:off x="488951" y="1346200"/>
            <a:ext cx="5006327" cy="4902199"/>
          </a:xfrm>
        </p:spPr>
        <p:txBody>
          <a:bodyPr/>
          <a:lstStyle/>
          <a:p>
            <a:r>
              <a:rPr lang="en-US" dirty="0" err="1">
                <a:solidFill>
                  <a:schemeClr val="tx1"/>
                </a:solidFill>
              </a:rPr>
              <a:t>Trong</a:t>
            </a:r>
            <a:r>
              <a:rPr lang="en-US" dirty="0">
                <a:solidFill>
                  <a:schemeClr val="tx1"/>
                </a:solidFill>
              </a:rPr>
              <a:t> </a:t>
            </a:r>
            <a:r>
              <a:rPr lang="en-US" dirty="0" err="1">
                <a:solidFill>
                  <a:schemeClr val="tx1"/>
                </a:solidFill>
              </a:rPr>
              <a:t>hàm</a:t>
            </a:r>
            <a:r>
              <a:rPr lang="en-US" dirty="0">
                <a:solidFill>
                  <a:schemeClr val="tx1"/>
                </a:solidFill>
              </a:rPr>
              <a:t> </a:t>
            </a:r>
            <a:r>
              <a:rPr lang="en-US" dirty="0" err="1">
                <a:solidFill>
                  <a:schemeClr val="tx1"/>
                </a:solidFill>
              </a:rPr>
              <a:t>compileIfst</a:t>
            </a:r>
            <a:r>
              <a:rPr lang="en-US" dirty="0">
                <a:solidFill>
                  <a:schemeClr val="tx1"/>
                </a:solidFill>
              </a:rPr>
              <a:t>() </a:t>
            </a:r>
            <a:r>
              <a:rPr lang="en-US" dirty="0" err="1">
                <a:solidFill>
                  <a:schemeClr val="tx1"/>
                </a:solidFill>
              </a:rPr>
              <a:t>kiểm</a:t>
            </a:r>
            <a:r>
              <a:rPr lang="en-US" dirty="0">
                <a:solidFill>
                  <a:schemeClr val="tx1"/>
                </a:solidFill>
              </a:rPr>
              <a:t> </a:t>
            </a:r>
            <a:r>
              <a:rPr lang="en-US" dirty="0" err="1">
                <a:solidFill>
                  <a:schemeClr val="tx1"/>
                </a:solidFill>
              </a:rPr>
              <a:t>tra</a:t>
            </a:r>
            <a:r>
              <a:rPr lang="en-US" dirty="0">
                <a:solidFill>
                  <a:schemeClr val="tx1"/>
                </a:solidFill>
              </a:rPr>
              <a:t> </a:t>
            </a:r>
            <a:r>
              <a:rPr lang="en-US" dirty="0" err="1">
                <a:solidFill>
                  <a:schemeClr val="tx1"/>
                </a:solidFill>
              </a:rPr>
              <a:t>từ</a:t>
            </a:r>
            <a:r>
              <a:rPr lang="en-US" dirty="0">
                <a:solidFill>
                  <a:schemeClr val="tx1"/>
                </a:solidFill>
              </a:rPr>
              <a:t> </a:t>
            </a:r>
            <a:r>
              <a:rPr lang="en-US" dirty="0" err="1">
                <a:solidFill>
                  <a:schemeClr val="tx1"/>
                </a:solidFill>
              </a:rPr>
              <a:t>khóa</a:t>
            </a:r>
            <a:r>
              <a:rPr lang="en-US" dirty="0">
                <a:solidFill>
                  <a:schemeClr val="tx1"/>
                </a:solidFill>
              </a:rPr>
              <a:t> THEN </a:t>
            </a:r>
            <a:r>
              <a:rPr lang="en-US" dirty="0" err="1">
                <a:solidFill>
                  <a:schemeClr val="tx1"/>
                </a:solidFill>
              </a:rPr>
              <a:t>sau</a:t>
            </a:r>
            <a:r>
              <a:rPr lang="en-US" dirty="0">
                <a:solidFill>
                  <a:schemeClr val="tx1"/>
                </a:solidFill>
              </a:rPr>
              <a:t> </a:t>
            </a:r>
            <a:r>
              <a:rPr lang="en-US" dirty="0" err="1">
                <a:solidFill>
                  <a:schemeClr val="tx1"/>
                </a:solidFill>
              </a:rPr>
              <a:t>đó</a:t>
            </a:r>
            <a:r>
              <a:rPr lang="en-US" dirty="0">
                <a:solidFill>
                  <a:schemeClr val="tx1"/>
                </a:solidFill>
              </a:rPr>
              <a:t> </a:t>
            </a:r>
            <a:r>
              <a:rPr lang="en-US" dirty="0" err="1">
                <a:solidFill>
                  <a:schemeClr val="tx1"/>
                </a:solidFill>
              </a:rPr>
              <a:t>gọi</a:t>
            </a:r>
            <a:r>
              <a:rPr lang="en-US" dirty="0">
                <a:solidFill>
                  <a:schemeClr val="tx1"/>
                </a:solidFill>
              </a:rPr>
              <a:t> </a:t>
            </a:r>
            <a:r>
              <a:rPr lang="en-US" dirty="0" err="1">
                <a:solidFill>
                  <a:schemeClr val="tx1"/>
                </a:solidFill>
              </a:rPr>
              <a:t>hàm</a:t>
            </a:r>
            <a:r>
              <a:rPr lang="en-US" dirty="0">
                <a:solidFill>
                  <a:schemeClr val="tx1"/>
                </a:solidFill>
              </a:rPr>
              <a:t> </a:t>
            </a:r>
            <a:r>
              <a:rPr lang="en-US" dirty="0" err="1">
                <a:solidFill>
                  <a:schemeClr val="tx1"/>
                </a:solidFill>
              </a:rPr>
              <a:t>compileStatement</a:t>
            </a:r>
            <a:r>
              <a:rPr lang="en-US" dirty="0">
                <a:solidFill>
                  <a:schemeClr val="tx1"/>
                </a:solidFill>
              </a:rPr>
              <a:t>() </a:t>
            </a:r>
            <a:r>
              <a:rPr lang="en-US" dirty="0" err="1">
                <a:solidFill>
                  <a:schemeClr val="tx1"/>
                </a:solidFill>
              </a:rPr>
              <a:t>rồi</a:t>
            </a:r>
            <a:r>
              <a:rPr lang="en-US" dirty="0">
                <a:solidFill>
                  <a:schemeClr val="tx1"/>
                </a:solidFill>
              </a:rPr>
              <a:t> </a:t>
            </a:r>
            <a:r>
              <a:rPr lang="en-US" dirty="0" err="1">
                <a:solidFill>
                  <a:schemeClr val="tx1"/>
                </a:solidFill>
              </a:rPr>
              <a:t>mới</a:t>
            </a:r>
            <a:r>
              <a:rPr lang="en-US" dirty="0">
                <a:solidFill>
                  <a:schemeClr val="tx1"/>
                </a:solidFill>
              </a:rPr>
              <a:t> </a:t>
            </a:r>
            <a:r>
              <a:rPr lang="en-US" dirty="0" err="1">
                <a:solidFill>
                  <a:schemeClr val="tx1"/>
                </a:solidFill>
              </a:rPr>
              <a:t>kiểm</a:t>
            </a:r>
            <a:r>
              <a:rPr lang="en-US" dirty="0">
                <a:solidFill>
                  <a:schemeClr val="tx1"/>
                </a:solidFill>
              </a:rPr>
              <a:t> </a:t>
            </a:r>
            <a:r>
              <a:rPr lang="en-US" dirty="0" err="1">
                <a:solidFill>
                  <a:schemeClr val="tx1"/>
                </a:solidFill>
              </a:rPr>
              <a:t>tra</a:t>
            </a:r>
            <a:r>
              <a:rPr lang="en-US" dirty="0">
                <a:solidFill>
                  <a:schemeClr val="tx1"/>
                </a:solidFill>
              </a:rPr>
              <a:t> </a:t>
            </a:r>
            <a:r>
              <a:rPr lang="en-US" dirty="0" err="1">
                <a:solidFill>
                  <a:schemeClr val="tx1"/>
                </a:solidFill>
              </a:rPr>
              <a:t>từ</a:t>
            </a:r>
            <a:r>
              <a:rPr lang="en-US" dirty="0">
                <a:solidFill>
                  <a:schemeClr val="tx1"/>
                </a:solidFill>
              </a:rPr>
              <a:t> </a:t>
            </a:r>
            <a:r>
              <a:rPr lang="en-US" dirty="0" err="1">
                <a:solidFill>
                  <a:schemeClr val="tx1"/>
                </a:solidFill>
              </a:rPr>
              <a:t>khóa</a:t>
            </a:r>
            <a:r>
              <a:rPr lang="en-US" dirty="0">
                <a:solidFill>
                  <a:schemeClr val="tx1"/>
                </a:solidFill>
              </a:rPr>
              <a:t> ELSE</a:t>
            </a:r>
          </a:p>
          <a:p>
            <a:r>
              <a:rPr lang="en-US">
                <a:solidFill>
                  <a:schemeClr val="tx1"/>
                </a:solidFill>
              </a:rPr>
              <a:t>Vì </a:t>
            </a:r>
            <a:r>
              <a:rPr lang="en-US" dirty="0" err="1">
                <a:solidFill>
                  <a:schemeClr val="tx1"/>
                </a:solidFill>
              </a:rPr>
              <a:t>vậy</a:t>
            </a:r>
            <a:r>
              <a:rPr lang="en-US" dirty="0">
                <a:solidFill>
                  <a:schemeClr val="tx1"/>
                </a:solidFill>
              </a:rPr>
              <a:t> </a:t>
            </a:r>
            <a:r>
              <a:rPr lang="en-US" dirty="0" err="1">
                <a:solidFill>
                  <a:schemeClr val="tx1"/>
                </a:solidFill>
              </a:rPr>
              <a:t>nếu</a:t>
            </a:r>
            <a:r>
              <a:rPr lang="en-US" dirty="0">
                <a:solidFill>
                  <a:schemeClr val="tx1"/>
                </a:solidFill>
              </a:rPr>
              <a:t> </a:t>
            </a:r>
            <a:r>
              <a:rPr lang="en-US" dirty="0" err="1">
                <a:solidFill>
                  <a:schemeClr val="tx1"/>
                </a:solidFill>
              </a:rPr>
              <a:t>có</a:t>
            </a:r>
            <a:r>
              <a:rPr lang="en-US" dirty="0">
                <a:solidFill>
                  <a:schemeClr val="tx1"/>
                </a:solidFill>
              </a:rPr>
              <a:t> </a:t>
            </a:r>
            <a:r>
              <a:rPr lang="en-US" dirty="0" err="1">
                <a:solidFill>
                  <a:schemeClr val="tx1"/>
                </a:solidFill>
              </a:rPr>
              <a:t>từ</a:t>
            </a:r>
            <a:r>
              <a:rPr lang="en-US" dirty="0">
                <a:solidFill>
                  <a:schemeClr val="tx1"/>
                </a:solidFill>
              </a:rPr>
              <a:t> </a:t>
            </a:r>
            <a:r>
              <a:rPr lang="en-US" dirty="0" err="1">
                <a:solidFill>
                  <a:schemeClr val="tx1"/>
                </a:solidFill>
              </a:rPr>
              <a:t>khóa</a:t>
            </a:r>
            <a:r>
              <a:rPr lang="en-US" dirty="0">
                <a:solidFill>
                  <a:schemeClr val="tx1"/>
                </a:solidFill>
              </a:rPr>
              <a:t> ELSE </a:t>
            </a:r>
            <a:r>
              <a:rPr lang="en-US" dirty="0" err="1">
                <a:solidFill>
                  <a:schemeClr val="tx1"/>
                </a:solidFill>
              </a:rPr>
              <a:t>thì</a:t>
            </a:r>
            <a:r>
              <a:rPr lang="en-US" dirty="0">
                <a:solidFill>
                  <a:schemeClr val="tx1"/>
                </a:solidFill>
              </a:rPr>
              <a:t> </a:t>
            </a:r>
            <a:r>
              <a:rPr lang="en-US" dirty="0" err="1">
                <a:solidFill>
                  <a:schemeClr val="tx1"/>
                </a:solidFill>
              </a:rPr>
              <a:t>từ</a:t>
            </a:r>
            <a:r>
              <a:rPr lang="en-US" dirty="0">
                <a:solidFill>
                  <a:schemeClr val="tx1"/>
                </a:solidFill>
              </a:rPr>
              <a:t> </a:t>
            </a:r>
            <a:r>
              <a:rPr lang="en-US" dirty="0" err="1">
                <a:solidFill>
                  <a:schemeClr val="tx1"/>
                </a:solidFill>
              </a:rPr>
              <a:t>khóa</a:t>
            </a:r>
            <a:r>
              <a:rPr lang="en-US" dirty="0">
                <a:solidFill>
                  <a:schemeClr val="tx1"/>
                </a:solidFill>
              </a:rPr>
              <a:t> ELSE </a:t>
            </a:r>
            <a:r>
              <a:rPr lang="en-US" dirty="0" err="1">
                <a:solidFill>
                  <a:schemeClr val="tx1"/>
                </a:solidFill>
              </a:rPr>
              <a:t>đó</a:t>
            </a:r>
            <a:r>
              <a:rPr lang="en-US" dirty="0">
                <a:solidFill>
                  <a:schemeClr val="tx1"/>
                </a:solidFill>
              </a:rPr>
              <a:t> </a:t>
            </a:r>
            <a:r>
              <a:rPr lang="en-US" dirty="0" err="1">
                <a:solidFill>
                  <a:schemeClr val="tx1"/>
                </a:solidFill>
              </a:rPr>
              <a:t>sẽ</a:t>
            </a:r>
            <a:r>
              <a:rPr lang="en-US" dirty="0">
                <a:solidFill>
                  <a:schemeClr val="tx1"/>
                </a:solidFill>
              </a:rPr>
              <a:t> đ</a:t>
            </a:r>
            <a:r>
              <a:rPr lang="vi-VN" dirty="0">
                <a:solidFill>
                  <a:schemeClr val="tx1"/>
                </a:solidFill>
              </a:rPr>
              <a:t>ư</a:t>
            </a:r>
            <a:r>
              <a:rPr lang="en-US" dirty="0" err="1">
                <a:solidFill>
                  <a:schemeClr val="tx1"/>
                </a:solidFill>
              </a:rPr>
              <a:t>ợc</a:t>
            </a:r>
            <a:r>
              <a:rPr lang="en-US" dirty="0">
                <a:solidFill>
                  <a:schemeClr val="tx1"/>
                </a:solidFill>
              </a:rPr>
              <a:t> </a:t>
            </a:r>
            <a:r>
              <a:rPr lang="en-US" dirty="0" err="1">
                <a:solidFill>
                  <a:schemeClr val="tx1"/>
                </a:solidFill>
              </a:rPr>
              <a:t>kiểm</a:t>
            </a:r>
            <a:r>
              <a:rPr lang="en-US" dirty="0">
                <a:solidFill>
                  <a:schemeClr val="tx1"/>
                </a:solidFill>
              </a:rPr>
              <a:t> </a:t>
            </a:r>
            <a:r>
              <a:rPr lang="en-US" dirty="0" err="1">
                <a:solidFill>
                  <a:schemeClr val="tx1"/>
                </a:solidFill>
              </a:rPr>
              <a:t>tra</a:t>
            </a:r>
            <a:r>
              <a:rPr lang="en-US" dirty="0">
                <a:solidFill>
                  <a:schemeClr val="tx1"/>
                </a:solidFill>
              </a:rPr>
              <a:t> </a:t>
            </a:r>
            <a:r>
              <a:rPr lang="en-US" dirty="0" err="1">
                <a:solidFill>
                  <a:schemeClr val="tx1"/>
                </a:solidFill>
              </a:rPr>
              <a:t>trong</a:t>
            </a:r>
            <a:r>
              <a:rPr lang="en-US" dirty="0">
                <a:solidFill>
                  <a:schemeClr val="tx1"/>
                </a:solidFill>
              </a:rPr>
              <a:t> </a:t>
            </a:r>
            <a:r>
              <a:rPr lang="en-US" dirty="0" err="1">
                <a:solidFill>
                  <a:schemeClr val="tx1"/>
                </a:solidFill>
              </a:rPr>
              <a:t>hàm</a:t>
            </a:r>
            <a:r>
              <a:rPr lang="en-US" dirty="0">
                <a:solidFill>
                  <a:schemeClr val="tx1"/>
                </a:solidFill>
              </a:rPr>
              <a:t> </a:t>
            </a:r>
            <a:r>
              <a:rPr lang="en-US" dirty="0" err="1">
                <a:solidFill>
                  <a:schemeClr val="tx1"/>
                </a:solidFill>
              </a:rPr>
              <a:t>compileStatement</a:t>
            </a:r>
            <a:r>
              <a:rPr lang="en-US" dirty="0">
                <a:solidFill>
                  <a:schemeClr val="tx1"/>
                </a:solidFill>
              </a:rPr>
              <a:t>() </a:t>
            </a:r>
            <a:r>
              <a:rPr lang="en-US" dirty="0" err="1">
                <a:solidFill>
                  <a:schemeClr val="tx1"/>
                </a:solidFill>
              </a:rPr>
              <a:t>trước</a:t>
            </a:r>
            <a:r>
              <a:rPr lang="en-US" dirty="0">
                <a:solidFill>
                  <a:schemeClr val="tx1"/>
                </a:solidFill>
              </a:rPr>
              <a:t>. </a:t>
            </a:r>
          </a:p>
          <a:p>
            <a:r>
              <a:rPr lang="en-US" dirty="0" err="1">
                <a:solidFill>
                  <a:schemeClr val="tx1"/>
                </a:solidFill>
              </a:rPr>
              <a:t>Nếu</a:t>
            </a:r>
            <a:r>
              <a:rPr lang="en-US" dirty="0">
                <a:solidFill>
                  <a:schemeClr val="tx1"/>
                </a:solidFill>
              </a:rPr>
              <a:t> </a:t>
            </a:r>
            <a:r>
              <a:rPr lang="en-US" dirty="0" err="1">
                <a:solidFill>
                  <a:schemeClr val="tx1"/>
                </a:solidFill>
              </a:rPr>
              <a:t>chúng</a:t>
            </a:r>
            <a:r>
              <a:rPr lang="en-US" dirty="0">
                <a:solidFill>
                  <a:schemeClr val="tx1"/>
                </a:solidFill>
              </a:rPr>
              <a:t> ta </a:t>
            </a:r>
            <a:r>
              <a:rPr lang="en-US" dirty="0" err="1">
                <a:solidFill>
                  <a:schemeClr val="tx1"/>
                </a:solidFill>
              </a:rPr>
              <a:t>có</a:t>
            </a:r>
            <a:r>
              <a:rPr lang="en-US" dirty="0">
                <a:solidFill>
                  <a:schemeClr val="tx1"/>
                </a:solidFill>
              </a:rPr>
              <a:t> 3 </a:t>
            </a:r>
            <a:r>
              <a:rPr lang="en-US" dirty="0" err="1">
                <a:solidFill>
                  <a:schemeClr val="tx1"/>
                </a:solidFill>
              </a:rPr>
              <a:t>hàm</a:t>
            </a:r>
            <a:r>
              <a:rPr lang="en-US" dirty="0">
                <a:solidFill>
                  <a:schemeClr val="tx1"/>
                </a:solidFill>
              </a:rPr>
              <a:t> IF </a:t>
            </a:r>
            <a:r>
              <a:rPr lang="en-US" dirty="0" err="1">
                <a:solidFill>
                  <a:schemeClr val="tx1"/>
                </a:solidFill>
              </a:rPr>
              <a:t>lồng</a:t>
            </a:r>
            <a:r>
              <a:rPr lang="en-US" dirty="0">
                <a:solidFill>
                  <a:schemeClr val="tx1"/>
                </a:solidFill>
              </a:rPr>
              <a:t> </a:t>
            </a:r>
            <a:r>
              <a:rPr lang="en-US" dirty="0" err="1">
                <a:solidFill>
                  <a:schemeClr val="tx1"/>
                </a:solidFill>
              </a:rPr>
              <a:t>nhau</a:t>
            </a:r>
            <a:r>
              <a:rPr lang="en-US" dirty="0">
                <a:solidFill>
                  <a:schemeClr val="tx1"/>
                </a:solidFill>
              </a:rPr>
              <a:t> </a:t>
            </a:r>
            <a:r>
              <a:rPr lang="en-US" dirty="0" err="1">
                <a:solidFill>
                  <a:schemeClr val="tx1"/>
                </a:solidFill>
              </a:rPr>
              <a:t>và</a:t>
            </a:r>
            <a:r>
              <a:rPr lang="en-US" dirty="0">
                <a:solidFill>
                  <a:schemeClr val="tx1"/>
                </a:solidFill>
              </a:rPr>
              <a:t> 1 </a:t>
            </a:r>
            <a:r>
              <a:rPr lang="en-US" dirty="0" err="1">
                <a:solidFill>
                  <a:schemeClr val="tx1"/>
                </a:solidFill>
              </a:rPr>
              <a:t>từ</a:t>
            </a:r>
            <a:r>
              <a:rPr lang="en-US" dirty="0">
                <a:solidFill>
                  <a:schemeClr val="tx1"/>
                </a:solidFill>
              </a:rPr>
              <a:t> </a:t>
            </a:r>
            <a:r>
              <a:rPr lang="en-US" dirty="0" err="1">
                <a:solidFill>
                  <a:schemeClr val="tx1"/>
                </a:solidFill>
              </a:rPr>
              <a:t>khóa</a:t>
            </a:r>
            <a:r>
              <a:rPr lang="en-US" dirty="0">
                <a:solidFill>
                  <a:schemeClr val="tx1"/>
                </a:solidFill>
              </a:rPr>
              <a:t> ELSE </a:t>
            </a:r>
            <a:r>
              <a:rPr lang="en-US" dirty="0" err="1">
                <a:solidFill>
                  <a:schemeClr val="tx1"/>
                </a:solidFill>
              </a:rPr>
              <a:t>thì</a:t>
            </a:r>
            <a:r>
              <a:rPr lang="en-US" dirty="0">
                <a:solidFill>
                  <a:schemeClr val="tx1"/>
                </a:solidFill>
              </a:rPr>
              <a:t> </a:t>
            </a:r>
            <a:r>
              <a:rPr lang="en-US" dirty="0" err="1">
                <a:solidFill>
                  <a:schemeClr val="tx1"/>
                </a:solidFill>
              </a:rPr>
              <a:t>từ</a:t>
            </a:r>
            <a:r>
              <a:rPr lang="en-US" dirty="0">
                <a:solidFill>
                  <a:schemeClr val="tx1"/>
                </a:solidFill>
              </a:rPr>
              <a:t> </a:t>
            </a:r>
            <a:r>
              <a:rPr lang="en-US" dirty="0" err="1">
                <a:solidFill>
                  <a:schemeClr val="tx1"/>
                </a:solidFill>
              </a:rPr>
              <a:t>khóa</a:t>
            </a:r>
            <a:r>
              <a:rPr lang="en-US" dirty="0">
                <a:solidFill>
                  <a:schemeClr val="tx1"/>
                </a:solidFill>
              </a:rPr>
              <a:t> ELSE </a:t>
            </a:r>
            <a:r>
              <a:rPr lang="en-US" dirty="0" err="1">
                <a:solidFill>
                  <a:schemeClr val="tx1"/>
                </a:solidFill>
              </a:rPr>
              <a:t>sẽ</a:t>
            </a:r>
            <a:r>
              <a:rPr lang="en-US" dirty="0">
                <a:solidFill>
                  <a:schemeClr val="tx1"/>
                </a:solidFill>
              </a:rPr>
              <a:t> </a:t>
            </a:r>
            <a:r>
              <a:rPr lang="en-US" dirty="0" err="1">
                <a:solidFill>
                  <a:schemeClr val="tx1"/>
                </a:solidFill>
              </a:rPr>
              <a:t>là</a:t>
            </a:r>
            <a:r>
              <a:rPr lang="en-US" dirty="0">
                <a:solidFill>
                  <a:schemeClr val="tx1"/>
                </a:solidFill>
              </a:rPr>
              <a:t> </a:t>
            </a:r>
            <a:r>
              <a:rPr lang="en-US" dirty="0" err="1">
                <a:solidFill>
                  <a:schemeClr val="tx1"/>
                </a:solidFill>
              </a:rPr>
              <a:t>của</a:t>
            </a:r>
            <a:r>
              <a:rPr lang="en-US" dirty="0">
                <a:solidFill>
                  <a:schemeClr val="tx1"/>
                </a:solidFill>
              </a:rPr>
              <a:t> </a:t>
            </a:r>
            <a:r>
              <a:rPr lang="en-US" dirty="0" err="1">
                <a:solidFill>
                  <a:schemeClr val="tx1"/>
                </a:solidFill>
              </a:rPr>
              <a:t>hàm</a:t>
            </a:r>
            <a:r>
              <a:rPr lang="en-US" dirty="0">
                <a:solidFill>
                  <a:schemeClr val="tx1"/>
                </a:solidFill>
              </a:rPr>
              <a:t> IF </a:t>
            </a:r>
            <a:r>
              <a:rPr lang="en-US" dirty="0" err="1">
                <a:solidFill>
                  <a:schemeClr val="tx1"/>
                </a:solidFill>
              </a:rPr>
              <a:t>trong</a:t>
            </a:r>
            <a:r>
              <a:rPr lang="en-US" dirty="0">
                <a:solidFill>
                  <a:schemeClr val="tx1"/>
                </a:solidFill>
              </a:rPr>
              <a:t> </a:t>
            </a:r>
            <a:r>
              <a:rPr lang="en-US" dirty="0" err="1">
                <a:solidFill>
                  <a:schemeClr val="tx1"/>
                </a:solidFill>
              </a:rPr>
              <a:t>cùng</a:t>
            </a:r>
            <a:r>
              <a:rPr lang="en-US" dirty="0">
                <a:solidFill>
                  <a:schemeClr val="tx1"/>
                </a:solidFill>
              </a:rPr>
              <a:t>.</a:t>
            </a:r>
          </a:p>
        </p:txBody>
      </p:sp>
      <p:pic>
        <p:nvPicPr>
          <p:cNvPr id="13" name="Picture 12">
            <a:extLst>
              <a:ext uri="{FF2B5EF4-FFF2-40B4-BE49-F238E27FC236}">
                <a16:creationId xmlns:a16="http://schemas.microsoft.com/office/drawing/2014/main" id="{C7B5BF98-9B33-4E7B-9AAF-5FE3D8AA6B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7532" y="5119777"/>
            <a:ext cx="6647818" cy="784045"/>
          </a:xfrm>
          <a:prstGeom prst="rect">
            <a:avLst/>
          </a:prstGeom>
        </p:spPr>
      </p:pic>
      <p:pic>
        <p:nvPicPr>
          <p:cNvPr id="15" name="Picture 14" descr="A screenshot of a cell phone&#10;&#10;Description generated with very high confidence">
            <a:extLst>
              <a:ext uri="{FF2B5EF4-FFF2-40B4-BE49-F238E27FC236}">
                <a16:creationId xmlns:a16="http://schemas.microsoft.com/office/drawing/2014/main" id="{65C5D60E-28F2-4DA9-9547-747FD23EEA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8185" y="2192784"/>
            <a:ext cx="3224778" cy="1723711"/>
          </a:xfrm>
          <a:prstGeom prst="rect">
            <a:avLst/>
          </a:prstGeom>
        </p:spPr>
      </p:pic>
    </p:spTree>
    <p:extLst>
      <p:ext uri="{BB962C8B-B14F-4D97-AF65-F5344CB8AC3E}">
        <p14:creationId xmlns:p14="http://schemas.microsoft.com/office/powerpoint/2010/main" val="21510304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0826-E80F-43C0-912C-275EB710142B}"/>
              </a:ext>
            </a:extLst>
          </p:cNvPr>
          <p:cNvSpPr>
            <a:spLocks noGrp="1"/>
          </p:cNvSpPr>
          <p:nvPr>
            <p:ph type="title"/>
          </p:nvPr>
        </p:nvSpPr>
        <p:spPr/>
        <p:txBody>
          <a:bodyPr/>
          <a:lstStyle/>
          <a:p>
            <a:r>
              <a:rPr lang="en-US"/>
              <a:t>Những hàm xét tập FOLLOW</a:t>
            </a:r>
            <a:endParaRPr lang="en-US" dirty="0"/>
          </a:p>
        </p:txBody>
      </p:sp>
      <p:sp>
        <p:nvSpPr>
          <p:cNvPr id="4" name="Chỗ dành sẵn cho Nội dung 3">
            <a:extLst>
              <a:ext uri="{FF2B5EF4-FFF2-40B4-BE49-F238E27FC236}">
                <a16:creationId xmlns:a16="http://schemas.microsoft.com/office/drawing/2014/main" id="{E7382999-E9BD-45F8-97D5-A50B26B12803}"/>
              </a:ext>
            </a:extLst>
          </p:cNvPr>
          <p:cNvSpPr>
            <a:spLocks noGrp="1"/>
          </p:cNvSpPr>
          <p:nvPr>
            <p:ph idx="1"/>
          </p:nvPr>
        </p:nvSpPr>
        <p:spPr/>
        <p:txBody>
          <a:bodyPr/>
          <a:lstStyle/>
          <a:p>
            <a:r>
              <a:rPr lang="en-US" dirty="0" err="1">
                <a:solidFill>
                  <a:schemeClr val="tx1"/>
                </a:solidFill>
              </a:rPr>
              <a:t>Các</a:t>
            </a:r>
            <a:r>
              <a:rPr lang="en-US" dirty="0">
                <a:solidFill>
                  <a:schemeClr val="tx1"/>
                </a:solidFill>
              </a:rPr>
              <a:t> </a:t>
            </a:r>
            <a:r>
              <a:rPr lang="en-US" dirty="0" err="1">
                <a:solidFill>
                  <a:schemeClr val="tx1"/>
                </a:solidFill>
              </a:rPr>
              <a:t>hàm</a:t>
            </a:r>
            <a:r>
              <a:rPr lang="en-US" dirty="0">
                <a:solidFill>
                  <a:schemeClr val="tx1"/>
                </a:solidFill>
              </a:rPr>
              <a:t> </a:t>
            </a:r>
            <a:r>
              <a:rPr lang="en-US" dirty="0" err="1">
                <a:solidFill>
                  <a:schemeClr val="tx1"/>
                </a:solidFill>
              </a:rPr>
              <a:t>cần</a:t>
            </a:r>
            <a:r>
              <a:rPr lang="en-US" dirty="0">
                <a:solidFill>
                  <a:schemeClr val="tx1"/>
                </a:solidFill>
              </a:rPr>
              <a:t> </a:t>
            </a:r>
            <a:r>
              <a:rPr lang="en-US" dirty="0" err="1">
                <a:solidFill>
                  <a:schemeClr val="tx1"/>
                </a:solidFill>
              </a:rPr>
              <a:t>tính</a:t>
            </a:r>
            <a:r>
              <a:rPr lang="en-US" dirty="0">
                <a:solidFill>
                  <a:schemeClr val="tx1"/>
                </a:solidFill>
              </a:rPr>
              <a:t> </a:t>
            </a:r>
            <a:r>
              <a:rPr lang="en-US" dirty="0" err="1">
                <a:solidFill>
                  <a:schemeClr val="tx1"/>
                </a:solidFill>
              </a:rPr>
              <a:t>tập</a:t>
            </a:r>
            <a:r>
              <a:rPr lang="en-US" dirty="0">
                <a:solidFill>
                  <a:schemeClr val="tx1"/>
                </a:solidFill>
              </a:rPr>
              <a:t> Follow:</a:t>
            </a:r>
          </a:p>
          <a:p>
            <a:pPr lvl="1"/>
            <a:r>
              <a:rPr lang="en-US" dirty="0" err="1">
                <a:solidFill>
                  <a:schemeClr val="tx1"/>
                </a:solidFill>
              </a:rPr>
              <a:t>compileStatement</a:t>
            </a:r>
            <a:endParaRPr lang="en-US" dirty="0">
              <a:solidFill>
                <a:schemeClr val="tx1"/>
              </a:solidFill>
            </a:endParaRPr>
          </a:p>
          <a:p>
            <a:pPr lvl="1"/>
            <a:r>
              <a:rPr lang="en-US" dirty="0">
                <a:solidFill>
                  <a:schemeClr val="tx1"/>
                </a:solidFill>
              </a:rPr>
              <a:t>compileStatement2</a:t>
            </a:r>
          </a:p>
          <a:p>
            <a:pPr lvl="1"/>
            <a:r>
              <a:rPr lang="en-US" dirty="0">
                <a:solidFill>
                  <a:schemeClr val="tx1"/>
                </a:solidFill>
              </a:rPr>
              <a:t>compileTerm2</a:t>
            </a:r>
          </a:p>
          <a:p>
            <a:pPr lvl="1"/>
            <a:r>
              <a:rPr lang="en-US" dirty="0">
                <a:solidFill>
                  <a:schemeClr val="tx1"/>
                </a:solidFill>
              </a:rPr>
              <a:t>compileExpression3</a:t>
            </a:r>
          </a:p>
          <a:p>
            <a:pPr lvl="1"/>
            <a:r>
              <a:rPr lang="en-US" dirty="0" err="1">
                <a:solidFill>
                  <a:schemeClr val="tx1"/>
                </a:solidFill>
              </a:rPr>
              <a:t>compileArguments</a:t>
            </a:r>
            <a:endParaRPr lang="en-US" dirty="0">
              <a:solidFill>
                <a:schemeClr val="tx1"/>
              </a:solidFill>
            </a:endParaRPr>
          </a:p>
          <a:p>
            <a:pPr lvl="1"/>
            <a:r>
              <a:rPr lang="en-US">
                <a:solidFill>
                  <a:schemeClr val="tx1"/>
                </a:solidFill>
              </a:rPr>
              <a:t>compileFuncParams</a:t>
            </a:r>
          </a:p>
          <a:p>
            <a:pPr lvl="1"/>
            <a:r>
              <a:rPr lang="en-US">
                <a:solidFill>
                  <a:schemeClr val="tx1"/>
                </a:solidFill>
              </a:rPr>
              <a:t>compileProcParams</a:t>
            </a:r>
          </a:p>
          <a:p>
            <a:pPr lvl="1"/>
            <a:r>
              <a:rPr lang="en-US">
                <a:solidFill>
                  <a:schemeClr val="tx1"/>
                </a:solidFill>
              </a:rPr>
              <a:t>compileArguments2</a:t>
            </a:r>
            <a:endParaRPr lang="en-US" dirty="0">
              <a:solidFill>
                <a:schemeClr val="tx1"/>
              </a:solidFill>
            </a:endParaRPr>
          </a:p>
          <a:p>
            <a:pPr marL="342900" lvl="1" indent="0">
              <a:buNone/>
            </a:pPr>
            <a:endParaRPr lang="en-US" dirty="0">
              <a:solidFill>
                <a:schemeClr val="tx1"/>
              </a:solidFill>
            </a:endParaRPr>
          </a:p>
          <a:p>
            <a:r>
              <a:rPr lang="en-US" dirty="0" err="1">
                <a:solidFill>
                  <a:schemeClr val="tx1"/>
                </a:solidFill>
              </a:rPr>
              <a:t>Trong</a:t>
            </a:r>
            <a:r>
              <a:rPr lang="en-US" dirty="0">
                <a:solidFill>
                  <a:schemeClr val="tx1"/>
                </a:solidFill>
              </a:rPr>
              <a:t> tr</a:t>
            </a:r>
            <a:r>
              <a:rPr lang="vi-VN" dirty="0">
                <a:solidFill>
                  <a:schemeClr val="tx1"/>
                </a:solidFill>
              </a:rPr>
              <a:t>ư</a:t>
            </a:r>
            <a:r>
              <a:rPr lang="en-US" dirty="0" err="1">
                <a:solidFill>
                  <a:schemeClr val="tx1"/>
                </a:solidFill>
              </a:rPr>
              <a:t>ờng</a:t>
            </a:r>
            <a:r>
              <a:rPr lang="en-US" dirty="0">
                <a:solidFill>
                  <a:schemeClr val="tx1"/>
                </a:solidFill>
              </a:rPr>
              <a:t> </a:t>
            </a:r>
            <a:r>
              <a:rPr lang="en-US" dirty="0" err="1">
                <a:solidFill>
                  <a:schemeClr val="tx1"/>
                </a:solidFill>
              </a:rPr>
              <a:t>hợp</a:t>
            </a:r>
            <a:r>
              <a:rPr lang="en-US" dirty="0">
                <a:solidFill>
                  <a:schemeClr val="tx1"/>
                </a:solidFill>
              </a:rPr>
              <a:t> </a:t>
            </a:r>
            <a:r>
              <a:rPr lang="en-US" dirty="0" err="1">
                <a:solidFill>
                  <a:schemeClr val="tx1"/>
                </a:solidFill>
              </a:rPr>
              <a:t>từ</a:t>
            </a:r>
            <a:r>
              <a:rPr lang="en-US" dirty="0">
                <a:solidFill>
                  <a:schemeClr val="tx1"/>
                </a:solidFill>
              </a:rPr>
              <a:t> </a:t>
            </a:r>
            <a:r>
              <a:rPr lang="en-US" dirty="0" err="1">
                <a:solidFill>
                  <a:schemeClr val="tx1"/>
                </a:solidFill>
              </a:rPr>
              <a:t>tố</a:t>
            </a:r>
            <a:r>
              <a:rPr lang="en-US" dirty="0">
                <a:solidFill>
                  <a:schemeClr val="tx1"/>
                </a:solidFill>
              </a:rPr>
              <a:t> </a:t>
            </a:r>
            <a:r>
              <a:rPr lang="en-US" dirty="0" err="1">
                <a:solidFill>
                  <a:schemeClr val="tx1"/>
                </a:solidFill>
              </a:rPr>
              <a:t>kiểm</a:t>
            </a:r>
            <a:r>
              <a:rPr lang="en-US" dirty="0">
                <a:solidFill>
                  <a:schemeClr val="tx1"/>
                </a:solidFill>
              </a:rPr>
              <a:t> </a:t>
            </a:r>
            <a:r>
              <a:rPr lang="en-US" dirty="0" err="1">
                <a:solidFill>
                  <a:schemeClr val="tx1"/>
                </a:solidFill>
              </a:rPr>
              <a:t>tra</a:t>
            </a:r>
            <a:r>
              <a:rPr lang="en-US" dirty="0">
                <a:solidFill>
                  <a:schemeClr val="tx1"/>
                </a:solidFill>
              </a:rPr>
              <a:t> </a:t>
            </a:r>
            <a:r>
              <a:rPr lang="en-US" dirty="0" err="1">
                <a:solidFill>
                  <a:schemeClr val="tx1"/>
                </a:solidFill>
              </a:rPr>
              <a:t>không</a:t>
            </a:r>
            <a:r>
              <a:rPr lang="en-US" dirty="0">
                <a:solidFill>
                  <a:schemeClr val="tx1"/>
                </a:solidFill>
              </a:rPr>
              <a:t> </a:t>
            </a:r>
            <a:r>
              <a:rPr lang="en-US" dirty="0" err="1">
                <a:solidFill>
                  <a:schemeClr val="tx1"/>
                </a:solidFill>
              </a:rPr>
              <a:t>là</a:t>
            </a:r>
            <a:r>
              <a:rPr lang="en-US" dirty="0">
                <a:solidFill>
                  <a:schemeClr val="tx1"/>
                </a:solidFill>
              </a:rPr>
              <a:t> </a:t>
            </a:r>
            <a:r>
              <a:rPr lang="en-US" dirty="0" err="1">
                <a:solidFill>
                  <a:schemeClr val="tx1"/>
                </a:solidFill>
              </a:rPr>
              <a:t>từ</a:t>
            </a:r>
            <a:r>
              <a:rPr lang="en-US" dirty="0">
                <a:solidFill>
                  <a:schemeClr val="tx1"/>
                </a:solidFill>
              </a:rPr>
              <a:t> </a:t>
            </a:r>
            <a:r>
              <a:rPr lang="en-US" dirty="0" err="1">
                <a:solidFill>
                  <a:schemeClr val="tx1"/>
                </a:solidFill>
              </a:rPr>
              <a:t>tố</a:t>
            </a:r>
            <a:r>
              <a:rPr lang="en-US" dirty="0">
                <a:solidFill>
                  <a:schemeClr val="tx1"/>
                </a:solidFill>
              </a:rPr>
              <a:t> </a:t>
            </a:r>
            <a:r>
              <a:rPr lang="en-US" dirty="0" err="1">
                <a:solidFill>
                  <a:schemeClr val="tx1"/>
                </a:solidFill>
              </a:rPr>
              <a:t>đầu</a:t>
            </a:r>
            <a:r>
              <a:rPr lang="en-US" dirty="0">
                <a:solidFill>
                  <a:schemeClr val="tx1"/>
                </a:solidFill>
              </a:rPr>
              <a:t> </a:t>
            </a:r>
            <a:r>
              <a:rPr lang="en-US" dirty="0" err="1">
                <a:solidFill>
                  <a:schemeClr val="tx1"/>
                </a:solidFill>
              </a:rPr>
              <a:t>tiên</a:t>
            </a:r>
            <a:r>
              <a:rPr lang="en-US" dirty="0">
                <a:solidFill>
                  <a:schemeClr val="tx1"/>
                </a:solidFill>
              </a:rPr>
              <a:t> </a:t>
            </a:r>
            <a:r>
              <a:rPr lang="en-US" dirty="0" err="1">
                <a:solidFill>
                  <a:schemeClr val="tx1"/>
                </a:solidFill>
              </a:rPr>
              <a:t>của</a:t>
            </a:r>
            <a:r>
              <a:rPr lang="en-US" dirty="0">
                <a:solidFill>
                  <a:schemeClr val="tx1"/>
                </a:solidFill>
              </a:rPr>
              <a:t> </a:t>
            </a:r>
            <a:r>
              <a:rPr lang="en-US" dirty="0" err="1">
                <a:solidFill>
                  <a:schemeClr val="tx1"/>
                </a:solidFill>
              </a:rPr>
              <a:t>nhánh</a:t>
            </a:r>
            <a:r>
              <a:rPr lang="en-US" dirty="0">
                <a:solidFill>
                  <a:schemeClr val="tx1"/>
                </a:solidFill>
              </a:rPr>
              <a:t> </a:t>
            </a:r>
            <a:r>
              <a:rPr lang="en-US" dirty="0" err="1">
                <a:solidFill>
                  <a:schemeClr val="tx1"/>
                </a:solidFill>
              </a:rPr>
              <a:t>nào</a:t>
            </a:r>
            <a:r>
              <a:rPr lang="en-US" dirty="0">
                <a:solidFill>
                  <a:schemeClr val="tx1"/>
                </a:solidFill>
              </a:rPr>
              <a:t>. </a:t>
            </a:r>
            <a:r>
              <a:rPr lang="en-US" dirty="0" err="1">
                <a:solidFill>
                  <a:schemeClr val="tx1"/>
                </a:solidFill>
              </a:rPr>
              <a:t>Chúng</a:t>
            </a:r>
            <a:r>
              <a:rPr lang="en-US" dirty="0">
                <a:solidFill>
                  <a:schemeClr val="tx1"/>
                </a:solidFill>
              </a:rPr>
              <a:t> ta </a:t>
            </a:r>
            <a:r>
              <a:rPr lang="en-US" dirty="0" err="1">
                <a:solidFill>
                  <a:schemeClr val="tx1"/>
                </a:solidFill>
              </a:rPr>
              <a:t>không</a:t>
            </a:r>
            <a:r>
              <a:rPr lang="en-US" dirty="0">
                <a:solidFill>
                  <a:schemeClr val="tx1"/>
                </a:solidFill>
              </a:rPr>
              <a:t> </a:t>
            </a:r>
            <a:r>
              <a:rPr lang="en-US" dirty="0" err="1">
                <a:solidFill>
                  <a:schemeClr val="tx1"/>
                </a:solidFill>
              </a:rPr>
              <a:t>thể</a:t>
            </a:r>
            <a:r>
              <a:rPr lang="en-US" dirty="0">
                <a:solidFill>
                  <a:schemeClr val="tx1"/>
                </a:solidFill>
              </a:rPr>
              <a:t> </a:t>
            </a:r>
            <a:r>
              <a:rPr lang="en-US" dirty="0" err="1">
                <a:solidFill>
                  <a:schemeClr val="tx1"/>
                </a:solidFill>
              </a:rPr>
              <a:t>kết</a:t>
            </a:r>
            <a:r>
              <a:rPr lang="en-US" dirty="0">
                <a:solidFill>
                  <a:schemeClr val="tx1"/>
                </a:solidFill>
              </a:rPr>
              <a:t> </a:t>
            </a:r>
            <a:r>
              <a:rPr lang="en-US" dirty="0" err="1">
                <a:solidFill>
                  <a:schemeClr val="tx1"/>
                </a:solidFill>
              </a:rPr>
              <a:t>luận</a:t>
            </a:r>
            <a:r>
              <a:rPr lang="en-US" dirty="0">
                <a:solidFill>
                  <a:schemeClr val="tx1"/>
                </a:solidFill>
              </a:rPr>
              <a:t> </a:t>
            </a:r>
            <a:r>
              <a:rPr lang="en-US" dirty="0" err="1">
                <a:solidFill>
                  <a:schemeClr val="tx1"/>
                </a:solidFill>
              </a:rPr>
              <a:t>ch</a:t>
            </a:r>
            <a:r>
              <a:rPr lang="vi-VN" dirty="0">
                <a:solidFill>
                  <a:schemeClr val="tx1"/>
                </a:solidFill>
              </a:rPr>
              <a:t>ư</a:t>
            </a:r>
            <a:r>
              <a:rPr lang="en-US" dirty="0" err="1">
                <a:solidFill>
                  <a:schemeClr val="tx1"/>
                </a:solidFill>
              </a:rPr>
              <a:t>ơng</a:t>
            </a:r>
            <a:r>
              <a:rPr lang="en-US" dirty="0">
                <a:solidFill>
                  <a:schemeClr val="tx1"/>
                </a:solidFill>
              </a:rPr>
              <a:t> </a:t>
            </a:r>
            <a:r>
              <a:rPr lang="en-US" dirty="0" err="1">
                <a:solidFill>
                  <a:schemeClr val="tx1"/>
                </a:solidFill>
              </a:rPr>
              <a:t>trình</a:t>
            </a:r>
            <a:r>
              <a:rPr lang="en-US" dirty="0">
                <a:solidFill>
                  <a:schemeClr val="tx1"/>
                </a:solidFill>
              </a:rPr>
              <a:t> </a:t>
            </a:r>
            <a:r>
              <a:rPr lang="en-US" dirty="0" err="1">
                <a:solidFill>
                  <a:schemeClr val="tx1"/>
                </a:solidFill>
              </a:rPr>
              <a:t>sai</a:t>
            </a:r>
            <a:r>
              <a:rPr lang="en-US" dirty="0">
                <a:solidFill>
                  <a:schemeClr val="tx1"/>
                </a:solidFill>
              </a:rPr>
              <a:t> </a:t>
            </a:r>
            <a:r>
              <a:rPr lang="en-US" dirty="0" err="1">
                <a:solidFill>
                  <a:schemeClr val="tx1"/>
                </a:solidFill>
              </a:rPr>
              <a:t>cú</a:t>
            </a:r>
            <a:r>
              <a:rPr lang="en-US" dirty="0">
                <a:solidFill>
                  <a:schemeClr val="tx1"/>
                </a:solidFill>
              </a:rPr>
              <a:t> </a:t>
            </a:r>
            <a:r>
              <a:rPr lang="en-US" dirty="0" err="1">
                <a:solidFill>
                  <a:schemeClr val="tx1"/>
                </a:solidFill>
              </a:rPr>
              <a:t>pháp</a:t>
            </a:r>
            <a:r>
              <a:rPr lang="en-US" dirty="0">
                <a:solidFill>
                  <a:schemeClr val="tx1"/>
                </a:solidFill>
              </a:rPr>
              <a:t>.</a:t>
            </a:r>
          </a:p>
          <a:p>
            <a:r>
              <a:rPr lang="en-US" dirty="0" err="1">
                <a:solidFill>
                  <a:schemeClr val="tx1"/>
                </a:solidFill>
              </a:rPr>
              <a:t>Vì</a:t>
            </a:r>
            <a:r>
              <a:rPr lang="en-US" dirty="0">
                <a:solidFill>
                  <a:schemeClr val="tx1"/>
                </a:solidFill>
              </a:rPr>
              <a:t> </a:t>
            </a:r>
            <a:r>
              <a:rPr lang="en-US" dirty="0" err="1">
                <a:solidFill>
                  <a:schemeClr val="tx1"/>
                </a:solidFill>
              </a:rPr>
              <a:t>các</a:t>
            </a:r>
            <a:r>
              <a:rPr lang="en-US" dirty="0">
                <a:solidFill>
                  <a:schemeClr val="tx1"/>
                </a:solidFill>
              </a:rPr>
              <a:t> </a:t>
            </a:r>
            <a:r>
              <a:rPr lang="en-US" dirty="0" err="1">
                <a:solidFill>
                  <a:schemeClr val="tx1"/>
                </a:solidFill>
              </a:rPr>
              <a:t>hàm</a:t>
            </a:r>
            <a:r>
              <a:rPr lang="en-US" dirty="0">
                <a:solidFill>
                  <a:schemeClr val="tx1"/>
                </a:solidFill>
              </a:rPr>
              <a:t> </a:t>
            </a:r>
            <a:r>
              <a:rPr lang="en-US" dirty="0" err="1">
                <a:solidFill>
                  <a:schemeClr val="tx1"/>
                </a:solidFill>
              </a:rPr>
              <a:t>đó</a:t>
            </a:r>
            <a:r>
              <a:rPr lang="en-US" dirty="0">
                <a:solidFill>
                  <a:schemeClr val="tx1"/>
                </a:solidFill>
              </a:rPr>
              <a:t> </a:t>
            </a:r>
            <a:r>
              <a:rPr lang="en-US" dirty="0" err="1">
                <a:solidFill>
                  <a:schemeClr val="tx1"/>
                </a:solidFill>
              </a:rPr>
              <a:t>có</a:t>
            </a:r>
            <a:r>
              <a:rPr lang="en-US" dirty="0">
                <a:solidFill>
                  <a:schemeClr val="tx1"/>
                </a:solidFill>
              </a:rPr>
              <a:t> </a:t>
            </a:r>
            <a:r>
              <a:rPr lang="en-US" dirty="0" err="1">
                <a:solidFill>
                  <a:schemeClr val="tx1"/>
                </a:solidFill>
              </a:rPr>
              <a:t>thể</a:t>
            </a:r>
            <a:r>
              <a:rPr lang="en-US" dirty="0">
                <a:solidFill>
                  <a:schemeClr val="tx1"/>
                </a:solidFill>
              </a:rPr>
              <a:t> </a:t>
            </a:r>
            <a:r>
              <a:rPr lang="en-US" dirty="0" err="1">
                <a:solidFill>
                  <a:schemeClr val="tx1"/>
                </a:solidFill>
              </a:rPr>
              <a:t>là</a:t>
            </a:r>
            <a:r>
              <a:rPr lang="en-US" dirty="0">
                <a:solidFill>
                  <a:schemeClr val="tx1"/>
                </a:solidFill>
              </a:rPr>
              <a:t> </a:t>
            </a:r>
            <a:r>
              <a:rPr lang="en-US" dirty="0" err="1">
                <a:solidFill>
                  <a:schemeClr val="tx1"/>
                </a:solidFill>
              </a:rPr>
              <a:t>rỗng</a:t>
            </a:r>
            <a:r>
              <a:rPr lang="en-US" dirty="0">
                <a:solidFill>
                  <a:schemeClr val="tx1"/>
                </a:solidFill>
              </a:rPr>
              <a:t>. Ta </a:t>
            </a:r>
            <a:r>
              <a:rPr lang="en-US" dirty="0" err="1">
                <a:solidFill>
                  <a:schemeClr val="tx1"/>
                </a:solidFill>
              </a:rPr>
              <a:t>cần</a:t>
            </a:r>
            <a:r>
              <a:rPr lang="en-US" dirty="0">
                <a:solidFill>
                  <a:schemeClr val="tx1"/>
                </a:solidFill>
              </a:rPr>
              <a:t> </a:t>
            </a:r>
            <a:r>
              <a:rPr lang="en-US" dirty="0" err="1">
                <a:solidFill>
                  <a:schemeClr val="tx1"/>
                </a:solidFill>
              </a:rPr>
              <a:t>xét</a:t>
            </a:r>
            <a:r>
              <a:rPr lang="en-US" dirty="0">
                <a:solidFill>
                  <a:schemeClr val="tx1"/>
                </a:solidFill>
              </a:rPr>
              <a:t> </a:t>
            </a:r>
            <a:r>
              <a:rPr lang="en-US" dirty="0" err="1">
                <a:solidFill>
                  <a:schemeClr val="tx1"/>
                </a:solidFill>
              </a:rPr>
              <a:t>các</a:t>
            </a:r>
            <a:r>
              <a:rPr lang="en-US" dirty="0">
                <a:solidFill>
                  <a:schemeClr val="tx1"/>
                </a:solidFill>
              </a:rPr>
              <a:t> Follow </a:t>
            </a:r>
            <a:r>
              <a:rPr lang="en-US" dirty="0" err="1">
                <a:solidFill>
                  <a:schemeClr val="tx1"/>
                </a:solidFill>
              </a:rPr>
              <a:t>của</a:t>
            </a:r>
            <a:r>
              <a:rPr lang="en-US" dirty="0">
                <a:solidFill>
                  <a:schemeClr val="tx1"/>
                </a:solidFill>
              </a:rPr>
              <a:t> </a:t>
            </a:r>
            <a:r>
              <a:rPr lang="en-US" dirty="0" err="1">
                <a:solidFill>
                  <a:schemeClr val="tx1"/>
                </a:solidFill>
              </a:rPr>
              <a:t>hàm</a:t>
            </a:r>
            <a:r>
              <a:rPr lang="en-US" dirty="0">
                <a:solidFill>
                  <a:schemeClr val="tx1"/>
                </a:solidFill>
              </a:rPr>
              <a:t> </a:t>
            </a:r>
            <a:r>
              <a:rPr lang="en-US" dirty="0" err="1">
                <a:solidFill>
                  <a:schemeClr val="tx1"/>
                </a:solidFill>
              </a:rPr>
              <a:t>đó</a:t>
            </a:r>
            <a:r>
              <a:rPr lang="en-US" dirty="0">
                <a:solidFill>
                  <a:schemeClr val="tx1"/>
                </a:solidFill>
              </a:rPr>
              <a:t>. </a:t>
            </a:r>
            <a:r>
              <a:rPr lang="en-US" dirty="0" err="1">
                <a:solidFill>
                  <a:schemeClr val="tx1"/>
                </a:solidFill>
              </a:rPr>
              <a:t>Nếu</a:t>
            </a:r>
            <a:r>
              <a:rPr lang="en-US" dirty="0">
                <a:solidFill>
                  <a:schemeClr val="tx1"/>
                </a:solidFill>
              </a:rPr>
              <a:t> </a:t>
            </a:r>
            <a:r>
              <a:rPr lang="en-US" dirty="0" err="1">
                <a:solidFill>
                  <a:schemeClr val="tx1"/>
                </a:solidFill>
              </a:rPr>
              <a:t>từ</a:t>
            </a:r>
            <a:r>
              <a:rPr lang="en-US" dirty="0">
                <a:solidFill>
                  <a:schemeClr val="tx1"/>
                </a:solidFill>
              </a:rPr>
              <a:t> </a:t>
            </a:r>
            <a:r>
              <a:rPr lang="en-US" dirty="0" err="1">
                <a:solidFill>
                  <a:schemeClr val="tx1"/>
                </a:solidFill>
              </a:rPr>
              <a:t>tố</a:t>
            </a:r>
            <a:r>
              <a:rPr lang="en-US" dirty="0">
                <a:solidFill>
                  <a:schemeClr val="tx1"/>
                </a:solidFill>
              </a:rPr>
              <a:t> </a:t>
            </a:r>
            <a:r>
              <a:rPr lang="en-US" dirty="0" err="1">
                <a:solidFill>
                  <a:schemeClr val="tx1"/>
                </a:solidFill>
              </a:rPr>
              <a:t>kiểm</a:t>
            </a:r>
            <a:r>
              <a:rPr lang="en-US" dirty="0">
                <a:solidFill>
                  <a:schemeClr val="tx1"/>
                </a:solidFill>
              </a:rPr>
              <a:t> </a:t>
            </a:r>
            <a:r>
              <a:rPr lang="en-US" dirty="0" err="1">
                <a:solidFill>
                  <a:schemeClr val="tx1"/>
                </a:solidFill>
              </a:rPr>
              <a:t>tra</a:t>
            </a:r>
            <a:r>
              <a:rPr lang="en-US" dirty="0">
                <a:solidFill>
                  <a:schemeClr val="tx1"/>
                </a:solidFill>
              </a:rPr>
              <a:t> </a:t>
            </a:r>
            <a:r>
              <a:rPr lang="en-US" dirty="0" err="1">
                <a:solidFill>
                  <a:schemeClr val="tx1"/>
                </a:solidFill>
              </a:rPr>
              <a:t>là</a:t>
            </a:r>
            <a:r>
              <a:rPr lang="en-US" dirty="0">
                <a:solidFill>
                  <a:schemeClr val="tx1"/>
                </a:solidFill>
              </a:rPr>
              <a:t> </a:t>
            </a:r>
            <a:r>
              <a:rPr lang="en-US" dirty="0" err="1">
                <a:solidFill>
                  <a:schemeClr val="tx1"/>
                </a:solidFill>
              </a:rPr>
              <a:t>từ</a:t>
            </a:r>
            <a:r>
              <a:rPr lang="en-US" dirty="0">
                <a:solidFill>
                  <a:schemeClr val="tx1"/>
                </a:solidFill>
              </a:rPr>
              <a:t> </a:t>
            </a:r>
            <a:r>
              <a:rPr lang="en-US" dirty="0" err="1">
                <a:solidFill>
                  <a:schemeClr val="tx1"/>
                </a:solidFill>
              </a:rPr>
              <a:t>tố</a:t>
            </a:r>
            <a:r>
              <a:rPr lang="en-US" dirty="0">
                <a:solidFill>
                  <a:schemeClr val="tx1"/>
                </a:solidFill>
              </a:rPr>
              <a:t> Follow </a:t>
            </a:r>
            <a:r>
              <a:rPr lang="en-US" dirty="0" err="1">
                <a:solidFill>
                  <a:schemeClr val="tx1"/>
                </a:solidFill>
              </a:rPr>
              <a:t>của</a:t>
            </a:r>
            <a:r>
              <a:rPr lang="en-US" dirty="0">
                <a:solidFill>
                  <a:schemeClr val="tx1"/>
                </a:solidFill>
              </a:rPr>
              <a:t> </a:t>
            </a:r>
            <a:r>
              <a:rPr lang="en-US" dirty="0" err="1">
                <a:solidFill>
                  <a:schemeClr val="tx1"/>
                </a:solidFill>
              </a:rPr>
              <a:t>hàm</a:t>
            </a:r>
            <a:r>
              <a:rPr lang="en-US" dirty="0">
                <a:solidFill>
                  <a:schemeClr val="tx1"/>
                </a:solidFill>
              </a:rPr>
              <a:t> </a:t>
            </a:r>
            <a:r>
              <a:rPr lang="en-US" dirty="0" err="1">
                <a:solidFill>
                  <a:schemeClr val="tx1"/>
                </a:solidFill>
              </a:rPr>
              <a:t>đó</a:t>
            </a:r>
            <a:r>
              <a:rPr lang="en-US" dirty="0">
                <a:solidFill>
                  <a:schemeClr val="tx1"/>
                </a:solidFill>
              </a:rPr>
              <a:t> </a:t>
            </a:r>
            <a:r>
              <a:rPr lang="en-US" dirty="0" err="1">
                <a:solidFill>
                  <a:schemeClr val="tx1"/>
                </a:solidFill>
              </a:rPr>
              <a:t>thì</a:t>
            </a:r>
            <a:r>
              <a:rPr lang="en-US" dirty="0">
                <a:solidFill>
                  <a:schemeClr val="tx1"/>
                </a:solidFill>
              </a:rPr>
              <a:t> </a:t>
            </a:r>
            <a:r>
              <a:rPr lang="en-US" dirty="0" err="1">
                <a:solidFill>
                  <a:schemeClr val="tx1"/>
                </a:solidFill>
              </a:rPr>
              <a:t>ch</a:t>
            </a:r>
            <a:r>
              <a:rPr lang="vi-VN" dirty="0">
                <a:solidFill>
                  <a:schemeClr val="tx1"/>
                </a:solidFill>
              </a:rPr>
              <a:t>ư</a:t>
            </a:r>
            <a:r>
              <a:rPr lang="en-US" dirty="0" err="1">
                <a:solidFill>
                  <a:schemeClr val="tx1"/>
                </a:solidFill>
              </a:rPr>
              <a:t>ơng</a:t>
            </a:r>
            <a:r>
              <a:rPr lang="en-US" dirty="0">
                <a:solidFill>
                  <a:schemeClr val="tx1"/>
                </a:solidFill>
              </a:rPr>
              <a:t> </a:t>
            </a:r>
            <a:r>
              <a:rPr lang="en-US" dirty="0" err="1">
                <a:solidFill>
                  <a:schemeClr val="tx1"/>
                </a:solidFill>
              </a:rPr>
              <a:t>trình</a:t>
            </a:r>
            <a:r>
              <a:rPr lang="en-US" dirty="0">
                <a:solidFill>
                  <a:schemeClr val="tx1"/>
                </a:solidFill>
              </a:rPr>
              <a:t> </a:t>
            </a:r>
            <a:r>
              <a:rPr lang="en-US" dirty="0" err="1">
                <a:solidFill>
                  <a:schemeClr val="tx1"/>
                </a:solidFill>
              </a:rPr>
              <a:t>vẫn</a:t>
            </a:r>
            <a:r>
              <a:rPr lang="en-US" dirty="0">
                <a:solidFill>
                  <a:schemeClr val="tx1"/>
                </a:solidFill>
              </a:rPr>
              <a:t> </a:t>
            </a:r>
            <a:r>
              <a:rPr lang="en-US" dirty="0" err="1">
                <a:solidFill>
                  <a:schemeClr val="tx1"/>
                </a:solidFill>
              </a:rPr>
              <a:t>đúng</a:t>
            </a:r>
            <a:r>
              <a:rPr lang="en-US" dirty="0">
                <a:solidFill>
                  <a:schemeClr val="tx1"/>
                </a:solidFill>
              </a:rPr>
              <a:t> </a:t>
            </a:r>
            <a:r>
              <a:rPr lang="en-US" dirty="0" err="1">
                <a:solidFill>
                  <a:schemeClr val="tx1"/>
                </a:solidFill>
              </a:rPr>
              <a:t>cú</a:t>
            </a:r>
            <a:r>
              <a:rPr lang="en-US" dirty="0">
                <a:solidFill>
                  <a:schemeClr val="tx1"/>
                </a:solidFill>
              </a:rPr>
              <a:t> </a:t>
            </a:r>
            <a:r>
              <a:rPr lang="en-US" dirty="0" err="1">
                <a:solidFill>
                  <a:schemeClr val="tx1"/>
                </a:solidFill>
              </a:rPr>
              <a:t>pháp</a:t>
            </a:r>
            <a:r>
              <a:rPr lang="en-US" dirty="0">
                <a:solidFill>
                  <a:schemeClr val="tx1"/>
                </a:solidFill>
              </a:rPr>
              <a:t>.</a:t>
            </a:r>
          </a:p>
        </p:txBody>
      </p:sp>
      <p:graphicFrame>
        <p:nvGraphicFramePr>
          <p:cNvPr id="3" name="Table 2">
            <a:extLst>
              <a:ext uri="{FF2B5EF4-FFF2-40B4-BE49-F238E27FC236}">
                <a16:creationId xmlns:a16="http://schemas.microsoft.com/office/drawing/2014/main" id="{83153595-19DE-48AA-8ADD-EFE622709FF7}"/>
              </a:ext>
            </a:extLst>
          </p:cNvPr>
          <p:cNvGraphicFramePr>
            <a:graphicFrameLocks noGrp="1"/>
          </p:cNvGraphicFramePr>
          <p:nvPr>
            <p:extLst>
              <p:ext uri="{D42A27DB-BD31-4B8C-83A1-F6EECF244321}">
                <p14:modId xmlns:p14="http://schemas.microsoft.com/office/powerpoint/2010/main" val="1337917537"/>
              </p:ext>
            </p:extLst>
          </p:nvPr>
        </p:nvGraphicFramePr>
        <p:xfrm>
          <a:off x="4367814" y="1346200"/>
          <a:ext cx="4083728" cy="2541360"/>
        </p:xfrm>
        <a:graphic>
          <a:graphicData uri="http://schemas.openxmlformats.org/drawingml/2006/table">
            <a:tbl>
              <a:tblPr firstRow="1" firstCol="1" bandRow="1">
                <a:tableStyleId>{5C22544A-7EE6-4342-B048-85BDC9FD1C3A}</a:tableStyleId>
              </a:tblPr>
              <a:tblGrid>
                <a:gridCol w="2041864">
                  <a:extLst>
                    <a:ext uri="{9D8B030D-6E8A-4147-A177-3AD203B41FA5}">
                      <a16:colId xmlns:a16="http://schemas.microsoft.com/office/drawing/2014/main" val="837531061"/>
                    </a:ext>
                  </a:extLst>
                </a:gridCol>
                <a:gridCol w="2041864">
                  <a:extLst>
                    <a:ext uri="{9D8B030D-6E8A-4147-A177-3AD203B41FA5}">
                      <a16:colId xmlns:a16="http://schemas.microsoft.com/office/drawing/2014/main" val="699040959"/>
                    </a:ext>
                  </a:extLst>
                </a:gridCol>
              </a:tblGrid>
              <a:tr h="221800">
                <a:tc>
                  <a:txBody>
                    <a:bodyPr/>
                    <a:lstStyle/>
                    <a:p>
                      <a:pPr marL="0" marR="0">
                        <a:lnSpc>
                          <a:spcPct val="107000"/>
                        </a:lnSpc>
                        <a:spcBef>
                          <a:spcPts val="0"/>
                        </a:spcBef>
                        <a:spcAft>
                          <a:spcPts val="0"/>
                        </a:spcAft>
                      </a:pPr>
                      <a:r>
                        <a:rPr lang="en-US" sz="1100">
                          <a:effectLst/>
                        </a:rPr>
                        <a:t>A</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Follow(A)</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5940028"/>
                  </a:ext>
                </a:extLst>
              </a:tr>
              <a:tr h="221800">
                <a:tc>
                  <a:txBody>
                    <a:bodyPr/>
                    <a:lstStyle/>
                    <a:p>
                      <a:pPr marL="0" marR="0">
                        <a:lnSpc>
                          <a:spcPct val="107000"/>
                        </a:lnSpc>
                        <a:spcBef>
                          <a:spcPts val="0"/>
                        </a:spcBef>
                        <a:spcAft>
                          <a:spcPts val="0"/>
                        </a:spcAft>
                      </a:pPr>
                      <a:r>
                        <a:rPr lang="en-US" sz="1100">
                          <a:effectLst/>
                        </a:rPr>
                        <a:t>Statement</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  END  ELSE</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13444634"/>
                  </a:ext>
                </a:extLst>
              </a:tr>
              <a:tr h="221800">
                <a:tc>
                  <a:txBody>
                    <a:bodyPr/>
                    <a:lstStyle/>
                    <a:p>
                      <a:pPr marL="0" marR="0">
                        <a:lnSpc>
                          <a:spcPct val="107000"/>
                        </a:lnSpc>
                        <a:spcBef>
                          <a:spcPts val="0"/>
                        </a:spcBef>
                        <a:spcAft>
                          <a:spcPts val="0"/>
                        </a:spcAft>
                      </a:pPr>
                      <a:r>
                        <a:rPr lang="en-US" sz="1100">
                          <a:effectLst/>
                        </a:rPr>
                        <a:t>Statement2</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END</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77871903"/>
                  </a:ext>
                </a:extLst>
              </a:tr>
              <a:tr h="453870">
                <a:tc>
                  <a:txBody>
                    <a:bodyPr/>
                    <a:lstStyle/>
                    <a:p>
                      <a:pPr marL="0" marR="0">
                        <a:lnSpc>
                          <a:spcPct val="107000"/>
                        </a:lnSpc>
                        <a:spcBef>
                          <a:spcPts val="0"/>
                        </a:spcBef>
                        <a:spcAft>
                          <a:spcPts val="0"/>
                        </a:spcAft>
                      </a:pPr>
                      <a:r>
                        <a:rPr lang="en-US" sz="1100">
                          <a:effectLst/>
                        </a:rPr>
                        <a:t>Term2</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 END TO THEN DO ) - + &lt; &lt;= &gt; &gt;= = !=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77431294"/>
                  </a:ext>
                </a:extLst>
              </a:tr>
              <a:tr h="453870">
                <a:tc>
                  <a:txBody>
                    <a:bodyPr/>
                    <a:lstStyle/>
                    <a:p>
                      <a:pPr marL="0" marR="0">
                        <a:lnSpc>
                          <a:spcPct val="107000"/>
                        </a:lnSpc>
                        <a:spcBef>
                          <a:spcPts val="0"/>
                        </a:spcBef>
                        <a:spcAft>
                          <a:spcPts val="0"/>
                        </a:spcAft>
                      </a:pPr>
                      <a:r>
                        <a:rPr lang="en-US" sz="1100">
                          <a:effectLst/>
                        </a:rPr>
                        <a:t>Expression3</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  END TO THEN DO ) -  ] &lt; &lt;= &gt; &gt;= = !=</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56168312"/>
                  </a:ext>
                </a:extLst>
              </a:tr>
              <a:tr h="453870">
                <a:tc>
                  <a:txBody>
                    <a:bodyPr/>
                    <a:lstStyle/>
                    <a:p>
                      <a:pPr marL="0" marR="0">
                        <a:lnSpc>
                          <a:spcPct val="107000"/>
                        </a:lnSpc>
                        <a:spcBef>
                          <a:spcPts val="0"/>
                        </a:spcBef>
                        <a:spcAft>
                          <a:spcPts val="0"/>
                        </a:spcAft>
                      </a:pPr>
                      <a:r>
                        <a:rPr lang="en-US" sz="1100">
                          <a:effectLst/>
                        </a:rPr>
                        <a:t>Arguments</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  END  ELSE * / TO THEN DO ) , - + &lt; &lt;= &gt; &gt;= = !=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49587814"/>
                  </a:ext>
                </a:extLst>
              </a:tr>
              <a:tr h="110900">
                <a:tc>
                  <a:txBody>
                    <a:bodyPr/>
                    <a:lstStyle/>
                    <a:p>
                      <a:pPr marL="0" marR="0">
                        <a:lnSpc>
                          <a:spcPct val="107000"/>
                        </a:lnSpc>
                        <a:spcBef>
                          <a:spcPts val="0"/>
                        </a:spcBef>
                        <a:spcAft>
                          <a:spcPts val="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FuncParams</a:t>
                      </a:r>
                    </a:p>
                  </a:txBody>
                  <a:tcPr marL="68580" marR="68580" marT="0" marB="0"/>
                </a:tc>
                <a:tc>
                  <a:txBody>
                    <a:bodyPr/>
                    <a:lstStyle/>
                    <a:p>
                      <a:pPr marL="0" marR="0">
                        <a:lnSpc>
                          <a:spcPct val="107000"/>
                        </a:lnSpc>
                        <a:spcBef>
                          <a:spcPts val="0"/>
                        </a:spcBef>
                        <a:spcAft>
                          <a:spcPts val="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a:t>
                      </a:r>
                    </a:p>
                  </a:txBody>
                  <a:tcPr marL="68580" marR="68580" marT="0" marB="0"/>
                </a:tc>
                <a:extLst>
                  <a:ext uri="{0D108BD9-81ED-4DB2-BD59-A6C34878D82A}">
                    <a16:rowId xmlns:a16="http://schemas.microsoft.com/office/drawing/2014/main" val="697537971"/>
                  </a:ext>
                </a:extLst>
              </a:tr>
              <a:tr h="0">
                <a:tc>
                  <a:txBody>
                    <a:bodyPr/>
                    <a:lstStyle/>
                    <a:p>
                      <a:pPr marL="0" marR="0">
                        <a:lnSpc>
                          <a:spcPct val="107000"/>
                        </a:lnSpc>
                        <a:spcBef>
                          <a:spcPts val="0"/>
                        </a:spcBef>
                        <a:spcAft>
                          <a:spcPts val="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ProcParams</a:t>
                      </a:r>
                    </a:p>
                  </a:txBody>
                  <a:tcPr marL="68580" marR="68580" marT="0" marB="0"/>
                </a:tc>
                <a:tc>
                  <a:txBody>
                    <a:bodyPr/>
                    <a:lstStyle/>
                    <a:p>
                      <a:pPr marL="0" marR="0">
                        <a:lnSpc>
                          <a:spcPct val="107000"/>
                        </a:lnSpc>
                        <a:spcBef>
                          <a:spcPts val="0"/>
                        </a:spcBef>
                        <a:spcAft>
                          <a:spcPts val="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a:t>
                      </a:r>
                    </a:p>
                  </a:txBody>
                  <a:tcPr marL="68580" marR="68580" marT="0" marB="0"/>
                </a:tc>
                <a:extLst>
                  <a:ext uri="{0D108BD9-81ED-4DB2-BD59-A6C34878D82A}">
                    <a16:rowId xmlns:a16="http://schemas.microsoft.com/office/drawing/2014/main" val="1868920723"/>
                  </a:ext>
                </a:extLst>
              </a:tr>
              <a:tr h="0">
                <a:tc>
                  <a:txBody>
                    <a:bodyPr/>
                    <a:lstStyle/>
                    <a:p>
                      <a:pPr marL="0" marR="0">
                        <a:lnSpc>
                          <a:spcPct val="107000"/>
                        </a:lnSpc>
                        <a:spcBef>
                          <a:spcPts val="0"/>
                        </a:spcBef>
                        <a:spcAft>
                          <a:spcPts val="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Arguments2</a:t>
                      </a:r>
                    </a:p>
                  </a:txBody>
                  <a:tcPr marL="68580" marR="68580" marT="0" marB="0"/>
                </a:tc>
                <a:tc>
                  <a:txBody>
                    <a:bodyPr/>
                    <a:lstStyle/>
                    <a:p>
                      <a:pPr marL="0" marR="0">
                        <a:lnSpc>
                          <a:spcPct val="107000"/>
                        </a:lnSpc>
                        <a:spcBef>
                          <a:spcPts val="0"/>
                        </a:spcBef>
                        <a:spcAft>
                          <a:spcPts val="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a:t>
                      </a:r>
                    </a:p>
                  </a:txBody>
                  <a:tcPr marL="68580" marR="68580" marT="0" marB="0"/>
                </a:tc>
                <a:extLst>
                  <a:ext uri="{0D108BD9-81ED-4DB2-BD59-A6C34878D82A}">
                    <a16:rowId xmlns:a16="http://schemas.microsoft.com/office/drawing/2014/main" val="1742064762"/>
                  </a:ext>
                </a:extLst>
              </a:tr>
            </a:tbl>
          </a:graphicData>
        </a:graphic>
      </p:graphicFrame>
    </p:spTree>
    <p:extLst>
      <p:ext uri="{BB962C8B-B14F-4D97-AF65-F5344CB8AC3E}">
        <p14:creationId xmlns:p14="http://schemas.microsoft.com/office/powerpoint/2010/main" val="28360223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466C5-78E1-4B38-97CC-2B30997F8BA4}"/>
              </a:ext>
            </a:extLst>
          </p:cNvPr>
          <p:cNvSpPr>
            <a:spLocks noGrp="1"/>
          </p:cNvSpPr>
          <p:nvPr>
            <p:ph type="title"/>
          </p:nvPr>
        </p:nvSpPr>
        <p:spPr/>
        <p:txBody>
          <a:bodyPr/>
          <a:lstStyle/>
          <a:p>
            <a:r>
              <a:rPr lang="en-US"/>
              <a:t>S</a:t>
            </a:r>
            <a:r>
              <a:rPr lang="en-US" dirty="0"/>
              <a:t>ơ</a:t>
            </a:r>
            <a:r>
              <a:rPr lang="en-US"/>
              <a:t> </a:t>
            </a:r>
            <a:r>
              <a:rPr lang="en-US" dirty="0" err="1"/>
              <a:t>đồ</a:t>
            </a:r>
            <a:r>
              <a:rPr lang="en-US" dirty="0"/>
              <a:t> </a:t>
            </a:r>
            <a:r>
              <a:rPr lang="en-US" dirty="0" err="1"/>
              <a:t>minh</a:t>
            </a:r>
            <a:r>
              <a:rPr lang="en-US" dirty="0"/>
              <a:t> </a:t>
            </a:r>
            <a:r>
              <a:rPr lang="en-US" dirty="0" err="1"/>
              <a:t>họa</a:t>
            </a:r>
            <a:endParaRPr lang="en-US" dirty="0"/>
          </a:p>
        </p:txBody>
      </p:sp>
      <p:pic>
        <p:nvPicPr>
          <p:cNvPr id="5" name="Content Placeholder 4" descr="A screenshot of a cell phone&#10;&#10;Description generated with very high confidence">
            <a:extLst>
              <a:ext uri="{FF2B5EF4-FFF2-40B4-BE49-F238E27FC236}">
                <a16:creationId xmlns:a16="http://schemas.microsoft.com/office/drawing/2014/main" id="{9955B5BA-68E3-4722-BF13-75CB62B4E6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6699" y="1420871"/>
            <a:ext cx="5090601" cy="1684166"/>
          </a:xfrm>
        </p:spPr>
      </p:pic>
      <p:pic>
        <p:nvPicPr>
          <p:cNvPr id="7" name="Picture 6" descr="A close up of a sign&#10;&#10;Description generated with high confidence">
            <a:extLst>
              <a:ext uri="{FF2B5EF4-FFF2-40B4-BE49-F238E27FC236}">
                <a16:creationId xmlns:a16="http://schemas.microsoft.com/office/drawing/2014/main" id="{B53B1F60-9ABB-4034-AE96-CFBA175DF1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3634" y="3604054"/>
            <a:ext cx="3657917" cy="868755"/>
          </a:xfrm>
          <a:prstGeom prst="rect">
            <a:avLst/>
          </a:prstGeom>
        </p:spPr>
      </p:pic>
      <p:pic>
        <p:nvPicPr>
          <p:cNvPr id="9" name="Picture 8" descr="A picture containing object, clock&#10;&#10;Description generated with high confidence">
            <a:extLst>
              <a:ext uri="{FF2B5EF4-FFF2-40B4-BE49-F238E27FC236}">
                <a16:creationId xmlns:a16="http://schemas.microsoft.com/office/drawing/2014/main" id="{768A2B25-C45E-4A08-BCFF-C427E18477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62939" y="4929002"/>
            <a:ext cx="4854361" cy="853514"/>
          </a:xfrm>
          <a:prstGeom prst="rect">
            <a:avLst/>
          </a:prstGeom>
        </p:spPr>
      </p:pic>
      <p:sp>
        <p:nvSpPr>
          <p:cNvPr id="11" name="Rectangle 10">
            <a:extLst>
              <a:ext uri="{FF2B5EF4-FFF2-40B4-BE49-F238E27FC236}">
                <a16:creationId xmlns:a16="http://schemas.microsoft.com/office/drawing/2014/main" id="{8502CCD0-86C6-47E6-88F6-02A330746E9A}"/>
              </a:ext>
            </a:extLst>
          </p:cNvPr>
          <p:cNvSpPr/>
          <p:nvPr/>
        </p:nvSpPr>
        <p:spPr>
          <a:xfrm>
            <a:off x="4281564" y="5049671"/>
            <a:ext cx="2409987" cy="7749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7230174B-F02A-4D03-AD35-A47408E0D820}"/>
              </a:ext>
            </a:extLst>
          </p:cNvPr>
          <p:cNvSpPr txBox="1"/>
          <p:nvPr/>
        </p:nvSpPr>
        <p:spPr>
          <a:xfrm>
            <a:off x="5758232" y="5516809"/>
            <a:ext cx="933319" cy="307777"/>
          </a:xfrm>
          <a:prstGeom prst="rect">
            <a:avLst/>
          </a:prstGeom>
          <a:noFill/>
        </p:spPr>
        <p:txBody>
          <a:bodyPr wrap="square" rtlCol="0">
            <a:spAutoFit/>
          </a:bodyPr>
          <a:lstStyle/>
          <a:p>
            <a:r>
              <a:rPr lang="en-US" sz="1400" b="1" dirty="0"/>
              <a:t>Argument</a:t>
            </a:r>
          </a:p>
        </p:txBody>
      </p:sp>
    </p:spTree>
    <p:extLst>
      <p:ext uri="{BB962C8B-B14F-4D97-AF65-F5344CB8AC3E}">
        <p14:creationId xmlns:p14="http://schemas.microsoft.com/office/powerpoint/2010/main" val="37207242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nh chữ nhật 1">
            <a:extLst>
              <a:ext uri="{FF2B5EF4-FFF2-40B4-BE49-F238E27FC236}">
                <a16:creationId xmlns:a16="http://schemas.microsoft.com/office/drawing/2014/main" id="{9248F4B9-394E-4451-A00C-ABE41F8BE311}"/>
              </a:ext>
            </a:extLst>
          </p:cNvPr>
          <p:cNvSpPr/>
          <p:nvPr/>
        </p:nvSpPr>
        <p:spPr>
          <a:xfrm>
            <a:off x="2969860" y="2967335"/>
            <a:ext cx="3656771" cy="923330"/>
          </a:xfrm>
          <a:prstGeom prst="rect">
            <a:avLst/>
          </a:prstGeom>
          <a:noFill/>
        </p:spPr>
        <p:txBody>
          <a:bodyPr wrap="none" lIns="91440" tIns="45720" rIns="91440" bIns="45720">
            <a:spAutoFit/>
          </a:bodyPr>
          <a:lstStyle/>
          <a:p>
            <a:pPr algn="ctr"/>
            <a:r>
              <a:rPr lang="en-US" sz="5400" b="1">
                <a:ln w="12700">
                  <a:solidFill>
                    <a:schemeClr val="tx2">
                      <a:lumMod val="75000"/>
                    </a:schemeClr>
                  </a:solidFill>
                  <a:prstDash val="solid"/>
                </a:ln>
                <a:solidFill>
                  <a:srgbClr val="C00000"/>
                </a:solidFill>
                <a:effectLst>
                  <a:outerShdw dist="38100" dir="2640000" algn="bl" rotWithShape="0">
                    <a:schemeClr val="tx2">
                      <a:lumMod val="75000"/>
                    </a:schemeClr>
                  </a:outerShdw>
                </a:effectLst>
              </a:rPr>
              <a:t>THANK YOU</a:t>
            </a:r>
            <a:endParaRPr lang="vi-VN" sz="5400" b="1">
              <a:ln w="12700">
                <a:solidFill>
                  <a:schemeClr val="tx2">
                    <a:lumMod val="75000"/>
                  </a:schemeClr>
                </a:solidFill>
                <a:prstDash val="solid"/>
              </a:ln>
              <a:solidFill>
                <a:srgbClr val="C00000"/>
              </a:solid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3158584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34750-5D5C-4AA5-8662-B88DDDAEA223}"/>
              </a:ext>
            </a:extLst>
          </p:cNvPr>
          <p:cNvSpPr>
            <a:spLocks noGrp="1"/>
          </p:cNvSpPr>
          <p:nvPr>
            <p:ph type="title"/>
          </p:nvPr>
        </p:nvSpPr>
        <p:spPr/>
        <p:txBody>
          <a:bodyPr/>
          <a:lstStyle/>
          <a:p>
            <a:r>
              <a:rPr lang="en-US"/>
              <a:t>Bộ phân tích cú pháp</a:t>
            </a:r>
            <a:endParaRPr lang="en-US" dirty="0"/>
          </a:p>
        </p:txBody>
      </p:sp>
      <p:sp>
        <p:nvSpPr>
          <p:cNvPr id="5" name="Chỗ dành sẵn cho Nội dung 4">
            <a:extLst>
              <a:ext uri="{FF2B5EF4-FFF2-40B4-BE49-F238E27FC236}">
                <a16:creationId xmlns:a16="http://schemas.microsoft.com/office/drawing/2014/main" id="{9B065BF1-7217-45FB-8679-2195603A8F4B}"/>
              </a:ext>
            </a:extLst>
          </p:cNvPr>
          <p:cNvSpPr>
            <a:spLocks noGrp="1"/>
          </p:cNvSpPr>
          <p:nvPr>
            <p:ph idx="1"/>
          </p:nvPr>
        </p:nvSpPr>
        <p:spPr/>
        <p:txBody>
          <a:bodyPr/>
          <a:lstStyle/>
          <a:p>
            <a:r>
              <a:rPr lang="vi-VN">
                <a:solidFill>
                  <a:schemeClr val="tx1"/>
                </a:solidFill>
              </a:rPr>
              <a:t>Bao gồm một tập thủ tục, mỗi thủ tục ứng với một sơ đồ cú pháp (một ký hiệu không kết thúc)</a:t>
            </a:r>
          </a:p>
          <a:p>
            <a:r>
              <a:rPr lang="vi-VN">
                <a:solidFill>
                  <a:schemeClr val="tx1"/>
                </a:solidFill>
              </a:rPr>
              <a:t>Các thủ tục đệ quy : khi triển khai một ký hiệu không kết thúc có thể gặp các ký hiệu không kết thúc khác, dẫn đến các thủ tục gọi lẫn nhau, và có thể gọi trực tiếp hoặc gián tiếp đến chính nó.</a:t>
            </a:r>
          </a:p>
          <a:p>
            <a:endParaRPr lang="vi-VN">
              <a:solidFill>
                <a:schemeClr val="tx1"/>
              </a:solidFill>
            </a:endParaRPr>
          </a:p>
        </p:txBody>
      </p:sp>
    </p:spTree>
    <p:extLst>
      <p:ext uri="{BB962C8B-B14F-4D97-AF65-F5344CB8AC3E}">
        <p14:creationId xmlns:p14="http://schemas.microsoft.com/office/powerpoint/2010/main" val="3780808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199B2-7CBE-486F-B43D-C4035353FFE3}"/>
              </a:ext>
            </a:extLst>
          </p:cNvPr>
          <p:cNvSpPr>
            <a:spLocks noGrp="1"/>
          </p:cNvSpPr>
          <p:nvPr>
            <p:ph type="title"/>
          </p:nvPr>
        </p:nvSpPr>
        <p:spPr/>
        <p:txBody>
          <a:bodyPr/>
          <a:lstStyle/>
          <a:p>
            <a:r>
              <a:rPr lang="vi-VN">
                <a:latin typeface="Calibri Light" panose="020F0302020204030204" pitchFamily="34" charset="0"/>
                <a:cs typeface="Calibri Light" panose="020F0302020204030204" pitchFamily="34" charset="0"/>
              </a:rPr>
              <a:t>Từ sơ đồ thành thủ tục</a:t>
            </a:r>
            <a:endParaRPr lang="en-US" dirty="0">
              <a:latin typeface="Calibri Light" panose="020F0302020204030204" pitchFamily="34" charset="0"/>
              <a:cs typeface="Calibri Light" panose="020F0302020204030204" pitchFamily="34" charset="0"/>
            </a:endParaRPr>
          </a:p>
        </p:txBody>
      </p:sp>
      <p:sp>
        <p:nvSpPr>
          <p:cNvPr id="5" name="Chỗ dành sẵn cho Nội dung 4">
            <a:extLst>
              <a:ext uri="{FF2B5EF4-FFF2-40B4-BE49-F238E27FC236}">
                <a16:creationId xmlns:a16="http://schemas.microsoft.com/office/drawing/2014/main" id="{99E51776-A2A8-4DFF-8E7C-596BB67DEA80}"/>
              </a:ext>
            </a:extLst>
          </p:cNvPr>
          <p:cNvSpPr>
            <a:spLocks noGrp="1"/>
          </p:cNvSpPr>
          <p:nvPr>
            <p:ph idx="1"/>
          </p:nvPr>
        </p:nvSpPr>
        <p:spPr/>
        <p:txBody>
          <a:bodyPr/>
          <a:lstStyle/>
          <a:p>
            <a:r>
              <a:rPr lang="vi-VN">
                <a:solidFill>
                  <a:schemeClr val="tx1"/>
                </a:solidFill>
              </a:rPr>
              <a:t>Mỗi sơ đồ ứng với một thủ tục </a:t>
            </a:r>
          </a:p>
          <a:p>
            <a:r>
              <a:rPr lang="vi-VN">
                <a:solidFill>
                  <a:schemeClr val="tx1"/>
                </a:solidFill>
              </a:rPr>
              <a:t>Các nút xuất hiện tuần tự chuyển thành các câu lệnh kế tiếp nhau.</a:t>
            </a:r>
          </a:p>
          <a:p>
            <a:r>
              <a:rPr lang="vi-VN">
                <a:solidFill>
                  <a:schemeClr val="tx1"/>
                </a:solidFill>
              </a:rPr>
              <a:t>Các điểm rẽ nhánh chuyển thành câu lệnh lựa chọn (if, case)</a:t>
            </a:r>
          </a:p>
          <a:p>
            <a:r>
              <a:rPr lang="vi-VN">
                <a:solidFill>
                  <a:schemeClr val="tx1"/>
                </a:solidFill>
              </a:rPr>
              <a:t>Chu trình chuyển thành câu lệnh lặp (while, do while, repeat. . .)</a:t>
            </a:r>
          </a:p>
          <a:p>
            <a:r>
              <a:rPr lang="vi-VN">
                <a:solidFill>
                  <a:schemeClr val="tx1"/>
                </a:solidFill>
              </a:rPr>
              <a:t>Nút tròn chuyển thành đoạn đối chiếu từ tố</a:t>
            </a:r>
          </a:p>
          <a:p>
            <a:r>
              <a:rPr lang="vi-VN">
                <a:solidFill>
                  <a:schemeClr val="tx1"/>
                </a:solidFill>
              </a:rPr>
              <a:t>Nút chữ nhật chuyển thành lời gọi tới thủ tục khác</a:t>
            </a:r>
          </a:p>
          <a:p>
            <a:endParaRPr lang="vi-VN">
              <a:solidFill>
                <a:schemeClr val="tx1"/>
              </a:solidFill>
            </a:endParaRPr>
          </a:p>
        </p:txBody>
      </p:sp>
    </p:spTree>
    <p:extLst>
      <p:ext uri="{BB962C8B-B14F-4D97-AF65-F5344CB8AC3E}">
        <p14:creationId xmlns:p14="http://schemas.microsoft.com/office/powerpoint/2010/main" val="2125848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3C0C6-0797-4F66-9AFA-1A5F7C174F4A}"/>
              </a:ext>
            </a:extLst>
          </p:cNvPr>
          <p:cNvSpPr>
            <a:spLocks noGrp="1"/>
          </p:cNvSpPr>
          <p:nvPr>
            <p:ph type="title"/>
          </p:nvPr>
        </p:nvSpPr>
        <p:spPr/>
        <p:txBody>
          <a:bodyPr/>
          <a:lstStyle/>
          <a:p>
            <a:r>
              <a:rPr lang="en-US"/>
              <a:t>Xây dựng parser – Cấu trúc</a:t>
            </a:r>
            <a:endParaRPr lang="en-US" dirty="0"/>
          </a:p>
        </p:txBody>
      </p:sp>
      <p:sp>
        <p:nvSpPr>
          <p:cNvPr id="5" name="Chỗ dành sẵn cho Nội dung 4">
            <a:extLst>
              <a:ext uri="{FF2B5EF4-FFF2-40B4-BE49-F238E27FC236}">
                <a16:creationId xmlns:a16="http://schemas.microsoft.com/office/drawing/2014/main" id="{5221640B-0E6B-4266-8F5C-6736558D2E09}"/>
              </a:ext>
            </a:extLst>
          </p:cNvPr>
          <p:cNvSpPr>
            <a:spLocks noGrp="1"/>
          </p:cNvSpPr>
          <p:nvPr>
            <p:ph idx="1"/>
          </p:nvPr>
        </p:nvSpPr>
        <p:spPr/>
        <p:txBody>
          <a:bodyPr/>
          <a:lstStyle/>
          <a:p>
            <a:endParaRPr lang="vi-VN"/>
          </a:p>
        </p:txBody>
      </p:sp>
      <p:graphicFrame>
        <p:nvGraphicFramePr>
          <p:cNvPr id="6" name="Table 7">
            <a:extLst>
              <a:ext uri="{FF2B5EF4-FFF2-40B4-BE49-F238E27FC236}">
                <a16:creationId xmlns:a16="http://schemas.microsoft.com/office/drawing/2014/main" id="{A4F55DB9-708A-48E8-893A-99909658049E}"/>
              </a:ext>
            </a:extLst>
          </p:cNvPr>
          <p:cNvGraphicFramePr>
            <a:graphicFrameLocks noGrp="1"/>
          </p:cNvGraphicFramePr>
          <p:nvPr/>
        </p:nvGraphicFramePr>
        <p:xfrm>
          <a:off x="785813" y="2000250"/>
          <a:ext cx="7643812" cy="3876677"/>
        </p:xfrm>
        <a:graphic>
          <a:graphicData uri="http://schemas.openxmlformats.org/drawingml/2006/table">
            <a:tbl>
              <a:tblPr firstRow="1" bandRow="1">
                <a:tableStyleId>{5C22544A-7EE6-4342-B048-85BDC9FD1C3A}</a:tableStyleId>
              </a:tblPr>
              <a:tblGrid>
                <a:gridCol w="642937">
                  <a:extLst>
                    <a:ext uri="{9D8B030D-6E8A-4147-A177-3AD203B41FA5}">
                      <a16:colId xmlns:a16="http://schemas.microsoft.com/office/drawing/2014/main" val="20000"/>
                    </a:ext>
                  </a:extLst>
                </a:gridCol>
                <a:gridCol w="2214562">
                  <a:extLst>
                    <a:ext uri="{9D8B030D-6E8A-4147-A177-3AD203B41FA5}">
                      <a16:colId xmlns:a16="http://schemas.microsoft.com/office/drawing/2014/main" val="20001"/>
                    </a:ext>
                  </a:extLst>
                </a:gridCol>
                <a:gridCol w="4786313">
                  <a:extLst>
                    <a:ext uri="{9D8B030D-6E8A-4147-A177-3AD203B41FA5}">
                      <a16:colId xmlns:a16="http://schemas.microsoft.com/office/drawing/2014/main" val="20002"/>
                    </a:ext>
                  </a:extLst>
                </a:gridCol>
              </a:tblGrid>
              <a:tr h="370901">
                <a:tc>
                  <a:txBody>
                    <a:bodyPr/>
                    <a:lstStyle/>
                    <a:p>
                      <a:r>
                        <a:rPr lang="en-US" sz="1800" dirty="0"/>
                        <a:t>STT</a:t>
                      </a:r>
                    </a:p>
                  </a:txBody>
                  <a:tcPr marL="91439" marR="91439" marT="45727" marB="45727"/>
                </a:tc>
                <a:tc>
                  <a:txBody>
                    <a:bodyPr/>
                    <a:lstStyle/>
                    <a:p>
                      <a:r>
                        <a:rPr lang="en-US" sz="1800" dirty="0" err="1"/>
                        <a:t>Tên</a:t>
                      </a:r>
                      <a:r>
                        <a:rPr lang="en-US" sz="1800" baseline="0" dirty="0"/>
                        <a:t> </a:t>
                      </a:r>
                      <a:r>
                        <a:rPr lang="en-US" sz="1800" baseline="0" dirty="0" err="1"/>
                        <a:t>tệp</a:t>
                      </a:r>
                      <a:endParaRPr lang="en-US" sz="1800" dirty="0"/>
                    </a:p>
                  </a:txBody>
                  <a:tcPr marL="91439" marR="91439" marT="45727" marB="45727"/>
                </a:tc>
                <a:tc>
                  <a:txBody>
                    <a:bodyPr/>
                    <a:lstStyle/>
                    <a:p>
                      <a:r>
                        <a:rPr lang="en-US" sz="1800" dirty="0" err="1"/>
                        <a:t>Nội</a:t>
                      </a:r>
                      <a:r>
                        <a:rPr lang="en-US" sz="1800" baseline="0" dirty="0"/>
                        <a:t> dung</a:t>
                      </a:r>
                      <a:endParaRPr lang="en-US" sz="1800" dirty="0"/>
                    </a:p>
                  </a:txBody>
                  <a:tcPr marL="91439" marR="91439" marT="45727" marB="45727"/>
                </a:tc>
                <a:extLst>
                  <a:ext uri="{0D108BD9-81ED-4DB2-BD59-A6C34878D82A}">
                    <a16:rowId xmlns:a16="http://schemas.microsoft.com/office/drawing/2014/main" val="10000"/>
                  </a:ext>
                </a:extLst>
              </a:tr>
              <a:tr h="370901">
                <a:tc>
                  <a:txBody>
                    <a:bodyPr/>
                    <a:lstStyle/>
                    <a:p>
                      <a:r>
                        <a:rPr lang="en-US" sz="1800" dirty="0"/>
                        <a:t>1</a:t>
                      </a:r>
                    </a:p>
                  </a:txBody>
                  <a:tcPr marL="91439" marR="91439" marT="45727" marB="45727"/>
                </a:tc>
                <a:tc>
                  <a:txBody>
                    <a:bodyPr/>
                    <a:lstStyle/>
                    <a:p>
                      <a:r>
                        <a:rPr lang="en-US" sz="1800" dirty="0" err="1"/>
                        <a:t>Makefile</a:t>
                      </a:r>
                      <a:endParaRPr lang="en-US" sz="1800" dirty="0"/>
                    </a:p>
                  </a:txBody>
                  <a:tcPr marL="91439" marR="91439" marT="45727" marB="45727"/>
                </a:tc>
                <a:tc>
                  <a:txBody>
                    <a:bodyPr/>
                    <a:lstStyle/>
                    <a:p>
                      <a:r>
                        <a:rPr lang="en-US" sz="1800" dirty="0"/>
                        <a:t>Project</a:t>
                      </a:r>
                    </a:p>
                  </a:txBody>
                  <a:tcPr marL="91439" marR="91439" marT="45727" marB="45727"/>
                </a:tc>
                <a:extLst>
                  <a:ext uri="{0D108BD9-81ED-4DB2-BD59-A6C34878D82A}">
                    <a16:rowId xmlns:a16="http://schemas.microsoft.com/office/drawing/2014/main" val="10001"/>
                  </a:ext>
                </a:extLst>
              </a:tr>
              <a:tr h="640185">
                <a:tc>
                  <a:txBody>
                    <a:bodyPr/>
                    <a:lstStyle/>
                    <a:p>
                      <a:r>
                        <a:rPr lang="en-US" sz="1800" dirty="0"/>
                        <a:t>2</a:t>
                      </a:r>
                    </a:p>
                  </a:txBody>
                  <a:tcPr marL="91439" marR="91439" marT="45727" marB="45727"/>
                </a:tc>
                <a:tc>
                  <a:txBody>
                    <a:bodyPr/>
                    <a:lstStyle/>
                    <a:p>
                      <a:r>
                        <a:rPr lang="en-US" sz="1800" dirty="0" err="1"/>
                        <a:t>scanner.c</a:t>
                      </a:r>
                      <a:r>
                        <a:rPr lang="en-US" sz="1800" dirty="0"/>
                        <a:t>, </a:t>
                      </a:r>
                      <a:r>
                        <a:rPr lang="en-US" sz="1800" dirty="0" err="1"/>
                        <a:t>scanner.h</a:t>
                      </a:r>
                      <a:endParaRPr lang="en-US" sz="1800" dirty="0"/>
                    </a:p>
                  </a:txBody>
                  <a:tcPr marL="91439" marR="91439" marT="45727" marB="45727"/>
                </a:tc>
                <a:tc>
                  <a:txBody>
                    <a:bodyPr/>
                    <a:lstStyle/>
                    <a:p>
                      <a:r>
                        <a:rPr lang="en-US" sz="1800" dirty="0" err="1"/>
                        <a:t>Đọc</a:t>
                      </a:r>
                      <a:r>
                        <a:rPr lang="en-US" sz="1800" dirty="0"/>
                        <a:t> </a:t>
                      </a:r>
                      <a:r>
                        <a:rPr lang="en-US" sz="1800" dirty="0" err="1"/>
                        <a:t>từng</a:t>
                      </a:r>
                      <a:r>
                        <a:rPr lang="en-US" sz="1800" baseline="0" dirty="0"/>
                        <a:t> token</a:t>
                      </a:r>
                      <a:endParaRPr lang="en-US" sz="1800" dirty="0"/>
                    </a:p>
                  </a:txBody>
                  <a:tcPr marL="91439" marR="91439" marT="45727" marB="45727"/>
                </a:tc>
                <a:extLst>
                  <a:ext uri="{0D108BD9-81ED-4DB2-BD59-A6C34878D82A}">
                    <a16:rowId xmlns:a16="http://schemas.microsoft.com/office/drawing/2014/main" val="10002"/>
                  </a:ext>
                </a:extLst>
              </a:tr>
              <a:tr h="370901">
                <a:tc>
                  <a:txBody>
                    <a:bodyPr/>
                    <a:lstStyle/>
                    <a:p>
                      <a:r>
                        <a:rPr lang="en-US" sz="1800" dirty="0"/>
                        <a:t>3</a:t>
                      </a:r>
                    </a:p>
                  </a:txBody>
                  <a:tcPr marL="91439" marR="91439" marT="45727" marB="45727"/>
                </a:tc>
                <a:tc>
                  <a:txBody>
                    <a:bodyPr/>
                    <a:lstStyle/>
                    <a:p>
                      <a:r>
                        <a:rPr lang="en-US" sz="1800" dirty="0" err="1"/>
                        <a:t>reader.h</a:t>
                      </a:r>
                      <a:r>
                        <a:rPr lang="en-US" sz="1800" dirty="0"/>
                        <a:t>,</a:t>
                      </a:r>
                      <a:r>
                        <a:rPr lang="en-US" sz="1800" baseline="0" dirty="0"/>
                        <a:t> </a:t>
                      </a:r>
                      <a:r>
                        <a:rPr lang="en-US" sz="1800" baseline="0" dirty="0" err="1"/>
                        <a:t>reader.c</a:t>
                      </a:r>
                      <a:endParaRPr lang="en-US" sz="1800" dirty="0"/>
                    </a:p>
                  </a:txBody>
                  <a:tcPr marL="91439" marR="91439" marT="45727" marB="45727"/>
                </a:tc>
                <a:tc>
                  <a:txBody>
                    <a:bodyPr/>
                    <a:lstStyle/>
                    <a:p>
                      <a:r>
                        <a:rPr lang="en-US" sz="1800" dirty="0" err="1"/>
                        <a:t>Đọc</a:t>
                      </a:r>
                      <a:r>
                        <a:rPr lang="en-US" sz="1800" baseline="0" dirty="0"/>
                        <a:t> </a:t>
                      </a:r>
                      <a:r>
                        <a:rPr lang="en-US" sz="1800" baseline="0" dirty="0" err="1"/>
                        <a:t>mã</a:t>
                      </a:r>
                      <a:r>
                        <a:rPr lang="en-US" sz="1800" baseline="0" dirty="0"/>
                        <a:t> </a:t>
                      </a:r>
                      <a:r>
                        <a:rPr lang="en-US" sz="1800" baseline="0" dirty="0" err="1"/>
                        <a:t>nguồn</a:t>
                      </a:r>
                      <a:r>
                        <a:rPr lang="en-US" sz="1800" baseline="0" dirty="0"/>
                        <a:t>  </a:t>
                      </a:r>
                      <a:endParaRPr lang="en-US" sz="1800" dirty="0"/>
                    </a:p>
                  </a:txBody>
                  <a:tcPr marL="91439" marR="91439" marT="45727" marB="45727"/>
                </a:tc>
                <a:extLst>
                  <a:ext uri="{0D108BD9-81ED-4DB2-BD59-A6C34878D82A}">
                    <a16:rowId xmlns:a16="http://schemas.microsoft.com/office/drawing/2014/main" val="10003"/>
                  </a:ext>
                </a:extLst>
              </a:tr>
              <a:tr h="640185">
                <a:tc>
                  <a:txBody>
                    <a:bodyPr/>
                    <a:lstStyle/>
                    <a:p>
                      <a:r>
                        <a:rPr lang="en-US" sz="1800" dirty="0"/>
                        <a:t>4</a:t>
                      </a:r>
                    </a:p>
                  </a:txBody>
                  <a:tcPr marL="91439" marR="91439" marT="45727" marB="45727"/>
                </a:tc>
                <a:tc>
                  <a:txBody>
                    <a:bodyPr/>
                    <a:lstStyle/>
                    <a:p>
                      <a:r>
                        <a:rPr lang="en-US" sz="1800" dirty="0" err="1"/>
                        <a:t>charcode.h</a:t>
                      </a:r>
                      <a:r>
                        <a:rPr lang="en-US" sz="1800" dirty="0"/>
                        <a:t>,</a:t>
                      </a:r>
                      <a:r>
                        <a:rPr lang="en-US" sz="1800" baseline="0" dirty="0"/>
                        <a:t> </a:t>
                      </a:r>
                      <a:r>
                        <a:rPr lang="en-US" sz="1800" baseline="0" dirty="0" err="1"/>
                        <a:t>charcode.c</a:t>
                      </a:r>
                      <a:endParaRPr lang="en-US" sz="1800" dirty="0"/>
                    </a:p>
                  </a:txBody>
                  <a:tcPr marL="91439" marR="91439" marT="45727" marB="45727"/>
                </a:tc>
                <a:tc>
                  <a:txBody>
                    <a:bodyPr/>
                    <a:lstStyle/>
                    <a:p>
                      <a:r>
                        <a:rPr lang="en-US" sz="1800" dirty="0" err="1"/>
                        <a:t>Phân</a:t>
                      </a:r>
                      <a:r>
                        <a:rPr lang="en-US" sz="1800" baseline="0" dirty="0"/>
                        <a:t> </a:t>
                      </a:r>
                      <a:r>
                        <a:rPr lang="en-US" sz="1800" baseline="0" dirty="0" err="1"/>
                        <a:t>loại</a:t>
                      </a:r>
                      <a:r>
                        <a:rPr lang="en-US" sz="1800" baseline="0" dirty="0"/>
                        <a:t> </a:t>
                      </a:r>
                      <a:r>
                        <a:rPr lang="en-US" sz="1800" baseline="0" dirty="0" err="1"/>
                        <a:t>ký</a:t>
                      </a:r>
                      <a:r>
                        <a:rPr lang="en-US" sz="1800" baseline="0" dirty="0"/>
                        <a:t> </a:t>
                      </a:r>
                      <a:r>
                        <a:rPr lang="en-US" sz="1800" baseline="0" dirty="0" err="1"/>
                        <a:t>tự</a:t>
                      </a:r>
                      <a:endParaRPr lang="en-US" sz="1800" dirty="0"/>
                    </a:p>
                  </a:txBody>
                  <a:tcPr marL="91439" marR="91439" marT="45727" marB="45727"/>
                </a:tc>
                <a:extLst>
                  <a:ext uri="{0D108BD9-81ED-4DB2-BD59-A6C34878D82A}">
                    <a16:rowId xmlns:a16="http://schemas.microsoft.com/office/drawing/2014/main" val="10004"/>
                  </a:ext>
                </a:extLst>
              </a:tr>
              <a:tr h="370901">
                <a:tc>
                  <a:txBody>
                    <a:bodyPr/>
                    <a:lstStyle/>
                    <a:p>
                      <a:r>
                        <a:rPr lang="en-US" sz="1800" dirty="0"/>
                        <a:t>5</a:t>
                      </a:r>
                    </a:p>
                  </a:txBody>
                  <a:tcPr marL="91439" marR="91439" marT="45727" marB="45727"/>
                </a:tc>
                <a:tc>
                  <a:txBody>
                    <a:bodyPr/>
                    <a:lstStyle/>
                    <a:p>
                      <a:r>
                        <a:rPr lang="en-US" sz="1800" dirty="0" err="1"/>
                        <a:t>token.h</a:t>
                      </a:r>
                      <a:r>
                        <a:rPr lang="en-US" sz="1800" dirty="0"/>
                        <a:t>,</a:t>
                      </a:r>
                      <a:r>
                        <a:rPr lang="en-US" sz="1800" baseline="0" dirty="0"/>
                        <a:t> </a:t>
                      </a:r>
                      <a:r>
                        <a:rPr lang="en-US" sz="1800" baseline="0" dirty="0" err="1"/>
                        <a:t>token.c</a:t>
                      </a:r>
                      <a:endParaRPr lang="en-US" sz="1800" dirty="0"/>
                    </a:p>
                  </a:txBody>
                  <a:tcPr marL="91439" marR="91439" marT="45727" marB="45727"/>
                </a:tc>
                <a:tc>
                  <a:txBody>
                    <a:bodyPr/>
                    <a:lstStyle/>
                    <a:p>
                      <a:r>
                        <a:rPr lang="en-US" sz="1800" dirty="0" err="1"/>
                        <a:t>Phân</a:t>
                      </a:r>
                      <a:r>
                        <a:rPr lang="en-US" sz="1800" baseline="0" dirty="0"/>
                        <a:t> </a:t>
                      </a:r>
                      <a:r>
                        <a:rPr lang="en-US" sz="1800" baseline="0" dirty="0" err="1"/>
                        <a:t>loại</a:t>
                      </a:r>
                      <a:r>
                        <a:rPr lang="en-US" sz="1800" baseline="0" dirty="0"/>
                        <a:t> </a:t>
                      </a:r>
                      <a:r>
                        <a:rPr lang="en-US" sz="1800" baseline="0" dirty="0" err="1"/>
                        <a:t>và</a:t>
                      </a:r>
                      <a:r>
                        <a:rPr lang="en-US" sz="1800" baseline="0" dirty="0"/>
                        <a:t> </a:t>
                      </a:r>
                      <a:r>
                        <a:rPr lang="en-US" sz="1800" baseline="0" dirty="0" err="1"/>
                        <a:t>nhận</a:t>
                      </a:r>
                      <a:r>
                        <a:rPr lang="en-US" sz="1800" baseline="0" dirty="0"/>
                        <a:t> </a:t>
                      </a:r>
                      <a:r>
                        <a:rPr lang="en-US" sz="1800" baseline="0" dirty="0" err="1"/>
                        <a:t>dạng</a:t>
                      </a:r>
                      <a:r>
                        <a:rPr lang="en-US" sz="1800" baseline="0" dirty="0"/>
                        <a:t> token, </a:t>
                      </a:r>
                      <a:r>
                        <a:rPr lang="en-US" sz="1800" baseline="0" dirty="0" err="1"/>
                        <a:t>từ</a:t>
                      </a:r>
                      <a:r>
                        <a:rPr lang="en-US" sz="1800" baseline="0" dirty="0"/>
                        <a:t> </a:t>
                      </a:r>
                      <a:r>
                        <a:rPr lang="en-US" sz="1800" baseline="0" dirty="0" err="1"/>
                        <a:t>khóa</a:t>
                      </a:r>
                      <a:endParaRPr lang="en-US" sz="1800" dirty="0"/>
                    </a:p>
                  </a:txBody>
                  <a:tcPr marL="91439" marR="91439" marT="45727" marB="45727"/>
                </a:tc>
                <a:extLst>
                  <a:ext uri="{0D108BD9-81ED-4DB2-BD59-A6C34878D82A}">
                    <a16:rowId xmlns:a16="http://schemas.microsoft.com/office/drawing/2014/main" val="10005"/>
                  </a:ext>
                </a:extLst>
              </a:tr>
              <a:tr h="370901">
                <a:tc>
                  <a:txBody>
                    <a:bodyPr/>
                    <a:lstStyle/>
                    <a:p>
                      <a:r>
                        <a:rPr lang="en-US" sz="1800" dirty="0"/>
                        <a:t>6</a:t>
                      </a:r>
                    </a:p>
                  </a:txBody>
                  <a:tcPr marL="91439" marR="91439" marT="45727" marB="45727"/>
                </a:tc>
                <a:tc>
                  <a:txBody>
                    <a:bodyPr/>
                    <a:lstStyle/>
                    <a:p>
                      <a:r>
                        <a:rPr lang="en-US" sz="1800" dirty="0" err="1"/>
                        <a:t>error.h</a:t>
                      </a:r>
                      <a:r>
                        <a:rPr lang="en-US" sz="1800" dirty="0"/>
                        <a:t>, </a:t>
                      </a:r>
                      <a:r>
                        <a:rPr lang="en-US" sz="1800" dirty="0" err="1"/>
                        <a:t>error.c</a:t>
                      </a:r>
                      <a:endParaRPr lang="en-US" sz="1800" dirty="0"/>
                    </a:p>
                  </a:txBody>
                  <a:tcPr marL="91439" marR="91439" marT="45727" marB="45727"/>
                </a:tc>
                <a:tc>
                  <a:txBody>
                    <a:bodyPr/>
                    <a:lstStyle/>
                    <a:p>
                      <a:r>
                        <a:rPr lang="en-US" sz="1800" dirty="0" err="1"/>
                        <a:t>Thông</a:t>
                      </a:r>
                      <a:r>
                        <a:rPr lang="en-US" sz="1800" baseline="0" dirty="0"/>
                        <a:t> </a:t>
                      </a:r>
                      <a:r>
                        <a:rPr lang="en-US" sz="1800" baseline="0" dirty="0" err="1"/>
                        <a:t>báo</a:t>
                      </a:r>
                      <a:r>
                        <a:rPr lang="en-US" sz="1800" baseline="0" dirty="0"/>
                        <a:t> </a:t>
                      </a:r>
                      <a:r>
                        <a:rPr lang="en-US" sz="1800" baseline="0" dirty="0" err="1"/>
                        <a:t>lỗi</a:t>
                      </a:r>
                      <a:endParaRPr lang="en-US" sz="1800" dirty="0"/>
                    </a:p>
                  </a:txBody>
                  <a:tcPr marL="91439" marR="91439" marT="45727" marB="45727"/>
                </a:tc>
                <a:extLst>
                  <a:ext uri="{0D108BD9-81ED-4DB2-BD59-A6C34878D82A}">
                    <a16:rowId xmlns:a16="http://schemas.microsoft.com/office/drawing/2014/main" val="10006"/>
                  </a:ext>
                </a:extLst>
              </a:tr>
              <a:tr h="370901">
                <a:tc>
                  <a:txBody>
                    <a:bodyPr/>
                    <a:lstStyle/>
                    <a:p>
                      <a:r>
                        <a:rPr lang="en-US" sz="1800" dirty="0"/>
                        <a:t>7</a:t>
                      </a:r>
                    </a:p>
                  </a:txBody>
                  <a:tcPr marL="91439" marR="91439" marT="45727" marB="45727"/>
                </a:tc>
                <a:tc>
                  <a:txBody>
                    <a:bodyPr/>
                    <a:lstStyle/>
                    <a:p>
                      <a:r>
                        <a:rPr lang="en-US" sz="1800" dirty="0" err="1"/>
                        <a:t>parser.c</a:t>
                      </a:r>
                      <a:r>
                        <a:rPr lang="en-US" sz="1800" dirty="0"/>
                        <a:t>, </a:t>
                      </a:r>
                      <a:r>
                        <a:rPr lang="en-US" sz="1800" dirty="0" err="1"/>
                        <a:t>parser.h</a:t>
                      </a:r>
                      <a:endParaRPr lang="en-US" sz="1800" dirty="0"/>
                    </a:p>
                  </a:txBody>
                  <a:tcPr marL="91439" marR="91439" marT="45727" marB="45727"/>
                </a:tc>
                <a:tc>
                  <a:txBody>
                    <a:bodyPr/>
                    <a:lstStyle/>
                    <a:p>
                      <a:r>
                        <a:rPr lang="en-US" sz="1800" dirty="0" err="1"/>
                        <a:t>Duyệt</a:t>
                      </a:r>
                      <a:r>
                        <a:rPr lang="en-US" sz="1800" baseline="0" dirty="0"/>
                        <a:t> </a:t>
                      </a:r>
                      <a:r>
                        <a:rPr lang="en-US" sz="1800" baseline="0" dirty="0" err="1"/>
                        <a:t>các</a:t>
                      </a:r>
                      <a:r>
                        <a:rPr lang="en-US" sz="1800" baseline="0" dirty="0"/>
                        <a:t> </a:t>
                      </a:r>
                      <a:r>
                        <a:rPr lang="en-US" sz="1800" baseline="0" dirty="0" err="1"/>
                        <a:t>cấu</a:t>
                      </a:r>
                      <a:r>
                        <a:rPr lang="en-US" sz="1800" baseline="0" dirty="0"/>
                        <a:t> </a:t>
                      </a:r>
                      <a:r>
                        <a:rPr lang="en-US" sz="1800" baseline="0" dirty="0" err="1"/>
                        <a:t>trúc</a:t>
                      </a:r>
                      <a:r>
                        <a:rPr lang="en-US" sz="1800" baseline="0" dirty="0"/>
                        <a:t> </a:t>
                      </a:r>
                      <a:r>
                        <a:rPr lang="en-US" sz="1800" baseline="0" dirty="0" err="1"/>
                        <a:t>chương</a:t>
                      </a:r>
                      <a:r>
                        <a:rPr lang="en-US" sz="1800" baseline="0" dirty="0"/>
                        <a:t> </a:t>
                      </a:r>
                      <a:r>
                        <a:rPr lang="en-US" sz="1800" baseline="0" dirty="0" err="1"/>
                        <a:t>trình</a:t>
                      </a:r>
                      <a:endParaRPr lang="en-US" sz="1800" dirty="0"/>
                    </a:p>
                  </a:txBody>
                  <a:tcPr marL="91439" marR="91439" marT="45727" marB="45727"/>
                </a:tc>
                <a:extLst>
                  <a:ext uri="{0D108BD9-81ED-4DB2-BD59-A6C34878D82A}">
                    <a16:rowId xmlns:a16="http://schemas.microsoft.com/office/drawing/2014/main" val="10007"/>
                  </a:ext>
                </a:extLst>
              </a:tr>
              <a:tr h="370901">
                <a:tc>
                  <a:txBody>
                    <a:bodyPr/>
                    <a:lstStyle/>
                    <a:p>
                      <a:r>
                        <a:rPr lang="en-US" sz="1800" dirty="0"/>
                        <a:t>8</a:t>
                      </a:r>
                    </a:p>
                  </a:txBody>
                  <a:tcPr marL="91439" marR="91439" marT="45727" marB="45727"/>
                </a:tc>
                <a:tc>
                  <a:txBody>
                    <a:bodyPr/>
                    <a:lstStyle/>
                    <a:p>
                      <a:r>
                        <a:rPr lang="en-US" sz="1800" dirty="0" err="1"/>
                        <a:t>main.c</a:t>
                      </a:r>
                      <a:endParaRPr lang="en-US" sz="1800" dirty="0"/>
                    </a:p>
                  </a:txBody>
                  <a:tcPr marL="91439" marR="91439" marT="45727" marB="45727"/>
                </a:tc>
                <a:tc>
                  <a:txBody>
                    <a:bodyPr/>
                    <a:lstStyle/>
                    <a:p>
                      <a:r>
                        <a:rPr lang="en-US" sz="1800" dirty="0" err="1"/>
                        <a:t>Chương</a:t>
                      </a:r>
                      <a:r>
                        <a:rPr lang="en-US" sz="1800" baseline="0" dirty="0"/>
                        <a:t> </a:t>
                      </a:r>
                      <a:r>
                        <a:rPr lang="en-US" sz="1800" baseline="0" dirty="0" err="1"/>
                        <a:t>trình</a:t>
                      </a:r>
                      <a:r>
                        <a:rPr lang="en-US" sz="1800" baseline="0" dirty="0"/>
                        <a:t> </a:t>
                      </a:r>
                      <a:r>
                        <a:rPr lang="en-US" sz="1800" baseline="0" dirty="0" err="1"/>
                        <a:t>chính</a:t>
                      </a:r>
                      <a:endParaRPr lang="en-US" sz="1800" dirty="0"/>
                    </a:p>
                  </a:txBody>
                  <a:tcPr marL="91439" marR="91439" marT="45727" marB="45727"/>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668148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0826-E80F-43C0-912C-275EB710142B}"/>
              </a:ext>
            </a:extLst>
          </p:cNvPr>
          <p:cNvSpPr>
            <a:spLocks noGrp="1"/>
          </p:cNvSpPr>
          <p:nvPr>
            <p:ph type="title"/>
          </p:nvPr>
        </p:nvSpPr>
        <p:spPr/>
        <p:txBody>
          <a:bodyPr/>
          <a:lstStyle/>
          <a:p>
            <a:r>
              <a:rPr lang="en-US"/>
              <a:t>Sơ đồ cú pháp (1)</a:t>
            </a:r>
            <a:endParaRPr lang="en-US" dirty="0"/>
          </a:p>
        </p:txBody>
      </p:sp>
      <p:sp>
        <p:nvSpPr>
          <p:cNvPr id="4" name="Chỗ dành sẵn cho Nội dung 3">
            <a:extLst>
              <a:ext uri="{FF2B5EF4-FFF2-40B4-BE49-F238E27FC236}">
                <a16:creationId xmlns:a16="http://schemas.microsoft.com/office/drawing/2014/main" id="{E7382999-E9BD-45F8-97D5-A50B26B12803}"/>
              </a:ext>
            </a:extLst>
          </p:cNvPr>
          <p:cNvSpPr>
            <a:spLocks noGrp="1"/>
          </p:cNvSpPr>
          <p:nvPr>
            <p:ph idx="1"/>
          </p:nvPr>
        </p:nvSpPr>
        <p:spPr/>
        <p:txBody>
          <a:bodyPr/>
          <a:lstStyle/>
          <a:p>
            <a:endParaRPr lang="vi-VN"/>
          </a:p>
        </p:txBody>
      </p:sp>
      <p:pic>
        <p:nvPicPr>
          <p:cNvPr id="5" name="Picture 4">
            <a:extLst>
              <a:ext uri="{FF2B5EF4-FFF2-40B4-BE49-F238E27FC236}">
                <a16:creationId xmlns:a16="http://schemas.microsoft.com/office/drawing/2014/main" id="{ABBF4BD0-B692-4128-B6AB-A03A37FA93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9479" t="40610" r="28841" b="44630"/>
          <a:stretch>
            <a:fillRect/>
          </a:stretch>
        </p:blipFill>
        <p:spPr bwMode="auto">
          <a:xfrm>
            <a:off x="1857375" y="1928813"/>
            <a:ext cx="4005263" cy="896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6" name="Picture 5">
            <a:extLst>
              <a:ext uri="{FF2B5EF4-FFF2-40B4-BE49-F238E27FC236}">
                <a16:creationId xmlns:a16="http://schemas.microsoft.com/office/drawing/2014/main" id="{48E33D2A-26BC-47F7-A001-9B9CE66B43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2785" t="28793" r="11992" b="25441"/>
          <a:stretch>
            <a:fillRect/>
          </a:stretch>
        </p:blipFill>
        <p:spPr bwMode="auto">
          <a:xfrm>
            <a:off x="1857375" y="2857500"/>
            <a:ext cx="4929188" cy="338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3993324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0826-E80F-43C0-912C-275EB710142B}"/>
              </a:ext>
            </a:extLst>
          </p:cNvPr>
          <p:cNvSpPr>
            <a:spLocks noGrp="1"/>
          </p:cNvSpPr>
          <p:nvPr>
            <p:ph type="title"/>
          </p:nvPr>
        </p:nvSpPr>
        <p:spPr/>
        <p:txBody>
          <a:bodyPr/>
          <a:lstStyle/>
          <a:p>
            <a:r>
              <a:rPr lang="en-US"/>
              <a:t>Sơ đồ cú pháp (2)</a:t>
            </a:r>
            <a:endParaRPr lang="en-US" dirty="0"/>
          </a:p>
        </p:txBody>
      </p:sp>
      <p:pic>
        <p:nvPicPr>
          <p:cNvPr id="5" name="Content Placeholder 4">
            <a:extLst>
              <a:ext uri="{FF2B5EF4-FFF2-40B4-BE49-F238E27FC236}">
                <a16:creationId xmlns:a16="http://schemas.microsoft.com/office/drawing/2014/main" id="{90CF760C-0EFC-4A07-B0AF-B3A02068800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22240" t="35239" r="24011" b="31543"/>
          <a:stretch>
            <a:fillRect/>
          </a:stretch>
        </p:blipFill>
        <p:spPr bwMode="auto">
          <a:xfrm>
            <a:off x="1225153" y="2177527"/>
            <a:ext cx="6553993" cy="3239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2237849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0826-E80F-43C0-912C-275EB710142B}"/>
              </a:ext>
            </a:extLst>
          </p:cNvPr>
          <p:cNvSpPr>
            <a:spLocks noGrp="1"/>
          </p:cNvSpPr>
          <p:nvPr>
            <p:ph type="title"/>
          </p:nvPr>
        </p:nvSpPr>
        <p:spPr/>
        <p:txBody>
          <a:bodyPr/>
          <a:lstStyle/>
          <a:p>
            <a:r>
              <a:rPr lang="en-US"/>
              <a:t>Sơ đồ cú pháp (3)</a:t>
            </a:r>
            <a:endParaRPr lang="en-US" dirty="0"/>
          </a:p>
        </p:txBody>
      </p:sp>
      <p:pic>
        <p:nvPicPr>
          <p:cNvPr id="5" name="Content Placeholder 4">
            <a:extLst>
              <a:ext uri="{FF2B5EF4-FFF2-40B4-BE49-F238E27FC236}">
                <a16:creationId xmlns:a16="http://schemas.microsoft.com/office/drawing/2014/main" id="{7AC94E8F-F2A0-4093-BCE4-F497CB9329E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22240" t="30063" r="24011" b="28598"/>
          <a:stretch>
            <a:fillRect/>
          </a:stretch>
        </p:blipFill>
        <p:spPr bwMode="auto">
          <a:xfrm>
            <a:off x="1225153" y="1781531"/>
            <a:ext cx="6553993" cy="403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3948089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0826-E80F-43C0-912C-275EB710142B}"/>
              </a:ext>
            </a:extLst>
          </p:cNvPr>
          <p:cNvSpPr>
            <a:spLocks noGrp="1"/>
          </p:cNvSpPr>
          <p:nvPr>
            <p:ph type="title"/>
          </p:nvPr>
        </p:nvSpPr>
        <p:spPr/>
        <p:txBody>
          <a:bodyPr/>
          <a:lstStyle/>
          <a:p>
            <a:r>
              <a:rPr lang="en-US"/>
              <a:t>Sơ đồ cú pháp (4)</a:t>
            </a:r>
            <a:endParaRPr lang="en-US" dirty="0"/>
          </a:p>
        </p:txBody>
      </p:sp>
      <p:pic>
        <p:nvPicPr>
          <p:cNvPr id="6" name="Picture 4">
            <a:extLst>
              <a:ext uri="{FF2B5EF4-FFF2-40B4-BE49-F238E27FC236}">
                <a16:creationId xmlns:a16="http://schemas.microsoft.com/office/drawing/2014/main" id="{32A01167-BC61-4189-A4B3-43DD3A1B0F0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21655" t="27849" r="22824" b="27118"/>
          <a:stretch>
            <a:fillRect/>
          </a:stretch>
        </p:blipFill>
        <p:spPr bwMode="auto">
          <a:xfrm>
            <a:off x="1117117" y="1624850"/>
            <a:ext cx="6770065" cy="4391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11409372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7A4D7F9D-CF2C-4E80-8360-F21AE36D35D4}" vid="{71563601-04E0-4A9A-AE8B-FC38A55497EE}"/>
    </a:ext>
  </a:extLst>
</a:theme>
</file>

<file path=docProps/app.xml><?xml version="1.0" encoding="utf-8"?>
<Properties xmlns="http://schemas.openxmlformats.org/officeDocument/2006/extended-properties" xmlns:vt="http://schemas.openxmlformats.org/officeDocument/2006/docPropsVTypes">
  <Template>Presentation1</Template>
  <TotalTime>956</TotalTime>
  <Words>1271</Words>
  <Application>Microsoft Office PowerPoint</Application>
  <PresentationFormat>Trình chiếu Trên màn hình (4:3)</PresentationFormat>
  <Paragraphs>217</Paragraphs>
  <Slides>27</Slides>
  <Notes>0</Notes>
  <HiddenSlides>0</HiddenSlides>
  <MMClips>0</MMClips>
  <ScaleCrop>false</ScaleCrop>
  <HeadingPairs>
    <vt:vector size="6" baseType="variant">
      <vt:variant>
        <vt:lpstr>Phông được Dùng</vt:lpstr>
      </vt:variant>
      <vt:variant>
        <vt:i4>4</vt:i4>
      </vt:variant>
      <vt:variant>
        <vt:lpstr>Chủ đề</vt:lpstr>
      </vt:variant>
      <vt:variant>
        <vt:i4>1</vt:i4>
      </vt:variant>
      <vt:variant>
        <vt:lpstr>Tiêu đề Bản chiếu</vt:lpstr>
      </vt:variant>
      <vt:variant>
        <vt:i4>27</vt:i4>
      </vt:variant>
    </vt:vector>
  </HeadingPairs>
  <TitlesOfParts>
    <vt:vector size="32" baseType="lpstr">
      <vt:lpstr>Arial</vt:lpstr>
      <vt:lpstr>Calibri</vt:lpstr>
      <vt:lpstr>Calibri Light</vt:lpstr>
      <vt:lpstr>Times New Roman</vt:lpstr>
      <vt:lpstr>Office Theme</vt:lpstr>
      <vt:lpstr> Đề tài: Xây dựng bộ phân tích cú pháp dựa trên tập sơ đồ cú pháp</vt:lpstr>
      <vt:lpstr>Vai trò của bộ phân tích cú pháp</vt:lpstr>
      <vt:lpstr>Bộ phân tích cú pháp</vt:lpstr>
      <vt:lpstr>Từ sơ đồ thành thủ tục</vt:lpstr>
      <vt:lpstr>Xây dựng parser – Cấu trúc</vt:lpstr>
      <vt:lpstr>Sơ đồ cú pháp (1)</vt:lpstr>
      <vt:lpstr>Sơ đồ cú pháp (2)</vt:lpstr>
      <vt:lpstr>Sơ đồ cú pháp (3)</vt:lpstr>
      <vt:lpstr>Sơ đồ cú pháp (4)</vt:lpstr>
      <vt:lpstr>Sơ đồ cú pháp (5)</vt:lpstr>
      <vt:lpstr>Sơ đồ cú pháp (6)</vt:lpstr>
      <vt:lpstr>Sơ đồ cú pháp (7)</vt:lpstr>
      <vt:lpstr>Kiểm thử với ví dụ 3</vt:lpstr>
      <vt:lpstr>Lỗi Invalid Statement và lỗi Invalid Term</vt:lpstr>
      <vt:lpstr>Giới thiệu hàm compileBlock</vt:lpstr>
      <vt:lpstr>Giới thiệu hàm compileBlock</vt:lpstr>
      <vt:lpstr>Giới thiệu hàm compileStatement</vt:lpstr>
      <vt:lpstr>Giới thiệu hàm compileStatement</vt:lpstr>
      <vt:lpstr>Giới thiệu hàm compileExpression</vt:lpstr>
      <vt:lpstr>Giới thiệu hàm compileExpression</vt:lpstr>
      <vt:lpstr>Giới thiệu hàm compileExpression</vt:lpstr>
      <vt:lpstr>Giới thiệu hàm compileParamlist</vt:lpstr>
      <vt:lpstr>Giới thiệu hàm compileParamlist (tiếp)</vt:lpstr>
      <vt:lpstr>Giải thích 3 lệnh if lồng nhau</vt:lpstr>
      <vt:lpstr>Những hàm xét tập FOLLOW</vt:lpstr>
      <vt:lpstr>Sơ đồ minh họa</vt:lpstr>
      <vt:lpstr>Bản trình bày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Hang</dc:creator>
  <cp:lastModifiedBy>Thái Đỗ</cp:lastModifiedBy>
  <cp:revision>38</cp:revision>
  <dcterms:created xsi:type="dcterms:W3CDTF">2016-07-25T07:53:11Z</dcterms:created>
  <dcterms:modified xsi:type="dcterms:W3CDTF">2019-04-22T05:16:46Z</dcterms:modified>
</cp:coreProperties>
</file>