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96" r:id="rId17"/>
    <p:sldId id="282" r:id="rId18"/>
    <p:sldId id="295" r:id="rId19"/>
    <p:sldId id="283" r:id="rId20"/>
    <p:sldId id="293" r:id="rId21"/>
    <p:sldId id="294" r:id="rId22"/>
    <p:sldId id="284" r:id="rId23"/>
    <p:sldId id="292" r:id="rId24"/>
    <p:sldId id="290" r:id="rId25"/>
    <p:sldId id="286" r:id="rId26"/>
    <p:sldId id="291" r:id="rId27"/>
    <p:sldId id="25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p:cViewPr varScale="1">
        <p:scale>
          <a:sx n="86" d="100"/>
          <a:sy n="86" d="100"/>
        </p:scale>
        <p:origin x="658"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5/5/2019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5/5/2019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5/5/2019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(6)</a:t>
            </a:r>
            <a:endParaRPr lang="en-US" dirty="0"/>
          </a:p>
        </p:txBody>
      </p:sp>
      <p:pic>
        <p:nvPicPr>
          <p:cNvPr id="5" name="Content Placeholder 4">
            <a:extLst>
              <a:ext uri="{FF2B5EF4-FFF2-40B4-BE49-F238E27FC236}">
                <a16:creationId xmlns:a16="http://schemas.microsoft.com/office/drawing/2014/main"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(7)</a:t>
            </a:r>
            <a:endParaRPr lang="en-US" dirty="0"/>
          </a:p>
        </p:txBody>
      </p:sp>
      <p:pic>
        <p:nvPicPr>
          <p:cNvPr id="5" name="Content Placeholder 4">
            <a:extLst>
              <a:ext uri="{FF2B5EF4-FFF2-40B4-BE49-F238E27FC236}">
                <a16:creationId xmlns:a16="http://schemas.microsoft.com/office/drawing/2014/main"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id="{7A04BA52-21EB-40DE-88A4-D4C2D6586CD0}"/>
              </a:ext>
            </a:extLst>
          </p:cNvPr>
          <p:cNvSpPr/>
          <p:nvPr/>
        </p:nvSpPr>
        <p:spPr>
          <a:xfrm>
            <a:off x="628650" y="1238248"/>
            <a:ext cx="3465095" cy="5401479"/>
          </a:xfrm>
          <a:prstGeom prst="rect">
            <a:avLst/>
          </a:prstGeom>
        </p:spPr>
        <p:txBody>
          <a:bodyPr wrap="square">
            <a:spAutoFit/>
          </a:bodyPr>
          <a:lstStyle/>
          <a:p>
            <a:r>
              <a:rPr lang="vi-VN" sz="1500" dirty="0"/>
              <a:t>PROGRAM  EXAMPLE3;  (* TOWER OF HANOI *)</a:t>
            </a:r>
          </a:p>
          <a:p>
            <a:r>
              <a:rPr lang="vi-VN" sz="1500" dirty="0"/>
              <a:t>VAR  I:INTEGER;  </a:t>
            </a:r>
          </a:p>
          <a:p>
            <a:r>
              <a:rPr lang="vi-VN" sz="1500" dirty="0"/>
              <a:t>     N:INTEGER;  </a:t>
            </a:r>
          </a:p>
          <a:p>
            <a:r>
              <a:rPr lang="vi-VN" sz="1500" dirty="0"/>
              <a:t>     P:INTEGER;  </a:t>
            </a:r>
          </a:p>
          <a:p>
            <a:r>
              <a:rPr lang="vi-VN" sz="1500" dirty="0"/>
              <a:t>     Q:INTEGER;</a:t>
            </a:r>
          </a:p>
          <a:p>
            <a:r>
              <a:rPr lang="vi-VN" sz="1500" dirty="0"/>
              <a:t>     C:CHAR;</a:t>
            </a:r>
          </a:p>
          <a:p>
            <a:endParaRPr lang="vi-VN" sz="1500" dirty="0"/>
          </a:p>
          <a:p>
            <a:r>
              <a:rPr lang="vi-VN" sz="1500" dirty="0"/>
              <a:t>PROCEDURE  HANOI(N:INTEGER;  S:INTEGER;  Z:INTEGER);</a:t>
            </a:r>
          </a:p>
          <a:p>
            <a:r>
              <a:rPr lang="vi-VN" sz="1500" dirty="0"/>
              <a:t>BEGIN</a:t>
            </a:r>
          </a:p>
          <a:p>
            <a:r>
              <a:rPr lang="vi-VN" sz="1500" dirty="0"/>
              <a:t>  IF  N != 0  THEN</a:t>
            </a:r>
          </a:p>
          <a:p>
            <a:r>
              <a:rPr lang="vi-VN" sz="1500" dirty="0"/>
              <a:t>    BEGIN</a:t>
            </a:r>
          </a:p>
          <a:p>
            <a:r>
              <a:rPr lang="vi-VN" sz="1500" dirty="0"/>
              <a:t>      CALL  HANOI(N-1,S,6-S-Z);</a:t>
            </a:r>
          </a:p>
          <a:p>
            <a:r>
              <a:rPr lang="vi-VN" sz="1500" dirty="0"/>
              <a:t>      I:=I+1;  </a:t>
            </a:r>
          </a:p>
          <a:p>
            <a:r>
              <a:rPr lang="vi-VN" sz="1500" dirty="0"/>
              <a:t>      CALL  WRITELN;</a:t>
            </a:r>
          </a:p>
          <a:p>
            <a:r>
              <a:rPr lang="vi-VN" sz="1500" dirty="0"/>
              <a:t>      CALL  WRITEI(I);  </a:t>
            </a:r>
          </a:p>
          <a:p>
            <a:r>
              <a:rPr lang="vi-VN" sz="1500" dirty="0"/>
              <a:t>      CALL  WRITEI(N);</a:t>
            </a:r>
          </a:p>
          <a:p>
            <a:r>
              <a:rPr lang="vi-VN" sz="1500" dirty="0"/>
              <a:t>      CALL  WRITEI(S);  </a:t>
            </a:r>
          </a:p>
          <a:p>
            <a:r>
              <a:rPr lang="vi-VN" sz="1500" dirty="0"/>
              <a:t>      CALL  WRITEI(Z);</a:t>
            </a:r>
          </a:p>
          <a:p>
            <a:r>
              <a:rPr lang="vi-VN" sz="1500" dirty="0"/>
              <a:t>      CALL  HANOI(N-1,6-S-Z,Z)</a:t>
            </a:r>
          </a:p>
          <a:p>
            <a:r>
              <a:rPr lang="vi-VN" sz="1500" dirty="0"/>
              <a:t>    END</a:t>
            </a:r>
          </a:p>
          <a:p>
            <a:r>
              <a:rPr lang="vi-VN" sz="1500" dirty="0"/>
              <a:t>END;  (*END OF HANOI*)</a:t>
            </a:r>
          </a:p>
        </p:txBody>
      </p:sp>
      <p:sp>
        <p:nvSpPr>
          <p:cNvPr id="7" name="Hình chữ nhật 6">
            <a:extLst>
              <a:ext uri="{FF2B5EF4-FFF2-40B4-BE49-F238E27FC236}">
                <a16:creationId xmlns:a16="http://schemas.microsoft.com/office/drawing/2014/main" id="{4A43D711-8E32-409E-A887-D6368D577BD0}"/>
              </a:ext>
            </a:extLst>
          </p:cNvPr>
          <p:cNvSpPr/>
          <p:nvPr/>
        </p:nvSpPr>
        <p:spPr>
          <a:xfrm>
            <a:off x="5050257" y="1238248"/>
            <a:ext cx="4572000" cy="4016484"/>
          </a:xfrm>
          <a:prstGeom prst="rect">
            <a:avLst/>
          </a:prstGeom>
        </p:spPr>
        <p:txBody>
          <a:bodyPr>
            <a:spAutoFit/>
          </a:bodyPr>
          <a:lstStyle/>
          <a:p>
            <a:r>
              <a:rPr lang="vi-VN" sz="1500" dirty="0"/>
              <a:t>BEGIN</a:t>
            </a:r>
          </a:p>
          <a:p>
            <a:r>
              <a:rPr lang="vi-VN" sz="1500" dirty="0"/>
              <a:t>  FOR  N := 1  TO  4  DO  </a:t>
            </a:r>
          </a:p>
          <a:p>
            <a:r>
              <a:rPr lang="vi-VN" sz="1500" dirty="0"/>
              <a:t>    BEGIN</a:t>
            </a:r>
          </a:p>
          <a:p>
            <a:r>
              <a:rPr lang="vi-VN" sz="1500" dirty="0"/>
              <a:t>      FOR  I:=1  TO  4  DO  </a:t>
            </a:r>
          </a:p>
          <a:p>
            <a:r>
              <a:rPr lang="vi-VN" sz="1500" dirty="0"/>
              <a:t>        CALL  WRITEC(' ');</a:t>
            </a:r>
          </a:p>
          <a:p>
            <a:r>
              <a:rPr lang="vi-VN" sz="1500" dirty="0"/>
              <a:t>      CALL  READC(C);  </a:t>
            </a:r>
          </a:p>
          <a:p>
            <a:r>
              <a:rPr lang="vi-VN" sz="1500" dirty="0"/>
              <a:t>      CALL  WRITEC(C)</a:t>
            </a:r>
          </a:p>
          <a:p>
            <a:r>
              <a:rPr lang="vi-VN" sz="1500" dirty="0"/>
              <a:t>    END;</a:t>
            </a:r>
          </a:p>
          <a:p>
            <a:r>
              <a:rPr lang="vi-VN" sz="1500" dirty="0"/>
              <a:t>  P:=1;  </a:t>
            </a:r>
          </a:p>
          <a:p>
            <a:r>
              <a:rPr lang="vi-VN" sz="1500" dirty="0"/>
              <a:t>  Q:=2;</a:t>
            </a:r>
          </a:p>
          <a:p>
            <a:r>
              <a:rPr lang="vi-VN" sz="1500" dirty="0"/>
              <a:t>  FOR  N:=2  TO  4  DO</a:t>
            </a:r>
          </a:p>
          <a:p>
            <a:r>
              <a:rPr lang="vi-VN" sz="1500" dirty="0"/>
              <a:t>    BEGIN  </a:t>
            </a:r>
          </a:p>
          <a:p>
            <a:r>
              <a:rPr lang="vi-VN" sz="1500" dirty="0"/>
              <a:t>      I:=0;  </a:t>
            </a:r>
          </a:p>
          <a:p>
            <a:r>
              <a:rPr lang="vi-VN" sz="1500" dirty="0"/>
              <a:t>      CALL  HANOI(N,P,Q);  </a:t>
            </a:r>
          </a:p>
          <a:p>
            <a:r>
              <a:rPr lang="vi-VN" sz="1500" dirty="0"/>
              <a:t>      CALL  WRITELN  </a:t>
            </a:r>
          </a:p>
          <a:p>
            <a:r>
              <a:rPr lang="vi-VN" sz="1500" dirty="0"/>
              <a:t>    END</a:t>
            </a:r>
          </a:p>
          <a:p>
            <a:r>
              <a:rPr lang="vi-VN" sz="1500" dirty="0"/>
              <a:t>END.  (* TOWER OF HANOI *)</a:t>
            </a:r>
          </a:p>
        </p:txBody>
      </p:sp>
    </p:spTree>
    <p:extLst>
      <p:ext uri="{BB962C8B-B14F-4D97-AF65-F5344CB8AC3E}">
        <p14:creationId xmlns:p14="http://schemas.microsoft.com/office/powerpoint/2010/main" val="34065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Lỗi Invalid Statement và lỗi Invalid Term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23" y="1217150"/>
            <a:ext cx="3397485" cy="513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80" y="1217150"/>
            <a:ext cx="3402012" cy="51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pic>
        <p:nvPicPr>
          <p:cNvPr id="6" name="Content Placeholder 5">
            <a:extLst>
              <a:ext uri="{FF2B5EF4-FFF2-40B4-BE49-F238E27FC236}">
                <a16:creationId xmlns:a16="http://schemas.microsoft.com/office/drawing/2014/main" id="{CA4183E2-9EEB-7C46-B740-23BEE14CF9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785" t="28793" r="11992" b="25441"/>
          <a:stretch>
            <a:fillRect/>
          </a:stretch>
        </p:blipFill>
        <p:spPr bwMode="auto">
          <a:xfrm>
            <a:off x="1135756" y="1565383"/>
            <a:ext cx="6732788" cy="446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4474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pic>
        <p:nvPicPr>
          <p:cNvPr id="7" name="Content Placeholder 6">
            <a:extLst>
              <a:ext uri="{FF2B5EF4-FFF2-40B4-BE49-F238E27FC236}">
                <a16:creationId xmlns:a16="http://schemas.microsoft.com/office/drawing/2014/main" id="{1AD55A63-F43D-3142-A2F2-9DC6FDB482A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2532" y="1346200"/>
            <a:ext cx="6479235" cy="4902200"/>
          </a:xfrm>
        </p:spPr>
      </p:pic>
    </p:spTree>
    <p:extLst>
      <p:ext uri="{BB962C8B-B14F-4D97-AF65-F5344CB8AC3E}">
        <p14:creationId xmlns:p14="http://schemas.microsoft.com/office/powerpoint/2010/main" val="325302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pic>
        <p:nvPicPr>
          <p:cNvPr id="5" name="Content Placeholder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7332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99" y="1336881"/>
            <a:ext cx="7453923" cy="489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02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488950" y="1346201"/>
            <a:ext cx="8026400" cy="537308"/>
          </a:xfrm>
        </p:spPr>
        <p:txBody>
          <a:bodyPr/>
          <a:lstStyle/>
          <a:p>
            <a:r>
              <a:rPr lang="en-US" dirty="0"/>
              <a:t>Chi tiết hoá sơ đồ hàm expression:</a:t>
            </a:r>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9" y="2406650"/>
            <a:ext cx="77152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4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id="{C1B98B62-79E0-4981-BDFD-C14A9E3AD6A4}"/>
              </a:ext>
            </a:extLst>
          </p:cNvPr>
          <p:cNvSpPr>
            <a:spLocks noGrp="1"/>
          </p:cNvSpPr>
          <p:nvPr>
            <p:ph idx="1"/>
          </p:nvPr>
        </p:nvSpPr>
        <p:spPr>
          <a:xfrm>
            <a:off x="488950" y="1346200"/>
            <a:ext cx="8026400" cy="4902199"/>
          </a:xfrm>
        </p:spPr>
        <p:txBody>
          <a:bodyPr/>
          <a:lstStyle/>
          <a:p>
            <a:r>
              <a:rPr lang="vi-VN">
                <a:solidFill>
                  <a:schemeClr val="tx1"/>
                </a:solidFill>
              </a:rPr>
              <a:t>Nhận chuỗi các token từ bộ phân tích từ vựng</a:t>
            </a:r>
          </a:p>
          <a:p>
            <a:r>
              <a:rPr lang="vi-VN">
                <a:solidFill>
                  <a:schemeClr val="tx1"/>
                </a:solidFill>
              </a:rPr>
              <a:t>Xác nhận rằng chuỗi này có thể được sinh ra từ văn phạm của ngôn ngữ nguồn </a:t>
            </a:r>
          </a:p>
          <a:p>
            <a:r>
              <a:rPr lang="vi-VN">
                <a:solidFill>
                  <a:schemeClr val="tx1"/>
                </a:solidFill>
              </a:rPr>
              <a:t>Bằng cách tạo ra cây phân tích cú pháp cho chuỗi</a:t>
            </a:r>
          </a:p>
          <a:p>
            <a:r>
              <a:rPr lang="vi-VN">
                <a:solidFill>
                  <a:schemeClr val="tx1"/>
                </a:solidFill>
              </a:rPr>
              <a:t>Có cơ chế ghi nhận các lỗi cú pháp</a:t>
            </a:r>
          </a:p>
        </p:txBody>
      </p:sp>
      <p:pic>
        <p:nvPicPr>
          <p:cNvPr id="2050" name="Picture 2" descr="HÃ¬nh áº£nh cÃ³ liÃªn quan">
            <a:extLst>
              <a:ext uri="{FF2B5EF4-FFF2-40B4-BE49-F238E27FC236}">
                <a16:creationId xmlns:a16="http://schemas.microsoft.com/office/drawing/2014/main"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37" y="3429000"/>
            <a:ext cx="7000538" cy="2345541"/>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309685" y="1416536"/>
            <a:ext cx="4004896" cy="516401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vi-VN" dirty="0"/>
              <a:t>void compileExpression(void) {</a:t>
            </a:r>
          </a:p>
          <a:p>
            <a:r>
              <a:rPr lang="vi-VN" dirty="0"/>
              <a:t>  assert("Parsing an expression");</a:t>
            </a:r>
          </a:p>
          <a:p>
            <a:r>
              <a:rPr lang="vi-VN" dirty="0"/>
              <a:t>  switch (lookAhead-&gt;tokenType) {</a:t>
            </a:r>
          </a:p>
          <a:p>
            <a:r>
              <a:rPr lang="vi-VN" dirty="0"/>
              <a:t>  case SB_PLUS:</a:t>
            </a:r>
          </a:p>
          <a:p>
            <a:r>
              <a:rPr lang="vi-VN" dirty="0"/>
              <a:t>      eat(SB_PLUS);</a:t>
            </a:r>
          </a:p>
          <a:p>
            <a:r>
              <a:rPr lang="vi-VN" dirty="0"/>
              <a:t>      compileExpression2();</a:t>
            </a:r>
          </a:p>
          <a:p>
            <a:r>
              <a:rPr lang="vi-VN" dirty="0"/>
              <a:t>      break;</a:t>
            </a:r>
          </a:p>
          <a:p>
            <a:r>
              <a:rPr lang="vi-VN" dirty="0"/>
              <a:t>  case SB_MINUS:</a:t>
            </a:r>
          </a:p>
          <a:p>
            <a:r>
              <a:rPr lang="vi-VN" dirty="0"/>
              <a:t>      eat(SB_MINUS);</a:t>
            </a:r>
          </a:p>
          <a:p>
            <a:r>
              <a:rPr lang="vi-VN" dirty="0"/>
              <a:t>      compileExpression2();</a:t>
            </a:r>
          </a:p>
          <a:p>
            <a:r>
              <a:rPr lang="vi-VN" dirty="0"/>
              <a:t>      break;</a:t>
            </a:r>
          </a:p>
          <a:p>
            <a:r>
              <a:rPr lang="vi-VN" dirty="0"/>
              <a:t>  default:</a:t>
            </a:r>
          </a:p>
          <a:p>
            <a:r>
              <a:rPr lang="vi-VN" dirty="0"/>
              <a:t>      compileExpression2();</a:t>
            </a:r>
          </a:p>
          <a:p>
            <a:r>
              <a:rPr lang="vi-VN" dirty="0"/>
              <a:t>      break;</a:t>
            </a:r>
          </a:p>
          <a:p>
            <a:r>
              <a:rPr lang="vi-VN" dirty="0"/>
              <a:t>  }</a:t>
            </a:r>
          </a:p>
          <a:p>
            <a:r>
              <a:rPr lang="vi-VN" dirty="0"/>
              <a:t>  assert("Expression parsed");</a:t>
            </a:r>
          </a:p>
          <a:p>
            <a:r>
              <a:rPr lang="vi-VN" dirty="0"/>
              <a:t>}</a:t>
            </a:r>
          </a:p>
        </p:txBody>
      </p:sp>
      <p:sp>
        <p:nvSpPr>
          <p:cNvPr id="6" name="Chỗ dành sẵn cho Nội dung 3">
            <a:extLst>
              <a:ext uri="{FF2B5EF4-FFF2-40B4-BE49-F238E27FC236}">
                <a16:creationId xmlns:a16="http://schemas.microsoft.com/office/drawing/2014/main" id="{E7382999-E9BD-45F8-97D5-A50B26B12803}"/>
              </a:ext>
            </a:extLst>
          </p:cNvPr>
          <p:cNvSpPr txBox="1">
            <a:spLocks/>
          </p:cNvSpPr>
          <p:nvPr/>
        </p:nvSpPr>
        <p:spPr>
          <a:xfrm>
            <a:off x="4588119" y="1381367"/>
            <a:ext cx="4004896" cy="51640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dirty="0"/>
              <a:t>void compileExpression2(void) {</a:t>
            </a:r>
          </a:p>
          <a:p>
            <a:r>
              <a:rPr lang="vi-VN" dirty="0"/>
              <a:t>  compileTerm();</a:t>
            </a:r>
          </a:p>
          <a:p>
            <a:r>
              <a:rPr lang="vi-VN" dirty="0"/>
              <a:t>  compileExpression3();</a:t>
            </a:r>
          </a:p>
          <a:p>
            <a:r>
              <a:rPr lang="vi-VN" dirty="0"/>
              <a:t>}</a:t>
            </a:r>
          </a:p>
        </p:txBody>
      </p:sp>
    </p:spTree>
    <p:extLst>
      <p:ext uri="{BB962C8B-B14F-4D97-AF65-F5344CB8AC3E}">
        <p14:creationId xmlns:p14="http://schemas.microsoft.com/office/powerpoint/2010/main" val="337980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hàm compileExpression</a:t>
            </a:r>
          </a:p>
        </p:txBody>
      </p:sp>
      <p:sp>
        <p:nvSpPr>
          <p:cNvPr id="3" name="Content Placeholder 2"/>
          <p:cNvSpPr>
            <a:spLocks noGrp="1"/>
          </p:cNvSpPr>
          <p:nvPr>
            <p:ph idx="1"/>
          </p:nvPr>
        </p:nvSpPr>
        <p:spPr>
          <a:xfrm>
            <a:off x="621811" y="1354015"/>
            <a:ext cx="3621943" cy="4902199"/>
          </a:xfrm>
        </p:spPr>
        <p:txBody>
          <a:bodyPr>
            <a:normAutofit fontScale="62500" lnSpcReduction="20000"/>
          </a:bodyPr>
          <a:lstStyle/>
          <a:p>
            <a:r>
              <a:rPr lang="en-US" dirty="0"/>
              <a:t>void compileExpression3(void) {</a:t>
            </a:r>
          </a:p>
          <a:p>
            <a:r>
              <a:rPr lang="en-US" dirty="0"/>
              <a:t>  switch(lookAhead-&gt;tokenType) {</a:t>
            </a:r>
          </a:p>
          <a:p>
            <a:r>
              <a:rPr lang="en-US" dirty="0"/>
              <a:t>  case SB_PLUS:</a:t>
            </a:r>
          </a:p>
          <a:p>
            <a:r>
              <a:rPr lang="en-US" dirty="0"/>
              <a:t>      eat(SB_PLUS);</a:t>
            </a:r>
          </a:p>
          <a:p>
            <a:r>
              <a:rPr lang="en-US" dirty="0"/>
              <a:t>      compileTerm();</a:t>
            </a:r>
          </a:p>
          <a:p>
            <a:r>
              <a:rPr lang="en-US" dirty="0"/>
              <a:t>      compileExpression3();</a:t>
            </a:r>
          </a:p>
          <a:p>
            <a:r>
              <a:rPr lang="en-US" dirty="0"/>
              <a:t>      break;</a:t>
            </a:r>
          </a:p>
          <a:p>
            <a:r>
              <a:rPr lang="en-US" dirty="0"/>
              <a:t>  case SB_MINUS:</a:t>
            </a:r>
          </a:p>
          <a:p>
            <a:r>
              <a:rPr lang="en-US" dirty="0"/>
              <a:t>      eat(SB_MINUS);</a:t>
            </a:r>
          </a:p>
          <a:p>
            <a:r>
              <a:rPr lang="en-US" dirty="0"/>
              <a:t>      compileTerm();</a:t>
            </a:r>
          </a:p>
          <a:p>
            <a:r>
              <a:rPr lang="en-US" dirty="0"/>
              <a:t>      compileExpression3();</a:t>
            </a:r>
          </a:p>
          <a:p>
            <a:r>
              <a:rPr lang="en-US" dirty="0"/>
              <a:t>      break;</a:t>
            </a:r>
          </a:p>
          <a:p>
            <a:r>
              <a:rPr lang="en-US" dirty="0"/>
              <a:t>// Follow (statement)</a:t>
            </a:r>
          </a:p>
          <a:p>
            <a:r>
              <a:rPr lang="en-US" dirty="0"/>
              <a:t>  case SB_SEMICOLON:</a:t>
            </a:r>
          </a:p>
          <a:p>
            <a:r>
              <a:rPr lang="en-US" dirty="0"/>
              <a:t>  case KW_END:</a:t>
            </a:r>
          </a:p>
          <a:p>
            <a:r>
              <a:rPr lang="en-US" dirty="0"/>
              <a:t>  case KW_ELSE:</a:t>
            </a:r>
          </a:p>
          <a:p>
            <a:r>
              <a:rPr lang="en-US" dirty="0"/>
              <a:t>  // Follow (For statement)</a:t>
            </a:r>
          </a:p>
          <a:p>
            <a:r>
              <a:rPr lang="en-US" dirty="0"/>
              <a:t>case KW_TO:</a:t>
            </a:r>
          </a:p>
          <a:p>
            <a:r>
              <a:rPr lang="en-US" dirty="0"/>
              <a:t>  case KW_DO:</a:t>
            </a:r>
          </a:p>
          <a:p>
            <a:endParaRPr lang="en-US" dirty="0"/>
          </a:p>
          <a:p>
            <a:endParaRPr lang="en-US" dirty="0"/>
          </a:p>
        </p:txBody>
      </p:sp>
      <p:sp>
        <p:nvSpPr>
          <p:cNvPr id="4" name="Content Placeholder 2"/>
          <p:cNvSpPr txBox="1">
            <a:spLocks/>
          </p:cNvSpPr>
          <p:nvPr/>
        </p:nvSpPr>
        <p:spPr>
          <a:xfrm>
            <a:off x="4697534" y="1410678"/>
            <a:ext cx="3797789" cy="4902199"/>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 Follow (arguments2)</a:t>
            </a:r>
          </a:p>
          <a:p>
            <a:r>
              <a:rPr lang="en-US" dirty="0"/>
              <a:t>  case SB_COMMA:</a:t>
            </a:r>
          </a:p>
          <a:p>
            <a:r>
              <a:rPr lang="en-US" dirty="0"/>
              <a:t>  // Follow (condition2)</a:t>
            </a:r>
          </a:p>
          <a:p>
            <a:r>
              <a:rPr lang="en-US" dirty="0"/>
              <a:t>  case SB_EQ:</a:t>
            </a:r>
          </a:p>
          <a:p>
            <a:r>
              <a:rPr lang="en-US" dirty="0"/>
              <a:t>  case SB_NEQ:</a:t>
            </a:r>
          </a:p>
          <a:p>
            <a:r>
              <a:rPr lang="en-US" dirty="0"/>
              <a:t>  case SB_LE:</a:t>
            </a:r>
          </a:p>
          <a:p>
            <a:r>
              <a:rPr lang="en-US" dirty="0"/>
              <a:t>  case SB_LT:</a:t>
            </a:r>
          </a:p>
          <a:p>
            <a:r>
              <a:rPr lang="en-US" dirty="0"/>
              <a:t>  case SB_GE:</a:t>
            </a:r>
          </a:p>
          <a:p>
            <a:r>
              <a:rPr lang="en-US" dirty="0"/>
              <a:t>  case SB_GT:</a:t>
            </a:r>
          </a:p>
          <a:p>
            <a:r>
              <a:rPr lang="en-US" dirty="0"/>
              <a:t>  // Follow (factor)</a:t>
            </a:r>
          </a:p>
          <a:p>
            <a:r>
              <a:rPr lang="en-US" dirty="0"/>
              <a:t>  case SB_RPAR:</a:t>
            </a:r>
          </a:p>
          <a:p>
            <a:r>
              <a:rPr lang="en-US" dirty="0"/>
              <a:t>  // Follow (indexes)</a:t>
            </a:r>
          </a:p>
          <a:p>
            <a:r>
              <a:rPr lang="en-US" dirty="0"/>
              <a:t>  case SB_RSEL:</a:t>
            </a:r>
          </a:p>
          <a:p>
            <a:r>
              <a:rPr lang="en-US" dirty="0"/>
              <a:t>  // Follow (if statement)</a:t>
            </a:r>
          </a:p>
          <a:p>
            <a:r>
              <a:rPr lang="en-US" dirty="0"/>
              <a:t>  case KW_THEN:</a:t>
            </a:r>
          </a:p>
          <a:p>
            <a:r>
              <a:rPr lang="en-US" dirty="0"/>
              <a:t>      break;</a:t>
            </a:r>
          </a:p>
          <a:p>
            <a:r>
              <a:rPr lang="en-US" dirty="0"/>
              <a:t>  // Error</a:t>
            </a:r>
          </a:p>
          <a:p>
            <a:r>
              <a:rPr lang="en-US" dirty="0"/>
              <a:t>  default:</a:t>
            </a:r>
          </a:p>
          <a:p>
            <a:r>
              <a:rPr lang="en-US" dirty="0"/>
              <a:t>      error(ERR_INVALIDEXPRESSION, lookAhead-&gt;lineNo, lookAhead-&gt;colNo);</a:t>
            </a:r>
          </a:p>
          <a:p>
            <a:r>
              <a:rPr lang="en-US" dirty="0"/>
              <a:t>      break;</a:t>
            </a:r>
          </a:p>
          <a:p>
            <a:r>
              <a:rPr lang="en-US" dirty="0"/>
              <a:t>  }</a:t>
            </a:r>
          </a:p>
          <a:p>
            <a:r>
              <a:rPr lang="en-US" dirty="0"/>
              <a:t>}</a:t>
            </a:r>
          </a:p>
        </p:txBody>
      </p:sp>
    </p:spTree>
    <p:extLst>
      <p:ext uri="{BB962C8B-B14F-4D97-AF65-F5344CB8AC3E}">
        <p14:creationId xmlns:p14="http://schemas.microsoft.com/office/powerpoint/2010/main" val="3738002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a:solidFill>
                  <a:schemeClr val="tx1"/>
                </a:solidFill>
              </a:rPr>
              <a:t>Đây là hàm xử lý cú pháp các tham số trong một thủ tục hoặc một hàm của KPL</a:t>
            </a:r>
          </a:p>
          <a:p>
            <a:r>
              <a:rPr lang="en-US">
                <a:solidFill>
                  <a:schemeClr val="tx1"/>
                </a:solidFill>
              </a:rPr>
              <a:t>Một thủ tục hoặc một hàm có thể có tham số hoặc không theo s</a:t>
            </a:r>
            <a:r>
              <a:rPr lang="vi-VN">
                <a:solidFill>
                  <a:schemeClr val="tx1"/>
                </a:solidFill>
              </a:rPr>
              <a:t>ơ</a:t>
            </a:r>
            <a:r>
              <a:rPr lang="en-US">
                <a:solidFill>
                  <a:schemeClr val="tx1"/>
                </a:solidFill>
              </a:rPr>
              <a:t> đồ</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Sơ đồ ứng với hàm compileParamlist:</a:t>
            </a:r>
          </a:p>
          <a:p>
            <a:endParaRPr lang="en-US">
              <a:solidFill>
                <a:schemeClr val="tx1"/>
              </a:solidFill>
            </a:endParaRPr>
          </a:p>
          <a:p>
            <a:endParaRPr lang="vi-VN">
              <a:solidFill>
                <a:schemeClr val="tx1"/>
              </a:solidFill>
            </a:endParaRPr>
          </a:p>
        </p:txBody>
      </p:sp>
      <p:pic>
        <p:nvPicPr>
          <p:cNvPr id="3" name="Hình ảnh 2">
            <a:extLst>
              <a:ext uri="{FF2B5EF4-FFF2-40B4-BE49-F238E27FC236}">
                <a16:creationId xmlns:a16="http://schemas.microsoft.com/office/drawing/2014/main" id="{F7A698DA-C062-4A19-AD9C-FDE8B240B6D4}"/>
              </a:ext>
            </a:extLst>
          </p:cNvPr>
          <p:cNvPicPr>
            <a:picLocks noChangeAspect="1"/>
          </p:cNvPicPr>
          <p:nvPr/>
        </p:nvPicPr>
        <p:blipFill>
          <a:blip r:embed="rId2"/>
          <a:stretch>
            <a:fillRect/>
          </a:stretch>
        </p:blipFill>
        <p:spPr>
          <a:xfrm>
            <a:off x="1269444" y="2463986"/>
            <a:ext cx="6605112" cy="1428132"/>
          </a:xfrm>
          <a:prstGeom prst="rect">
            <a:avLst/>
          </a:prstGeom>
        </p:spPr>
      </p:pic>
      <p:pic>
        <p:nvPicPr>
          <p:cNvPr id="5" name="Hình ảnh 4">
            <a:extLst>
              <a:ext uri="{FF2B5EF4-FFF2-40B4-BE49-F238E27FC236}">
                <a16:creationId xmlns:a16="http://schemas.microsoft.com/office/drawing/2014/main" id="{8633F968-44C4-4278-806D-B737BCF29216}"/>
              </a:ext>
            </a:extLst>
          </p:cNvPr>
          <p:cNvPicPr>
            <a:picLocks noChangeAspect="1"/>
          </p:cNvPicPr>
          <p:nvPr/>
        </p:nvPicPr>
        <p:blipFill>
          <a:blip r:embed="rId3"/>
          <a:stretch>
            <a:fillRect/>
          </a:stretch>
        </p:blipFill>
        <p:spPr>
          <a:xfrm>
            <a:off x="1509204" y="4542202"/>
            <a:ext cx="6303915" cy="1266289"/>
          </a:xfrm>
          <a:prstGeom prst="rect">
            <a:avLst/>
          </a:prstGeom>
        </p:spPr>
      </p:pic>
      <p:sp>
        <p:nvSpPr>
          <p:cNvPr id="6" name="Hình chữ nhật 5">
            <a:extLst>
              <a:ext uri="{FF2B5EF4-FFF2-40B4-BE49-F238E27FC236}">
                <a16:creationId xmlns:a16="http://schemas.microsoft.com/office/drawing/2014/main" id="{C48644E3-2F37-4F40-94E8-24D9C24AD8F4}"/>
              </a:ext>
            </a:extLst>
          </p:cNvPr>
          <p:cNvSpPr/>
          <p:nvPr/>
        </p:nvSpPr>
        <p:spPr>
          <a:xfrm>
            <a:off x="2974019" y="4438835"/>
            <a:ext cx="3435659" cy="736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0009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 (tiếp)</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en-US"/>
          </a:p>
          <a:p>
            <a:endParaRPr lang="vi-VN"/>
          </a:p>
        </p:txBody>
      </p:sp>
      <p:pic>
        <p:nvPicPr>
          <p:cNvPr id="6" name="Hình ảnh 5">
            <a:extLst>
              <a:ext uri="{FF2B5EF4-FFF2-40B4-BE49-F238E27FC236}">
                <a16:creationId xmlns:a16="http://schemas.microsoft.com/office/drawing/2014/main" id="{0DEE32F3-97A6-4FC5-9AEC-59868DAD4015}"/>
              </a:ext>
            </a:extLst>
          </p:cNvPr>
          <p:cNvPicPr>
            <a:picLocks noChangeAspect="1"/>
          </p:cNvPicPr>
          <p:nvPr/>
        </p:nvPicPr>
        <p:blipFill>
          <a:blip r:embed="rId2"/>
          <a:stretch>
            <a:fillRect/>
          </a:stretch>
        </p:blipFill>
        <p:spPr>
          <a:xfrm>
            <a:off x="5778961" y="1260777"/>
            <a:ext cx="2736389" cy="2136383"/>
          </a:xfrm>
          <a:prstGeom prst="rect">
            <a:avLst/>
          </a:prstGeom>
        </p:spPr>
      </p:pic>
      <p:pic>
        <p:nvPicPr>
          <p:cNvPr id="3" name="Hình ảnh 2">
            <a:extLst>
              <a:ext uri="{FF2B5EF4-FFF2-40B4-BE49-F238E27FC236}">
                <a16:creationId xmlns:a16="http://schemas.microsoft.com/office/drawing/2014/main" id="{61225462-772F-402F-BDE1-AF33A3D30483}"/>
              </a:ext>
            </a:extLst>
          </p:cNvPr>
          <p:cNvPicPr>
            <a:picLocks noChangeAspect="1"/>
          </p:cNvPicPr>
          <p:nvPr/>
        </p:nvPicPr>
        <p:blipFill>
          <a:blip r:embed="rId3"/>
          <a:stretch>
            <a:fillRect/>
          </a:stretch>
        </p:blipFill>
        <p:spPr>
          <a:xfrm>
            <a:off x="546533" y="1260777"/>
            <a:ext cx="4815580" cy="3751174"/>
          </a:xfrm>
          <a:prstGeom prst="rect">
            <a:avLst/>
          </a:prstGeom>
        </p:spPr>
      </p:pic>
      <p:sp>
        <p:nvSpPr>
          <p:cNvPr id="5" name="Hộp Văn bản 4">
            <a:extLst>
              <a:ext uri="{FF2B5EF4-FFF2-40B4-BE49-F238E27FC236}">
                <a16:creationId xmlns:a16="http://schemas.microsoft.com/office/drawing/2014/main" id="{FC21E7AD-CCFD-4F16-8319-9D3457C45A53}"/>
              </a:ext>
            </a:extLst>
          </p:cNvPr>
          <p:cNvSpPr txBox="1"/>
          <p:nvPr/>
        </p:nvSpPr>
        <p:spPr>
          <a:xfrm>
            <a:off x="488950" y="5214677"/>
            <a:ext cx="8026400" cy="415498"/>
          </a:xfrm>
          <a:prstGeom prst="rect">
            <a:avLst/>
          </a:prstGeom>
          <a:noFill/>
        </p:spPr>
        <p:txBody>
          <a:bodyPr wrap="square" rtlCol="0">
            <a:spAutoFit/>
          </a:bodyPr>
          <a:lstStyle/>
          <a:p>
            <a:r>
              <a:rPr lang="en-US" sz="2100"/>
              <a:t>Khi nào xảy ra lỗi ERR_INVALIDPARAM ???</a:t>
            </a:r>
            <a:endParaRPr lang="vi-VN" sz="2100"/>
          </a:p>
        </p:txBody>
      </p:sp>
    </p:spTree>
    <p:extLst>
      <p:ext uri="{BB962C8B-B14F-4D97-AF65-F5344CB8AC3E}">
        <p14:creationId xmlns:p14="http://schemas.microsoft.com/office/powerpoint/2010/main" val="294238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11" name="Content Placeholder 10">
            <a:extLst>
              <a:ext uri="{FF2B5EF4-FFF2-40B4-BE49-F238E27FC236}">
                <a16:creationId xmlns:a16="http://schemas.microsoft.com/office/drawing/2014/main" id="{8B7FD5CB-296B-4C10-9CFB-0B78F9D496AC}"/>
              </a:ext>
            </a:extLst>
          </p:cNvPr>
          <p:cNvSpPr>
            <a:spLocks noGrp="1"/>
          </p:cNvSpPr>
          <p:nvPr>
            <p:ph idx="1"/>
          </p:nvPr>
        </p:nvSpPr>
        <p:spPr>
          <a:xfrm>
            <a:off x="488951" y="1346200"/>
            <a:ext cx="5006327" cy="4902199"/>
          </a:xfrm>
        </p:spPr>
        <p:txBody>
          <a:bodyPr/>
          <a:lstStyle/>
          <a:p>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compileIfst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THEN </a:t>
            </a: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rồi</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a:t>
            </a:r>
          </a:p>
          <a:p>
            <a:r>
              <a:rPr lang="en-US">
                <a:solidFill>
                  <a:schemeClr val="tx1"/>
                </a:solidFill>
              </a:rPr>
              <a:t>Vì </a:t>
            </a:r>
            <a:r>
              <a:rPr lang="en-US" dirty="0" err="1">
                <a:solidFill>
                  <a:schemeClr val="tx1"/>
                </a:solidFill>
              </a:rPr>
              <a:t>vậy</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đó</a:t>
            </a:r>
            <a:r>
              <a:rPr lang="en-US" dirty="0">
                <a:solidFill>
                  <a:schemeClr val="tx1"/>
                </a:solidFill>
              </a:rPr>
              <a:t> </a:t>
            </a:r>
            <a:r>
              <a:rPr lang="en-US" dirty="0" err="1">
                <a:solidFill>
                  <a:schemeClr val="tx1"/>
                </a:solidFill>
              </a:rPr>
              <a:t>sẽ</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trước</a:t>
            </a:r>
            <a:r>
              <a:rPr lang="en-US" dirty="0">
                <a:solidFill>
                  <a:schemeClr val="tx1"/>
                </a:solidFill>
              </a:rPr>
              <a:t>. </a:t>
            </a:r>
          </a:p>
          <a:p>
            <a:r>
              <a:rPr lang="en-US" dirty="0" err="1">
                <a:solidFill>
                  <a:schemeClr val="tx1"/>
                </a:solidFill>
              </a:rPr>
              <a:t>Nếu</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có</a:t>
            </a:r>
            <a:r>
              <a:rPr lang="en-US" dirty="0">
                <a:solidFill>
                  <a:schemeClr val="tx1"/>
                </a:solidFill>
              </a:rPr>
              <a:t> 3 </a:t>
            </a:r>
            <a:r>
              <a:rPr lang="en-US" dirty="0" err="1">
                <a:solidFill>
                  <a:schemeClr val="tx1"/>
                </a:solidFill>
              </a:rPr>
              <a:t>hàm</a:t>
            </a:r>
            <a:r>
              <a:rPr lang="en-US" dirty="0">
                <a:solidFill>
                  <a:schemeClr val="tx1"/>
                </a:solidFill>
              </a:rPr>
              <a:t> IF </a:t>
            </a:r>
            <a:r>
              <a:rPr lang="en-US" dirty="0" err="1">
                <a:solidFill>
                  <a:schemeClr val="tx1"/>
                </a:solidFill>
              </a:rPr>
              <a:t>lồng</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và</a:t>
            </a:r>
            <a:r>
              <a:rPr lang="en-US" dirty="0">
                <a:solidFill>
                  <a:schemeClr val="tx1"/>
                </a:solidFill>
              </a:rPr>
              <a:t> 1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IF </a:t>
            </a:r>
            <a:r>
              <a:rPr lang="en-US" dirty="0" err="1">
                <a:solidFill>
                  <a:schemeClr val="tx1"/>
                </a:solidFill>
              </a:rPr>
              <a:t>trong</a:t>
            </a:r>
            <a:r>
              <a:rPr lang="en-US" dirty="0">
                <a:solidFill>
                  <a:schemeClr val="tx1"/>
                </a:solidFill>
              </a:rPr>
              <a:t> </a:t>
            </a:r>
            <a:r>
              <a:rPr lang="en-US" dirty="0" err="1">
                <a:solidFill>
                  <a:schemeClr val="tx1"/>
                </a:solidFill>
              </a:rPr>
              <a:t>cùng</a:t>
            </a:r>
            <a:r>
              <a:rPr lang="en-US" dirty="0">
                <a:solidFill>
                  <a:schemeClr val="tx1"/>
                </a:solidFill>
              </a:rPr>
              <a:t>.</a:t>
            </a:r>
          </a:p>
        </p:txBody>
      </p:sp>
      <p:pic>
        <p:nvPicPr>
          <p:cNvPr id="13" name="Picture 12">
            <a:extLst>
              <a:ext uri="{FF2B5EF4-FFF2-40B4-BE49-F238E27FC236}">
                <a16:creationId xmlns:a16="http://schemas.microsoft.com/office/drawing/2014/main" id="{C7B5BF98-9B33-4E7B-9AAF-5FE3D8AA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32" y="5119777"/>
            <a:ext cx="6647818" cy="784045"/>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id="{65C5D60E-28F2-4DA9-9547-747FD23EE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85" y="2192784"/>
            <a:ext cx="3224778" cy="1723711"/>
          </a:xfrm>
          <a:prstGeom prst="rect">
            <a:avLst/>
          </a:prstGeom>
        </p:spPr>
      </p:pic>
    </p:spTree>
    <p:extLst>
      <p:ext uri="{BB962C8B-B14F-4D97-AF65-F5344CB8AC3E}">
        <p14:creationId xmlns:p14="http://schemas.microsoft.com/office/powerpoint/2010/main" val="2151030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Những hàm xét tập FOLLOW</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tập</a:t>
            </a:r>
            <a:r>
              <a:rPr lang="en-US" dirty="0">
                <a:solidFill>
                  <a:schemeClr val="tx1"/>
                </a:solidFill>
              </a:rPr>
              <a:t> Follow:</a:t>
            </a:r>
          </a:p>
          <a:p>
            <a:pPr lvl="1"/>
            <a:r>
              <a:rPr lang="en-US" dirty="0" err="1">
                <a:solidFill>
                  <a:schemeClr val="tx1"/>
                </a:solidFill>
              </a:rPr>
              <a:t>compileStatement</a:t>
            </a:r>
            <a:endParaRPr lang="en-US" dirty="0">
              <a:solidFill>
                <a:schemeClr val="tx1"/>
              </a:solidFill>
            </a:endParaRPr>
          </a:p>
          <a:p>
            <a:pPr lvl="1"/>
            <a:r>
              <a:rPr lang="en-US" dirty="0">
                <a:solidFill>
                  <a:schemeClr val="tx1"/>
                </a:solidFill>
              </a:rPr>
              <a:t>compileStatement2</a:t>
            </a:r>
          </a:p>
          <a:p>
            <a:pPr lvl="1"/>
            <a:r>
              <a:rPr lang="en-US" dirty="0">
                <a:solidFill>
                  <a:schemeClr val="tx1"/>
                </a:solidFill>
              </a:rPr>
              <a:t>compileTerm2</a:t>
            </a:r>
          </a:p>
          <a:p>
            <a:pPr lvl="1"/>
            <a:r>
              <a:rPr lang="en-US" dirty="0">
                <a:solidFill>
                  <a:schemeClr val="tx1"/>
                </a:solidFill>
              </a:rPr>
              <a:t>compileExpression3</a:t>
            </a:r>
          </a:p>
          <a:p>
            <a:pPr lvl="1"/>
            <a:r>
              <a:rPr lang="en-US" dirty="0" err="1">
                <a:solidFill>
                  <a:schemeClr val="tx1"/>
                </a:solidFill>
              </a:rPr>
              <a:t>compileArguments</a:t>
            </a:r>
            <a:endParaRPr lang="en-US" dirty="0">
              <a:solidFill>
                <a:schemeClr val="tx1"/>
              </a:solidFill>
            </a:endParaRPr>
          </a:p>
          <a:p>
            <a:pPr lvl="1"/>
            <a:r>
              <a:rPr lang="en-US">
                <a:solidFill>
                  <a:schemeClr val="tx1"/>
                </a:solidFill>
              </a:rPr>
              <a:t>compileFuncParams</a:t>
            </a:r>
          </a:p>
          <a:p>
            <a:pPr lvl="1"/>
            <a:r>
              <a:rPr lang="en-US">
                <a:solidFill>
                  <a:schemeClr val="tx1"/>
                </a:solidFill>
              </a:rPr>
              <a:t>compileProcParams</a:t>
            </a:r>
          </a:p>
          <a:p>
            <a:pPr lvl="1"/>
            <a:r>
              <a:rPr lang="en-US">
                <a:solidFill>
                  <a:schemeClr val="tx1"/>
                </a:solidFill>
              </a:rPr>
              <a:t>compileArguments2</a:t>
            </a:r>
            <a:endParaRPr lang="en-US" dirty="0">
              <a:solidFill>
                <a:schemeClr val="tx1"/>
              </a:solidFill>
            </a:endParaRPr>
          </a:p>
          <a:p>
            <a:pPr marL="342900" lvl="1" indent="0">
              <a:buNone/>
            </a:pPr>
            <a:endParaRPr lang="en-US" dirty="0">
              <a:solidFill>
                <a:schemeClr val="tx1"/>
              </a:solidFill>
            </a:endParaRPr>
          </a:p>
          <a:p>
            <a:r>
              <a:rPr lang="en-US" dirty="0" err="1">
                <a:solidFill>
                  <a:schemeClr val="tx1"/>
                </a:solidFill>
              </a:rPr>
              <a:t>Trong</a:t>
            </a:r>
            <a:r>
              <a:rPr lang="en-US" dirty="0">
                <a:solidFill>
                  <a:schemeClr val="tx1"/>
                </a:solidFill>
              </a:rPr>
              <a:t> tr</a:t>
            </a:r>
            <a:r>
              <a:rPr lang="vi-VN" dirty="0">
                <a:solidFill>
                  <a:schemeClr val="tx1"/>
                </a:solidFill>
              </a:rPr>
              <a:t>ư</a:t>
            </a:r>
            <a:r>
              <a:rPr lang="en-US" dirty="0" err="1">
                <a:solidFill>
                  <a:schemeClr val="tx1"/>
                </a:solidFill>
              </a:rPr>
              <a:t>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nhánh</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không</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sai</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r>
              <a:rPr lang="en-US" dirty="0" err="1">
                <a:solidFill>
                  <a:schemeClr val="tx1"/>
                </a:solidFill>
              </a:rPr>
              <a:t>Vì</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rỗng</a:t>
            </a:r>
            <a:r>
              <a:rPr lang="en-US" dirty="0">
                <a:solidFill>
                  <a:schemeClr val="tx1"/>
                </a:solidFill>
              </a:rPr>
              <a:t>. Ta </a:t>
            </a:r>
            <a:r>
              <a:rPr lang="en-US" dirty="0" err="1">
                <a:solidFill>
                  <a:schemeClr val="tx1"/>
                </a:solidFill>
              </a:rPr>
              <a:t>cần</a:t>
            </a:r>
            <a:r>
              <a:rPr lang="en-US" dirty="0">
                <a:solidFill>
                  <a:schemeClr val="tx1"/>
                </a:solidFill>
              </a:rPr>
              <a:t> </a:t>
            </a:r>
            <a:r>
              <a:rPr lang="en-US" dirty="0" err="1">
                <a:solidFill>
                  <a:schemeClr val="tx1"/>
                </a:solidFill>
              </a:rPr>
              <a:t>xét</a:t>
            </a:r>
            <a:r>
              <a:rPr lang="en-US" dirty="0">
                <a:solidFill>
                  <a:schemeClr val="tx1"/>
                </a:solidFill>
              </a:rPr>
              <a:t> </a:t>
            </a:r>
            <a:r>
              <a:rPr lang="en-US" dirty="0" err="1">
                <a:solidFill>
                  <a:schemeClr val="tx1"/>
                </a:solidFill>
              </a:rPr>
              <a:t>các</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p:txBody>
      </p:sp>
      <p:graphicFrame>
        <p:nvGraphicFramePr>
          <p:cNvPr id="3" name="Table 2">
            <a:extLst>
              <a:ext uri="{FF2B5EF4-FFF2-40B4-BE49-F238E27FC236}">
                <a16:creationId xmlns:a16="http://schemas.microsoft.com/office/drawing/2014/main" id="{83153595-19DE-48AA-8ADD-EFE622709FF7}"/>
              </a:ext>
            </a:extLst>
          </p:cNvPr>
          <p:cNvGraphicFramePr>
            <a:graphicFrameLocks noGrp="1"/>
          </p:cNvGraphicFramePr>
          <p:nvPr>
            <p:extLst>
              <p:ext uri="{D42A27DB-BD31-4B8C-83A1-F6EECF244321}">
                <p14:modId xmlns:p14="http://schemas.microsoft.com/office/powerpoint/2010/main" val="1337917537"/>
              </p:ext>
            </p:extLst>
          </p:nvPr>
        </p:nvGraphicFramePr>
        <p:xfrm>
          <a:off x="4367814" y="1346200"/>
          <a:ext cx="4083728" cy="2541360"/>
        </p:xfrm>
        <a:graphic>
          <a:graphicData uri="http://schemas.openxmlformats.org/drawingml/2006/table">
            <a:tbl>
              <a:tblPr firstRow="1" firstCol="1" bandRow="1">
                <a:tableStyleId>{5C22544A-7EE6-4342-B048-85BDC9FD1C3A}</a:tableStyleId>
              </a:tblPr>
              <a:tblGrid>
                <a:gridCol w="2041864">
                  <a:extLst>
                    <a:ext uri="{9D8B030D-6E8A-4147-A177-3AD203B41FA5}">
                      <a16:colId xmlns:a16="http://schemas.microsoft.com/office/drawing/2014/main" val="837531061"/>
                    </a:ext>
                  </a:extLst>
                </a:gridCol>
                <a:gridCol w="2041864">
                  <a:extLst>
                    <a:ext uri="{9D8B030D-6E8A-4147-A177-3AD203B41FA5}">
                      <a16:colId xmlns:a16="http://schemas.microsoft.com/office/drawing/2014/main" val="699040959"/>
                    </a:ext>
                  </a:extLst>
                </a:gridCol>
              </a:tblGrid>
              <a:tr h="221800">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940028"/>
                  </a:ext>
                </a:extLst>
              </a:tr>
              <a:tr h="221800">
                <a:tc>
                  <a:txBody>
                    <a:bodyPr/>
                    <a:lstStyle/>
                    <a:p>
                      <a:pPr marL="0" marR="0">
                        <a:lnSpc>
                          <a:spcPct val="107000"/>
                        </a:lnSpc>
                        <a:spcBef>
                          <a:spcPts val="0"/>
                        </a:spcBef>
                        <a:spcAft>
                          <a:spcPts val="0"/>
                        </a:spcAft>
                      </a:pPr>
                      <a:r>
                        <a:rPr lang="en-US" sz="1100">
                          <a:effectLst/>
                        </a:rPr>
                        <a:t>Statement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3444634"/>
                  </a:ext>
                </a:extLst>
              </a:tr>
              <a:tr h="221800">
                <a:tc>
                  <a:txBody>
                    <a:bodyPr/>
                    <a:lstStyle/>
                    <a:p>
                      <a:pPr marL="0" marR="0">
                        <a:lnSpc>
                          <a:spcPct val="107000"/>
                        </a:lnSpc>
                        <a:spcBef>
                          <a:spcPts val="0"/>
                        </a:spcBef>
                        <a:spcAft>
                          <a:spcPts val="0"/>
                        </a:spcAft>
                      </a:pPr>
                      <a:r>
                        <a:rPr lang="en-US" sz="1100">
                          <a:effectLst/>
                        </a:rPr>
                        <a:t>Statement2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871903"/>
                  </a:ext>
                </a:extLst>
              </a:tr>
              <a:tr h="453870">
                <a:tc>
                  <a:txBody>
                    <a:bodyPr/>
                    <a:lstStyle/>
                    <a:p>
                      <a:pPr marL="0" marR="0">
                        <a:lnSpc>
                          <a:spcPct val="107000"/>
                        </a:lnSpc>
                        <a:spcBef>
                          <a:spcPts val="0"/>
                        </a:spcBef>
                        <a:spcAft>
                          <a:spcPts val="0"/>
                        </a:spcAft>
                      </a:pPr>
                      <a:r>
                        <a:rPr lang="en-US" sz="1100">
                          <a:effectLst/>
                        </a:rPr>
                        <a:t>Term2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TO THEN DO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431294"/>
                  </a:ext>
                </a:extLst>
              </a:tr>
              <a:tr h="453870">
                <a:tc>
                  <a:txBody>
                    <a:bodyPr/>
                    <a:lstStyle/>
                    <a:p>
                      <a:pPr marL="0" marR="0">
                        <a:lnSpc>
                          <a:spcPct val="107000"/>
                        </a:lnSpc>
                        <a:spcBef>
                          <a:spcPts val="0"/>
                        </a:spcBef>
                        <a:spcAft>
                          <a:spcPts val="0"/>
                        </a:spcAft>
                      </a:pPr>
                      <a:r>
                        <a:rPr lang="en-US" sz="1100">
                          <a:effectLst/>
                        </a:rPr>
                        <a:t>Expression3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END TO THEN DO ) -  ] &lt; &lt;= &gt; &gt;= =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168312"/>
                  </a:ext>
                </a:extLst>
              </a:tr>
              <a:tr h="453870">
                <a:tc>
                  <a:txBody>
                    <a:bodyPr/>
                    <a:lstStyle/>
                    <a:p>
                      <a:pPr marL="0" marR="0">
                        <a:lnSpc>
                          <a:spcPct val="107000"/>
                        </a:lnSpc>
                        <a:spcBef>
                          <a:spcPts val="0"/>
                        </a:spcBef>
                        <a:spcAft>
                          <a:spcPts val="0"/>
                        </a:spcAft>
                      </a:pPr>
                      <a:r>
                        <a:rPr lang="en-US" sz="1100">
                          <a:effectLst/>
                        </a:rPr>
                        <a:t>Arguments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 * / TO THEN DO )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587814"/>
                  </a:ext>
                </a:extLst>
              </a:tr>
              <a:tr h="11090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FuncParams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697537971"/>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ProcParams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1868920723"/>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Arguments2</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1742064762"/>
                  </a:ext>
                </a:extLst>
              </a:tr>
            </a:tbl>
          </a:graphicData>
        </a:graphic>
      </p:graphicFrame>
    </p:spTree>
    <p:extLst>
      <p:ext uri="{BB962C8B-B14F-4D97-AF65-F5344CB8AC3E}">
        <p14:creationId xmlns:p14="http://schemas.microsoft.com/office/powerpoint/2010/main" val="2836022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66C5-78E1-4B38-97CC-2B30997F8BA4}"/>
              </a:ext>
            </a:extLst>
          </p:cNvPr>
          <p:cNvSpPr>
            <a:spLocks noGrp="1"/>
          </p:cNvSpPr>
          <p:nvPr>
            <p:ph type="title"/>
          </p:nvPr>
        </p:nvSpPr>
        <p:spPr/>
        <p:txBody>
          <a:bodyPr/>
          <a:lstStyle/>
          <a:p>
            <a:r>
              <a:rPr lang="en-US"/>
              <a:t>S</a:t>
            </a:r>
            <a:r>
              <a:rPr lang="en-US" dirty="0"/>
              <a:t>ơ</a:t>
            </a:r>
            <a:r>
              <a:rPr lang="en-US"/>
              <a:t> </a:t>
            </a:r>
            <a:r>
              <a:rPr lang="en-US" dirty="0" err="1"/>
              <a:t>đồ</a:t>
            </a:r>
            <a:r>
              <a:rPr lang="en-US" dirty="0"/>
              <a:t> </a:t>
            </a:r>
            <a:r>
              <a:rPr lang="en-US" dirty="0" err="1"/>
              <a:t>minh</a:t>
            </a:r>
            <a:r>
              <a:rPr lang="en-US" dirty="0"/>
              <a:t> </a:t>
            </a:r>
            <a:r>
              <a:rPr lang="en-US" dirty="0" err="1"/>
              <a:t>họa</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955B5BA-68E3-4722-BF13-75CB62B4E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699" y="1420871"/>
            <a:ext cx="5090601" cy="1684166"/>
          </a:xfrm>
        </p:spPr>
      </p:pic>
      <p:pic>
        <p:nvPicPr>
          <p:cNvPr id="7" name="Picture 6" descr="A close up of a sign&#10;&#10;Description generated with high confidence">
            <a:extLst>
              <a:ext uri="{FF2B5EF4-FFF2-40B4-BE49-F238E27FC236}">
                <a16:creationId xmlns:a16="http://schemas.microsoft.com/office/drawing/2014/main" id="{B53B1F60-9ABB-4034-AE96-CFBA175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34" y="3604054"/>
            <a:ext cx="3657917" cy="868755"/>
          </a:xfrm>
          <a:prstGeom prst="rect">
            <a:avLst/>
          </a:prstGeom>
        </p:spPr>
      </p:pic>
      <p:pic>
        <p:nvPicPr>
          <p:cNvPr id="9" name="Picture 8" descr="A picture containing object, clock&#10;&#10;Description generated with high confidence">
            <a:extLst>
              <a:ext uri="{FF2B5EF4-FFF2-40B4-BE49-F238E27FC236}">
                <a16:creationId xmlns:a16="http://schemas.microsoft.com/office/drawing/2014/main" id="{768A2B25-C45E-4A08-BCFF-C427E1847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939" y="4929002"/>
            <a:ext cx="4854361" cy="853514"/>
          </a:xfrm>
          <a:prstGeom prst="rect">
            <a:avLst/>
          </a:prstGeom>
        </p:spPr>
      </p:pic>
      <p:sp>
        <p:nvSpPr>
          <p:cNvPr id="11" name="Rectangle 10">
            <a:extLst>
              <a:ext uri="{FF2B5EF4-FFF2-40B4-BE49-F238E27FC236}">
                <a16:creationId xmlns:a16="http://schemas.microsoft.com/office/drawing/2014/main" id="{8502CCD0-86C6-47E6-88F6-02A330746E9A}"/>
              </a:ext>
            </a:extLst>
          </p:cNvPr>
          <p:cNvSpPr/>
          <p:nvPr/>
        </p:nvSpPr>
        <p:spPr>
          <a:xfrm>
            <a:off x="4281564" y="5049671"/>
            <a:ext cx="2409987" cy="774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30174B-F02A-4D03-AD35-A47408E0D820}"/>
              </a:ext>
            </a:extLst>
          </p:cNvPr>
          <p:cNvSpPr txBox="1"/>
          <p:nvPr/>
        </p:nvSpPr>
        <p:spPr>
          <a:xfrm>
            <a:off x="5758232" y="5516809"/>
            <a:ext cx="933319" cy="307777"/>
          </a:xfrm>
          <a:prstGeom prst="rect">
            <a:avLst/>
          </a:prstGeom>
          <a:noFill/>
        </p:spPr>
        <p:txBody>
          <a:bodyPr wrap="square" rtlCol="0">
            <a:spAutoFit/>
          </a:bodyPr>
          <a:lstStyle/>
          <a:p>
            <a:r>
              <a:rPr lang="en-US" sz="1400" b="1" dirty="0"/>
              <a:t>Argument</a:t>
            </a:r>
          </a:p>
        </p:txBody>
      </p:sp>
    </p:spTree>
    <p:extLst>
      <p:ext uri="{BB962C8B-B14F-4D97-AF65-F5344CB8AC3E}">
        <p14:creationId xmlns:p14="http://schemas.microsoft.com/office/powerpoint/2010/main" val="3720724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id="{9B065BF1-7217-45FB-8679-2195603A8F4B}"/>
              </a:ext>
            </a:extLst>
          </p:cNvPr>
          <p:cNvSpPr>
            <a:spLocks noGrp="1"/>
          </p:cNvSpPr>
          <p:nvPr>
            <p:ph idx="1"/>
          </p:nvPr>
        </p:nvSpPr>
        <p:spPr/>
        <p:txBody>
          <a:bodyPr/>
          <a:lstStyle/>
          <a:p>
            <a:r>
              <a:rPr lang="vi-VN">
                <a:solidFill>
                  <a:schemeClr val="tx1"/>
                </a:solidFill>
              </a:rPr>
              <a:t>Bao gồm một tập thủ tục, mỗi thủ tục ứng với một sơ đồ cú pháp (một ký hiệu không kết thúc)</a:t>
            </a:r>
          </a:p>
          <a:p>
            <a:r>
              <a:rPr lang="vi-VN">
                <a:solidFill>
                  <a:schemeClr val="tx1"/>
                </a:solidFill>
              </a:rPr>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solidFill>
                <a:schemeClr val="tx1"/>
              </a:solidFill>
            </a:endParaRPr>
          </a:p>
        </p:txBody>
      </p:sp>
    </p:spTree>
    <p:extLst>
      <p:ext uri="{BB962C8B-B14F-4D97-AF65-F5344CB8AC3E}">
        <p14:creationId xmlns:p14="http://schemas.microsoft.com/office/powerpoint/2010/main" val="37808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id="{99E51776-A2A8-4DFF-8E7C-596BB67DEA80}"/>
              </a:ext>
            </a:extLst>
          </p:cNvPr>
          <p:cNvSpPr>
            <a:spLocks noGrp="1"/>
          </p:cNvSpPr>
          <p:nvPr>
            <p:ph idx="1"/>
          </p:nvPr>
        </p:nvSpPr>
        <p:spPr/>
        <p:txBody>
          <a:bodyPr/>
          <a:lstStyle/>
          <a:p>
            <a:r>
              <a:rPr lang="vi-VN">
                <a:solidFill>
                  <a:schemeClr val="tx1"/>
                </a:solidFill>
              </a:rPr>
              <a:t>Mỗi sơ đồ ứng với một thủ tục </a:t>
            </a:r>
          </a:p>
          <a:p>
            <a:r>
              <a:rPr lang="vi-VN">
                <a:solidFill>
                  <a:schemeClr val="tx1"/>
                </a:solidFill>
              </a:rPr>
              <a:t>Các nút xuất hiện tuần tự chuyển thành các câu lệnh kế tiếp nhau.</a:t>
            </a:r>
          </a:p>
          <a:p>
            <a:r>
              <a:rPr lang="vi-VN">
                <a:solidFill>
                  <a:schemeClr val="tx1"/>
                </a:solidFill>
              </a:rPr>
              <a:t>Các điểm rẽ nhánh chuyển thành câu lệnh lựa chọn (if, case)</a:t>
            </a:r>
          </a:p>
          <a:p>
            <a:r>
              <a:rPr lang="vi-VN">
                <a:solidFill>
                  <a:schemeClr val="tx1"/>
                </a:solidFill>
              </a:rPr>
              <a:t>Chu trình chuyển thành câu lệnh lặp (while, do while, repeat. . .)</a:t>
            </a:r>
          </a:p>
          <a:p>
            <a:r>
              <a:rPr lang="vi-VN">
                <a:solidFill>
                  <a:schemeClr val="tx1"/>
                </a:solidFill>
              </a:rPr>
              <a:t>Nút tròn chuyển thành đoạn đối chiếu từ tố</a:t>
            </a:r>
          </a:p>
          <a:p>
            <a:r>
              <a:rPr lang="vi-VN">
                <a:solidFill>
                  <a:schemeClr val="tx1"/>
                </a:solidFill>
              </a:rPr>
              <a:t>Nút chữ nhật chuyển thành lời gọi tới thủ tục khác</a:t>
            </a:r>
          </a:p>
          <a:p>
            <a:endParaRPr lang="vi-VN">
              <a:solidFill>
                <a:schemeClr val="tx1"/>
              </a:solidFill>
            </a:endParaRPr>
          </a:p>
        </p:txBody>
      </p:sp>
    </p:spTree>
    <p:extLst>
      <p:ext uri="{BB962C8B-B14F-4D97-AF65-F5344CB8AC3E}">
        <p14:creationId xmlns:p14="http://schemas.microsoft.com/office/powerpoint/2010/main" val="212584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val="20000"/>
                    </a:ext>
                  </a:extLst>
                </a:gridCol>
                <a:gridCol w="2214562">
                  <a:extLst>
                    <a:ext uri="{9D8B030D-6E8A-4147-A177-3AD203B41FA5}">
                      <a16:colId xmlns:a16="http://schemas.microsoft.com/office/drawing/2014/main" val="20001"/>
                    </a:ext>
                  </a:extLst>
                </a:gridCol>
                <a:gridCol w="4786313">
                  <a:extLst>
                    <a:ext uri="{9D8B030D-6E8A-4147-A177-3AD203B41FA5}">
                      <a16:colId xmlns:a16="http://schemas.microsoft.com/office/drawing/2014/main"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81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(2)</a:t>
            </a:r>
            <a:endParaRPr lang="en-US" dirty="0"/>
          </a:p>
        </p:txBody>
      </p:sp>
      <p:pic>
        <p:nvPicPr>
          <p:cNvPr id="4" name="Hình ảnh 3" descr="Ảnh có chứa ảnh chụp màn hình&#10;&#10;Mô tả được tạo với mức tin cậy rất cao">
            <a:extLst>
              <a:ext uri="{FF2B5EF4-FFF2-40B4-BE49-F238E27FC236}">
                <a16:creationId xmlns:a16="http://schemas.microsoft.com/office/drawing/2014/main" id="{14EA1E68-2180-4BE4-97BD-672213D27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504" y="1642370"/>
            <a:ext cx="6760991" cy="3341188"/>
          </a:xfrm>
          <a:prstGeom prst="rect">
            <a:avLst/>
          </a:prstGeom>
        </p:spPr>
      </p:pic>
    </p:spTree>
    <p:extLst>
      <p:ext uri="{BB962C8B-B14F-4D97-AF65-F5344CB8AC3E}">
        <p14:creationId xmlns:p14="http://schemas.microsoft.com/office/powerpoint/2010/main" val="22378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(3)</a:t>
            </a:r>
            <a:endParaRPr lang="en-US" dirty="0"/>
          </a:p>
        </p:txBody>
      </p:sp>
      <p:pic>
        <p:nvPicPr>
          <p:cNvPr id="5" name="Content Placeholder 4">
            <a:extLst>
              <a:ext uri="{FF2B5EF4-FFF2-40B4-BE49-F238E27FC236}">
                <a16:creationId xmlns:a16="http://schemas.microsoft.com/office/drawing/2014/main"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24850"/>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959</TotalTime>
  <Words>1271</Words>
  <Application>Microsoft Office PowerPoint</Application>
  <PresentationFormat>Trình chiếu Trên màn hình (4:3)</PresentationFormat>
  <Paragraphs>217</Paragraphs>
  <Slides>27</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27</vt:i4>
      </vt:variant>
    </vt:vector>
  </HeadingPairs>
  <TitlesOfParts>
    <vt:vector size="32" baseType="lpstr">
      <vt:lpstr>Arial</vt:lpstr>
      <vt:lpstr>Calibri</vt:lpstr>
      <vt:lpstr>Calibri Light</vt:lpstr>
      <vt:lpstr>Times New Roman</vt: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compileBlock</vt:lpstr>
      <vt:lpstr>Giới thiệu hàm compileStatement</vt:lpstr>
      <vt:lpstr>Giới thiệu hàm compileStatement</vt:lpstr>
      <vt:lpstr>Giới thiệu hàm compileExpression</vt:lpstr>
      <vt:lpstr>Giới thiệu hàm compileExpression</vt:lpstr>
      <vt:lpstr>Giới thiệu hàm compileExpression</vt:lpstr>
      <vt:lpstr>Giới thiệu hàm compileParamlist</vt:lpstr>
      <vt:lpstr>Giới thiệu hàm compileParamlist (tiếp)</vt:lpstr>
      <vt:lpstr>Giải thích 3 lệnh if lồng nhau</vt:lpstr>
      <vt:lpstr>Những hàm xét tập FOLLOW</vt:lpstr>
      <vt:lpstr>Sơ đồ minh họa</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Thái Đỗ</cp:lastModifiedBy>
  <cp:revision>39</cp:revision>
  <dcterms:created xsi:type="dcterms:W3CDTF">2016-07-25T07:53:11Z</dcterms:created>
  <dcterms:modified xsi:type="dcterms:W3CDTF">2019-05-05T05:58:56Z</dcterms:modified>
</cp:coreProperties>
</file>