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63" r:id="rId7"/>
    <p:sldId id="264" r:id="rId8"/>
    <p:sldId id="265" r:id="rId9"/>
    <p:sldId id="266" r:id="rId10"/>
    <p:sldId id="269" r:id="rId11"/>
    <p:sldId id="267" r:id="rId12"/>
    <p:sldId id="257" r:id="rId13"/>
    <p:sldId id="258"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72" d="100"/>
          <a:sy n="72" d="100"/>
        </p:scale>
        <p:origin x="5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4/13/2023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1.wdp"/><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4.sv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2.png"/><Relationship Id="rId1" Type="http://schemas.openxmlformats.org/officeDocument/2006/relationships/slideLayout" Target="../slideLayouts/slideLayout7.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39.sv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DD0986-D328-D837-C639-F8DA1038A536}"/>
              </a:ext>
            </a:extLst>
          </p:cNvPr>
          <p:cNvSpPr/>
          <p:nvPr/>
        </p:nvSpPr>
        <p:spPr>
          <a:xfrm>
            <a:off x="0" y="202095"/>
            <a:ext cx="12191999" cy="6437244"/>
          </a:xfrm>
          <a:prstGeom prst="rect">
            <a:avLst/>
          </a:prstGeom>
          <a:solidFill>
            <a:schemeClr val="bg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vi-VN" baseline="30000" dirty="0"/>
          </a:p>
        </p:txBody>
      </p:sp>
      <p:sp>
        <p:nvSpPr>
          <p:cNvPr id="2" name="Title 1">
            <a:extLst>
              <a:ext uri="{FF2B5EF4-FFF2-40B4-BE49-F238E27FC236}">
                <a16:creationId xmlns:a16="http://schemas.microsoft.com/office/drawing/2014/main" id="{4766A292-C32E-2B2F-7141-147B28B9A708}"/>
              </a:ext>
            </a:extLst>
          </p:cNvPr>
          <p:cNvSpPr>
            <a:spLocks noGrp="1"/>
          </p:cNvSpPr>
          <p:nvPr>
            <p:ph type="ctrTitle"/>
          </p:nvPr>
        </p:nvSpPr>
        <p:spPr>
          <a:xfrm>
            <a:off x="1169642" y="450510"/>
            <a:ext cx="8689976" cy="563216"/>
          </a:xfrm>
        </p:spPr>
        <p:txBody>
          <a:bodyPr>
            <a:normAutofit/>
          </a:bodyPr>
          <a:lstStyle/>
          <a:p>
            <a:r>
              <a:rPr lang="vi-VN" sz="2800" dirty="0"/>
              <a:t>Trường đại học tài nguyên và môi trường </a:t>
            </a:r>
          </a:p>
        </p:txBody>
      </p:sp>
      <p:sp>
        <p:nvSpPr>
          <p:cNvPr id="3" name="Subtitle 2">
            <a:extLst>
              <a:ext uri="{FF2B5EF4-FFF2-40B4-BE49-F238E27FC236}">
                <a16:creationId xmlns:a16="http://schemas.microsoft.com/office/drawing/2014/main" id="{87393102-E5B3-4548-DF45-934B103B7144}"/>
              </a:ext>
            </a:extLst>
          </p:cNvPr>
          <p:cNvSpPr>
            <a:spLocks noGrp="1"/>
          </p:cNvSpPr>
          <p:nvPr>
            <p:ph type="subTitle" idx="1"/>
          </p:nvPr>
        </p:nvSpPr>
        <p:spPr>
          <a:xfrm>
            <a:off x="1169642" y="990608"/>
            <a:ext cx="8689976" cy="530088"/>
          </a:xfrm>
        </p:spPr>
        <p:txBody>
          <a:bodyPr/>
          <a:lstStyle/>
          <a:p>
            <a:r>
              <a:rPr lang="vi-VN" dirty="0">
                <a:solidFill>
                  <a:schemeClr val="tx1"/>
                </a:solidFill>
              </a:rPr>
              <a:t>Khoa hệ thống thông tin và viễn thám</a:t>
            </a:r>
          </a:p>
        </p:txBody>
      </p:sp>
      <p:pic>
        <p:nvPicPr>
          <p:cNvPr id="5" name="Picture 4">
            <a:extLst>
              <a:ext uri="{FF2B5EF4-FFF2-40B4-BE49-F238E27FC236}">
                <a16:creationId xmlns:a16="http://schemas.microsoft.com/office/drawing/2014/main" id="{DF6BB7D7-EDCB-00EC-9CCF-D0B388E3225F}"/>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24579" r="75421"/>
                    </a14:imgEffect>
                  </a14:imgLayer>
                </a14:imgProps>
              </a:ext>
              <a:ext uri="{28A0092B-C50C-407E-A947-70E740481C1C}">
                <a14:useLocalDpi xmlns:a14="http://schemas.microsoft.com/office/drawing/2010/main" val="0"/>
              </a:ext>
            </a:extLst>
          </a:blip>
          <a:srcRect l="18224" t="-3217" r="18224" b="-1"/>
          <a:stretch/>
        </p:blipFill>
        <p:spPr>
          <a:xfrm>
            <a:off x="9859618" y="-188835"/>
            <a:ext cx="2305878" cy="2358886"/>
          </a:xfrm>
          <a:prstGeom prst="rect">
            <a:avLst/>
          </a:prstGeom>
        </p:spPr>
      </p:pic>
      <p:sp>
        <p:nvSpPr>
          <p:cNvPr id="9" name="TextBox 8">
            <a:extLst>
              <a:ext uri="{FF2B5EF4-FFF2-40B4-BE49-F238E27FC236}">
                <a16:creationId xmlns:a16="http://schemas.microsoft.com/office/drawing/2014/main" id="{BC45CFF6-5458-5CD5-2B8B-2F70C96E8D4A}"/>
              </a:ext>
            </a:extLst>
          </p:cNvPr>
          <p:cNvSpPr txBox="1"/>
          <p:nvPr/>
        </p:nvSpPr>
        <p:spPr>
          <a:xfrm>
            <a:off x="4002157" y="1404656"/>
            <a:ext cx="2802834" cy="523220"/>
          </a:xfrm>
          <a:prstGeom prst="rect">
            <a:avLst/>
          </a:prstGeom>
          <a:noFill/>
        </p:spPr>
        <p:txBody>
          <a:bodyPr wrap="square" rtlCol="0">
            <a:spAutoFit/>
          </a:bodyPr>
          <a:lstStyle/>
          <a:p>
            <a:r>
              <a:rPr lang="vi-VN" sz="2800" b="1" dirty="0"/>
              <a:t>Đồ án môn học</a:t>
            </a:r>
          </a:p>
        </p:txBody>
      </p:sp>
      <p:sp>
        <p:nvSpPr>
          <p:cNvPr id="10" name="TextBox 9">
            <a:extLst>
              <a:ext uri="{FF2B5EF4-FFF2-40B4-BE49-F238E27FC236}">
                <a16:creationId xmlns:a16="http://schemas.microsoft.com/office/drawing/2014/main" id="{1E8AACEC-6DA6-3B1B-38C1-598E6ECCFC56}"/>
              </a:ext>
            </a:extLst>
          </p:cNvPr>
          <p:cNvSpPr txBox="1"/>
          <p:nvPr/>
        </p:nvSpPr>
        <p:spPr>
          <a:xfrm>
            <a:off x="3448878" y="1909794"/>
            <a:ext cx="3909392" cy="400110"/>
          </a:xfrm>
          <a:prstGeom prst="rect">
            <a:avLst/>
          </a:prstGeom>
          <a:noFill/>
        </p:spPr>
        <p:txBody>
          <a:bodyPr wrap="square" rtlCol="0">
            <a:spAutoFit/>
          </a:bodyPr>
          <a:lstStyle/>
          <a:p>
            <a:r>
              <a:rPr lang="vi-VN" sz="2000" dirty="0"/>
              <a:t>Môn: Lập trình hướng đối tượng</a:t>
            </a:r>
          </a:p>
        </p:txBody>
      </p:sp>
      <p:sp>
        <p:nvSpPr>
          <p:cNvPr id="13" name="TextBox 12">
            <a:extLst>
              <a:ext uri="{FF2B5EF4-FFF2-40B4-BE49-F238E27FC236}">
                <a16:creationId xmlns:a16="http://schemas.microsoft.com/office/drawing/2014/main" id="{E50C00C5-35BA-8FD5-83B9-C6A3F807AB44}"/>
              </a:ext>
            </a:extLst>
          </p:cNvPr>
          <p:cNvSpPr txBox="1"/>
          <p:nvPr/>
        </p:nvSpPr>
        <p:spPr>
          <a:xfrm>
            <a:off x="2592111" y="3130244"/>
            <a:ext cx="5857461" cy="1477328"/>
          </a:xfrm>
          <a:prstGeom prst="rect">
            <a:avLst/>
          </a:prstGeom>
          <a:noFill/>
        </p:spPr>
        <p:txBody>
          <a:bodyPr wrap="square" rtlCol="0">
            <a:spAutoFit/>
          </a:bodyPr>
          <a:lstStyle/>
          <a:p>
            <a:r>
              <a:rPr lang="vi-VN" dirty="0"/>
              <a:t>Nhóm SV thực hiện:</a:t>
            </a:r>
          </a:p>
          <a:p>
            <a:endParaRPr lang="vi-VN" dirty="0"/>
          </a:p>
          <a:p>
            <a:r>
              <a:rPr lang="vi-VN" dirty="0"/>
              <a:t>Nguyễn Thanh Danh 			1050080044</a:t>
            </a:r>
          </a:p>
          <a:p>
            <a:r>
              <a:rPr lang="vi-VN" dirty="0"/>
              <a:t>Trần Kim Thiện 				1050080076</a:t>
            </a:r>
          </a:p>
          <a:p>
            <a:r>
              <a:rPr lang="vi-VN" dirty="0"/>
              <a:t>Trần Nguyễn Gia Long 		1050080059</a:t>
            </a:r>
          </a:p>
        </p:txBody>
      </p:sp>
      <p:pic>
        <p:nvPicPr>
          <p:cNvPr id="6" name="Graphic 5" descr="Bug under magnifying glass">
            <a:extLst>
              <a:ext uri="{FF2B5EF4-FFF2-40B4-BE49-F238E27FC236}">
                <a16:creationId xmlns:a16="http://schemas.microsoft.com/office/drawing/2014/main" id="{278277BB-EC46-C95F-62D6-26554E2F94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11505" y="5531310"/>
            <a:ext cx="635008" cy="635008"/>
          </a:xfrm>
          <a:prstGeom prst="rect">
            <a:avLst/>
          </a:prstGeom>
        </p:spPr>
      </p:pic>
      <p:pic>
        <p:nvPicPr>
          <p:cNvPr id="15" name="Graphic 14" descr="Presentation with media">
            <a:extLst>
              <a:ext uri="{FF2B5EF4-FFF2-40B4-BE49-F238E27FC236}">
                <a16:creationId xmlns:a16="http://schemas.microsoft.com/office/drawing/2014/main" id="{5E32AE16-31DC-664F-2922-F93B84551D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77792" y="5531310"/>
            <a:ext cx="635008" cy="635008"/>
          </a:xfrm>
          <a:prstGeom prst="rect">
            <a:avLst/>
          </a:prstGeom>
        </p:spPr>
      </p:pic>
      <p:pic>
        <p:nvPicPr>
          <p:cNvPr id="17" name="Graphic 16" descr="Shooting star">
            <a:extLst>
              <a:ext uri="{FF2B5EF4-FFF2-40B4-BE49-F238E27FC236}">
                <a16:creationId xmlns:a16="http://schemas.microsoft.com/office/drawing/2014/main" id="{2B2858D4-A06F-7527-864F-B79F133028D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34423" y="3026642"/>
            <a:ext cx="495299" cy="495299"/>
          </a:xfrm>
          <a:prstGeom prst="rect">
            <a:avLst/>
          </a:prstGeom>
        </p:spPr>
      </p:pic>
      <p:pic>
        <p:nvPicPr>
          <p:cNvPr id="19" name="Graphic 18" descr="Telescope">
            <a:extLst>
              <a:ext uri="{FF2B5EF4-FFF2-40B4-BE49-F238E27FC236}">
                <a16:creationId xmlns:a16="http://schemas.microsoft.com/office/drawing/2014/main" id="{9674772F-F528-7DE9-B2E8-18C86180A49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82485" y="1795749"/>
            <a:ext cx="530089" cy="530089"/>
          </a:xfrm>
          <a:prstGeom prst="rect">
            <a:avLst/>
          </a:prstGeom>
        </p:spPr>
      </p:pic>
    </p:spTree>
    <p:extLst>
      <p:ext uri="{BB962C8B-B14F-4D97-AF65-F5344CB8AC3E}">
        <p14:creationId xmlns:p14="http://schemas.microsoft.com/office/powerpoint/2010/main" val="868267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A8B2961-5A3E-0FD7-CFF8-34D648B711A6}"/>
              </a:ext>
            </a:extLst>
          </p:cNvPr>
          <p:cNvCxnSpPr>
            <a:cxnSpLocks/>
          </p:cNvCxnSpPr>
          <p:nvPr/>
        </p:nvCxnSpPr>
        <p:spPr>
          <a:xfrm>
            <a:off x="928895" y="304802"/>
            <a:ext cx="0" cy="4916556"/>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3256C886-F4D0-83AA-467E-00D7E664B8D3}"/>
              </a:ext>
            </a:extLst>
          </p:cNvPr>
          <p:cNvPicPr>
            <a:picLocks noChangeAspect="1"/>
          </p:cNvPicPr>
          <p:nvPr/>
        </p:nvPicPr>
        <p:blipFill>
          <a:blip r:embed="rId2"/>
          <a:stretch>
            <a:fillRect/>
          </a:stretch>
        </p:blipFill>
        <p:spPr>
          <a:xfrm>
            <a:off x="928895" y="1472557"/>
            <a:ext cx="4676775" cy="9525"/>
          </a:xfrm>
          <a:prstGeom prst="rect">
            <a:avLst/>
          </a:prstGeom>
        </p:spPr>
      </p:pic>
      <p:sp>
        <p:nvSpPr>
          <p:cNvPr id="4" name="TextBox 3">
            <a:extLst>
              <a:ext uri="{FF2B5EF4-FFF2-40B4-BE49-F238E27FC236}">
                <a16:creationId xmlns:a16="http://schemas.microsoft.com/office/drawing/2014/main" id="{EDDF2537-869C-B529-741C-8DB7AC6B0E97}"/>
              </a:ext>
            </a:extLst>
          </p:cNvPr>
          <p:cNvSpPr txBox="1"/>
          <p:nvPr/>
        </p:nvSpPr>
        <p:spPr>
          <a:xfrm>
            <a:off x="928895" y="614795"/>
            <a:ext cx="7354956" cy="646331"/>
          </a:xfrm>
          <a:prstGeom prst="rect">
            <a:avLst/>
          </a:prstGeom>
          <a:noFill/>
        </p:spPr>
        <p:txBody>
          <a:bodyPr wrap="square" rtlCol="0">
            <a:spAutoFit/>
          </a:bodyPr>
          <a:lstStyle/>
          <a:p>
            <a:r>
              <a:rPr lang="vi-VN" sz="3600" dirty="0"/>
              <a:t>Các chức năng của chương trình</a:t>
            </a:r>
          </a:p>
        </p:txBody>
      </p:sp>
      <p:sp>
        <p:nvSpPr>
          <p:cNvPr id="5" name="TextBox 4">
            <a:extLst>
              <a:ext uri="{FF2B5EF4-FFF2-40B4-BE49-F238E27FC236}">
                <a16:creationId xmlns:a16="http://schemas.microsoft.com/office/drawing/2014/main" id="{6D03FB56-7A52-498D-084A-DF6486ECD031}"/>
              </a:ext>
            </a:extLst>
          </p:cNvPr>
          <p:cNvSpPr txBox="1"/>
          <p:nvPr/>
        </p:nvSpPr>
        <p:spPr>
          <a:xfrm>
            <a:off x="1068042" y="1580259"/>
            <a:ext cx="2138984" cy="369332"/>
          </a:xfrm>
          <a:prstGeom prst="rect">
            <a:avLst/>
          </a:prstGeom>
          <a:noFill/>
        </p:spPr>
        <p:txBody>
          <a:bodyPr wrap="square" rtlCol="0">
            <a:spAutoFit/>
          </a:bodyPr>
          <a:lstStyle/>
          <a:p>
            <a:r>
              <a:rPr lang="vi-VN"/>
              <a:t>Thêm sách</a:t>
            </a:r>
            <a:endParaRPr lang="vi-VN" dirty="0"/>
          </a:p>
        </p:txBody>
      </p:sp>
      <p:sp>
        <p:nvSpPr>
          <p:cNvPr id="6" name="TextBox 5">
            <a:extLst>
              <a:ext uri="{FF2B5EF4-FFF2-40B4-BE49-F238E27FC236}">
                <a16:creationId xmlns:a16="http://schemas.microsoft.com/office/drawing/2014/main" id="{4AF6634C-651D-B5E6-74D8-2DC3E413AA81}"/>
              </a:ext>
            </a:extLst>
          </p:cNvPr>
          <p:cNvSpPr txBox="1"/>
          <p:nvPr/>
        </p:nvSpPr>
        <p:spPr>
          <a:xfrm>
            <a:off x="1068041" y="2047768"/>
            <a:ext cx="2470287" cy="369332"/>
          </a:xfrm>
          <a:prstGeom prst="rect">
            <a:avLst/>
          </a:prstGeom>
          <a:noFill/>
        </p:spPr>
        <p:txBody>
          <a:bodyPr wrap="square" rtlCol="0">
            <a:spAutoFit/>
          </a:bodyPr>
          <a:lstStyle/>
          <a:p>
            <a:r>
              <a:rPr lang="vi-VN" dirty="0"/>
              <a:t>In sách ra màn hình</a:t>
            </a:r>
          </a:p>
        </p:txBody>
      </p:sp>
      <p:sp>
        <p:nvSpPr>
          <p:cNvPr id="7" name="TextBox 6">
            <a:extLst>
              <a:ext uri="{FF2B5EF4-FFF2-40B4-BE49-F238E27FC236}">
                <a16:creationId xmlns:a16="http://schemas.microsoft.com/office/drawing/2014/main" id="{37F174F4-5682-7684-839C-5BF1E19F3C30}"/>
              </a:ext>
            </a:extLst>
          </p:cNvPr>
          <p:cNvSpPr txBox="1"/>
          <p:nvPr/>
        </p:nvSpPr>
        <p:spPr>
          <a:xfrm>
            <a:off x="1068041" y="2515277"/>
            <a:ext cx="2470287" cy="369332"/>
          </a:xfrm>
          <a:prstGeom prst="rect">
            <a:avLst/>
          </a:prstGeom>
          <a:noFill/>
        </p:spPr>
        <p:txBody>
          <a:bodyPr wrap="square" rtlCol="0">
            <a:spAutoFit/>
          </a:bodyPr>
          <a:lstStyle/>
          <a:p>
            <a:r>
              <a:rPr lang="vi-VN" dirty="0"/>
              <a:t>Đếm loại sách</a:t>
            </a:r>
          </a:p>
        </p:txBody>
      </p:sp>
      <p:sp>
        <p:nvSpPr>
          <p:cNvPr id="8" name="TextBox 7">
            <a:extLst>
              <a:ext uri="{FF2B5EF4-FFF2-40B4-BE49-F238E27FC236}">
                <a16:creationId xmlns:a16="http://schemas.microsoft.com/office/drawing/2014/main" id="{64620660-85C0-E730-0514-0C2CC0D4F385}"/>
              </a:ext>
            </a:extLst>
          </p:cNvPr>
          <p:cNvSpPr txBox="1"/>
          <p:nvPr/>
        </p:nvSpPr>
        <p:spPr>
          <a:xfrm>
            <a:off x="1068038" y="2982388"/>
            <a:ext cx="3729247" cy="369332"/>
          </a:xfrm>
          <a:prstGeom prst="rect">
            <a:avLst/>
          </a:prstGeom>
          <a:noFill/>
        </p:spPr>
        <p:txBody>
          <a:bodyPr wrap="square" rtlCol="0">
            <a:spAutoFit/>
          </a:bodyPr>
          <a:lstStyle/>
          <a:p>
            <a:r>
              <a:rPr lang="vi-VN" dirty="0"/>
              <a:t>Sắp xếp tên sách từ z-a</a:t>
            </a:r>
          </a:p>
        </p:txBody>
      </p:sp>
      <p:sp>
        <p:nvSpPr>
          <p:cNvPr id="9" name="TextBox 8">
            <a:extLst>
              <a:ext uri="{FF2B5EF4-FFF2-40B4-BE49-F238E27FC236}">
                <a16:creationId xmlns:a16="http://schemas.microsoft.com/office/drawing/2014/main" id="{CBB9D66A-645A-749D-D9DF-4E5941C31A00}"/>
              </a:ext>
            </a:extLst>
          </p:cNvPr>
          <p:cNvSpPr txBox="1"/>
          <p:nvPr/>
        </p:nvSpPr>
        <p:spPr>
          <a:xfrm>
            <a:off x="1068038" y="4729978"/>
            <a:ext cx="2138984" cy="369332"/>
          </a:xfrm>
          <a:prstGeom prst="rect">
            <a:avLst/>
          </a:prstGeom>
          <a:noFill/>
        </p:spPr>
        <p:txBody>
          <a:bodyPr wrap="square" rtlCol="0">
            <a:spAutoFit/>
          </a:bodyPr>
          <a:lstStyle/>
          <a:p>
            <a:r>
              <a:rPr lang="vi-VN" dirty="0"/>
              <a:t>Sửa thông tin sách</a:t>
            </a:r>
          </a:p>
        </p:txBody>
      </p:sp>
      <p:sp>
        <p:nvSpPr>
          <p:cNvPr id="10" name="TextBox 9">
            <a:extLst>
              <a:ext uri="{FF2B5EF4-FFF2-40B4-BE49-F238E27FC236}">
                <a16:creationId xmlns:a16="http://schemas.microsoft.com/office/drawing/2014/main" id="{329EE675-B954-618C-79B7-26A67D14CE19}"/>
              </a:ext>
            </a:extLst>
          </p:cNvPr>
          <p:cNvSpPr txBox="1"/>
          <p:nvPr/>
        </p:nvSpPr>
        <p:spPr>
          <a:xfrm>
            <a:off x="1068038" y="4142022"/>
            <a:ext cx="2138984" cy="369332"/>
          </a:xfrm>
          <a:prstGeom prst="rect">
            <a:avLst/>
          </a:prstGeom>
          <a:noFill/>
        </p:spPr>
        <p:txBody>
          <a:bodyPr wrap="square" rtlCol="0">
            <a:spAutoFit/>
          </a:bodyPr>
          <a:lstStyle/>
          <a:p>
            <a:r>
              <a:rPr lang="vi-VN" dirty="0"/>
              <a:t>Xóa sách</a:t>
            </a:r>
          </a:p>
        </p:txBody>
      </p:sp>
      <p:sp>
        <p:nvSpPr>
          <p:cNvPr id="11" name="TextBox 10">
            <a:extLst>
              <a:ext uri="{FF2B5EF4-FFF2-40B4-BE49-F238E27FC236}">
                <a16:creationId xmlns:a16="http://schemas.microsoft.com/office/drawing/2014/main" id="{91DF8201-105B-993F-900E-0536CCB5E42E}"/>
              </a:ext>
            </a:extLst>
          </p:cNvPr>
          <p:cNvSpPr txBox="1"/>
          <p:nvPr/>
        </p:nvSpPr>
        <p:spPr>
          <a:xfrm>
            <a:off x="4399910" y="1574267"/>
            <a:ext cx="2973871" cy="369332"/>
          </a:xfrm>
          <a:prstGeom prst="rect">
            <a:avLst/>
          </a:prstGeom>
          <a:noFill/>
        </p:spPr>
        <p:txBody>
          <a:bodyPr wrap="square" rtlCol="0">
            <a:spAutoFit/>
          </a:bodyPr>
          <a:lstStyle/>
          <a:p>
            <a:r>
              <a:rPr lang="vi-VN" dirty="0"/>
              <a:t>Lưu dữ liệu thành dạng file</a:t>
            </a:r>
          </a:p>
        </p:txBody>
      </p:sp>
      <p:sp>
        <p:nvSpPr>
          <p:cNvPr id="13" name="TextBox 12">
            <a:extLst>
              <a:ext uri="{FF2B5EF4-FFF2-40B4-BE49-F238E27FC236}">
                <a16:creationId xmlns:a16="http://schemas.microsoft.com/office/drawing/2014/main" id="{8925F7FA-D096-7BF9-9D3D-D93E8B8ACBB6}"/>
              </a:ext>
            </a:extLst>
          </p:cNvPr>
          <p:cNvSpPr txBox="1"/>
          <p:nvPr/>
        </p:nvSpPr>
        <p:spPr>
          <a:xfrm>
            <a:off x="4399909" y="2072074"/>
            <a:ext cx="2973871" cy="369332"/>
          </a:xfrm>
          <a:prstGeom prst="rect">
            <a:avLst/>
          </a:prstGeom>
          <a:noFill/>
        </p:spPr>
        <p:txBody>
          <a:bodyPr wrap="square" rtlCol="0">
            <a:spAutoFit/>
          </a:bodyPr>
          <a:lstStyle/>
          <a:p>
            <a:r>
              <a:rPr lang="vi-VN" dirty="0"/>
              <a:t>Phiếu xuất kho</a:t>
            </a:r>
          </a:p>
        </p:txBody>
      </p:sp>
      <p:pic>
        <p:nvPicPr>
          <p:cNvPr id="17" name="Graphic 16" descr="Label">
            <a:extLst>
              <a:ext uri="{FF2B5EF4-FFF2-40B4-BE49-F238E27FC236}">
                <a16:creationId xmlns:a16="http://schemas.microsoft.com/office/drawing/2014/main" id="{FA2AE176-CCC5-6077-1CE9-DEEE7A1F48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23619" y="909642"/>
            <a:ext cx="914400" cy="914400"/>
          </a:xfrm>
          <a:prstGeom prst="rect">
            <a:avLst/>
          </a:prstGeom>
        </p:spPr>
      </p:pic>
      <p:sp>
        <p:nvSpPr>
          <p:cNvPr id="14" name="TextBox 13">
            <a:extLst>
              <a:ext uri="{FF2B5EF4-FFF2-40B4-BE49-F238E27FC236}">
                <a16:creationId xmlns:a16="http://schemas.microsoft.com/office/drawing/2014/main" id="{34F6A735-BC08-CF11-2B45-AC5710305818}"/>
              </a:ext>
            </a:extLst>
          </p:cNvPr>
          <p:cNvSpPr txBox="1"/>
          <p:nvPr/>
        </p:nvSpPr>
        <p:spPr>
          <a:xfrm>
            <a:off x="1068038" y="3554066"/>
            <a:ext cx="3231809" cy="369332"/>
          </a:xfrm>
          <a:prstGeom prst="rect">
            <a:avLst/>
          </a:prstGeom>
          <a:noFill/>
        </p:spPr>
        <p:txBody>
          <a:bodyPr wrap="square" rtlCol="0">
            <a:spAutoFit/>
          </a:bodyPr>
          <a:lstStyle/>
          <a:p>
            <a:r>
              <a:rPr lang="vi-VN" dirty="0"/>
              <a:t>Tìm kiếm theo mã sách</a:t>
            </a:r>
          </a:p>
        </p:txBody>
      </p:sp>
    </p:spTree>
    <p:extLst>
      <p:ext uri="{BB962C8B-B14F-4D97-AF65-F5344CB8AC3E}">
        <p14:creationId xmlns:p14="http://schemas.microsoft.com/office/powerpoint/2010/main" val="1354127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603B04-AF70-D476-8C37-3619D0F3F85D}"/>
              </a:ext>
            </a:extLst>
          </p:cNvPr>
          <p:cNvPicPr>
            <a:picLocks noChangeAspect="1"/>
          </p:cNvPicPr>
          <p:nvPr/>
        </p:nvPicPr>
        <p:blipFill>
          <a:blip r:embed="rId2"/>
          <a:stretch>
            <a:fillRect/>
          </a:stretch>
        </p:blipFill>
        <p:spPr>
          <a:xfrm>
            <a:off x="928895" y="1472557"/>
            <a:ext cx="4676775" cy="9525"/>
          </a:xfrm>
          <a:prstGeom prst="rect">
            <a:avLst/>
          </a:prstGeom>
        </p:spPr>
      </p:pic>
      <p:cxnSp>
        <p:nvCxnSpPr>
          <p:cNvPr id="4" name="Straight Connector 3">
            <a:extLst>
              <a:ext uri="{FF2B5EF4-FFF2-40B4-BE49-F238E27FC236}">
                <a16:creationId xmlns:a16="http://schemas.microsoft.com/office/drawing/2014/main" id="{26973271-65BC-474A-A3A2-BF032B8AA67B}"/>
              </a:ext>
            </a:extLst>
          </p:cNvPr>
          <p:cNvCxnSpPr>
            <a:cxnSpLocks/>
          </p:cNvCxnSpPr>
          <p:nvPr/>
        </p:nvCxnSpPr>
        <p:spPr>
          <a:xfrm>
            <a:off x="928895" y="304802"/>
            <a:ext cx="0" cy="4916556"/>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7C9C4E4-2668-646C-9706-9B1764098191}"/>
              </a:ext>
            </a:extLst>
          </p:cNvPr>
          <p:cNvSpPr txBox="1"/>
          <p:nvPr/>
        </p:nvSpPr>
        <p:spPr>
          <a:xfrm>
            <a:off x="928894" y="826226"/>
            <a:ext cx="2213112" cy="646331"/>
          </a:xfrm>
          <a:prstGeom prst="rect">
            <a:avLst/>
          </a:prstGeom>
          <a:noFill/>
        </p:spPr>
        <p:txBody>
          <a:bodyPr wrap="square" rtlCol="0">
            <a:spAutoFit/>
          </a:bodyPr>
          <a:lstStyle/>
          <a:p>
            <a:r>
              <a:rPr lang="vi-VN" sz="3600" dirty="0"/>
              <a:t>3.Thiết kế</a:t>
            </a:r>
          </a:p>
        </p:txBody>
      </p:sp>
      <p:sp>
        <p:nvSpPr>
          <p:cNvPr id="6" name="TextBox 5">
            <a:extLst>
              <a:ext uri="{FF2B5EF4-FFF2-40B4-BE49-F238E27FC236}">
                <a16:creationId xmlns:a16="http://schemas.microsoft.com/office/drawing/2014/main" id="{0AD3A1E3-EAF9-0357-5000-E9F3C5CA6E42}"/>
              </a:ext>
            </a:extLst>
          </p:cNvPr>
          <p:cNvSpPr txBox="1"/>
          <p:nvPr/>
        </p:nvSpPr>
        <p:spPr>
          <a:xfrm>
            <a:off x="1205948" y="1603513"/>
            <a:ext cx="3949146" cy="461665"/>
          </a:xfrm>
          <a:prstGeom prst="rect">
            <a:avLst/>
          </a:prstGeom>
          <a:noFill/>
        </p:spPr>
        <p:txBody>
          <a:bodyPr wrap="square" rtlCol="0">
            <a:spAutoFit/>
          </a:bodyPr>
          <a:lstStyle/>
          <a:p>
            <a:r>
              <a:rPr lang="vi-VN" sz="2400" dirty="0"/>
              <a:t>Sơ đồ class UML</a:t>
            </a:r>
          </a:p>
        </p:txBody>
      </p:sp>
      <p:pic>
        <p:nvPicPr>
          <p:cNvPr id="7" name="Picture 6">
            <a:extLst>
              <a:ext uri="{FF2B5EF4-FFF2-40B4-BE49-F238E27FC236}">
                <a16:creationId xmlns:a16="http://schemas.microsoft.com/office/drawing/2014/main" id="{B0D7DD84-B80B-FF56-ED77-E95CC412C77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17" b="90927" l="4077" r="90767">
                        <a14:foregroundMark x1="3477" y1="11197" x2="3837" y2="38803"/>
                        <a14:foregroundMark x1="3837" y1="38803" x2="10671" y2="41506"/>
                        <a14:foregroundMark x1="10671" y1="41506" x2="13070" y2="31274"/>
                        <a14:foregroundMark x1="13070" y1="31274" x2="13429" y2="20849"/>
                        <a14:foregroundMark x1="13429" y1="20849" x2="8993" y2="11390"/>
                        <a14:foregroundMark x1="8993" y1="11390" x2="4077" y2="11969"/>
                        <a14:foregroundMark x1="34532" y1="12741" x2="26978" y2="21622"/>
                        <a14:foregroundMark x1="26978" y1="21622" x2="27338" y2="39382"/>
                        <a14:foregroundMark x1="27338" y1="39382" x2="34532" y2="47683"/>
                        <a14:foregroundMark x1="34532" y1="47683" x2="41247" y2="34749"/>
                        <a14:foregroundMark x1="41247" y1="34749" x2="37290" y2="2317"/>
                        <a14:foregroundMark x1="37290" y1="2317" x2="32974" y2="12548"/>
                        <a14:foregroundMark x1="32974" y1="12548" x2="33573" y2="17954"/>
                        <a14:foregroundMark x1="62350" y1="10232" x2="57074" y2="18147"/>
                        <a14:foregroundMark x1="57074" y1="18147" x2="56715" y2="28958"/>
                        <a14:foregroundMark x1="56715" y1="28958" x2="58034" y2="39575"/>
                        <a14:foregroundMark x1="58034" y1="39575" x2="65588" y2="37259"/>
                        <a14:foregroundMark x1="65588" y1="37259" x2="63309" y2="11197"/>
                        <a14:foregroundMark x1="63309" y1="11197" x2="63070" y2="10039"/>
                        <a14:foregroundMark x1="88129" y1="15251" x2="80576" y2="14672"/>
                        <a14:foregroundMark x1="80576" y1="14672" x2="80456" y2="26641"/>
                        <a14:foregroundMark x1="80456" y1="26641" x2="86211" y2="31274"/>
                        <a14:foregroundMark x1="86211" y1="31274" x2="90887" y2="21815"/>
                        <a14:foregroundMark x1="90887" y1="21815" x2="87410" y2="14479"/>
                        <a14:foregroundMark x1="20264" y1="69691" x2="12470" y2="70463"/>
                        <a14:foregroundMark x1="12470" y1="70463" x2="9832" y2="82046"/>
                        <a14:foregroundMark x1="9832" y1="82046" x2="16067" y2="90541"/>
                        <a14:foregroundMark x1="16067" y1="90541" x2="22302" y2="90927"/>
                        <a14:foregroundMark x1="22302" y1="90927" x2="26859" y2="79923"/>
                        <a14:foregroundMark x1="26859" y1="79923" x2="21823" y2="70463"/>
                        <a14:foregroundMark x1="21823" y1="70463" x2="20624" y2="69691"/>
                        <a14:foregroundMark x1="55995" y1="69884" x2="45444" y2="70656"/>
                        <a14:foregroundMark x1="45444" y1="70656" x2="42686" y2="84749"/>
                        <a14:foregroundMark x1="42686" y1="84749" x2="49520" y2="89961"/>
                        <a14:foregroundMark x1="49520" y1="89961" x2="57194" y2="85907"/>
                        <a14:foregroundMark x1="57194" y1="85907" x2="57434" y2="73359"/>
                        <a14:foregroundMark x1="57434" y1="73359" x2="55276" y2="70463"/>
                        <a14:foregroundMark x1="44844" y1="54633" x2="45683" y2="56178"/>
                        <a14:foregroundMark x1="26619" y1="54440" x2="25659" y2="56950"/>
                        <a14:foregroundMark x1="14988" y1="28185" x2="16787" y2="28185"/>
                        <a14:foregroundMark x1="17026" y1="27992" x2="23261" y2="28185"/>
                        <a14:foregroundMark x1="23261" y1="28185" x2="25060" y2="27992"/>
                        <a14:foregroundMark x1="14628" y1="28571" x2="27938" y2="27413"/>
                        <a14:foregroundMark x1="27938" y1="27413" x2="25420" y2="27799"/>
                        <a14:foregroundMark x1="14029" y1="27992" x2="16067" y2="27992"/>
                        <a14:foregroundMark x1="16067" y1="27992" x2="17026" y2="24517"/>
                        <a14:foregroundMark x1="46043" y1="28764" x2="52158" y2="27027"/>
                        <a14:foregroundMark x1="52158" y1="27027" x2="44365" y2="27992"/>
                        <a14:foregroundMark x1="47962" y1="28378" x2="54556" y2="28378"/>
                        <a14:foregroundMark x1="54556" y1="28378" x2="52398" y2="28378"/>
                        <a14:foregroundMark x1="52638" y1="28571" x2="54436" y2="28764"/>
                        <a14:foregroundMark x1="46403" y1="27799" x2="53837" y2="27799"/>
                        <a14:foregroundMark x1="53837" y1="27799" x2="52878" y2="27992"/>
                        <a14:foregroundMark x1="52878" y1="27992" x2="45444" y2="28378"/>
                        <a14:foregroundMark x1="45444" y1="28378" x2="52998" y2="28571"/>
                        <a14:foregroundMark x1="51319" y1="27992" x2="51319" y2="28378"/>
                        <a14:foregroundMark x1="53837" y1="27992" x2="55396" y2="27606"/>
                        <a14:foregroundMark x1="15588" y1="27992" x2="22302" y2="28571"/>
                        <a14:foregroundMark x1="22302" y1="28571" x2="22422" y2="28185"/>
                        <a14:foregroundMark x1="45803" y1="57336" x2="49400" y2="67375"/>
                        <a14:foregroundMark x1="25779" y1="57336" x2="21942" y2="71622"/>
                        <a14:foregroundMark x1="24820" y1="59653" x2="21942" y2="66988"/>
                        <a14:foregroundMark x1="25060" y1="59459" x2="23861" y2="62548"/>
                      </a14:backgroundRemoval>
                    </a14:imgEffect>
                  </a14:imgLayer>
                </a14:imgProps>
              </a:ext>
            </a:extLst>
          </a:blip>
          <a:stretch>
            <a:fillRect/>
          </a:stretch>
        </p:blipFill>
        <p:spPr>
          <a:xfrm>
            <a:off x="2124075" y="1834345"/>
            <a:ext cx="7943850" cy="4702037"/>
          </a:xfrm>
          <a:prstGeom prst="rect">
            <a:avLst/>
          </a:prstGeom>
        </p:spPr>
      </p:pic>
    </p:spTree>
    <p:extLst>
      <p:ext uri="{BB962C8B-B14F-4D97-AF65-F5344CB8AC3E}">
        <p14:creationId xmlns:p14="http://schemas.microsoft.com/office/powerpoint/2010/main" val="2861606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B9EF38-B42D-9DE0-CE20-CA2768868FAF}"/>
              </a:ext>
            </a:extLst>
          </p:cNvPr>
          <p:cNvPicPr>
            <a:picLocks noChangeAspect="1"/>
          </p:cNvPicPr>
          <p:nvPr/>
        </p:nvPicPr>
        <p:blipFill>
          <a:blip r:embed="rId2"/>
          <a:stretch>
            <a:fillRect/>
          </a:stretch>
        </p:blipFill>
        <p:spPr>
          <a:xfrm>
            <a:off x="928895" y="1472557"/>
            <a:ext cx="4676775" cy="9525"/>
          </a:xfrm>
          <a:prstGeom prst="rect">
            <a:avLst/>
          </a:prstGeom>
        </p:spPr>
      </p:pic>
      <p:cxnSp>
        <p:nvCxnSpPr>
          <p:cNvPr id="4" name="Straight Connector 3">
            <a:extLst>
              <a:ext uri="{FF2B5EF4-FFF2-40B4-BE49-F238E27FC236}">
                <a16:creationId xmlns:a16="http://schemas.microsoft.com/office/drawing/2014/main" id="{F113416A-E841-065F-BC3A-9AC52E53B74A}"/>
              </a:ext>
            </a:extLst>
          </p:cNvPr>
          <p:cNvCxnSpPr>
            <a:cxnSpLocks/>
          </p:cNvCxnSpPr>
          <p:nvPr/>
        </p:nvCxnSpPr>
        <p:spPr>
          <a:xfrm>
            <a:off x="928895" y="304802"/>
            <a:ext cx="0" cy="4916556"/>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0ADCE62-BFA6-3BD2-054C-FA2CC1C8A72B}"/>
              </a:ext>
            </a:extLst>
          </p:cNvPr>
          <p:cNvSpPr txBox="1"/>
          <p:nvPr/>
        </p:nvSpPr>
        <p:spPr>
          <a:xfrm>
            <a:off x="1086679" y="728869"/>
            <a:ext cx="2928726" cy="646331"/>
          </a:xfrm>
          <a:prstGeom prst="rect">
            <a:avLst/>
          </a:prstGeom>
          <a:noFill/>
        </p:spPr>
        <p:txBody>
          <a:bodyPr wrap="square" rtlCol="0">
            <a:spAutoFit/>
          </a:bodyPr>
          <a:lstStyle/>
          <a:p>
            <a:r>
              <a:rPr lang="vi-VN" sz="3600" dirty="0"/>
              <a:t>4. Kết luận </a:t>
            </a:r>
          </a:p>
        </p:txBody>
      </p:sp>
      <p:sp>
        <p:nvSpPr>
          <p:cNvPr id="6" name="TextBox 5">
            <a:extLst>
              <a:ext uri="{FF2B5EF4-FFF2-40B4-BE49-F238E27FC236}">
                <a16:creationId xmlns:a16="http://schemas.microsoft.com/office/drawing/2014/main" id="{BF1CFF19-C191-6BBC-3D78-E31D5899F37D}"/>
              </a:ext>
            </a:extLst>
          </p:cNvPr>
          <p:cNvSpPr txBox="1"/>
          <p:nvPr/>
        </p:nvSpPr>
        <p:spPr>
          <a:xfrm>
            <a:off x="1086679" y="1767510"/>
            <a:ext cx="4518990" cy="2246769"/>
          </a:xfrm>
          <a:prstGeom prst="rect">
            <a:avLst/>
          </a:prstGeom>
          <a:noFill/>
        </p:spPr>
        <p:txBody>
          <a:bodyPr wrap="square" rtlCol="0">
            <a:spAutoFit/>
          </a:bodyPr>
          <a:lstStyle/>
          <a:p>
            <a:r>
              <a:rPr lang="vi-VN" sz="2000" dirty="0"/>
              <a:t>Ưu điểm:</a:t>
            </a:r>
          </a:p>
          <a:p>
            <a:r>
              <a:rPr lang="vi-VN" sz="2000" dirty="0"/>
              <a:t>-   Tốc độ phản hồi chương trình không quá lâu</a:t>
            </a:r>
          </a:p>
          <a:p>
            <a:pPr marL="285750" indent="-285750">
              <a:buFontTx/>
              <a:buChar char="-"/>
            </a:pPr>
            <a:r>
              <a:rPr lang="vi-VN" sz="2000" dirty="0"/>
              <a:t>Ít tốn nhân lực và chi phí</a:t>
            </a:r>
          </a:p>
          <a:p>
            <a:pPr marL="285750" indent="-285750">
              <a:buFontTx/>
              <a:buChar char="-"/>
            </a:pPr>
            <a:r>
              <a:rPr lang="vi-VN" sz="2000" dirty="0"/>
              <a:t>Có thể nâng cấp thêm</a:t>
            </a:r>
          </a:p>
          <a:p>
            <a:r>
              <a:rPr lang="vi-VN" sz="2000" dirty="0"/>
              <a:t>- Sử dụng tài nguyên sẵng có của thiết bị</a:t>
            </a:r>
          </a:p>
        </p:txBody>
      </p:sp>
      <p:sp>
        <p:nvSpPr>
          <p:cNvPr id="7" name="TextBox 6">
            <a:extLst>
              <a:ext uri="{FF2B5EF4-FFF2-40B4-BE49-F238E27FC236}">
                <a16:creationId xmlns:a16="http://schemas.microsoft.com/office/drawing/2014/main" id="{BAE48012-985F-F23E-1E52-E5B2EB13DD15}"/>
              </a:ext>
            </a:extLst>
          </p:cNvPr>
          <p:cNvSpPr txBox="1"/>
          <p:nvPr/>
        </p:nvSpPr>
        <p:spPr>
          <a:xfrm>
            <a:off x="6400801" y="1951672"/>
            <a:ext cx="4704520" cy="1631216"/>
          </a:xfrm>
          <a:prstGeom prst="rect">
            <a:avLst/>
          </a:prstGeom>
          <a:noFill/>
        </p:spPr>
        <p:txBody>
          <a:bodyPr wrap="square" rtlCol="0">
            <a:spAutoFit/>
          </a:bodyPr>
          <a:lstStyle/>
          <a:p>
            <a:r>
              <a:rPr lang="vi-VN" sz="2000" dirty="0"/>
              <a:t>Nhược điểm:</a:t>
            </a:r>
          </a:p>
          <a:p>
            <a:pPr marL="285750" indent="-285750">
              <a:buFontTx/>
              <a:buChar char="-"/>
            </a:pPr>
            <a:r>
              <a:rPr lang="vi-VN" sz="2000" dirty="0"/>
              <a:t>Dữ liệu khó đồng bộ giữa các thiết bị</a:t>
            </a:r>
          </a:p>
          <a:p>
            <a:pPr marL="285750" indent="-285750">
              <a:buFontTx/>
              <a:buChar char="-"/>
            </a:pPr>
            <a:r>
              <a:rPr lang="vi-VN" sz="2000" dirty="0"/>
              <a:t>Chưa có tính bảo mật</a:t>
            </a:r>
          </a:p>
          <a:p>
            <a:pPr marL="285750" indent="-285750">
              <a:buFontTx/>
              <a:buChar char="-"/>
            </a:pPr>
            <a:r>
              <a:rPr lang="vi-VN" sz="2000" dirty="0"/>
              <a:t>Giao diện còn thô sơ</a:t>
            </a:r>
          </a:p>
          <a:p>
            <a:pPr marL="285750" indent="-285750">
              <a:buFontTx/>
              <a:buChar char="-"/>
            </a:pPr>
            <a:endParaRPr lang="vi-VN" sz="2000" dirty="0"/>
          </a:p>
        </p:txBody>
      </p:sp>
    </p:spTree>
    <p:extLst>
      <p:ext uri="{BB962C8B-B14F-4D97-AF65-F5344CB8AC3E}">
        <p14:creationId xmlns:p14="http://schemas.microsoft.com/office/powerpoint/2010/main" val="275614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FC74F3-CEC6-5764-7800-1885EF749C5D}"/>
              </a:ext>
            </a:extLst>
          </p:cNvPr>
          <p:cNvPicPr>
            <a:picLocks noChangeAspect="1"/>
          </p:cNvPicPr>
          <p:nvPr/>
        </p:nvPicPr>
        <p:blipFill>
          <a:blip r:embed="rId2"/>
          <a:stretch>
            <a:fillRect/>
          </a:stretch>
        </p:blipFill>
        <p:spPr>
          <a:xfrm>
            <a:off x="928895" y="1472557"/>
            <a:ext cx="4676775" cy="9525"/>
          </a:xfrm>
          <a:prstGeom prst="rect">
            <a:avLst/>
          </a:prstGeom>
        </p:spPr>
      </p:pic>
      <p:cxnSp>
        <p:nvCxnSpPr>
          <p:cNvPr id="4" name="Straight Connector 3">
            <a:extLst>
              <a:ext uri="{FF2B5EF4-FFF2-40B4-BE49-F238E27FC236}">
                <a16:creationId xmlns:a16="http://schemas.microsoft.com/office/drawing/2014/main" id="{7F4FC058-B324-C37D-1654-8E34B5FBEBAE}"/>
              </a:ext>
            </a:extLst>
          </p:cNvPr>
          <p:cNvCxnSpPr>
            <a:cxnSpLocks/>
          </p:cNvCxnSpPr>
          <p:nvPr/>
        </p:nvCxnSpPr>
        <p:spPr>
          <a:xfrm>
            <a:off x="928895" y="304802"/>
            <a:ext cx="0" cy="4916556"/>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3E1470E-6619-D7EB-CB36-8829E22AA847}"/>
              </a:ext>
            </a:extLst>
          </p:cNvPr>
          <p:cNvSpPr txBox="1"/>
          <p:nvPr/>
        </p:nvSpPr>
        <p:spPr>
          <a:xfrm>
            <a:off x="967407" y="826226"/>
            <a:ext cx="5526161" cy="646331"/>
          </a:xfrm>
          <a:prstGeom prst="rect">
            <a:avLst/>
          </a:prstGeom>
          <a:noFill/>
        </p:spPr>
        <p:txBody>
          <a:bodyPr wrap="square" rtlCol="0">
            <a:spAutoFit/>
          </a:bodyPr>
          <a:lstStyle/>
          <a:p>
            <a:r>
              <a:rPr lang="vi-VN" sz="3600" dirty="0"/>
              <a:t>Phương hướng phát triển</a:t>
            </a:r>
          </a:p>
        </p:txBody>
      </p:sp>
      <p:sp>
        <p:nvSpPr>
          <p:cNvPr id="6" name="TextBox 5">
            <a:extLst>
              <a:ext uri="{FF2B5EF4-FFF2-40B4-BE49-F238E27FC236}">
                <a16:creationId xmlns:a16="http://schemas.microsoft.com/office/drawing/2014/main" id="{092FF3A6-29C7-D4C8-3C7F-D827D46EEE52}"/>
              </a:ext>
            </a:extLst>
          </p:cNvPr>
          <p:cNvSpPr txBox="1"/>
          <p:nvPr/>
        </p:nvSpPr>
        <p:spPr>
          <a:xfrm>
            <a:off x="1192696" y="1656522"/>
            <a:ext cx="5658661" cy="2246769"/>
          </a:xfrm>
          <a:prstGeom prst="rect">
            <a:avLst/>
          </a:prstGeom>
          <a:noFill/>
        </p:spPr>
        <p:txBody>
          <a:bodyPr wrap="square" rtlCol="0">
            <a:spAutoFit/>
          </a:bodyPr>
          <a:lstStyle/>
          <a:p>
            <a:pPr marL="285750" indent="-285750">
              <a:buFontTx/>
              <a:buChar char="-"/>
            </a:pPr>
            <a:r>
              <a:rPr lang="vi-VN" sz="2000" dirty="0"/>
              <a:t>Thêm tính năng bảo mật</a:t>
            </a:r>
          </a:p>
          <a:p>
            <a:endParaRPr lang="vi-VN" sz="2000" dirty="0"/>
          </a:p>
          <a:p>
            <a:pPr marL="285750" indent="-285750">
              <a:buFontTx/>
              <a:buChar char="-"/>
            </a:pPr>
            <a:r>
              <a:rPr lang="vi-VN" sz="2000" dirty="0"/>
              <a:t>Hạn chế tình trạng lỗi</a:t>
            </a:r>
          </a:p>
          <a:p>
            <a:endParaRPr lang="vi-VN" sz="2000" dirty="0"/>
          </a:p>
          <a:p>
            <a:pPr marL="285750" indent="-285750">
              <a:buFontTx/>
              <a:buChar char="-"/>
            </a:pPr>
            <a:r>
              <a:rPr lang="vi-VN" sz="2000" dirty="0"/>
              <a:t>Kết nối SQL</a:t>
            </a:r>
          </a:p>
          <a:p>
            <a:endParaRPr lang="vi-VN" sz="2000" dirty="0"/>
          </a:p>
          <a:p>
            <a:pPr marL="285750" indent="-285750">
              <a:buFontTx/>
              <a:buChar char="-"/>
            </a:pPr>
            <a:r>
              <a:rPr lang="vi-VN" sz="2000" dirty="0"/>
              <a:t>Phát triển giao diện</a:t>
            </a:r>
          </a:p>
        </p:txBody>
      </p:sp>
    </p:spTree>
    <p:extLst>
      <p:ext uri="{BB962C8B-B14F-4D97-AF65-F5344CB8AC3E}">
        <p14:creationId xmlns:p14="http://schemas.microsoft.com/office/powerpoint/2010/main" val="4129538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C77AF6-27F1-8716-8B50-34CBCA776B9C}"/>
              </a:ext>
            </a:extLst>
          </p:cNvPr>
          <p:cNvPicPr>
            <a:picLocks noChangeAspect="1"/>
          </p:cNvPicPr>
          <p:nvPr/>
        </p:nvPicPr>
        <p:blipFill>
          <a:blip r:embed="rId2"/>
          <a:stretch>
            <a:fillRect/>
          </a:stretch>
        </p:blipFill>
        <p:spPr>
          <a:xfrm>
            <a:off x="928895" y="1472557"/>
            <a:ext cx="4676775" cy="9525"/>
          </a:xfrm>
          <a:prstGeom prst="rect">
            <a:avLst/>
          </a:prstGeom>
        </p:spPr>
      </p:pic>
      <p:cxnSp>
        <p:nvCxnSpPr>
          <p:cNvPr id="4" name="Straight Connector 3">
            <a:extLst>
              <a:ext uri="{FF2B5EF4-FFF2-40B4-BE49-F238E27FC236}">
                <a16:creationId xmlns:a16="http://schemas.microsoft.com/office/drawing/2014/main" id="{B8A40100-40A9-5B8D-6486-6470C3B1C218}"/>
              </a:ext>
            </a:extLst>
          </p:cNvPr>
          <p:cNvCxnSpPr>
            <a:cxnSpLocks/>
          </p:cNvCxnSpPr>
          <p:nvPr/>
        </p:nvCxnSpPr>
        <p:spPr>
          <a:xfrm>
            <a:off x="928895" y="304802"/>
            <a:ext cx="0" cy="4916556"/>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41711AB-2E6D-100F-E6D0-CE29CD1ACAE2}"/>
              </a:ext>
            </a:extLst>
          </p:cNvPr>
          <p:cNvSpPr txBox="1"/>
          <p:nvPr/>
        </p:nvSpPr>
        <p:spPr>
          <a:xfrm>
            <a:off x="928895" y="715618"/>
            <a:ext cx="5878305" cy="646331"/>
          </a:xfrm>
          <a:prstGeom prst="rect">
            <a:avLst/>
          </a:prstGeom>
          <a:noFill/>
        </p:spPr>
        <p:txBody>
          <a:bodyPr wrap="square" rtlCol="0">
            <a:spAutoFit/>
          </a:bodyPr>
          <a:lstStyle/>
          <a:p>
            <a:r>
              <a:rPr lang="vi-VN" sz="3600" dirty="0"/>
              <a:t>5</a:t>
            </a:r>
            <a:r>
              <a:rPr lang="vi-VN" sz="3600"/>
              <a:t>. </a:t>
            </a:r>
            <a:r>
              <a:rPr lang="vi-VN" sz="3600" dirty="0"/>
              <a:t>Hiện thực chương trình </a:t>
            </a:r>
          </a:p>
        </p:txBody>
      </p:sp>
      <p:pic>
        <p:nvPicPr>
          <p:cNvPr id="7" name="Graphic 6" descr="Barcode">
            <a:extLst>
              <a:ext uri="{FF2B5EF4-FFF2-40B4-BE49-F238E27FC236}">
                <a16:creationId xmlns:a16="http://schemas.microsoft.com/office/drawing/2014/main" id="{ABA4684D-1122-AF26-CAF4-2F7F81AF51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00121" y="2461593"/>
            <a:ext cx="914400" cy="914400"/>
          </a:xfrm>
          <a:prstGeom prst="rect">
            <a:avLst/>
          </a:prstGeom>
        </p:spPr>
      </p:pic>
      <p:pic>
        <p:nvPicPr>
          <p:cNvPr id="9" name="Graphic 8" descr="Laptop">
            <a:extLst>
              <a:ext uri="{FF2B5EF4-FFF2-40B4-BE49-F238E27FC236}">
                <a16:creationId xmlns:a16="http://schemas.microsoft.com/office/drawing/2014/main" id="{624693FA-F904-5D23-8252-9A1CAABB364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42523" y="1980120"/>
            <a:ext cx="914400" cy="914400"/>
          </a:xfrm>
          <a:prstGeom prst="rect">
            <a:avLst/>
          </a:prstGeom>
        </p:spPr>
      </p:pic>
      <p:pic>
        <p:nvPicPr>
          <p:cNvPr id="11" name="Graphic 10" descr="Pie chart">
            <a:extLst>
              <a:ext uri="{FF2B5EF4-FFF2-40B4-BE49-F238E27FC236}">
                <a16:creationId xmlns:a16="http://schemas.microsoft.com/office/drawing/2014/main" id="{A334806C-A597-5B08-D916-D0DD313DE1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31196" y="3121800"/>
            <a:ext cx="914400" cy="914400"/>
          </a:xfrm>
          <a:prstGeom prst="rect">
            <a:avLst/>
          </a:prstGeom>
        </p:spPr>
      </p:pic>
      <p:pic>
        <p:nvPicPr>
          <p:cNvPr id="13" name="Graphic 12" descr="Gears">
            <a:extLst>
              <a:ext uri="{FF2B5EF4-FFF2-40B4-BE49-F238E27FC236}">
                <a16:creationId xmlns:a16="http://schemas.microsoft.com/office/drawing/2014/main" id="{A7131114-6740-6D83-8908-6C865652E04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96680" y="4100229"/>
            <a:ext cx="914400" cy="914400"/>
          </a:xfrm>
          <a:prstGeom prst="rect">
            <a:avLst/>
          </a:prstGeom>
        </p:spPr>
      </p:pic>
    </p:spTree>
    <p:extLst>
      <p:ext uri="{BB962C8B-B14F-4D97-AF65-F5344CB8AC3E}">
        <p14:creationId xmlns:p14="http://schemas.microsoft.com/office/powerpoint/2010/main" val="3630351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6498B8-467B-5139-2F23-D84266193E5E}"/>
              </a:ext>
            </a:extLst>
          </p:cNvPr>
          <p:cNvSpPr txBox="1"/>
          <p:nvPr/>
        </p:nvSpPr>
        <p:spPr>
          <a:xfrm>
            <a:off x="2107095" y="2634157"/>
            <a:ext cx="7977809" cy="646331"/>
          </a:xfrm>
          <a:prstGeom prst="rect">
            <a:avLst/>
          </a:prstGeom>
          <a:noFill/>
        </p:spPr>
        <p:txBody>
          <a:bodyPr wrap="square" rtlCol="0">
            <a:spAutoFit/>
          </a:bodyPr>
          <a:lstStyle/>
          <a:p>
            <a:r>
              <a:rPr lang="vi-VN" sz="3600" dirty="0"/>
              <a:t>Cảm ơn thầy và các bạn đã lắng nghe</a:t>
            </a:r>
          </a:p>
        </p:txBody>
      </p:sp>
    </p:spTree>
    <p:extLst>
      <p:ext uri="{BB962C8B-B14F-4D97-AF65-F5344CB8AC3E}">
        <p14:creationId xmlns:p14="http://schemas.microsoft.com/office/powerpoint/2010/main" val="409015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95AB21-3361-6F79-57BD-2D7033AF758B}"/>
              </a:ext>
            </a:extLst>
          </p:cNvPr>
          <p:cNvPicPr>
            <a:picLocks noChangeAspect="1"/>
          </p:cNvPicPr>
          <p:nvPr/>
        </p:nvPicPr>
        <p:blipFill>
          <a:blip r:embed="rId2"/>
          <a:stretch>
            <a:fillRect/>
          </a:stretch>
        </p:blipFill>
        <p:spPr>
          <a:xfrm>
            <a:off x="0" y="203258"/>
            <a:ext cx="12192000" cy="6409835"/>
          </a:xfrm>
          <a:prstGeom prst="rect">
            <a:avLst/>
          </a:prstGeom>
        </p:spPr>
      </p:pic>
      <p:sp>
        <p:nvSpPr>
          <p:cNvPr id="4" name="Title 1">
            <a:extLst>
              <a:ext uri="{FF2B5EF4-FFF2-40B4-BE49-F238E27FC236}">
                <a16:creationId xmlns:a16="http://schemas.microsoft.com/office/drawing/2014/main" id="{8ABB3CF3-52F5-2B75-11A5-6B20EC01FB7A}"/>
              </a:ext>
            </a:extLst>
          </p:cNvPr>
          <p:cNvSpPr txBox="1">
            <a:spLocks/>
          </p:cNvSpPr>
          <p:nvPr/>
        </p:nvSpPr>
        <p:spPr>
          <a:xfrm>
            <a:off x="1751012" y="561574"/>
            <a:ext cx="8689976" cy="563216"/>
          </a:xfrm>
          <a:prstGeom prst="rect">
            <a:avLst/>
          </a:prstGeom>
        </p:spPr>
        <p:txBody>
          <a:bodyPr>
            <a:normAutofit fontScale="925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2800" dirty="0">
                <a:latin typeface="+mn-lt"/>
              </a:rPr>
              <a:t>Trường đại học tài nguyên và môi trường </a:t>
            </a:r>
          </a:p>
        </p:txBody>
      </p:sp>
      <p:sp>
        <p:nvSpPr>
          <p:cNvPr id="5" name="Subtitle 2">
            <a:extLst>
              <a:ext uri="{FF2B5EF4-FFF2-40B4-BE49-F238E27FC236}">
                <a16:creationId xmlns:a16="http://schemas.microsoft.com/office/drawing/2014/main" id="{05461D7A-8D6A-232C-9D8D-444745E5158F}"/>
              </a:ext>
            </a:extLst>
          </p:cNvPr>
          <p:cNvSpPr txBox="1">
            <a:spLocks/>
          </p:cNvSpPr>
          <p:nvPr/>
        </p:nvSpPr>
        <p:spPr>
          <a:xfrm>
            <a:off x="3208319" y="1124790"/>
            <a:ext cx="5775360" cy="530088"/>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vi-VN" dirty="0"/>
              <a:t>Khoa hệ thống thông tin và viễn thám</a:t>
            </a:r>
          </a:p>
        </p:txBody>
      </p:sp>
      <p:sp>
        <p:nvSpPr>
          <p:cNvPr id="6" name="TextBox 5">
            <a:extLst>
              <a:ext uri="{FF2B5EF4-FFF2-40B4-BE49-F238E27FC236}">
                <a16:creationId xmlns:a16="http://schemas.microsoft.com/office/drawing/2014/main" id="{E7B58B0B-BE3B-6A6C-43E8-8822197704CC}"/>
              </a:ext>
            </a:extLst>
          </p:cNvPr>
          <p:cNvSpPr txBox="1"/>
          <p:nvPr/>
        </p:nvSpPr>
        <p:spPr>
          <a:xfrm>
            <a:off x="3208318" y="2218094"/>
            <a:ext cx="5775361" cy="584775"/>
          </a:xfrm>
          <a:prstGeom prst="rect">
            <a:avLst/>
          </a:prstGeom>
          <a:noFill/>
        </p:spPr>
        <p:txBody>
          <a:bodyPr wrap="square" rtlCol="0">
            <a:spAutoFit/>
          </a:bodyPr>
          <a:lstStyle/>
          <a:p>
            <a:r>
              <a:rPr lang="vi-VN" sz="3200" b="1" dirty="0"/>
              <a:t>Quản lý kho sách giáo khoa</a:t>
            </a:r>
          </a:p>
        </p:txBody>
      </p:sp>
      <p:pic>
        <p:nvPicPr>
          <p:cNvPr id="11" name="Graphic 10" descr="Closed book">
            <a:extLst>
              <a:ext uri="{FF2B5EF4-FFF2-40B4-BE49-F238E27FC236}">
                <a16:creationId xmlns:a16="http://schemas.microsoft.com/office/drawing/2014/main" id="{001CFA42-C8D3-7D12-D186-AAEEA4D4D1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89533" y="3161184"/>
            <a:ext cx="914400" cy="914400"/>
          </a:xfrm>
          <a:prstGeom prst="rect">
            <a:avLst/>
          </a:prstGeom>
        </p:spPr>
      </p:pic>
      <p:pic>
        <p:nvPicPr>
          <p:cNvPr id="13" name="Graphic 12" descr="Open book">
            <a:extLst>
              <a:ext uri="{FF2B5EF4-FFF2-40B4-BE49-F238E27FC236}">
                <a16:creationId xmlns:a16="http://schemas.microsoft.com/office/drawing/2014/main" id="{2F275FC5-5975-D009-9A64-48C480AFA2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97002" y="4755670"/>
            <a:ext cx="914400" cy="914400"/>
          </a:xfrm>
          <a:prstGeom prst="rect">
            <a:avLst/>
          </a:prstGeom>
        </p:spPr>
      </p:pic>
      <p:pic>
        <p:nvPicPr>
          <p:cNvPr id="15" name="Graphic 14" descr="Books on shelf">
            <a:extLst>
              <a:ext uri="{FF2B5EF4-FFF2-40B4-BE49-F238E27FC236}">
                <a16:creationId xmlns:a16="http://schemas.microsoft.com/office/drawing/2014/main" id="{2550D9E9-2A12-B7A6-D848-CD6D8ECB081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14342" y="3461184"/>
            <a:ext cx="914400" cy="914400"/>
          </a:xfrm>
          <a:prstGeom prst="rect">
            <a:avLst/>
          </a:prstGeom>
        </p:spPr>
      </p:pic>
      <p:pic>
        <p:nvPicPr>
          <p:cNvPr id="17" name="Graphic 16" descr="Books">
            <a:extLst>
              <a:ext uri="{FF2B5EF4-FFF2-40B4-BE49-F238E27FC236}">
                <a16:creationId xmlns:a16="http://schemas.microsoft.com/office/drawing/2014/main" id="{5424AA3C-DB19-9C98-D193-77BCD81C2EC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76721" y="3915984"/>
            <a:ext cx="914400" cy="914400"/>
          </a:xfrm>
          <a:prstGeom prst="rect">
            <a:avLst/>
          </a:prstGeom>
        </p:spPr>
      </p:pic>
    </p:spTree>
    <p:extLst>
      <p:ext uri="{BB962C8B-B14F-4D97-AF65-F5344CB8AC3E}">
        <p14:creationId xmlns:p14="http://schemas.microsoft.com/office/powerpoint/2010/main" val="1742495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23342B-CD04-839C-4CA2-32F1D9FF0E23}"/>
              </a:ext>
            </a:extLst>
          </p:cNvPr>
          <p:cNvSpPr txBox="1"/>
          <p:nvPr/>
        </p:nvSpPr>
        <p:spPr>
          <a:xfrm>
            <a:off x="4340087" y="1072384"/>
            <a:ext cx="3511826" cy="646331"/>
          </a:xfrm>
          <a:prstGeom prst="rect">
            <a:avLst/>
          </a:prstGeom>
          <a:noFill/>
        </p:spPr>
        <p:txBody>
          <a:bodyPr wrap="square" rtlCol="0">
            <a:spAutoFit/>
          </a:bodyPr>
          <a:lstStyle/>
          <a:p>
            <a:r>
              <a:rPr lang="vi-VN" sz="3600" dirty="0"/>
              <a:t>1. Giới thiệu</a:t>
            </a:r>
          </a:p>
        </p:txBody>
      </p:sp>
      <p:sp>
        <p:nvSpPr>
          <p:cNvPr id="4" name="TextBox 3">
            <a:extLst>
              <a:ext uri="{FF2B5EF4-FFF2-40B4-BE49-F238E27FC236}">
                <a16:creationId xmlns:a16="http://schemas.microsoft.com/office/drawing/2014/main" id="{174C2612-650C-1D15-6AED-6310122B8160}"/>
              </a:ext>
            </a:extLst>
          </p:cNvPr>
          <p:cNvSpPr txBox="1"/>
          <p:nvPr/>
        </p:nvSpPr>
        <p:spPr>
          <a:xfrm>
            <a:off x="4340087" y="1945661"/>
            <a:ext cx="3511825" cy="646331"/>
          </a:xfrm>
          <a:prstGeom prst="rect">
            <a:avLst/>
          </a:prstGeom>
          <a:noFill/>
        </p:spPr>
        <p:txBody>
          <a:bodyPr wrap="square" rtlCol="0">
            <a:spAutoFit/>
          </a:bodyPr>
          <a:lstStyle/>
          <a:p>
            <a:r>
              <a:rPr lang="vi-VN" sz="3600" dirty="0"/>
              <a:t>2. Phân tích</a:t>
            </a:r>
          </a:p>
        </p:txBody>
      </p:sp>
      <p:sp>
        <p:nvSpPr>
          <p:cNvPr id="5" name="TextBox 4">
            <a:extLst>
              <a:ext uri="{FF2B5EF4-FFF2-40B4-BE49-F238E27FC236}">
                <a16:creationId xmlns:a16="http://schemas.microsoft.com/office/drawing/2014/main" id="{C4E84E7D-7BCF-F56A-CD67-03E1BA406A7C}"/>
              </a:ext>
            </a:extLst>
          </p:cNvPr>
          <p:cNvSpPr txBox="1"/>
          <p:nvPr/>
        </p:nvSpPr>
        <p:spPr>
          <a:xfrm>
            <a:off x="4340087" y="2818938"/>
            <a:ext cx="3511825" cy="646331"/>
          </a:xfrm>
          <a:prstGeom prst="rect">
            <a:avLst/>
          </a:prstGeom>
          <a:noFill/>
        </p:spPr>
        <p:txBody>
          <a:bodyPr wrap="square" rtlCol="0">
            <a:spAutoFit/>
          </a:bodyPr>
          <a:lstStyle/>
          <a:p>
            <a:r>
              <a:rPr lang="vi-VN" sz="3600" dirty="0"/>
              <a:t>3. Thiết kế</a:t>
            </a:r>
          </a:p>
        </p:txBody>
      </p:sp>
      <p:sp>
        <p:nvSpPr>
          <p:cNvPr id="6" name="TextBox 5">
            <a:extLst>
              <a:ext uri="{FF2B5EF4-FFF2-40B4-BE49-F238E27FC236}">
                <a16:creationId xmlns:a16="http://schemas.microsoft.com/office/drawing/2014/main" id="{2B38F041-95AC-C3D6-34FC-4C16744300DB}"/>
              </a:ext>
            </a:extLst>
          </p:cNvPr>
          <p:cNvSpPr txBox="1"/>
          <p:nvPr/>
        </p:nvSpPr>
        <p:spPr>
          <a:xfrm>
            <a:off x="4340084" y="4565492"/>
            <a:ext cx="3511825" cy="646331"/>
          </a:xfrm>
          <a:prstGeom prst="rect">
            <a:avLst/>
          </a:prstGeom>
          <a:noFill/>
        </p:spPr>
        <p:txBody>
          <a:bodyPr wrap="square" rtlCol="0">
            <a:spAutoFit/>
          </a:bodyPr>
          <a:lstStyle/>
          <a:p>
            <a:r>
              <a:rPr lang="vi-VN" sz="3600" dirty="0"/>
              <a:t>5. Hiện thực</a:t>
            </a:r>
          </a:p>
        </p:txBody>
      </p:sp>
      <p:sp>
        <p:nvSpPr>
          <p:cNvPr id="7" name="TextBox 6">
            <a:extLst>
              <a:ext uri="{FF2B5EF4-FFF2-40B4-BE49-F238E27FC236}">
                <a16:creationId xmlns:a16="http://schemas.microsoft.com/office/drawing/2014/main" id="{D0817774-0603-A825-5BA1-264C341B70A8}"/>
              </a:ext>
            </a:extLst>
          </p:cNvPr>
          <p:cNvSpPr txBox="1"/>
          <p:nvPr/>
        </p:nvSpPr>
        <p:spPr>
          <a:xfrm>
            <a:off x="4340084" y="3692215"/>
            <a:ext cx="3511827" cy="646331"/>
          </a:xfrm>
          <a:prstGeom prst="rect">
            <a:avLst/>
          </a:prstGeom>
          <a:noFill/>
        </p:spPr>
        <p:txBody>
          <a:bodyPr wrap="square" rtlCol="0">
            <a:spAutoFit/>
          </a:bodyPr>
          <a:lstStyle/>
          <a:p>
            <a:r>
              <a:rPr lang="vi-VN" sz="3600" dirty="0"/>
              <a:t>4. Kết luận</a:t>
            </a:r>
          </a:p>
        </p:txBody>
      </p:sp>
    </p:spTree>
    <p:extLst>
      <p:ext uri="{BB962C8B-B14F-4D97-AF65-F5344CB8AC3E}">
        <p14:creationId xmlns:p14="http://schemas.microsoft.com/office/powerpoint/2010/main" val="841640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D104B3-3C32-8A56-F8F0-8451A130595C}"/>
              </a:ext>
            </a:extLst>
          </p:cNvPr>
          <p:cNvSpPr txBox="1"/>
          <p:nvPr/>
        </p:nvSpPr>
        <p:spPr>
          <a:xfrm>
            <a:off x="928895" y="810812"/>
            <a:ext cx="3419061" cy="646331"/>
          </a:xfrm>
          <a:prstGeom prst="rect">
            <a:avLst/>
          </a:prstGeom>
          <a:noFill/>
        </p:spPr>
        <p:txBody>
          <a:bodyPr wrap="square" rtlCol="0">
            <a:spAutoFit/>
          </a:bodyPr>
          <a:lstStyle/>
          <a:p>
            <a:r>
              <a:rPr lang="vi-VN" sz="3600" dirty="0"/>
              <a:t>1. Giới thiệu</a:t>
            </a:r>
          </a:p>
        </p:txBody>
      </p:sp>
      <p:sp>
        <p:nvSpPr>
          <p:cNvPr id="4" name="TextBox 3">
            <a:extLst>
              <a:ext uri="{FF2B5EF4-FFF2-40B4-BE49-F238E27FC236}">
                <a16:creationId xmlns:a16="http://schemas.microsoft.com/office/drawing/2014/main" id="{1F6FA326-37D5-D559-A44A-59D41E734D62}"/>
              </a:ext>
            </a:extLst>
          </p:cNvPr>
          <p:cNvSpPr txBox="1"/>
          <p:nvPr/>
        </p:nvSpPr>
        <p:spPr>
          <a:xfrm>
            <a:off x="928894" y="1522813"/>
            <a:ext cx="2849218" cy="461665"/>
          </a:xfrm>
          <a:prstGeom prst="rect">
            <a:avLst/>
          </a:prstGeom>
          <a:noFill/>
        </p:spPr>
        <p:txBody>
          <a:bodyPr wrap="square" rtlCol="0">
            <a:spAutoFit/>
          </a:bodyPr>
          <a:lstStyle/>
          <a:p>
            <a:r>
              <a:rPr lang="vi-VN" sz="2400" dirty="0"/>
              <a:t>Lý do chọn đề tài</a:t>
            </a:r>
          </a:p>
        </p:txBody>
      </p:sp>
      <p:sp>
        <p:nvSpPr>
          <p:cNvPr id="6" name="TextBox 5">
            <a:extLst>
              <a:ext uri="{FF2B5EF4-FFF2-40B4-BE49-F238E27FC236}">
                <a16:creationId xmlns:a16="http://schemas.microsoft.com/office/drawing/2014/main" id="{2D9E4D82-F855-5B4A-68DA-86C4C2D9725E}"/>
              </a:ext>
            </a:extLst>
          </p:cNvPr>
          <p:cNvSpPr txBox="1"/>
          <p:nvPr/>
        </p:nvSpPr>
        <p:spPr>
          <a:xfrm>
            <a:off x="1086679" y="2122078"/>
            <a:ext cx="9144000" cy="707886"/>
          </a:xfrm>
          <a:prstGeom prst="rect">
            <a:avLst/>
          </a:prstGeom>
          <a:noFill/>
        </p:spPr>
        <p:txBody>
          <a:bodyPr wrap="square" rtlCol="0">
            <a:spAutoFit/>
          </a:bodyPr>
          <a:lstStyle/>
          <a:p>
            <a:r>
              <a:rPr lang="vi-VN" sz="2000" dirty="0"/>
              <a:t>Nền giáo dục là vấn đề luôn được quan tâm từ các học sinh, bậc phụ huynh, mọi người cũng như xã hội ngày nay</a:t>
            </a:r>
          </a:p>
        </p:txBody>
      </p:sp>
      <p:sp>
        <p:nvSpPr>
          <p:cNvPr id="7" name="TextBox 6">
            <a:extLst>
              <a:ext uri="{FF2B5EF4-FFF2-40B4-BE49-F238E27FC236}">
                <a16:creationId xmlns:a16="http://schemas.microsoft.com/office/drawing/2014/main" id="{60D0321C-A828-4947-2A4A-A114FD516F61}"/>
              </a:ext>
            </a:extLst>
          </p:cNvPr>
          <p:cNvSpPr txBox="1"/>
          <p:nvPr/>
        </p:nvSpPr>
        <p:spPr>
          <a:xfrm>
            <a:off x="1086679" y="2948540"/>
            <a:ext cx="8719931" cy="1323439"/>
          </a:xfrm>
          <a:prstGeom prst="rect">
            <a:avLst/>
          </a:prstGeom>
          <a:noFill/>
        </p:spPr>
        <p:txBody>
          <a:bodyPr wrap="square" rtlCol="0">
            <a:spAutoFit/>
          </a:bodyPr>
          <a:lstStyle/>
          <a:p>
            <a:r>
              <a:rPr lang="vi-VN" sz="2000" dirty="0"/>
              <a:t>Vậy thì phương tiện nào để giúp nền giáo dục được phát triển và chú ý đến như vậy?</a:t>
            </a:r>
          </a:p>
          <a:p>
            <a:r>
              <a:rPr lang="vi-VN" sz="2000" dirty="0"/>
              <a:t>Một trong số đó là các bộ sách giáo khoa được bày bán tại các nhà sách hiện nay</a:t>
            </a:r>
          </a:p>
        </p:txBody>
      </p:sp>
      <p:sp>
        <p:nvSpPr>
          <p:cNvPr id="9" name="TextBox 8">
            <a:extLst>
              <a:ext uri="{FF2B5EF4-FFF2-40B4-BE49-F238E27FC236}">
                <a16:creationId xmlns:a16="http://schemas.microsoft.com/office/drawing/2014/main" id="{DD2ECE90-2A9D-80CA-36C2-1A840090A1E9}"/>
              </a:ext>
            </a:extLst>
          </p:cNvPr>
          <p:cNvSpPr txBox="1"/>
          <p:nvPr/>
        </p:nvSpPr>
        <p:spPr>
          <a:xfrm>
            <a:off x="1086679" y="4390556"/>
            <a:ext cx="8971722" cy="707886"/>
          </a:xfrm>
          <a:prstGeom prst="rect">
            <a:avLst/>
          </a:prstGeom>
          <a:noFill/>
        </p:spPr>
        <p:txBody>
          <a:bodyPr wrap="square" rtlCol="0">
            <a:spAutoFit/>
          </a:bodyPr>
          <a:lstStyle/>
          <a:p>
            <a:r>
              <a:rPr lang="vi-VN" sz="2000" dirty="0"/>
              <a:t>Vậy thì làm cách nào để người quản lý có thể quản lý kho sách giáo khoa của mình, đó chính là lý do mà nhóm em chọn chủ đề này</a:t>
            </a:r>
          </a:p>
        </p:txBody>
      </p:sp>
      <p:cxnSp>
        <p:nvCxnSpPr>
          <p:cNvPr id="15" name="Straight Connector 14">
            <a:extLst>
              <a:ext uri="{FF2B5EF4-FFF2-40B4-BE49-F238E27FC236}">
                <a16:creationId xmlns:a16="http://schemas.microsoft.com/office/drawing/2014/main" id="{A8B9CC60-7F67-DFB7-FF68-1272F6A609A0}"/>
              </a:ext>
            </a:extLst>
          </p:cNvPr>
          <p:cNvCxnSpPr>
            <a:cxnSpLocks/>
          </p:cNvCxnSpPr>
          <p:nvPr/>
        </p:nvCxnSpPr>
        <p:spPr>
          <a:xfrm>
            <a:off x="928895" y="331306"/>
            <a:ext cx="0" cy="4916556"/>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90CBF7DD-4211-CB88-59ED-9D0123042B16}"/>
              </a:ext>
            </a:extLst>
          </p:cNvPr>
          <p:cNvPicPr>
            <a:picLocks noChangeAspect="1"/>
          </p:cNvPicPr>
          <p:nvPr/>
        </p:nvPicPr>
        <p:blipFill>
          <a:blip r:embed="rId2"/>
          <a:stretch>
            <a:fillRect/>
          </a:stretch>
        </p:blipFill>
        <p:spPr>
          <a:xfrm>
            <a:off x="928895" y="1472557"/>
            <a:ext cx="4676775" cy="9525"/>
          </a:xfrm>
          <a:prstGeom prst="rect">
            <a:avLst/>
          </a:prstGeom>
        </p:spPr>
      </p:pic>
    </p:spTree>
    <p:extLst>
      <p:ext uri="{BB962C8B-B14F-4D97-AF65-F5344CB8AC3E}">
        <p14:creationId xmlns:p14="http://schemas.microsoft.com/office/powerpoint/2010/main" val="3401584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2B60B3-C387-AEE8-F0FA-43615C208658}"/>
              </a:ext>
            </a:extLst>
          </p:cNvPr>
          <p:cNvSpPr txBox="1"/>
          <p:nvPr/>
        </p:nvSpPr>
        <p:spPr>
          <a:xfrm>
            <a:off x="1219200" y="1020417"/>
            <a:ext cx="4479235" cy="461665"/>
          </a:xfrm>
          <a:prstGeom prst="rect">
            <a:avLst/>
          </a:prstGeom>
          <a:noFill/>
        </p:spPr>
        <p:txBody>
          <a:bodyPr wrap="square" rtlCol="0">
            <a:spAutoFit/>
          </a:bodyPr>
          <a:lstStyle/>
          <a:p>
            <a:r>
              <a:rPr lang="vi-VN" sz="2400" dirty="0"/>
              <a:t>Phạm vi đề tài</a:t>
            </a:r>
          </a:p>
        </p:txBody>
      </p:sp>
      <p:sp>
        <p:nvSpPr>
          <p:cNvPr id="4" name="TextBox 3">
            <a:extLst>
              <a:ext uri="{FF2B5EF4-FFF2-40B4-BE49-F238E27FC236}">
                <a16:creationId xmlns:a16="http://schemas.microsoft.com/office/drawing/2014/main" id="{0B2EA31A-400C-E177-41EC-A44D3A344F52}"/>
              </a:ext>
            </a:extLst>
          </p:cNvPr>
          <p:cNvSpPr txBox="1"/>
          <p:nvPr/>
        </p:nvSpPr>
        <p:spPr>
          <a:xfrm>
            <a:off x="1219200" y="2014331"/>
            <a:ext cx="6679096" cy="1015663"/>
          </a:xfrm>
          <a:prstGeom prst="rect">
            <a:avLst/>
          </a:prstGeom>
          <a:noFill/>
        </p:spPr>
        <p:txBody>
          <a:bodyPr wrap="square" rtlCol="0">
            <a:spAutoFit/>
          </a:bodyPr>
          <a:lstStyle/>
          <a:p>
            <a:r>
              <a:rPr lang="vi-VN" sz="2000" dirty="0"/>
              <a:t>Xây dựng các đoạn code thể hiện các chức năng trên console với các chức năng như: nhập dữ liệu, xóa sách không cần thiết, sắp xếp tên,...</a:t>
            </a:r>
          </a:p>
        </p:txBody>
      </p:sp>
      <p:cxnSp>
        <p:nvCxnSpPr>
          <p:cNvPr id="7" name="Straight Connector 6">
            <a:extLst>
              <a:ext uri="{FF2B5EF4-FFF2-40B4-BE49-F238E27FC236}">
                <a16:creationId xmlns:a16="http://schemas.microsoft.com/office/drawing/2014/main" id="{3FF96BB2-D194-F427-EF53-75946295638A}"/>
              </a:ext>
            </a:extLst>
          </p:cNvPr>
          <p:cNvCxnSpPr>
            <a:cxnSpLocks/>
          </p:cNvCxnSpPr>
          <p:nvPr/>
        </p:nvCxnSpPr>
        <p:spPr>
          <a:xfrm>
            <a:off x="928895" y="331306"/>
            <a:ext cx="0" cy="4916556"/>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ACBEFBE-5666-8C60-5B99-321B3D6C4EC1}"/>
              </a:ext>
            </a:extLst>
          </p:cNvPr>
          <p:cNvPicPr>
            <a:picLocks noChangeAspect="1"/>
          </p:cNvPicPr>
          <p:nvPr/>
        </p:nvPicPr>
        <p:blipFill>
          <a:blip r:embed="rId2"/>
          <a:stretch>
            <a:fillRect/>
          </a:stretch>
        </p:blipFill>
        <p:spPr>
          <a:xfrm>
            <a:off x="928895" y="1472557"/>
            <a:ext cx="4676775" cy="9525"/>
          </a:xfrm>
          <a:prstGeom prst="rect">
            <a:avLst/>
          </a:prstGeom>
        </p:spPr>
      </p:pic>
      <p:pic>
        <p:nvPicPr>
          <p:cNvPr id="11" name="Graphic 10" descr="Magnifying glass">
            <a:extLst>
              <a:ext uri="{FF2B5EF4-FFF2-40B4-BE49-F238E27FC236}">
                <a16:creationId xmlns:a16="http://schemas.microsoft.com/office/drawing/2014/main" id="{EB2693DA-04CF-0EAD-6CCC-27CF49550B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01617" y="3828007"/>
            <a:ext cx="914400" cy="914400"/>
          </a:xfrm>
          <a:prstGeom prst="rect">
            <a:avLst/>
          </a:prstGeom>
        </p:spPr>
      </p:pic>
      <p:pic>
        <p:nvPicPr>
          <p:cNvPr id="13" name="Graphic 12" descr="Binoculars">
            <a:extLst>
              <a:ext uri="{FF2B5EF4-FFF2-40B4-BE49-F238E27FC236}">
                <a16:creationId xmlns:a16="http://schemas.microsoft.com/office/drawing/2014/main" id="{7763256A-6E66-BACB-DDF3-715130BA97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77775" y="2800965"/>
            <a:ext cx="914400" cy="914400"/>
          </a:xfrm>
          <a:prstGeom prst="rect">
            <a:avLst/>
          </a:prstGeom>
        </p:spPr>
      </p:pic>
      <p:pic>
        <p:nvPicPr>
          <p:cNvPr id="15" name="Graphic 14" descr="Easel">
            <a:extLst>
              <a:ext uri="{FF2B5EF4-FFF2-40B4-BE49-F238E27FC236}">
                <a16:creationId xmlns:a16="http://schemas.microsoft.com/office/drawing/2014/main" id="{6A3989E3-62FC-FE03-61BF-5DDA63681E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88738" y="4562061"/>
            <a:ext cx="914400" cy="914400"/>
          </a:xfrm>
          <a:prstGeom prst="rect">
            <a:avLst/>
          </a:prstGeom>
        </p:spPr>
      </p:pic>
    </p:spTree>
    <p:extLst>
      <p:ext uri="{BB962C8B-B14F-4D97-AF65-F5344CB8AC3E}">
        <p14:creationId xmlns:p14="http://schemas.microsoft.com/office/powerpoint/2010/main" val="2385736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A65B54-5373-0CBC-FAF6-789C7B5E2FBF}"/>
              </a:ext>
            </a:extLst>
          </p:cNvPr>
          <p:cNvSpPr txBox="1"/>
          <p:nvPr/>
        </p:nvSpPr>
        <p:spPr>
          <a:xfrm>
            <a:off x="928894" y="826226"/>
            <a:ext cx="4465983" cy="646331"/>
          </a:xfrm>
          <a:prstGeom prst="rect">
            <a:avLst/>
          </a:prstGeom>
          <a:noFill/>
        </p:spPr>
        <p:txBody>
          <a:bodyPr wrap="square" rtlCol="0">
            <a:spAutoFit/>
          </a:bodyPr>
          <a:lstStyle/>
          <a:p>
            <a:r>
              <a:rPr lang="vi-VN" sz="3600" dirty="0"/>
              <a:t>Tìm hiểu về UML</a:t>
            </a:r>
          </a:p>
        </p:txBody>
      </p:sp>
      <p:sp>
        <p:nvSpPr>
          <p:cNvPr id="4" name="TextBox 3">
            <a:extLst>
              <a:ext uri="{FF2B5EF4-FFF2-40B4-BE49-F238E27FC236}">
                <a16:creationId xmlns:a16="http://schemas.microsoft.com/office/drawing/2014/main" id="{17E52ECD-1B12-EF01-967D-450AC94DF998}"/>
              </a:ext>
            </a:extLst>
          </p:cNvPr>
          <p:cNvSpPr txBox="1"/>
          <p:nvPr/>
        </p:nvSpPr>
        <p:spPr>
          <a:xfrm>
            <a:off x="1219198" y="1693253"/>
            <a:ext cx="7341706" cy="1015663"/>
          </a:xfrm>
          <a:prstGeom prst="rect">
            <a:avLst/>
          </a:prstGeom>
          <a:noFill/>
        </p:spPr>
        <p:txBody>
          <a:bodyPr wrap="square" rtlCol="0">
            <a:spAutoFit/>
          </a:bodyPr>
          <a:lstStyle/>
          <a:p>
            <a:r>
              <a:rPr lang="vi-VN" sz="2000" b="0" i="0" dirty="0">
                <a:effectLst/>
                <a:latin typeface="-apple-system"/>
              </a:rPr>
              <a:t>Ngôn ngữ mô hình hóa thống nhất là một ngôn ngữ mô hình gồm các ký hiệu đồ họa mà các phương pháp hướng đối tượng sử dụng để thiết kế các hệ thống thông tin một cách nhanh chóng</a:t>
            </a:r>
            <a:endParaRPr lang="vi-VN" sz="2000" dirty="0"/>
          </a:p>
        </p:txBody>
      </p:sp>
      <p:pic>
        <p:nvPicPr>
          <p:cNvPr id="5" name="Picture 4">
            <a:extLst>
              <a:ext uri="{FF2B5EF4-FFF2-40B4-BE49-F238E27FC236}">
                <a16:creationId xmlns:a16="http://schemas.microsoft.com/office/drawing/2014/main" id="{AD653B8F-9D20-562B-9A91-3E522B8FE78B}"/>
              </a:ext>
            </a:extLst>
          </p:cNvPr>
          <p:cNvPicPr>
            <a:picLocks noChangeAspect="1"/>
          </p:cNvPicPr>
          <p:nvPr/>
        </p:nvPicPr>
        <p:blipFill>
          <a:blip r:embed="rId2"/>
          <a:stretch>
            <a:fillRect/>
          </a:stretch>
        </p:blipFill>
        <p:spPr>
          <a:xfrm>
            <a:off x="928895" y="1472557"/>
            <a:ext cx="4676775" cy="9525"/>
          </a:xfrm>
          <a:prstGeom prst="rect">
            <a:avLst/>
          </a:prstGeom>
        </p:spPr>
      </p:pic>
      <p:cxnSp>
        <p:nvCxnSpPr>
          <p:cNvPr id="6" name="Straight Connector 5">
            <a:extLst>
              <a:ext uri="{FF2B5EF4-FFF2-40B4-BE49-F238E27FC236}">
                <a16:creationId xmlns:a16="http://schemas.microsoft.com/office/drawing/2014/main" id="{EB602FFA-64E2-4FD8-1143-5C973C13F954}"/>
              </a:ext>
            </a:extLst>
          </p:cNvPr>
          <p:cNvCxnSpPr>
            <a:cxnSpLocks/>
          </p:cNvCxnSpPr>
          <p:nvPr/>
        </p:nvCxnSpPr>
        <p:spPr>
          <a:xfrm>
            <a:off x="928895" y="304802"/>
            <a:ext cx="0" cy="4916556"/>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Sự Khác Biệt Giữa Uml Và Bpmn Là Gì ? Hiện Giải Ngố Các Ký Hiệu Bpmn">
            <a:extLst>
              <a:ext uri="{FF2B5EF4-FFF2-40B4-BE49-F238E27FC236}">
                <a16:creationId xmlns:a16="http://schemas.microsoft.com/office/drawing/2014/main" id="{6625E8A0-EBA0-D8C4-EF04-3A8AD60CB3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25" y="2920087"/>
            <a:ext cx="7143750" cy="3111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54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A60BF4D-B405-C44B-D2C1-91DE829E5195}"/>
              </a:ext>
            </a:extLst>
          </p:cNvPr>
          <p:cNvCxnSpPr>
            <a:cxnSpLocks/>
          </p:cNvCxnSpPr>
          <p:nvPr/>
        </p:nvCxnSpPr>
        <p:spPr>
          <a:xfrm>
            <a:off x="928895" y="304802"/>
            <a:ext cx="0" cy="4916556"/>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5A21974-BAD9-CC1F-A9B3-67F242E15288}"/>
              </a:ext>
            </a:extLst>
          </p:cNvPr>
          <p:cNvPicPr>
            <a:picLocks noChangeAspect="1"/>
          </p:cNvPicPr>
          <p:nvPr/>
        </p:nvPicPr>
        <p:blipFill>
          <a:blip r:embed="rId2"/>
          <a:stretch>
            <a:fillRect/>
          </a:stretch>
        </p:blipFill>
        <p:spPr>
          <a:xfrm>
            <a:off x="928895" y="1472557"/>
            <a:ext cx="4676775" cy="9525"/>
          </a:xfrm>
          <a:prstGeom prst="rect">
            <a:avLst/>
          </a:prstGeom>
        </p:spPr>
      </p:pic>
      <p:sp>
        <p:nvSpPr>
          <p:cNvPr id="5" name="TextBox 4">
            <a:extLst>
              <a:ext uri="{FF2B5EF4-FFF2-40B4-BE49-F238E27FC236}">
                <a16:creationId xmlns:a16="http://schemas.microsoft.com/office/drawing/2014/main" id="{421FC6B7-FA75-002B-711A-ED0EAF9B4D4B}"/>
              </a:ext>
            </a:extLst>
          </p:cNvPr>
          <p:cNvSpPr txBox="1"/>
          <p:nvPr/>
        </p:nvSpPr>
        <p:spPr>
          <a:xfrm>
            <a:off x="1087304" y="689112"/>
            <a:ext cx="4359955" cy="646331"/>
          </a:xfrm>
          <a:prstGeom prst="rect">
            <a:avLst/>
          </a:prstGeom>
          <a:noFill/>
        </p:spPr>
        <p:txBody>
          <a:bodyPr wrap="square" rtlCol="0">
            <a:spAutoFit/>
          </a:bodyPr>
          <a:lstStyle/>
          <a:p>
            <a:r>
              <a:rPr lang="vi-VN" sz="3600" dirty="0"/>
              <a:t>Netbean IDE là gì?</a:t>
            </a:r>
          </a:p>
        </p:txBody>
      </p:sp>
      <p:sp>
        <p:nvSpPr>
          <p:cNvPr id="6" name="TextBox 5">
            <a:extLst>
              <a:ext uri="{FF2B5EF4-FFF2-40B4-BE49-F238E27FC236}">
                <a16:creationId xmlns:a16="http://schemas.microsoft.com/office/drawing/2014/main" id="{10166CA5-21C5-2831-D627-F2D735926DE7}"/>
              </a:ext>
            </a:extLst>
          </p:cNvPr>
          <p:cNvSpPr txBox="1"/>
          <p:nvPr/>
        </p:nvSpPr>
        <p:spPr>
          <a:xfrm>
            <a:off x="1087304" y="1630017"/>
            <a:ext cx="6333913" cy="1323439"/>
          </a:xfrm>
          <a:prstGeom prst="rect">
            <a:avLst/>
          </a:prstGeom>
          <a:noFill/>
        </p:spPr>
        <p:txBody>
          <a:bodyPr wrap="square" rtlCol="0">
            <a:spAutoFit/>
          </a:bodyPr>
          <a:lstStyle/>
          <a:p>
            <a:r>
              <a:rPr lang="vi-VN" sz="2000" b="0" i="0" dirty="0">
                <a:effectLst/>
              </a:rPr>
              <a:t>NetBeans IDE là môi trường phát triển tích hợp và là một mã nguồn mở, công cụ này có thể hoạt động tốt với rất nhiều nền tảng hệ điều hành khác nhau như Linux, Windows, MacOS,...</a:t>
            </a:r>
            <a:endParaRPr lang="vi-VN" sz="2000" dirty="0"/>
          </a:p>
        </p:txBody>
      </p:sp>
      <p:pic>
        <p:nvPicPr>
          <p:cNvPr id="9218" name="Picture 2" descr="Apache NetBeans 11 trong JDK 12.0.1 trên Arch Linux">
            <a:extLst>
              <a:ext uri="{FF2B5EF4-FFF2-40B4-BE49-F238E27FC236}">
                <a16:creationId xmlns:a16="http://schemas.microsoft.com/office/drawing/2014/main" id="{76C48F02-A38E-CDD3-5E2E-740104228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1410" y="3101391"/>
            <a:ext cx="6228520" cy="3513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341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B1C352-CACD-2780-E924-4389E9DADA0C}"/>
              </a:ext>
            </a:extLst>
          </p:cNvPr>
          <p:cNvPicPr>
            <a:picLocks noChangeAspect="1"/>
          </p:cNvPicPr>
          <p:nvPr/>
        </p:nvPicPr>
        <p:blipFill>
          <a:blip r:embed="rId2"/>
          <a:stretch>
            <a:fillRect/>
          </a:stretch>
        </p:blipFill>
        <p:spPr>
          <a:xfrm>
            <a:off x="928895" y="1472557"/>
            <a:ext cx="4676775" cy="9525"/>
          </a:xfrm>
          <a:prstGeom prst="rect">
            <a:avLst/>
          </a:prstGeom>
        </p:spPr>
      </p:pic>
      <p:cxnSp>
        <p:nvCxnSpPr>
          <p:cNvPr id="6" name="Straight Connector 5">
            <a:extLst>
              <a:ext uri="{FF2B5EF4-FFF2-40B4-BE49-F238E27FC236}">
                <a16:creationId xmlns:a16="http://schemas.microsoft.com/office/drawing/2014/main" id="{F6C6760C-70D8-0741-C6FA-21D051306504}"/>
              </a:ext>
            </a:extLst>
          </p:cNvPr>
          <p:cNvCxnSpPr>
            <a:cxnSpLocks/>
          </p:cNvCxnSpPr>
          <p:nvPr/>
        </p:nvCxnSpPr>
        <p:spPr>
          <a:xfrm>
            <a:off x="928895" y="304802"/>
            <a:ext cx="0" cy="4916556"/>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779654-54BD-0C20-D35E-DFE4A147FF6A}"/>
              </a:ext>
            </a:extLst>
          </p:cNvPr>
          <p:cNvSpPr txBox="1"/>
          <p:nvPr/>
        </p:nvSpPr>
        <p:spPr>
          <a:xfrm>
            <a:off x="928895" y="826226"/>
            <a:ext cx="5168348" cy="646331"/>
          </a:xfrm>
          <a:prstGeom prst="rect">
            <a:avLst/>
          </a:prstGeom>
          <a:noFill/>
        </p:spPr>
        <p:txBody>
          <a:bodyPr wrap="square" rtlCol="0">
            <a:spAutoFit/>
          </a:bodyPr>
          <a:lstStyle/>
          <a:p>
            <a:r>
              <a:rPr lang="vi-VN" sz="3600" dirty="0"/>
              <a:t>Ngôn ngữ lập trình Java</a:t>
            </a:r>
          </a:p>
        </p:txBody>
      </p:sp>
      <p:sp>
        <p:nvSpPr>
          <p:cNvPr id="8" name="TextBox 7">
            <a:extLst>
              <a:ext uri="{FF2B5EF4-FFF2-40B4-BE49-F238E27FC236}">
                <a16:creationId xmlns:a16="http://schemas.microsoft.com/office/drawing/2014/main" id="{1C12F4C5-E3AD-6721-7555-D9DE290F734D}"/>
              </a:ext>
            </a:extLst>
          </p:cNvPr>
          <p:cNvSpPr txBox="1"/>
          <p:nvPr/>
        </p:nvSpPr>
        <p:spPr>
          <a:xfrm>
            <a:off x="1219200" y="1603513"/>
            <a:ext cx="7050155" cy="707886"/>
          </a:xfrm>
          <a:prstGeom prst="rect">
            <a:avLst/>
          </a:prstGeom>
          <a:noFill/>
        </p:spPr>
        <p:txBody>
          <a:bodyPr wrap="square" rtlCol="0">
            <a:spAutoFit/>
          </a:bodyPr>
          <a:lstStyle/>
          <a:p>
            <a:r>
              <a:rPr lang="vi-VN" sz="2000" dirty="0"/>
              <a:t>Java là một một ngôn ngữ lập trình hiện đại, bậc cao, hướng đối tượng, bảo mật và mạnh mẽ và là một Platform.</a:t>
            </a:r>
          </a:p>
        </p:txBody>
      </p:sp>
      <p:sp>
        <p:nvSpPr>
          <p:cNvPr id="9" name="TextBox 8">
            <a:extLst>
              <a:ext uri="{FF2B5EF4-FFF2-40B4-BE49-F238E27FC236}">
                <a16:creationId xmlns:a16="http://schemas.microsoft.com/office/drawing/2014/main" id="{30F7DF8B-1AB7-2267-5F2F-8D6BC72C2B51}"/>
              </a:ext>
            </a:extLst>
          </p:cNvPr>
          <p:cNvSpPr txBox="1"/>
          <p:nvPr/>
        </p:nvSpPr>
        <p:spPr>
          <a:xfrm>
            <a:off x="1219200" y="2757751"/>
            <a:ext cx="7050153" cy="1015663"/>
          </a:xfrm>
          <a:prstGeom prst="rect">
            <a:avLst/>
          </a:prstGeom>
          <a:noFill/>
        </p:spPr>
        <p:txBody>
          <a:bodyPr wrap="square" rtlCol="0">
            <a:spAutoFit/>
          </a:bodyPr>
          <a:lstStyle/>
          <a:p>
            <a:r>
              <a:rPr lang="vi-VN" sz="2000" dirty="0"/>
              <a:t>Platform: Bất cứ môi trường phần cứng hoặc phần mềm nào mà trong đó có một chương trình chạy, thì được hiểu như là một Platform</a:t>
            </a:r>
          </a:p>
        </p:txBody>
      </p:sp>
      <p:pic>
        <p:nvPicPr>
          <p:cNvPr id="8194" name="Picture 2" descr="java là gì?">
            <a:extLst>
              <a:ext uri="{FF2B5EF4-FFF2-40B4-BE49-F238E27FC236}">
                <a16:creationId xmlns:a16="http://schemas.microsoft.com/office/drawing/2014/main" id="{4CF7FBC6-F30B-FD1E-7C91-0114E1DBB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2317" y="4002347"/>
            <a:ext cx="5327366" cy="2438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864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A8B2961-5A3E-0FD7-CFF8-34D648B711A6}"/>
              </a:ext>
            </a:extLst>
          </p:cNvPr>
          <p:cNvCxnSpPr>
            <a:cxnSpLocks/>
          </p:cNvCxnSpPr>
          <p:nvPr/>
        </p:nvCxnSpPr>
        <p:spPr>
          <a:xfrm>
            <a:off x="928895" y="304802"/>
            <a:ext cx="0" cy="4916556"/>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ABF8CCF-E2B6-0D10-53D0-0C6CFC23D983}"/>
              </a:ext>
            </a:extLst>
          </p:cNvPr>
          <p:cNvPicPr>
            <a:picLocks noChangeAspect="1"/>
          </p:cNvPicPr>
          <p:nvPr/>
        </p:nvPicPr>
        <p:blipFill>
          <a:blip r:embed="rId2"/>
          <a:stretch>
            <a:fillRect/>
          </a:stretch>
        </p:blipFill>
        <p:spPr>
          <a:xfrm>
            <a:off x="928895" y="1472557"/>
            <a:ext cx="4676775" cy="9525"/>
          </a:xfrm>
          <a:prstGeom prst="rect">
            <a:avLst/>
          </a:prstGeom>
        </p:spPr>
      </p:pic>
      <p:sp>
        <p:nvSpPr>
          <p:cNvPr id="5" name="TextBox 4">
            <a:extLst>
              <a:ext uri="{FF2B5EF4-FFF2-40B4-BE49-F238E27FC236}">
                <a16:creationId xmlns:a16="http://schemas.microsoft.com/office/drawing/2014/main" id="{D42286C6-C504-005A-E0CC-03FDDEF4791F}"/>
              </a:ext>
            </a:extLst>
          </p:cNvPr>
          <p:cNvSpPr txBox="1"/>
          <p:nvPr/>
        </p:nvSpPr>
        <p:spPr>
          <a:xfrm>
            <a:off x="928894" y="826226"/>
            <a:ext cx="4346713" cy="646331"/>
          </a:xfrm>
          <a:prstGeom prst="rect">
            <a:avLst/>
          </a:prstGeom>
          <a:noFill/>
        </p:spPr>
        <p:txBody>
          <a:bodyPr wrap="square" rtlCol="0">
            <a:spAutoFit/>
          </a:bodyPr>
          <a:lstStyle/>
          <a:p>
            <a:r>
              <a:rPr lang="vi-VN" sz="3600" dirty="0"/>
              <a:t>2. Phân tích</a:t>
            </a:r>
          </a:p>
        </p:txBody>
      </p:sp>
      <p:sp>
        <p:nvSpPr>
          <p:cNvPr id="6" name="TextBox 5">
            <a:extLst>
              <a:ext uri="{FF2B5EF4-FFF2-40B4-BE49-F238E27FC236}">
                <a16:creationId xmlns:a16="http://schemas.microsoft.com/office/drawing/2014/main" id="{7508D07B-8C14-FEF9-05C9-7F4B912DA671}"/>
              </a:ext>
            </a:extLst>
          </p:cNvPr>
          <p:cNvSpPr txBox="1"/>
          <p:nvPr/>
        </p:nvSpPr>
        <p:spPr>
          <a:xfrm>
            <a:off x="1093926" y="1636642"/>
            <a:ext cx="4896057" cy="523220"/>
          </a:xfrm>
          <a:prstGeom prst="rect">
            <a:avLst/>
          </a:prstGeom>
          <a:noFill/>
        </p:spPr>
        <p:txBody>
          <a:bodyPr wrap="square" rtlCol="0">
            <a:spAutoFit/>
          </a:bodyPr>
          <a:lstStyle/>
          <a:p>
            <a:r>
              <a:rPr lang="vi-VN" sz="2800" dirty="0"/>
              <a:t>Phân tích yêu cầu hệ thống</a:t>
            </a:r>
          </a:p>
        </p:txBody>
      </p:sp>
      <p:sp>
        <p:nvSpPr>
          <p:cNvPr id="7" name="TextBox 6">
            <a:extLst>
              <a:ext uri="{FF2B5EF4-FFF2-40B4-BE49-F238E27FC236}">
                <a16:creationId xmlns:a16="http://schemas.microsoft.com/office/drawing/2014/main" id="{60594E1A-A49D-310D-0550-69686DD28F3E}"/>
              </a:ext>
            </a:extLst>
          </p:cNvPr>
          <p:cNvSpPr txBox="1"/>
          <p:nvPr/>
        </p:nvSpPr>
        <p:spPr>
          <a:xfrm>
            <a:off x="1285461" y="2159862"/>
            <a:ext cx="5353875" cy="707886"/>
          </a:xfrm>
          <a:prstGeom prst="rect">
            <a:avLst/>
          </a:prstGeom>
          <a:noFill/>
        </p:spPr>
        <p:txBody>
          <a:bodyPr wrap="square" rtlCol="0">
            <a:spAutoFit/>
          </a:bodyPr>
          <a:lstStyle/>
          <a:p>
            <a:r>
              <a:rPr lang="vi-VN" sz="2000" dirty="0"/>
              <a:t>Xây dựng chương trình quản lý kho sách giáo khoa tại một địa điểm nhất định</a:t>
            </a:r>
          </a:p>
        </p:txBody>
      </p:sp>
      <p:sp>
        <p:nvSpPr>
          <p:cNvPr id="8" name="TextBox 7">
            <a:extLst>
              <a:ext uri="{FF2B5EF4-FFF2-40B4-BE49-F238E27FC236}">
                <a16:creationId xmlns:a16="http://schemas.microsoft.com/office/drawing/2014/main" id="{61FE7AEC-AF61-B093-08CD-AD23E4AD0EEE}"/>
              </a:ext>
            </a:extLst>
          </p:cNvPr>
          <p:cNvSpPr txBox="1"/>
          <p:nvPr/>
        </p:nvSpPr>
        <p:spPr>
          <a:xfrm>
            <a:off x="1285461" y="3008243"/>
            <a:ext cx="4094922" cy="707886"/>
          </a:xfrm>
          <a:prstGeom prst="rect">
            <a:avLst/>
          </a:prstGeom>
          <a:noFill/>
        </p:spPr>
        <p:txBody>
          <a:bodyPr wrap="square" rtlCol="0">
            <a:spAutoFit/>
          </a:bodyPr>
          <a:lstStyle/>
          <a:p>
            <a:r>
              <a:rPr lang="vi-VN" sz="2000" dirty="0"/>
              <a:t>Mô tả chức năng: quản lý, sắp xếp, phiếu xuất,...</a:t>
            </a:r>
          </a:p>
        </p:txBody>
      </p:sp>
      <p:pic>
        <p:nvPicPr>
          <p:cNvPr id="10" name="Picture 9">
            <a:extLst>
              <a:ext uri="{FF2B5EF4-FFF2-40B4-BE49-F238E27FC236}">
                <a16:creationId xmlns:a16="http://schemas.microsoft.com/office/drawing/2014/main" id="{18F11FF4-CEFA-F2E3-5ECB-E966614BA7AC}"/>
              </a:ext>
            </a:extLst>
          </p:cNvPr>
          <p:cNvPicPr>
            <a:picLocks noChangeAspect="1"/>
          </p:cNvPicPr>
          <p:nvPr/>
        </p:nvPicPr>
        <p:blipFill>
          <a:blip r:embed="rId3"/>
          <a:stretch>
            <a:fillRect/>
          </a:stretch>
        </p:blipFill>
        <p:spPr>
          <a:xfrm>
            <a:off x="5275607" y="2867748"/>
            <a:ext cx="6109248" cy="3410054"/>
          </a:xfrm>
          <a:prstGeom prst="rect">
            <a:avLst/>
          </a:prstGeom>
        </p:spPr>
      </p:pic>
      <p:sp>
        <p:nvSpPr>
          <p:cNvPr id="11" name="TextBox 10">
            <a:extLst>
              <a:ext uri="{FF2B5EF4-FFF2-40B4-BE49-F238E27FC236}">
                <a16:creationId xmlns:a16="http://schemas.microsoft.com/office/drawing/2014/main" id="{3663045E-05FA-5F30-C6A3-C5B661C6270C}"/>
              </a:ext>
            </a:extLst>
          </p:cNvPr>
          <p:cNvSpPr txBox="1"/>
          <p:nvPr/>
        </p:nvSpPr>
        <p:spPr>
          <a:xfrm>
            <a:off x="1285461" y="3988904"/>
            <a:ext cx="3047991" cy="400110"/>
          </a:xfrm>
          <a:prstGeom prst="rect">
            <a:avLst/>
          </a:prstGeom>
          <a:noFill/>
        </p:spPr>
        <p:txBody>
          <a:bodyPr wrap="square" rtlCol="0">
            <a:spAutoFit/>
          </a:bodyPr>
          <a:lstStyle/>
          <a:p>
            <a:r>
              <a:rPr lang="vi-VN" sz="2000" dirty="0"/>
              <a:t>Console dễ dùng</a:t>
            </a:r>
          </a:p>
        </p:txBody>
      </p:sp>
    </p:spTree>
    <p:extLst>
      <p:ext uri="{BB962C8B-B14F-4D97-AF65-F5344CB8AC3E}">
        <p14:creationId xmlns:p14="http://schemas.microsoft.com/office/powerpoint/2010/main" val="343218390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709</TotalTime>
  <Words>580</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-apple-system</vt:lpstr>
      <vt:lpstr>Arial</vt:lpstr>
      <vt:lpstr>Times New Roman</vt:lpstr>
      <vt:lpstr>Tw Cen MT</vt:lpstr>
      <vt:lpstr>Droplet</vt:lpstr>
      <vt:lpstr>Trường đại học tài nguyên và môi trường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tài nguyên và môi trường </dc:title>
  <dc:creator>Han .D</dc:creator>
  <cp:lastModifiedBy>Han .D</cp:lastModifiedBy>
  <cp:revision>15</cp:revision>
  <dcterms:created xsi:type="dcterms:W3CDTF">2023-04-05T11:52:38Z</dcterms:created>
  <dcterms:modified xsi:type="dcterms:W3CDTF">2023-04-13T00:12:21Z</dcterms:modified>
</cp:coreProperties>
</file>