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1" r:id="rId2"/>
    <p:sldId id="257" r:id="rId3"/>
    <p:sldId id="260" r:id="rId4"/>
    <p:sldId id="263" r:id="rId5"/>
    <p:sldId id="258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E1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19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3485B6-B468-4412-B29C-A6EC6327BE6F}" type="datetimeFigureOut">
              <a:rPr lang="en-US" smtClean="0"/>
              <a:pPr/>
              <a:t>20/3/2020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AD86A-0D19-4986-8B51-96C288603C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AD86A-0D19-4986-8B51-96C288603C0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AD86A-0D19-4986-8B51-96C288603C0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AD86A-0D19-4986-8B51-96C288603C0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AD86A-0D19-4986-8B51-96C288603C0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AD86A-0D19-4986-8B51-96C288603C0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AD86A-0D19-4986-8B51-96C288603C0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3849469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GiỚI THIỆU MÔN HỌC</a:t>
            </a:r>
            <a:endParaRPr lang="en-US" sz="36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81200" y="152400"/>
            <a:ext cx="5257800" cy="609600"/>
          </a:xfrm>
          <a:prstGeom prst="rect">
            <a:avLst/>
          </a:prstGeom>
          <a:gradFill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Tahoma" pitchFamily="34" charset="0"/>
              </a:rPr>
              <a:t>GiỚI THIỆU MÔN HỌC</a:t>
            </a:r>
            <a:endParaRPr lang="en-US" sz="2400">
              <a:latin typeface="Tahoma" pitchFamily="34" charset="0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04800" y="990600"/>
            <a:ext cx="8534400" cy="114300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smtClean="0">
                <a:latin typeface="Tahoma" pitchFamily="34" charset="0"/>
                <a:ea typeface="Tahoma" pitchFamily="34" charset="0"/>
                <a:cs typeface="Tahoma" pitchFamily="34" charset="0"/>
              </a:rPr>
              <a:t>Tên Môn Học: Kỹ thuật số (DIGI330163)</a:t>
            </a:r>
            <a:endParaRPr lang="en-US" sz="240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fr-FR" sz="240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          Môn học trước: Mạch điện</a:t>
            </a:r>
            <a:endParaRPr lang="en-US" sz="240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fr-FR" sz="240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          Môn học song song: Điện tử cơ bản</a:t>
            </a: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04800" y="2362200"/>
            <a:ext cx="8534400" cy="914400"/>
          </a:xfrm>
          <a:prstGeom prst="rect">
            <a:avLst/>
          </a:prstGeom>
          <a:blipFill>
            <a:blip r:embed="rId4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fr-FR" sz="2400" smtClean="0">
                <a:latin typeface="Tahoma" pitchFamily="34" charset="0"/>
                <a:ea typeface="Tahoma" pitchFamily="34" charset="0"/>
                <a:cs typeface="Tahoma" pitchFamily="34" charset="0"/>
              </a:rPr>
              <a:t>Giáo trình:  KỸ THUẬT SỐ</a:t>
            </a:r>
          </a:p>
          <a:p>
            <a:pPr lvl="0"/>
            <a:r>
              <a:rPr lang="fr-FR" sz="2400" smtClean="0">
                <a:latin typeface="Tahoma" pitchFamily="34" charset="0"/>
                <a:ea typeface="Tahoma" pitchFamily="34" charset="0"/>
                <a:cs typeface="Tahoma" pitchFamily="34" charset="0"/>
              </a:rPr>
              <a:t>Nguyễn Đình Phú, Nguyễn Trường Duy, ĐH SPKT Tp. HCM</a:t>
            </a:r>
            <a:endParaRPr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04800" y="3505200"/>
            <a:ext cx="8534400" cy="3048000"/>
          </a:xfrm>
          <a:prstGeom prst="rect">
            <a:avLst/>
          </a:prstGeom>
          <a:blipFill>
            <a:blip r:embed="rId5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400" smtClean="0">
                <a:latin typeface="Tahoma" pitchFamily="34" charset="0"/>
                <a:ea typeface="Tahoma" pitchFamily="34" charset="0"/>
                <a:cs typeface="Tahoma" pitchFamily="34" charset="0"/>
              </a:rPr>
              <a:t>Tài liệu tham khảo:</a:t>
            </a:r>
          </a:p>
          <a:p>
            <a:pPr marL="457200" lvl="0" indent="-457200">
              <a:buAutoNum type="arabicPeriod"/>
            </a:pPr>
            <a:r>
              <a:rPr lang="en-US" sz="2400" smtClean="0">
                <a:latin typeface="Tahoma" pitchFamily="34" charset="0"/>
                <a:ea typeface="Tahoma" pitchFamily="34" charset="0"/>
                <a:cs typeface="Tahoma" pitchFamily="34" charset="0"/>
              </a:rPr>
              <a:t>Ronald J.Tocci, DIGITAL SYSTEMS, 10</a:t>
            </a:r>
            <a:r>
              <a:rPr lang="en-US" sz="2400" baseline="30000" smtClean="0">
                <a:latin typeface="Tahoma" pitchFamily="34" charset="0"/>
                <a:ea typeface="Tahoma" pitchFamily="34" charset="0"/>
                <a:cs typeface="Tahoma" pitchFamily="34" charset="0"/>
              </a:rPr>
              <a:t>th</a:t>
            </a:r>
            <a:r>
              <a:rPr lang="en-US" sz="2400" smtClean="0">
                <a:latin typeface="Tahoma" pitchFamily="34" charset="0"/>
                <a:ea typeface="Tahoma" pitchFamily="34" charset="0"/>
                <a:cs typeface="Tahoma" pitchFamily="34" charset="0"/>
              </a:rPr>
              <a:t> Ed, Pr. Hall 2007</a:t>
            </a:r>
          </a:p>
          <a:p>
            <a:pPr marL="457200" lvl="0" indent="-457200">
              <a:buAutoNum type="arabicPeriod"/>
            </a:pPr>
            <a:r>
              <a:rPr lang="en-US" sz="2400" smtClean="0">
                <a:latin typeface="Tahoma" pitchFamily="34" charset="0"/>
                <a:ea typeface="Tahoma" pitchFamily="34" charset="0"/>
                <a:cs typeface="Tahoma" pitchFamily="34" charset="0"/>
              </a:rPr>
              <a:t>Roger L. Tokheim, Schaum's Outline of Digital Principles, 3</a:t>
            </a:r>
            <a:r>
              <a:rPr lang="en-US" sz="2400" baseline="30000" smtClean="0">
                <a:latin typeface="Tahoma" pitchFamily="34" charset="0"/>
                <a:ea typeface="Tahoma" pitchFamily="34" charset="0"/>
                <a:cs typeface="Tahoma" pitchFamily="34" charset="0"/>
              </a:rPr>
              <a:t>th</a:t>
            </a:r>
            <a:r>
              <a:rPr lang="en-US" sz="2400" smtClean="0">
                <a:latin typeface="Tahoma" pitchFamily="34" charset="0"/>
                <a:ea typeface="Tahoma" pitchFamily="34" charset="0"/>
                <a:cs typeface="Tahoma" pitchFamily="34" charset="0"/>
              </a:rPr>
              <a:t> Ed,1994</a:t>
            </a:r>
          </a:p>
          <a:p>
            <a:pPr marL="457200" lvl="0" indent="-457200">
              <a:buAutoNum type="arabicPeriod"/>
            </a:pPr>
            <a:r>
              <a:rPr lang="en-US" sz="2400" smtClean="0">
                <a:latin typeface="Tahoma" pitchFamily="34" charset="0"/>
                <a:ea typeface="Tahoma" pitchFamily="34" charset="0"/>
                <a:cs typeface="Tahoma" pitchFamily="34" charset="0"/>
              </a:rPr>
              <a:t>John F. Wakerly, Digital Design, Principle and Pratices,    4</a:t>
            </a:r>
            <a:r>
              <a:rPr lang="en-US" sz="2400" baseline="30000" smtClean="0">
                <a:latin typeface="Tahoma" pitchFamily="34" charset="0"/>
                <a:ea typeface="Tahoma" pitchFamily="34" charset="0"/>
                <a:cs typeface="Tahoma" pitchFamily="34" charset="0"/>
              </a:rPr>
              <a:t>th</a:t>
            </a:r>
            <a:r>
              <a:rPr lang="en-US" sz="2400" smtClean="0">
                <a:latin typeface="Tahoma" pitchFamily="34" charset="0"/>
                <a:ea typeface="Tahoma" pitchFamily="34" charset="0"/>
                <a:cs typeface="Tahoma" pitchFamily="34" charset="0"/>
              </a:rPr>
              <a:t> Ed, Prentice Hall, 2006</a:t>
            </a:r>
          </a:p>
          <a:p>
            <a:pPr marL="457200" lvl="0" indent="-457200">
              <a:buAutoNum type="arabicPeriod"/>
            </a:pPr>
            <a:r>
              <a:rPr lang="en-US" sz="2400" smtClean="0">
                <a:latin typeface="Tahoma" pitchFamily="34" charset="0"/>
                <a:ea typeface="Tahoma" pitchFamily="34" charset="0"/>
                <a:cs typeface="Tahoma" pitchFamily="34" charset="0"/>
              </a:rPr>
              <a:t>Texas Instruments, DIGITAL LOGIC, Pocket Data Book, 2007   </a:t>
            </a:r>
            <a:endParaRPr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81200" y="228600"/>
            <a:ext cx="5257800" cy="838200"/>
          </a:xfrm>
          <a:prstGeom prst="rect">
            <a:avLst/>
          </a:prstGeom>
          <a:gradFill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Tahoma" pitchFamily="34" charset="0"/>
              </a:rPr>
              <a:t>NỘI DUNG MÔN HỌC</a:t>
            </a:r>
            <a:endParaRPr lang="en-US" sz="2400">
              <a:latin typeface="Tahoma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1295400"/>
            <a:ext cx="7086600" cy="45720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Tahoma" pitchFamily="34" charset="0"/>
              </a:rPr>
              <a:t>CHƯƠNG 1. HỆ THỐNG SỐ VÀ MÃ SỐ</a:t>
            </a:r>
            <a:endParaRPr lang="en-US" sz="2400">
              <a:latin typeface="Tahoma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905000"/>
            <a:ext cx="7086600" cy="457200"/>
          </a:xfrm>
          <a:prstGeom prst="rect">
            <a:avLst/>
          </a:prstGeom>
          <a:blipFill>
            <a:blip r:embed="rId4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Tahoma" pitchFamily="34" charset="0"/>
              </a:rPr>
              <a:t>CHƯƠNG 2. ĐẠI SỐ BOOLE CỔNG LOGIC</a:t>
            </a:r>
            <a:endParaRPr lang="en-US" sz="2400">
              <a:latin typeface="Tahoma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0600" y="2514600"/>
            <a:ext cx="7086600" cy="45720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Tahoma" pitchFamily="34" charset="0"/>
              </a:rPr>
              <a:t>CHƯƠNG 3. MẠCH TỔ HỢP MSI (HỆ TỔ HỢP)</a:t>
            </a:r>
            <a:endParaRPr lang="en-US" sz="2400">
              <a:latin typeface="Tahoma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0600" y="3124200"/>
            <a:ext cx="7086600" cy="457200"/>
          </a:xfrm>
          <a:prstGeom prst="rect">
            <a:avLst/>
          </a:prstGeom>
          <a:blipFill>
            <a:blip r:embed="rId4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Tahoma" pitchFamily="34" charset="0"/>
              </a:rPr>
              <a:t>CHƯƠNG 4. FLIP FLOP </a:t>
            </a:r>
            <a:endParaRPr lang="en-US" sz="2400">
              <a:latin typeface="Tahom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90600" y="3733800"/>
            <a:ext cx="7086600" cy="45720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Tahoma" pitchFamily="34" charset="0"/>
              </a:rPr>
              <a:t>CHƯƠNG 5. MẠCH ĐẾM VÀ THANH GHI</a:t>
            </a:r>
            <a:endParaRPr lang="en-US" sz="2400">
              <a:latin typeface="Tahoma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90600" y="4343400"/>
            <a:ext cx="7086600" cy="457200"/>
          </a:xfrm>
          <a:prstGeom prst="rect">
            <a:avLst/>
          </a:prstGeom>
          <a:blipFill>
            <a:blip r:embed="rId4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Tahoma" pitchFamily="34" charset="0"/>
                <a:ea typeface="Tahoma" pitchFamily="34" charset="0"/>
                <a:cs typeface="Tahoma" pitchFamily="34" charset="0"/>
              </a:rPr>
              <a:t>CHƯƠNG 6. </a:t>
            </a:r>
            <a:r>
              <a:rPr lang="fr-FR" sz="2400" smtClean="0">
                <a:latin typeface="Tahoma" pitchFamily="34" charset="0"/>
                <a:ea typeface="Tahoma" pitchFamily="34" charset="0"/>
                <a:cs typeface="Tahoma" pitchFamily="34" charset="0"/>
              </a:rPr>
              <a:t>GIAO TIẾP CÁC HỌ IC TTL – CMOS</a:t>
            </a:r>
            <a:endParaRPr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90600" y="4953000"/>
            <a:ext cx="7086600" cy="45720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Tahoma" pitchFamily="34" charset="0"/>
              </a:rPr>
              <a:t>CHƯƠNG 7. DAO ĐỘNG VÀ ĐỊNH THỜI </a:t>
            </a:r>
            <a:endParaRPr lang="en-US" sz="2400">
              <a:latin typeface="Tahoma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90600" y="5562600"/>
            <a:ext cx="7086600" cy="457200"/>
          </a:xfrm>
          <a:prstGeom prst="rect">
            <a:avLst/>
          </a:prstGeom>
          <a:blipFill>
            <a:blip r:embed="rId4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Tahoma" pitchFamily="34" charset="0"/>
              </a:rPr>
              <a:t>CHƯƠNG 8. BỘ NHỚ BÁN DẪN</a:t>
            </a:r>
            <a:endParaRPr lang="en-US" sz="2400">
              <a:latin typeface="Tahoma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90600" y="6172200"/>
            <a:ext cx="7086600" cy="45720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Tahoma" pitchFamily="34" charset="0"/>
              </a:rPr>
              <a:t>CHƯƠNG 9. CHUYỂN ĐỔI ADC VÀ DAC </a:t>
            </a:r>
            <a:endParaRPr lang="en-US" sz="2400">
              <a:latin typeface="Tahoma" pitchFamily="34" charset="0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 spd="slow"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9800" y="76200"/>
            <a:ext cx="5257800" cy="838200"/>
          </a:xfrm>
          <a:prstGeom prst="rect">
            <a:avLst/>
          </a:prstGeom>
          <a:gradFill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Tahoma" pitchFamily="34" charset="0"/>
              </a:rPr>
              <a:t>LỊCH GiẢNG DẠY</a:t>
            </a:r>
            <a:endParaRPr lang="en-US" sz="2400">
              <a:latin typeface="Tahoma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28800" y="1066800"/>
            <a:ext cx="4495800" cy="45720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Tahoma" pitchFamily="34" charset="0"/>
              </a:rPr>
              <a:t>C1.HỆ THỐNG SỐ VÀ MÃ SỐ</a:t>
            </a:r>
            <a:endParaRPr lang="en-US" sz="2400">
              <a:latin typeface="Tahoma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28800" y="1600200"/>
            <a:ext cx="4495800" cy="457200"/>
          </a:xfrm>
          <a:prstGeom prst="rect">
            <a:avLst/>
          </a:prstGeom>
          <a:blipFill>
            <a:blip r:embed="rId4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smtClean="0">
                <a:latin typeface="Tahoma" pitchFamily="34" charset="0"/>
              </a:rPr>
              <a:t>C2. ĐẠI SỐ BOOLE CỔNG LOGIC</a:t>
            </a:r>
            <a:endParaRPr lang="en-US" sz="2200">
              <a:latin typeface="Tahoma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0" y="1066800"/>
            <a:ext cx="2209800" cy="91440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Tahoma" pitchFamily="34" charset="0"/>
              </a:rPr>
              <a:t>C2. HỆ LOGIC</a:t>
            </a:r>
          </a:p>
          <a:p>
            <a:pPr algn="ctr"/>
            <a:r>
              <a:rPr lang="en-US" sz="2400" smtClean="0">
                <a:latin typeface="Tahoma" pitchFamily="34" charset="0"/>
              </a:rPr>
              <a:t>TỔ HỢP</a:t>
            </a:r>
            <a:endParaRPr lang="en-US" sz="2400">
              <a:latin typeface="Tahoma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28800" y="2286000"/>
            <a:ext cx="4114800" cy="457200"/>
          </a:xfrm>
          <a:prstGeom prst="rect">
            <a:avLst/>
          </a:prstGeom>
          <a:blipFill>
            <a:blip r:embed="rId4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Tahoma" pitchFamily="34" charset="0"/>
              </a:rPr>
              <a:t>C4. FLIP FLOP </a:t>
            </a:r>
            <a:endParaRPr lang="en-US" sz="2400">
              <a:latin typeface="Tahom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62400" y="3200400"/>
            <a:ext cx="2286000" cy="91440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smtClean="0">
                <a:latin typeface="Tahoma" pitchFamily="34" charset="0"/>
              </a:rPr>
              <a:t>C5.MẠCH ĐẾM VÀ THANH GHI</a:t>
            </a:r>
            <a:endParaRPr lang="en-US" sz="2200">
              <a:latin typeface="Tahoma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391400" y="2819400"/>
            <a:ext cx="1371600" cy="3962400"/>
          </a:xfrm>
          <a:prstGeom prst="rect">
            <a:avLst/>
          </a:prstGeom>
          <a:blipFill>
            <a:blip r:embed="rId4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smtClean="0">
                <a:latin typeface="Tahoma" pitchFamily="34" charset="0"/>
                <a:ea typeface="Tahoma" pitchFamily="34" charset="0"/>
                <a:cs typeface="Tahoma" pitchFamily="34" charset="0"/>
              </a:rPr>
              <a:t>C6. </a:t>
            </a:r>
          </a:p>
          <a:p>
            <a:pPr algn="ctr"/>
            <a:r>
              <a:rPr lang="fr-FR" sz="2400" smtClean="0">
                <a:latin typeface="Tahoma" pitchFamily="34" charset="0"/>
                <a:ea typeface="Tahoma" pitchFamily="34" charset="0"/>
                <a:cs typeface="Tahoma" pitchFamily="34" charset="0"/>
              </a:rPr>
              <a:t>IC SỐ </a:t>
            </a:r>
          </a:p>
          <a:p>
            <a:pPr algn="ctr"/>
            <a:r>
              <a:rPr lang="fr-FR" sz="2400" smtClean="0">
                <a:latin typeface="Tahoma" pitchFamily="34" charset="0"/>
                <a:ea typeface="Tahoma" pitchFamily="34" charset="0"/>
                <a:cs typeface="Tahoma" pitchFamily="34" charset="0"/>
              </a:rPr>
              <a:t>GIAO TIẾP </a:t>
            </a:r>
          </a:p>
          <a:p>
            <a:pPr algn="ctr"/>
            <a:r>
              <a:rPr lang="fr-FR" sz="2400" smtClean="0">
                <a:latin typeface="Tahoma" pitchFamily="34" charset="0"/>
                <a:ea typeface="Tahoma" pitchFamily="34" charset="0"/>
                <a:cs typeface="Tahoma" pitchFamily="34" charset="0"/>
              </a:rPr>
              <a:t>CÁC HỌ IC</a:t>
            </a:r>
            <a:endParaRPr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19200" y="3200400"/>
            <a:ext cx="2389909" cy="91440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smtClean="0">
                <a:latin typeface="Tahoma" pitchFamily="34" charset="0"/>
              </a:rPr>
              <a:t>C7. DAO ĐỘNG VÀ ĐỊNH THỜI </a:t>
            </a:r>
            <a:endParaRPr lang="en-US" sz="2200">
              <a:latin typeface="Tahoma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09800" y="5638800"/>
            <a:ext cx="4343400" cy="457200"/>
          </a:xfrm>
          <a:prstGeom prst="rect">
            <a:avLst/>
          </a:prstGeom>
          <a:blipFill>
            <a:blip r:embed="rId4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Tahoma" pitchFamily="34" charset="0"/>
              </a:rPr>
              <a:t>C8. BỘ NHỚ BÁN DẪN</a:t>
            </a:r>
            <a:endParaRPr lang="en-US" sz="2400">
              <a:latin typeface="Tahoma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09800" y="6248400"/>
            <a:ext cx="4343400" cy="457200"/>
          </a:xfrm>
          <a:prstGeom prst="rect">
            <a:avLst/>
          </a:prstGeom>
          <a:blipFill>
            <a:blip r:embed="rId4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Tahoma" pitchFamily="34" charset="0"/>
              </a:rPr>
              <a:t>C9. CHUYỂN ĐỔI ADC VÀ DAC </a:t>
            </a:r>
            <a:endParaRPr lang="en-US" sz="2400">
              <a:latin typeface="Tahoma" pitchFamily="34" charset="0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6477000" y="64325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6200" y="914400"/>
            <a:ext cx="990600" cy="5715000"/>
          </a:xfrm>
          <a:prstGeom prst="rect">
            <a:avLst/>
          </a:prstGeom>
          <a:gradFill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Tahoma" pitchFamily="34" charset="0"/>
              </a:rPr>
              <a:t>MẠCH SỐ</a:t>
            </a:r>
            <a:endParaRPr lang="en-US" sz="2400">
              <a:latin typeface="Tahoma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209800" y="4419600"/>
            <a:ext cx="4343400" cy="457200"/>
          </a:xfrm>
          <a:prstGeom prst="rect">
            <a:avLst/>
          </a:prstGeom>
          <a:blipFill>
            <a:blip r:embed="rId4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Tahoma" pitchFamily="34" charset="0"/>
              </a:rPr>
              <a:t>C3. P1. MẠCH MSI</a:t>
            </a:r>
            <a:endParaRPr lang="en-US" sz="2400">
              <a:latin typeface="Tahoma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209800" y="5029200"/>
            <a:ext cx="4343400" cy="457200"/>
          </a:xfrm>
          <a:prstGeom prst="rect">
            <a:avLst/>
          </a:prstGeom>
          <a:blipFill>
            <a:blip r:embed="rId4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Tahoma" pitchFamily="34" charset="0"/>
              </a:rPr>
              <a:t>C3. P2. MẠCH SỐ HỌC</a:t>
            </a:r>
            <a:endParaRPr lang="en-US" sz="2400">
              <a:latin typeface="Tahoma" pitchFamily="34" charset="0"/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6400800" y="1219200"/>
            <a:ext cx="381000" cy="7620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1143000" y="1143000"/>
            <a:ext cx="609600" cy="3810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>
            <a:off x="7620000" y="2133600"/>
            <a:ext cx="941832" cy="609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>
            <a:off x="1725168" y="2819400"/>
            <a:ext cx="941832" cy="304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2BE1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4773168" y="2819400"/>
            <a:ext cx="941832" cy="304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2BE1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>
            <a:off x="1143000" y="1676400"/>
            <a:ext cx="609600" cy="3810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>
            <a:off x="1143000" y="2362200"/>
            <a:ext cx="609600" cy="381000"/>
          </a:xfrm>
          <a:prstGeom prst="rightArrow">
            <a:avLst/>
          </a:prstGeom>
          <a:solidFill>
            <a:srgbClr val="2BE1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>
            <a:off x="1219200" y="4495800"/>
            <a:ext cx="914400" cy="3810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>
            <a:off x="1219200" y="5105400"/>
            <a:ext cx="914400" cy="381000"/>
          </a:xfrm>
          <a:prstGeom prst="rightArrow">
            <a:avLst/>
          </a:prstGeom>
          <a:solidFill>
            <a:srgbClr val="2BE1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>
            <a:off x="1219200" y="5715000"/>
            <a:ext cx="914400" cy="3810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>
            <a:off x="1219200" y="6324600"/>
            <a:ext cx="914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Left Arrow 45"/>
          <p:cNvSpPr/>
          <p:nvPr/>
        </p:nvSpPr>
        <p:spPr>
          <a:xfrm>
            <a:off x="6629400" y="4495800"/>
            <a:ext cx="685800" cy="3810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Left Arrow 46"/>
          <p:cNvSpPr/>
          <p:nvPr/>
        </p:nvSpPr>
        <p:spPr>
          <a:xfrm>
            <a:off x="6629400" y="5029200"/>
            <a:ext cx="685800" cy="381000"/>
          </a:xfrm>
          <a:prstGeom prst="leftArrow">
            <a:avLst/>
          </a:prstGeom>
          <a:solidFill>
            <a:srgbClr val="2BE1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Left Arrow 47"/>
          <p:cNvSpPr/>
          <p:nvPr/>
        </p:nvSpPr>
        <p:spPr>
          <a:xfrm>
            <a:off x="6629400" y="5715000"/>
            <a:ext cx="685800" cy="381000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Left Arrow 48"/>
          <p:cNvSpPr/>
          <p:nvPr/>
        </p:nvSpPr>
        <p:spPr>
          <a:xfrm>
            <a:off x="6629400" y="6324600"/>
            <a:ext cx="685800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54" presetClass="entr" presetSubtype="0" ac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15" grpId="0" animBg="1"/>
      <p:bldP spid="15" grpId="1" animBg="1"/>
      <p:bldP spid="16" grpId="0" animBg="1"/>
      <p:bldP spid="17" grpId="0" animBg="1"/>
      <p:bldP spid="18" grpId="0" animBg="1"/>
      <p:bldP spid="13" grpId="0" animBg="1"/>
      <p:bldP spid="21" grpId="0" animBg="1"/>
      <p:bldP spid="22" grpId="0" animBg="1"/>
      <p:bldP spid="26" grpId="0" animBg="1"/>
      <p:bldP spid="27" grpId="0" animBg="1"/>
      <p:bldP spid="30" grpId="0" animBg="1"/>
      <p:bldP spid="31" grpId="0" animBg="1"/>
      <p:bldP spid="32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6" grpId="0" animBg="1"/>
      <p:bldP spid="47" grpId="0" animBg="1"/>
      <p:bldP spid="48" grpId="0" animBg="1"/>
      <p:bldP spid="4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81200" y="228600"/>
            <a:ext cx="5257800" cy="838200"/>
          </a:xfrm>
          <a:prstGeom prst="rect">
            <a:avLst/>
          </a:prstGeom>
          <a:gradFill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Tahoma" pitchFamily="34" charset="0"/>
              </a:rPr>
              <a:t>ĐÁNH GIÁ</a:t>
            </a:r>
            <a:endParaRPr lang="en-US" sz="2400">
              <a:latin typeface="Tahoma" pitchFamily="34" charset="0"/>
            </a:endParaRPr>
          </a:p>
        </p:txBody>
      </p:sp>
      <p:sp>
        <p:nvSpPr>
          <p:cNvPr id="11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71600" y="2590800"/>
            <a:ext cx="6248400" cy="2209800"/>
          </a:xfrm>
          <a:prstGeom prst="rect">
            <a:avLst/>
          </a:prstGeom>
          <a:gradFill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Tahoma" pitchFamily="34" charset="0"/>
                <a:ea typeface="Tahoma" pitchFamily="34" charset="0"/>
                <a:cs typeface="Tahoma" pitchFamily="34" charset="0"/>
              </a:rPr>
              <a:t>Liên hệ với giáo viên môn học: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2400" smtClean="0">
                <a:latin typeface="Tahoma" pitchFamily="34" charset="0"/>
                <a:ea typeface="Tahoma" pitchFamily="34" charset="0"/>
                <a:cs typeface="Tahoma" pitchFamily="34" charset="0"/>
              </a:rPr>
              <a:t>NGUYỄN ViỆT HÙNG</a:t>
            </a:r>
          </a:p>
          <a:p>
            <a:pPr algn="ctr"/>
            <a:r>
              <a:rPr lang="en-US" sz="2400" smtClean="0">
                <a:latin typeface="Tahoma" pitchFamily="34" charset="0"/>
                <a:ea typeface="Tahoma" pitchFamily="34" charset="0"/>
                <a:cs typeface="Tahoma" pitchFamily="34" charset="0"/>
              </a:rPr>
              <a:t>nguyenhung229@yahoo.com.vn </a:t>
            </a:r>
            <a:endParaRPr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296</Words>
  <Application>Microsoft Office PowerPoint</Application>
  <PresentationFormat>On-screen Show (4:3)</PresentationFormat>
  <Paragraphs>55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 thong So Và Ma so</dc:title>
  <dc:creator>Nguyen Viet Hung</dc:creator>
  <cp:lastModifiedBy>Admin</cp:lastModifiedBy>
  <cp:revision>33</cp:revision>
  <dcterms:created xsi:type="dcterms:W3CDTF">2006-08-16T00:00:00Z</dcterms:created>
  <dcterms:modified xsi:type="dcterms:W3CDTF">2020-03-20T09:57:27Z</dcterms:modified>
</cp:coreProperties>
</file>