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handoutMasterIdLst>
    <p:handoutMasterId r:id="rId154"/>
  </p:handoutMasterIdLst>
  <p:sldIdLst>
    <p:sldId id="256" r:id="rId2"/>
    <p:sldId id="257" r:id="rId3"/>
    <p:sldId id="453" r:id="rId4"/>
    <p:sldId id="452" r:id="rId5"/>
    <p:sldId id="454" r:id="rId6"/>
    <p:sldId id="451" r:id="rId7"/>
    <p:sldId id="455" r:id="rId8"/>
    <p:sldId id="456" r:id="rId9"/>
    <p:sldId id="258" r:id="rId10"/>
    <p:sldId id="259" r:id="rId11"/>
    <p:sldId id="260" r:id="rId12"/>
    <p:sldId id="261" r:id="rId13"/>
    <p:sldId id="262" r:id="rId14"/>
    <p:sldId id="263" r:id="rId15"/>
    <p:sldId id="264" r:id="rId16"/>
    <p:sldId id="265" r:id="rId17"/>
    <p:sldId id="266" r:id="rId18"/>
    <p:sldId id="267" r:id="rId19"/>
    <p:sldId id="269" r:id="rId20"/>
    <p:sldId id="268" r:id="rId21"/>
    <p:sldId id="271" r:id="rId22"/>
    <p:sldId id="272" r:id="rId23"/>
    <p:sldId id="273" r:id="rId24"/>
    <p:sldId id="274" r:id="rId25"/>
    <p:sldId id="307" r:id="rId26"/>
    <p:sldId id="275" r:id="rId27"/>
    <p:sldId id="308" r:id="rId28"/>
    <p:sldId id="279" r:id="rId29"/>
    <p:sldId id="311" r:id="rId30"/>
    <p:sldId id="281" r:id="rId31"/>
    <p:sldId id="282" r:id="rId32"/>
    <p:sldId id="283" r:id="rId33"/>
    <p:sldId id="284" r:id="rId34"/>
    <p:sldId id="285" r:id="rId35"/>
    <p:sldId id="312" r:id="rId36"/>
    <p:sldId id="287" r:id="rId37"/>
    <p:sldId id="289" r:id="rId38"/>
    <p:sldId id="290" r:id="rId39"/>
    <p:sldId id="291" r:id="rId40"/>
    <p:sldId id="314" r:id="rId41"/>
    <p:sldId id="292" r:id="rId42"/>
    <p:sldId id="313" r:id="rId43"/>
    <p:sldId id="293" r:id="rId44"/>
    <p:sldId id="294" r:id="rId45"/>
    <p:sldId id="295" r:id="rId46"/>
    <p:sldId id="296" r:id="rId47"/>
    <p:sldId id="298" r:id="rId48"/>
    <p:sldId id="315" r:id="rId49"/>
    <p:sldId id="299" r:id="rId50"/>
    <p:sldId id="300" r:id="rId51"/>
    <p:sldId id="301" r:id="rId52"/>
    <p:sldId id="302" r:id="rId53"/>
    <p:sldId id="304" r:id="rId54"/>
    <p:sldId id="317" r:id="rId55"/>
    <p:sldId id="316" r:id="rId56"/>
    <p:sldId id="318" r:id="rId57"/>
    <p:sldId id="305" r:id="rId58"/>
    <p:sldId id="306" r:id="rId59"/>
    <p:sldId id="319" r:id="rId60"/>
    <p:sldId id="322" r:id="rId61"/>
    <p:sldId id="323" r:id="rId62"/>
    <p:sldId id="324" r:id="rId63"/>
    <p:sldId id="325" r:id="rId64"/>
    <p:sldId id="326" r:id="rId65"/>
    <p:sldId id="327" r:id="rId66"/>
    <p:sldId id="328" r:id="rId67"/>
    <p:sldId id="331" r:id="rId68"/>
    <p:sldId id="330" r:id="rId69"/>
    <p:sldId id="362" r:id="rId70"/>
    <p:sldId id="334" r:id="rId71"/>
    <p:sldId id="335" r:id="rId72"/>
    <p:sldId id="336" r:id="rId73"/>
    <p:sldId id="337" r:id="rId74"/>
    <p:sldId id="338" r:id="rId75"/>
    <p:sldId id="339" r:id="rId76"/>
    <p:sldId id="340" r:id="rId77"/>
    <p:sldId id="341" r:id="rId78"/>
    <p:sldId id="363" r:id="rId79"/>
    <p:sldId id="342" r:id="rId80"/>
    <p:sldId id="365" r:id="rId81"/>
    <p:sldId id="343" r:id="rId82"/>
    <p:sldId id="364" r:id="rId83"/>
    <p:sldId id="344" r:id="rId84"/>
    <p:sldId id="345" r:id="rId85"/>
    <p:sldId id="347" r:id="rId86"/>
    <p:sldId id="346" r:id="rId87"/>
    <p:sldId id="349" r:id="rId88"/>
    <p:sldId id="348" r:id="rId89"/>
    <p:sldId id="366" r:id="rId90"/>
    <p:sldId id="350" r:id="rId91"/>
    <p:sldId id="352" r:id="rId92"/>
    <p:sldId id="353" r:id="rId93"/>
    <p:sldId id="354" r:id="rId94"/>
    <p:sldId id="355" r:id="rId95"/>
    <p:sldId id="359" r:id="rId96"/>
    <p:sldId id="356" r:id="rId97"/>
    <p:sldId id="367" r:id="rId98"/>
    <p:sldId id="358" r:id="rId99"/>
    <p:sldId id="357" r:id="rId100"/>
    <p:sldId id="360" r:id="rId101"/>
    <p:sldId id="435" r:id="rId102"/>
    <p:sldId id="436" r:id="rId103"/>
    <p:sldId id="370" r:id="rId104"/>
    <p:sldId id="371" r:id="rId105"/>
    <p:sldId id="374" r:id="rId106"/>
    <p:sldId id="377" r:id="rId107"/>
    <p:sldId id="384" r:id="rId108"/>
    <p:sldId id="382" r:id="rId109"/>
    <p:sldId id="441" r:id="rId110"/>
    <p:sldId id="437" r:id="rId111"/>
    <p:sldId id="438" r:id="rId112"/>
    <p:sldId id="439" r:id="rId113"/>
    <p:sldId id="387" r:id="rId114"/>
    <p:sldId id="390" r:id="rId115"/>
    <p:sldId id="394" r:id="rId116"/>
    <p:sldId id="447" r:id="rId117"/>
    <p:sldId id="393" r:id="rId118"/>
    <p:sldId id="392" r:id="rId119"/>
    <p:sldId id="402" r:id="rId120"/>
    <p:sldId id="440" r:id="rId121"/>
    <p:sldId id="400" r:id="rId122"/>
    <p:sldId id="401" r:id="rId123"/>
    <p:sldId id="448" r:id="rId124"/>
    <p:sldId id="449" r:id="rId125"/>
    <p:sldId id="397" r:id="rId126"/>
    <p:sldId id="405" r:id="rId127"/>
    <p:sldId id="406" r:id="rId128"/>
    <p:sldId id="408" r:id="rId129"/>
    <p:sldId id="409" r:id="rId130"/>
    <p:sldId id="442" r:id="rId131"/>
    <p:sldId id="412" r:id="rId132"/>
    <p:sldId id="414" r:id="rId133"/>
    <p:sldId id="415" r:id="rId134"/>
    <p:sldId id="416" r:id="rId135"/>
    <p:sldId id="443" r:id="rId136"/>
    <p:sldId id="418" r:id="rId137"/>
    <p:sldId id="419" r:id="rId138"/>
    <p:sldId id="422" r:id="rId139"/>
    <p:sldId id="424" r:id="rId140"/>
    <p:sldId id="423" r:id="rId141"/>
    <p:sldId id="444" r:id="rId142"/>
    <p:sldId id="433" r:id="rId143"/>
    <p:sldId id="445" r:id="rId144"/>
    <p:sldId id="457" r:id="rId145"/>
    <p:sldId id="458" r:id="rId146"/>
    <p:sldId id="459" r:id="rId147"/>
    <p:sldId id="460" r:id="rId148"/>
    <p:sldId id="461" r:id="rId149"/>
    <p:sldId id="462" r:id="rId150"/>
    <p:sldId id="463" r:id="rId151"/>
    <p:sldId id="450"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3AFBC4-1994-4FFC-A651-CDF360679D87}" type="datetimeFigureOut">
              <a:rPr lang="en-US" smtClean="0"/>
              <a:pPr/>
              <a:t>20/3/2020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FA38D-A9DD-4834-8120-E73C784F6B4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D9F44-500F-49ED-BB8C-A5D613006381}" type="datetimeFigureOut">
              <a:rPr lang="en-US" smtClean="0"/>
              <a:pPr/>
              <a:t>20/3/2020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785D-6CC5-4518-99F2-257D6F4CEC7C}"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104</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105</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106</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107</a:t>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108</a:t>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110</a:t>
            </a:fld>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111</a:t>
            </a:fld>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112</a:t>
            </a:fld>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113</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114</a:t>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115</a:t>
            </a:fld>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116</a:t>
            </a:fld>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117</a:t>
            </a:fld>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118</a:t>
            </a:fld>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120</a:t>
            </a:fld>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121</a:t>
            </a:fld>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122</a:t>
            </a:fld>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123</a:t>
            </a:fld>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124</a:t>
            </a:fld>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125</a:t>
            </a:fld>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126</a:t>
            </a:fld>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127</a:t>
            </a:fld>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128</a:t>
            </a:fld>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a:t>
            </a:fld>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130</a:t>
            </a:fld>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131</a:t>
            </a:fld>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132</a:t>
            </a:fld>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133</a:t>
            </a:fld>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134</a:t>
            </a:fld>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135</a:t>
            </a:fld>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136</a:t>
            </a:fld>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137</a:t>
            </a:fld>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138</a:t>
            </a:fld>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a:t>
            </a:fld>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140</a:t>
            </a:fld>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141</a:t>
            </a:fld>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142</a:t>
            </a:fld>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143</a:t>
            </a:fld>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144</a:t>
            </a:fld>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145</a:t>
            </a:fld>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146</a:t>
            </a:fld>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147</a:t>
            </a:fld>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148</a:t>
            </a:fld>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15</a:t>
            </a:fld>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150</a:t>
            </a:fld>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151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97</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1BD81-5333-42F3-AEA2-E0F1B2134253}"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6B083-A5C3-45B4-837A-B98437E61558}"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77D1B-EB17-430B-AA15-BD63917CE9AA}"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8ABA6-06A9-4BBE-86FF-4651077ACE17}"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FBDA0-6C70-4C04-A35E-9CDB53DEBFB6}"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1753F2-9F23-4207-9F05-D25A4D5C55AA}"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A3BB1-D777-4CBF-86F7-210C234BD91F}" type="datetime1">
              <a:rPr lang="en-US" smtClean="0"/>
              <a:pPr/>
              <a:t>20/3/2020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4E97FB-D1A8-4B7B-8F43-9F6CAE5E871E}" type="datetime1">
              <a:rPr lang="en-US" smtClean="0"/>
              <a:pPr/>
              <a:t>20/3/2020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06EE7-8A98-4F19-A5EA-1121ED6A0300}" type="datetime1">
              <a:rPr lang="en-US" smtClean="0"/>
              <a:pPr/>
              <a:t>20/3/2020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690E8-C529-435E-BD02-C36923EBD96F}"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7E6C5-9D3B-4B7D-9B1E-A5CBD1E2EA05}"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D78D5-969D-4AD1-B9B4-108C61308811}" type="datetime1">
              <a:rPr lang="en-US" smtClean="0"/>
              <a:pPr/>
              <a:t>20/3/2020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ircl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0.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10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10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10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92.jpeg"/></Relationships>
</file>

<file path=ppt/slides/_rels/slide10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6.xml"/><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10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7.xml"/><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10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08.xml"/><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10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11.xml"/><Relationship Id="rId1" Type="http://schemas.openxmlformats.org/officeDocument/2006/relationships/slideLayout" Target="../slideLayouts/slideLayout7.xml"/><Relationship Id="rId4" Type="http://schemas.openxmlformats.org/officeDocument/2006/relationships/image" Target="../media/image103.png"/></Relationships>
</file>

<file path=ppt/slides/_rels/slide11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12.xml"/><Relationship Id="rId1" Type="http://schemas.openxmlformats.org/officeDocument/2006/relationships/slideLayout" Target="../slideLayouts/slideLayout7.xml"/><Relationship Id="rId5" Type="http://schemas.openxmlformats.org/officeDocument/2006/relationships/image" Target="../media/image92.jpeg"/><Relationship Id="rId4" Type="http://schemas.openxmlformats.org/officeDocument/2006/relationships/image" Target="../media/image105.png"/></Relationships>
</file>

<file path=ppt/slides/_rels/slide1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17.xml"/><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22.xml"/><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26.xml"/><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117.png"/></Relationships>
</file>

<file path=ppt/slides/_rels/slide12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28.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33.xml"/><Relationship Id="rId1" Type="http://schemas.openxmlformats.org/officeDocument/2006/relationships/slideLayout" Target="../slideLayouts/slideLayout7.xml"/><Relationship Id="rId4" Type="http://schemas.openxmlformats.org/officeDocument/2006/relationships/image" Target="../media/image126.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35.xml"/><Relationship Id="rId1" Type="http://schemas.openxmlformats.org/officeDocument/2006/relationships/slideLayout" Target="../slideLayouts/slideLayout7.xml"/><Relationship Id="rId4" Type="http://schemas.openxmlformats.org/officeDocument/2006/relationships/image" Target="../media/image128.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37.xml"/><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13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1</a:t>
            </a:fld>
            <a:endParaRPr lang="en-US" sz="1400"/>
          </a:p>
        </p:txBody>
      </p:sp>
      <p:sp>
        <p:nvSpPr>
          <p:cNvPr id="3" name="TextBox 2"/>
          <p:cNvSpPr txBox="1"/>
          <p:nvPr/>
        </p:nvSpPr>
        <p:spPr>
          <a:xfrm>
            <a:off x="3200400" y="2514600"/>
            <a:ext cx="3048000" cy="707886"/>
          </a:xfrm>
          <a:prstGeom prst="rect">
            <a:avLst/>
          </a:prstGeom>
          <a:noFill/>
        </p:spPr>
        <p:txBody>
          <a:bodyPr wrap="square" rtlCol="0">
            <a:spAutoFit/>
          </a:bodyPr>
          <a:lstStyle/>
          <a:p>
            <a:r>
              <a:rPr lang="en-US" sz="4000" smtClean="0">
                <a:effectLst>
                  <a:outerShdw blurRad="38100" dist="38100" dir="2700000" algn="tl">
                    <a:srgbClr val="000000">
                      <a:alpha val="43137"/>
                    </a:srgbClr>
                  </a:outerShdw>
                </a:effectLst>
                <a:latin typeface="Tahoma" pitchFamily="34" charset="0"/>
                <a:ea typeface="Tahoma" pitchFamily="34" charset="0"/>
                <a:cs typeface="Tahoma" pitchFamily="34" charset="0"/>
              </a:rPr>
              <a:t>CHƯƠNG 6</a:t>
            </a:r>
            <a:endParaRPr lang="en-US" sz="40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1676400" y="3512403"/>
            <a:ext cx="7010400" cy="1569660"/>
          </a:xfrm>
          <a:prstGeom prst="rect">
            <a:avLst/>
          </a:prstGeom>
          <a:noFill/>
        </p:spPr>
        <p:txBody>
          <a:bodyPr wrap="square" rtlCol="0">
            <a:spAutoFit/>
          </a:bodyPr>
          <a:lstStyle/>
          <a:p>
            <a:r>
              <a:rPr lang="en-US" sz="4800" b="1" spc="-100" smtClean="0">
                <a:solidFill>
                  <a:srgbClr val="FF0000"/>
                </a:solidFill>
                <a:latin typeface="Tahoma" pitchFamily="34" charset="0"/>
                <a:ea typeface="Tahoma" pitchFamily="34" charset="0"/>
                <a:cs typeface="Tahoma" pitchFamily="34" charset="0"/>
              </a:rPr>
              <a:t>MẠCH TÍCH HỢP SỐ</a:t>
            </a:r>
          </a:p>
          <a:p>
            <a:r>
              <a:rPr lang="en-US" sz="4800" b="1" spc="-100" smtClean="0">
                <a:solidFill>
                  <a:srgbClr val="FF0000"/>
                </a:solidFill>
                <a:latin typeface="Tahoma" pitchFamily="34" charset="0"/>
                <a:ea typeface="Tahoma" pitchFamily="34" charset="0"/>
                <a:cs typeface="Tahoma" pitchFamily="34" charset="0"/>
              </a:rPr>
              <a:t>          (IC SỐ) </a:t>
            </a:r>
            <a:endParaRPr lang="en-US" b="1"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up)">
                                      <p:cBhvr>
                                        <p:cTn id="10"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81000" y="685800"/>
            <a:ext cx="7315200" cy="461665"/>
          </a:xfrm>
          <a:prstGeom prst="rect">
            <a:avLst/>
          </a:prstGeom>
          <a:noFill/>
        </p:spPr>
        <p:txBody>
          <a:bodyPr wrap="square" rtlCol="0">
            <a:spAutoFit/>
          </a:bodyPr>
          <a:lstStyle/>
          <a:p>
            <a:r>
              <a:rPr lang="en-US" sz="24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tham số về dòng điện và điện áp</a:t>
            </a:r>
            <a:endParaRPr lang="en-US" sz="24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838200" y="3429000"/>
            <a:ext cx="4800600" cy="17049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762000" y="5105400"/>
            <a:ext cx="4791075" cy="10191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cstate="print"/>
          <a:srcRect/>
          <a:stretch>
            <a:fillRect/>
          </a:stretch>
        </p:blipFill>
        <p:spPr bwMode="auto">
          <a:xfrm>
            <a:off x="838200" y="6172200"/>
            <a:ext cx="4772025" cy="3905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cstate="print"/>
          <a:srcRect/>
          <a:stretch>
            <a:fillRect/>
          </a:stretch>
        </p:blipFill>
        <p:spPr bwMode="auto">
          <a:xfrm>
            <a:off x="333375" y="1143000"/>
            <a:ext cx="8477250" cy="2247900"/>
          </a:xfrm>
          <a:prstGeom prst="rect">
            <a:avLst/>
          </a:prstGeom>
          <a:noFill/>
          <a:ln w="9525">
            <a:noFill/>
            <a:miter lim="800000"/>
            <a:headEnd/>
            <a:tailEnd/>
          </a:ln>
          <a:effectLst/>
        </p:spPr>
      </p:pic>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wedge">
                                      <p:cBhvr>
                                        <p:cTn id="12" dur="20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dissolve">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dissolve">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53"/>
                                        </p:tgtEl>
                                        <p:attrNameLst>
                                          <p:attrName>style.visibility</p:attrName>
                                        </p:attrNameLst>
                                      </p:cBhvr>
                                      <p:to>
                                        <p:strVal val="visible"/>
                                      </p:to>
                                    </p:set>
                                    <p:animEffect transition="in" filter="wipe(up)">
                                      <p:cBhvr>
                                        <p:cTn id="2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cực C (thu)/cực D (thoát) để hở</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4582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Hiện tượng logic nối dây</a:t>
            </a:r>
          </a:p>
          <a:p>
            <a:r>
              <a:rPr lang="en-US" sz="2400" spc="-100" smtClean="0">
                <a:latin typeface="Tahoma" pitchFamily="34" charset="0"/>
                <a:ea typeface="Tahoma" pitchFamily="34" charset="0"/>
                <a:cs typeface="Tahoma" pitchFamily="34" charset="0"/>
              </a:rPr>
              <a:t>Xét mạch hình dưới, nối 2 dây A, B với 2 mức (0V và 5V),</a:t>
            </a:r>
          </a:p>
          <a:p>
            <a:r>
              <a:rPr lang="en-US" sz="2400" spc="-100" smtClean="0">
                <a:latin typeface="Tahoma" pitchFamily="34" charset="0"/>
                <a:ea typeface="Tahoma" pitchFamily="34" charset="0"/>
                <a:cs typeface="Tahoma" pitchFamily="34" charset="0"/>
              </a:rPr>
              <a:t>ta có bảng sự thật như sau   </a:t>
            </a:r>
            <a:endParaRPr lang="en-US" sz="2400" spc="-100">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609600" y="3177117"/>
            <a:ext cx="1676400" cy="861483"/>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092509" y="2659414"/>
            <a:ext cx="2012892" cy="1988786"/>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6444343" y="2743200"/>
            <a:ext cx="1861457" cy="1828800"/>
          </a:xfrm>
          <a:prstGeom prst="rect">
            <a:avLst/>
          </a:prstGeom>
          <a:noFill/>
          <a:ln w="9525">
            <a:noFill/>
            <a:miter lim="800000"/>
            <a:headEnd/>
            <a:tailEnd/>
          </a:ln>
        </p:spPr>
      </p:pic>
      <p:sp>
        <p:nvSpPr>
          <p:cNvPr id="9" name="Right Arrow 8"/>
          <p:cNvSpPr/>
          <p:nvPr/>
        </p:nvSpPr>
        <p:spPr>
          <a:xfrm>
            <a:off x="2438400" y="33528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
        <p:nvSpPr>
          <p:cNvPr id="10" name="Right Arrow 9"/>
          <p:cNvSpPr/>
          <p:nvPr/>
        </p:nvSpPr>
        <p:spPr>
          <a:xfrm>
            <a:off x="5410200" y="33528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
        <p:nvSpPr>
          <p:cNvPr id="11" name="TextBox 10"/>
          <p:cNvSpPr txBox="1"/>
          <p:nvPr/>
        </p:nvSpPr>
        <p:spPr>
          <a:xfrm>
            <a:off x="5181600" y="2133600"/>
            <a:ext cx="3962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Diễn dịch sang mức logic </a:t>
            </a:r>
            <a:endParaRPr lang="en-US" sz="2400" spc="-100">
              <a:latin typeface="Tahoma" pitchFamily="34" charset="0"/>
              <a:ea typeface="Tahoma" pitchFamily="34" charset="0"/>
              <a:cs typeface="Tahoma" pitchFamily="34" charset="0"/>
            </a:endParaRPr>
          </a:p>
        </p:txBody>
      </p:sp>
      <p:sp>
        <p:nvSpPr>
          <p:cNvPr id="12" name="Down Arrow 11"/>
          <p:cNvSpPr/>
          <p:nvPr/>
        </p:nvSpPr>
        <p:spPr>
          <a:xfrm>
            <a:off x="1295400" y="4267200"/>
            <a:ext cx="762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pic>
        <p:nvPicPr>
          <p:cNvPr id="3077" name="Picture 5"/>
          <p:cNvPicPr>
            <a:picLocks noChangeAspect="1" noChangeArrowheads="1"/>
          </p:cNvPicPr>
          <p:nvPr/>
        </p:nvPicPr>
        <p:blipFill>
          <a:blip r:embed="rId6" cstate="print"/>
          <a:srcRect/>
          <a:stretch>
            <a:fillRect/>
          </a:stretch>
        </p:blipFill>
        <p:spPr bwMode="auto">
          <a:xfrm>
            <a:off x="990600" y="5486400"/>
            <a:ext cx="1781175" cy="838200"/>
          </a:xfrm>
          <a:prstGeom prst="rect">
            <a:avLst/>
          </a:prstGeom>
          <a:noFill/>
          <a:ln w="9525">
            <a:noFill/>
            <a:miter lim="800000"/>
            <a:headEnd/>
            <a:tailEnd/>
          </a:ln>
        </p:spPr>
      </p:pic>
      <p:sp>
        <p:nvSpPr>
          <p:cNvPr id="14" name="TextBox 13"/>
          <p:cNvSpPr txBox="1"/>
          <p:nvPr/>
        </p:nvSpPr>
        <p:spPr>
          <a:xfrm>
            <a:off x="2057400" y="4953000"/>
            <a:ext cx="1219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X = AB </a:t>
            </a:r>
            <a:endParaRPr lang="en-US" sz="2400" spc="-100">
              <a:latin typeface="Tahoma" pitchFamily="34" charset="0"/>
              <a:ea typeface="Tahoma" pitchFamily="34" charset="0"/>
              <a:cs typeface="Tahoma" pitchFamily="34" charset="0"/>
            </a:endParaRPr>
          </a:p>
        </p:txBody>
      </p:sp>
      <p:sp>
        <p:nvSpPr>
          <p:cNvPr id="15" name="TextBox 14"/>
          <p:cNvSpPr txBox="1"/>
          <p:nvPr/>
        </p:nvSpPr>
        <p:spPr>
          <a:xfrm>
            <a:off x="2971800" y="5715000"/>
            <a:ext cx="4191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Tạo hiện tượng logic nối dây</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wedge">
                                      <p:cBhvr>
                                        <p:cTn id="21" dur="2000"/>
                                        <p:tgtEl>
                                          <p:spTgt spid="30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075"/>
                                        </p:tgtEl>
                                        <p:attrNameLst>
                                          <p:attrName>style.visibility</p:attrName>
                                        </p:attrNameLst>
                                      </p:cBhvr>
                                      <p:to>
                                        <p:strVal val="visible"/>
                                      </p:to>
                                    </p:set>
                                    <p:animEffect transition="in" filter="dissolve">
                                      <p:cBhvr>
                                        <p:cTn id="31" dur="500"/>
                                        <p:tgtEl>
                                          <p:spTgt spid="307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3076"/>
                                        </p:tgtEl>
                                        <p:attrNameLst>
                                          <p:attrName>style.visibility</p:attrName>
                                        </p:attrNameLst>
                                      </p:cBhvr>
                                      <p:to>
                                        <p:strVal val="visible"/>
                                      </p:to>
                                    </p:set>
                                    <p:animEffect transition="in" filter="wedge">
                                      <p:cBhvr>
                                        <p:cTn id="47" dur="2000"/>
                                        <p:tgtEl>
                                          <p:spTgt spid="30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077"/>
                                        </p:tgtEl>
                                        <p:attrNameLst>
                                          <p:attrName>style.visibility</p:attrName>
                                        </p:attrNameLst>
                                      </p:cBhvr>
                                      <p:to>
                                        <p:strVal val="visible"/>
                                      </p:to>
                                    </p:set>
                                    <p:animEffect transition="in" filter="wipe(left)">
                                      <p:cBhvr>
                                        <p:cTn id="57" dur="2000"/>
                                        <p:tgtEl>
                                          <p:spTgt spid="307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dissolv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P spid="14" grpId="0"/>
      <p:bldP spid="1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101</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cực C (thu)/cực D (thoát) để hở</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5344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Hiện tượng logic nối dây</a:t>
            </a:r>
          </a:p>
          <a:p>
            <a:r>
              <a:rPr lang="en-US" sz="2400" spc="-100" smtClean="0">
                <a:latin typeface="Tahoma" pitchFamily="34" charset="0"/>
                <a:ea typeface="Tahoma" pitchFamily="34" charset="0"/>
                <a:cs typeface="Tahoma" pitchFamily="34" charset="0"/>
              </a:rPr>
              <a:t>Điều này có thể thực hiện được khi ta nối hai ngõ ra của cổng logic hay không?</a:t>
            </a:r>
          </a:p>
          <a:p>
            <a:r>
              <a:rPr lang="en-US" sz="2400" spc="-100" smtClean="0">
                <a:latin typeface="Tahoma" pitchFamily="34" charset="0"/>
                <a:ea typeface="Tahoma" pitchFamily="34" charset="0"/>
                <a:cs typeface="Tahoma" pitchFamily="34" charset="0"/>
              </a:rPr>
              <a:t>Thử tìm hàm ra các mạch sau: </a:t>
            </a:r>
            <a:endParaRPr lang="en-US" sz="2400" spc="-100">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762000" y="2667000"/>
            <a:ext cx="2266950" cy="18669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181600" y="2667000"/>
            <a:ext cx="2219325" cy="1781175"/>
          </a:xfrm>
          <a:prstGeom prst="rect">
            <a:avLst/>
          </a:prstGeom>
          <a:noFill/>
          <a:ln w="9525">
            <a:noFill/>
            <a:miter lim="800000"/>
            <a:headEnd/>
            <a:tailEnd/>
          </a:ln>
        </p:spPr>
      </p:pic>
      <p:sp>
        <p:nvSpPr>
          <p:cNvPr id="9" name="TextBox 8"/>
          <p:cNvSpPr txBox="1"/>
          <p:nvPr/>
        </p:nvSpPr>
        <p:spPr>
          <a:xfrm>
            <a:off x="609600" y="4648200"/>
            <a:ext cx="80010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Tuy thú vị, nhưng không thực hiện được với ngõ ra mạch TTL thông thường (ngõ ra cột chạm).</a:t>
            </a:r>
          </a:p>
          <a:p>
            <a:r>
              <a:rPr lang="en-US" sz="2400" spc="-100" smtClean="0">
                <a:latin typeface="Tahoma" pitchFamily="34" charset="0"/>
                <a:ea typeface="Tahoma" pitchFamily="34" charset="0"/>
                <a:cs typeface="Tahoma" pitchFamily="34" charset="0"/>
              </a:rPr>
              <a:t>Và đặc biệt với cổng CMOS thông thường, tuyệt đối không được thực hiện kiểu nối này!!!</a:t>
            </a:r>
          </a:p>
          <a:p>
            <a:r>
              <a:rPr lang="en-US" sz="2400" b="1" spc="-100" smtClean="0">
                <a:solidFill>
                  <a:srgbClr val="FF0000"/>
                </a:solidFill>
                <a:latin typeface="Tahoma" pitchFamily="34" charset="0"/>
                <a:ea typeface="Tahoma" pitchFamily="34" charset="0"/>
                <a:cs typeface="Tahoma" pitchFamily="34" charset="0"/>
              </a:rPr>
              <a:t>Tại sao</a:t>
            </a:r>
            <a:r>
              <a:rPr lang="en-US" sz="2400" spc="-100" smtClean="0">
                <a:latin typeface="Tahoma" pitchFamily="34" charset="0"/>
                <a:ea typeface="Tahoma" pitchFamily="34" charset="0"/>
                <a:cs typeface="Tahoma" pitchFamily="34" charset="0"/>
              </a:rPr>
              <a:t>?  Xét tiếp mạch</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wedge">
                                      <p:cBhvr>
                                        <p:cTn id="23" dur="2000"/>
                                        <p:tgtEl>
                                          <p:spTgt spid="2051"/>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wedge">
                                      <p:cBhvr>
                                        <p:cTn id="28" dur="2000"/>
                                        <p:tgtEl>
                                          <p:spTgt spid="205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dissolve">
                                      <p:cBhvr>
                                        <p:cTn id="33" dur="5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dissolve">
                                      <p:cBhvr>
                                        <p:cTn id="38" dur="500"/>
                                        <p:tgtEl>
                                          <p:spTgt spid="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wipe(left)">
                                      <p:cBhvr>
                                        <p:cTn id="43"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102</a:t>
            </a:fld>
            <a:endParaRPr lang="en-US"/>
          </a:p>
        </p:txBody>
      </p:sp>
      <p:sp>
        <p:nvSpPr>
          <p:cNvPr id="8" name="TextBox 7"/>
          <p:cNvSpPr txBox="1"/>
          <p:nvPr/>
        </p:nvSpPr>
        <p:spPr>
          <a:xfrm>
            <a:off x="304800" y="838200"/>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Khi nối 2 ngõ ra dạng totem: </a:t>
            </a:r>
          </a:p>
          <a:p>
            <a:r>
              <a:rPr lang="en-US" sz="2400" spc="-100" smtClean="0">
                <a:latin typeface="Tahoma" pitchFamily="34" charset="0"/>
                <a:ea typeface="Tahoma" pitchFamily="34" charset="0"/>
                <a:cs typeface="Tahoma" pitchFamily="34" charset="0"/>
              </a:rPr>
              <a:t>Khi nối trực tiếp 2 ngõ ra có thể tạo dòng nguy hiểm cho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a:t>
            </a:r>
            <a:r>
              <a:rPr lang="en-US" sz="2400" b="1" spc="-100" smtClean="0">
                <a:solidFill>
                  <a:srgbClr val="C00000"/>
                </a:solidFill>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sp>
        <p:nvSpPr>
          <p:cNvPr id="7" name="TextBox 6"/>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cực C (thu)/cực D (thoát) để hở</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 name="Picture 2"/>
          <p:cNvPicPr>
            <a:picLocks noChangeAspect="1" noChangeArrowheads="1"/>
          </p:cNvPicPr>
          <p:nvPr/>
        </p:nvPicPr>
        <p:blipFill>
          <a:blip r:embed="rId3" cstate="print"/>
          <a:srcRect/>
          <a:stretch>
            <a:fillRect/>
          </a:stretch>
        </p:blipFill>
        <p:spPr bwMode="auto">
          <a:xfrm>
            <a:off x="1657350" y="1905000"/>
            <a:ext cx="5581650" cy="4533900"/>
          </a:xfrm>
          <a:prstGeom prst="rect">
            <a:avLst/>
          </a:prstGeom>
          <a:noFill/>
          <a:ln w="9525">
            <a:noFill/>
            <a:miter lim="800000"/>
            <a:headEnd/>
            <a:tailEnd/>
          </a:ln>
        </p:spPr>
      </p:pic>
      <p:sp>
        <p:nvSpPr>
          <p:cNvPr id="6" name="Down Arrow 5"/>
          <p:cNvSpPr/>
          <p:nvPr/>
        </p:nvSpPr>
        <p:spPr>
          <a:xfrm>
            <a:off x="3962400" y="2362200"/>
            <a:ext cx="533400" cy="19050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334000" y="4038600"/>
            <a:ext cx="457200" cy="7620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10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edge">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103</a:t>
            </a:fld>
            <a:endParaRPr lang="en-US" spc="-100">
              <a:latin typeface="Tahoma" pitchFamily="34" charset="0"/>
              <a:ea typeface="Tahoma" pitchFamily="34" charset="0"/>
              <a:cs typeface="Tahoma" pitchFamily="34" charset="0"/>
            </a:endParaRPr>
          </a:p>
        </p:txBody>
      </p:sp>
      <p:sp>
        <p:nvSpPr>
          <p:cNvPr id="6" name="TextBox 5"/>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cực C (thu)/cực D (thoát) để hở</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81000" y="685800"/>
            <a:ext cx="83058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pháp: </a:t>
            </a:r>
            <a:r>
              <a:rPr lang="en-US" sz="2400" spc="-100" smtClean="0">
                <a:latin typeface="Tahoma" pitchFamily="34" charset="0"/>
                <a:ea typeface="Tahoma" pitchFamily="34" charset="0"/>
                <a:cs typeface="Tahoma" pitchFamily="34" charset="0"/>
              </a:rPr>
              <a:t>Dùng mạch ra có cực thu/cực thoát để hở  </a:t>
            </a:r>
            <a:endParaRPr lang="en-US" sz="2400" spc="-100">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304800" y="1447800"/>
            <a:ext cx="4457700" cy="35433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876800" y="1295400"/>
            <a:ext cx="3800475" cy="4257675"/>
          </a:xfrm>
          <a:prstGeom prst="rect">
            <a:avLst/>
          </a:prstGeom>
          <a:noFill/>
          <a:ln w="9525">
            <a:noFill/>
            <a:miter lim="800000"/>
            <a:headEnd/>
            <a:tailEnd/>
          </a:ln>
        </p:spPr>
      </p:pic>
      <p:sp>
        <p:nvSpPr>
          <p:cNvPr id="11" name="TextBox 10"/>
          <p:cNvSpPr txBox="1"/>
          <p:nvPr/>
        </p:nvSpPr>
        <p:spPr>
          <a:xfrm>
            <a:off x="304800" y="4953000"/>
            <a:ext cx="4114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TTL với cực thu để hở</a:t>
            </a:r>
            <a:endParaRPr lang="en-US" sz="2400" spc="-100">
              <a:latin typeface="Tahoma" pitchFamily="34" charset="0"/>
              <a:ea typeface="Tahoma" pitchFamily="34" charset="0"/>
              <a:cs typeface="Tahoma" pitchFamily="34" charset="0"/>
            </a:endParaRPr>
          </a:p>
        </p:txBody>
      </p:sp>
      <p:sp>
        <p:nvSpPr>
          <p:cNvPr id="12" name="TextBox 11"/>
          <p:cNvSpPr txBox="1"/>
          <p:nvPr/>
        </p:nvSpPr>
        <p:spPr>
          <a:xfrm>
            <a:off x="1447800" y="5638800"/>
            <a:ext cx="7010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điện trở kéo lên Rp (mắc ngoài).</a:t>
            </a:r>
          </a:p>
          <a:p>
            <a:r>
              <a:rPr lang="en-US" sz="2400" spc="-100" smtClean="0">
                <a:latin typeface="Tahoma" pitchFamily="34" charset="0"/>
                <a:ea typeface="Tahoma" pitchFamily="34" charset="0"/>
                <a:cs typeface="Tahoma" pitchFamily="34" charset="0"/>
              </a:rPr>
              <a:t>Giá trị này thường chọn khoảng 10K</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13" name="Up Arrow 12"/>
          <p:cNvSpPr/>
          <p:nvPr/>
        </p:nvSpPr>
        <p:spPr>
          <a:xfrm>
            <a:off x="7162800" y="2819400"/>
            <a:ext cx="609600" cy="1676400"/>
          </a:xfrm>
          <a:prstGeom prst="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
        <p:nvSpPr>
          <p:cNvPr id="10" name="Left Arrow 9"/>
          <p:cNvSpPr/>
          <p:nvPr/>
        </p:nvSpPr>
        <p:spPr>
          <a:xfrm>
            <a:off x="3810000" y="2286000"/>
            <a:ext cx="1219200" cy="609600"/>
          </a:xfrm>
          <a:prstGeom prst="lef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edge">
                                      <p:cBhvr>
                                        <p:cTn id="12" dur="20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147"/>
                                        </p:tgtEl>
                                        <p:attrNameLst>
                                          <p:attrName>style.visibility</p:attrName>
                                        </p:attrNameLst>
                                      </p:cBhvr>
                                      <p:to>
                                        <p:strVal val="visible"/>
                                      </p:to>
                                    </p:set>
                                    <p:animEffect transition="in" filter="dissolve">
                                      <p:cBhvr>
                                        <p:cTn id="27" dur="500"/>
                                        <p:tgtEl>
                                          <p:spTgt spid="614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2">
                                            <p:txEl>
                                              <p:pRg st="1" end="1"/>
                                            </p:txEl>
                                          </p:spTgt>
                                        </p:tgtEl>
                                        <p:attrNameLst>
                                          <p:attrName>style.visibility</p:attrName>
                                        </p:attrNameLst>
                                      </p:cBhvr>
                                      <p:to>
                                        <p:strVal val="visible"/>
                                      </p:to>
                                    </p:set>
                                    <p:animEffect transition="in" filter="dissolve">
                                      <p:cBhvr>
                                        <p:cTn id="38" dur="500"/>
                                        <p:tgtEl>
                                          <p:spTgt spid="12">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animBg="1"/>
      <p:bldP spid="1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104</a:t>
            </a:fld>
            <a:endParaRPr lang="en-US" spc="-100">
              <a:latin typeface="Tahoma" pitchFamily="34" charset="0"/>
              <a:ea typeface="Tahoma" pitchFamily="34" charset="0"/>
              <a:cs typeface="Tahoma" pitchFamily="34" charset="0"/>
            </a:endParaRPr>
          </a:p>
        </p:txBody>
      </p:sp>
      <p:sp>
        <p:nvSpPr>
          <p:cNvPr id="8" name="TextBox 7"/>
          <p:cNvSpPr txBox="1"/>
          <p:nvPr/>
        </p:nvSpPr>
        <p:spPr>
          <a:xfrm>
            <a:off x="304800" y="6858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Hình vẽ: </a:t>
            </a:r>
            <a:r>
              <a:rPr lang="en-US" sz="2400" spc="-100" smtClean="0">
                <a:latin typeface="Tahoma" pitchFamily="34" charset="0"/>
                <a:ea typeface="Tahoma" pitchFamily="34" charset="0"/>
                <a:cs typeface="Tahoma" pitchFamily="34" charset="0"/>
              </a:rPr>
              <a:t>Cổng AND nối dây</a:t>
            </a:r>
            <a:r>
              <a:rPr lang="en-US" sz="2400" b="1" spc="-100" smtClean="0">
                <a:solidFill>
                  <a:srgbClr val="C00000"/>
                </a:solidFill>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1862138" y="1219200"/>
            <a:ext cx="5419725" cy="4457700"/>
          </a:xfrm>
          <a:prstGeom prst="rect">
            <a:avLst/>
          </a:prstGeom>
          <a:noFill/>
          <a:ln w="9525">
            <a:noFill/>
            <a:miter lim="800000"/>
            <a:headEnd/>
            <a:tailEnd/>
          </a:ln>
        </p:spPr>
      </p:pic>
      <p:sp>
        <p:nvSpPr>
          <p:cNvPr id="9" name="TextBox 8"/>
          <p:cNvSpPr txBox="1"/>
          <p:nvPr/>
        </p:nvSpPr>
        <p:spPr>
          <a:xfrm>
            <a:off x="609600" y="5867400"/>
            <a:ext cx="7848600" cy="830997"/>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Chú ý</a:t>
            </a:r>
            <a:r>
              <a:rPr lang="en-US" sz="2400" spc="-100" smtClean="0">
                <a:latin typeface="Tahoma" pitchFamily="34" charset="0"/>
                <a:ea typeface="Tahoma" pitchFamily="34" charset="0"/>
                <a:cs typeface="Tahoma" pitchFamily="34" charset="0"/>
              </a:rPr>
              <a:t>: Logic nối dây chỉ thực hiện được </a:t>
            </a:r>
          </a:p>
          <a:p>
            <a:r>
              <a:rPr lang="en-US" sz="2400" spc="-100" smtClean="0">
                <a:latin typeface="Tahoma" pitchFamily="34" charset="0"/>
                <a:ea typeface="Tahoma" pitchFamily="34" charset="0"/>
                <a:cs typeface="Tahoma" pitchFamily="34" charset="0"/>
              </a:rPr>
              <a:t>với </a:t>
            </a:r>
            <a:r>
              <a:rPr lang="en-US" sz="2400" b="1" spc="-100" smtClean="0">
                <a:latin typeface="Tahoma" pitchFamily="34" charset="0"/>
                <a:ea typeface="Tahoma" pitchFamily="34" charset="0"/>
                <a:cs typeface="Tahoma" pitchFamily="34" charset="0"/>
              </a:rPr>
              <a:t>cổng có cực thu/thoát để hở </a:t>
            </a:r>
            <a:endParaRPr lang="en-US" sz="2400" b="1" spc="-100">
              <a:latin typeface="Tahoma" pitchFamily="34" charset="0"/>
              <a:ea typeface="Tahoma" pitchFamily="34" charset="0"/>
              <a:cs typeface="Tahoma" pitchFamily="34" charset="0"/>
            </a:endParaRPr>
          </a:p>
        </p:txBody>
      </p:sp>
      <p:sp>
        <p:nvSpPr>
          <p:cNvPr id="10" name="TextBox 9"/>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cực C (thu)/cực D (thoát) để hở</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Up Arrow 6"/>
          <p:cNvSpPr/>
          <p:nvPr/>
        </p:nvSpPr>
        <p:spPr>
          <a:xfrm>
            <a:off x="4724400" y="3962400"/>
            <a:ext cx="533400" cy="1752600"/>
          </a:xfrm>
          <a:prstGeom prst="upArrow">
            <a:avLst/>
          </a:prstGeom>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Effect transition="in" filter="wedge">
                                      <p:cBhvr>
                                        <p:cTn id="13" dur="2000"/>
                                        <p:tgtEl>
                                          <p:spTgt spid="717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105</a:t>
            </a:fld>
            <a:endParaRPr lang="en-US"/>
          </a:p>
        </p:txBody>
      </p:sp>
      <p:sp>
        <p:nvSpPr>
          <p:cNvPr id="8" name="TextBox 7"/>
          <p:cNvSpPr txBox="1"/>
          <p:nvPr/>
        </p:nvSpPr>
        <p:spPr>
          <a:xfrm>
            <a:off x="304800" y="8382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đệm/thúc với cực thu/thoát để hở</a:t>
            </a:r>
            <a:endParaRPr lang="en-US" sz="2400" b="1" spc="-100">
              <a:solidFill>
                <a:srgbClr val="C00000"/>
              </a:solidFill>
              <a:latin typeface="Tahoma" pitchFamily="34" charset="0"/>
              <a:ea typeface="Tahoma" pitchFamily="34" charset="0"/>
              <a:cs typeface="Tahoma" pitchFamily="34" charset="0"/>
            </a:endParaRPr>
          </a:p>
        </p:txBody>
      </p:sp>
      <p:sp>
        <p:nvSpPr>
          <p:cNvPr id="6" name="TextBox 5"/>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cực C (thu)/cực D (thoát) để hở</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889057" y="2314575"/>
            <a:ext cx="7492943" cy="3476625"/>
          </a:xfrm>
          <a:prstGeom prst="rect">
            <a:avLst/>
          </a:prstGeom>
          <a:noFill/>
          <a:ln w="9525">
            <a:noFill/>
            <a:miter lim="800000"/>
            <a:headEnd/>
            <a:tailEnd/>
          </a:ln>
        </p:spPr>
      </p:pic>
      <p:sp>
        <p:nvSpPr>
          <p:cNvPr id="10" name="Right Arrow 9"/>
          <p:cNvSpPr/>
          <p:nvPr/>
        </p:nvSpPr>
        <p:spPr>
          <a:xfrm>
            <a:off x="5334000" y="2895600"/>
            <a:ext cx="1143000" cy="838200"/>
          </a:xfrm>
          <a:prstGeom prst="rightArrow">
            <a:avLst/>
          </a:prstGeom>
          <a:blipFill>
            <a:blip r:embed="rId4" cstate="print">
              <a:duotone>
                <a:schemeClr val="accent5">
                  <a:shade val="45000"/>
                  <a:satMod val="135000"/>
                </a:schemeClr>
                <a:prstClr val="white"/>
              </a:duotone>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dissolv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106</a:t>
            </a:fld>
            <a:endParaRPr lang="en-US"/>
          </a:p>
        </p:txBody>
      </p:sp>
      <p:sp>
        <p:nvSpPr>
          <p:cNvPr id="8" name="TextBox 7"/>
          <p:cNvSpPr txBox="1"/>
          <p:nvPr/>
        </p:nvSpPr>
        <p:spPr>
          <a:xfrm>
            <a:off x="304800" y="838200"/>
            <a:ext cx="32766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cực thu hở </a:t>
            </a:r>
          </a:p>
          <a:p>
            <a:r>
              <a:rPr lang="en-US" sz="2400" spc="-100" smtClean="0">
                <a:latin typeface="Tahoma" pitchFamily="34" charset="0"/>
                <a:ea typeface="Tahoma" pitchFamily="34" charset="0"/>
                <a:cs typeface="Tahoma" pitchFamily="34" charset="0"/>
              </a:rPr>
              <a:t>dùng thúc mạch LED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cực C (thu)/cực D (thoát) để hở</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5181600" y="1066800"/>
            <a:ext cx="3200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cực thoát hở dùng thúc rơ le. </a:t>
            </a:r>
            <a:endParaRPr lang="en-US" sz="2400" spc="-100">
              <a:latin typeface="Tahoma" pitchFamily="34" charset="0"/>
              <a:ea typeface="Tahoma" pitchFamily="34" charset="0"/>
              <a:cs typeface="Tahoma" pitchFamily="34" charset="0"/>
            </a:endParaRPr>
          </a:p>
        </p:txBody>
      </p:sp>
      <p:pic>
        <p:nvPicPr>
          <p:cNvPr id="9218" name="Picture 2"/>
          <p:cNvPicPr>
            <a:picLocks noChangeAspect="1" noChangeArrowheads="1"/>
          </p:cNvPicPr>
          <p:nvPr/>
        </p:nvPicPr>
        <p:blipFill>
          <a:blip r:embed="rId3" cstate="print"/>
          <a:srcRect/>
          <a:stretch>
            <a:fillRect/>
          </a:stretch>
        </p:blipFill>
        <p:spPr bwMode="auto">
          <a:xfrm>
            <a:off x="952500" y="2057400"/>
            <a:ext cx="3086100" cy="32766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105400" y="2133600"/>
            <a:ext cx="3343275" cy="3209925"/>
          </a:xfrm>
          <a:prstGeom prst="rect">
            <a:avLst/>
          </a:prstGeom>
          <a:noFill/>
          <a:ln w="9525">
            <a:noFill/>
            <a:miter lim="800000"/>
            <a:headEnd/>
            <a:tailEnd/>
          </a:ln>
        </p:spPr>
      </p:pic>
      <p:sp>
        <p:nvSpPr>
          <p:cNvPr id="10" name="TextBox 9"/>
          <p:cNvSpPr txBox="1"/>
          <p:nvPr/>
        </p:nvSpPr>
        <p:spPr>
          <a:xfrm>
            <a:off x="4648200" y="5410200"/>
            <a:ext cx="4267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Giải thích vai trò của rơ le?!!.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edge">
                                      <p:cBhvr>
                                        <p:cTn id="12" dur="20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9219"/>
                                        </p:tgtEl>
                                        <p:attrNameLst>
                                          <p:attrName>style.visibility</p:attrName>
                                        </p:attrNameLst>
                                      </p:cBhvr>
                                      <p:to>
                                        <p:strVal val="visible"/>
                                      </p:to>
                                    </p:set>
                                    <p:animEffect transition="in" filter="wedge">
                                      <p:cBhvr>
                                        <p:cTn id="22" dur="2000"/>
                                        <p:tgtEl>
                                          <p:spTgt spid="92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107</a:t>
            </a:fld>
            <a:endParaRPr lang="en-US"/>
          </a:p>
        </p:txBody>
      </p:sp>
      <p:sp>
        <p:nvSpPr>
          <p:cNvPr id="8" name="TextBox 7"/>
          <p:cNvSpPr txBox="1"/>
          <p:nvPr/>
        </p:nvSpPr>
        <p:spPr>
          <a:xfrm>
            <a:off x="304800" y="838200"/>
            <a:ext cx="82296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Ký hiệu của IEEE/ANSI cho mạch cực thu/thoát để hở </a:t>
            </a:r>
            <a:endParaRPr lang="en-US" sz="2400" b="1" spc="-100">
              <a:solidFill>
                <a:srgbClr val="C00000"/>
              </a:solidFill>
              <a:latin typeface="Tahoma" pitchFamily="34" charset="0"/>
              <a:ea typeface="Tahoma" pitchFamily="34" charset="0"/>
              <a:cs typeface="Tahoma" pitchFamily="34" charset="0"/>
            </a:endParaRPr>
          </a:p>
        </p:txBody>
      </p:sp>
      <p:sp>
        <p:nvSpPr>
          <p:cNvPr id="6" name="TextBox 5"/>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cực C (thu)/cực D (thoát) để hở</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609600" y="1524000"/>
            <a:ext cx="2987386" cy="114300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4404360" y="1524000"/>
            <a:ext cx="2987040" cy="1066800"/>
          </a:xfrm>
          <a:prstGeom prst="rect">
            <a:avLst/>
          </a:prstGeom>
          <a:noFill/>
          <a:ln w="9525">
            <a:noFill/>
            <a:miter lim="800000"/>
            <a:headEnd/>
            <a:tailEnd/>
          </a:ln>
        </p:spPr>
      </p:pic>
      <p:sp>
        <p:nvSpPr>
          <p:cNvPr id="9" name="TextBox 8"/>
          <p:cNvSpPr txBox="1"/>
          <p:nvPr/>
        </p:nvSpPr>
        <p:spPr>
          <a:xfrm>
            <a:off x="381000" y="3125212"/>
            <a:ext cx="84582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Bài luyện tập:</a:t>
            </a:r>
          </a:p>
          <a:p>
            <a:pPr marL="457200" indent="-457200">
              <a:buAutoNum type="arabicPeriod"/>
            </a:pPr>
            <a:r>
              <a:rPr lang="en-US" sz="2400" spc="-100" smtClean="0">
                <a:latin typeface="Tahoma" pitchFamily="34" charset="0"/>
                <a:ea typeface="Tahoma" pitchFamily="34" charset="0"/>
                <a:cs typeface="Tahoma" pitchFamily="34" charset="0"/>
              </a:rPr>
              <a:t>Khi nào xuất hiện xung đột mức cao/thấp</a:t>
            </a:r>
          </a:p>
          <a:p>
            <a:pPr marL="457200" indent="-457200">
              <a:buAutoNum type="arabicPeriod"/>
            </a:pPr>
            <a:r>
              <a:rPr lang="en-US" sz="2400" spc="-100" smtClean="0">
                <a:latin typeface="Tahoma" pitchFamily="34" charset="0"/>
                <a:ea typeface="Tahoma" pitchFamily="34" charset="0"/>
                <a:cs typeface="Tahoma" pitchFamily="34" charset="0"/>
              </a:rPr>
              <a:t>Nối trực tiếp 2 ngõ ra kiểu totem với nhau được không? </a:t>
            </a:r>
          </a:p>
          <a:p>
            <a:pPr marL="457200" indent="-457200">
              <a:buAutoNum type="arabicPeriod"/>
            </a:pPr>
            <a:r>
              <a:rPr lang="en-US" sz="2400" spc="-100" smtClean="0">
                <a:latin typeface="Tahoma" pitchFamily="34" charset="0"/>
                <a:ea typeface="Tahoma" pitchFamily="34" charset="0"/>
                <a:cs typeface="Tahoma" pitchFamily="34" charset="0"/>
              </a:rPr>
              <a:t>Khác biệt giữa ngõ ra cực thu để hở và cột totem?</a:t>
            </a:r>
          </a:p>
          <a:p>
            <a:pPr marL="457200" indent="-457200">
              <a:buAutoNum type="arabicPeriod"/>
            </a:pPr>
            <a:r>
              <a:rPr lang="en-US" sz="2400" spc="-100" smtClean="0">
                <a:latin typeface="Tahoma" pitchFamily="34" charset="0"/>
                <a:ea typeface="Tahoma" pitchFamily="34" charset="0"/>
                <a:cs typeface="Tahoma" pitchFamily="34" charset="0"/>
              </a:rPr>
              <a:t>Tại sao mạch cực thu để hở cần điện trở kéo lên?</a:t>
            </a:r>
          </a:p>
          <a:p>
            <a:pPr marL="457200" indent="-457200">
              <a:buAutoNum type="arabicPeriod"/>
            </a:pPr>
            <a:r>
              <a:rPr lang="en-US" sz="2400" spc="-100" smtClean="0">
                <a:latin typeface="Tahoma" pitchFamily="34" charset="0"/>
                <a:ea typeface="Tahoma" pitchFamily="34" charset="0"/>
                <a:cs typeface="Tahoma" pitchFamily="34" charset="0"/>
              </a:rPr>
              <a:t>Tìm hàm ra khi nối dây 6 cổng đảo 7406 (cực thu để hở)</a:t>
            </a:r>
          </a:p>
          <a:p>
            <a:pPr marL="457200" indent="-457200">
              <a:buAutoNum type="arabicPeriod"/>
            </a:pPr>
            <a:r>
              <a:rPr lang="en-US" sz="2400" spc="-100" smtClean="0">
                <a:latin typeface="Tahoma" pitchFamily="34" charset="0"/>
                <a:ea typeface="Tahoma" pitchFamily="34" charset="0"/>
                <a:cs typeface="Tahoma" pitchFamily="34" charset="0"/>
              </a:rPr>
              <a:t>Tại sao mạch ngõ ra cực thu để bị chậm hơn kiểu totem?</a:t>
            </a:r>
          </a:p>
          <a:p>
            <a:pPr marL="457200" indent="-457200">
              <a:buAutoNum type="arabicPeriod"/>
            </a:pPr>
            <a:r>
              <a:rPr lang="en-US" sz="2400" spc="-100" smtClean="0">
                <a:latin typeface="Tahoma" pitchFamily="34" charset="0"/>
                <a:ea typeface="Tahoma" pitchFamily="34" charset="0"/>
                <a:cs typeface="Tahoma" pitchFamily="34" charset="0"/>
              </a:rPr>
              <a:t>Cho biết ký hiệu mạch cực thu/ thoát để hở?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edge">
                                      <p:cBhvr>
                                        <p:cTn id="12" dur="20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wedge">
                                      <p:cBhvr>
                                        <p:cTn id="17" dur="2000"/>
                                        <p:tgtEl>
                                          <p:spTgt spid="1024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 calcmode="lin" valueType="num">
                                      <p:cBhvr additive="base">
                                        <p:cTn id="2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 calcmode="lin" valueType="num">
                                      <p:cBhvr additive="base">
                                        <p:cTn id="2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 calcmode="lin" valueType="num">
                                      <p:cBhvr additive="base">
                                        <p:cTn id="34"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 calcmode="lin" valueType="num">
                                      <p:cBhvr additive="base">
                                        <p:cTn id="4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 calcmode="lin" valueType="num">
                                      <p:cBhvr additive="base">
                                        <p:cTn id="4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xEl>
                                              <p:pRg st="5" end="5"/>
                                            </p:txEl>
                                          </p:spTgt>
                                        </p:tgtEl>
                                        <p:attrNameLst>
                                          <p:attrName>style.visibility</p:attrName>
                                        </p:attrNameLst>
                                      </p:cBhvr>
                                      <p:to>
                                        <p:strVal val="visible"/>
                                      </p:to>
                                    </p:set>
                                    <p:animEffect transition="in" filter="wipe(left)">
                                      <p:cBhvr>
                                        <p:cTn id="52" dur="500"/>
                                        <p:tgtEl>
                                          <p:spTgt spid="9">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animEffect transition="in" filter="wipe(left)">
                                      <p:cBhvr>
                                        <p:cTn id="57" dur="500"/>
                                        <p:tgtEl>
                                          <p:spTgt spid="9">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xEl>
                                              <p:pRg st="7" end="7"/>
                                            </p:txEl>
                                          </p:spTgt>
                                        </p:tgtEl>
                                        <p:attrNameLst>
                                          <p:attrName>style.visibility</p:attrName>
                                        </p:attrNameLst>
                                      </p:cBhvr>
                                      <p:to>
                                        <p:strVal val="visible"/>
                                      </p:to>
                                    </p:set>
                                    <p:animEffect transition="in" filter="wipe(left)">
                                      <p:cBhvr>
                                        <p:cTn id="6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108</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ra 3 trạng thái</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Ý niệm:</a:t>
            </a:r>
            <a:endParaRPr lang="en-US" sz="2400" b="1" spc="-100">
              <a:solidFill>
                <a:srgbClr val="C00000"/>
              </a:solidFill>
              <a:latin typeface="Tahoma" pitchFamily="34" charset="0"/>
              <a:ea typeface="Tahoma" pitchFamily="34" charset="0"/>
              <a:cs typeface="Tahoma" pitchFamily="34" charset="0"/>
            </a:endParaRPr>
          </a:p>
        </p:txBody>
      </p:sp>
      <p:pic>
        <p:nvPicPr>
          <p:cNvPr id="11267" name="Picture 3"/>
          <p:cNvPicPr>
            <a:picLocks noChangeAspect="1" noChangeArrowheads="1"/>
          </p:cNvPicPr>
          <p:nvPr/>
        </p:nvPicPr>
        <p:blipFill>
          <a:blip r:embed="rId3" cstate="print"/>
          <a:srcRect/>
          <a:stretch>
            <a:fillRect/>
          </a:stretch>
        </p:blipFill>
        <p:spPr bwMode="auto">
          <a:xfrm>
            <a:off x="2971800" y="2343150"/>
            <a:ext cx="2828925" cy="2533650"/>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6096000" y="2352675"/>
            <a:ext cx="2752725" cy="2524125"/>
          </a:xfrm>
          <a:prstGeom prst="rect">
            <a:avLst/>
          </a:prstGeom>
          <a:noFill/>
          <a:ln w="9525">
            <a:noFill/>
            <a:miter lim="800000"/>
            <a:headEnd/>
            <a:tailEnd/>
          </a:ln>
        </p:spPr>
      </p:pic>
      <p:pic>
        <p:nvPicPr>
          <p:cNvPr id="11269" name="Picture 5"/>
          <p:cNvPicPr>
            <a:picLocks noChangeAspect="1" noChangeArrowheads="1"/>
          </p:cNvPicPr>
          <p:nvPr/>
        </p:nvPicPr>
        <p:blipFill>
          <a:blip r:embed="rId5" cstate="print"/>
          <a:srcRect/>
          <a:stretch>
            <a:fillRect/>
          </a:stretch>
        </p:blipFill>
        <p:spPr bwMode="auto">
          <a:xfrm>
            <a:off x="304800" y="2286000"/>
            <a:ext cx="2762250" cy="2543175"/>
          </a:xfrm>
          <a:prstGeom prst="rect">
            <a:avLst/>
          </a:prstGeom>
          <a:noFill/>
          <a:ln w="9525">
            <a:noFill/>
            <a:miter lim="800000"/>
            <a:headEnd/>
            <a:tailEnd/>
          </a:ln>
        </p:spPr>
      </p:pic>
      <p:sp>
        <p:nvSpPr>
          <p:cNvPr id="11" name="TextBox 10"/>
          <p:cNvSpPr txBox="1"/>
          <p:nvPr/>
        </p:nvSpPr>
        <p:spPr>
          <a:xfrm>
            <a:off x="457200" y="1295400"/>
            <a:ext cx="8153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Ba điều kiện của ngõ ra ba trạng thái</a:t>
            </a:r>
            <a:endParaRPr lang="en-US" sz="2400" spc="-100">
              <a:latin typeface="Tahoma" pitchFamily="34" charset="0"/>
              <a:ea typeface="Tahoma" pitchFamily="34" charset="0"/>
              <a:cs typeface="Tahoma" pitchFamily="34" charset="0"/>
            </a:endParaRPr>
          </a:p>
        </p:txBody>
      </p:sp>
      <p:sp>
        <p:nvSpPr>
          <p:cNvPr id="9" name="Down Arrow 8"/>
          <p:cNvSpPr/>
          <p:nvPr/>
        </p:nvSpPr>
        <p:spPr>
          <a:xfrm>
            <a:off x="7848600" y="1219200"/>
            <a:ext cx="762000" cy="16002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1269"/>
                                        </p:tgtEl>
                                        <p:attrNameLst>
                                          <p:attrName>style.visibility</p:attrName>
                                        </p:attrNameLst>
                                      </p:cBhvr>
                                      <p:to>
                                        <p:strVal val="visible"/>
                                      </p:to>
                                    </p:set>
                                    <p:animEffect transition="in" filter="wedge">
                                      <p:cBhvr>
                                        <p:cTn id="18" dur="2000"/>
                                        <p:tgtEl>
                                          <p:spTgt spid="11269"/>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1267"/>
                                        </p:tgtEl>
                                        <p:attrNameLst>
                                          <p:attrName>style.visibility</p:attrName>
                                        </p:attrNameLst>
                                      </p:cBhvr>
                                      <p:to>
                                        <p:strVal val="visible"/>
                                      </p:to>
                                    </p:set>
                                    <p:animEffect transition="in" filter="wedge">
                                      <p:cBhvr>
                                        <p:cTn id="23" dur="2000"/>
                                        <p:tgtEl>
                                          <p:spTgt spid="1126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268"/>
                                        </p:tgtEl>
                                        <p:attrNameLst>
                                          <p:attrName>style.visibility</p:attrName>
                                        </p:attrNameLst>
                                      </p:cBhvr>
                                      <p:to>
                                        <p:strVal val="visible"/>
                                      </p:to>
                                    </p:set>
                                    <p:animEffect transition="in" filter="dissolve">
                                      <p:cBhvr>
                                        <p:cTn id="28" dur="500"/>
                                        <p:tgtEl>
                                          <p:spTgt spid="1126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mph" presetSubtype="0" fill="hold" nodeType="clickEffect">
                                  <p:stCondLst>
                                    <p:cond delay="0"/>
                                  </p:stCondLst>
                                  <p:childTnLst>
                                    <p:animClr clrSpc="rgb" dir="cw">
                                      <p:cBhvr override="childStyle">
                                        <p:cTn id="37" dur="1900" fill="hold">
                                          <p:stCondLst>
                                            <p:cond delay="100"/>
                                          </p:stCondLst>
                                        </p:cTn>
                                        <p:tgtEl>
                                          <p:spTgt spid="11268"/>
                                        </p:tgtEl>
                                        <p:attrNameLst>
                                          <p:attrName>style.color</p:attrName>
                                        </p:attrNameLst>
                                      </p:cBhvr>
                                      <p:to>
                                        <a:schemeClr val="accent2"/>
                                      </p:to>
                                    </p:animClr>
                                    <p:animClr clrSpc="rgb" dir="cw">
                                      <p:cBhvr>
                                        <p:cTn id="38" dur="1900" fill="hold">
                                          <p:stCondLst>
                                            <p:cond delay="100"/>
                                          </p:stCondLst>
                                        </p:cTn>
                                        <p:tgtEl>
                                          <p:spTgt spid="11268"/>
                                        </p:tgtEl>
                                        <p:attrNameLst>
                                          <p:attrName>fillColor</p:attrName>
                                        </p:attrNameLst>
                                      </p:cBhvr>
                                      <p:to>
                                        <a:schemeClr val="accent2"/>
                                      </p:to>
                                    </p:animClr>
                                    <p:set>
                                      <p:cBhvr>
                                        <p:cTn id="39" dur="1900" fill="hold">
                                          <p:stCondLst>
                                            <p:cond delay="100"/>
                                          </p:stCondLst>
                                        </p:cTn>
                                        <p:tgtEl>
                                          <p:spTgt spid="11268"/>
                                        </p:tgtEl>
                                        <p:attrNameLst>
                                          <p:attrName>fill.type</p:attrName>
                                        </p:attrNameLst>
                                      </p:cBhvr>
                                      <p:to>
                                        <p:strVal val="solid"/>
                                      </p:to>
                                    </p:set>
                                    <p:set>
                                      <p:cBhvr>
                                        <p:cTn id="40" dur="1900" fill="hold">
                                          <p:stCondLst>
                                            <p:cond delay="100"/>
                                          </p:stCondLst>
                                        </p:cTn>
                                        <p:tgtEl>
                                          <p:spTgt spid="11268"/>
                                        </p:tgtEl>
                                        <p:attrNameLst>
                                          <p:attrName>fill.on</p:attrName>
                                        </p:attrNameLst>
                                      </p:cBhvr>
                                      <p:to>
                                        <p:strVal val="true"/>
                                      </p:to>
                                    </p:set>
                                    <p:animScale>
                                      <p:cBhvr>
                                        <p:cTn id="41" dur="200" fill="hold">
                                          <p:stCondLst>
                                            <p:cond delay="0"/>
                                          </p:stCondLst>
                                        </p:cTn>
                                        <p:tgtEl>
                                          <p:spTgt spid="11268"/>
                                        </p:tgtEl>
                                      </p:cBhvr>
                                      <p:from x="100000" y="100000"/>
                                      <p:to x="100000" y="5000"/>
                                    </p:animScale>
                                    <p:animScale>
                                      <p:cBhvr>
                                        <p:cTn id="42" dur="200" fill="hold">
                                          <p:stCondLst>
                                            <p:cond delay="200"/>
                                          </p:stCondLst>
                                        </p:cTn>
                                        <p:tgtEl>
                                          <p:spTgt spid="11268"/>
                                        </p:tgtEl>
                                      </p:cBhvr>
                                      <p:from x="100000" y="5000"/>
                                      <p:to x="120000" y="150000"/>
                                    </p:animScale>
                                    <p:animScale>
                                      <p:cBhvr>
                                        <p:cTn id="43" dur="600" fill="hold">
                                          <p:stCondLst>
                                            <p:cond delay="1400"/>
                                          </p:stCondLst>
                                        </p:cTn>
                                        <p:tgtEl>
                                          <p:spTgt spid="11268"/>
                                        </p:tgtEl>
                                      </p:cBhvr>
                                      <p:to x="12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109</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ra 3 trạng thái</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Sơ đồ mạch 3 trạng thái</a:t>
            </a:r>
            <a:endParaRPr lang="en-US" sz="2400" b="1" spc="-100">
              <a:solidFill>
                <a:srgbClr val="C00000"/>
              </a:solidFill>
              <a:latin typeface="Tahoma" pitchFamily="34" charset="0"/>
              <a:ea typeface="Tahoma" pitchFamily="34" charset="0"/>
              <a:cs typeface="Tahoma" pitchFamily="34" charset="0"/>
            </a:endParaRPr>
          </a:p>
        </p:txBody>
      </p:sp>
      <p:sp>
        <p:nvSpPr>
          <p:cNvPr id="11" name="TextBox 10"/>
          <p:cNvSpPr txBox="1"/>
          <p:nvPr/>
        </p:nvSpPr>
        <p:spPr>
          <a:xfrm>
            <a:off x="152400" y="3048000"/>
            <a:ext cx="4343400" cy="230832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E= 1, hoạt động bình thường</a:t>
            </a:r>
          </a:p>
          <a:p>
            <a:r>
              <a:rPr lang="en-US" sz="2400" spc="-100" smtClean="0">
                <a:latin typeface="Tahoma" pitchFamily="34" charset="0"/>
                <a:ea typeface="Tahoma" pitchFamily="34" charset="0"/>
                <a:cs typeface="Tahoma" pitchFamily="34" charset="0"/>
              </a:rPr>
              <a:t>E= 0,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tắt,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cũng tắt</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Phần giải thích </a:t>
            </a:r>
          </a:p>
          <a:p>
            <a:r>
              <a:rPr lang="en-US" sz="2400" spc="-100" smtClean="0">
                <a:latin typeface="Tahoma" pitchFamily="34" charset="0"/>
                <a:ea typeface="Tahoma" pitchFamily="34" charset="0"/>
                <a:cs typeface="Tahoma" pitchFamily="34" charset="0"/>
              </a:rPr>
              <a:t>dành cho các bạn !!!</a:t>
            </a:r>
          </a:p>
          <a:p>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419600" y="1143000"/>
            <a:ext cx="4267200" cy="5161166"/>
          </a:xfrm>
          <a:prstGeom prst="rect">
            <a:avLst/>
          </a:prstGeom>
          <a:noFill/>
          <a:ln w="9525">
            <a:noFill/>
            <a:miter lim="800000"/>
            <a:headEnd/>
            <a:tailEnd/>
          </a:ln>
        </p:spPr>
      </p:pic>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dissolv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wipe(left)">
                                      <p:cBhvr>
                                        <p:cTn id="18" dur="500"/>
                                        <p:tgtEl>
                                          <p:spTgt spid="1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wipe(left)">
                                      <p:cBhvr>
                                        <p:cTn id="23" dur="5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dissolve">
                                      <p:cBhvr>
                                        <p:cTn id="28" dur="500"/>
                                        <p:tgtEl>
                                          <p:spTgt spid="11">
                                            <p:txEl>
                                              <p:pRg st="3" end="3"/>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dissolve">
                                      <p:cBhvr>
                                        <p:cTn id="31"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8" name="TextBox 7"/>
          <p:cNvSpPr txBox="1"/>
          <p:nvPr/>
        </p:nvSpPr>
        <p:spPr>
          <a:xfrm>
            <a:off x="457200" y="1138535"/>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Hệ số chia tải (fan out)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1" name="TextBox 10"/>
          <p:cNvSpPr txBox="1"/>
          <p:nvPr/>
        </p:nvSpPr>
        <p:spPr>
          <a:xfrm>
            <a:off x="533400" y="2773740"/>
            <a:ext cx="8077200" cy="1723549"/>
          </a:xfrm>
          <a:prstGeom prst="rect">
            <a:avLst/>
          </a:prstGeom>
          <a:noFill/>
        </p:spPr>
        <p:txBody>
          <a:bodyPr wrap="square" rtlCol="0">
            <a:spAutoFit/>
          </a:bodyPr>
          <a:lstStyle/>
          <a:p>
            <a:pPr>
              <a:spcBef>
                <a:spcPts val="600"/>
              </a:spcBef>
              <a:spcAft>
                <a:spcPts val="600"/>
              </a:spcAft>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mtClean="0">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Nói đến khả năng chia tải từ ngõ ra mạch logic đến các ngõ vào mạch logic khác.</a:t>
            </a:r>
          </a:p>
          <a:p>
            <a:pPr>
              <a:spcBef>
                <a:spcPts val="600"/>
              </a:spcBef>
              <a:spcAft>
                <a:spcPts val="600"/>
              </a:spcAft>
            </a:pPr>
            <a:r>
              <a:rPr lang="en-US" sz="2400" spc="-100" smtClean="0">
                <a:solidFill>
                  <a:srgbClr val="00B0F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Xác định số lượng tối đa ngõ vào có thể nối với một ngõ ra để mạch hoạt động tin cậy được.</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wipe(up)">
                                      <p:cBhvr>
                                        <p:cTn id="18"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ra 3 trạng thái</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6858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Ưu điểm:</a:t>
            </a:r>
            <a:endParaRPr lang="en-US" sz="2400" b="1" spc="-100">
              <a:solidFill>
                <a:srgbClr val="C00000"/>
              </a:solidFill>
              <a:latin typeface="Tahoma" pitchFamily="34" charset="0"/>
              <a:ea typeface="Tahoma" pitchFamily="34" charset="0"/>
              <a:cs typeface="Tahoma" pitchFamily="34" charset="0"/>
            </a:endParaRPr>
          </a:p>
        </p:txBody>
      </p:sp>
      <p:sp>
        <p:nvSpPr>
          <p:cNvPr id="11" name="TextBox 10"/>
          <p:cNvSpPr txBox="1"/>
          <p:nvPr/>
        </p:nvSpPr>
        <p:spPr>
          <a:xfrm>
            <a:off x="304800" y="1066800"/>
            <a:ext cx="8153400" cy="2677656"/>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Ngõ ra các IC 3 trạng thái vào 1 dây (bus)  mà không làm giảm tốc độ  chuyển mạch, do ngõ ra ba trạng thái khi enable, sẽ hoạt động như mạch cột totem, hay ngõ ra CMOS kiểu pull up/pull down. </a:t>
            </a:r>
          </a:p>
          <a:p>
            <a:r>
              <a:rPr lang="en-US" sz="2400" spc="-100" smtClean="0">
                <a:latin typeface="Tahoma" pitchFamily="34" charset="0"/>
                <a:ea typeface="Tahoma" pitchFamily="34" charset="0"/>
                <a:cs typeface="Tahoma" pitchFamily="34" charset="0"/>
              </a:rPr>
              <a:t>Cần chú ý là trường hợp này, chỉ có 1 ngõ ra được hoạt động, không phải là tất cả. </a:t>
            </a:r>
          </a:p>
          <a:p>
            <a:r>
              <a:rPr lang="en-US" sz="2400" spc="-100" smtClean="0">
                <a:latin typeface="Tahoma" pitchFamily="34" charset="0"/>
                <a:ea typeface="Tahoma" pitchFamily="34" charset="0"/>
                <a:cs typeface="Tahoma" pitchFamily="34" charset="0"/>
              </a:rPr>
              <a:t>Thí dụ: hình vẽ khi có 2 ngõ ra CMOS hoạt động đồng thời</a:t>
            </a:r>
            <a:endParaRPr lang="en-US" sz="2400" spc="-100">
              <a:latin typeface="Tahoma" pitchFamily="34" charset="0"/>
              <a:ea typeface="Tahoma" pitchFamily="34" charset="0"/>
              <a:cs typeface="Tahoma" pitchFamily="34" charset="0"/>
            </a:endParaRPr>
          </a:p>
        </p:txBody>
      </p:sp>
      <p:pic>
        <p:nvPicPr>
          <p:cNvPr id="12" name="Picture 2"/>
          <p:cNvPicPr>
            <a:picLocks noChangeAspect="1" noChangeArrowheads="1"/>
          </p:cNvPicPr>
          <p:nvPr/>
        </p:nvPicPr>
        <p:blipFill>
          <a:blip r:embed="rId3" cstate="print"/>
          <a:srcRect/>
          <a:stretch>
            <a:fillRect/>
          </a:stretch>
        </p:blipFill>
        <p:spPr bwMode="auto">
          <a:xfrm>
            <a:off x="1286418" y="3810000"/>
            <a:ext cx="5266782" cy="2959751"/>
          </a:xfrm>
          <a:prstGeom prst="rect">
            <a:avLst/>
          </a:prstGeom>
          <a:noFill/>
          <a:ln w="9525">
            <a:noFill/>
            <a:miter lim="800000"/>
            <a:headEnd/>
            <a:tailEnd/>
          </a:ln>
        </p:spPr>
      </p:pic>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dissolve">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dissolve">
                                      <p:cBhvr>
                                        <p:cTn id="18" dur="5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wipe(left)">
                                      <p:cBhvr>
                                        <p:cTn id="23" dur="500"/>
                                        <p:tgtEl>
                                          <p:spTgt spid="1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edge">
                                      <p:cBhvr>
                                        <p:cTn id="2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111</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ra 3 trạng thái</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đệm ba trạng thái:</a:t>
            </a:r>
            <a:endParaRPr lang="en-US" sz="2400" b="1" spc="-100">
              <a:solidFill>
                <a:srgbClr val="C00000"/>
              </a:solidFill>
              <a:latin typeface="Tahoma" pitchFamily="34" charset="0"/>
              <a:ea typeface="Tahoma" pitchFamily="34" charset="0"/>
              <a:cs typeface="Tahoma" pitchFamily="34" charset="0"/>
            </a:endParaRPr>
          </a:p>
        </p:txBody>
      </p:sp>
      <p:sp>
        <p:nvSpPr>
          <p:cNvPr id="11" name="TextBox 10"/>
          <p:cNvSpPr txBox="1"/>
          <p:nvPr/>
        </p:nvSpPr>
        <p:spPr>
          <a:xfrm>
            <a:off x="304800" y="1371600"/>
            <a:ext cx="8153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đệm không đảo </a:t>
            </a:r>
            <a:endParaRPr lang="en-US" sz="2400" spc="-100">
              <a:latin typeface="Tahoma" pitchFamily="34" charset="0"/>
              <a:ea typeface="Tahoma" pitchFamily="34" charset="0"/>
              <a:cs typeface="Tahoma"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800100" y="2057400"/>
            <a:ext cx="2628900" cy="3919451"/>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4724400" y="2057400"/>
            <a:ext cx="2819400" cy="4184849"/>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dissolve">
                                      <p:cBhvr>
                                        <p:cTn id="17" dur="500"/>
                                        <p:tgtEl>
                                          <p:spTgt spid="12290"/>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12291"/>
                                        </p:tgtEl>
                                        <p:attrNameLst>
                                          <p:attrName>style.visibility</p:attrName>
                                        </p:attrNameLst>
                                      </p:cBhvr>
                                      <p:to>
                                        <p:strVal val="visible"/>
                                      </p:to>
                                    </p:set>
                                    <p:animEffect transition="in" filter="wedge">
                                      <p:cBhvr>
                                        <p:cTn id="22" dur="20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112</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ra 3 trạng thái</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762000"/>
            <a:ext cx="88392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đệm ba trạng thái </a:t>
            </a:r>
          </a:p>
          <a:p>
            <a:pPr marL="457200" indent="-457200">
              <a:buAutoNum type="alphaLcParenBoth"/>
            </a:pPr>
            <a:r>
              <a:rPr lang="en-US" sz="2400" spc="-100" smtClean="0">
                <a:latin typeface="Tahoma" pitchFamily="34" charset="0"/>
                <a:ea typeface="Tahoma" pitchFamily="34" charset="0"/>
                <a:cs typeface="Tahoma" pitchFamily="34" charset="0"/>
              </a:rPr>
              <a:t>dùng kết nối nhiều tín hiệu vào bus </a:t>
            </a:r>
          </a:p>
          <a:p>
            <a:pPr marL="457200" indent="-457200">
              <a:buAutoNum type="alphaLcParenBoth"/>
            </a:pPr>
            <a:r>
              <a:rPr lang="en-US" sz="2400" spc="-100" smtClean="0">
                <a:latin typeface="Tahoma" pitchFamily="34" charset="0"/>
                <a:ea typeface="Tahoma" pitchFamily="34" charset="0"/>
                <a:cs typeface="Tahoma" pitchFamily="34" charset="0"/>
              </a:rPr>
              <a:t>điều kiện để truyền B vào bus.</a:t>
            </a:r>
            <a:r>
              <a:rPr lang="en-US" sz="2400" b="1" spc="-100" smtClean="0">
                <a:solidFill>
                  <a:srgbClr val="C00000"/>
                </a:solidFill>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pic>
        <p:nvPicPr>
          <p:cNvPr id="13314" name="Picture 2"/>
          <p:cNvPicPr>
            <a:picLocks noChangeAspect="1" noChangeArrowheads="1"/>
          </p:cNvPicPr>
          <p:nvPr/>
        </p:nvPicPr>
        <p:blipFill>
          <a:blip r:embed="rId3" cstate="print"/>
          <a:srcRect/>
          <a:stretch>
            <a:fillRect/>
          </a:stretch>
        </p:blipFill>
        <p:spPr bwMode="auto">
          <a:xfrm>
            <a:off x="304800" y="2057400"/>
            <a:ext cx="2981325" cy="4467225"/>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3962400" y="2133600"/>
            <a:ext cx="3419475" cy="4343400"/>
          </a:xfrm>
          <a:prstGeom prst="rect">
            <a:avLst/>
          </a:prstGeom>
          <a:noFill/>
          <a:ln w="9525">
            <a:noFill/>
            <a:miter lim="800000"/>
            <a:headEnd/>
            <a:tailEnd/>
          </a:ln>
        </p:spPr>
      </p:pic>
      <p:sp>
        <p:nvSpPr>
          <p:cNvPr id="12" name="Right Arrow 11"/>
          <p:cNvSpPr/>
          <p:nvPr/>
        </p:nvSpPr>
        <p:spPr>
          <a:xfrm>
            <a:off x="3505200" y="3962400"/>
            <a:ext cx="838200" cy="304800"/>
          </a:xfrm>
          <a:prstGeom prst="rightArrow">
            <a:avLst/>
          </a:prstGeom>
          <a:blipFill>
            <a:blip r:embed="rId5" cstate="print">
              <a:duotone>
                <a:prstClr val="black"/>
                <a:srgbClr val="D9C3A5">
                  <a:tint val="50000"/>
                  <a:satMod val="180000"/>
                </a:srgbClr>
              </a:duotone>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019800" y="1524000"/>
            <a:ext cx="228600" cy="9144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
        <p:nvSpPr>
          <p:cNvPr id="14" name="Up Arrow 13"/>
          <p:cNvSpPr/>
          <p:nvPr/>
        </p:nvSpPr>
        <p:spPr>
          <a:xfrm>
            <a:off x="6096000" y="5486400"/>
            <a:ext cx="228600" cy="990600"/>
          </a:xfrm>
          <a:prstGeom prst="upArrow">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086600" y="4038600"/>
            <a:ext cx="838200" cy="304800"/>
          </a:xfrm>
          <a:prstGeom prst="rightArrow">
            <a:avLst/>
          </a:prstGeom>
          <a:blipFill>
            <a:blip r:embed="rId5" cstate="print">
              <a:duotone>
                <a:prstClr val="black"/>
                <a:srgbClr val="D9C3A5">
                  <a:tint val="50000"/>
                  <a:satMod val="180000"/>
                </a:srgbClr>
              </a:duotone>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314"/>
                                        </p:tgtEl>
                                        <p:attrNameLst>
                                          <p:attrName>style.visibility</p:attrName>
                                        </p:attrNameLst>
                                      </p:cBhvr>
                                      <p:to>
                                        <p:strVal val="visible"/>
                                      </p:to>
                                    </p:set>
                                    <p:animEffect transition="in" filter="dissolve">
                                      <p:cBhvr>
                                        <p:cTn id="17" dur="500"/>
                                        <p:tgtEl>
                                          <p:spTgt spid="133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13315"/>
                                        </p:tgtEl>
                                        <p:attrNameLst>
                                          <p:attrName>style.visibility</p:attrName>
                                        </p:attrNameLst>
                                      </p:cBhvr>
                                      <p:to>
                                        <p:strVal val="visible"/>
                                      </p:to>
                                    </p:set>
                                    <p:animEffect transition="in" filter="wedge">
                                      <p:cBhvr>
                                        <p:cTn id="27" dur="2000"/>
                                        <p:tgtEl>
                                          <p:spTgt spid="133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113</a:t>
            </a:fld>
            <a:endParaRPr lang="en-US"/>
          </a:p>
        </p:txBody>
      </p:sp>
      <p:sp>
        <p:nvSpPr>
          <p:cNvPr id="8" name="TextBox 7"/>
          <p:cNvSpPr txBox="1"/>
          <p:nvPr/>
        </p:nvSpPr>
        <p:spPr>
          <a:xfrm>
            <a:off x="304800" y="914400"/>
            <a:ext cx="84582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IC ngõ ra 3 trạng thái:</a:t>
            </a:r>
          </a:p>
          <a:p>
            <a:r>
              <a:rPr lang="en-US" sz="2400" spc="-100" smtClean="0">
                <a:latin typeface="Tahoma" pitchFamily="34" charset="0"/>
                <a:ea typeface="Tahoma" pitchFamily="34" charset="0"/>
                <a:cs typeface="Tahoma" pitchFamily="34" charset="0"/>
              </a:rPr>
              <a:t>Ngoài mạch đệm 3 trạng thái, còn có các IC khác; </a:t>
            </a:r>
          </a:p>
          <a:p>
            <a:r>
              <a:rPr lang="en-US" sz="2400" spc="-100" smtClean="0">
                <a:latin typeface="Tahoma" pitchFamily="34" charset="0"/>
                <a:ea typeface="Tahoma" pitchFamily="34" charset="0"/>
                <a:cs typeface="Tahoma" pitchFamily="34" charset="0"/>
              </a:rPr>
              <a:t>Thí dụ: 74LS374 là thanh ghi dùng 8 FFD </a:t>
            </a:r>
          </a:p>
          <a:p>
            <a:r>
              <a:rPr lang="en-US" sz="2400" spc="-100" smtClean="0">
                <a:latin typeface="Tahoma" pitchFamily="34" charset="0"/>
                <a:ea typeface="Tahoma" pitchFamily="34" charset="0"/>
                <a:cs typeface="Tahoma" pitchFamily="34" charset="0"/>
              </a:rPr>
              <a:t>Các mạch khác như giải mã, ghép kênh, mạch ADC, mạch nhớ và vi xử lý  </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ra 3 trạng thái</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228600" y="2891135"/>
            <a:ext cx="82296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Ký hiệu của IEEE/ANSI cho mạch ngõ ra 3 trạng thái </a:t>
            </a:r>
            <a:endParaRPr lang="en-US" sz="2400" b="1" spc="-100">
              <a:solidFill>
                <a:srgbClr val="C00000"/>
              </a:solidFill>
              <a:latin typeface="Tahoma" pitchFamily="34" charset="0"/>
              <a:ea typeface="Tahoma" pitchFamily="34" charset="0"/>
              <a:cs typeface="Tahoma" pitchFamily="34" charset="0"/>
            </a:endParaRPr>
          </a:p>
        </p:txBody>
      </p:sp>
      <p:pic>
        <p:nvPicPr>
          <p:cNvPr id="14338" name="Picture 2"/>
          <p:cNvPicPr>
            <a:picLocks noChangeAspect="1" noChangeArrowheads="1"/>
          </p:cNvPicPr>
          <p:nvPr/>
        </p:nvPicPr>
        <p:blipFill>
          <a:blip r:embed="rId3" cstate="print"/>
          <a:srcRect/>
          <a:stretch>
            <a:fillRect/>
          </a:stretch>
        </p:blipFill>
        <p:spPr bwMode="auto">
          <a:xfrm>
            <a:off x="962026" y="3429000"/>
            <a:ext cx="5695950" cy="1981200"/>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38"/>
                                        </p:tgtEl>
                                        <p:attrNameLst>
                                          <p:attrName>style.visibility</p:attrName>
                                        </p:attrNameLst>
                                      </p:cBhvr>
                                      <p:to>
                                        <p:strVal val="visible"/>
                                      </p:to>
                                    </p:set>
                                    <p:animEffect transition="in" filter="wipe(left)">
                                      <p:cBhvr>
                                        <p:cTn id="27"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114</a:t>
            </a:fld>
            <a:endParaRPr lang="en-US"/>
          </a:p>
        </p:txBody>
      </p:sp>
      <p:sp>
        <p:nvSpPr>
          <p:cNvPr id="8" name="TextBox 7"/>
          <p:cNvSpPr txBox="1"/>
          <p:nvPr/>
        </p:nvSpPr>
        <p:spPr>
          <a:xfrm>
            <a:off x="304800" y="838200"/>
            <a:ext cx="88392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p>
          <a:p>
            <a:pPr marL="457200" indent="-457200">
              <a:buAutoNum type="arabicPeriod"/>
            </a:pPr>
            <a:r>
              <a:rPr lang="en-US" sz="2400" spc="-100" smtClean="0">
                <a:latin typeface="Tahoma" pitchFamily="34" charset="0"/>
                <a:ea typeface="Tahoma" pitchFamily="34" charset="0"/>
                <a:cs typeface="Tahoma" pitchFamily="34" charset="0"/>
              </a:rPr>
              <a:t>Cho biết 3 khả năng của ngõ ra 3 trạng thái?</a:t>
            </a:r>
          </a:p>
          <a:p>
            <a:pPr marL="457200" indent="-457200">
              <a:buAutoNum type="arabicPeriod"/>
            </a:pPr>
            <a:r>
              <a:rPr lang="en-US" sz="2400" spc="-100" smtClean="0">
                <a:latin typeface="Tahoma" pitchFamily="34" charset="0"/>
                <a:ea typeface="Tahoma" pitchFamily="34" charset="0"/>
                <a:cs typeface="Tahoma" pitchFamily="34" charset="0"/>
              </a:rPr>
              <a:t>Cho biết trạng thái ngõ ra 3 trạng thái khi disable?</a:t>
            </a:r>
          </a:p>
          <a:p>
            <a:pPr marL="457200" indent="-457200">
              <a:buAutoNum type="arabicPeriod"/>
            </a:pPr>
            <a:r>
              <a:rPr lang="en-US" sz="2400" spc="-100" smtClean="0">
                <a:latin typeface="Tahoma" pitchFamily="34" charset="0"/>
                <a:ea typeface="Tahoma" pitchFamily="34" charset="0"/>
                <a:cs typeface="Tahoma" pitchFamily="34" charset="0"/>
              </a:rPr>
              <a:t>Thế nào là tranh chấp bus?</a:t>
            </a:r>
          </a:p>
          <a:p>
            <a:pPr marL="457200" indent="-457200">
              <a:buAutoNum type="arabicPeriod"/>
            </a:pPr>
            <a:r>
              <a:rPr lang="en-US" sz="2400" spc="-100" smtClean="0">
                <a:latin typeface="Tahoma" pitchFamily="34" charset="0"/>
                <a:ea typeface="Tahoma" pitchFamily="34" charset="0"/>
                <a:cs typeface="Tahoma" pitchFamily="34" charset="0"/>
              </a:rPr>
              <a:t>Cho biết cách ký hiệu mạch 3 trạng thái theo IEEE/ANSI </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ra 3 trạng thái</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dissolve">
                                      <p:cBhvr>
                                        <p:cTn id="2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115</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giao diện bus tốc độ cao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534400" cy="5632311"/>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Nhiều hệ thống số dùng bus để truyền tín hiệu và dữ liệu số giữa nhiều thành phần khác nhau trong hệ thống. </a:t>
            </a:r>
          </a:p>
          <a:p>
            <a:r>
              <a:rPr lang="en-US" sz="2400" spc="-100" smtClean="0">
                <a:latin typeface="Tahoma" pitchFamily="34" charset="0"/>
                <a:ea typeface="Tahoma" pitchFamily="34" charset="0"/>
                <a:cs typeface="Tahoma" pitchFamily="34" charset="0"/>
              </a:rPr>
              <a:t>Nhiều loạt cổng logic tốc độ cao mới được thiết kế giao diện được với hệ bus ba trạng thái. </a:t>
            </a:r>
          </a:p>
          <a:p>
            <a:r>
              <a:rPr lang="en-US" sz="2400" spc="-100" smtClean="0">
                <a:latin typeface="Tahoma" pitchFamily="34" charset="0"/>
                <a:ea typeface="Tahoma" pitchFamily="34" charset="0"/>
                <a:cs typeface="Tahoma" pitchFamily="34" charset="0"/>
              </a:rPr>
              <a:t>Đó có thể là mạch đệm, mạch thu phát 2 chiều, chốt, mạch thúc có dòng lớn.</a:t>
            </a:r>
          </a:p>
          <a:p>
            <a:r>
              <a:rPr lang="en-US" sz="2400" spc="-100" smtClean="0">
                <a:latin typeface="Tahoma" pitchFamily="34" charset="0"/>
                <a:ea typeface="Tahoma" pitchFamily="34" charset="0"/>
                <a:cs typeface="Tahoma" pitchFamily="34" charset="0"/>
              </a:rPr>
              <a:t>Khi cự ly phân cách các thành phần này lớn hơn 4 inch, phải tính đến yếu tố đường truyền (transmission line) do dây dẫn có điện cảm, điện dung và điện trở. </a:t>
            </a:r>
          </a:p>
          <a:p>
            <a:r>
              <a:rPr lang="en-US" sz="2400" spc="-100" smtClean="0">
                <a:latin typeface="Tahoma" pitchFamily="34" charset="0"/>
                <a:ea typeface="Tahoma" pitchFamily="34" charset="0"/>
                <a:cs typeface="Tahoma" pitchFamily="34" charset="0"/>
              </a:rPr>
              <a:t>Xuất hiện hiện tượng đặc trưng của đường dây dài. Để tránh ảnh hưởng xung phản xạ, đường dây cần được kết thúc bằng điện trở bằng với giá trị trở kháng đường dây (khoảng 50</a:t>
            </a:r>
            <a:r>
              <a:rPr lang="en-US" sz="2400" spc="-100" smtClean="0">
                <a:latin typeface="Tahoma" pitchFamily="34" charset="0"/>
                <a:ea typeface="Tahoma" pitchFamily="34" charset="0"/>
                <a:cs typeface="Tahoma" pitchFamily="34" charset="0"/>
                <a:sym typeface="Symbol"/>
              </a:rPr>
              <a:t>) như hình (a).</a:t>
            </a:r>
          </a:p>
          <a:p>
            <a:r>
              <a:rPr lang="en-US" sz="2400" spc="-100" smtClean="0">
                <a:latin typeface="Tahoma" pitchFamily="34" charset="0"/>
                <a:ea typeface="Tahoma" pitchFamily="34" charset="0"/>
                <a:cs typeface="Tahoma" pitchFamily="34" charset="0"/>
                <a:sym typeface="Symbol"/>
              </a:rPr>
              <a:t>Phương pháp này không khả thi do cần dòng lớn để có mức điện áp cần thiết (khi qua trở giá trị bé).</a:t>
            </a:r>
          </a:p>
          <a:p>
            <a:r>
              <a:rPr lang="en-US" sz="2400" spc="-100" smtClean="0">
                <a:latin typeface="Tahoma" pitchFamily="34" charset="0"/>
                <a:ea typeface="Tahoma" pitchFamily="34" charset="0"/>
                <a:cs typeface="Tahoma" pitchFamily="34" charset="0"/>
                <a:sym typeface="Symbol"/>
              </a:rPr>
              <a:t>Cách khác, dùng tụ ngăn dc, nhưng gây méo dạng xung (b)</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dissolv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116</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giao diện bus tốc độ cao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839200" cy="6001643"/>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bộ chia áp (c) với điện trở lớn hơn trở kháng đường dây, tuy giảm được phản xạ, như hàng trăm trở trên các đoạn bus, làm tăng tải cho nguồn nuôi.</a:t>
            </a:r>
          </a:p>
          <a:p>
            <a:r>
              <a:rPr lang="en-US" sz="2400" spc="-100" smtClean="0">
                <a:latin typeface="Tahoma" pitchFamily="34" charset="0"/>
                <a:ea typeface="Tahoma" pitchFamily="34" charset="0"/>
                <a:cs typeface="Tahoma" pitchFamily="34" charset="0"/>
              </a:rPr>
              <a:t>Kết thúc dùng điốt (d) tạo mạch xén/kẹp các xung từ mạch LC. Kết thúc nối tiếp (e) làm chậm tốc độ chuyển mạch, giảm tần số hoạt động, nhưng cải thiện độ tin cậy của bus tín hiệu.</a:t>
            </a:r>
          </a:p>
          <a:p>
            <a:r>
              <a:rPr lang="en-US" sz="2400" spc="-100" smtClean="0">
                <a:latin typeface="Tahoma" pitchFamily="34" charset="0"/>
                <a:ea typeface="Tahoma" pitchFamily="34" charset="0"/>
                <a:cs typeface="Tahoma" pitchFamily="34" charset="0"/>
              </a:rPr>
              <a:t>Một giải pháp dùng cho giao diện bus tốc độ cao là LVDS (low voltage differential signalling), dùng 2 dây cho từng tín hiệu, tạo báo hiệu vi sai tức là đáp ứng với sai biệt giữa 2 dây. </a:t>
            </a:r>
          </a:p>
          <a:p>
            <a:r>
              <a:rPr lang="en-US" sz="2400" spc="-100" smtClean="0">
                <a:latin typeface="Tahoma" pitchFamily="34" charset="0"/>
                <a:ea typeface="Tahoma" pitchFamily="34" charset="0"/>
                <a:cs typeface="Tahoma" pitchFamily="34" charset="0"/>
              </a:rPr>
              <a:t>Nhiễu thường tồn tại trên cả 2 dây, và không gây ảnh hưởng lên sai biệt giữa 2 dây. </a:t>
            </a:r>
          </a:p>
          <a:p>
            <a:r>
              <a:rPr lang="en-US" sz="2400" spc="-100" smtClean="0">
                <a:latin typeface="Tahoma" pitchFamily="34" charset="0"/>
                <a:ea typeface="Tahoma" pitchFamily="34" charset="0"/>
                <a:cs typeface="Tahoma" pitchFamily="34" charset="0"/>
              </a:rPr>
              <a:t>Để biểu diễn hai mức logic, LVDS dùng thay đổi điện áp thấp chuyển cực tính để phân biệt được mức 0 và 1.</a:t>
            </a:r>
          </a:p>
          <a:p>
            <a:r>
              <a:rPr lang="en-US" sz="2400" spc="-100" smtClean="0">
                <a:latin typeface="Tahoma" pitchFamily="34" charset="0"/>
                <a:ea typeface="Tahoma" pitchFamily="34" charset="0"/>
                <a:cs typeface="Tahoma" pitchFamily="34" charset="0"/>
              </a:rPr>
              <a:t>GTLP (Gunning Transceiver Logic Plus) là giao diện bus được thiết kế đặc biệt cho các bus dài kết nối nhiều khâu trong hệ thống số lớn.     </a:t>
            </a:r>
          </a:p>
          <a:p>
            <a:endParaRPr lang="en-US" sz="2400"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dissolv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dissolve">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dissolve">
                                      <p:cBhvr>
                                        <p:cTn id="33"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117</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latin typeface="Arial-Rounded" pitchFamily="34" charset="0"/>
                <a:ea typeface="Arial-Rounded" pitchFamily="34" charset="0"/>
                <a:cs typeface="Arial-Rounded" pitchFamily="34" charset="0"/>
              </a:rPr>
              <a:t>Kỹ thuật kết thúc bus</a:t>
            </a:r>
            <a:endParaRPr lang="en-US" sz="3200" b="1">
              <a:solidFill>
                <a:srgbClr val="FF0000"/>
              </a:solidFill>
              <a:effectLst>
                <a:outerShdw blurRad="38100" dist="38100" dir="2700000" algn="tl">
                  <a:srgbClr val="000000">
                    <a:alpha val="43137"/>
                  </a:srgbClr>
                </a:outerShdw>
              </a:effectLst>
              <a:latin typeface="Arial-Rounded" pitchFamily="34" charset="0"/>
              <a:ea typeface="Arial-Rounded" pitchFamily="34" charset="0"/>
              <a:cs typeface="Arial-Rounded"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609600" y="990600"/>
            <a:ext cx="2933700" cy="13239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572000" y="1066800"/>
            <a:ext cx="2924175" cy="1466850"/>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762000" y="2771775"/>
            <a:ext cx="2990850" cy="1647825"/>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4876800" y="2743200"/>
            <a:ext cx="3019425" cy="1724025"/>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2362200" y="4648200"/>
            <a:ext cx="3019425" cy="1724025"/>
          </a:xfrm>
          <a:prstGeom prst="rect">
            <a:avLst/>
          </a:prstGeom>
          <a:noFill/>
          <a:ln w="9525">
            <a:noFill/>
            <a:miter lim="800000"/>
            <a:headEnd/>
            <a:tailEnd/>
          </a:ln>
        </p:spPr>
      </p:pic>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dissolve">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dissolve">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77"/>
                                        </p:tgtEl>
                                        <p:attrNameLst>
                                          <p:attrName>style.visibility</p:attrName>
                                        </p:attrNameLst>
                                      </p:cBhvr>
                                      <p:to>
                                        <p:strVal val="visible"/>
                                      </p:to>
                                    </p:set>
                                    <p:animEffect transition="in" filter="dissolve">
                                      <p:cBhvr>
                                        <p:cTn id="22" dur="500"/>
                                        <p:tgtEl>
                                          <p:spTgt spid="307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078"/>
                                        </p:tgtEl>
                                        <p:attrNameLst>
                                          <p:attrName>style.visibility</p:attrName>
                                        </p:attrNameLst>
                                      </p:cBhvr>
                                      <p:to>
                                        <p:strVal val="visible"/>
                                      </p:to>
                                    </p:set>
                                    <p:animEffect transition="in" filter="dissolve">
                                      <p:cBhvr>
                                        <p:cTn id="2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118</a:t>
            </a:fld>
            <a:endParaRPr lang="en-US"/>
          </a:p>
        </p:txBody>
      </p:sp>
      <p:sp>
        <p:nvSpPr>
          <p:cNvPr id="5" name="TextBox 4"/>
          <p:cNvSpPr txBox="1"/>
          <p:nvPr/>
        </p:nvSpPr>
        <p:spPr>
          <a:xfrm>
            <a:off x="7620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Kỹ thuật kết thúc bus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6868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p>
          <a:p>
            <a:pPr marL="457200" indent="-457200">
              <a:buAutoNum type="arabicPeriod"/>
            </a:pPr>
            <a:r>
              <a:rPr lang="en-US" sz="2400" spc="-100" smtClean="0">
                <a:latin typeface="Tahoma" pitchFamily="34" charset="0"/>
                <a:ea typeface="Tahoma" pitchFamily="34" charset="0"/>
                <a:cs typeface="Tahoma" pitchFamily="34" charset="0"/>
              </a:rPr>
              <a:t>Cự ly bao nhiêu thì có thể bỏ qua ảnh hưởng đường truyền?</a:t>
            </a:r>
          </a:p>
          <a:p>
            <a:pPr marL="457200" indent="-457200">
              <a:buAutoNum type="arabicPeriod"/>
            </a:pPr>
            <a:r>
              <a:rPr lang="en-US" sz="2400" spc="-100" smtClean="0">
                <a:latin typeface="Tahoma" pitchFamily="34" charset="0"/>
                <a:ea typeface="Tahoma" pitchFamily="34" charset="0"/>
                <a:cs typeface="Tahoma" pitchFamily="34" charset="0"/>
              </a:rPr>
              <a:t>Nêu 3 đặc tính của dây dẫn thực có thể làm méo dạng tín hiệu </a:t>
            </a:r>
          </a:p>
          <a:p>
            <a:pPr marL="457200" indent="-457200">
              <a:buAutoNum type="arabicPeriod"/>
            </a:pPr>
            <a:r>
              <a:rPr lang="en-US" sz="2400" spc="-100" smtClean="0">
                <a:latin typeface="Tahoma" pitchFamily="34" charset="0"/>
                <a:ea typeface="Tahoma" pitchFamily="34" charset="0"/>
                <a:cs typeface="Tahoma" pitchFamily="34" charset="0"/>
              </a:rPr>
              <a:t>Mục đích của kết thúc bus</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119</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ECL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5344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Ý niệm:</a:t>
            </a:r>
          </a:p>
          <a:p>
            <a:r>
              <a:rPr lang="en-US" sz="2400" spc="-100" smtClean="0">
                <a:latin typeface="Tahoma" pitchFamily="34" charset="0"/>
                <a:ea typeface="Tahoma" pitchFamily="34" charset="0"/>
                <a:cs typeface="Tahoma" pitchFamily="34" charset="0"/>
              </a:rPr>
              <a:t>Họ TTL dùng BJT hoạt động ở chế độ bảo hòa, làm hạn chế tốc độ hoạt động của mạch.</a:t>
            </a:r>
          </a:p>
          <a:p>
            <a:r>
              <a:rPr lang="en-US" sz="2400" spc="-100" smtClean="0">
                <a:latin typeface="Tahoma" pitchFamily="34" charset="0"/>
                <a:ea typeface="Tahoma" pitchFamily="34" charset="0"/>
                <a:cs typeface="Tahoma" pitchFamily="34" charset="0"/>
              </a:rPr>
              <a:t>Họ ECL (emitter coupled logic) dùng nguyên lý chuyển mạch dòng điện, còn được gọi là CML (current mode logic)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8" name="TextBox 7"/>
          <p:cNvSpPr txBox="1"/>
          <p:nvPr/>
        </p:nvSpPr>
        <p:spPr>
          <a:xfrm>
            <a:off x="381000" y="685800"/>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Thời gian trễ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457200" y="1143000"/>
            <a:ext cx="86868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Hai thời gian trễ do lan truyền:</a:t>
            </a:r>
          </a:p>
          <a:p>
            <a:r>
              <a:rPr lang="en-US" sz="2400" b="1" spc="-100" smtClean="0">
                <a:latin typeface="Tahoma" pitchFamily="34" charset="0"/>
                <a:ea typeface="Tahoma" pitchFamily="34" charset="0"/>
                <a:cs typeface="Tahoma" pitchFamily="34" charset="0"/>
              </a:rPr>
              <a:t>t</a:t>
            </a:r>
            <a:r>
              <a:rPr lang="en-US" sz="2400" b="1"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Thời gian trễ từ mức logic 0 đến mức 1 (LOW đến HIGH) </a:t>
            </a:r>
          </a:p>
          <a:p>
            <a:r>
              <a:rPr lang="en-US" sz="2400" b="1" spc="-100" smtClean="0">
                <a:latin typeface="Tahoma" pitchFamily="34" charset="0"/>
                <a:ea typeface="Tahoma" pitchFamily="34" charset="0"/>
                <a:cs typeface="Tahoma" pitchFamily="34" charset="0"/>
              </a:rPr>
              <a:t>t</a:t>
            </a:r>
            <a:r>
              <a:rPr lang="en-US" sz="2400" b="1" spc="-100" baseline="-25000" smtClean="0">
                <a:latin typeface="Tahoma" pitchFamily="34" charset="0"/>
                <a:ea typeface="Tahoma" pitchFamily="34" charset="0"/>
                <a:cs typeface="Tahoma" pitchFamily="34" charset="0"/>
              </a:rPr>
              <a:t>PHL</a:t>
            </a:r>
            <a:r>
              <a:rPr lang="en-US" sz="2400" spc="-100" smtClean="0">
                <a:latin typeface="Tahoma" pitchFamily="34" charset="0"/>
                <a:ea typeface="Tahoma" pitchFamily="34" charset="0"/>
                <a:cs typeface="Tahoma" pitchFamily="34" charset="0"/>
              </a:rPr>
              <a:t>: Thời gian trễ từ mức logic 1 đến mức 0 (HIGH đến LOW)</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304800" y="5257800"/>
            <a:ext cx="86868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Hai thời gian trễ này thường khác nhau, tùy dạng tải dung.</a:t>
            </a:r>
          </a:p>
          <a:p>
            <a:r>
              <a:rPr lang="en-US" sz="2400" spc="-100" smtClean="0">
                <a:latin typeface="Tahoma" pitchFamily="34" charset="0"/>
                <a:ea typeface="Tahoma" pitchFamily="34" charset="0"/>
                <a:cs typeface="Tahoma" pitchFamily="34" charset="0"/>
              </a:rPr>
              <a:t>Giá trị thời gian trễ được dùng đo </a:t>
            </a:r>
            <a:r>
              <a:rPr lang="en-US" sz="2400" spc="-100" smtClean="0">
                <a:solidFill>
                  <a:srgbClr val="C00000"/>
                </a:solidFill>
                <a:latin typeface="Tahoma" pitchFamily="34" charset="0"/>
                <a:ea typeface="Tahoma" pitchFamily="34" charset="0"/>
                <a:cs typeface="Tahoma" pitchFamily="34" charset="0"/>
              </a:rPr>
              <a:t>tốc độ tương đối </a:t>
            </a:r>
            <a:r>
              <a:rPr lang="en-US" sz="2400" spc="-100" smtClean="0">
                <a:latin typeface="Tahoma" pitchFamily="34" charset="0"/>
                <a:ea typeface="Tahoma" pitchFamily="34" charset="0"/>
                <a:cs typeface="Tahoma" pitchFamily="34" charset="0"/>
              </a:rPr>
              <a:t>mạch logic</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2133600" y="2495550"/>
            <a:ext cx="4619625" cy="2762250"/>
          </a:xfrm>
          <a:prstGeom prst="rect">
            <a:avLst/>
          </a:prstGeom>
          <a:noFill/>
          <a:ln w="9525">
            <a:noFill/>
            <a:miter lim="800000"/>
            <a:headEnd/>
            <a:tailEnd/>
          </a:ln>
        </p:spPr>
      </p:pic>
      <p:sp>
        <p:nvSpPr>
          <p:cNvPr id="11" name="TextBox 10"/>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1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wipe(left)">
                                      <p:cBhvr>
                                        <p:cTn id="23" dur="10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wedge">
                                      <p:cBhvr>
                                        <p:cTn id="28" dur="20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wipe(left)">
                                      <p:cBhvr>
                                        <p:cTn id="3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ECL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152400" y="685800"/>
            <a:ext cx="88392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ECL cơ bản</a:t>
            </a:r>
          </a:p>
          <a:p>
            <a:r>
              <a:rPr lang="en-US" sz="2400" spc="-100" smtClean="0">
                <a:latin typeface="Tahoma" pitchFamily="34" charset="0"/>
                <a:ea typeface="Tahoma" pitchFamily="34" charset="0"/>
                <a:cs typeface="Tahoma" pitchFamily="34" charset="0"/>
              </a:rPr>
              <a:t>Điểm danh: V</a:t>
            </a:r>
            <a:r>
              <a:rPr lang="en-US" sz="2400" spc="-100" baseline="-25000" smtClean="0">
                <a:latin typeface="Tahoma" pitchFamily="34" charset="0"/>
                <a:ea typeface="Tahoma" pitchFamily="34" charset="0"/>
                <a:cs typeface="Tahoma" pitchFamily="34" charset="0"/>
              </a:rPr>
              <a:t>EE</a:t>
            </a:r>
            <a:r>
              <a:rPr lang="en-US" sz="2400" spc="-100" smtClean="0">
                <a:latin typeface="Tahoma" pitchFamily="34" charset="0"/>
                <a:ea typeface="Tahoma" pitchFamily="34" charset="0"/>
                <a:cs typeface="Tahoma" pitchFamily="34" charset="0"/>
              </a:rPr>
              <a:t> tạo nguồn dòng I</a:t>
            </a:r>
            <a:r>
              <a:rPr lang="en-US" sz="2400" spc="-100" baseline="-25000" smtClean="0">
                <a:latin typeface="Tahoma" pitchFamily="34" charset="0"/>
                <a:ea typeface="Tahoma" pitchFamily="34" charset="0"/>
                <a:cs typeface="Tahoma" pitchFamily="34" charset="0"/>
              </a:rPr>
              <a:t>E</a:t>
            </a:r>
            <a:r>
              <a:rPr lang="en-US" sz="2400" spc="-100" smtClean="0">
                <a:latin typeface="Tahoma" pitchFamily="34" charset="0"/>
                <a:ea typeface="Tahoma" pitchFamily="34" charset="0"/>
                <a:cs typeface="Tahoma" pitchFamily="34" charset="0"/>
              </a:rPr>
              <a:t>, khoảng 3mA, dòng điện này qua 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hay Q</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tùy theo mức V</a:t>
            </a:r>
            <a:r>
              <a:rPr lang="en-US" sz="2400" spc="-100" baseline="-25000" smtClean="0">
                <a:latin typeface="Tahoma" pitchFamily="34" charset="0"/>
                <a:ea typeface="Tahoma" pitchFamily="34" charset="0"/>
                <a:cs typeface="Tahoma" pitchFamily="34" charset="0"/>
              </a:rPr>
              <a:t>IN</a:t>
            </a:r>
            <a:r>
              <a:rPr lang="en-US" sz="2400" spc="-100" smtClean="0">
                <a:latin typeface="Tahoma" pitchFamily="34" charset="0"/>
                <a:ea typeface="Tahoma" pitchFamily="34" charset="0"/>
                <a:cs typeface="Tahoma" pitchFamily="34" charset="0"/>
              </a:rPr>
              <a:t>. Tức là nguồn dòng này chuyển từ cực thu 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Q</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khi V</a:t>
            </a:r>
            <a:r>
              <a:rPr lang="en-US" sz="2400" spc="-100" baseline="-25000" smtClean="0">
                <a:latin typeface="Tahoma" pitchFamily="34" charset="0"/>
                <a:ea typeface="Tahoma" pitchFamily="34" charset="0"/>
                <a:cs typeface="Tahoma" pitchFamily="34" charset="0"/>
              </a:rPr>
              <a:t>IN</a:t>
            </a:r>
            <a:r>
              <a:rPr lang="en-US" sz="2400" spc="-100" smtClean="0">
                <a:latin typeface="Tahoma" pitchFamily="34" charset="0"/>
                <a:ea typeface="Tahoma" pitchFamily="34" charset="0"/>
                <a:cs typeface="Tahoma" pitchFamily="34" charset="0"/>
              </a:rPr>
              <a:t> chuyển mức logic từ – 1,7V (mức 0) sang – 0,8V (mức 1).</a:t>
            </a:r>
            <a:endParaRPr lang="en-US" sz="2400" spc="-100">
              <a:latin typeface="Tahoma" pitchFamily="34" charset="0"/>
              <a:ea typeface="Tahoma" pitchFamily="34" charset="0"/>
              <a:cs typeface="Tahoma" pitchFamily="34" charset="0"/>
            </a:endParaRPr>
          </a:p>
        </p:txBody>
      </p:sp>
      <p:pic>
        <p:nvPicPr>
          <p:cNvPr id="10" name="Picture 2"/>
          <p:cNvPicPr>
            <a:picLocks noChangeAspect="1" noChangeArrowheads="1"/>
          </p:cNvPicPr>
          <p:nvPr/>
        </p:nvPicPr>
        <p:blipFill>
          <a:blip r:embed="rId3" cstate="print"/>
          <a:srcRect/>
          <a:stretch>
            <a:fillRect/>
          </a:stretch>
        </p:blipFill>
        <p:spPr bwMode="auto">
          <a:xfrm>
            <a:off x="635830" y="2667000"/>
            <a:ext cx="7365170" cy="3895725"/>
          </a:xfrm>
          <a:prstGeom prst="rect">
            <a:avLst/>
          </a:prstGeom>
          <a:noFill/>
          <a:ln w="9525">
            <a:noFill/>
            <a:miter lim="800000"/>
            <a:headEnd/>
            <a:tailEnd/>
          </a:ln>
        </p:spPr>
      </p:pic>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edg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dissolve">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121</a:t>
            </a:fld>
            <a:endParaRPr lang="en-US"/>
          </a:p>
        </p:txBody>
      </p:sp>
      <p:sp>
        <p:nvSpPr>
          <p:cNvPr id="8" name="TextBox 7"/>
          <p:cNvSpPr txBox="1"/>
          <p:nvPr/>
        </p:nvSpPr>
        <p:spPr>
          <a:xfrm>
            <a:off x="304800" y="6858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ECL có mạch theo cực phát</a:t>
            </a:r>
            <a:endParaRPr lang="en-US" sz="2400" b="1" spc="-100">
              <a:solidFill>
                <a:srgbClr val="C00000"/>
              </a:solidFill>
              <a:latin typeface="Tahoma" pitchFamily="34" charset="0"/>
              <a:ea typeface="Tahoma" pitchFamily="34" charset="0"/>
              <a:cs typeface="Tahoma" pitchFamily="34" charset="0"/>
            </a:endParaRPr>
          </a:p>
        </p:txBody>
      </p:sp>
      <p:sp>
        <p:nvSpPr>
          <p:cNvPr id="7" name="TextBox 6"/>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ECL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783465" y="1405639"/>
            <a:ext cx="7141335" cy="5147561"/>
          </a:xfrm>
          <a:prstGeom prst="rect">
            <a:avLst/>
          </a:prstGeom>
          <a:noFill/>
          <a:ln w="9525">
            <a:noFill/>
            <a:miter lim="800000"/>
            <a:headEnd/>
            <a:tailEnd/>
          </a:ln>
        </p:spPr>
      </p:pic>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dissolve">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122</a:t>
            </a:fld>
            <a:endParaRPr lang="en-US"/>
          </a:p>
        </p:txBody>
      </p:sp>
      <p:sp>
        <p:nvSpPr>
          <p:cNvPr id="8" name="TextBox 7"/>
          <p:cNvSpPr txBox="1"/>
          <p:nvPr/>
        </p:nvSpPr>
        <p:spPr>
          <a:xfrm>
            <a:off x="152400" y="762000"/>
            <a:ext cx="86106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Cổng ECL OR/NOR</a:t>
            </a:r>
          </a:p>
          <a:p>
            <a:r>
              <a:rPr lang="en-US" sz="2400" spc="-100" smtClean="0">
                <a:latin typeface="Tahoma" pitchFamily="34" charset="0"/>
                <a:ea typeface="Tahoma" pitchFamily="34" charset="0"/>
                <a:cs typeface="Tahoma" pitchFamily="34" charset="0"/>
              </a:rPr>
              <a:t>ECL cơ bản có thể làm cổng </a:t>
            </a:r>
            <a:r>
              <a:rPr lang="en-US" sz="2400" b="1" spc="-100" smtClean="0">
                <a:latin typeface="Tahoma" pitchFamily="34" charset="0"/>
                <a:ea typeface="Tahoma" pitchFamily="34" charset="0"/>
                <a:cs typeface="Tahoma" pitchFamily="34" charset="0"/>
              </a:rPr>
              <a:t>đảo</a:t>
            </a:r>
            <a:r>
              <a:rPr lang="en-US" sz="2400" spc="-100" smtClean="0">
                <a:latin typeface="Tahoma" pitchFamily="34" charset="0"/>
                <a:ea typeface="Tahoma" pitchFamily="34" charset="0"/>
                <a:cs typeface="Tahoma" pitchFamily="34" charset="0"/>
              </a:rPr>
              <a:t> nếu lấy ngõ ra tại V</a:t>
            </a:r>
            <a:r>
              <a:rPr lang="en-US" sz="2400" spc="-100" baseline="-25000" smtClean="0">
                <a:latin typeface="Tahoma" pitchFamily="34" charset="0"/>
                <a:ea typeface="Tahoma" pitchFamily="34" charset="0"/>
                <a:cs typeface="Tahoma" pitchFamily="34" charset="0"/>
              </a:rPr>
              <a:t>OUT1</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Khi làm cổng OR hay NOR, thêm BJT và mạch theo cực phát </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ECL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304800" y="2057400"/>
            <a:ext cx="6366117" cy="42767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5649074" y="5248275"/>
            <a:ext cx="3418726" cy="1152525"/>
          </a:xfrm>
          <a:prstGeom prst="rect">
            <a:avLst/>
          </a:prstGeom>
          <a:noFill/>
          <a:ln w="9525">
            <a:noFill/>
            <a:miter lim="800000"/>
            <a:headEnd/>
            <a:tailEnd/>
          </a:ln>
        </p:spPr>
      </p:pic>
      <p:sp>
        <p:nvSpPr>
          <p:cNvPr id="9" name="TextBox 8"/>
          <p:cNvSpPr txBox="1"/>
          <p:nvPr/>
        </p:nvSpPr>
        <p:spPr>
          <a:xfrm>
            <a:off x="5943600" y="4648200"/>
            <a:ext cx="2362200" cy="461665"/>
          </a:xfrm>
          <a:prstGeom prst="rect">
            <a:avLst/>
          </a:prstGeom>
          <a:noFill/>
        </p:spPr>
        <p:txBody>
          <a:bodyPr wrap="square" rtlCol="0">
            <a:spAutoFit/>
          </a:bodyPr>
          <a:lstStyle/>
          <a:p>
            <a:r>
              <a:rPr lang="en-US" sz="2400" smtClean="0">
                <a:latin typeface="Arial-Rounded"/>
              </a:rPr>
              <a:t>Ký hiệu logic</a:t>
            </a:r>
            <a:endParaRPr lang="en-US" sz="2400">
              <a:latin typeface="Arial-Rounded"/>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wedge">
                                      <p:cBhvr>
                                        <p:cTn id="18" dur="2000"/>
                                        <p:tgtEl>
                                          <p:spTgt spid="614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148"/>
                                        </p:tgtEl>
                                        <p:attrNameLst>
                                          <p:attrName>style.visibility</p:attrName>
                                        </p:attrNameLst>
                                      </p:cBhvr>
                                      <p:to>
                                        <p:strVal val="visible"/>
                                      </p:to>
                                    </p:set>
                                    <p:animEffect transition="in" filter="dissolve">
                                      <p:cBhvr>
                                        <p:cTn id="28"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123</a:t>
            </a:fld>
            <a:endParaRPr lang="en-US" spc="-100">
              <a:latin typeface="Tahoma" pitchFamily="34" charset="0"/>
              <a:ea typeface="Tahoma" pitchFamily="34" charset="0"/>
              <a:cs typeface="Tahoma" pitchFamily="34" charset="0"/>
            </a:endParaRPr>
          </a:p>
        </p:txBody>
      </p:sp>
      <p:sp>
        <p:nvSpPr>
          <p:cNvPr id="8" name="TextBox 7"/>
          <p:cNvSpPr txBox="1"/>
          <p:nvPr/>
        </p:nvSpPr>
        <p:spPr>
          <a:xfrm>
            <a:off x="304800" y="762000"/>
            <a:ext cx="8458200" cy="5632311"/>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Loạt ECL mới nhất của Motorola là ECLin PS.</a:t>
            </a:r>
          </a:p>
          <a:p>
            <a:r>
              <a:rPr lang="en-US" sz="2400" spc="-100" smtClean="0">
                <a:latin typeface="Tahoma" pitchFamily="34" charset="0"/>
                <a:ea typeface="Tahoma" pitchFamily="34" charset="0"/>
                <a:cs typeface="Tahoma" pitchFamily="34" charset="0"/>
              </a:rPr>
              <a:t>Thời gian trễ 500ps (có thể xuống 100ps), xung clock cho TFF ở 1,4GHz và công suất 5mW.</a:t>
            </a:r>
          </a:p>
          <a:p>
            <a:r>
              <a:rPr lang="en-US" sz="2400" spc="-100" smtClean="0">
                <a:latin typeface="Tahoma" pitchFamily="34" charset="0"/>
                <a:ea typeface="Tahoma" pitchFamily="34" charset="0"/>
                <a:cs typeface="Tahoma" pitchFamily="34" charset="0"/>
              </a:rPr>
              <a:t>Đặc trưng chung của ECL:</a:t>
            </a:r>
          </a:p>
          <a:p>
            <a:pPr marL="457200" indent="-457200">
              <a:buAutoNum type="arabicPeriod"/>
            </a:pPr>
            <a:r>
              <a:rPr lang="en-US" sz="2400" spc="-100" smtClean="0">
                <a:latin typeface="Tahoma" pitchFamily="34" charset="0"/>
                <a:ea typeface="Tahoma" pitchFamily="34" charset="0"/>
                <a:cs typeface="Tahoma" pitchFamily="34" charset="0"/>
              </a:rPr>
              <a:t>BJT không bao giờ bảo hòa, nên thời gian trễ chỉ 360ps.</a:t>
            </a:r>
          </a:p>
          <a:p>
            <a:pPr marL="457200" indent="-457200">
              <a:buAutoNum type="arabicPeriod"/>
            </a:pPr>
            <a:r>
              <a:rPr lang="en-US" sz="2400" spc="-100" smtClean="0">
                <a:latin typeface="Tahoma" pitchFamily="34" charset="0"/>
                <a:ea typeface="Tahoma" pitchFamily="34" charset="0"/>
                <a:cs typeface="Tahoma" pitchFamily="34" charset="0"/>
              </a:rPr>
              <a:t>Mức logic – 0,8V và – 1,7V tương thích điện áp với ECL chuẩn</a:t>
            </a:r>
          </a:p>
          <a:p>
            <a:pPr marL="457200" indent="-457200">
              <a:buAutoNum type="arabicPeriod"/>
            </a:pPr>
            <a:r>
              <a:rPr lang="en-US" sz="2400" spc="-100" smtClean="0">
                <a:latin typeface="Tahoma" pitchFamily="34" charset="0"/>
                <a:ea typeface="Tahoma" pitchFamily="34" charset="0"/>
                <a:cs typeface="Tahoma" pitchFamily="34" charset="0"/>
              </a:rPr>
              <a:t>Ngưỡng nhiễu trường hợp xấu nhất là 150mV. Thích hợp cho môi trường công nghiệp.</a:t>
            </a:r>
          </a:p>
          <a:p>
            <a:pPr marL="457200" indent="-457200">
              <a:buAutoNum type="arabicPeriod"/>
            </a:pPr>
            <a:r>
              <a:rPr lang="en-US" sz="2400" spc="-100" smtClean="0">
                <a:latin typeface="Tahoma" pitchFamily="34" charset="0"/>
                <a:ea typeface="Tahoma" pitchFamily="34" charset="0"/>
                <a:cs typeface="Tahoma" pitchFamily="34" charset="0"/>
              </a:rPr>
              <a:t>Cho hai ngõ ra bù nhau, không cần mạch đảo, rất phù hợp với đường truyền dùng cáp xoắn đôi. </a:t>
            </a:r>
          </a:p>
          <a:p>
            <a:pPr marL="457200" indent="-457200">
              <a:buAutoNum type="arabicPeriod"/>
            </a:pPr>
            <a:r>
              <a:rPr lang="en-US" sz="2400" spc="-100" smtClean="0">
                <a:latin typeface="Tahoma" pitchFamily="34" charset="0"/>
                <a:ea typeface="Tahoma" pitchFamily="34" charset="0"/>
                <a:cs typeface="Tahoma" pitchFamily="34" charset="0"/>
              </a:rPr>
              <a:t>Fan out khoảng 25, nhờ ngõ ra trở kháng thấp của mạch cực thu chung</a:t>
            </a:r>
          </a:p>
          <a:p>
            <a:pPr marL="457200" indent="-457200">
              <a:buAutoNum type="arabicPeriod"/>
            </a:pPr>
            <a:r>
              <a:rPr lang="en-US" sz="2400" spc="-100" smtClean="0">
                <a:latin typeface="Tahoma" pitchFamily="34" charset="0"/>
                <a:ea typeface="Tahoma" pitchFamily="34" charset="0"/>
                <a:cs typeface="Tahoma" pitchFamily="34" charset="0"/>
              </a:rPr>
              <a:t>Công suất tiêu tán 25mW, hơi cao hơn 74AS</a:t>
            </a:r>
          </a:p>
          <a:p>
            <a:pPr marL="457200" indent="-457200">
              <a:buAutoNum type="arabicPeriod"/>
            </a:pPr>
            <a:r>
              <a:rPr lang="en-US" sz="2400" spc="-100" smtClean="0">
                <a:latin typeface="Tahoma" pitchFamily="34" charset="0"/>
                <a:ea typeface="Tahoma" pitchFamily="34" charset="0"/>
                <a:cs typeface="Tahoma" pitchFamily="34" charset="0"/>
              </a:rPr>
              <a:t>Dòng qua ECL luôn không đổi, bất chấp mức ra. Điều này không tạo gai nhiễu dòng điện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của họ ECL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left)">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dissolve">
                                      <p:cBhvr>
                                        <p:cTn id="25" dur="5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dissolve">
                                      <p:cBhvr>
                                        <p:cTn id="30" dur="500"/>
                                        <p:tgtEl>
                                          <p:spTgt spid="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dissolve">
                                      <p:cBhvr>
                                        <p:cTn id="35" dur="5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Effect transition="in" filter="dissolve">
                                      <p:cBhvr>
                                        <p:cTn id="40" dur="500"/>
                                        <p:tgtEl>
                                          <p:spTgt spid="8">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xEl>
                                              <p:pRg st="8" end="8"/>
                                            </p:txEl>
                                          </p:spTgt>
                                        </p:tgtEl>
                                        <p:attrNameLst>
                                          <p:attrName>style.visibility</p:attrName>
                                        </p:attrNameLst>
                                      </p:cBhvr>
                                      <p:to>
                                        <p:strVal val="visible"/>
                                      </p:to>
                                    </p:set>
                                    <p:animEffect transition="in" filter="wipe(left)">
                                      <p:cBhvr>
                                        <p:cTn id="45" dur="500"/>
                                        <p:tgtEl>
                                          <p:spTgt spid="8">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8">
                                            <p:txEl>
                                              <p:pRg st="9" end="9"/>
                                            </p:txEl>
                                          </p:spTgt>
                                        </p:tgtEl>
                                        <p:attrNameLst>
                                          <p:attrName>style.visibility</p:attrName>
                                        </p:attrNameLst>
                                      </p:cBhvr>
                                      <p:to>
                                        <p:strVal val="visible"/>
                                      </p:to>
                                    </p:set>
                                    <p:animEffect transition="in" filter="dissolve">
                                      <p:cBhvr>
                                        <p:cTn id="5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124</a:t>
            </a:fld>
            <a:endParaRPr lang="en-US"/>
          </a:p>
        </p:txBody>
      </p:sp>
      <p:sp>
        <p:nvSpPr>
          <p:cNvPr id="8" name="TextBox 7"/>
          <p:cNvSpPr txBox="1"/>
          <p:nvPr/>
        </p:nvSpPr>
        <p:spPr>
          <a:xfrm>
            <a:off x="304800" y="762000"/>
            <a:ext cx="84582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Bảng so sánh ECL với các loạt TTL/CMOS.</a:t>
            </a:r>
          </a:p>
          <a:p>
            <a:r>
              <a:rPr lang="en-US" sz="2400" spc="-100" smtClean="0">
                <a:latin typeface="Tahoma" pitchFamily="34" charset="0"/>
                <a:ea typeface="Tahoma" pitchFamily="34" charset="0"/>
                <a:cs typeface="Tahoma" pitchFamily="34" charset="0"/>
              </a:rPr>
              <a:t>Ngưỡng nhiễu tương đối bé so với TTL và CMOS</a:t>
            </a:r>
          </a:p>
          <a:p>
            <a:r>
              <a:rPr lang="en-US" sz="2400" spc="-100" smtClean="0">
                <a:latin typeface="Tahoma" pitchFamily="34" charset="0"/>
                <a:ea typeface="Tahoma" pitchFamily="34" charset="0"/>
                <a:cs typeface="Tahoma" pitchFamily="34" charset="0"/>
              </a:rPr>
              <a:t>Ngoài ra mức điện áp logic âm cũng làm ECL khó tương thích với các nhóm mạch khác, cần có mạch đệm chuyển mức trong giao diện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của họ ECL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9218" name="Picture 2"/>
          <p:cNvPicPr>
            <a:picLocks noChangeAspect="1" noChangeArrowheads="1"/>
          </p:cNvPicPr>
          <p:nvPr/>
        </p:nvPicPr>
        <p:blipFill>
          <a:blip r:embed="rId3" cstate="print"/>
          <a:srcRect/>
          <a:stretch>
            <a:fillRect/>
          </a:stretch>
        </p:blipFill>
        <p:spPr bwMode="auto">
          <a:xfrm>
            <a:off x="1219200" y="2743200"/>
            <a:ext cx="6256994" cy="3799910"/>
          </a:xfrm>
          <a:prstGeom prst="rect">
            <a:avLst/>
          </a:prstGeom>
          <a:noFill/>
          <a:ln w="9525">
            <a:noFill/>
            <a:miter lim="800000"/>
            <a:headEnd/>
            <a:tailEnd/>
          </a:ln>
        </p:spPr>
      </p:pic>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edge">
                                      <p:cBhvr>
                                        <p:cTn id="13" dur="2000"/>
                                        <p:tgtEl>
                                          <p:spTgt spid="921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dissolve">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125</a:t>
            </a:fld>
            <a:endParaRPr lang="en-US"/>
          </a:p>
        </p:txBody>
      </p:sp>
      <p:sp>
        <p:nvSpPr>
          <p:cNvPr id="8" name="TextBox 7"/>
          <p:cNvSpPr txBox="1"/>
          <p:nvPr/>
        </p:nvSpPr>
        <p:spPr>
          <a:xfrm>
            <a:off x="685800" y="1255216"/>
            <a:ext cx="73152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endParaRPr lang="en-US" sz="2400" b="1"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Đúng/sai</a:t>
            </a:r>
            <a:r>
              <a:rPr lang="en-US" sz="2400" spc="-100" smtClean="0">
                <a:solidFill>
                  <a:srgbClr val="C00000"/>
                </a:solidFill>
                <a:latin typeface="Tahoma" pitchFamily="34" charset="0"/>
                <a:ea typeface="Tahoma" pitchFamily="34" charset="0"/>
                <a:cs typeface="Tahoma" pitchFamily="34" charset="0"/>
              </a:rPr>
              <a:t>:</a:t>
            </a:r>
          </a:p>
          <a:p>
            <a:pPr marL="457200" indent="-457200">
              <a:buAutoNum type="alphaLcParenBoth"/>
            </a:pPr>
            <a:r>
              <a:rPr lang="en-US" sz="2400" spc="-100" smtClean="0">
                <a:latin typeface="Tahoma" pitchFamily="34" charset="0"/>
                <a:ea typeface="Tahoma" pitchFamily="34" charset="0"/>
                <a:cs typeface="Tahoma" pitchFamily="34" charset="0"/>
              </a:rPr>
              <a:t>Tốc độ cao của ECL nhờ ngăn không cho BJT bảo hòa.</a:t>
            </a:r>
          </a:p>
          <a:p>
            <a:pPr marL="457200" indent="-457200">
              <a:buAutoNum type="alphaLcParenBoth"/>
            </a:pPr>
            <a:r>
              <a:rPr lang="en-US" sz="2400" spc="-100" smtClean="0">
                <a:latin typeface="Tahoma" pitchFamily="34" charset="0"/>
                <a:ea typeface="Tahoma" pitchFamily="34" charset="0"/>
                <a:cs typeface="Tahoma" pitchFamily="34" charset="0"/>
              </a:rPr>
              <a:t>Mạch ECL thường có mạch bổ phụ ở ngõ ra.</a:t>
            </a:r>
          </a:p>
          <a:p>
            <a:pPr marL="457200" indent="-457200">
              <a:buAutoNum type="alphaLcParenBoth"/>
            </a:pPr>
            <a:r>
              <a:rPr lang="en-US" sz="2400" spc="-100" smtClean="0">
                <a:latin typeface="Tahoma" pitchFamily="34" charset="0"/>
                <a:ea typeface="Tahoma" pitchFamily="34" charset="0"/>
                <a:cs typeface="Tahoma" pitchFamily="34" charset="0"/>
              </a:rPr>
              <a:t>Ngưỡng nhiễu ECL cao hơn so với TTL.</a:t>
            </a:r>
          </a:p>
          <a:p>
            <a:pPr marL="457200" indent="-457200">
              <a:buAutoNum type="alphaLcParenBoth"/>
            </a:pPr>
            <a:r>
              <a:rPr lang="en-US" sz="2400" spc="-100" smtClean="0">
                <a:latin typeface="Tahoma" pitchFamily="34" charset="0"/>
                <a:ea typeface="Tahoma" pitchFamily="34" charset="0"/>
                <a:cs typeface="Tahoma" pitchFamily="34" charset="0"/>
              </a:rPr>
              <a:t>Mạch ECL không tạo xung nhiễu khi chuyển trạng thái.</a:t>
            </a:r>
          </a:p>
          <a:p>
            <a:pPr marL="457200" indent="-457200">
              <a:buAutoNum type="alphaLcParenBoth"/>
            </a:pPr>
            <a:r>
              <a:rPr lang="en-US" sz="2400" spc="-100" smtClean="0">
                <a:latin typeface="Tahoma" pitchFamily="34" charset="0"/>
                <a:ea typeface="Tahoma" pitchFamily="34" charset="0"/>
                <a:cs typeface="Tahoma" pitchFamily="34" charset="0"/>
              </a:rPr>
              <a:t>Linh kiện ECL tiêu thụ ít công suất hơn so với TTL chuẩn.</a:t>
            </a:r>
          </a:p>
          <a:p>
            <a:pPr marL="457200" indent="-457200">
              <a:buAutoNum type="alphaLcParenBoth"/>
            </a:pPr>
            <a:r>
              <a:rPr lang="en-US" sz="2400" spc="-100" smtClean="0">
                <a:latin typeface="Tahoma" pitchFamily="34" charset="0"/>
                <a:ea typeface="Tahoma" pitchFamily="34" charset="0"/>
                <a:cs typeface="Tahoma" pitchFamily="34" charset="0"/>
              </a:rPr>
              <a:t>Linh kiện ECL dùng dễ dàng với TTL.</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ECL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dissolve">
                                      <p:cBhvr>
                                        <p:cTn id="29" dur="500"/>
                                        <p:tgtEl>
                                          <p:spTgt spid="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dissolve">
                                      <p:cBhvr>
                                        <p:cTn id="34" dur="500"/>
                                        <p:tgtEl>
                                          <p:spTgt spid="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dissolve">
                                      <p:cBhvr>
                                        <p:cTn id="39" dur="500"/>
                                        <p:tgtEl>
                                          <p:spTgt spid="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xEl>
                                              <p:pRg st="7" end="7"/>
                                            </p:txEl>
                                          </p:spTgt>
                                        </p:tgtEl>
                                        <p:attrNameLst>
                                          <p:attrName>style.visibility</p:attrName>
                                        </p:attrNameLst>
                                      </p:cBhvr>
                                      <p:to>
                                        <p:strVal val="visible"/>
                                      </p:to>
                                    </p:set>
                                    <p:animEffect transition="in" filter="wipe(left)">
                                      <p:cBhvr>
                                        <p:cTn id="4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126</a:t>
            </a:fld>
            <a:endParaRPr lang="en-US"/>
          </a:p>
        </p:txBody>
      </p:sp>
      <p:sp>
        <p:nvSpPr>
          <p:cNvPr id="6" name="TextBox 5"/>
          <p:cNvSpPr txBox="1"/>
          <p:nvPr/>
        </p:nvSpPr>
        <p:spPr>
          <a:xfrm>
            <a:off x="0" y="0"/>
            <a:ext cx="84582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Cổng truyền MOS (chuyển mạch 2 chiều)</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6386" name="Picture 2"/>
          <p:cNvPicPr>
            <a:picLocks noChangeAspect="1" noChangeArrowheads="1"/>
          </p:cNvPicPr>
          <p:nvPr/>
        </p:nvPicPr>
        <p:blipFill>
          <a:blip r:embed="rId3" cstate="print"/>
          <a:srcRect/>
          <a:stretch>
            <a:fillRect/>
          </a:stretch>
        </p:blipFill>
        <p:spPr bwMode="auto">
          <a:xfrm>
            <a:off x="422388" y="1529079"/>
            <a:ext cx="4225812" cy="3957321"/>
          </a:xfrm>
          <a:prstGeom prst="rect">
            <a:avLst/>
          </a:prstGeom>
          <a:noFill/>
          <a:ln w="9525">
            <a:noFill/>
            <a:miter lim="800000"/>
            <a:headEnd/>
            <a:tailEnd/>
          </a:ln>
        </p:spPr>
      </p:pic>
      <p:pic>
        <p:nvPicPr>
          <p:cNvPr id="16387" name="Picture 3"/>
          <p:cNvPicPr>
            <a:picLocks noChangeAspect="1" noChangeArrowheads="1"/>
          </p:cNvPicPr>
          <p:nvPr/>
        </p:nvPicPr>
        <p:blipFill>
          <a:blip r:embed="rId4" cstate="print"/>
          <a:srcRect/>
          <a:stretch>
            <a:fillRect/>
          </a:stretch>
        </p:blipFill>
        <p:spPr bwMode="auto">
          <a:xfrm>
            <a:off x="4953000" y="1408083"/>
            <a:ext cx="2819400" cy="1575909"/>
          </a:xfrm>
          <a:prstGeom prst="rect">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w="9525">
            <a:noFill/>
            <a:miter lim="800000"/>
            <a:headEnd/>
            <a:tailEnd/>
          </a:ln>
        </p:spPr>
      </p:pic>
      <p:pic>
        <p:nvPicPr>
          <p:cNvPr id="16388" name="Picture 4"/>
          <p:cNvPicPr>
            <a:picLocks noChangeAspect="1" noChangeArrowheads="1"/>
          </p:cNvPicPr>
          <p:nvPr/>
        </p:nvPicPr>
        <p:blipFill>
          <a:blip r:embed="rId5" cstate="print"/>
          <a:srcRect/>
          <a:stretch>
            <a:fillRect/>
          </a:stretch>
        </p:blipFill>
        <p:spPr bwMode="auto">
          <a:xfrm>
            <a:off x="5181600" y="4267200"/>
            <a:ext cx="2501900" cy="1371600"/>
          </a:xfrm>
          <a:prstGeom prst="rect">
            <a:avLst/>
          </a:prstGeom>
          <a:noFill/>
          <a:ln w="9525">
            <a:noFill/>
            <a:miter lim="800000"/>
            <a:headEnd/>
            <a:tailEnd/>
          </a:ln>
        </p:spPr>
      </p:pic>
      <p:sp>
        <p:nvSpPr>
          <p:cNvPr id="7" name="Right Arrow 6"/>
          <p:cNvSpPr/>
          <p:nvPr/>
        </p:nvSpPr>
        <p:spPr>
          <a:xfrm>
            <a:off x="4267200" y="1993392"/>
            <a:ext cx="1143000" cy="4572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Down Arrow 7"/>
          <p:cNvSpPr/>
          <p:nvPr/>
        </p:nvSpPr>
        <p:spPr>
          <a:xfrm>
            <a:off x="6019800" y="3212592"/>
            <a:ext cx="609600" cy="978408"/>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edge">
                                      <p:cBhvr>
                                        <p:cTn id="7" dur="20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dissolve">
                                      <p:cBhvr>
                                        <p:cTn id="17" dur="500"/>
                                        <p:tgtEl>
                                          <p:spTgt spid="163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388"/>
                                        </p:tgtEl>
                                        <p:attrNameLst>
                                          <p:attrName>style.visibility</p:attrName>
                                        </p:attrNameLst>
                                      </p:cBhvr>
                                      <p:to>
                                        <p:strVal val="visible"/>
                                      </p:to>
                                    </p:set>
                                    <p:animEffect transition="in" filter="dissolve">
                                      <p:cBhvr>
                                        <p:cTn id="2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127</a:t>
            </a:fld>
            <a:endParaRPr lang="en-US"/>
          </a:p>
        </p:txBody>
      </p:sp>
      <p:sp>
        <p:nvSpPr>
          <p:cNvPr id="8" name="TextBox 7"/>
          <p:cNvSpPr txBox="1"/>
          <p:nvPr/>
        </p:nvSpPr>
        <p:spPr>
          <a:xfrm>
            <a:off x="304800" y="838200"/>
            <a:ext cx="73152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4016/74HC4016: </a:t>
            </a:r>
            <a:r>
              <a:rPr lang="en-US" sz="2400" spc="-100" smtClean="0">
                <a:latin typeface="Tahoma" pitchFamily="34" charset="0"/>
                <a:ea typeface="Tahoma" pitchFamily="34" charset="0"/>
                <a:cs typeface="Tahoma" pitchFamily="34" charset="0"/>
              </a:rPr>
              <a:t>gồm 4 chuyển mạch 2 chiều</a:t>
            </a:r>
          </a:p>
          <a:p>
            <a:r>
              <a:rPr lang="en-US" sz="2400" spc="-100" smtClean="0">
                <a:latin typeface="Tahoma" pitchFamily="34" charset="0"/>
                <a:ea typeface="Tahoma" pitchFamily="34" charset="0"/>
                <a:cs typeface="Tahoma" pitchFamily="34" charset="0"/>
              </a:rPr>
              <a:t>CONT (Control):  tín hiệu điều khiển</a:t>
            </a:r>
            <a:endParaRPr lang="en-US" sz="2400" spc="-100">
              <a:latin typeface="Tahoma" pitchFamily="34" charset="0"/>
              <a:ea typeface="Tahoma" pitchFamily="34" charset="0"/>
              <a:cs typeface="Tahoma" pitchFamily="34" charset="0"/>
            </a:endParaRPr>
          </a:p>
        </p:txBody>
      </p:sp>
      <p:pic>
        <p:nvPicPr>
          <p:cNvPr id="17410" name="Picture 2"/>
          <p:cNvPicPr>
            <a:picLocks noChangeAspect="1" noChangeArrowheads="1"/>
          </p:cNvPicPr>
          <p:nvPr/>
        </p:nvPicPr>
        <p:blipFill>
          <a:blip r:embed="rId3" cstate="print"/>
          <a:srcRect/>
          <a:stretch>
            <a:fillRect/>
          </a:stretch>
        </p:blipFill>
        <p:spPr bwMode="auto">
          <a:xfrm>
            <a:off x="2226579" y="1752601"/>
            <a:ext cx="3909037" cy="4191000"/>
          </a:xfrm>
          <a:prstGeom prst="rect">
            <a:avLst/>
          </a:prstGeom>
          <a:noFill/>
          <a:ln w="9525">
            <a:noFill/>
            <a:miter lim="800000"/>
            <a:headEnd/>
            <a:tailEnd/>
          </a:ln>
        </p:spPr>
      </p:pic>
      <p:sp>
        <p:nvSpPr>
          <p:cNvPr id="9" name="TextBox 8"/>
          <p:cNvSpPr txBox="1"/>
          <p:nvPr/>
        </p:nvSpPr>
        <p:spPr>
          <a:xfrm>
            <a:off x="0" y="0"/>
            <a:ext cx="84582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Cổng truyền MOS (chuyển mạch 2 chiều)</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wedge">
                                      <p:cBhvr>
                                        <p:cTn id="12" dur="2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128</a:t>
            </a:fld>
            <a:endParaRPr lang="en-US" spc="-100">
              <a:latin typeface="Tahoma" pitchFamily="34" charset="0"/>
              <a:ea typeface="Tahoma" pitchFamily="34" charset="0"/>
              <a:cs typeface="Tahoma" pitchFamily="34" charset="0"/>
            </a:endParaRPr>
          </a:p>
        </p:txBody>
      </p:sp>
      <p:sp>
        <p:nvSpPr>
          <p:cNvPr id="8" name="TextBox 7"/>
          <p:cNvSpPr txBox="1"/>
          <p:nvPr/>
        </p:nvSpPr>
        <p:spPr>
          <a:xfrm>
            <a:off x="152400" y="609600"/>
            <a:ext cx="83820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Mô tả hoạt động của mạch</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Đây là chuyển mạch 2 chiều 74HC4016 truyền tín hiệu analog đến hai ngõ ra khác nhau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4582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Cổng truyền MOS (chuyển mạch 2 chiều)</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8434" name="Picture 2"/>
          <p:cNvPicPr>
            <a:picLocks noChangeAspect="1" noChangeArrowheads="1"/>
          </p:cNvPicPr>
          <p:nvPr/>
        </p:nvPicPr>
        <p:blipFill>
          <a:blip r:embed="rId3" cstate="print"/>
          <a:srcRect/>
          <a:stretch>
            <a:fillRect/>
          </a:stretch>
        </p:blipFill>
        <p:spPr bwMode="auto">
          <a:xfrm>
            <a:off x="152400" y="1828800"/>
            <a:ext cx="4158968" cy="3962400"/>
          </a:xfrm>
          <a:prstGeom prst="rect">
            <a:avLst/>
          </a:prstGeom>
          <a:noFill/>
          <a:ln w="9525">
            <a:noFill/>
            <a:miter lim="800000"/>
            <a:headEnd/>
            <a:tailEnd/>
          </a:ln>
        </p:spPr>
      </p:pic>
      <p:pic>
        <p:nvPicPr>
          <p:cNvPr id="18435" name="Picture 3"/>
          <p:cNvPicPr>
            <a:picLocks noChangeAspect="1" noChangeArrowheads="1"/>
          </p:cNvPicPr>
          <p:nvPr/>
        </p:nvPicPr>
        <p:blipFill>
          <a:blip r:embed="rId4" cstate="print"/>
          <a:srcRect/>
          <a:stretch>
            <a:fillRect/>
          </a:stretch>
        </p:blipFill>
        <p:spPr bwMode="auto">
          <a:xfrm>
            <a:off x="5495925" y="1828800"/>
            <a:ext cx="3419475" cy="3944724"/>
          </a:xfrm>
          <a:prstGeom prst="rect">
            <a:avLst/>
          </a:prstGeom>
          <a:noFill/>
          <a:ln w="9525">
            <a:noFill/>
            <a:miter lim="800000"/>
            <a:headEnd/>
            <a:tailEnd/>
          </a:ln>
        </p:spPr>
      </p:pic>
      <p:sp>
        <p:nvSpPr>
          <p:cNvPr id="13" name="TextBox 12"/>
          <p:cNvSpPr txBox="1"/>
          <p:nvPr/>
        </p:nvSpPr>
        <p:spPr>
          <a:xfrm>
            <a:off x="457200" y="5657671"/>
            <a:ext cx="83820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p>
          <a:p>
            <a:r>
              <a:rPr lang="en-US" sz="2400" spc="-100" smtClean="0">
                <a:latin typeface="Tahoma" pitchFamily="34" charset="0"/>
                <a:ea typeface="Tahoma" pitchFamily="34" charset="0"/>
                <a:cs typeface="Tahoma" pitchFamily="34" charset="0"/>
              </a:rPr>
              <a:t>1. Mô tả hoạt động của chuyển mạch 2 chiều CMOS</a:t>
            </a:r>
          </a:p>
          <a:p>
            <a:r>
              <a:rPr lang="en-US" sz="2400" spc="-100" smtClean="0">
                <a:latin typeface="Tahoma" pitchFamily="34" charset="0"/>
                <a:ea typeface="Tahoma" pitchFamily="34" charset="0"/>
                <a:cs typeface="Tahoma" pitchFamily="34" charset="0"/>
              </a:rPr>
              <a:t>2. Đúng/sai: Không có chuyển mạch 2 chiều TTL</a:t>
            </a:r>
            <a:endParaRPr lang="en-US" sz="2400" spc="-100">
              <a:latin typeface="Tahoma" pitchFamily="34" charset="0"/>
              <a:ea typeface="Tahoma" pitchFamily="34" charset="0"/>
              <a:cs typeface="Tahoma" pitchFamily="34" charset="0"/>
            </a:endParaRPr>
          </a:p>
        </p:txBody>
      </p:sp>
      <p:sp>
        <p:nvSpPr>
          <p:cNvPr id="9" name="Right Arrow 8"/>
          <p:cNvSpPr/>
          <p:nvPr/>
        </p:nvSpPr>
        <p:spPr>
          <a:xfrm>
            <a:off x="4267200" y="3276600"/>
            <a:ext cx="1371600" cy="1219200"/>
          </a:xfrm>
          <a:prstGeom prst="right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8434"/>
                                        </p:tgtEl>
                                        <p:attrNameLst>
                                          <p:attrName>style.visibility</p:attrName>
                                        </p:attrNameLst>
                                      </p:cBhvr>
                                      <p:to>
                                        <p:strVal val="visible"/>
                                      </p:to>
                                    </p:set>
                                    <p:animEffect transition="in" filter="wedge">
                                      <p:cBhvr>
                                        <p:cTn id="13" dur="2000"/>
                                        <p:tgtEl>
                                          <p:spTgt spid="1843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8435"/>
                                        </p:tgtEl>
                                        <p:attrNameLst>
                                          <p:attrName>style.visibility</p:attrName>
                                        </p:attrNameLst>
                                      </p:cBhvr>
                                      <p:to>
                                        <p:strVal val="visible"/>
                                      </p:to>
                                    </p:set>
                                    <p:animEffect transition="in" filter="dissolve">
                                      <p:cBhvr>
                                        <p:cTn id="28" dur="500"/>
                                        <p:tgtEl>
                                          <p:spTgt spid="1843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anim calcmode="lin" valueType="num">
                                      <p:cBhvr additive="base">
                                        <p:cTn id="39"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animEffect transition="in" filter="wipe(left)">
                                      <p:cBhvr>
                                        <p:cTn id="45"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129</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1155680"/>
            <a:ext cx="83820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Giao diện</a:t>
            </a:r>
            <a:r>
              <a:rPr lang="en-US" sz="2400" spc="-100" smtClean="0">
                <a:latin typeface="Tahoma" pitchFamily="34" charset="0"/>
                <a:ea typeface="Tahoma" pitchFamily="34" charset="0"/>
                <a:cs typeface="Tahoma" pitchFamily="34" charset="0"/>
              </a:rPr>
              <a:t> là kết nối ngõ ra của một mạch hay hệ thống với ngõ vào mạch hay hệ thống khác có các đặc tính về điện khác biệt.</a:t>
            </a:r>
          </a:p>
          <a:p>
            <a:r>
              <a:rPr lang="en-US" sz="2400" spc="-100" smtClean="0">
                <a:latin typeface="Tahoma" pitchFamily="34" charset="0"/>
                <a:ea typeface="Tahoma" pitchFamily="34" charset="0"/>
                <a:cs typeface="Tahoma" pitchFamily="34" charset="0"/>
              </a:rPr>
              <a:t>Thông thường, ta không thể kết nối trực tiếp do khác biệt về đặc tính điện của ngõ ra cổng thúc với ngõ vào cổng tải.</a:t>
            </a:r>
          </a:p>
          <a:p>
            <a:r>
              <a:rPr lang="en-US" sz="2400" spc="-100" smtClean="0">
                <a:latin typeface="Tahoma" pitchFamily="34" charset="0"/>
                <a:ea typeface="Tahoma" pitchFamily="34" charset="0"/>
                <a:cs typeface="Tahoma" pitchFamily="34" charset="0"/>
              </a:rPr>
              <a:t>Xem tiếp hình dưới đây </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8" name="TextBox 7"/>
          <p:cNvSpPr txBox="1"/>
          <p:nvPr/>
        </p:nvSpPr>
        <p:spPr>
          <a:xfrm>
            <a:off x="381000" y="762000"/>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Yêu cầu về công suất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2514600" y="1294710"/>
            <a:ext cx="4800600" cy="3886890"/>
          </a:xfrm>
          <a:prstGeom prst="rect">
            <a:avLst/>
          </a:prstGeom>
          <a:noFill/>
          <a:ln w="9525">
            <a:noFill/>
            <a:miter lim="800000"/>
            <a:headEnd/>
            <a:tailEnd/>
          </a:ln>
          <a:effectLst/>
        </p:spPr>
      </p:pic>
      <p:sp>
        <p:nvSpPr>
          <p:cNvPr id="12" name="TextBox 11"/>
          <p:cNvSpPr txBox="1"/>
          <p:nvPr/>
        </p:nvSpPr>
        <p:spPr>
          <a:xfrm>
            <a:off x="304800" y="5257800"/>
            <a:ext cx="38100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Dòng tiêu thụ trung bình:</a:t>
            </a:r>
          </a:p>
          <a:p>
            <a:r>
              <a:rPr lang="en-US" sz="2400" spc="-100" smtClean="0">
                <a:latin typeface="Tahoma" pitchFamily="34" charset="0"/>
                <a:ea typeface="Tahoma" pitchFamily="34" charset="0"/>
                <a:cs typeface="Tahoma" pitchFamily="34" charset="0"/>
              </a:rPr>
              <a:t>    I</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(avg) = (I</a:t>
            </a:r>
            <a:r>
              <a:rPr lang="en-US" sz="2400" spc="-100" baseline="-25000" smtClean="0">
                <a:latin typeface="Tahoma" pitchFamily="34" charset="0"/>
                <a:ea typeface="Tahoma" pitchFamily="34" charset="0"/>
                <a:cs typeface="Tahoma" pitchFamily="34" charset="0"/>
              </a:rPr>
              <a:t>CCH</a:t>
            </a:r>
            <a:r>
              <a:rPr lang="en-US" sz="2400" spc="-100" smtClean="0">
                <a:latin typeface="Tahoma" pitchFamily="34" charset="0"/>
                <a:ea typeface="Tahoma" pitchFamily="34" charset="0"/>
                <a:cs typeface="Tahoma" pitchFamily="34" charset="0"/>
              </a:rPr>
              <a:t>+I</a:t>
            </a:r>
            <a:r>
              <a:rPr lang="en-US" sz="2400" spc="-100" baseline="-25000" smtClean="0">
                <a:latin typeface="Tahoma" pitchFamily="34" charset="0"/>
                <a:ea typeface="Tahoma" pitchFamily="34" charset="0"/>
                <a:cs typeface="Tahoma" pitchFamily="34" charset="0"/>
              </a:rPr>
              <a:t>CCL</a:t>
            </a:r>
            <a:r>
              <a:rPr lang="en-US" sz="2400" spc="-100" smtClean="0">
                <a:latin typeface="Tahoma" pitchFamily="34" charset="0"/>
                <a:ea typeface="Tahoma" pitchFamily="34" charset="0"/>
                <a:cs typeface="Tahoma" pitchFamily="34" charset="0"/>
              </a:rPr>
              <a:t>)/2</a:t>
            </a:r>
            <a:endParaRPr lang="en-US" sz="2400" spc="-100">
              <a:latin typeface="Tahoma" pitchFamily="34" charset="0"/>
              <a:ea typeface="Tahoma" pitchFamily="34" charset="0"/>
              <a:cs typeface="Tahoma" pitchFamily="34" charset="0"/>
            </a:endParaRPr>
          </a:p>
        </p:txBody>
      </p:sp>
      <p:sp>
        <p:nvSpPr>
          <p:cNvPr id="14" name="TextBox 13"/>
          <p:cNvSpPr txBox="1"/>
          <p:nvPr/>
        </p:nvSpPr>
        <p:spPr>
          <a:xfrm>
            <a:off x="4495800" y="5257800"/>
            <a:ext cx="4343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Công suất tiêu thụ trung bình:</a:t>
            </a:r>
          </a:p>
          <a:p>
            <a:r>
              <a:rPr lang="en-US" sz="2400" spc="-100" smtClean="0">
                <a:latin typeface="Tahoma" pitchFamily="34" charset="0"/>
                <a:ea typeface="Tahoma" pitchFamily="34" charset="0"/>
                <a:cs typeface="Tahoma" pitchFamily="34" charset="0"/>
              </a:rPr>
              <a:t>    P</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(avg) = I</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(avg)xV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edge">
                                      <p:cBhvr>
                                        <p:cTn id="12" dur="20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left)">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left)">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left)">
                                      <p:cBhvr>
                                        <p:cTn id="27" dur="10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wipe(left)">
                                      <p:cBhvr>
                                        <p:cTn id="3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693003"/>
            <a:ext cx="83058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Giao diện IC logic </a:t>
            </a:r>
          </a:p>
          <a:p>
            <a:r>
              <a:rPr lang="en-US" sz="2400" spc="-100" smtClean="0">
                <a:latin typeface="Tahoma" pitchFamily="34" charset="0"/>
                <a:ea typeface="Tahoma" pitchFamily="34" charset="0"/>
                <a:cs typeface="Tahoma" pitchFamily="34" charset="0"/>
              </a:rPr>
              <a:t>(a) Không cần giao diện (b) Cần có giao diện. </a:t>
            </a:r>
            <a:endParaRPr lang="en-US" sz="2400" spc="-100">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1494871" y="1676400"/>
            <a:ext cx="5498248" cy="4876799"/>
          </a:xfrm>
          <a:prstGeom prst="rect">
            <a:avLst/>
          </a:prstGeom>
          <a:noFill/>
          <a:ln w="9525">
            <a:noFill/>
            <a:miter lim="800000"/>
            <a:headEnd/>
            <a:tailEnd/>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wedge">
                                      <p:cBhvr>
                                        <p:cTn id="17"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131</a:t>
            </a:fld>
            <a:endParaRPr lang="en-US"/>
          </a:p>
        </p:txBody>
      </p:sp>
      <p:sp>
        <p:nvSpPr>
          <p:cNvPr id="8" name="TextBox 7"/>
          <p:cNvSpPr txBox="1"/>
          <p:nvPr/>
        </p:nvSpPr>
        <p:spPr>
          <a:xfrm>
            <a:off x="304800" y="1044476"/>
            <a:ext cx="85344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Giao diện TTL 5V với CMOS (TTL thúc CMOS)</a:t>
            </a:r>
          </a:p>
          <a:p>
            <a:r>
              <a:rPr lang="en-US" sz="2400" spc="-100" smtClean="0">
                <a:latin typeface="Tahoma" pitchFamily="34" charset="0"/>
                <a:ea typeface="Tahoma" pitchFamily="34" charset="0"/>
                <a:cs typeface="Tahoma" pitchFamily="34" charset="0"/>
              </a:rPr>
              <a:t>Khi giao tiếp IC cần xem xét các giá trị điện áp và dòng điện cần thiết cho cổng tải (xem bảng).</a:t>
            </a:r>
          </a:p>
          <a:p>
            <a:r>
              <a:rPr lang="en-US" sz="2400" spc="-100" smtClean="0">
                <a:latin typeface="Tahoma" pitchFamily="34" charset="0"/>
                <a:ea typeface="Tahoma" pitchFamily="34" charset="0"/>
                <a:cs typeface="Tahoma" pitchFamily="34" charset="0"/>
              </a:rPr>
              <a:t>Ta thấy, các giá trị dòng vào CMOS cực thấp so với TTL.</a:t>
            </a:r>
          </a:p>
          <a:p>
            <a:r>
              <a:rPr lang="en-US" sz="2400" spc="-100" smtClean="0">
                <a:latin typeface="Tahoma" pitchFamily="34" charset="0"/>
                <a:ea typeface="Tahoma" pitchFamily="34" charset="0"/>
                <a:cs typeface="Tahoma" pitchFamily="34" charset="0"/>
              </a:rPr>
              <a:t>Tuy nhiên, có vấn đề về mức điện áp, cần đưa mức ra TTL cho phù hợp với CMOS.</a:t>
            </a:r>
            <a:endParaRPr lang="en-US" sz="2400" spc="-100">
              <a:latin typeface="Tahoma" pitchFamily="34" charset="0"/>
              <a:ea typeface="Tahoma" pitchFamily="34" charset="0"/>
              <a:cs typeface="Tahoma" pitchFamily="34" charset="0"/>
            </a:endParaRPr>
          </a:p>
        </p:txBody>
      </p:sp>
      <p:pic>
        <p:nvPicPr>
          <p:cNvPr id="3077" name="Picture 5"/>
          <p:cNvPicPr>
            <a:picLocks noChangeAspect="1" noChangeArrowheads="1"/>
          </p:cNvPicPr>
          <p:nvPr/>
        </p:nvPicPr>
        <p:blipFill>
          <a:blip r:embed="rId3" cstate="print"/>
          <a:srcRect/>
          <a:stretch>
            <a:fillRect/>
          </a:stretch>
        </p:blipFill>
        <p:spPr bwMode="auto">
          <a:xfrm>
            <a:off x="152400" y="3520054"/>
            <a:ext cx="8915400" cy="2118746"/>
          </a:xfrm>
          <a:prstGeom prst="rect">
            <a:avLst/>
          </a:prstGeom>
          <a:noFill/>
          <a:ln w="9525">
            <a:noFill/>
            <a:miter lim="800000"/>
            <a:headEnd/>
            <a:tailEnd/>
          </a:ln>
        </p:spPr>
      </p:pic>
      <p:sp>
        <p:nvSpPr>
          <p:cNvPr id="10" name="TextBox 9"/>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animEffect transition="in" filter="wedge">
                                      <p:cBhvr>
                                        <p:cTn id="13" dur="2000"/>
                                        <p:tgtEl>
                                          <p:spTgt spid="307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wipe(left)">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dissolve">
                                      <p:cBhvr>
                                        <p:cTn id="2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132</a:t>
            </a:fld>
            <a:endParaRPr lang="en-US"/>
          </a:p>
        </p:txBody>
      </p:sp>
      <p:sp>
        <p:nvSpPr>
          <p:cNvPr id="8" name="TextBox 7"/>
          <p:cNvSpPr txBox="1"/>
          <p:nvPr/>
        </p:nvSpPr>
        <p:spPr>
          <a:xfrm>
            <a:off x="304800" y="838200"/>
            <a:ext cx="84582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Cổng TTL thúc CMOS</a:t>
            </a:r>
          </a:p>
          <a:p>
            <a:r>
              <a:rPr lang="en-US" sz="2400" spc="-100" smtClean="0">
                <a:latin typeface="Tahoma" pitchFamily="34" charset="0"/>
                <a:ea typeface="Tahoma" pitchFamily="34" charset="0"/>
                <a:cs typeface="Tahoma" pitchFamily="34" charset="0"/>
              </a:rPr>
              <a:t>Giải pháp: dùng điện trở kéo lên, cho phép ngõ ra TTL đạt mức cao gần 5V (đủ cho ngõ vào CMOS).</a:t>
            </a:r>
          </a:p>
          <a:p>
            <a:r>
              <a:rPr lang="en-US" sz="2400" spc="-100" smtClean="0">
                <a:latin typeface="Tahoma" pitchFamily="34" charset="0"/>
                <a:ea typeface="Tahoma" pitchFamily="34" charset="0"/>
                <a:cs typeface="Tahoma" pitchFamily="34" charset="0"/>
              </a:rPr>
              <a:t>Trường hợp CMOS là 74HCT hay 74ACT thì không cần, vì đã được thiết kế làm cổng tải cho TTL.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423355" y="3048000"/>
            <a:ext cx="5129845" cy="3067050"/>
          </a:xfrm>
          <a:prstGeom prst="rect">
            <a:avLst/>
          </a:prstGeom>
          <a:noFill/>
          <a:ln w="9525">
            <a:noFill/>
            <a:miter lim="800000"/>
            <a:headEnd/>
            <a:tailEnd/>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ssolve">
                                      <p:cBhvr>
                                        <p:cTn id="13" dur="5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dissolve">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133</a:t>
            </a:fld>
            <a:endParaRPr lang="en-US"/>
          </a:p>
        </p:txBody>
      </p:sp>
      <p:sp>
        <p:nvSpPr>
          <p:cNvPr id="8" name="TextBox 7"/>
          <p:cNvSpPr txBox="1"/>
          <p:nvPr/>
        </p:nvSpPr>
        <p:spPr>
          <a:xfrm>
            <a:off x="304800" y="681335"/>
            <a:ext cx="85344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CMOS thúc TTL</a:t>
            </a:r>
          </a:p>
          <a:p>
            <a:r>
              <a:rPr lang="en-US" sz="2400" spc="-100" smtClean="0">
                <a:latin typeface="Tahoma" pitchFamily="34" charset="0"/>
                <a:ea typeface="Tahoma" pitchFamily="34" charset="0"/>
                <a:cs typeface="Tahoma" pitchFamily="34" charset="0"/>
              </a:rPr>
              <a:t>Hình (a) vẽ  mạch tương đương ở mức cao. R</a:t>
            </a:r>
            <a:r>
              <a:rPr lang="en-US" sz="2400" spc="-100" baseline="-25000" smtClean="0">
                <a:latin typeface="Tahoma" pitchFamily="34" charset="0"/>
                <a:ea typeface="Tahoma" pitchFamily="34" charset="0"/>
                <a:cs typeface="Tahoma" pitchFamily="34" charset="0"/>
              </a:rPr>
              <a:t>ON</a:t>
            </a:r>
            <a:r>
              <a:rPr lang="en-US" sz="2400" spc="-100" smtClean="0">
                <a:latin typeface="Tahoma" pitchFamily="34" charset="0"/>
                <a:ea typeface="Tahoma" pitchFamily="34" charset="0"/>
                <a:cs typeface="Tahoma" pitchFamily="34" charset="0"/>
              </a:rPr>
              <a:t> của PMOS nối với V</a:t>
            </a:r>
            <a:r>
              <a:rPr lang="en-US" sz="2400" spc="-100" baseline="-25000" smtClean="0">
                <a:latin typeface="Tahoma" pitchFamily="34" charset="0"/>
                <a:ea typeface="Tahoma" pitchFamily="34" charset="0"/>
                <a:cs typeface="Tahoma" pitchFamily="34" charset="0"/>
              </a:rPr>
              <a:t>DD </a:t>
            </a:r>
            <a:r>
              <a:rPr lang="en-US" sz="2400" spc="-100" smtClean="0">
                <a:latin typeface="Tahoma" pitchFamily="34" charset="0"/>
                <a:ea typeface="Tahoma" pitchFamily="34" charset="0"/>
                <a:cs typeface="Tahoma" pitchFamily="34" charset="0"/>
              </a:rPr>
              <a:t>(NMOS tắt). Vậy ngõ ra CMOS đóng vai nguồn V</a:t>
            </a:r>
            <a:r>
              <a:rPr lang="en-US" sz="2400" spc="-100" baseline="-25000" smtClean="0">
                <a:latin typeface="Tahoma" pitchFamily="34" charset="0"/>
                <a:ea typeface="Tahoma" pitchFamily="34" charset="0"/>
                <a:cs typeface="Tahoma" pitchFamily="34" charset="0"/>
              </a:rPr>
              <a:t>DD</a:t>
            </a:r>
            <a:r>
              <a:rPr lang="en-US" sz="2400" spc="-100" smtClean="0">
                <a:latin typeface="Tahoma" pitchFamily="34" charset="0"/>
                <a:ea typeface="Tahoma" pitchFamily="34" charset="0"/>
                <a:cs typeface="Tahoma" pitchFamily="34" charset="0"/>
              </a:rPr>
              <a:t> với điện trở trong R</a:t>
            </a:r>
            <a:r>
              <a:rPr lang="en-US" sz="2400" spc="-100" baseline="-25000" smtClean="0">
                <a:latin typeface="Tahoma" pitchFamily="34" charset="0"/>
                <a:ea typeface="Tahoma" pitchFamily="34" charset="0"/>
                <a:cs typeface="Tahoma" pitchFamily="34" charset="0"/>
              </a:rPr>
              <a:t>ON</a:t>
            </a:r>
            <a:r>
              <a:rPr lang="en-US" sz="2400" spc="-100" smtClean="0">
                <a:latin typeface="Tahoma" pitchFamily="34" charset="0"/>
                <a:ea typeface="Tahoma" pitchFamily="34" charset="0"/>
                <a:cs typeface="Tahoma" pitchFamily="34" charset="0"/>
              </a:rPr>
              <a:t> (R</a:t>
            </a:r>
            <a:r>
              <a:rPr lang="en-US" sz="2400" spc="-100" baseline="-25000" smtClean="0">
                <a:latin typeface="Tahoma" pitchFamily="34" charset="0"/>
                <a:ea typeface="Tahoma" pitchFamily="34" charset="0"/>
                <a:cs typeface="Tahoma" pitchFamily="34" charset="0"/>
              </a:rPr>
              <a:t>ON</a:t>
            </a:r>
            <a:r>
              <a:rPr lang="en-US" sz="2400" spc="-100" smtClean="0">
                <a:latin typeface="Tahoma" pitchFamily="34" charset="0"/>
                <a:ea typeface="Tahoma" pitchFamily="34" charset="0"/>
                <a:cs typeface="Tahoma" pitchFamily="34" charset="0"/>
              </a:rPr>
              <a:t> từ 100 đến 1K</a:t>
            </a:r>
            <a:r>
              <a:rPr lang="en-US" sz="2400" spc="-100" smtClean="0">
                <a:latin typeface="Tahoma" pitchFamily="34" charset="0"/>
                <a:ea typeface="Tahoma" pitchFamily="34" charset="0"/>
                <a:cs typeface="Tahoma" pitchFamily="34" charset="0"/>
                <a:sym typeface="Symbol"/>
              </a:rPr>
              <a:t>), cấp dòng</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Hình (b) vẽ  mạch tương đương ở mức thấp. R</a:t>
            </a:r>
            <a:r>
              <a:rPr lang="en-US" sz="2400" spc="-100" baseline="-25000" smtClean="0">
                <a:latin typeface="Tahoma" pitchFamily="34" charset="0"/>
                <a:ea typeface="Tahoma" pitchFamily="34" charset="0"/>
                <a:cs typeface="Tahoma" pitchFamily="34" charset="0"/>
              </a:rPr>
              <a:t>ON</a:t>
            </a:r>
            <a:r>
              <a:rPr lang="en-US" sz="2400" spc="-100" smtClean="0">
                <a:latin typeface="Tahoma" pitchFamily="34" charset="0"/>
                <a:ea typeface="Tahoma" pitchFamily="34" charset="0"/>
                <a:cs typeface="Tahoma" pitchFamily="34" charset="0"/>
              </a:rPr>
              <a:t> của NMOS nối với đất (PMOS tắt). Vậy ngõ ra CMOS đóng vai điện trở R</a:t>
            </a:r>
            <a:r>
              <a:rPr lang="en-US" sz="2400" spc="-100" baseline="-25000" smtClean="0">
                <a:latin typeface="Tahoma" pitchFamily="34" charset="0"/>
                <a:ea typeface="Tahoma" pitchFamily="34" charset="0"/>
                <a:cs typeface="Tahoma" pitchFamily="34" charset="0"/>
              </a:rPr>
              <a:t>ON</a:t>
            </a:r>
            <a:r>
              <a:rPr lang="en-US" sz="2400" spc="-100" smtClean="0">
                <a:latin typeface="Tahoma" pitchFamily="34" charset="0"/>
                <a:ea typeface="Tahoma" pitchFamily="34" charset="0"/>
                <a:cs typeface="Tahoma" pitchFamily="34" charset="0"/>
              </a:rPr>
              <a:t> nối đất (R</a:t>
            </a:r>
            <a:r>
              <a:rPr lang="en-US" sz="2400" spc="-100" baseline="-25000" smtClean="0">
                <a:latin typeface="Tahoma" pitchFamily="34" charset="0"/>
                <a:ea typeface="Tahoma" pitchFamily="34" charset="0"/>
                <a:cs typeface="Tahoma" pitchFamily="34" charset="0"/>
              </a:rPr>
              <a:t>ON</a:t>
            </a:r>
            <a:r>
              <a:rPr lang="en-US" sz="2400" spc="-100" smtClean="0">
                <a:latin typeface="Tahoma" pitchFamily="34" charset="0"/>
                <a:ea typeface="Tahoma" pitchFamily="34" charset="0"/>
                <a:cs typeface="Tahoma" pitchFamily="34" charset="0"/>
              </a:rPr>
              <a:t> từ 100 đến 1K</a:t>
            </a:r>
            <a:r>
              <a:rPr lang="en-US" sz="2400" spc="-100" smtClean="0">
                <a:latin typeface="Tahoma" pitchFamily="34" charset="0"/>
                <a:ea typeface="Tahoma" pitchFamily="34" charset="0"/>
                <a:cs typeface="Tahoma" pitchFamily="34" charset="0"/>
                <a:sym typeface="Symbol"/>
              </a:rPr>
              <a:t>), tức là rút dòng</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7620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567660" y="3581400"/>
            <a:ext cx="3166140" cy="30480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509386" y="3810000"/>
            <a:ext cx="2805814" cy="289560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wedge">
                                      <p:cBhvr>
                                        <p:cTn id="13" dur="2000"/>
                                        <p:tgtEl>
                                          <p:spTgt spid="512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animEffect transition="in" filter="wedge">
                                      <p:cBhvr>
                                        <p:cTn id="23" dur="2000"/>
                                        <p:tgtEl>
                                          <p:spTgt spid="512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dissolve">
                                      <p:cBhvr>
                                        <p:cTn id="2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134</a:t>
            </a:fld>
            <a:endParaRPr lang="en-US"/>
          </a:p>
        </p:txBody>
      </p:sp>
      <p:sp>
        <p:nvSpPr>
          <p:cNvPr id="8" name="TextBox 7"/>
          <p:cNvSpPr txBox="1"/>
          <p:nvPr/>
        </p:nvSpPr>
        <p:spPr>
          <a:xfrm>
            <a:off x="304800" y="838200"/>
            <a:ext cx="84582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CMOS thúc TTL ở mức cao</a:t>
            </a:r>
          </a:p>
          <a:p>
            <a:r>
              <a:rPr lang="en-US" sz="2400" spc="-100" smtClean="0">
                <a:latin typeface="Tahoma" pitchFamily="34" charset="0"/>
                <a:ea typeface="Tahoma" pitchFamily="34" charset="0"/>
                <a:cs typeface="Tahoma" pitchFamily="34" charset="0"/>
              </a:rPr>
              <a:t>Từ bảng tra, ngõ ra đủ cấp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 và (I</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 cho (V</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 và (I</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  của TTL. Không có vấn đề gì. </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2" name="TextBox 11"/>
          <p:cNvSpPr txBox="1"/>
          <p:nvPr/>
        </p:nvSpPr>
        <p:spPr>
          <a:xfrm>
            <a:off x="381000" y="2351544"/>
            <a:ext cx="84582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CMOS thúc TTL ở mức thấp</a:t>
            </a:r>
          </a:p>
          <a:p>
            <a:r>
              <a:rPr lang="en-US" sz="2400" spc="-100" smtClean="0">
                <a:latin typeface="Tahoma" pitchFamily="34" charset="0"/>
                <a:ea typeface="Tahoma" pitchFamily="34" charset="0"/>
                <a:cs typeface="Tahoma" pitchFamily="34" charset="0"/>
              </a:rPr>
              <a:t>Từ bảng tra, ngõ vào TTL cần dòng tương đối lớn (100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đến 2mA). Loạt 74HC và 74HCT rút dòng khoảng 4mA, nên có thể thúc được 1 cổng TTL.</a:t>
            </a:r>
          </a:p>
          <a:p>
            <a:r>
              <a:rPr lang="en-US" sz="2400" spc="-100" smtClean="0">
                <a:latin typeface="Tahoma" pitchFamily="34" charset="0"/>
                <a:ea typeface="Tahoma" pitchFamily="34" charset="0"/>
                <a:cs typeface="Tahoma" pitchFamily="34" charset="0"/>
              </a:rPr>
              <a:t>Tuy nhiên, loạt 4000B thì có vấn đề. Khả năng cấp dòng I</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 thấp không đủ thúc TTL 74 hay 74AS.</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Loạt 74AHC có ngõ ra so sánh được với loạt 74LS.</a:t>
            </a:r>
            <a:endParaRPr lang="en-US" sz="2400"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dissolve">
                                      <p:cBhvr>
                                        <p:cTn id="24" dur="500"/>
                                        <p:tgtEl>
                                          <p:spTgt spid="1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Effect transition="in" filter="dissolve">
                                      <p:cBhvr>
                                        <p:cTn id="29" dur="500"/>
                                        <p:tgtEl>
                                          <p:spTgt spid="1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wipe(left)">
                                      <p:cBhvr>
                                        <p:cTn id="34"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135</a:t>
            </a:fld>
            <a:endParaRPr lang="en-US"/>
          </a:p>
        </p:txBody>
      </p:sp>
      <p:sp>
        <p:nvSpPr>
          <p:cNvPr id="8" name="TextBox 7"/>
          <p:cNvSpPr txBox="1"/>
          <p:nvPr/>
        </p:nvSpPr>
        <p:spPr>
          <a:xfrm>
            <a:off x="304800" y="838200"/>
            <a:ext cx="84582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CMOS thúc TTL </a:t>
            </a:r>
          </a:p>
          <a:p>
            <a:r>
              <a:rPr lang="en-US" sz="2400" spc="-100" smtClean="0">
                <a:latin typeface="Tahoma" pitchFamily="34" charset="0"/>
                <a:ea typeface="Tahoma" pitchFamily="34" charset="0"/>
                <a:cs typeface="Tahoma" pitchFamily="34" charset="0"/>
              </a:rPr>
              <a:t>Khi cổng thúc không cấp đủ dòng cho tải, dùng mạch đệm.</a:t>
            </a:r>
          </a:p>
          <a:p>
            <a:r>
              <a:rPr lang="en-US" sz="2400" spc="-100" smtClean="0">
                <a:latin typeface="Tahoma" pitchFamily="34" charset="0"/>
                <a:ea typeface="Tahoma" pitchFamily="34" charset="0"/>
                <a:cs typeface="Tahoma" pitchFamily="34" charset="0"/>
              </a:rPr>
              <a:t>Hình (a), cổng 4000B dùng mạch đệm 74HC125 để thúc 5 cổng ALS.</a:t>
            </a:r>
          </a:p>
          <a:p>
            <a:r>
              <a:rPr lang="en-US" sz="2400" spc="-100" smtClean="0">
                <a:latin typeface="Tahoma" pitchFamily="34" charset="0"/>
                <a:ea typeface="Tahoma" pitchFamily="34" charset="0"/>
                <a:cs typeface="Tahoma" pitchFamily="34" charset="0"/>
              </a:rPr>
              <a:t>Hình (b) chia tải để một cổng không thúc quá 3 cổng tải.</a:t>
            </a:r>
            <a:endParaRPr lang="en-US" sz="2400" spc="-100">
              <a:latin typeface="Tahoma" pitchFamily="34" charset="0"/>
              <a:ea typeface="Tahoma" pitchFamily="34" charset="0"/>
              <a:cs typeface="Tahoma"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210926" y="2895600"/>
            <a:ext cx="4132474" cy="18764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3926958" y="4495800"/>
            <a:ext cx="4607442" cy="1905000"/>
          </a:xfrm>
          <a:prstGeom prst="rect">
            <a:avLst/>
          </a:prstGeom>
          <a:noFill/>
          <a:ln w="9525">
            <a:noFill/>
            <a:miter lim="800000"/>
            <a:headEnd/>
            <a:tailEnd/>
          </a:ln>
        </p:spPr>
      </p:pic>
      <p:sp>
        <p:nvSpPr>
          <p:cNvPr id="11" name="TextBox 10"/>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blinds(horizontal)">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wedge">
                                      <p:cBhvr>
                                        <p:cTn id="18" dur="2000"/>
                                        <p:tgtEl>
                                          <p:spTgt spid="614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dissolv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6148"/>
                                        </p:tgtEl>
                                        <p:attrNameLst>
                                          <p:attrName>style.visibility</p:attrName>
                                        </p:attrNameLst>
                                      </p:cBhvr>
                                      <p:to>
                                        <p:strVal val="visible"/>
                                      </p:to>
                                    </p:set>
                                    <p:animEffect transition="in" filter="wedge">
                                      <p:cBhvr>
                                        <p:cTn id="28" dur="2000"/>
                                        <p:tgtEl>
                                          <p:spTgt spid="61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wipe(left)">
                                      <p:cBhvr>
                                        <p:cTn id="3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136</a:t>
            </a:fld>
            <a:endParaRPr lang="en-US"/>
          </a:p>
        </p:txBody>
      </p:sp>
      <p:sp>
        <p:nvSpPr>
          <p:cNvPr id="8" name="TextBox 7"/>
          <p:cNvSpPr txBox="1"/>
          <p:nvPr/>
        </p:nvSpPr>
        <p:spPr>
          <a:xfrm>
            <a:off x="381000" y="762000"/>
            <a:ext cx="73152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Ngõ ra 74HC thúc 3 cổng 7406 được không?</a:t>
            </a:r>
          </a:p>
          <a:p>
            <a:r>
              <a:rPr lang="en-US" sz="2400" b="1" spc="-100" smtClean="0">
                <a:latin typeface="Tahoma" pitchFamily="34" charset="0"/>
                <a:ea typeface="Tahoma" pitchFamily="34" charset="0"/>
                <a:cs typeface="Tahoma" pitchFamily="34" charset="0"/>
              </a:rPr>
              <a:t>Không </a:t>
            </a:r>
            <a:r>
              <a:rPr lang="en-US" sz="2400" spc="-100" smtClean="0">
                <a:latin typeface="Tahoma" pitchFamily="34" charset="0"/>
                <a:ea typeface="Tahoma" pitchFamily="34" charset="0"/>
                <a:cs typeface="Tahoma" pitchFamily="34" charset="0"/>
              </a:rPr>
              <a:t>! 74GC00 rút 4mA, nhưng ngõ vào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của 7406 là 1,6mA. </a:t>
            </a:r>
          </a:p>
          <a:p>
            <a:r>
              <a:rPr lang="en-US" sz="2400" spc="-100" smtClean="0">
                <a:latin typeface="Tahoma" pitchFamily="34" charset="0"/>
                <a:ea typeface="Tahoma" pitchFamily="34" charset="0"/>
                <a:cs typeface="Tahoma" pitchFamily="34" charset="0"/>
              </a:rPr>
              <a:t>Dòng tải tổng là 1,6mA x 3 = 4,8mA &gt; 4mA.</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304800" y="2709208"/>
            <a:ext cx="7315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Ngõ ra 4001B thúc 3 cổng 74LS được không?</a:t>
            </a:r>
          </a:p>
          <a:p>
            <a:r>
              <a:rPr lang="en-US" sz="2400" b="1" spc="-100" smtClean="0">
                <a:latin typeface="Tahoma" pitchFamily="34" charset="0"/>
                <a:ea typeface="Tahoma" pitchFamily="34" charset="0"/>
                <a:cs typeface="Tahoma" pitchFamily="34" charset="0"/>
              </a:rPr>
              <a:t>Không </a:t>
            </a:r>
            <a:r>
              <a:rPr lang="en-US" sz="2400" spc="-100" smtClean="0">
                <a:latin typeface="Tahoma" pitchFamily="34" charset="0"/>
                <a:ea typeface="Tahoma" pitchFamily="34" charset="0"/>
                <a:cs typeface="Tahoma" pitchFamily="34" charset="0"/>
              </a:rPr>
              <a:t>! 4001B  rút được 0,4mA, nhưng các ngõ vào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của 74LS là 0,4mA x 3 = 1,2 mA &gt; 0,4mA.</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533400" y="4602540"/>
            <a:ext cx="7315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Bài luyện tập:</a:t>
            </a:r>
          </a:p>
          <a:p>
            <a:pPr marL="457200" indent="-457200">
              <a:buAutoNum type="arabicPeriod"/>
            </a:pPr>
            <a:r>
              <a:rPr lang="en-US" sz="2400" spc="-100" smtClean="0">
                <a:latin typeface="Tahoma" pitchFamily="34" charset="0"/>
                <a:ea typeface="Tahoma" pitchFamily="34" charset="0"/>
                <a:cs typeface="Tahoma" pitchFamily="34" charset="0"/>
              </a:rPr>
              <a:t>Tìm phương pháp cho giao diện ngõ ra TTL chuẩn với 74AC hay 74HC, giả sử VDD = +5V</a:t>
            </a:r>
          </a:p>
          <a:p>
            <a:pPr marL="457200" indent="-457200">
              <a:buAutoNum type="arabicPeriod"/>
            </a:pPr>
            <a:r>
              <a:rPr lang="en-US" sz="2400" spc="-100" smtClean="0">
                <a:latin typeface="Tahoma" pitchFamily="34" charset="0"/>
                <a:ea typeface="Tahoma" pitchFamily="34" charset="0"/>
                <a:cs typeface="Tahoma" pitchFamily="34" charset="0"/>
              </a:rPr>
              <a:t>Khó khăn thường gặp khi dùng CMOS thúc TTL?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left)">
                                      <p:cBhvr>
                                        <p:cTn id="20" dur="10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dissolve">
                                      <p:cBhvr>
                                        <p:cTn id="25" dur="500"/>
                                        <p:tgtEl>
                                          <p:spTgt spid="9">
                                            <p:txEl>
                                              <p:pRg st="0" end="0"/>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dissolve">
                                      <p:cBhvr>
                                        <p:cTn id="28" dur="50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dissolve">
                                      <p:cBhvr>
                                        <p:cTn id="33" dur="500"/>
                                        <p:tgtEl>
                                          <p:spTgt spid="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 calcmode="lin" valueType="num">
                                      <p:cBhvr additive="base">
                                        <p:cTn id="38"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0">
                                            <p:txEl>
                                              <p:pRg st="1" end="1"/>
                                            </p:txEl>
                                          </p:spTgt>
                                        </p:tgtEl>
                                        <p:attrNameLst>
                                          <p:attrName>style.visibility</p:attrName>
                                        </p:attrNameLst>
                                      </p:cBhvr>
                                      <p:to>
                                        <p:strVal val="visible"/>
                                      </p:to>
                                    </p:set>
                                    <p:animEffect transition="in" filter="dissolve">
                                      <p:cBhvr>
                                        <p:cTn id="44" dur="500"/>
                                        <p:tgtEl>
                                          <p:spTgt spid="10">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0">
                                            <p:txEl>
                                              <p:pRg st="2" end="2"/>
                                            </p:txEl>
                                          </p:spTgt>
                                        </p:tgtEl>
                                        <p:attrNameLst>
                                          <p:attrName>style.visibility</p:attrName>
                                        </p:attrNameLst>
                                      </p:cBhvr>
                                      <p:to>
                                        <p:strVal val="visible"/>
                                      </p:to>
                                    </p:set>
                                    <p:animEffect transition="in" filter="dissolve">
                                      <p:cBhvr>
                                        <p:cTn id="49"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137</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các cấp điện áp khác nhau</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8486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Ngõ ra điện áp thấp thúc tải điện áp cao:</a:t>
            </a:r>
          </a:p>
          <a:p>
            <a:r>
              <a:rPr lang="en-US" sz="2400" spc="-100" smtClean="0">
                <a:latin typeface="Tahoma" pitchFamily="34" charset="0"/>
                <a:ea typeface="Tahoma" pitchFamily="34" charset="0"/>
                <a:cs typeface="Tahoma" pitchFamily="34" charset="0"/>
              </a:rPr>
              <a:t>Hiện nay các IC mới hoạt động với điện áp thấp hơn 5V.</a:t>
            </a:r>
          </a:p>
          <a:p>
            <a:pPr marL="457200" indent="-457200">
              <a:buAutoNum type="alphaLcParenR"/>
            </a:pPr>
            <a:r>
              <a:rPr lang="en-US" sz="2400" spc="-100" smtClean="0">
                <a:latin typeface="Tahoma" pitchFamily="34" charset="0"/>
                <a:ea typeface="Tahoma" pitchFamily="34" charset="0"/>
                <a:cs typeface="Tahoma" pitchFamily="34" charset="0"/>
              </a:rPr>
              <a:t>Dùng mạch đệm cực thoát hở và điện trở kéo lên</a:t>
            </a:r>
          </a:p>
          <a:p>
            <a:pPr marL="457200" indent="-457200">
              <a:buAutoNum type="alphaLcParenR"/>
            </a:pPr>
            <a:r>
              <a:rPr lang="en-US" sz="2400" spc="-100" smtClean="0">
                <a:latin typeface="Tahoma" pitchFamily="34" charset="0"/>
                <a:ea typeface="Tahoma" pitchFamily="34" charset="0"/>
                <a:cs typeface="Tahoma" pitchFamily="34" charset="0"/>
              </a:rPr>
              <a:t>Dùng mạch dời mức điện áp </a:t>
            </a:r>
            <a:endParaRPr lang="en-US" sz="2400" spc="-100">
              <a:latin typeface="Tahoma" pitchFamily="34" charset="0"/>
              <a:ea typeface="Tahoma" pitchFamily="34" charset="0"/>
              <a:cs typeface="Tahoma"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167246" y="2667000"/>
            <a:ext cx="4176154" cy="3100689"/>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572000" y="2590800"/>
            <a:ext cx="4419600" cy="3318018"/>
          </a:xfrm>
          <a:prstGeom prst="rect">
            <a:avLst/>
          </a:prstGeom>
          <a:noFill/>
          <a:ln w="9525">
            <a:noFill/>
            <a:miter lim="800000"/>
            <a:headEnd/>
            <a:tailEnd/>
          </a:ln>
        </p:spPr>
      </p:pic>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edge">
                                      <p:cBhvr>
                                        <p:cTn id="20" dur="20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wipe(left)">
                                      <p:cBhvr>
                                        <p:cTn id="25" dur="500"/>
                                        <p:tgtEl>
                                          <p:spTgt spid="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nodeType="clickEffect">
                                  <p:stCondLst>
                                    <p:cond delay="0"/>
                                  </p:stCondLst>
                                  <p:childTnLst>
                                    <p:set>
                                      <p:cBhvr>
                                        <p:cTn id="29" dur="1" fill="hold">
                                          <p:stCondLst>
                                            <p:cond delay="0"/>
                                          </p:stCondLst>
                                        </p:cTn>
                                        <p:tgtEl>
                                          <p:spTgt spid="1029"/>
                                        </p:tgtEl>
                                        <p:attrNameLst>
                                          <p:attrName>style.visibility</p:attrName>
                                        </p:attrNameLst>
                                      </p:cBhvr>
                                      <p:to>
                                        <p:strVal val="visible"/>
                                      </p:to>
                                    </p:set>
                                    <p:animEffect transition="in" filter="wedge">
                                      <p:cBhvr>
                                        <p:cTn id="30"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138</a:t>
            </a:fld>
            <a:endParaRPr lang="en-US"/>
          </a:p>
        </p:txBody>
      </p:sp>
      <p:sp>
        <p:nvSpPr>
          <p:cNvPr id="8" name="TextBox 7"/>
          <p:cNvSpPr txBox="1"/>
          <p:nvPr/>
        </p:nvSpPr>
        <p:spPr>
          <a:xfrm>
            <a:off x="304800" y="838200"/>
            <a:ext cx="85344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Ngõ ra điện áp cao thúc cổng điện áp thấp</a:t>
            </a:r>
          </a:p>
          <a:p>
            <a:r>
              <a:rPr lang="en-US" sz="2400" spc="-100" smtClean="0">
                <a:latin typeface="Tahoma" pitchFamily="34" charset="0"/>
                <a:ea typeface="Tahoma" pitchFamily="34" charset="0"/>
                <a:cs typeface="Tahoma" pitchFamily="34" charset="0"/>
              </a:rPr>
              <a:t>Dùng mạch dời mức điện áp chuyển từ 5V sang mức 1,8V</a:t>
            </a:r>
            <a:endParaRPr lang="en-US" sz="2400" spc="-1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371600" y="2635299"/>
            <a:ext cx="6096000" cy="2851101"/>
          </a:xfrm>
          <a:prstGeom prst="rect">
            <a:avLst/>
          </a:prstGeom>
          <a:noFill/>
          <a:ln w="9525">
            <a:noFill/>
            <a:miter lim="800000"/>
            <a:headEnd/>
            <a:tailEnd/>
          </a:ln>
        </p:spPr>
      </p:pic>
      <p:sp>
        <p:nvSpPr>
          <p:cNvPr id="10" name="TextBox 9"/>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các cấp điện áp khác nhau</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ipe(left)">
                                      <p:cBhvr>
                                        <p:cTn id="15"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139</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Giao diện IC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76200" y="1295400"/>
            <a:ext cx="89154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p>
          <a:p>
            <a:pPr marL="457200" indent="-457200">
              <a:buAutoNum type="arabicParenR"/>
            </a:pPr>
            <a:r>
              <a:rPr lang="en-US" sz="2400" spc="-100" smtClean="0">
                <a:latin typeface="Tahoma" pitchFamily="34" charset="0"/>
                <a:ea typeface="Tahoma" pitchFamily="34" charset="0"/>
                <a:cs typeface="Tahoma" pitchFamily="34" charset="0"/>
              </a:rPr>
              <a:t>Nhiệm vụ mạch giao diện là gì?</a:t>
            </a:r>
          </a:p>
          <a:p>
            <a:pPr marL="457200" indent="-457200">
              <a:buAutoNum type="arabicParenR"/>
            </a:pPr>
            <a:r>
              <a:rPr lang="en-US" sz="2400" spc="-100" smtClean="0">
                <a:latin typeface="Tahoma" pitchFamily="34" charset="0"/>
                <a:ea typeface="Tahoma" pitchFamily="34" charset="0"/>
                <a:cs typeface="Tahoma" pitchFamily="34" charset="0"/>
              </a:rPr>
              <a:t>Đúng/sai: Mọi ngõ ra  CMOS đều thúc được TTL ở mức cao</a:t>
            </a:r>
          </a:p>
          <a:p>
            <a:pPr marL="457200" indent="-457200">
              <a:buFontTx/>
              <a:buAutoNum type="arabicParenR"/>
            </a:pPr>
            <a:r>
              <a:rPr lang="en-US" sz="2400" spc="-100" smtClean="0">
                <a:latin typeface="Tahoma" pitchFamily="34" charset="0"/>
                <a:ea typeface="Tahoma" pitchFamily="34" charset="0"/>
                <a:cs typeface="Tahoma" pitchFamily="34" charset="0"/>
              </a:rPr>
              <a:t>Đúng/sai: Ngõ ra CMOS thúc một ngõ vào TTL </a:t>
            </a:r>
          </a:p>
          <a:p>
            <a:pPr marL="457200" indent="-457200">
              <a:buFontTx/>
              <a:buAutoNum type="arabicParenR"/>
            </a:pPr>
            <a:r>
              <a:rPr lang="en-US" sz="2400" spc="-100" smtClean="0">
                <a:latin typeface="Tahoma" pitchFamily="34" charset="0"/>
                <a:ea typeface="Tahoma" pitchFamily="34" charset="0"/>
                <a:cs typeface="Tahoma" pitchFamily="34" charset="0"/>
              </a:rPr>
              <a:t>Lọai CMOS nào thúc được TTL không cần điện trở kéo lên?</a:t>
            </a:r>
          </a:p>
          <a:p>
            <a:pPr marL="457200" indent="-457200">
              <a:buFontTx/>
              <a:buAutoNum type="arabicParenR"/>
            </a:pPr>
            <a:r>
              <a:rPr lang="en-US" sz="2400" spc="-100" smtClean="0">
                <a:latin typeface="Tahoma" pitchFamily="34" charset="0"/>
                <a:ea typeface="Tahoma" pitchFamily="34" charset="0"/>
                <a:cs typeface="Tahoma" pitchFamily="34" charset="0"/>
              </a:rPr>
              <a:t>74HCT00 thúc được bao nhiêu 7400? </a:t>
            </a:r>
          </a:p>
          <a:p>
            <a:pPr marL="457200" indent="-457200">
              <a:buAutoNum type="arabicParenR"/>
            </a:pPr>
            <a:endParaRPr lang="en-US" sz="2400" spc="-100">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dissolv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dissolve">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dissolve">
                                      <p:cBhvr>
                                        <p:cTn id="28" dur="5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wipe(left)">
                                      <p:cBhvr>
                                        <p:cTn id="3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8" name="TextBox 7"/>
          <p:cNvSpPr txBox="1"/>
          <p:nvPr/>
        </p:nvSpPr>
        <p:spPr>
          <a:xfrm>
            <a:off x="381000" y="762000"/>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Tính chống nhiễu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1295400" y="1357312"/>
            <a:ext cx="5792267" cy="3138488"/>
          </a:xfrm>
          <a:prstGeom prst="rect">
            <a:avLst/>
          </a:prstGeom>
          <a:noFill/>
          <a:ln w="9525">
            <a:noFill/>
            <a:miter lim="800000"/>
            <a:headEnd/>
            <a:tailEnd/>
          </a:ln>
          <a:effectLst/>
        </p:spPr>
      </p:pic>
      <p:sp>
        <p:nvSpPr>
          <p:cNvPr id="11" name="TextBox 10"/>
          <p:cNvSpPr txBox="1"/>
          <p:nvPr/>
        </p:nvSpPr>
        <p:spPr>
          <a:xfrm>
            <a:off x="914400" y="4678740"/>
            <a:ext cx="71628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Ngưỡng nhiễu trạng thái cao:</a:t>
            </a:r>
          </a:p>
          <a:p>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NH </a:t>
            </a:r>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(min) - V</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(min)</a:t>
            </a:r>
          </a:p>
          <a:p>
            <a:r>
              <a:rPr lang="en-US" sz="2400" spc="-100" smtClean="0">
                <a:latin typeface="Tahoma" pitchFamily="34" charset="0"/>
                <a:ea typeface="Tahoma" pitchFamily="34" charset="0"/>
                <a:cs typeface="Tahoma" pitchFamily="34" charset="0"/>
              </a:rPr>
              <a:t>Ngưỡng nhiễu trạng thái thấp:</a:t>
            </a:r>
          </a:p>
          <a:p>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NL </a:t>
            </a:r>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 - 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(max)</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edge">
                                      <p:cBhvr>
                                        <p:cTn id="12" dur="20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wipe(left)">
                                      <p:cBhvr>
                                        <p:cTn id="23" dur="10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 calcmode="lin" valueType="num">
                                      <p:cBhvr additive="base">
                                        <p:cTn id="28"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xEl>
                                              <p:pRg st="3" end="3"/>
                                            </p:txEl>
                                          </p:spTgt>
                                        </p:tgtEl>
                                        <p:attrNameLst>
                                          <p:attrName>style.visibility</p:attrName>
                                        </p:attrNameLst>
                                      </p:cBhvr>
                                      <p:to>
                                        <p:strVal val="visible"/>
                                      </p:to>
                                    </p:set>
                                    <p:animEffect transition="in" filter="wipe(left)">
                                      <p:cBhvr>
                                        <p:cTn id="34" dur="1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so sánh điện áp analog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3058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LM339 là IC tuyến tính với 4 mạch so sánh điện áp, có ngõ ra dạng tương tự mạch cực thu để hở. 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 từ 2V đến 36V.</a:t>
            </a:r>
          </a:p>
          <a:p>
            <a:r>
              <a:rPr lang="en-US" sz="2400" spc="-100" smtClean="0">
                <a:latin typeface="Tahoma" pitchFamily="34" charset="0"/>
                <a:ea typeface="Tahoma" pitchFamily="34" charset="0"/>
                <a:cs typeface="Tahoma" pitchFamily="34" charset="0"/>
              </a:rPr>
              <a:t>Cần điện trở kéo lên (để phù hợp với mạch số 5V).</a:t>
            </a:r>
            <a:endParaRPr lang="en-US" sz="2400" b="1" spc="-100">
              <a:solidFill>
                <a:srgbClr val="C00000"/>
              </a:solidFill>
              <a:latin typeface="Tahoma" pitchFamily="34" charset="0"/>
              <a:ea typeface="Tahoma" pitchFamily="34" charset="0"/>
              <a:cs typeface="Tahoma"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1219200" y="2667000"/>
            <a:ext cx="6164992" cy="3785970"/>
          </a:xfrm>
          <a:prstGeom prst="rect">
            <a:avLst/>
          </a:prstGeom>
          <a:noFill/>
          <a:ln w="9525">
            <a:noFill/>
            <a:miter lim="800000"/>
            <a:headEnd/>
            <a:tailEnd/>
          </a:ln>
        </p:spPr>
      </p:pic>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wedge">
                                      <p:cBhvr>
                                        <p:cTn id="18" dur="2000"/>
                                        <p:tgtEl>
                                          <p:spTgt spid="40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wipe(left)">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141</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so sánh điện áp analog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305800" cy="378565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Thiết kế báo động quá nhiệt (100</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F) cho lò đốt. Nhiệt độ từ bộ dò LM34 tạo điện áp ra tỉ lệ với nhiệt độ (10mV/</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F).</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Mạch so sánh điện áp tạo điện áp tại 100</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F là</a:t>
            </a:r>
          </a:p>
          <a:p>
            <a:r>
              <a:rPr lang="en-US" sz="2400" spc="-100" smtClean="0">
                <a:latin typeface="Tahoma" pitchFamily="34" charset="0"/>
                <a:ea typeface="Tahoma" pitchFamily="34" charset="0"/>
                <a:cs typeface="Tahoma" pitchFamily="34" charset="0"/>
              </a:rPr>
              <a:t>    100</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F.10mV/</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F = 1V</a:t>
            </a:r>
          </a:p>
          <a:p>
            <a:r>
              <a:rPr lang="en-US" sz="2400" spc="-100" smtClean="0">
                <a:latin typeface="Tahoma" pitchFamily="34" charset="0"/>
                <a:ea typeface="Tahoma" pitchFamily="34" charset="0"/>
                <a:cs typeface="Tahoma" pitchFamily="34" charset="0"/>
              </a:rPr>
              <a:t>Đặt ngõ vào (-) bộ so sánh vào 1V, nối LM34 với đầu (+).</a:t>
            </a:r>
          </a:p>
          <a:p>
            <a:r>
              <a:rPr lang="en-US" sz="2400" spc="-100" smtClean="0">
                <a:latin typeface="Tahoma" pitchFamily="34" charset="0"/>
                <a:ea typeface="Tahoma" pitchFamily="34" charset="0"/>
                <a:cs typeface="Tahoma" pitchFamily="34" charset="0"/>
              </a:rPr>
              <a:t>Tạo điện áp tham chiếu 1v dùng cầu phân áp với dòng phân cực 100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a:t>
            </a:r>
          </a:p>
          <a:p>
            <a:r>
              <a:rPr lang="en-US" sz="2400" spc="-100" smtClean="0">
                <a:latin typeface="Tahoma" pitchFamily="34" charset="0"/>
                <a:ea typeface="Tahoma" pitchFamily="34" charset="0"/>
                <a:cs typeface="Tahoma" pitchFamily="34" charset="0"/>
              </a:rPr>
              <a:t>    Vậy R</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 R</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=10K</a:t>
            </a:r>
            <a:r>
              <a:rPr lang="en-US" sz="2400" spc="-100" smtClean="0">
                <a:latin typeface="Tahoma" pitchFamily="34" charset="0"/>
                <a:ea typeface="Tahoma" pitchFamily="34" charset="0"/>
                <a:cs typeface="Tahoma" pitchFamily="34" charset="0"/>
                <a:sym typeface="Symbol"/>
              </a:rPr>
              <a:t>, theo hình vẽ trên thì</a:t>
            </a:r>
            <a:endParaRPr lang="en-US" sz="2400" b="1" spc="-100">
              <a:solidFill>
                <a:srgbClr val="C00000"/>
              </a:solidFill>
              <a:latin typeface="Tahoma" pitchFamily="34" charset="0"/>
              <a:ea typeface="Tahoma" pitchFamily="34" charset="0"/>
              <a:cs typeface="Tahoma" pitchFamily="34" charset="0"/>
            </a:endParaRPr>
          </a:p>
        </p:txBody>
      </p:sp>
      <p:pic>
        <p:nvPicPr>
          <p:cNvPr id="5125" name="Picture 5"/>
          <p:cNvPicPr>
            <a:picLocks noChangeAspect="1" noChangeArrowheads="1"/>
          </p:cNvPicPr>
          <p:nvPr/>
        </p:nvPicPr>
        <p:blipFill>
          <a:blip r:embed="rId3" cstate="print"/>
          <a:srcRect/>
          <a:stretch>
            <a:fillRect/>
          </a:stretch>
        </p:blipFill>
        <p:spPr bwMode="auto">
          <a:xfrm>
            <a:off x="1549400" y="4724400"/>
            <a:ext cx="5988050" cy="1752600"/>
          </a:xfrm>
          <a:prstGeom prst="rect">
            <a:avLst/>
          </a:prstGeom>
          <a:noFill/>
          <a:ln w="9525">
            <a:noFill/>
            <a:miter lim="800000"/>
            <a:headEnd/>
            <a:tailEnd/>
          </a:ln>
        </p:spPr>
      </p:pic>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dissolve">
                                      <p:cBhvr>
                                        <p:cTn id="33" dur="500"/>
                                        <p:tgtEl>
                                          <p:spTgt spid="8">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7" end="7"/>
                                            </p:txEl>
                                          </p:spTgt>
                                        </p:tgtEl>
                                        <p:attrNameLst>
                                          <p:attrName>style.visibility</p:attrName>
                                        </p:attrNameLst>
                                      </p:cBhvr>
                                      <p:to>
                                        <p:strVal val="visible"/>
                                      </p:to>
                                    </p:set>
                                    <p:animEffect transition="in" filter="wipe(left)">
                                      <p:cBhvr>
                                        <p:cTn id="38" dur="500"/>
                                        <p:tgtEl>
                                          <p:spTgt spid="8">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125"/>
                                        </p:tgtEl>
                                        <p:attrNameLst>
                                          <p:attrName>style.visibility</p:attrName>
                                        </p:attrNameLst>
                                      </p:cBhvr>
                                      <p:to>
                                        <p:strVal val="visible"/>
                                      </p:to>
                                    </p:set>
                                    <p:animEffect transition="in" filter="wipe(up)">
                                      <p:cBhvr>
                                        <p:cTn id="43" dur="20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pc="-100" smtClean="0">
                <a:latin typeface="Tahoma" pitchFamily="34" charset="0"/>
                <a:ea typeface="Tahoma" pitchFamily="34" charset="0"/>
                <a:cs typeface="Tahoma" pitchFamily="34" charset="0"/>
              </a:rPr>
              <a:pPr/>
              <a:t>142</a:t>
            </a:fld>
            <a:endParaRPr lang="en-US" spc="-100">
              <a:latin typeface="Tahoma" pitchFamily="34" charset="0"/>
              <a:ea typeface="Tahoma" pitchFamily="34" charset="0"/>
              <a:cs typeface="Tahoma" pitchFamily="34" charset="0"/>
            </a:endParaRPr>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685800"/>
            <a:ext cx="8610600" cy="6001643"/>
          </a:xfrm>
          <a:prstGeom prst="rect">
            <a:avLst/>
          </a:prstGeom>
          <a:noFill/>
        </p:spPr>
        <p:txBody>
          <a:bodyPr wrap="square" rtlCol="0">
            <a:spAutoFit/>
          </a:bodyPr>
          <a:lstStyle/>
          <a:p>
            <a:pPr marL="457200" indent="-457200">
              <a:buAutoNum type="arabicPeriod"/>
            </a:pPr>
            <a:r>
              <a:rPr lang="en-US" sz="2400" spc="-100" smtClean="0">
                <a:latin typeface="Tahoma" pitchFamily="34" charset="0"/>
                <a:ea typeface="Tahoma" pitchFamily="34" charset="0"/>
                <a:cs typeface="Tahoma" pitchFamily="34" charset="0"/>
              </a:rPr>
              <a:t>Các mạch logic tuy có bản chất giống nhau, nhưng có cấu tạo khác nhau. Cần hiểu và so sánh đặc tính quan trọng để có thể kết hợp các kinh kiện này hiệu quả và tin cậy.</a:t>
            </a:r>
          </a:p>
          <a:p>
            <a:pPr marL="457200" indent="-457200">
              <a:buAutoNum type="arabicPeriod"/>
            </a:pPr>
            <a:r>
              <a:rPr lang="en-US" sz="2400" spc="-100" smtClean="0">
                <a:latin typeface="Tahoma" pitchFamily="34" charset="0"/>
                <a:ea typeface="Tahoma" pitchFamily="34" charset="0"/>
                <a:cs typeface="Tahoma" pitchFamily="34" charset="0"/>
              </a:rPr>
              <a:t>Họ TTL đã được dùng trên 30 năm, dùng BJT. Bao gồm cổng SSI và MSI với nhiều công nghệ chế tạo dần được cải thiện theo hướng tốt hơn.</a:t>
            </a:r>
          </a:p>
          <a:p>
            <a:pPr marL="457200" indent="-457200">
              <a:buAutoNum type="arabicPeriod"/>
            </a:pPr>
            <a:r>
              <a:rPr lang="en-US" sz="2400" spc="-100" smtClean="0">
                <a:latin typeface="Tahoma" pitchFamily="34" charset="0"/>
                <a:ea typeface="Tahoma" pitchFamily="34" charset="0"/>
                <a:cs typeface="Tahoma" pitchFamily="34" charset="0"/>
              </a:rPr>
              <a:t>Khi kết nối phải quan tâm đến khả năng chia tải (fan out).</a:t>
            </a:r>
          </a:p>
          <a:p>
            <a:pPr marL="457200" indent="-457200">
              <a:buAutoNum type="arabicPeriod"/>
            </a:pPr>
            <a:r>
              <a:rPr lang="en-US" sz="2400" spc="-100" smtClean="0">
                <a:latin typeface="Tahoma" pitchFamily="34" charset="0"/>
                <a:ea typeface="Tahoma" pitchFamily="34" charset="0"/>
                <a:cs typeface="Tahoma" pitchFamily="34" charset="0"/>
              </a:rPr>
              <a:t>Mạch cực thu/thoát để hở cho phép thực hiện hàm AND nối dây (logic nối dây). Ngõ ra 3 trạng thái cho phép tạo kết nối bus, với chỉ một ngõ ra có thể thúc bus. </a:t>
            </a:r>
          </a:p>
          <a:p>
            <a:pPr marL="457200" indent="-457200">
              <a:buAutoNum type="arabicPeriod"/>
            </a:pPr>
            <a:r>
              <a:rPr lang="en-US" sz="2400" spc="-100" smtClean="0">
                <a:latin typeface="Tahoma" pitchFamily="34" charset="0"/>
                <a:ea typeface="Tahoma" pitchFamily="34" charset="0"/>
                <a:cs typeface="Tahoma" pitchFamily="34" charset="0"/>
              </a:rPr>
              <a:t>ECL là công nghệ nhanh nhất dùng BJT không bảo hòa, ít được dùng.</a:t>
            </a:r>
          </a:p>
          <a:p>
            <a:pPr marL="457200" indent="-457200">
              <a:buAutoNum type="arabicPeriod"/>
            </a:pPr>
            <a:r>
              <a:rPr lang="en-US" sz="2400" spc="-100" smtClean="0">
                <a:latin typeface="Tahoma" pitchFamily="34" charset="0"/>
                <a:ea typeface="Tahoma" pitchFamily="34" charset="0"/>
                <a:cs typeface="Tahoma" pitchFamily="34" charset="0"/>
              </a:rPr>
              <a:t>Công nghệ MOS cho phép tạo IC với mật độ rất cao và công suất tiêu tán bé.</a:t>
            </a:r>
          </a:p>
          <a:p>
            <a:pPr marL="457200" indent="-457200">
              <a:buAutoNum type="arabicPeriod"/>
            </a:pPr>
            <a:r>
              <a:rPr lang="en-US" sz="2400" spc="-100" smtClean="0">
                <a:latin typeface="Tahoma" pitchFamily="34" charset="0"/>
                <a:ea typeface="Tahoma" pitchFamily="34" charset="0"/>
                <a:cs typeface="Tahoma" pitchFamily="34" charset="0"/>
              </a:rPr>
              <a:t>Công nghệ CMOS cho phép tạo mạch có công suất thấp và tốc độ cao hơn.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dissolv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dissolv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143</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838200"/>
            <a:ext cx="8610600" cy="3785652"/>
          </a:xfrm>
          <a:prstGeom prst="rect">
            <a:avLst/>
          </a:prstGeom>
          <a:noFill/>
        </p:spPr>
        <p:txBody>
          <a:bodyPr wrap="square" rtlCol="0">
            <a:spAutoFit/>
          </a:bodyPr>
          <a:lstStyle/>
          <a:p>
            <a:pPr marL="457200" indent="-457200">
              <a:buAutoNum type="arabicPeriod" startAt="8"/>
            </a:pPr>
            <a:r>
              <a:rPr lang="en-US" sz="2400" spc="-100" smtClean="0">
                <a:latin typeface="Tahoma" pitchFamily="34" charset="0"/>
                <a:ea typeface="Tahoma" pitchFamily="34" charset="0"/>
                <a:cs typeface="Tahoma" pitchFamily="34" charset="0"/>
              </a:rPr>
              <a:t>Yêu cầu giảm công suất và kích thước đưa đến nhiều loạt IC hoạt động ở 3,3V và 2,5V.</a:t>
            </a:r>
          </a:p>
          <a:p>
            <a:pPr marL="457200" indent="-457200">
              <a:buAutoNum type="arabicPeriod" startAt="8"/>
            </a:pPr>
            <a:r>
              <a:rPr lang="en-US" sz="2400" spc="-100" smtClean="0">
                <a:latin typeface="Tahoma" pitchFamily="34" charset="0"/>
                <a:ea typeface="Tahoma" pitchFamily="34" charset="0"/>
                <a:cs typeface="Tahoma" pitchFamily="34" charset="0"/>
              </a:rPr>
              <a:t>Khi kết nối nhiều công nghệ mạch số cần quan tâm đến các đặc tính điện áp và dòng điện của các ngõ vào/ra để hệ thống hoạt động tốt và tin cậy.</a:t>
            </a:r>
          </a:p>
          <a:p>
            <a:pPr marL="457200" indent="-457200">
              <a:buAutoNum type="arabicPeriod" startAt="8"/>
            </a:pPr>
            <a:r>
              <a:rPr lang="en-US" sz="2400" spc="-100" smtClean="0">
                <a:latin typeface="Tahoma" pitchFamily="34" charset="0"/>
                <a:ea typeface="Tahoma" pitchFamily="34" charset="0"/>
                <a:cs typeface="Tahoma" pitchFamily="34" charset="0"/>
              </a:rPr>
              <a:t>Công nghệ CMOS cho phép hệ thống digital điều khiển được chuyển mạch analog được gọi là </a:t>
            </a:r>
            <a:r>
              <a:rPr lang="en-US" sz="2400" i="1" spc="-100" smtClean="0">
                <a:latin typeface="Tahoma" pitchFamily="34" charset="0"/>
                <a:ea typeface="Tahoma" pitchFamily="34" charset="0"/>
                <a:cs typeface="Tahoma" pitchFamily="34" charset="0"/>
              </a:rPr>
              <a:t>cổng truyền</a:t>
            </a:r>
            <a:r>
              <a:rPr lang="en-US" sz="2400" spc="-100" smtClean="0">
                <a:latin typeface="Tahoma" pitchFamily="34" charset="0"/>
                <a:ea typeface="Tahoma" pitchFamily="34" charset="0"/>
                <a:cs typeface="Tahoma" pitchFamily="34" charset="0"/>
              </a:rPr>
              <a:t>.</a:t>
            </a:r>
          </a:p>
          <a:p>
            <a:pPr marL="457200" indent="-457200">
              <a:buAutoNum type="arabicPeriod" startAt="8"/>
            </a:pPr>
            <a:r>
              <a:rPr lang="en-US" sz="2400" spc="-100" smtClean="0">
                <a:latin typeface="Tahoma" pitchFamily="34" charset="0"/>
                <a:ea typeface="Tahoma" pitchFamily="34" charset="0"/>
                <a:cs typeface="Tahoma" pitchFamily="34" charset="0"/>
              </a:rPr>
              <a:t>Bộ so sánh điện áp analog dùng làm cầu nối giữa tín hiệu analog và hệ thống digital. Bộ so sánh này so sánh điện áp analog và mức logic, cho phép hệ thống analog điều khiển được hệ digital.</a:t>
            </a: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144</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609600"/>
            <a:ext cx="8610600" cy="652486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1. All digital logic devices are similar in nature but very much different regarding the details of their characteristics. An understanding of the terms used to describe these characteristics is important and allows us to compare and contrast the performance of devices. By understanding the capabilities and limitations of each type of device, we can intelligently combine devices to take advantage of each device’s strengths in building reliable digital systems.</a:t>
            </a:r>
          </a:p>
          <a:p>
            <a:pPr>
              <a:spcBef>
                <a:spcPts val="600"/>
              </a:spcBef>
            </a:pPr>
            <a:r>
              <a:rPr lang="en-US" sz="2400" spc="-100" smtClean="0">
                <a:latin typeface="Tahoma" pitchFamily="34" charset="0"/>
                <a:ea typeface="Tahoma" pitchFamily="34" charset="0"/>
                <a:cs typeface="Tahoma" pitchFamily="34" charset="0"/>
              </a:rPr>
              <a:t>2. The TTL family of logic devices has been in use for over 30 years. The circuitry uses bipolar transistors. This family offers many SSI logic gates, and MSI devices. Numerous series of similarly numbered devices have been developed because advances in technology have offered improved characteristics.</a:t>
            </a:r>
          </a:p>
          <a:p>
            <a:pPr>
              <a:spcBef>
                <a:spcPts val="600"/>
              </a:spcBef>
            </a:pPr>
            <a:r>
              <a:rPr lang="en-US" sz="2400" spc="-100" smtClean="0">
                <a:latin typeface="Tahoma" pitchFamily="34" charset="0"/>
                <a:ea typeface="Tahoma" pitchFamily="34" charset="0"/>
                <a:cs typeface="Tahoma" pitchFamily="34" charset="0"/>
              </a:rPr>
              <a:t>3. When you are connecting devices together, it is vital to know how many inputs a given output can drive without compromising reliability. This is referred to as </a:t>
            </a:r>
            <a:r>
              <a:rPr lang="en-US" sz="2400" spc="-100" smtClean="0">
                <a:solidFill>
                  <a:srgbClr val="FF0000"/>
                </a:solidFill>
                <a:latin typeface="Tahoma" pitchFamily="34" charset="0"/>
                <a:ea typeface="Tahoma" pitchFamily="34" charset="0"/>
                <a:cs typeface="Tahoma" pitchFamily="34" charset="0"/>
              </a:rPr>
              <a:t>fan-out</a:t>
            </a:r>
            <a:r>
              <a:rPr lang="en-US" sz="2400" i="1" spc="-100" smtClean="0">
                <a:latin typeface="Tahoma" pitchFamily="34" charset="0"/>
                <a:ea typeface="Tahoma" pitchFamily="34" charset="0"/>
                <a:cs typeface="Tahoma" pitchFamily="34" charset="0"/>
              </a:rPr>
              <a:t>.</a:t>
            </a:r>
          </a:p>
          <a:p>
            <a:endParaRPr lang="en-US" sz="2400" spc="-100" smtClean="0">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145</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685800"/>
            <a:ext cx="8610600" cy="5570756"/>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4. Open-collector and open-drain outputs can be wired together to implement a wired-AND function.</a:t>
            </a:r>
          </a:p>
          <a:p>
            <a:pPr>
              <a:spcBef>
                <a:spcPts val="600"/>
              </a:spcBef>
            </a:pPr>
            <a:r>
              <a:rPr lang="en-US" sz="2400" spc="-100" smtClean="0">
                <a:latin typeface="Tahoma" pitchFamily="34" charset="0"/>
                <a:ea typeface="Tahoma" pitchFamily="34" charset="0"/>
                <a:cs typeface="Tahoma" pitchFamily="34" charset="0"/>
              </a:rPr>
              <a:t>Tristate outputs can be wired together to allow numerous devices</a:t>
            </a:r>
          </a:p>
          <a:p>
            <a:pPr>
              <a:spcBef>
                <a:spcPts val="600"/>
              </a:spcBef>
            </a:pPr>
            <a:r>
              <a:rPr lang="en-US" sz="2400" spc="-100" smtClean="0">
                <a:latin typeface="Tahoma" pitchFamily="34" charset="0"/>
                <a:ea typeface="Tahoma" pitchFamily="34" charset="0"/>
                <a:cs typeface="Tahoma" pitchFamily="34" charset="0"/>
              </a:rPr>
              <a:t>to share a common data path known as a </a:t>
            </a:r>
            <a:r>
              <a:rPr lang="en-US" sz="2400" i="1" spc="-100" smtClean="0">
                <a:latin typeface="Tahoma" pitchFamily="34" charset="0"/>
                <a:ea typeface="Tahoma" pitchFamily="34" charset="0"/>
                <a:cs typeface="Tahoma" pitchFamily="34" charset="0"/>
              </a:rPr>
              <a:t>bus. </a:t>
            </a:r>
            <a:r>
              <a:rPr lang="en-US" sz="2400" spc="-100" smtClean="0">
                <a:latin typeface="Tahoma" pitchFamily="34" charset="0"/>
                <a:ea typeface="Tahoma" pitchFamily="34" charset="0"/>
                <a:cs typeface="Tahoma" pitchFamily="34" charset="0"/>
              </a:rPr>
              <a:t>In such a case, only one device is allowed to assert a logic level on the bus (i.e., drive the bus) at any one time.</a:t>
            </a:r>
          </a:p>
          <a:p>
            <a:pPr>
              <a:spcBef>
                <a:spcPts val="600"/>
              </a:spcBef>
            </a:pPr>
            <a:r>
              <a:rPr lang="en-US" sz="2400" spc="-100" smtClean="0">
                <a:latin typeface="Tahoma" pitchFamily="34" charset="0"/>
                <a:ea typeface="Tahoma" pitchFamily="34" charset="0"/>
                <a:cs typeface="Tahoma" pitchFamily="34" charset="0"/>
              </a:rPr>
              <a:t>5. The </a:t>
            </a:r>
            <a:r>
              <a:rPr lang="en-US" sz="2400" spc="-100" smtClean="0">
                <a:solidFill>
                  <a:srgbClr val="FF0000"/>
                </a:solidFill>
                <a:latin typeface="Tahoma" pitchFamily="34" charset="0"/>
                <a:ea typeface="Tahoma" pitchFamily="34" charset="0"/>
                <a:cs typeface="Tahoma" pitchFamily="34" charset="0"/>
              </a:rPr>
              <a:t>fastest logic devices are from a family that uses emitter-coupled logic </a:t>
            </a:r>
            <a:r>
              <a:rPr lang="en-US" sz="2400" spc="-100" smtClean="0">
                <a:latin typeface="Tahoma" pitchFamily="34" charset="0"/>
                <a:ea typeface="Tahoma" pitchFamily="34" charset="0"/>
                <a:cs typeface="Tahoma" pitchFamily="34" charset="0"/>
              </a:rPr>
              <a:t>(ECL). This technology also uses bipolar transistors but is not as widely used as TTL due to inconvenient input/output characteristics.</a:t>
            </a:r>
          </a:p>
          <a:p>
            <a:pPr>
              <a:spcBef>
                <a:spcPts val="600"/>
              </a:spcBef>
            </a:pPr>
            <a:r>
              <a:rPr lang="en-US" sz="2400" spc="-100" smtClean="0">
                <a:latin typeface="Tahoma" pitchFamily="34" charset="0"/>
                <a:ea typeface="Tahoma" pitchFamily="34" charset="0"/>
                <a:cs typeface="Tahoma" pitchFamily="34" charset="0"/>
              </a:rPr>
              <a:t>6. MOSFET transistors can also be used to implement logic functions. The main advantage of MOS logic is lower power and greater packing density.</a:t>
            </a:r>
          </a:p>
          <a:p>
            <a:endParaRPr lang="en-US" sz="2400" spc="-100" smtClean="0">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146</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533400"/>
            <a:ext cx="8610600" cy="6386364"/>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7. The use of complementary MOSFETs has produced CMOS logic families. CMOS technology has captured the market due to its very low power and competitive speed.</a:t>
            </a:r>
          </a:p>
          <a:p>
            <a:pPr>
              <a:spcBef>
                <a:spcPts val="600"/>
              </a:spcBef>
            </a:pPr>
            <a:r>
              <a:rPr lang="en-US" sz="2400" spc="-100" smtClean="0">
                <a:latin typeface="Tahoma" pitchFamily="34" charset="0"/>
                <a:ea typeface="Tahoma" pitchFamily="34" charset="0"/>
                <a:cs typeface="Tahoma" pitchFamily="34" charset="0"/>
              </a:rPr>
              <a:t>8. The ongoing need to reduce power and size has led to several new series of devices that operate on 3.3 V and 2.5 V.</a:t>
            </a:r>
          </a:p>
          <a:p>
            <a:pPr>
              <a:spcBef>
                <a:spcPts val="600"/>
              </a:spcBef>
            </a:pPr>
            <a:r>
              <a:rPr lang="en-US" sz="2400" spc="-100" smtClean="0">
                <a:latin typeface="Tahoma" pitchFamily="34" charset="0"/>
                <a:ea typeface="Tahoma" pitchFamily="34" charset="0"/>
                <a:cs typeface="Tahoma" pitchFamily="34" charset="0"/>
              </a:rPr>
              <a:t>9. Logic devices that use various technologies cannot always be directly connected together and operate reliably. The voltage and current characteristics  of inputs and outputs must be considered and precautions taken to ensure proper operation.</a:t>
            </a:r>
          </a:p>
          <a:p>
            <a:pPr>
              <a:spcBef>
                <a:spcPts val="600"/>
              </a:spcBef>
            </a:pPr>
            <a:r>
              <a:rPr lang="en-US" sz="2400" spc="-100" smtClean="0">
                <a:latin typeface="Tahoma" pitchFamily="34" charset="0"/>
                <a:ea typeface="Tahoma" pitchFamily="34" charset="0"/>
                <a:cs typeface="Tahoma" pitchFamily="34" charset="0"/>
              </a:rPr>
              <a:t>10. CMOS technology allows a digital system to control analog switches called </a:t>
            </a:r>
            <a:r>
              <a:rPr lang="en-US" sz="2400" spc="-100" smtClean="0">
                <a:solidFill>
                  <a:srgbClr val="FF0000"/>
                </a:solidFill>
                <a:latin typeface="Tahoma" pitchFamily="34" charset="0"/>
                <a:ea typeface="Tahoma" pitchFamily="34" charset="0"/>
                <a:cs typeface="Tahoma" pitchFamily="34" charset="0"/>
              </a:rPr>
              <a:t>transmission gates</a:t>
            </a:r>
            <a:r>
              <a:rPr lang="en-US" sz="2400" i="1"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rPr>
              <a:t>These devices can pass or block an analog signal,</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depending on the digital logic level that controls it.</a:t>
            </a:r>
          </a:p>
          <a:p>
            <a:pPr>
              <a:spcBef>
                <a:spcPts val="600"/>
              </a:spcBef>
            </a:pPr>
            <a:r>
              <a:rPr lang="en-US" sz="2400" spc="-100" smtClean="0">
                <a:latin typeface="Tahoma" pitchFamily="34" charset="0"/>
                <a:ea typeface="Tahoma" pitchFamily="34" charset="0"/>
                <a:cs typeface="Tahoma" pitchFamily="34" charset="0"/>
              </a:rPr>
              <a:t>11. Analog voltage comparators offer another bridge between analog signals and digital systems. These devices compare analog voltages and output a digital logic level based on which voltage is greater. They allow an analog system to control a digital system.</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147</a:t>
            </a:fld>
            <a:endParaRPr lang="en-US"/>
          </a:p>
        </p:txBody>
      </p:sp>
      <p:sp>
        <p:nvSpPr>
          <p:cNvPr id="5" name="TextBox 4"/>
          <p:cNvSpPr txBox="1"/>
          <p:nvPr/>
        </p:nvSpPr>
        <p:spPr>
          <a:xfrm>
            <a:off x="76200" y="1772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IMPORTANT TERMS</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762000"/>
            <a:ext cx="8610600" cy="5816977"/>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Fan-out</a:t>
            </a:r>
          </a:p>
          <a:p>
            <a:pPr>
              <a:spcBef>
                <a:spcPts val="600"/>
              </a:spcBef>
            </a:pPr>
            <a:r>
              <a:rPr lang="en-US" sz="2400" spc="-100" smtClean="0">
                <a:latin typeface="Tahoma" pitchFamily="34" charset="0"/>
                <a:ea typeface="Tahoma" pitchFamily="34" charset="0"/>
                <a:cs typeface="Tahoma" pitchFamily="34" charset="0"/>
              </a:rPr>
              <a:t>Noise immunity                            Noise margin</a:t>
            </a:r>
          </a:p>
          <a:p>
            <a:pPr>
              <a:spcBef>
                <a:spcPts val="600"/>
              </a:spcBef>
            </a:pPr>
            <a:r>
              <a:rPr lang="en-US" sz="2400" spc="-100" smtClean="0">
                <a:latin typeface="Tahoma" pitchFamily="34" charset="0"/>
                <a:ea typeface="Tahoma" pitchFamily="34" charset="0"/>
                <a:cs typeface="Tahoma" pitchFamily="34" charset="0"/>
              </a:rPr>
              <a:t>Current sourcing                          Current sinking</a:t>
            </a:r>
          </a:p>
          <a:p>
            <a:pPr>
              <a:spcBef>
                <a:spcPts val="600"/>
              </a:spcBef>
            </a:pPr>
            <a:r>
              <a:rPr lang="en-US" sz="2400" spc="-100" smtClean="0">
                <a:latin typeface="Tahoma" pitchFamily="34" charset="0"/>
                <a:ea typeface="Tahoma" pitchFamily="34" charset="0"/>
                <a:cs typeface="Tahoma" pitchFamily="34" charset="0"/>
              </a:rPr>
              <a:t>DIP                                             Lead pitch</a:t>
            </a:r>
          </a:p>
          <a:p>
            <a:pPr>
              <a:spcBef>
                <a:spcPts val="600"/>
              </a:spcBef>
            </a:pPr>
            <a:r>
              <a:rPr lang="en-US" sz="2400" spc="-100" smtClean="0">
                <a:latin typeface="Tahoma" pitchFamily="34" charset="0"/>
                <a:ea typeface="Tahoma" pitchFamily="34" charset="0"/>
                <a:cs typeface="Tahoma" pitchFamily="34" charset="0"/>
              </a:rPr>
              <a:t>Surface mount  technology</a:t>
            </a:r>
          </a:p>
          <a:p>
            <a:pPr>
              <a:spcBef>
                <a:spcPts val="600"/>
              </a:spcBef>
            </a:pPr>
            <a:r>
              <a:rPr lang="en-US" sz="2400" spc="-100" smtClean="0">
                <a:latin typeface="Tahoma" pitchFamily="34" charset="0"/>
                <a:ea typeface="Tahoma" pitchFamily="34" charset="0"/>
                <a:cs typeface="Tahoma" pitchFamily="34" charset="0"/>
              </a:rPr>
              <a:t>TTL                                             Totem pole</a:t>
            </a:r>
          </a:p>
          <a:p>
            <a:pPr>
              <a:spcBef>
                <a:spcPts val="600"/>
              </a:spcBef>
            </a:pPr>
            <a:r>
              <a:rPr lang="en-US" sz="2400" spc="-100" smtClean="0">
                <a:latin typeface="Tahoma" pitchFamily="34" charset="0"/>
                <a:ea typeface="Tahoma" pitchFamily="34" charset="0"/>
                <a:cs typeface="Tahoma" pitchFamily="34" charset="0"/>
              </a:rPr>
              <a:t>Current-sinking  transistor (pulldown transistor)</a:t>
            </a:r>
          </a:p>
          <a:p>
            <a:pPr>
              <a:spcBef>
                <a:spcPts val="600"/>
              </a:spcBef>
            </a:pPr>
            <a:r>
              <a:rPr lang="en-US" sz="2400" spc="-100" smtClean="0">
                <a:latin typeface="Tahoma" pitchFamily="34" charset="0"/>
                <a:ea typeface="Tahoma" pitchFamily="34" charset="0"/>
                <a:cs typeface="Tahoma" pitchFamily="34" charset="0"/>
              </a:rPr>
              <a:t>Current-sourcing transistor (pull-up  transistor)</a:t>
            </a:r>
          </a:p>
          <a:p>
            <a:pPr>
              <a:spcBef>
                <a:spcPts val="600"/>
              </a:spcBef>
            </a:pPr>
            <a:r>
              <a:rPr lang="en-US" sz="2400" spc="-100" smtClean="0">
                <a:latin typeface="Tahoma" pitchFamily="34" charset="0"/>
                <a:ea typeface="Tahoma" pitchFamily="34" charset="0"/>
                <a:cs typeface="Tahoma" pitchFamily="34" charset="0"/>
              </a:rPr>
              <a:t>Floating inputs</a:t>
            </a:r>
          </a:p>
          <a:p>
            <a:pPr>
              <a:spcBef>
                <a:spcPts val="600"/>
              </a:spcBef>
            </a:pPr>
            <a:r>
              <a:rPr lang="en-US" sz="2400" spc="-100" smtClean="0">
                <a:latin typeface="Tahoma" pitchFamily="34" charset="0"/>
                <a:ea typeface="Tahoma" pitchFamily="34" charset="0"/>
                <a:cs typeface="Tahoma" pitchFamily="34" charset="0"/>
              </a:rPr>
              <a:t>Power-supply decoupling</a:t>
            </a:r>
          </a:p>
          <a:p>
            <a:pPr>
              <a:spcBef>
                <a:spcPts val="600"/>
              </a:spcBef>
            </a:pPr>
            <a:r>
              <a:rPr lang="en-US" sz="2400" spc="-100" smtClean="0">
                <a:latin typeface="Tahoma" pitchFamily="34" charset="0"/>
                <a:ea typeface="Tahoma" pitchFamily="34" charset="0"/>
                <a:cs typeface="Tahoma" pitchFamily="34" charset="0"/>
              </a:rPr>
              <a:t>MOSFETs             N-MOS              P-MOS             CMOS</a:t>
            </a:r>
          </a:p>
          <a:p>
            <a:pPr>
              <a:spcBef>
                <a:spcPts val="600"/>
              </a:spcBef>
            </a:pPr>
            <a:r>
              <a:rPr lang="en-US" sz="2400" spc="-100" smtClean="0">
                <a:latin typeface="Tahoma" pitchFamily="34" charset="0"/>
                <a:ea typeface="Tahoma" pitchFamily="34" charset="0"/>
                <a:cs typeface="Tahoma" pitchFamily="34" charset="0"/>
              </a:rPr>
              <a:t>Electrostatic  discharge (ESD)</a:t>
            </a:r>
          </a:p>
          <a:p>
            <a:pPr>
              <a:spcBef>
                <a:spcPts val="600"/>
              </a:spcBef>
            </a:pPr>
            <a:r>
              <a:rPr lang="en-US" sz="2400" spc="-100" smtClean="0">
                <a:latin typeface="Tahoma" pitchFamily="34" charset="0"/>
                <a:ea typeface="Tahoma" pitchFamily="34" charset="0"/>
                <a:cs typeface="Tahoma" pitchFamily="34" charset="0"/>
              </a:rPr>
              <a:t>Latch-up</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dissolv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dissolv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dissolv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dissolv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dissolve">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dissolve">
                                      <p:cBhvr>
                                        <p:cTn id="57" dur="500"/>
                                        <p:tgtEl>
                                          <p:spTgt spid="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dissolve">
                                      <p:cBhvr>
                                        <p:cTn id="62" dur="500"/>
                                        <p:tgtEl>
                                          <p:spTgt spid="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Effect transition="in" filter="dissolve">
                                      <p:cBhvr>
                                        <p:cTn id="6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148</a:t>
            </a:fld>
            <a:endParaRPr lang="en-US"/>
          </a:p>
        </p:txBody>
      </p:sp>
      <p:sp>
        <p:nvSpPr>
          <p:cNvPr id="5" name="TextBox 4"/>
          <p:cNvSpPr txBox="1"/>
          <p:nvPr/>
        </p:nvSpPr>
        <p:spPr>
          <a:xfrm>
            <a:off x="76200" y="1772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IMPORTANT TERMS</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928836"/>
            <a:ext cx="8610600" cy="4924425"/>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Open-collector output            Wired-AND   </a:t>
            </a:r>
          </a:p>
          <a:p>
            <a:pPr>
              <a:spcBef>
                <a:spcPts val="600"/>
              </a:spcBef>
            </a:pPr>
            <a:r>
              <a:rPr lang="en-US" sz="2400" spc="-100" smtClean="0">
                <a:latin typeface="Tahoma" pitchFamily="34" charset="0"/>
                <a:ea typeface="Tahoma" pitchFamily="34" charset="0"/>
                <a:cs typeface="Tahoma" pitchFamily="34" charset="0"/>
              </a:rPr>
              <a:t>Buffer/driver</a:t>
            </a:r>
          </a:p>
          <a:p>
            <a:pPr>
              <a:spcBef>
                <a:spcPts val="600"/>
              </a:spcBef>
            </a:pPr>
            <a:r>
              <a:rPr lang="en-US" sz="2400" spc="-100" smtClean="0">
                <a:latin typeface="Tahoma" pitchFamily="34" charset="0"/>
                <a:ea typeface="Tahoma" pitchFamily="34" charset="0"/>
                <a:cs typeface="Tahoma" pitchFamily="34" charset="0"/>
              </a:rPr>
              <a:t>Tristate</a:t>
            </a:r>
          </a:p>
          <a:p>
            <a:pPr>
              <a:spcBef>
                <a:spcPts val="600"/>
              </a:spcBef>
            </a:pPr>
            <a:r>
              <a:rPr lang="en-US" sz="2400" spc="-100" smtClean="0">
                <a:latin typeface="Tahoma" pitchFamily="34" charset="0"/>
                <a:ea typeface="Tahoma" pitchFamily="34" charset="0"/>
                <a:cs typeface="Tahoma" pitchFamily="34" charset="0"/>
              </a:rPr>
              <a:t>Bus contention</a:t>
            </a:r>
          </a:p>
          <a:p>
            <a:pPr>
              <a:spcBef>
                <a:spcPts val="600"/>
              </a:spcBef>
            </a:pPr>
            <a:r>
              <a:rPr lang="en-US" sz="2400" spc="-100" smtClean="0">
                <a:latin typeface="Tahoma" pitchFamily="34" charset="0"/>
                <a:ea typeface="Tahoma" pitchFamily="34" charset="0"/>
                <a:cs typeface="Tahoma" pitchFamily="34" charset="0"/>
              </a:rPr>
              <a:t>Low-voltage  differential  signaling (LVDS)</a:t>
            </a:r>
          </a:p>
          <a:p>
            <a:pPr>
              <a:spcBef>
                <a:spcPts val="600"/>
              </a:spcBef>
            </a:pPr>
            <a:r>
              <a:rPr lang="en-US" sz="2400" spc="-100" smtClean="0">
                <a:latin typeface="Tahoma" pitchFamily="34" charset="0"/>
                <a:ea typeface="Tahoma" pitchFamily="34" charset="0"/>
                <a:cs typeface="Tahoma" pitchFamily="34" charset="0"/>
              </a:rPr>
              <a:t>Emitter-coupled logic  (ECL)</a:t>
            </a:r>
          </a:p>
          <a:p>
            <a:pPr>
              <a:spcBef>
                <a:spcPts val="600"/>
              </a:spcBef>
            </a:pPr>
            <a:r>
              <a:rPr lang="en-US" sz="2400" spc="-100" smtClean="0">
                <a:latin typeface="Tahoma" pitchFamily="34" charset="0"/>
                <a:ea typeface="Tahoma" pitchFamily="34" charset="0"/>
                <a:cs typeface="Tahoma" pitchFamily="34" charset="0"/>
              </a:rPr>
              <a:t>Transmission gate (bilateral switch)</a:t>
            </a:r>
          </a:p>
          <a:p>
            <a:pPr>
              <a:spcBef>
                <a:spcPts val="600"/>
              </a:spcBef>
            </a:pPr>
            <a:r>
              <a:rPr lang="en-US" sz="2400" spc="-100" smtClean="0">
                <a:latin typeface="Tahoma" pitchFamily="34" charset="0"/>
                <a:ea typeface="Tahoma" pitchFamily="34" charset="0"/>
                <a:cs typeface="Tahoma" pitchFamily="34" charset="0"/>
              </a:rPr>
              <a:t>Interfacing </a:t>
            </a:r>
          </a:p>
          <a:p>
            <a:pPr>
              <a:spcBef>
                <a:spcPts val="600"/>
              </a:spcBef>
            </a:pPr>
            <a:r>
              <a:rPr lang="en-US" sz="2400" spc="-100" smtClean="0">
                <a:latin typeface="Tahoma" pitchFamily="34" charset="0"/>
                <a:ea typeface="Tahoma" pitchFamily="34" charset="0"/>
                <a:cs typeface="Tahoma" pitchFamily="34" charset="0"/>
              </a:rPr>
              <a:t>Voltage-level  translator</a:t>
            </a:r>
          </a:p>
          <a:p>
            <a:pPr>
              <a:spcBef>
                <a:spcPts val="600"/>
              </a:spcBef>
            </a:pPr>
            <a:r>
              <a:rPr lang="en-US" sz="2400" spc="-100" smtClean="0">
                <a:latin typeface="Tahoma" pitchFamily="34" charset="0"/>
                <a:ea typeface="Tahoma" pitchFamily="34" charset="0"/>
                <a:cs typeface="Tahoma" pitchFamily="34" charset="0"/>
              </a:rPr>
              <a:t>Analog voltage comparator</a:t>
            </a:r>
          </a:p>
          <a:p>
            <a:pPr>
              <a:spcBef>
                <a:spcPts val="600"/>
              </a:spcBef>
            </a:pPr>
            <a:r>
              <a:rPr lang="en-US" sz="2400" spc="-100" smtClean="0">
                <a:latin typeface="Tahoma" pitchFamily="34" charset="0"/>
                <a:ea typeface="Tahoma" pitchFamily="34" charset="0"/>
                <a:cs typeface="Tahoma" pitchFamily="34" charset="0"/>
              </a:rPr>
              <a:t>Logic pulser  .</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dissolv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dissolv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dissolv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dissolv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dissolve">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dissolve">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149</a:t>
            </a:fld>
            <a:endParaRPr lang="en-US"/>
          </a:p>
        </p:txBody>
      </p:sp>
      <p:sp>
        <p:nvSpPr>
          <p:cNvPr id="5" name="TextBox 4"/>
          <p:cNvSpPr txBox="1"/>
          <p:nvPr/>
        </p:nvSpPr>
        <p:spPr>
          <a:xfrm>
            <a:off x="457200" y="228600"/>
            <a:ext cx="7467600" cy="707886"/>
          </a:xfrm>
          <a:prstGeom prst="rect">
            <a:avLst/>
          </a:prstGeom>
          <a:noFill/>
        </p:spPr>
        <p:txBody>
          <a:bodyPr wrap="square" rtlCol="0">
            <a:spAutoFit/>
          </a:bodyPr>
          <a:lstStyle/>
          <a:p>
            <a:r>
              <a:rPr lang="de-DE"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nội dung cần tự học ở nhà</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473875"/>
            <a:ext cx="8763000" cy="2246769"/>
          </a:xfrm>
          <a:prstGeom prst="rect">
            <a:avLst/>
          </a:prstGeom>
          <a:noFill/>
        </p:spPr>
        <p:txBody>
          <a:bodyPr wrap="square" rtlCol="0">
            <a:spAutoFit/>
          </a:bodyPr>
          <a:lstStyle/>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Họ vi mạch số ECL</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Tìm hiểu về CMOS điện áp thấp</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Củng cố lại các kiến thức đã học.</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Làm các bài tập, chuẩn bị các câu hỏi ôn tập, các câu trắc nghiệm.</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Đọc nội dung tiếp theo.</a:t>
            </a:r>
            <a:endParaRPr lang="en-US" sz="2400" spc="-100">
              <a:latin typeface="Tahoma" pitchFamily="34" charset="0"/>
              <a:ea typeface="Tahoma" pitchFamily="34" charset="0"/>
              <a:cs typeface="Tahoma" pitchFamily="34" charset="0"/>
            </a:endParaRP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8" name="TextBox 7"/>
          <p:cNvSpPr txBox="1"/>
          <p:nvPr/>
        </p:nvSpPr>
        <p:spPr>
          <a:xfrm>
            <a:off x="381000" y="762000"/>
            <a:ext cx="7315200" cy="461665"/>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Thí dụ   </a:t>
            </a:r>
            <a:endParaRPr lang="en-US" sz="2400" spc="-100">
              <a:solidFill>
                <a:srgbClr val="C00000"/>
              </a:solidFill>
              <a:latin typeface="Tahoma" pitchFamily="34" charset="0"/>
              <a:ea typeface="Tahoma" pitchFamily="34" charset="0"/>
              <a:cs typeface="Tahoma" pitchFamily="34" charset="0"/>
            </a:endParaRPr>
          </a:p>
        </p:txBody>
      </p:sp>
      <p:sp>
        <p:nvSpPr>
          <p:cNvPr id="11" name="TextBox 10"/>
          <p:cNvSpPr txBox="1"/>
          <p:nvPr/>
        </p:nvSpPr>
        <p:spPr>
          <a:xfrm>
            <a:off x="533400" y="4244876"/>
            <a:ext cx="7924800" cy="230832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đặc tính vào ra của TTL chuẩn ghi trong bảng:</a:t>
            </a:r>
          </a:p>
          <a:p>
            <a:r>
              <a:rPr lang="en-US" sz="2400" spc="-100" smtClean="0">
                <a:latin typeface="Tahoma" pitchFamily="34" charset="0"/>
                <a:ea typeface="Tahoma" pitchFamily="34" charset="0"/>
                <a:cs typeface="Tahoma" pitchFamily="34" charset="0"/>
              </a:rPr>
              <a:t>Xác định:</a:t>
            </a:r>
          </a:p>
          <a:p>
            <a:pPr marL="457200" indent="-457200">
              <a:buAutoNum type="alphaLcParenBoth"/>
            </a:pPr>
            <a:r>
              <a:rPr lang="en-US" sz="2400" spc="-100" smtClean="0">
                <a:latin typeface="Tahoma" pitchFamily="34" charset="0"/>
                <a:ea typeface="Tahoma" pitchFamily="34" charset="0"/>
                <a:cs typeface="Tahoma" pitchFamily="34" charset="0"/>
              </a:rPr>
              <a:t>Biên độ xung nhiễu lớn nhất cho phép khi dùng 1 ngõ ra mức cao để thúc ngõ vào</a:t>
            </a:r>
          </a:p>
          <a:p>
            <a:pPr marL="457200" indent="-457200">
              <a:buAutoNum type="alphaLcParenBoth"/>
            </a:pPr>
            <a:r>
              <a:rPr lang="en-US" sz="2400" spc="-100" smtClean="0">
                <a:latin typeface="Tahoma" pitchFamily="34" charset="0"/>
                <a:ea typeface="Tahoma" pitchFamily="34" charset="0"/>
                <a:cs typeface="Tahoma" pitchFamily="34" charset="0"/>
              </a:rPr>
              <a:t>Biên độ xung nhiễu lớn nhất cho phép khi dùng 1 ngõ ra mức thấp để thúc ngõ vào </a:t>
            </a:r>
          </a:p>
        </p:txBody>
      </p:sp>
      <p:pic>
        <p:nvPicPr>
          <p:cNvPr id="2055" name="Picture 7"/>
          <p:cNvPicPr>
            <a:picLocks noChangeAspect="1" noChangeArrowheads="1"/>
          </p:cNvPicPr>
          <p:nvPr/>
        </p:nvPicPr>
        <p:blipFill>
          <a:blip r:embed="rId3" cstate="print"/>
          <a:srcRect/>
          <a:stretch>
            <a:fillRect/>
          </a:stretch>
        </p:blipFill>
        <p:spPr bwMode="auto">
          <a:xfrm>
            <a:off x="1849313" y="937454"/>
            <a:ext cx="5161087" cy="3177346"/>
          </a:xfrm>
          <a:prstGeom prst="rect">
            <a:avLst/>
          </a:prstGeom>
          <a:noFill/>
          <a:ln w="9525">
            <a:noFill/>
            <a:miter lim="800000"/>
            <a:headEnd/>
            <a:tailEnd/>
          </a:ln>
        </p:spPr>
      </p:pic>
      <p:sp>
        <p:nvSpPr>
          <p:cNvPr id="7" name="TextBox 6"/>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wedge">
                                      <p:cBhvr>
                                        <p:cTn id="12" dur="20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checkerboard(across)">
                                      <p:cBhvr>
                                        <p:cTn id="23" dur="5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 calcmode="lin" valueType="num">
                                      <p:cBhvr additive="base">
                                        <p:cTn id="28"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1">
                                            <p:txEl>
                                              <p:pRg st="3" end="3"/>
                                            </p:txEl>
                                          </p:spTgt>
                                        </p:tgtEl>
                                        <p:attrNameLst>
                                          <p:attrName>style.visibility</p:attrName>
                                        </p:attrNameLst>
                                      </p:cBhvr>
                                      <p:to>
                                        <p:strVal val="visible"/>
                                      </p:to>
                                    </p:set>
                                    <p:anim calcmode="lin" valueType="num">
                                      <p:cBhvr additive="base">
                                        <p:cTn id="34"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150</a:t>
            </a:fld>
            <a:endParaRPr lang="en-US"/>
          </a:p>
        </p:txBody>
      </p:sp>
      <p:sp>
        <p:nvSpPr>
          <p:cNvPr id="5" name="TextBox 4"/>
          <p:cNvSpPr txBox="1"/>
          <p:nvPr/>
        </p:nvSpPr>
        <p:spPr>
          <a:xfrm>
            <a:off x="762000" y="609600"/>
            <a:ext cx="7467600" cy="707886"/>
          </a:xfrm>
          <a:prstGeom prst="rect">
            <a:avLst/>
          </a:prstGeom>
          <a:noFill/>
        </p:spPr>
        <p:txBody>
          <a:bodyPr wrap="square" rtlCol="0">
            <a:spAutoFit/>
          </a:bodyPr>
          <a:lstStyle/>
          <a:p>
            <a:r>
              <a:rPr lang="de-DE"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Xây dựng bảng tóm tắt chương 6</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2348567"/>
            <a:ext cx="8763000" cy="1277273"/>
          </a:xfrm>
          <a:prstGeom prst="rect">
            <a:avLst/>
          </a:prstGeom>
          <a:noFill/>
        </p:spPr>
        <p:txBody>
          <a:bodyPr wrap="square" rtlCol="0">
            <a:spAutoFit/>
          </a:bodyPr>
          <a:lstStyle/>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Sinh viên tự xây dựng bảng tóm tắt chương 6 trong 1 trang A4 </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Giáo viên giúp sinh viên củng cố lại các kiến thức đã học và xây dựng bảng tóm tắt – Yêu cầu ghi chép đầy đủ.</a:t>
            </a:r>
            <a:endParaRPr lang="en-US" sz="2400" spc="-100" smtClean="0">
              <a:latin typeface="Tahoma" pitchFamily="34" charset="0"/>
              <a:ea typeface="Tahoma" pitchFamily="34" charset="0"/>
              <a:cs typeface="Tahoma" pitchFamily="34" charset="0"/>
            </a:endParaRP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151</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Tổng kết chương</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2514600"/>
            <a:ext cx="7391400" cy="2923877"/>
          </a:xfrm>
          <a:prstGeom prst="rect">
            <a:avLst/>
          </a:prstGeom>
          <a:noFill/>
        </p:spPr>
        <p:txBody>
          <a:bodyPr wrap="square" rtlCol="0">
            <a:spAutoFit/>
          </a:bodyPr>
          <a:lstStyle/>
          <a:p>
            <a:pPr>
              <a:spcBef>
                <a:spcPts val="600"/>
              </a:spcBef>
              <a:spcAft>
                <a:spcPts val="600"/>
              </a:spcAft>
            </a:pPr>
            <a:r>
              <a:rPr lang="en-US" sz="2400" spc="-100" smtClean="0">
                <a:latin typeface="Tahoma" pitchFamily="34" charset="0"/>
                <a:ea typeface="Tahoma" pitchFamily="34" charset="0"/>
                <a:cs typeface="Tahoma" pitchFamily="34" charset="0"/>
              </a:rPr>
              <a:t>Đây là phần biên soạn nháp (có thể có lỗi in ấn), các bạn cần nghe giảng tại lớp.  </a:t>
            </a:r>
          </a:p>
          <a:p>
            <a:pPr>
              <a:spcBef>
                <a:spcPts val="600"/>
              </a:spcBef>
              <a:spcAft>
                <a:spcPts val="600"/>
              </a:spcAft>
            </a:pPr>
            <a:r>
              <a:rPr lang="en-US" sz="2400" spc="-100" smtClean="0">
                <a:latin typeface="Tahoma" pitchFamily="34" charset="0"/>
                <a:ea typeface="Tahoma" pitchFamily="34" charset="0"/>
                <a:cs typeface="Tahoma" pitchFamily="34" charset="0"/>
              </a:rPr>
              <a:t>Sinh viên đọc lại bài giảng</a:t>
            </a:r>
          </a:p>
          <a:p>
            <a:pPr>
              <a:spcBef>
                <a:spcPts val="600"/>
              </a:spcBef>
              <a:spcAft>
                <a:spcPts val="600"/>
              </a:spcAft>
            </a:pPr>
            <a:r>
              <a:rPr lang="en-US" sz="2400" spc="-100" smtClean="0">
                <a:latin typeface="Tahoma" pitchFamily="34" charset="0"/>
                <a:ea typeface="Tahoma" pitchFamily="34" charset="0"/>
                <a:cs typeface="Tahoma" pitchFamily="34" charset="0"/>
              </a:rPr>
              <a:t>Tự tóm tắt sau khi đọc bài giảng</a:t>
            </a:r>
          </a:p>
          <a:p>
            <a:pPr>
              <a:spcBef>
                <a:spcPts val="600"/>
              </a:spcBef>
              <a:spcAft>
                <a:spcPts val="600"/>
              </a:spcAft>
            </a:pPr>
            <a:r>
              <a:rPr lang="en-US" sz="2400" spc="-100" smtClean="0">
                <a:latin typeface="Tahoma" pitchFamily="34" charset="0"/>
                <a:ea typeface="Tahoma" pitchFamily="34" charset="0"/>
                <a:cs typeface="Tahoma" pitchFamily="34" charset="0"/>
              </a:rPr>
              <a:t>Làm các bài tập trong giáo trình (?!!)</a:t>
            </a:r>
          </a:p>
          <a:p>
            <a:pPr>
              <a:spcBef>
                <a:spcPts val="600"/>
              </a:spcBef>
              <a:spcAft>
                <a:spcPts val="600"/>
              </a:spcAft>
            </a:pPr>
            <a:r>
              <a:rPr lang="en-US" sz="2400" spc="-100" smtClean="0">
                <a:latin typeface="Tahoma" pitchFamily="34" charset="0"/>
                <a:ea typeface="Tahoma" pitchFamily="34" charset="0"/>
                <a:cs typeface="Tahoma" pitchFamily="34" charset="0"/>
              </a:rPr>
              <a:t>Các câu hỏi với giáo viên ?!!!</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1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8" name="TextBox 7"/>
          <p:cNvSpPr txBox="1"/>
          <p:nvPr/>
        </p:nvSpPr>
        <p:spPr>
          <a:xfrm>
            <a:off x="381000" y="762000"/>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5" name="Picture 7"/>
          <p:cNvPicPr>
            <a:picLocks noChangeAspect="1" noChangeArrowheads="1"/>
          </p:cNvPicPr>
          <p:nvPr/>
        </p:nvPicPr>
        <p:blipFill>
          <a:blip r:embed="rId3" cstate="print"/>
          <a:srcRect/>
          <a:stretch>
            <a:fillRect/>
          </a:stretch>
        </p:blipFill>
        <p:spPr bwMode="auto">
          <a:xfrm>
            <a:off x="5791200" y="878658"/>
            <a:ext cx="2819400" cy="1735722"/>
          </a:xfrm>
          <a:prstGeom prst="rect">
            <a:avLst/>
          </a:prstGeom>
          <a:noFill/>
          <a:ln w="9525">
            <a:noFill/>
            <a:miter lim="800000"/>
            <a:headEnd/>
            <a:tailEnd/>
          </a:ln>
        </p:spPr>
      </p:pic>
      <p:sp>
        <p:nvSpPr>
          <p:cNvPr id="13" name="TextBox 12"/>
          <p:cNvSpPr txBox="1"/>
          <p:nvPr/>
        </p:nvSpPr>
        <p:spPr>
          <a:xfrm>
            <a:off x="533400" y="2362200"/>
            <a:ext cx="8458200" cy="378565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pPr marL="457200" indent="-457200">
              <a:buFontTx/>
              <a:buAutoNum type="alphaLcParenBoth"/>
            </a:pPr>
            <a:r>
              <a:rPr lang="en-US" sz="2400" spc="-100" smtClean="0">
                <a:latin typeface="Tahoma" pitchFamily="34" charset="0"/>
                <a:ea typeface="Tahoma" pitchFamily="34" charset="0"/>
                <a:cs typeface="Tahoma" pitchFamily="34" charset="0"/>
              </a:rPr>
              <a:t>Khi áp một ngõ ra ở mức cao, có trị bé là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(min) =2,4V.    Mức điện áp vào cao tương ứng là V</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(min) = 2V. Biên độ xung nhiễu âm để thúc điện áp dưới 2V được nếu có biên độ:        V</a:t>
            </a:r>
            <a:r>
              <a:rPr lang="en-US" sz="2400" spc="-100" baseline="-25000" smtClean="0">
                <a:latin typeface="Tahoma" pitchFamily="34" charset="0"/>
                <a:ea typeface="Tahoma" pitchFamily="34" charset="0"/>
                <a:cs typeface="Tahoma" pitchFamily="34" charset="0"/>
              </a:rPr>
              <a:t>NH</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(min) - V</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(min)= 2,4V – 2,0V =0,4V</a:t>
            </a:r>
          </a:p>
          <a:p>
            <a:pPr marL="457200" indent="-457200">
              <a:buFontTx/>
              <a:buAutoNum type="alphaLcParenBoth"/>
            </a:pPr>
            <a:r>
              <a:rPr lang="en-US" sz="2400" spc="-100" smtClean="0">
                <a:latin typeface="Tahoma" pitchFamily="34" charset="0"/>
                <a:ea typeface="Tahoma" pitchFamily="34" charset="0"/>
                <a:cs typeface="Tahoma" pitchFamily="34" charset="0"/>
              </a:rPr>
              <a:t>Khi áp ngõ ra ở mức thấp, có trị cao là 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(max) =0,4V. Mức điện áp vào tương ứng là V</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 = 0,8V. Biên độ xung nhiễu dương để thúc điện áp trên mức 0,8V được nếu có biên độ lớn hơn:</a:t>
            </a:r>
          </a:p>
          <a:p>
            <a:pPr marL="457200" indent="-457200"/>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NL</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IL </a:t>
            </a:r>
            <a:r>
              <a:rPr lang="en-US" sz="2400" spc="-100" smtClean="0">
                <a:latin typeface="Tahoma" pitchFamily="34" charset="0"/>
                <a:ea typeface="Tahoma" pitchFamily="34" charset="0"/>
                <a:cs typeface="Tahoma" pitchFamily="34" charset="0"/>
              </a:rPr>
              <a:t>(max) - 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(max)= 0,8V – 0,4V =0,4V</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wedge">
                                      <p:cBhvr>
                                        <p:cTn id="12" dur="20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additive="base">
                                        <p:cTn id="1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dissolve">
                                      <p:cBhvr>
                                        <p:cTn id="23" dur="500"/>
                                        <p:tgtEl>
                                          <p:spTgt spid="1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dissolve">
                                      <p:cBhvr>
                                        <p:cTn id="28" dur="1000"/>
                                        <p:tgtEl>
                                          <p:spTgt spid="13">
                                            <p:txEl>
                                              <p:pRg st="2" end="2"/>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dissolve">
                                      <p:cBhvr>
                                        <p:cTn id="31" dur="1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8" name="TextBox 7"/>
          <p:cNvSpPr txBox="1"/>
          <p:nvPr/>
        </p:nvSpPr>
        <p:spPr>
          <a:xfrm>
            <a:off x="381000" y="762000"/>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mức điện áp không dùng được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381000" y="1447800"/>
            <a:ext cx="8458200" cy="3785652"/>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Để hoạt động tốt, các điện áp ngõ vào phải nằm ngoài tầm điện áp không xác định; tức là phải thấp hơn V</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 hay cao hơn mức V</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(min).</a:t>
            </a:r>
          </a:p>
          <a:p>
            <a:r>
              <a:rPr lang="en-US" sz="2400" spc="-100" smtClean="0">
                <a:latin typeface="Tahoma" pitchFamily="34" charset="0"/>
                <a:ea typeface="Tahoma" pitchFamily="34" charset="0"/>
                <a:cs typeface="Tahoma" pitchFamily="34" charset="0"/>
              </a:rPr>
              <a:t>Trong thí dụ vừa qua, từ các đặc tính TTL chuẩn, ta thấy điện áp vào phải thấp hơn 0,8V hay lớn hơn 0,2V.</a:t>
            </a:r>
          </a:p>
          <a:p>
            <a:r>
              <a:rPr lang="en-US" sz="2400" spc="-100" smtClean="0">
                <a:latin typeface="Tahoma" pitchFamily="34" charset="0"/>
                <a:ea typeface="Tahoma" pitchFamily="34" charset="0"/>
                <a:cs typeface="Tahoma" pitchFamily="34" charset="0"/>
              </a:rPr>
              <a:t>Mức điện áp vào nằm giữa 0,8V và 0,2V là </a:t>
            </a:r>
            <a:r>
              <a:rPr lang="en-US" sz="2400" spc="-100" smtClean="0">
                <a:solidFill>
                  <a:srgbClr val="C00000"/>
                </a:solidFill>
                <a:latin typeface="Tahoma" pitchFamily="34" charset="0"/>
                <a:ea typeface="Tahoma" pitchFamily="34" charset="0"/>
                <a:cs typeface="Tahoma" pitchFamily="34" charset="0"/>
              </a:rPr>
              <a:t>mức điện áp không dùng được</a:t>
            </a:r>
            <a:r>
              <a:rPr lang="en-US" sz="2400" spc="-100" smtClean="0">
                <a:latin typeface="Tahoma" pitchFamily="34" charset="0"/>
                <a:ea typeface="Tahoma" pitchFamily="34" charset="0"/>
                <a:cs typeface="Tahoma" pitchFamily="34" charset="0"/>
              </a:rPr>
              <a:t>, phải tránh.</a:t>
            </a:r>
          </a:p>
          <a:p>
            <a:endParaRPr lang="en-US" sz="2400" smtClean="0">
              <a:latin typeface="Arial-Rounded"/>
            </a:endParaRPr>
          </a:p>
          <a:p>
            <a:endParaRPr lang="en-US" sz="2400" smtClean="0">
              <a:latin typeface="Arial-Rounded"/>
            </a:endParaRPr>
          </a:p>
        </p:txBody>
      </p:sp>
      <p:sp>
        <p:nvSpPr>
          <p:cNvPr id="6" name="TextBox 5"/>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vertical)">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checkerboard(across)">
                                      <p:cBhvr>
                                        <p:cTn id="17" dur="10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dissolve">
                                      <p:cBhvr>
                                        <p:cTn id="22" dur="10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dissolve">
                                      <p:cBhvr>
                                        <p:cTn id="27" dur="1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8" name="TextBox 7"/>
          <p:cNvSpPr txBox="1"/>
          <p:nvPr/>
        </p:nvSpPr>
        <p:spPr>
          <a:xfrm>
            <a:off x="152400" y="833735"/>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Tác động cấp dòng và rút dòng</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228600" y="1443335"/>
            <a:ext cx="8458200" cy="461665"/>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Cấp dòng:</a:t>
            </a:r>
            <a:r>
              <a:rPr lang="en-US" sz="2400" spc="-100" smtClean="0">
                <a:latin typeface="Tahoma" pitchFamily="34" charset="0"/>
                <a:ea typeface="Tahoma" pitchFamily="34" charset="0"/>
                <a:cs typeface="Tahoma" pitchFamily="34" charset="0"/>
              </a:rPr>
              <a:t> Cổng thúc ở mức </a:t>
            </a:r>
            <a:r>
              <a:rPr lang="en-US" sz="2400" b="1" spc="-100" smtClean="0">
                <a:solidFill>
                  <a:srgbClr val="C00000"/>
                </a:solidFill>
                <a:latin typeface="Tahoma" pitchFamily="34" charset="0"/>
                <a:ea typeface="Tahoma" pitchFamily="34" charset="0"/>
                <a:cs typeface="Tahoma" pitchFamily="34" charset="0"/>
              </a:rPr>
              <a:t>cao</a:t>
            </a:r>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rPr>
              <a:t>cấp dòng </a:t>
            </a:r>
            <a:r>
              <a:rPr lang="en-US" sz="2400" spc="-100" smtClean="0">
                <a:latin typeface="Tahoma" pitchFamily="34" charset="0"/>
                <a:ea typeface="Tahoma" pitchFamily="34" charset="0"/>
                <a:cs typeface="Tahoma" pitchFamily="34" charset="0"/>
              </a:rPr>
              <a:t>cho cổng tải </a:t>
            </a:r>
          </a:p>
        </p:txBody>
      </p:sp>
      <p:pic>
        <p:nvPicPr>
          <p:cNvPr id="2050" name="Picture 2"/>
          <p:cNvPicPr>
            <a:picLocks noChangeAspect="1" noChangeArrowheads="1"/>
          </p:cNvPicPr>
          <p:nvPr/>
        </p:nvPicPr>
        <p:blipFill>
          <a:blip r:embed="rId3" cstate="print"/>
          <a:srcRect/>
          <a:stretch>
            <a:fillRect/>
          </a:stretch>
        </p:blipFill>
        <p:spPr bwMode="auto">
          <a:xfrm>
            <a:off x="2057399" y="2057399"/>
            <a:ext cx="4763291" cy="1676401"/>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362200" y="4572000"/>
            <a:ext cx="4618212" cy="1676400"/>
          </a:xfrm>
          <a:prstGeom prst="rect">
            <a:avLst/>
          </a:prstGeom>
          <a:noFill/>
          <a:ln w="9525">
            <a:noFill/>
            <a:miter lim="800000"/>
            <a:headEnd/>
            <a:tailEnd/>
          </a:ln>
        </p:spPr>
      </p:pic>
      <p:sp>
        <p:nvSpPr>
          <p:cNvPr id="12" name="TextBox 11"/>
          <p:cNvSpPr txBox="1"/>
          <p:nvPr/>
        </p:nvSpPr>
        <p:spPr>
          <a:xfrm>
            <a:off x="228600" y="3881735"/>
            <a:ext cx="8686800" cy="461665"/>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Rút dòng:</a:t>
            </a:r>
            <a:r>
              <a:rPr lang="en-US" sz="2400" spc="-100" smtClean="0">
                <a:latin typeface="Tahoma" pitchFamily="34" charset="0"/>
                <a:ea typeface="Tahoma" pitchFamily="34" charset="0"/>
                <a:cs typeface="Tahoma" pitchFamily="34" charset="0"/>
              </a:rPr>
              <a:t> Cổng thúc ở mức </a:t>
            </a:r>
            <a:r>
              <a:rPr lang="en-US" sz="2400" b="1" spc="-100" smtClean="0">
                <a:solidFill>
                  <a:srgbClr val="C00000"/>
                </a:solidFill>
                <a:latin typeface="Tahoma" pitchFamily="34" charset="0"/>
                <a:ea typeface="Tahoma" pitchFamily="34" charset="0"/>
                <a:cs typeface="Tahoma" pitchFamily="34" charset="0"/>
              </a:rPr>
              <a:t>thấp</a:t>
            </a:r>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rPr>
              <a:t>nhận (rút) dòng</a:t>
            </a:r>
            <a:r>
              <a:rPr lang="en-US" sz="2400" spc="-100" smtClean="0">
                <a:latin typeface="Tahoma" pitchFamily="34" charset="0"/>
                <a:ea typeface="Tahoma" pitchFamily="34" charset="0"/>
                <a:cs typeface="Tahoma" pitchFamily="34" charset="0"/>
              </a:rPr>
              <a:t> từ cổng tải </a:t>
            </a:r>
          </a:p>
        </p:txBody>
      </p:sp>
      <p:sp>
        <p:nvSpPr>
          <p:cNvPr id="9" name="TextBox 8"/>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wedge">
                                      <p:cBhvr>
                                        <p:cTn id="22" dur="20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8" name="TextBox 7"/>
          <p:cNvSpPr txBox="1"/>
          <p:nvPr/>
        </p:nvSpPr>
        <p:spPr>
          <a:xfrm>
            <a:off x="152400" y="833735"/>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Hình dạng IC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47625" y="1976438"/>
            <a:ext cx="9048750" cy="2905125"/>
          </a:xfrm>
          <a:prstGeom prst="rect">
            <a:avLst/>
          </a:prstGeom>
          <a:noFill/>
          <a:ln w="9525">
            <a:noFill/>
            <a:miter lim="800000"/>
            <a:headEnd/>
            <a:tailEnd/>
          </a:ln>
        </p:spPr>
      </p:pic>
      <p:sp>
        <p:nvSpPr>
          <p:cNvPr id="6" name="TextBox 5"/>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edge">
                                      <p:cBhvr>
                                        <p:cTn id="12"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228600" y="2286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dung</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533400" y="1167348"/>
            <a:ext cx="5867400" cy="4478149"/>
          </a:xfrm>
          <a:prstGeom prst="rect">
            <a:avLst/>
          </a:prstGeom>
          <a:noFill/>
        </p:spPr>
        <p:txBody>
          <a:bodyPr wrap="square" rtlCol="0">
            <a:spAutoFit/>
          </a:bodyPr>
          <a:lstStyle/>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Các thuật ngữ trong IC số</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Họ logic  TTL </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sym typeface="Wingdings 2"/>
              </a:rPr>
              <a:t>Sổ tay IC </a:t>
            </a:r>
            <a:r>
              <a:rPr lang="en-US" sz="2400" spc="-100" smtClean="0">
                <a:latin typeface="Tahoma" pitchFamily="34" charset="0"/>
                <a:ea typeface="Tahoma" pitchFamily="34" charset="0"/>
                <a:cs typeface="Tahoma" pitchFamily="34" charset="0"/>
              </a:rPr>
              <a:t>TTL  </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sym typeface="Wingdings 2"/>
              </a:rPr>
              <a:t>Các đặc tính họ </a:t>
            </a:r>
            <a:r>
              <a:rPr lang="en-US" sz="2400" spc="-100" smtClean="0">
                <a:latin typeface="Tahoma" pitchFamily="34" charset="0"/>
                <a:ea typeface="Tahoma" pitchFamily="34" charset="0"/>
                <a:cs typeface="Tahoma" pitchFamily="34" charset="0"/>
              </a:rPr>
              <a:t>TTL </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Tải TTL và khả năng chia tải </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Các đặc tính khác của họ TTL</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Công nghệ MOS </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CMOS (Complementary MOS) Logic</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Các đặc tính họ CMOS  </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Công nghệ điện áp thấp </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8" name="TextBox 7"/>
          <p:cNvSpPr txBox="1"/>
          <p:nvPr/>
        </p:nvSpPr>
        <p:spPr>
          <a:xfrm>
            <a:off x="152400" y="833735"/>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Hình dạng IC (võ ngoài của IC)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228600" y="1295400"/>
            <a:ext cx="8458200" cy="461665"/>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DIP </a:t>
            </a:r>
            <a:r>
              <a:rPr lang="en-US" sz="2400" spc="-100" smtClean="0">
                <a:latin typeface="Tahoma" pitchFamily="34" charset="0"/>
                <a:ea typeface="Tahoma" pitchFamily="34" charset="0"/>
                <a:cs typeface="Tahoma" pitchFamily="34" charset="0"/>
              </a:rPr>
              <a:t>(dual in line package)</a:t>
            </a:r>
            <a:r>
              <a:rPr lang="en-US" sz="2400" b="1" spc="-100" smtClean="0">
                <a:latin typeface="Tahoma" pitchFamily="34" charset="0"/>
                <a:ea typeface="Tahoma" pitchFamily="34" charset="0"/>
                <a:cs typeface="Tahoma" pitchFamily="34" charset="0"/>
              </a:rPr>
              <a:t>:</a:t>
            </a:r>
            <a:endParaRPr lang="en-US" sz="2400" spc="-100" smtClean="0">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1143000" y="2068595"/>
            <a:ext cx="2362200" cy="3783998"/>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5177352" y="2057399"/>
            <a:ext cx="3064990" cy="3962401"/>
          </a:xfrm>
          <a:prstGeom prst="rect">
            <a:avLst/>
          </a:prstGeom>
          <a:noFill/>
          <a:ln w="9525">
            <a:noFill/>
            <a:miter lim="800000"/>
            <a:headEnd/>
            <a:tailEnd/>
          </a:ln>
        </p:spPr>
      </p:pic>
      <p:sp>
        <p:nvSpPr>
          <p:cNvPr id="15" name="TextBox 14"/>
          <p:cNvSpPr txBox="1"/>
          <p:nvPr/>
        </p:nvSpPr>
        <p:spPr>
          <a:xfrm>
            <a:off x="5867400" y="1295400"/>
            <a:ext cx="2819400" cy="461665"/>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SOIC:</a:t>
            </a:r>
            <a:endParaRPr lang="en-US" sz="2400" spc="-100" smtClean="0">
              <a:latin typeface="Tahoma" pitchFamily="34" charset="0"/>
              <a:ea typeface="Tahoma" pitchFamily="34" charset="0"/>
              <a:cs typeface="Tahoma" pitchFamily="34" charset="0"/>
            </a:endParaRPr>
          </a:p>
        </p:txBody>
      </p:sp>
      <p:sp>
        <p:nvSpPr>
          <p:cNvPr id="9" name="TextBox 8"/>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wedge">
                                      <p:cBhvr>
                                        <p:cTn id="17" dur="2000"/>
                                        <p:tgtEl>
                                          <p:spTgt spid="30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3077"/>
                                        </p:tgtEl>
                                        <p:attrNameLst>
                                          <p:attrName>style.visibility</p:attrName>
                                        </p:attrNameLst>
                                      </p:cBhvr>
                                      <p:to>
                                        <p:strVal val="visible"/>
                                      </p:to>
                                    </p:set>
                                    <p:animEffect transition="in" filter="wedge">
                                      <p:cBhvr>
                                        <p:cTn id="27" dur="2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8" name="TextBox 7"/>
          <p:cNvSpPr txBox="1"/>
          <p:nvPr/>
        </p:nvSpPr>
        <p:spPr>
          <a:xfrm>
            <a:off x="152400" y="833735"/>
            <a:ext cx="7315200" cy="461665"/>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Hình dạng IC </a:t>
            </a:r>
            <a:endParaRPr lang="en-US" sz="2400" b="1">
              <a:solidFill>
                <a:srgbClr val="C00000"/>
              </a:solidFill>
              <a:latin typeface="Tahoma" pitchFamily="34" charset="0"/>
              <a:ea typeface="Tahoma" pitchFamily="34" charset="0"/>
              <a:cs typeface="Tahoma" pitchFamily="34" charset="0"/>
            </a:endParaRPr>
          </a:p>
        </p:txBody>
      </p:sp>
      <p:sp>
        <p:nvSpPr>
          <p:cNvPr id="13" name="TextBox 12"/>
          <p:cNvSpPr txBox="1"/>
          <p:nvPr/>
        </p:nvSpPr>
        <p:spPr>
          <a:xfrm>
            <a:off x="228600" y="1295400"/>
            <a:ext cx="8458200" cy="461665"/>
          </a:xfrm>
          <a:prstGeom prst="rect">
            <a:avLst/>
          </a:prstGeom>
          <a:noFill/>
        </p:spPr>
        <p:txBody>
          <a:bodyPr wrap="square" rtlCol="0">
            <a:spAutoFit/>
          </a:bodyPr>
          <a:lstStyle/>
          <a:p>
            <a:r>
              <a:rPr lang="en-US" sz="2400" b="1" smtClean="0">
                <a:latin typeface="Tahoma" pitchFamily="34" charset="0"/>
                <a:ea typeface="Tahoma" pitchFamily="34" charset="0"/>
                <a:cs typeface="Tahoma" pitchFamily="34" charset="0"/>
              </a:rPr>
              <a:t>PLCC :</a:t>
            </a:r>
            <a:endParaRPr lang="en-US" sz="2400" smtClean="0">
              <a:latin typeface="Tahoma" pitchFamily="34" charset="0"/>
              <a:ea typeface="Tahoma" pitchFamily="34" charset="0"/>
              <a:cs typeface="Tahoma" pitchFamily="34" charset="0"/>
            </a:endParaRPr>
          </a:p>
        </p:txBody>
      </p:sp>
      <p:sp>
        <p:nvSpPr>
          <p:cNvPr id="15" name="TextBox 14"/>
          <p:cNvSpPr txBox="1"/>
          <p:nvPr/>
        </p:nvSpPr>
        <p:spPr>
          <a:xfrm>
            <a:off x="5867400" y="1295400"/>
            <a:ext cx="2819400" cy="461665"/>
          </a:xfrm>
          <a:prstGeom prst="rect">
            <a:avLst/>
          </a:prstGeom>
          <a:noFill/>
        </p:spPr>
        <p:txBody>
          <a:bodyPr wrap="square" rtlCol="0">
            <a:spAutoFit/>
          </a:bodyPr>
          <a:lstStyle/>
          <a:p>
            <a:r>
              <a:rPr lang="en-US" sz="2400" b="1" smtClean="0">
                <a:latin typeface="Tahoma" pitchFamily="34" charset="0"/>
                <a:ea typeface="Tahoma" pitchFamily="34" charset="0"/>
                <a:cs typeface="Tahoma" pitchFamily="34" charset="0"/>
              </a:rPr>
              <a:t>QFP:</a:t>
            </a:r>
            <a:endParaRPr lang="en-US" sz="2400" smtClean="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533400" y="2057400"/>
            <a:ext cx="3086100" cy="36957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724400" y="2057400"/>
            <a:ext cx="3856459" cy="3886200"/>
          </a:xfrm>
          <a:prstGeom prst="rect">
            <a:avLst/>
          </a:prstGeom>
          <a:noFill/>
          <a:ln w="9525">
            <a:noFill/>
            <a:miter lim="800000"/>
            <a:headEnd/>
            <a:tailEnd/>
          </a:ln>
        </p:spPr>
      </p:pic>
      <p:sp>
        <p:nvSpPr>
          <p:cNvPr id="9" name="TextBox 8"/>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wedge">
                                      <p:cBhvr>
                                        <p:cTn id="18" dur="20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5123"/>
                                        </p:tgtEl>
                                        <p:attrNameLst>
                                          <p:attrName>style.visibility</p:attrName>
                                        </p:attrNameLst>
                                      </p:cBhvr>
                                      <p:to>
                                        <p:strVal val="visible"/>
                                      </p:to>
                                    </p:set>
                                    <p:animEffect transition="in" filter="wedge">
                                      <p:cBhvr>
                                        <p:cTn id="29"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8" name="TextBox 7"/>
          <p:cNvSpPr txBox="1"/>
          <p:nvPr/>
        </p:nvSpPr>
        <p:spPr>
          <a:xfrm>
            <a:off x="152400" y="833735"/>
            <a:ext cx="7315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Hình dạng IC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228600" y="1295400"/>
            <a:ext cx="8458200" cy="461665"/>
          </a:xfrm>
          <a:prstGeom prst="rect">
            <a:avLst/>
          </a:prstGeom>
          <a:noFill/>
        </p:spPr>
        <p:txBody>
          <a:bodyPr wrap="square" rtlCol="0">
            <a:spAutoFit/>
          </a:bodyPr>
          <a:lstStyle/>
          <a:p>
            <a:r>
              <a:rPr lang="en-US" sz="2400" b="1" smtClean="0">
                <a:latin typeface="Tahoma" pitchFamily="34" charset="0"/>
                <a:ea typeface="Tahoma" pitchFamily="34" charset="0"/>
                <a:cs typeface="Tahoma" pitchFamily="34" charset="0"/>
              </a:rPr>
              <a:t>LFBGA:</a:t>
            </a:r>
            <a:endParaRPr lang="en-US" sz="2400" smtClean="0">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2057400" y="2057400"/>
            <a:ext cx="4686300" cy="4400550"/>
          </a:xfrm>
          <a:prstGeom prst="rect">
            <a:avLst/>
          </a:prstGeom>
          <a:noFill/>
          <a:ln w="9525">
            <a:noFill/>
            <a:miter lim="800000"/>
            <a:headEnd/>
            <a:tailEnd/>
          </a:ln>
        </p:spPr>
      </p:pic>
      <p:sp>
        <p:nvSpPr>
          <p:cNvPr id="7" name="TextBox 6"/>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wedge">
                                      <p:cBhvr>
                                        <p:cTn id="18"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8" name="TextBox 7"/>
          <p:cNvSpPr txBox="1"/>
          <p:nvPr/>
        </p:nvSpPr>
        <p:spPr>
          <a:xfrm>
            <a:off x="152400" y="685800"/>
            <a:ext cx="7315200" cy="461665"/>
          </a:xfrm>
          <a:prstGeom prst="rect">
            <a:avLst/>
          </a:prstGeom>
          <a:noFill/>
        </p:spPr>
        <p:txBody>
          <a:bodyPr wrap="square" rtlCol="0">
            <a:spAutoFit/>
          </a:bodyPr>
          <a:lstStyle/>
          <a:p>
            <a:r>
              <a:rPr lang="en-US" sz="24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Câu hỏi ôn tập </a:t>
            </a:r>
            <a:endParaRPr lang="en-US" sz="24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228600" y="1143000"/>
            <a:ext cx="8458200" cy="3785652"/>
          </a:xfrm>
          <a:prstGeom prst="rect">
            <a:avLst/>
          </a:prstGeom>
          <a:noFill/>
        </p:spPr>
        <p:txBody>
          <a:bodyPr wrap="square" rtlCol="0">
            <a:spAutoFit/>
          </a:bodyPr>
          <a:lstStyle/>
          <a:p>
            <a:pPr marL="457200" indent="-457200"/>
            <a:r>
              <a:rPr lang="en-US" sz="2400" spc="-100" smtClean="0">
                <a:latin typeface="Tahoma" pitchFamily="34" charset="0"/>
                <a:ea typeface="Tahoma" pitchFamily="34" charset="0"/>
                <a:cs typeface="Tahoma" pitchFamily="34" charset="0"/>
              </a:rPr>
              <a:t>1.  Định nghĩa: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I</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 I</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t</a:t>
            </a:r>
            <a:r>
              <a:rPr lang="en-US" sz="2400" spc="-100" baseline="-25000" smtClean="0">
                <a:latin typeface="Tahoma" pitchFamily="34" charset="0"/>
                <a:ea typeface="Tahoma" pitchFamily="34" charset="0"/>
                <a:cs typeface="Tahoma" pitchFamily="34" charset="0"/>
              </a:rPr>
              <a:t>PHL</a:t>
            </a:r>
            <a:r>
              <a:rPr lang="en-US" sz="2400" spc="-100" smtClean="0">
                <a:latin typeface="Tahoma" pitchFamily="34" charset="0"/>
                <a:ea typeface="Tahoma" pitchFamily="34" charset="0"/>
                <a:cs typeface="Tahoma" pitchFamily="34" charset="0"/>
              </a:rPr>
              <a:t>, I</a:t>
            </a:r>
            <a:r>
              <a:rPr lang="en-US" sz="2400" spc="-100" baseline="-25000" smtClean="0">
                <a:latin typeface="Tahoma" pitchFamily="34" charset="0"/>
                <a:ea typeface="Tahoma" pitchFamily="34" charset="0"/>
                <a:cs typeface="Tahoma" pitchFamily="34" charset="0"/>
              </a:rPr>
              <a:t>CCL</a:t>
            </a:r>
            <a:r>
              <a:rPr lang="en-US" sz="2400" spc="-100" smtClean="0">
                <a:latin typeface="Tahoma" pitchFamily="34" charset="0"/>
                <a:ea typeface="Tahoma" pitchFamily="34" charset="0"/>
                <a:cs typeface="Tahoma" pitchFamily="34" charset="0"/>
              </a:rPr>
              <a:t>, I</a:t>
            </a:r>
            <a:r>
              <a:rPr lang="en-US" sz="2400" spc="-100" baseline="-25000" smtClean="0">
                <a:latin typeface="Tahoma" pitchFamily="34" charset="0"/>
                <a:ea typeface="Tahoma" pitchFamily="34" charset="0"/>
                <a:cs typeface="Tahoma" pitchFamily="34" charset="0"/>
              </a:rPr>
              <a:t>CCH</a:t>
            </a:r>
            <a:r>
              <a:rPr lang="en-US" sz="2400" spc="-100" smtClean="0">
                <a:latin typeface="Tahoma" pitchFamily="34" charset="0"/>
                <a:ea typeface="Tahoma" pitchFamily="34" charset="0"/>
                <a:cs typeface="Tahoma" pitchFamily="34" charset="0"/>
              </a:rPr>
              <a:t>.</a:t>
            </a:r>
          </a:p>
          <a:p>
            <a:pPr marL="457200" indent="-457200"/>
            <a:r>
              <a:rPr lang="en-US" sz="2400" spc="-100" smtClean="0">
                <a:latin typeface="Tahoma" pitchFamily="34" charset="0"/>
                <a:ea typeface="Tahoma" pitchFamily="34" charset="0"/>
                <a:cs typeface="Tahoma" pitchFamily="34" charset="0"/>
              </a:rPr>
              <a:t>2</a:t>
            </a:r>
            <a:r>
              <a:rPr lang="en-US" sz="2400" i="1" spc="-100" smtClean="0">
                <a:latin typeface="Tahoma" pitchFamily="34" charset="0"/>
                <a:ea typeface="Tahoma" pitchFamily="34" charset="0"/>
                <a:cs typeface="Tahoma" pitchFamily="34" charset="0"/>
              </a:rPr>
              <a:t>. Đúng hay sai</a:t>
            </a:r>
            <a:r>
              <a:rPr lang="en-US" sz="2400" spc="-100" smtClean="0">
                <a:latin typeface="Tahoma" pitchFamily="34" charset="0"/>
                <a:ea typeface="Tahoma" pitchFamily="34" charset="0"/>
                <a:cs typeface="Tahoma" pitchFamily="34" charset="0"/>
              </a:rPr>
              <a:t>: Cổng logic có fan out = 5, có 5 ngõ ra.</a:t>
            </a:r>
          </a:p>
          <a:p>
            <a:pPr marL="457200" indent="-457200"/>
            <a:r>
              <a:rPr lang="en-US" sz="2400" spc="-100" smtClean="0">
                <a:latin typeface="Tahoma" pitchFamily="34" charset="0"/>
                <a:ea typeface="Tahoma" pitchFamily="34" charset="0"/>
                <a:cs typeface="Tahoma" pitchFamily="34" charset="0"/>
              </a:rPr>
              <a:t>3</a:t>
            </a:r>
            <a:r>
              <a:rPr lang="en-US" sz="2400" i="1" spc="-100" smtClean="0">
                <a:latin typeface="Tahoma" pitchFamily="34" charset="0"/>
                <a:ea typeface="Tahoma" pitchFamily="34" charset="0"/>
                <a:cs typeface="Tahoma" pitchFamily="34" charset="0"/>
              </a:rPr>
              <a:t>. Đúng hay sai</a:t>
            </a:r>
            <a:r>
              <a:rPr lang="en-US" sz="2400" spc="-100" smtClean="0">
                <a:latin typeface="Tahoma" pitchFamily="34" charset="0"/>
                <a:ea typeface="Tahoma" pitchFamily="34" charset="0"/>
                <a:cs typeface="Tahoma" pitchFamily="34" charset="0"/>
              </a:rPr>
              <a:t>: Ngưỡng nhiễu mức cao là sai biệt giữa V</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(min) và 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a:t>
            </a:r>
          </a:p>
          <a:p>
            <a:pPr marL="457200" indent="-457200"/>
            <a:r>
              <a:rPr lang="en-US" sz="2400" spc="-100" smtClean="0">
                <a:latin typeface="Tahoma" pitchFamily="34" charset="0"/>
                <a:ea typeface="Tahoma" pitchFamily="34" charset="0"/>
                <a:cs typeface="Tahoma" pitchFamily="34" charset="0"/>
              </a:rPr>
              <a:t>4. Mô tả sự khác biệt giữa tác động rút dòng và cấp dòng.</a:t>
            </a:r>
          </a:p>
          <a:p>
            <a:pPr marL="457200" indent="-457200"/>
            <a:r>
              <a:rPr lang="en-US" sz="2400" spc="-100" smtClean="0">
                <a:latin typeface="Tahoma" pitchFamily="34" charset="0"/>
                <a:ea typeface="Tahoma" pitchFamily="34" charset="0"/>
                <a:cs typeface="Tahoma" pitchFamily="34" charset="0"/>
              </a:rPr>
              <a:t>5. Cho biết dạng IC nào có thể cắm chân vào đế ?</a:t>
            </a:r>
          </a:p>
          <a:p>
            <a:pPr marL="457200" indent="-457200"/>
            <a:r>
              <a:rPr lang="en-US" sz="2400" spc="-100" smtClean="0">
                <a:latin typeface="Tahoma" pitchFamily="34" charset="0"/>
                <a:ea typeface="Tahoma" pitchFamily="34" charset="0"/>
                <a:cs typeface="Tahoma" pitchFamily="34" charset="0"/>
              </a:rPr>
              <a:t>6. Cho biết các dạng IC hàn bề mặt?</a:t>
            </a:r>
          </a:p>
          <a:p>
            <a:pPr marL="457200" indent="-457200"/>
            <a:r>
              <a:rPr lang="en-US" sz="2400" spc="-100" smtClean="0">
                <a:latin typeface="Tahoma" pitchFamily="34" charset="0"/>
                <a:ea typeface="Tahoma" pitchFamily="34" charset="0"/>
                <a:cs typeface="Tahoma" pitchFamily="34" charset="0"/>
              </a:rPr>
              <a:t>7. Cho biết sự khác biệt giữa dạng DIP và dạng dán bề mặt?</a:t>
            </a:r>
          </a:p>
          <a:p>
            <a:pPr marL="457200" indent="-457200"/>
            <a:r>
              <a:rPr lang="en-US" sz="2400" spc="-100" smtClean="0">
                <a:latin typeface="Tahoma" pitchFamily="34" charset="0"/>
                <a:ea typeface="Tahoma" pitchFamily="34" charset="0"/>
                <a:cs typeface="Tahoma" pitchFamily="34" charset="0"/>
              </a:rPr>
              <a:t>8. Các linh kiện TTL chuẩn có thể hoạt động với mức điện áp vào 1,7V được không?</a:t>
            </a:r>
          </a:p>
        </p:txBody>
      </p:sp>
      <p:sp>
        <p:nvSpPr>
          <p:cNvPr id="6" name="TextBox 5"/>
          <p:cNvSpPr txBox="1"/>
          <p:nvPr/>
        </p:nvSpPr>
        <p:spPr>
          <a:xfrm>
            <a:off x="0" y="24825"/>
            <a:ext cx="80010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Một số thuật ngữ dùng trong IC số</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
        <p:nvSpPr>
          <p:cNvPr id="13" name="TextBox 12"/>
          <p:cNvSpPr txBox="1"/>
          <p:nvPr/>
        </p:nvSpPr>
        <p:spPr>
          <a:xfrm>
            <a:off x="152400" y="838200"/>
            <a:ext cx="8458200" cy="830997"/>
          </a:xfrm>
          <a:prstGeom prst="rect">
            <a:avLst/>
          </a:prstGeom>
          <a:noFill/>
        </p:spPr>
        <p:txBody>
          <a:bodyPr wrap="square" rtlCol="0">
            <a:spAutoFit/>
          </a:bodyPr>
          <a:lstStyle/>
          <a:p>
            <a:pPr marL="457200" indent="-457200"/>
            <a:r>
              <a:rPr lang="en-US" sz="2400" spc="-100" smtClean="0">
                <a:latin typeface="Tahoma" pitchFamily="34" charset="0"/>
                <a:ea typeface="Tahoma" pitchFamily="34" charset="0"/>
                <a:cs typeface="Tahoma" pitchFamily="34" charset="0"/>
              </a:rPr>
              <a:t>Công nghệ TTL được chế tạo dạng SSI và MSI.</a:t>
            </a:r>
          </a:p>
          <a:p>
            <a:pPr marL="457200" indent="-457200"/>
            <a:r>
              <a:rPr lang="en-US" sz="2400" spc="-100" smtClean="0">
                <a:latin typeface="Tahoma" pitchFamily="34" charset="0"/>
                <a:ea typeface="Tahoma" pitchFamily="34" charset="0"/>
                <a:cs typeface="Tahoma" pitchFamily="34" charset="0"/>
              </a:rPr>
              <a:t>Khảo sát một IC TTL với cổng NAND </a:t>
            </a:r>
          </a:p>
        </p:txBody>
      </p:sp>
      <p:pic>
        <p:nvPicPr>
          <p:cNvPr id="1028" name="Picture 4"/>
          <p:cNvPicPr>
            <a:picLocks noChangeAspect="1" noChangeArrowheads="1"/>
          </p:cNvPicPr>
          <p:nvPr/>
        </p:nvPicPr>
        <p:blipFill>
          <a:blip r:embed="rId3" cstate="print"/>
          <a:srcRect/>
          <a:stretch>
            <a:fillRect/>
          </a:stretch>
        </p:blipFill>
        <p:spPr bwMode="auto">
          <a:xfrm>
            <a:off x="0" y="1752600"/>
            <a:ext cx="5353050" cy="44196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6353175" y="3200400"/>
            <a:ext cx="2638425" cy="3152775"/>
          </a:xfrm>
          <a:prstGeom prst="rect">
            <a:avLst/>
          </a:prstGeom>
          <a:noFill/>
          <a:ln w="9525">
            <a:noFill/>
            <a:miter lim="800000"/>
            <a:headEnd/>
            <a:tailEnd/>
          </a:ln>
        </p:spPr>
      </p:pic>
      <p:sp>
        <p:nvSpPr>
          <p:cNvPr id="14" name="TextBox 13"/>
          <p:cNvSpPr txBox="1"/>
          <p:nvPr/>
        </p:nvSpPr>
        <p:spPr>
          <a:xfrm>
            <a:off x="152400" y="6172200"/>
            <a:ext cx="2895600" cy="461665"/>
          </a:xfrm>
          <a:prstGeom prst="rect">
            <a:avLst/>
          </a:prstGeom>
          <a:noFill/>
        </p:spPr>
        <p:txBody>
          <a:bodyPr wrap="square" rtlCol="0">
            <a:spAutoFit/>
          </a:bodyPr>
          <a:lstStyle/>
          <a:p>
            <a:r>
              <a:rPr lang="en-US" sz="2400" smtClean="0">
                <a:latin typeface="Tahoma" pitchFamily="34" charset="0"/>
                <a:ea typeface="Tahoma" pitchFamily="34" charset="0"/>
                <a:cs typeface="Tahoma" pitchFamily="34" charset="0"/>
              </a:rPr>
              <a:t>Cổng NAND - TTL </a:t>
            </a:r>
            <a:endParaRPr lang="en-US" sz="2400">
              <a:latin typeface="Tahoma" pitchFamily="34" charset="0"/>
              <a:ea typeface="Tahoma" pitchFamily="34" charset="0"/>
              <a:cs typeface="Tahoma" pitchFamily="34" charset="0"/>
            </a:endParaRPr>
          </a:p>
        </p:txBody>
      </p:sp>
      <p:sp>
        <p:nvSpPr>
          <p:cNvPr id="15" name="TextBox 14"/>
          <p:cNvSpPr txBox="1"/>
          <p:nvPr/>
        </p:nvSpPr>
        <p:spPr>
          <a:xfrm>
            <a:off x="6324600" y="2209800"/>
            <a:ext cx="25908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điốt tương đương của 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533400" y="5036403"/>
            <a:ext cx="18288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BJT nhiều cực E</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4419600" y="21336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Cột chạm</a:t>
            </a:r>
            <a:endParaRPr lang="en-US" sz="2400" spc="-1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5" cstate="print"/>
          <a:srcRect/>
          <a:stretch>
            <a:fillRect/>
          </a:stretch>
        </p:blipFill>
        <p:spPr bwMode="auto">
          <a:xfrm>
            <a:off x="4219575" y="3048000"/>
            <a:ext cx="1038225" cy="1200150"/>
          </a:xfrm>
          <a:prstGeom prst="rect">
            <a:avLst/>
          </a:prstGeom>
          <a:noFill/>
          <a:ln w="9525">
            <a:noFill/>
            <a:miter lim="800000"/>
            <a:headEnd/>
            <a:tailEnd/>
          </a:ln>
        </p:spPr>
      </p:pic>
      <p:sp>
        <p:nvSpPr>
          <p:cNvPr id="17" name="Right Arrow 16"/>
          <p:cNvSpPr/>
          <p:nvPr/>
        </p:nvSpPr>
        <p:spPr>
          <a:xfrm>
            <a:off x="4114800" y="4572000"/>
            <a:ext cx="1066800" cy="4572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noChangeArrowheads="1"/>
          </p:cNvPicPr>
          <p:nvPr/>
        </p:nvPicPr>
        <p:blipFill>
          <a:blip r:embed="rId6" cstate="print"/>
          <a:srcRect/>
          <a:stretch>
            <a:fillRect/>
          </a:stretch>
        </p:blipFill>
        <p:spPr bwMode="auto">
          <a:xfrm>
            <a:off x="5410200" y="2924175"/>
            <a:ext cx="962025" cy="3705225"/>
          </a:xfrm>
          <a:prstGeom prst="rect">
            <a:avLst/>
          </a:prstGeom>
          <a:noFill/>
          <a:ln w="9525">
            <a:noFill/>
            <a:miter lim="800000"/>
            <a:headEnd/>
            <a:tailEnd/>
          </a:ln>
        </p:spPr>
      </p:pic>
      <p:sp>
        <p:nvSpPr>
          <p:cNvPr id="16" name="Left Arrow 15"/>
          <p:cNvSpPr/>
          <p:nvPr/>
        </p:nvSpPr>
        <p:spPr>
          <a:xfrm>
            <a:off x="3505200" y="3581400"/>
            <a:ext cx="533400" cy="381000"/>
          </a:xfrm>
          <a:prstGeom prst="left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1143000" y="4038600"/>
            <a:ext cx="533400" cy="457200"/>
          </a:xfrm>
          <a:prstGeom prst="up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1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10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edge">
                                      <p:cBhvr>
                                        <p:cTn id="17" dur="2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wedge">
                                      <p:cBhvr>
                                        <p:cTn id="42" dur="2000"/>
                                        <p:tgtEl>
                                          <p:spTgt spid="20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up)">
                                      <p:cBhvr>
                                        <p:cTn id="52" dur="30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10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edge">
                                      <p:cBhvr>
                                        <p:cTn id="62" dur="2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nodeType="clickEffect">
                                  <p:stCondLst>
                                    <p:cond delay="0"/>
                                  </p:stCondLst>
                                  <p:childTnLst>
                                    <p:set>
                                      <p:cBhvr>
                                        <p:cTn id="66" dur="1" fill="hold">
                                          <p:stCondLst>
                                            <p:cond delay="0"/>
                                          </p:stCondLst>
                                        </p:cTn>
                                        <p:tgtEl>
                                          <p:spTgt spid="1029"/>
                                        </p:tgtEl>
                                        <p:attrNameLst>
                                          <p:attrName>style.visibility</p:attrName>
                                        </p:attrNameLst>
                                      </p:cBhvr>
                                      <p:to>
                                        <p:strVal val="visible"/>
                                      </p:to>
                                    </p:set>
                                    <p:animEffect transition="in" filter="wedge">
                                      <p:cBhvr>
                                        <p:cTn id="67"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9" grpId="0"/>
      <p:bldP spid="10" grpId="0"/>
      <p:bldP spid="17" grpId="0" animBg="1"/>
      <p:bldP spid="16"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13" name="TextBox 12"/>
          <p:cNvSpPr txBox="1"/>
          <p:nvPr/>
        </p:nvSpPr>
        <p:spPr>
          <a:xfrm>
            <a:off x="228600" y="616803"/>
            <a:ext cx="8458200" cy="830997"/>
          </a:xfrm>
          <a:prstGeom prst="rect">
            <a:avLst/>
          </a:prstGeom>
          <a:noFill/>
        </p:spPr>
        <p:txBody>
          <a:bodyPr wrap="square" rtlCol="0">
            <a:spAutoFit/>
          </a:bodyPr>
          <a:lstStyle/>
          <a:p>
            <a:pPr marL="457200" indent="-457200"/>
            <a:r>
              <a:rPr lang="en-US" sz="2400" spc="-100" smtClean="0">
                <a:latin typeface="Tahoma" pitchFamily="34" charset="0"/>
                <a:ea typeface="Tahoma" pitchFamily="34" charset="0"/>
                <a:cs typeface="Tahoma" pitchFamily="34" charset="0"/>
              </a:rPr>
              <a:t>TTL: Transistor – Transistor Logic</a:t>
            </a:r>
          </a:p>
          <a:p>
            <a:pPr marL="457200" indent="-457200"/>
            <a:r>
              <a:rPr lang="en-US" sz="2400" spc="-100" smtClean="0">
                <a:latin typeface="Tahoma" pitchFamily="34" charset="0"/>
                <a:ea typeface="Tahoma" pitchFamily="34" charset="0"/>
                <a:cs typeface="Tahoma" pitchFamily="34" charset="0"/>
              </a:rPr>
              <a:t>Nhắc lại đôi điều về chế độ </a:t>
            </a:r>
            <a:r>
              <a:rPr lang="en-US" sz="2400" b="1" spc="-100" smtClean="0">
                <a:latin typeface="Tahoma" pitchFamily="34" charset="0"/>
                <a:ea typeface="Tahoma" pitchFamily="34" charset="0"/>
                <a:cs typeface="Tahoma" pitchFamily="34" charset="0"/>
              </a:rPr>
              <a:t>hoạt động ngắt dẫn </a:t>
            </a:r>
            <a:r>
              <a:rPr lang="en-US" sz="2400" spc="-100" smtClean="0">
                <a:latin typeface="Tahoma" pitchFamily="34" charset="0"/>
                <a:ea typeface="Tahoma" pitchFamily="34" charset="0"/>
                <a:cs typeface="Tahoma" pitchFamily="34" charset="0"/>
              </a:rPr>
              <a:t>của  BJT </a:t>
            </a:r>
          </a:p>
        </p:txBody>
      </p:sp>
      <p:sp>
        <p:nvSpPr>
          <p:cNvPr id="9" name="TextBox 8"/>
          <p:cNvSpPr txBox="1"/>
          <p:nvPr/>
        </p:nvSpPr>
        <p:spPr>
          <a:xfrm>
            <a:off x="457200" y="1447800"/>
            <a:ext cx="7924800" cy="2308324"/>
          </a:xfrm>
          <a:prstGeom prst="rect">
            <a:avLst/>
          </a:prstGeom>
          <a:noFill/>
        </p:spPr>
        <p:txBody>
          <a:bodyPr wrap="square" rtlCol="0">
            <a:spAutoFit/>
          </a:bodyPr>
          <a:lstStyle/>
          <a:p>
            <a:pPr marL="457200" indent="-457200"/>
            <a:r>
              <a:rPr lang="en-US" sz="2400" b="1" spc="-100" smtClean="0">
                <a:solidFill>
                  <a:srgbClr val="FF0000"/>
                </a:solidFill>
                <a:latin typeface="Tahoma" pitchFamily="34" charset="0"/>
                <a:ea typeface="Tahoma" pitchFamily="34" charset="0"/>
                <a:cs typeface="Tahoma" pitchFamily="34" charset="0"/>
              </a:rPr>
              <a:t>BJT tắt</a:t>
            </a:r>
            <a:r>
              <a:rPr lang="en-US" sz="2400" spc="-100" smtClean="0">
                <a:latin typeface="Tahoma" pitchFamily="34" charset="0"/>
                <a:ea typeface="Tahoma" pitchFamily="34" charset="0"/>
                <a:cs typeface="Tahoma" pitchFamily="34" charset="0"/>
              </a:rPr>
              <a:t>: khi I</a:t>
            </a:r>
            <a:r>
              <a:rPr lang="en-US" sz="2400" spc="-100" baseline="-25000" smtClean="0">
                <a:latin typeface="Tahoma" pitchFamily="34" charset="0"/>
                <a:ea typeface="Tahoma" pitchFamily="34" charset="0"/>
                <a:cs typeface="Tahoma" pitchFamily="34" charset="0"/>
              </a:rPr>
              <a:t>E</a:t>
            </a:r>
            <a:r>
              <a:rPr lang="en-US" sz="2400" spc="-100" smtClean="0">
                <a:latin typeface="Tahoma" pitchFamily="34" charset="0"/>
                <a:ea typeface="Tahoma" pitchFamily="34" charset="0"/>
                <a:cs typeface="Tahoma" pitchFamily="34" charset="0"/>
              </a:rPr>
              <a:t> =0</a:t>
            </a:r>
          </a:p>
          <a:p>
            <a:pPr marL="457200" indent="-457200"/>
            <a:r>
              <a:rPr lang="en-US" sz="2400" spc="-100" smtClean="0">
                <a:latin typeface="Tahoma" pitchFamily="34" charset="0"/>
                <a:ea typeface="Tahoma" pitchFamily="34" charset="0"/>
                <a:cs typeface="Tahoma" pitchFamily="34" charset="0"/>
              </a:rPr>
              <a:t>Phân cực nghịch nối BE hay (nối đất hoặc để hở cực B)</a:t>
            </a:r>
          </a:p>
          <a:p>
            <a:pPr marL="457200" indent="-457200"/>
            <a:r>
              <a:rPr lang="en-US" sz="2400" b="1" spc="-100" smtClean="0">
                <a:solidFill>
                  <a:srgbClr val="FF0000"/>
                </a:solidFill>
                <a:latin typeface="Tahoma" pitchFamily="34" charset="0"/>
                <a:ea typeface="Tahoma" pitchFamily="34" charset="0"/>
                <a:cs typeface="Tahoma" pitchFamily="34" charset="0"/>
              </a:rPr>
              <a:t>BJT khuếch đại</a:t>
            </a:r>
            <a:r>
              <a:rPr lang="en-US" sz="2400" spc="-100" smtClean="0">
                <a:latin typeface="Tahoma" pitchFamily="34" charset="0"/>
                <a:ea typeface="Tahoma" pitchFamily="34" charset="0"/>
                <a:cs typeface="Tahoma" pitchFamily="34" charset="0"/>
              </a:rPr>
              <a:t>: </a:t>
            </a:r>
          </a:p>
          <a:p>
            <a:pPr marL="457200" indent="-457200"/>
            <a:r>
              <a:rPr lang="en-US" sz="2400" spc="-100" smtClean="0">
                <a:latin typeface="Tahoma" pitchFamily="34" charset="0"/>
                <a:ea typeface="Tahoma" pitchFamily="34" charset="0"/>
                <a:cs typeface="Tahoma" pitchFamily="34" charset="0"/>
              </a:rPr>
              <a:t>khi nối BE phân cực thuận và CE phân cực nghịch</a:t>
            </a:r>
          </a:p>
          <a:p>
            <a:pPr marL="457200" indent="-457200"/>
            <a:r>
              <a:rPr lang="en-US" sz="2400" b="1" spc="-100" smtClean="0">
                <a:solidFill>
                  <a:srgbClr val="FF0000"/>
                </a:solidFill>
                <a:latin typeface="Tahoma" pitchFamily="34" charset="0"/>
                <a:ea typeface="Tahoma" pitchFamily="34" charset="0"/>
                <a:cs typeface="Tahoma" pitchFamily="34" charset="0"/>
              </a:rPr>
              <a:t>BJT bảo hòa</a:t>
            </a:r>
            <a:r>
              <a:rPr lang="en-US" sz="2400" spc="-100" smtClean="0">
                <a:latin typeface="Tahoma" pitchFamily="34" charset="0"/>
                <a:ea typeface="Tahoma" pitchFamily="34" charset="0"/>
                <a:cs typeface="Tahoma" pitchFamily="34" charset="0"/>
              </a:rPr>
              <a:t>: khi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I</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&gt; I</a:t>
            </a:r>
            <a:r>
              <a:rPr lang="en-US" sz="2400" spc="-100" baseline="-25000" smtClean="0">
                <a:latin typeface="Tahoma" pitchFamily="34" charset="0"/>
                <a:ea typeface="Tahoma" pitchFamily="34" charset="0"/>
                <a:cs typeface="Tahoma" pitchFamily="34" charset="0"/>
              </a:rPr>
              <a:t>Cbh</a:t>
            </a:r>
            <a:r>
              <a:rPr lang="en-US" sz="2400" spc="-100" smtClean="0">
                <a:latin typeface="Tahoma" pitchFamily="34" charset="0"/>
                <a:ea typeface="Tahoma" pitchFamily="34" charset="0"/>
                <a:cs typeface="Tahoma" pitchFamily="34" charset="0"/>
              </a:rPr>
              <a:t>. </a:t>
            </a:r>
          </a:p>
          <a:p>
            <a:pPr marL="457200" indent="-457200"/>
            <a:r>
              <a:rPr lang="en-US" sz="2400" spc="-100" smtClean="0">
                <a:latin typeface="Tahoma" pitchFamily="34" charset="0"/>
                <a:ea typeface="Tahoma" pitchFamily="34" charset="0"/>
                <a:cs typeface="Tahoma" pitchFamily="34" charset="0"/>
              </a:rPr>
              <a:t>Lúc này 2 nối BE và CE đều được phân cực thuận   </a:t>
            </a:r>
          </a:p>
        </p:txBody>
      </p:sp>
      <p:sp>
        <p:nvSpPr>
          <p:cNvPr id="12" name="TextBox 11"/>
          <p:cNvSpPr txBox="1"/>
          <p:nvPr/>
        </p:nvSpPr>
        <p:spPr>
          <a:xfrm>
            <a:off x="457200" y="3886200"/>
            <a:ext cx="4495800" cy="461665"/>
          </a:xfrm>
          <a:prstGeom prst="rect">
            <a:avLst/>
          </a:prstGeom>
          <a:noFill/>
        </p:spPr>
        <p:txBody>
          <a:bodyPr wrap="square" rtlCol="0">
            <a:spAutoFit/>
          </a:bodyPr>
          <a:lstStyle/>
          <a:p>
            <a:pPr marL="457200" indent="-457200"/>
            <a:r>
              <a:rPr lang="en-US" sz="2400" b="1" smtClean="0">
                <a:solidFill>
                  <a:srgbClr val="FF0000"/>
                </a:solidFill>
                <a:latin typeface="Tahoma" pitchFamily="34" charset="0"/>
                <a:ea typeface="Tahoma" pitchFamily="34" charset="0"/>
                <a:cs typeface="Tahoma" pitchFamily="34" charset="0"/>
              </a:rPr>
              <a:t>BJT dùng làm chuyển mạch</a:t>
            </a:r>
            <a:r>
              <a:rPr lang="en-US" sz="2400" smtClean="0">
                <a:latin typeface="Arial-Rounded"/>
              </a:rPr>
              <a:t>:</a:t>
            </a:r>
          </a:p>
        </p:txBody>
      </p:sp>
      <p:pic>
        <p:nvPicPr>
          <p:cNvPr id="1026" name="Picture 2"/>
          <p:cNvPicPr>
            <a:picLocks noChangeAspect="1" noChangeArrowheads="1"/>
          </p:cNvPicPr>
          <p:nvPr/>
        </p:nvPicPr>
        <p:blipFill>
          <a:blip r:embed="rId3" cstate="print"/>
          <a:srcRect/>
          <a:stretch>
            <a:fillRect/>
          </a:stretch>
        </p:blipFill>
        <p:spPr bwMode="auto">
          <a:xfrm>
            <a:off x="1600200" y="4953000"/>
            <a:ext cx="838200" cy="1219200"/>
          </a:xfrm>
          <a:prstGeom prst="rect">
            <a:avLst/>
          </a:prstGeom>
          <a:noFill/>
          <a:ln w="9525">
            <a:noFill/>
            <a:miter lim="800000"/>
            <a:headEnd/>
            <a:tailEnd/>
          </a:ln>
        </p:spPr>
      </p:pic>
      <p:sp>
        <p:nvSpPr>
          <p:cNvPr id="14" name="Right Arrow 13"/>
          <p:cNvSpPr/>
          <p:nvPr/>
        </p:nvSpPr>
        <p:spPr>
          <a:xfrm>
            <a:off x="2971800" y="5105400"/>
            <a:ext cx="1295400" cy="6096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cstate="print"/>
          <a:srcRect/>
          <a:stretch>
            <a:fillRect/>
          </a:stretch>
        </p:blipFill>
        <p:spPr bwMode="auto">
          <a:xfrm>
            <a:off x="4343400" y="4267200"/>
            <a:ext cx="2009775" cy="11811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191000" y="5486400"/>
            <a:ext cx="2266950" cy="1123950"/>
          </a:xfrm>
          <a:prstGeom prst="rect">
            <a:avLst/>
          </a:prstGeom>
          <a:noFill/>
          <a:ln w="9525">
            <a:noFill/>
            <a:miter lim="800000"/>
            <a:headEnd/>
            <a:tailEnd/>
          </a:ln>
        </p:spPr>
      </p:pic>
      <p:sp>
        <p:nvSpPr>
          <p:cNvPr id="17" name="TextBox 16"/>
          <p:cNvSpPr txBox="1"/>
          <p:nvPr/>
        </p:nvSpPr>
        <p:spPr>
          <a:xfrm>
            <a:off x="6705600" y="4572000"/>
            <a:ext cx="1752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BJT tắt</a:t>
            </a:r>
            <a:endParaRPr lang="en-US" sz="2400" spc="-100">
              <a:latin typeface="Tahoma" pitchFamily="34" charset="0"/>
              <a:ea typeface="Tahoma" pitchFamily="34" charset="0"/>
              <a:cs typeface="Tahoma" pitchFamily="34" charset="0"/>
            </a:endParaRPr>
          </a:p>
        </p:txBody>
      </p:sp>
      <p:sp>
        <p:nvSpPr>
          <p:cNvPr id="18" name="TextBox 17"/>
          <p:cNvSpPr txBox="1"/>
          <p:nvPr/>
        </p:nvSpPr>
        <p:spPr>
          <a:xfrm>
            <a:off x="6705600" y="5715000"/>
            <a:ext cx="2209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BJT bảo hòa</a:t>
            </a:r>
            <a:endParaRPr lang="en-US" sz="2400" spc="-100">
              <a:latin typeface="Tahoma" pitchFamily="34" charset="0"/>
              <a:ea typeface="Tahoma" pitchFamily="34" charset="0"/>
              <a:cs typeface="Tahoma" pitchFamily="34" charset="0"/>
            </a:endParaRPr>
          </a:p>
        </p:txBody>
      </p:sp>
      <p:sp>
        <p:nvSpPr>
          <p:cNvPr id="20" name="TextBox 19"/>
          <p:cNvSpPr txBox="1"/>
          <p:nvPr/>
        </p:nvSpPr>
        <p:spPr>
          <a:xfrm>
            <a:off x="2743200" y="4495800"/>
            <a:ext cx="1447800" cy="461665"/>
          </a:xfrm>
          <a:prstGeom prst="rect">
            <a:avLst/>
          </a:prstGeom>
          <a:noFill/>
        </p:spPr>
        <p:txBody>
          <a:bodyPr wrap="square" rtlCol="0">
            <a:spAutoFit/>
          </a:bodyPr>
          <a:lstStyle/>
          <a:p>
            <a:r>
              <a:rPr lang="en-US" sz="2400" smtClean="0">
                <a:latin typeface="Tahoma" pitchFamily="34" charset="0"/>
                <a:ea typeface="Tahoma" pitchFamily="34" charset="0"/>
                <a:cs typeface="Tahoma" pitchFamily="34" charset="0"/>
              </a:rPr>
              <a:t>Lý tưởng</a:t>
            </a:r>
            <a:endParaRPr lang="en-US" sz="2400">
              <a:latin typeface="Tahoma" pitchFamily="34" charset="0"/>
              <a:ea typeface="Tahoma" pitchFamily="34" charset="0"/>
              <a:cs typeface="Tahoma" pitchFamily="34" charset="0"/>
            </a:endParaRPr>
          </a:p>
        </p:txBody>
      </p:sp>
      <p:sp>
        <p:nvSpPr>
          <p:cNvPr id="15" name="TextBox 14"/>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1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 calcmode="lin" valueType="num">
                                      <p:cBhvr additive="base">
                                        <p:cTn id="12"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wipe(left)">
                                      <p:cBhvr>
                                        <p:cTn id="24" dur="10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wipe(left)">
                                      <p:cBhvr>
                                        <p:cTn id="35" dur="1000"/>
                                        <p:tgtEl>
                                          <p:spTgt spid="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 calcmode="lin" valueType="num">
                                      <p:cBhvr additive="base">
                                        <p:cTn id="40"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wipe(left)">
                                      <p:cBhvr>
                                        <p:cTn id="46" dur="1000"/>
                                        <p:tgtEl>
                                          <p:spTgt spid="9">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wedge">
                                      <p:cBhvr>
                                        <p:cTn id="57" dur="2000"/>
                                        <p:tgtEl>
                                          <p:spTgt spid="10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20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nodeType="clickEffect">
                                  <p:stCondLst>
                                    <p:cond delay="0"/>
                                  </p:stCondLst>
                                  <p:childTnLst>
                                    <p:set>
                                      <p:cBhvr>
                                        <p:cTn id="66" dur="1" fill="hold">
                                          <p:stCondLst>
                                            <p:cond delay="0"/>
                                          </p:stCondLst>
                                        </p:cTn>
                                        <p:tgtEl>
                                          <p:spTgt spid="1027"/>
                                        </p:tgtEl>
                                        <p:attrNameLst>
                                          <p:attrName>style.visibility</p:attrName>
                                        </p:attrNameLst>
                                      </p:cBhvr>
                                      <p:to>
                                        <p:strVal val="visible"/>
                                      </p:to>
                                    </p:set>
                                    <p:animEffect transition="in" filter="wedge">
                                      <p:cBhvr>
                                        <p:cTn id="67" dur="2000"/>
                                        <p:tgtEl>
                                          <p:spTgt spid="1027"/>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0-#ppt_w/2"/>
                                          </p:val>
                                        </p:tav>
                                        <p:tav tm="100000">
                                          <p:val>
                                            <p:strVal val="#ppt_x"/>
                                          </p:val>
                                        </p:tav>
                                      </p:tavLst>
                                    </p:anim>
                                    <p:anim calcmode="lin" valueType="num">
                                      <p:cBhvr additive="base">
                                        <p:cTn id="7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ppt_x"/>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0" presetClass="entr" presetSubtype="0" fill="hold" nodeType="clickEffect">
                                  <p:stCondLst>
                                    <p:cond delay="0"/>
                                  </p:stCondLst>
                                  <p:childTnLst>
                                    <p:set>
                                      <p:cBhvr>
                                        <p:cTn id="83" dur="1" fill="hold">
                                          <p:stCondLst>
                                            <p:cond delay="0"/>
                                          </p:stCondLst>
                                        </p:cTn>
                                        <p:tgtEl>
                                          <p:spTgt spid="1028"/>
                                        </p:tgtEl>
                                        <p:attrNameLst>
                                          <p:attrName>style.visibility</p:attrName>
                                        </p:attrNameLst>
                                      </p:cBhvr>
                                      <p:to>
                                        <p:strVal val="visible"/>
                                      </p:to>
                                    </p:set>
                                    <p:animEffect transition="in" filter="wedge">
                                      <p:cBhvr>
                                        <p:cTn id="84" dur="2000"/>
                                        <p:tgtEl>
                                          <p:spTgt spid="102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7" grpId="0"/>
      <p:bldP spid="18"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8" name="TextBox 7"/>
          <p:cNvSpPr txBox="1"/>
          <p:nvPr/>
        </p:nvSpPr>
        <p:spPr>
          <a:xfrm>
            <a:off x="152400" y="685800"/>
            <a:ext cx="73152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Hoạt động của mạch: Ngõ ra ở mức thấp</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228600" y="1143000"/>
            <a:ext cx="8458200" cy="1200329"/>
          </a:xfrm>
          <a:prstGeom prst="rect">
            <a:avLst/>
          </a:prstGeom>
          <a:noFill/>
        </p:spPr>
        <p:txBody>
          <a:bodyPr wrap="square" rtlCol="0">
            <a:spAutoFit/>
          </a:bodyPr>
          <a:lstStyle/>
          <a:p>
            <a:pPr marL="457200" indent="-457200"/>
            <a:r>
              <a:rPr lang="en-US" sz="2400" spc="-100" smtClean="0">
                <a:latin typeface="Tahoma" pitchFamily="34" charset="0"/>
                <a:ea typeface="Tahoma" pitchFamily="34" charset="0"/>
                <a:cs typeface="Tahoma" pitchFamily="34" charset="0"/>
              </a:rPr>
              <a:t>Khi 2 ngõ vào A, B ở mức cao (các nối BE của 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:PCN)</a:t>
            </a:r>
          </a:p>
          <a:p>
            <a:pPr marL="457200" indent="-457200"/>
            <a:r>
              <a:rPr lang="en-US" sz="2400" spc="-100" smtClean="0">
                <a:latin typeface="Tahoma" pitchFamily="34" charset="0"/>
                <a:ea typeface="Tahoma" pitchFamily="34" charset="0"/>
                <a:cs typeface="Tahoma" pitchFamily="34" charset="0"/>
              </a:rPr>
              <a:t>Điện áp V</a:t>
            </a:r>
            <a:r>
              <a:rPr lang="en-US" sz="2400" spc="-100" baseline="-25000" smtClean="0">
                <a:latin typeface="Tahoma" pitchFamily="34" charset="0"/>
                <a:ea typeface="Tahoma" pitchFamily="34" charset="0"/>
                <a:cs typeface="Tahoma" pitchFamily="34" charset="0"/>
              </a:rPr>
              <a:t>Y</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BEQ4</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BEQ2</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D4</a:t>
            </a:r>
            <a:r>
              <a:rPr lang="en-US" sz="2400" spc="-100" smtClean="0">
                <a:latin typeface="Tahoma" pitchFamily="34" charset="0"/>
                <a:ea typeface="Tahoma" pitchFamily="34" charset="0"/>
                <a:cs typeface="Tahoma" pitchFamily="34" charset="0"/>
              </a:rPr>
              <a:t> = 0,7V + 0,7V + 0,7V =2,1V</a:t>
            </a:r>
          </a:p>
          <a:p>
            <a:pPr marL="457200" indent="-457200"/>
            <a:r>
              <a:rPr lang="en-US" sz="2400" spc="-100" smtClean="0">
                <a:latin typeface="Tahoma" pitchFamily="34" charset="0"/>
                <a:ea typeface="Tahoma" pitchFamily="34" charset="0"/>
                <a:cs typeface="Tahoma" pitchFamily="34" charset="0"/>
              </a:rPr>
              <a:t>Q</a:t>
            </a:r>
            <a:r>
              <a:rPr lang="en-US" sz="2400" spc="-100" baseline="-25000" smtClean="0">
                <a:latin typeface="Tahoma" pitchFamily="34" charset="0"/>
                <a:ea typeface="Tahoma" pitchFamily="34" charset="0"/>
                <a:cs typeface="Tahoma" pitchFamily="34" charset="0"/>
              </a:rPr>
              <a:t>2 </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dẫn bảo hòa (kiểm tra lại !!).</a:t>
            </a:r>
          </a:p>
        </p:txBody>
      </p:sp>
      <p:pic>
        <p:nvPicPr>
          <p:cNvPr id="3074" name="Picture 2"/>
          <p:cNvPicPr>
            <a:picLocks noChangeAspect="1" noChangeArrowheads="1"/>
          </p:cNvPicPr>
          <p:nvPr/>
        </p:nvPicPr>
        <p:blipFill>
          <a:blip r:embed="rId3" cstate="print"/>
          <a:srcRect/>
          <a:stretch>
            <a:fillRect/>
          </a:stretch>
        </p:blipFill>
        <p:spPr bwMode="auto">
          <a:xfrm>
            <a:off x="76200" y="2457450"/>
            <a:ext cx="5572125" cy="394335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638800" y="4642854"/>
            <a:ext cx="3181350" cy="2062746"/>
          </a:xfrm>
          <a:prstGeom prst="rect">
            <a:avLst/>
          </a:prstGeom>
          <a:noFill/>
          <a:ln w="9525">
            <a:noFill/>
            <a:miter lim="800000"/>
            <a:headEnd/>
            <a:tailEnd/>
          </a:ln>
        </p:spPr>
      </p:pic>
      <p:sp>
        <p:nvSpPr>
          <p:cNvPr id="10" name="TextBox 9"/>
          <p:cNvSpPr txBox="1"/>
          <p:nvPr/>
        </p:nvSpPr>
        <p:spPr>
          <a:xfrm>
            <a:off x="4953000" y="2263676"/>
            <a:ext cx="4038600" cy="230832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Giả sử V</a:t>
            </a:r>
            <a:r>
              <a:rPr lang="en-US" sz="2400" spc="-100" baseline="-25000" smtClean="0">
                <a:latin typeface="Tahoma" pitchFamily="34" charset="0"/>
                <a:ea typeface="Tahoma" pitchFamily="34" charset="0"/>
                <a:cs typeface="Tahoma" pitchFamily="34" charset="0"/>
              </a:rPr>
              <a:t>CEbh</a:t>
            </a:r>
            <a:r>
              <a:rPr lang="en-US" sz="2400" spc="-100" smtClean="0">
                <a:latin typeface="Tahoma" pitchFamily="34" charset="0"/>
                <a:ea typeface="Tahoma" pitchFamily="34" charset="0"/>
                <a:cs typeface="Tahoma" pitchFamily="34" charset="0"/>
              </a:rPr>
              <a:t> = 0,1V</a:t>
            </a:r>
          </a:p>
          <a:p>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CQ2</a:t>
            </a:r>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BQ3</a:t>
            </a:r>
            <a:r>
              <a:rPr lang="en-US" sz="2400" spc="-100" smtClean="0">
                <a:latin typeface="Tahoma" pitchFamily="34" charset="0"/>
                <a:ea typeface="Tahoma" pitchFamily="34" charset="0"/>
                <a:cs typeface="Tahoma" pitchFamily="34" charset="0"/>
              </a:rPr>
              <a:t>=</a:t>
            </a:r>
            <a:r>
              <a:rPr lang="en-US" sz="2400" spc="-100" baseline="-250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0,7+0,1= 0,8V</a:t>
            </a:r>
          </a:p>
          <a:p>
            <a:r>
              <a:rPr lang="en-US" sz="2400" spc="-100" smtClean="0">
                <a:latin typeface="Tahoma" pitchFamily="34" charset="0"/>
                <a:ea typeface="Tahoma" pitchFamily="34" charset="0"/>
                <a:cs typeface="Tahoma" pitchFamily="34" charset="0"/>
              </a:rPr>
              <a:t>Để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dẫn cần</a:t>
            </a:r>
          </a:p>
          <a:p>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BQ3</a:t>
            </a:r>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BEQ3</a:t>
            </a:r>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D1</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CEQ4  </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       = 0,7+ 0,7+ 0,1 = 1,5V</a:t>
            </a:r>
          </a:p>
          <a:p>
            <a:r>
              <a:rPr lang="en-US" sz="2400" spc="-100" smtClean="0">
                <a:latin typeface="Tahoma" pitchFamily="34" charset="0"/>
                <a:ea typeface="Tahoma" pitchFamily="34" charset="0"/>
                <a:cs typeface="Tahoma" pitchFamily="34" charset="0"/>
              </a:rPr>
              <a:t>Vậy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tắt,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dẫn bảo hòa</a:t>
            </a:r>
            <a:endParaRPr lang="en-US" sz="2400" spc="-100">
              <a:latin typeface="Tahoma" pitchFamily="34" charset="0"/>
              <a:ea typeface="Tahoma" pitchFamily="34" charset="0"/>
              <a:cs typeface="Tahoma" pitchFamily="34" charset="0"/>
            </a:endParaRPr>
          </a:p>
        </p:txBody>
      </p:sp>
      <p:sp>
        <p:nvSpPr>
          <p:cNvPr id="9" name="Up Arrow 8"/>
          <p:cNvSpPr/>
          <p:nvPr/>
        </p:nvSpPr>
        <p:spPr>
          <a:xfrm>
            <a:off x="4953000" y="5638800"/>
            <a:ext cx="484632" cy="978408"/>
          </a:xfrm>
          <a:prstGeom prst="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edge">
                                      <p:cBhvr>
                                        <p:cTn id="12" dur="2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animEffect transition="in" filter="wedge">
                                      <p:cBhvr>
                                        <p:cTn id="27" dur="2000"/>
                                        <p:tgtEl>
                                          <p:spTgt spid="30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8" name="TextBox 7"/>
          <p:cNvSpPr txBox="1"/>
          <p:nvPr/>
        </p:nvSpPr>
        <p:spPr>
          <a:xfrm>
            <a:off x="152400" y="609600"/>
            <a:ext cx="73152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Hoạt động của mạch: Ngõ ra ở mức cao</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228600" y="1066800"/>
            <a:ext cx="8458200" cy="830997"/>
          </a:xfrm>
          <a:prstGeom prst="rect">
            <a:avLst/>
          </a:prstGeom>
          <a:noFill/>
        </p:spPr>
        <p:txBody>
          <a:bodyPr wrap="square" rtlCol="0">
            <a:spAutoFit/>
          </a:bodyPr>
          <a:lstStyle/>
          <a:p>
            <a:pPr marL="457200" indent="-457200"/>
            <a:r>
              <a:rPr lang="en-US" sz="2400" spc="-100" smtClean="0">
                <a:latin typeface="Tahoma" pitchFamily="34" charset="0"/>
                <a:ea typeface="Tahoma" pitchFamily="34" charset="0"/>
                <a:cs typeface="Tahoma" pitchFamily="34" charset="0"/>
              </a:rPr>
              <a:t>Khi A, B hay cả 2 ở mức thấp (các nối BE của 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PCT)</a:t>
            </a:r>
          </a:p>
          <a:p>
            <a:pPr marL="457200" indent="-457200"/>
            <a:r>
              <a:rPr lang="en-US" sz="2400" spc="-100" smtClean="0">
                <a:latin typeface="Tahoma" pitchFamily="34" charset="0"/>
                <a:ea typeface="Tahoma" pitchFamily="34" charset="0"/>
                <a:cs typeface="Tahoma" pitchFamily="34" charset="0"/>
              </a:rPr>
              <a:t>Điện áp V</a:t>
            </a:r>
            <a:r>
              <a:rPr lang="en-US" sz="2400" spc="-100" baseline="-25000" smtClean="0">
                <a:latin typeface="Tahoma" pitchFamily="34" charset="0"/>
                <a:ea typeface="Tahoma" pitchFamily="34" charset="0"/>
                <a:cs typeface="Tahoma" pitchFamily="34" charset="0"/>
              </a:rPr>
              <a:t>Y</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D3</a:t>
            </a:r>
            <a:r>
              <a:rPr lang="en-US" sz="2400" spc="-100" smtClean="0">
                <a:latin typeface="Tahoma" pitchFamily="34" charset="0"/>
                <a:ea typeface="Tahoma" pitchFamily="34" charset="0"/>
                <a:cs typeface="Tahoma" pitchFamily="34" charset="0"/>
              </a:rPr>
              <a:t> = 0,7V, nên D</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,Q</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tắt</a:t>
            </a:r>
          </a:p>
        </p:txBody>
      </p:sp>
      <p:sp>
        <p:nvSpPr>
          <p:cNvPr id="10" name="TextBox 9"/>
          <p:cNvSpPr txBox="1"/>
          <p:nvPr/>
        </p:nvSpPr>
        <p:spPr>
          <a:xfrm>
            <a:off x="4876800" y="1981200"/>
            <a:ext cx="4267200" cy="230832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Để D</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,Q</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dẫn, ta cần: </a:t>
            </a:r>
          </a:p>
          <a:p>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Y</a:t>
            </a:r>
            <a:r>
              <a:rPr lang="en-US" sz="2400" spc="-100" smtClean="0">
                <a:latin typeface="Tahoma" pitchFamily="34" charset="0"/>
                <a:ea typeface="Tahoma" pitchFamily="34" charset="0"/>
                <a:cs typeface="Tahoma" pitchFamily="34" charset="0"/>
              </a:rPr>
              <a:t>=3</a:t>
            </a:r>
            <a:r>
              <a:rPr lang="en-US" sz="2400" spc="-100" baseline="-250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x 0,7= 2,1 V</a:t>
            </a:r>
          </a:p>
          <a:p>
            <a:r>
              <a:rPr lang="en-US" sz="2400" spc="-100" smtClean="0">
                <a:latin typeface="Tahoma" pitchFamily="34" charset="0"/>
                <a:ea typeface="Tahoma" pitchFamily="34" charset="0"/>
                <a:cs typeface="Tahoma" pitchFamily="34" charset="0"/>
              </a:rPr>
              <a:t>Vậy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tắt,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dẫn bảo hòa</a:t>
            </a:r>
          </a:p>
          <a:p>
            <a:r>
              <a:rPr lang="en-US" sz="2400" spc="-100" smtClean="0">
                <a:latin typeface="Tahoma" pitchFamily="34" charset="0"/>
                <a:ea typeface="Tahoma" pitchFamily="34" charset="0"/>
                <a:cs typeface="Tahoma" pitchFamily="34" charset="0"/>
              </a:rPr>
              <a:t>Điện áp ra</a:t>
            </a:r>
          </a:p>
          <a:p>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X</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–I</a:t>
            </a:r>
            <a:r>
              <a:rPr lang="en-US" sz="2400" spc="-100" baseline="-25000" smtClean="0">
                <a:latin typeface="Tahoma" pitchFamily="34" charset="0"/>
                <a:ea typeface="Tahoma" pitchFamily="34" charset="0"/>
                <a:cs typeface="Tahoma" pitchFamily="34" charset="0"/>
              </a:rPr>
              <a:t>C3</a:t>
            </a:r>
            <a:r>
              <a:rPr lang="en-US" sz="2400" spc="-100" smtClean="0">
                <a:latin typeface="Tahoma" pitchFamily="34" charset="0"/>
                <a:ea typeface="Tahoma" pitchFamily="34" charset="0"/>
                <a:cs typeface="Tahoma" pitchFamily="34" charset="0"/>
              </a:rPr>
              <a:t>.R</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CEbhQ3</a:t>
            </a:r>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D1</a:t>
            </a:r>
            <a:r>
              <a:rPr lang="en-US" sz="2400" spc="-100" smtClean="0">
                <a:latin typeface="Tahoma" pitchFamily="34" charset="0"/>
                <a:ea typeface="Tahoma" pitchFamily="34" charset="0"/>
                <a:cs typeface="Tahoma" pitchFamily="34" charset="0"/>
              </a:rPr>
              <a:t>.</a:t>
            </a:r>
          </a:p>
          <a:p>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 ≥ 2,4V</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5562600" y="4533900"/>
            <a:ext cx="3038475" cy="2019300"/>
          </a:xfrm>
          <a:prstGeom prst="rect">
            <a:avLst/>
          </a:prstGeom>
          <a:noFill/>
          <a:ln w="9525">
            <a:noFill/>
            <a:miter lim="800000"/>
            <a:headEnd/>
            <a:tailEnd/>
          </a:ln>
          <a:effectLst/>
        </p:spPr>
      </p:pic>
      <p:pic>
        <p:nvPicPr>
          <p:cNvPr id="3" name="Picture 2"/>
          <p:cNvPicPr>
            <a:picLocks noChangeAspect="1" noChangeArrowheads="1"/>
          </p:cNvPicPr>
          <p:nvPr/>
        </p:nvPicPr>
        <p:blipFill>
          <a:blip r:embed="rId4" cstate="print"/>
          <a:srcRect/>
          <a:stretch>
            <a:fillRect/>
          </a:stretch>
        </p:blipFill>
        <p:spPr bwMode="auto">
          <a:xfrm>
            <a:off x="0" y="2114550"/>
            <a:ext cx="4810125" cy="3829050"/>
          </a:xfrm>
          <a:prstGeom prst="rect">
            <a:avLst/>
          </a:prstGeom>
          <a:noFill/>
          <a:ln w="9525">
            <a:noFill/>
            <a:miter lim="800000"/>
            <a:headEnd/>
            <a:tailEnd/>
          </a:ln>
        </p:spPr>
      </p:pic>
      <p:sp>
        <p:nvSpPr>
          <p:cNvPr id="9" name="Up Arrow 8"/>
          <p:cNvSpPr/>
          <p:nvPr/>
        </p:nvSpPr>
        <p:spPr>
          <a:xfrm>
            <a:off x="4191000" y="5257800"/>
            <a:ext cx="685800" cy="12954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wipe(left)">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wipe(left)">
                                      <p:cBhvr>
                                        <p:cTn id="22" dur="10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10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wipe(left)">
                                      <p:cBhvr>
                                        <p:cTn id="32" dur="10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Effect transition="in" filter="wipe(left)">
                                      <p:cBhvr>
                                        <p:cTn id="37" dur="1000"/>
                                        <p:tgtEl>
                                          <p:spTgt spid="1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 calcmode="lin" valueType="num">
                                      <p:cBhvr additive="base">
                                        <p:cTn id="42"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Effect transition="in" filter="wipe(left)">
                                      <p:cBhvr>
                                        <p:cTn id="48" dur="500"/>
                                        <p:tgtEl>
                                          <p:spTgt spid="1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xEl>
                                              <p:pRg st="5" end="5"/>
                                            </p:txEl>
                                          </p:spTgt>
                                        </p:tgtEl>
                                        <p:attrNameLst>
                                          <p:attrName>style.visibility</p:attrName>
                                        </p:attrNameLst>
                                      </p:cBhvr>
                                      <p:to>
                                        <p:strVal val="visible"/>
                                      </p:to>
                                    </p:set>
                                    <p:animEffect transition="in" filter="wipe(left)">
                                      <p:cBhvr>
                                        <p:cTn id="53" dur="1000"/>
                                        <p:tgtEl>
                                          <p:spTgt spid="10">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0" presetClass="entr" presetSubtype="0" fill="hold" nodeType="clickEffect">
                                  <p:stCondLst>
                                    <p:cond delay="0"/>
                                  </p:stCondLst>
                                  <p:childTnLst>
                                    <p:set>
                                      <p:cBhvr>
                                        <p:cTn id="57" dur="1" fill="hold">
                                          <p:stCondLst>
                                            <p:cond delay="0"/>
                                          </p:stCondLst>
                                        </p:cTn>
                                        <p:tgtEl>
                                          <p:spTgt spid="1026"/>
                                        </p:tgtEl>
                                        <p:attrNameLst>
                                          <p:attrName>style.visibility</p:attrName>
                                        </p:attrNameLst>
                                      </p:cBhvr>
                                      <p:to>
                                        <p:strVal val="visible"/>
                                      </p:to>
                                    </p:set>
                                    <p:animEffect transition="in" filter="wedge">
                                      <p:cBhvr>
                                        <p:cTn id="58" dur="2000"/>
                                        <p:tgtEl>
                                          <p:spTgt spid="102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8" name="TextBox 7"/>
          <p:cNvSpPr txBox="1"/>
          <p:nvPr/>
        </p:nvSpPr>
        <p:spPr>
          <a:xfrm>
            <a:off x="152400" y="685800"/>
            <a:ext cx="73152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Tác động rút dòng (current sinking)</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228600" y="1143000"/>
            <a:ext cx="8458200" cy="461665"/>
          </a:xfrm>
          <a:prstGeom prst="rect">
            <a:avLst/>
          </a:prstGeom>
          <a:noFill/>
        </p:spPr>
        <p:txBody>
          <a:bodyPr wrap="square" rtlCol="0">
            <a:spAutoFit/>
          </a:bodyPr>
          <a:lstStyle/>
          <a:p>
            <a:pPr marL="457200" indent="-457200"/>
            <a:r>
              <a:rPr lang="en-US" sz="2400" spc="-100" smtClean="0">
                <a:latin typeface="Tahoma" pitchFamily="34" charset="0"/>
                <a:ea typeface="Tahoma" pitchFamily="34" charset="0"/>
                <a:cs typeface="Tahoma" pitchFamily="34" charset="0"/>
              </a:rPr>
              <a:t>Ngõ ra ở mức thấp,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đóng vai trò rút dòng từ cổng tải  </a:t>
            </a:r>
          </a:p>
        </p:txBody>
      </p:sp>
      <p:pic>
        <p:nvPicPr>
          <p:cNvPr id="5122" name="Picture 2"/>
          <p:cNvPicPr>
            <a:picLocks noChangeAspect="1" noChangeArrowheads="1"/>
          </p:cNvPicPr>
          <p:nvPr/>
        </p:nvPicPr>
        <p:blipFill>
          <a:blip r:embed="rId3" cstate="print"/>
          <a:srcRect/>
          <a:stretch>
            <a:fillRect/>
          </a:stretch>
        </p:blipFill>
        <p:spPr bwMode="auto">
          <a:xfrm>
            <a:off x="1524000" y="1828800"/>
            <a:ext cx="4804870" cy="4482828"/>
          </a:xfrm>
          <a:prstGeom prst="rect">
            <a:avLst/>
          </a:prstGeom>
          <a:noFill/>
          <a:ln w="9525">
            <a:noFill/>
            <a:miter lim="800000"/>
            <a:headEnd/>
            <a:tailEnd/>
          </a:ln>
        </p:spPr>
      </p:pic>
      <p:sp>
        <p:nvSpPr>
          <p:cNvPr id="7" name="TextBox 6"/>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edge">
                                      <p:cBhvr>
                                        <p:cTn id="1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8" name="TextBox 7"/>
          <p:cNvSpPr txBox="1"/>
          <p:nvPr/>
        </p:nvSpPr>
        <p:spPr>
          <a:xfrm>
            <a:off x="304800" y="685800"/>
            <a:ext cx="73152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Tác động cấp dòng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304800" y="1085671"/>
            <a:ext cx="84582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Ngõ ra ở mức cao,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đóng vai trò cấp dòng cho cổng tải.</a:t>
            </a:r>
          </a:p>
          <a:p>
            <a:r>
              <a:rPr lang="en-US" sz="2400" spc="-100" smtClean="0">
                <a:latin typeface="Tahoma" pitchFamily="34" charset="0"/>
                <a:ea typeface="Tahoma" pitchFamily="34" charset="0"/>
                <a:cs typeface="Tahoma" pitchFamily="34" charset="0"/>
              </a:rPr>
              <a:t>Các TTL đời mới, thay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bằng 2 BJT bổ phụ, nhằm cải thiện dạng sóng ngõ ra. (?!!)   </a:t>
            </a:r>
          </a:p>
        </p:txBody>
      </p:sp>
      <p:pic>
        <p:nvPicPr>
          <p:cNvPr id="4100" name="Picture 4"/>
          <p:cNvPicPr>
            <a:picLocks noChangeAspect="1" noChangeArrowheads="1"/>
          </p:cNvPicPr>
          <p:nvPr/>
        </p:nvPicPr>
        <p:blipFill>
          <a:blip r:embed="rId3" cstate="print"/>
          <a:srcRect/>
          <a:stretch>
            <a:fillRect/>
          </a:stretch>
        </p:blipFill>
        <p:spPr bwMode="auto">
          <a:xfrm>
            <a:off x="2498410" y="2397629"/>
            <a:ext cx="4511990" cy="4384171"/>
          </a:xfrm>
          <a:prstGeom prst="rect">
            <a:avLst/>
          </a:prstGeom>
          <a:noFill/>
          <a:ln w="9525">
            <a:noFill/>
            <a:miter lim="800000"/>
            <a:headEnd/>
            <a:tailEnd/>
          </a:ln>
        </p:spPr>
      </p:pic>
      <p:sp>
        <p:nvSpPr>
          <p:cNvPr id="7" name="TextBox 6"/>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wedge">
                                      <p:cBhvr>
                                        <p:cTn id="13" dur="2000"/>
                                        <p:tgtEl>
                                          <p:spTgt spid="410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dissolve">
                                      <p:cBhvr>
                                        <p:cTn id="2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228600" y="2286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dung</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609600" y="1144012"/>
            <a:ext cx="5867400" cy="4031873"/>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Ngõ ra cực thu/cực thoát để hở  </a:t>
            </a:r>
            <a:endParaRPr lang="en-US" sz="2400" spc="-100" smtClean="0">
              <a:latin typeface="Tahoma" pitchFamily="34" charset="0"/>
              <a:ea typeface="Tahoma" pitchFamily="34" charset="0"/>
              <a:cs typeface="Tahoma" pitchFamily="34" charset="0"/>
              <a:sym typeface="Wingdings 2"/>
            </a:endParaRP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Ngõ ra 3 trạng thái  </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Bus giao diện tốc độ cao </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Họ IC số ECL </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Cổng truyền CMOS (Chuyển mạch 2 chiều)</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Giao diện IC </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Giao diện với các điện áp khác nhau </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sym typeface="Wingdings 2"/>
              </a:rPr>
              <a:t>Mạch so sánh điện áp </a:t>
            </a:r>
            <a:r>
              <a:rPr lang="en-US" sz="2400" spc="-100" smtClean="0">
                <a:latin typeface="Tahoma" pitchFamily="34" charset="0"/>
                <a:ea typeface="Tahoma" pitchFamily="34" charset="0"/>
                <a:cs typeface="Tahoma" pitchFamily="34" charset="0"/>
              </a:rPr>
              <a:t>analog </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Hỏng hóc</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8" name="TextBox 7"/>
          <p:cNvSpPr txBox="1"/>
          <p:nvPr/>
        </p:nvSpPr>
        <p:spPr>
          <a:xfrm>
            <a:off x="152400" y="685800"/>
            <a:ext cx="73152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ra kiểu  cột chạm (totem) có các điểm sau:</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457200" y="1612880"/>
            <a:ext cx="8001000" cy="4154984"/>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Giảm công suất tiêu tán mạch.Trường hợp chỉ dùng R</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thay thế cho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D</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.(cho dòng bảo hòa lớn!!)</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Q3 hoạt động ở dạng mạch thu chung (trở ngõ ra bé), ngõ ra cột chạm giúp cải thiện dạng sóng ra, tăng tốc độ chuyển mạch.</a:t>
            </a:r>
          </a:p>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Yếu điểm: </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Khi chuyển từ LOW sang HIGH, Q4 tắt chậm hơn khi Q3 mở, xuất hiện khoảng thời gian khoảng vài nano giây khi cả hai BJT cùng dẫn làm tăng dòng tiêu tán lớn (30 – 40 mA)  từ nguồn 5V.</a:t>
            </a:r>
          </a:p>
          <a:p>
            <a:r>
              <a:rPr lang="en-US" sz="2400" spc="-100" smtClean="0">
                <a:latin typeface="Tahoma" pitchFamily="34" charset="0"/>
                <a:ea typeface="Tahoma" pitchFamily="34" charset="0"/>
                <a:cs typeface="Tahoma" pitchFamily="34" charset="0"/>
              </a:rPr>
              <a:t>     </a:t>
            </a:r>
          </a:p>
        </p:txBody>
      </p:sp>
      <p:sp>
        <p:nvSpPr>
          <p:cNvPr id="6" name="TextBox 5"/>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dissolve">
                                      <p:cBhvr>
                                        <p:cTn id="13" dur="500"/>
                                        <p:tgtEl>
                                          <p:spTgt spid="1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dissolv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wipe(left)">
                                      <p:cBhvr>
                                        <p:cTn id="23" dur="500"/>
                                        <p:tgtEl>
                                          <p:spTgt spid="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wipe(up)">
                                      <p:cBhvr>
                                        <p:cTn id="28" dur="500"/>
                                        <p:tgtEl>
                                          <p:spTgt spid="13">
                                            <p:txEl>
                                              <p:pRg st="3" end="3"/>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Effect transition="in" filter="wipe(up)">
                                      <p:cBhvr>
                                        <p:cTn id="31"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13" name="TextBox 12"/>
          <p:cNvSpPr txBox="1"/>
          <p:nvPr/>
        </p:nvSpPr>
        <p:spPr>
          <a:xfrm>
            <a:off x="304800" y="1143000"/>
            <a:ext cx="8458200" cy="830997"/>
          </a:xfrm>
          <a:prstGeom prst="rect">
            <a:avLst/>
          </a:prstGeom>
          <a:noFill/>
        </p:spPr>
        <p:txBody>
          <a:bodyPr wrap="square" rtlCol="0">
            <a:spAutoFit/>
          </a:bodyPr>
          <a:lstStyle/>
          <a:p>
            <a:pPr marL="457200" indent="-457200"/>
            <a:r>
              <a:rPr lang="en-US" sz="2400" spc="-100" smtClean="0">
                <a:latin typeface="Tahoma" pitchFamily="34" charset="0"/>
                <a:ea typeface="Tahoma" pitchFamily="34" charset="0"/>
                <a:cs typeface="Tahoma" pitchFamily="34" charset="0"/>
              </a:rPr>
              <a:t>Cổng không dùng BJT nhiều cực phát.</a:t>
            </a:r>
          </a:p>
          <a:p>
            <a:pPr marL="457200" indent="-457200"/>
            <a:r>
              <a:rPr lang="en-US" sz="2400" spc="-100" smtClean="0">
                <a:latin typeface="Tahoma" pitchFamily="34" charset="0"/>
                <a:ea typeface="Tahoma" pitchFamily="34" charset="0"/>
                <a:cs typeface="Tahoma" pitchFamily="34" charset="0"/>
              </a:rPr>
              <a:t>Ngõ ra cũng là dạng mạch cột chạm (totem)    </a:t>
            </a:r>
          </a:p>
        </p:txBody>
      </p:sp>
      <p:sp>
        <p:nvSpPr>
          <p:cNvPr id="9" name="TextBox 8"/>
          <p:cNvSpPr txBox="1"/>
          <p:nvPr/>
        </p:nvSpPr>
        <p:spPr>
          <a:xfrm>
            <a:off x="228600" y="762000"/>
            <a:ext cx="73152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Cổng NOR – TTL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0" name="TextBox 9"/>
          <p:cNvSpPr txBox="1"/>
          <p:nvPr/>
        </p:nvSpPr>
        <p:spPr>
          <a:xfrm>
            <a:off x="304800" y="5943600"/>
            <a:ext cx="8382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Bài luyện tập: SV thử đề nghị dạng mạch NOT – TTL </a:t>
            </a:r>
            <a:endParaRPr lang="en-US" sz="2400" spc="-100">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1757362" y="2015929"/>
            <a:ext cx="5176838" cy="3927671"/>
          </a:xfrm>
          <a:prstGeom prst="rect">
            <a:avLst/>
          </a:prstGeom>
          <a:noFill/>
          <a:ln w="9525">
            <a:noFill/>
            <a:miter lim="800000"/>
            <a:headEnd/>
            <a:tailEnd/>
          </a:ln>
        </p:spPr>
      </p:pic>
      <p:sp>
        <p:nvSpPr>
          <p:cNvPr id="8" name="TextBox 7"/>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wedge">
                                      <p:cBhvr>
                                        <p:cTn id="13" dur="20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8" name="TextBox 7"/>
          <p:cNvSpPr txBox="1"/>
          <p:nvPr/>
        </p:nvSpPr>
        <p:spPr>
          <a:xfrm>
            <a:off x="152400" y="6858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endParaRPr lang="en-US" sz="2400" b="1" spc="-100">
              <a:solidFill>
                <a:srgbClr val="C00000"/>
              </a:solidFill>
              <a:latin typeface="Tahoma" pitchFamily="34" charset="0"/>
              <a:ea typeface="Tahoma" pitchFamily="34" charset="0"/>
              <a:cs typeface="Tahoma" pitchFamily="34" charset="0"/>
            </a:endParaRPr>
          </a:p>
        </p:txBody>
      </p:sp>
      <p:sp>
        <p:nvSpPr>
          <p:cNvPr id="13" name="TextBox 12"/>
          <p:cNvSpPr txBox="1"/>
          <p:nvPr/>
        </p:nvSpPr>
        <p:spPr>
          <a:xfrm>
            <a:off x="304800" y="1600200"/>
            <a:ext cx="8458200" cy="2308324"/>
          </a:xfrm>
          <a:prstGeom prst="rect">
            <a:avLst/>
          </a:prstGeom>
          <a:noFill/>
        </p:spPr>
        <p:txBody>
          <a:bodyPr wrap="square" rtlCol="0">
            <a:spAutoFit/>
          </a:bodyPr>
          <a:lstStyle/>
          <a:p>
            <a:pPr marL="457200" indent="-457200">
              <a:buAutoNum type="arabicPeriod"/>
            </a:pPr>
            <a:r>
              <a:rPr lang="en-US" sz="2400" spc="-100" smtClean="0">
                <a:latin typeface="Tahoma" pitchFamily="34" charset="0"/>
                <a:ea typeface="Tahoma" pitchFamily="34" charset="0"/>
                <a:cs typeface="Tahoma" pitchFamily="34" charset="0"/>
              </a:rPr>
              <a:t>Đúng/sai: Ngõ ra TTL  rút dòng khi ở mức thấp</a:t>
            </a:r>
          </a:p>
          <a:p>
            <a:pPr marL="457200" indent="-457200">
              <a:buAutoNum type="arabicPeriod"/>
            </a:pPr>
            <a:r>
              <a:rPr lang="en-US" sz="2400" spc="-100" smtClean="0">
                <a:latin typeface="Tahoma" pitchFamily="34" charset="0"/>
                <a:ea typeface="Tahoma" pitchFamily="34" charset="0"/>
                <a:cs typeface="Tahoma" pitchFamily="34" charset="0"/>
              </a:rPr>
              <a:t>Trạng thái ngõ vào nào có dòng vào lớn nhất? </a:t>
            </a:r>
          </a:p>
          <a:p>
            <a:pPr marL="457200" indent="-457200">
              <a:buAutoNum type="arabicPeriod"/>
            </a:pPr>
            <a:r>
              <a:rPr lang="en-US" sz="2400" spc="-100" smtClean="0">
                <a:latin typeface="Tahoma" pitchFamily="34" charset="0"/>
                <a:ea typeface="Tahoma" pitchFamily="34" charset="0"/>
                <a:cs typeface="Tahoma" pitchFamily="34" charset="0"/>
              </a:rPr>
              <a:t>Cho biết ưu và yếu điểm của ngõ ra kiểu cột chạm?</a:t>
            </a:r>
          </a:p>
          <a:p>
            <a:pPr marL="457200" indent="-457200">
              <a:buAutoNum type="arabicPeriod"/>
            </a:pPr>
            <a:r>
              <a:rPr lang="en-US" sz="2400" spc="-100" smtClean="0">
                <a:latin typeface="Tahoma" pitchFamily="34" charset="0"/>
                <a:ea typeface="Tahoma" pitchFamily="34" charset="0"/>
                <a:cs typeface="Tahoma" pitchFamily="34" charset="0"/>
              </a:rPr>
              <a:t>BJT nào đóng vai trò kéo lên (pull-up) trong cổng NAND?</a:t>
            </a:r>
          </a:p>
          <a:p>
            <a:pPr marL="457200" indent="-457200">
              <a:buFontTx/>
              <a:buAutoNum type="arabicPeriod"/>
            </a:pPr>
            <a:r>
              <a:rPr lang="en-US" sz="2400" spc="-100" smtClean="0">
                <a:latin typeface="Tahoma" pitchFamily="34" charset="0"/>
                <a:ea typeface="Tahoma" pitchFamily="34" charset="0"/>
                <a:cs typeface="Tahoma" pitchFamily="34" charset="0"/>
              </a:rPr>
              <a:t>BJT nào đóng vai trò kéo xuống trong cổng NOR?</a:t>
            </a:r>
          </a:p>
          <a:p>
            <a:pPr marL="457200" indent="-457200">
              <a:buAutoNum type="arabicPeriod"/>
            </a:pPr>
            <a:r>
              <a:rPr lang="en-US" sz="2400" spc="-100" smtClean="0">
                <a:latin typeface="Tahoma" pitchFamily="34" charset="0"/>
                <a:ea typeface="Tahoma" pitchFamily="34" charset="0"/>
                <a:cs typeface="Tahoma" pitchFamily="34" charset="0"/>
              </a:rPr>
              <a:t>Sự khác biệt giữa TTL NOR và NAND?     </a:t>
            </a:r>
          </a:p>
        </p:txBody>
      </p:sp>
      <p:sp>
        <p:nvSpPr>
          <p:cNvPr id="6" name="TextBox 5"/>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 calcmode="lin" valueType="num">
                                      <p:cBhvr additive="base">
                                        <p:cTn id="24"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wipe(left)">
                                      <p:cBhvr>
                                        <p:cTn id="30" dur="500"/>
                                        <p:tgtEl>
                                          <p:spTgt spid="1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
                                            <p:txEl>
                                              <p:pRg st="5" end="5"/>
                                            </p:txEl>
                                          </p:spTgt>
                                        </p:tgtEl>
                                        <p:attrNameLst>
                                          <p:attrName>style.visibility</p:attrName>
                                        </p:attrNameLst>
                                      </p:cBhvr>
                                      <p:to>
                                        <p:strVal val="visible"/>
                                      </p:to>
                                    </p:set>
                                    <p:animEffect transition="in" filter="wipe(left)">
                                      <p:cBhvr>
                                        <p:cTn id="40"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8" name="TextBox 7"/>
          <p:cNvSpPr txBox="1"/>
          <p:nvPr/>
        </p:nvSpPr>
        <p:spPr>
          <a:xfrm>
            <a:off x="152400" y="6858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TTL Data Sheets</a:t>
            </a:r>
            <a:endParaRPr lang="en-US" sz="2400" b="1" spc="-100">
              <a:solidFill>
                <a:srgbClr val="C00000"/>
              </a:solidFill>
              <a:latin typeface="Tahoma" pitchFamily="34" charset="0"/>
              <a:ea typeface="Tahoma" pitchFamily="34" charset="0"/>
              <a:cs typeface="Tahoma" pitchFamily="34" charset="0"/>
            </a:endParaRPr>
          </a:p>
        </p:txBody>
      </p:sp>
      <p:sp>
        <p:nvSpPr>
          <p:cNvPr id="13" name="TextBox 12"/>
          <p:cNvSpPr txBox="1"/>
          <p:nvPr/>
        </p:nvSpPr>
        <p:spPr>
          <a:xfrm>
            <a:off x="304800" y="1460480"/>
            <a:ext cx="8458200" cy="3416320"/>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1964, Texas Instruments Corporation giới thiệu các thông số của họ IC - TTL . </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Họ 54/74 được dùng nhiều nhất trong nhóm IC logic.</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Thông số seri 74 tương tự 54 nhưng 54 hoạt động trong tầm rộng hơn nhiệt độ và điện áp nguồn nuôi.</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Các nhà sản xuất có thể đặt tên khác (thí dụ SN: Texas Instruments; DM: National Semiconductor; S: Signetic)</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Thí dụ 7402, SN7402, DM7402, S7402.</a:t>
            </a:r>
          </a:p>
          <a:p>
            <a:r>
              <a:rPr lang="en-US" sz="2400" spc="-100" smtClean="0">
                <a:latin typeface="Tahoma" pitchFamily="34" charset="0"/>
                <a:ea typeface="Tahoma" pitchFamily="34" charset="0"/>
                <a:cs typeface="Tahoma" pitchFamily="34" charset="0"/>
              </a:rPr>
              <a:t>Ngoài ra còn có các loại (74, 74LS, 74S,74ALS,…)</a:t>
            </a:r>
          </a:p>
        </p:txBody>
      </p:sp>
      <p:sp>
        <p:nvSpPr>
          <p:cNvPr id="11" name="TextBox 10"/>
          <p:cNvSpPr txBox="1"/>
          <p:nvPr/>
        </p:nvSpPr>
        <p:spPr>
          <a:xfrm>
            <a:off x="381000" y="4953000"/>
            <a:ext cx="84582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Phần tiếp theo, trình bày về data sheets của họ 74ALS để giúp các bạn hiểu rõ về các thông số của IC, tiếp đến ta giới thiệu các họ 74 khác. </a:t>
            </a:r>
          </a:p>
        </p:txBody>
      </p:sp>
      <p:sp>
        <p:nvSpPr>
          <p:cNvPr id="7" name="TextBox 6"/>
          <p:cNvSpPr txBox="1"/>
          <p:nvPr/>
        </p:nvSpPr>
        <p:spPr>
          <a:xfrm>
            <a:off x="0" y="24825"/>
            <a:ext cx="8001000" cy="584775"/>
          </a:xfrm>
          <a:prstGeom prst="rect">
            <a:avLst/>
          </a:prstGeom>
          <a:noFill/>
        </p:spPr>
        <p:txBody>
          <a:bodyPr wrap="square" rtlCol="0">
            <a:spAutoFit/>
          </a:bodyPr>
          <a:lstStyle/>
          <a:p>
            <a:r>
              <a:rPr lang="en-US" sz="3200" b="1" smtClean="0">
                <a:solidFill>
                  <a:srgbClr val="FF0000"/>
                </a:solidFill>
                <a:latin typeface="Tahoma" pitchFamily="34" charset="0"/>
                <a:ea typeface="Tahoma" pitchFamily="34" charset="0"/>
                <a:cs typeface="Tahoma" pitchFamily="34" charset="0"/>
              </a:rPr>
              <a:t>Họ logic TTL</a:t>
            </a:r>
            <a:endParaRPr lang="en-US" sz="3200" b="1">
              <a:solidFill>
                <a:srgbClr val="FF0000"/>
              </a:solidFill>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 calcmode="lin" valueType="num">
                                      <p:cBhvr additive="base">
                                        <p:cTn id="25"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 calcmode="lin" valueType="num">
                                      <p:cBhvr additive="base">
                                        <p:cTn id="31"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 calcmode="lin" valueType="num">
                                      <p:cBhvr additive="base">
                                        <p:cTn id="37"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xEl>
                                              <p:pRg st="5" end="5"/>
                                            </p:txEl>
                                          </p:spTgt>
                                        </p:tgtEl>
                                        <p:attrNameLst>
                                          <p:attrName>style.visibility</p:attrName>
                                        </p:attrNameLst>
                                      </p:cBhvr>
                                      <p:to>
                                        <p:strVal val="visible"/>
                                      </p:to>
                                    </p:set>
                                    <p:anim calcmode="lin" valueType="num">
                                      <p:cBhvr additive="base">
                                        <p:cTn id="41"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dissolve">
                                      <p:cBhvr>
                                        <p:cTn id="4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latin typeface="Tahoma" pitchFamily="34" charset="0"/>
                <a:ea typeface="Tahoma" pitchFamily="34" charset="0"/>
                <a:cs typeface="Tahoma" pitchFamily="34" charset="0"/>
              </a:rPr>
              <a:t>Họ logic TTL IC 74/54ALS00 </a:t>
            </a:r>
            <a:endParaRPr lang="en-US" sz="3200" b="1" spc="-100">
              <a:solidFill>
                <a:srgbClr val="FF0000"/>
              </a:solidFill>
              <a:latin typeface="Tahoma" pitchFamily="34" charset="0"/>
              <a:ea typeface="Tahoma" pitchFamily="34" charset="0"/>
              <a:cs typeface="Tahoma" pitchFamily="34" charset="0"/>
            </a:endParaRPr>
          </a:p>
        </p:txBody>
      </p:sp>
      <p:sp>
        <p:nvSpPr>
          <p:cNvPr id="8" name="TextBox 7"/>
          <p:cNvSpPr txBox="1"/>
          <p:nvPr/>
        </p:nvSpPr>
        <p:spPr>
          <a:xfrm>
            <a:off x="152400" y="685800"/>
            <a:ext cx="83820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thông số của IC cổng NAND 74/54ALS00</a:t>
            </a:r>
            <a:endParaRPr lang="en-US" sz="2400" b="1"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Điều kiện hoạt động, đặc tính về điện và chuyển mạch</a:t>
            </a:r>
            <a:r>
              <a:rPr lang="en-US" sz="2400" spc="-100" smtClean="0">
                <a:solidFill>
                  <a:srgbClr val="C00000"/>
                </a:solidFill>
                <a:latin typeface="Tahoma" pitchFamily="34" charset="0"/>
                <a:ea typeface="Tahoma" pitchFamily="34" charset="0"/>
                <a:cs typeface="Tahoma" pitchFamily="34" charset="0"/>
              </a:rPr>
              <a:t> </a:t>
            </a:r>
            <a:r>
              <a:rPr lang="en-US" sz="2400" b="1" spc="-100" smtClean="0">
                <a:solidFill>
                  <a:srgbClr val="C00000"/>
                </a:solidFill>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sp>
        <p:nvSpPr>
          <p:cNvPr id="13" name="TextBox 12"/>
          <p:cNvSpPr txBox="1"/>
          <p:nvPr/>
        </p:nvSpPr>
        <p:spPr>
          <a:xfrm>
            <a:off x="228600" y="1524000"/>
            <a:ext cx="8458200" cy="2677656"/>
          </a:xfrm>
          <a:prstGeom prst="rect">
            <a:avLst/>
          </a:prstGeom>
          <a:noFill/>
        </p:spPr>
        <p:txBody>
          <a:bodyPr wrap="square" rtlCol="0">
            <a:spAutoFit/>
          </a:bodyPr>
          <a:lstStyle/>
          <a:p>
            <a:pPr marL="457200" indent="-457200"/>
            <a:r>
              <a:rPr lang="en-US" sz="2400" b="1" spc="-100" smtClean="0">
                <a:solidFill>
                  <a:srgbClr val="C00000"/>
                </a:solidFill>
                <a:latin typeface="Tahoma" pitchFamily="34" charset="0"/>
                <a:ea typeface="Tahoma" pitchFamily="34" charset="0"/>
                <a:cs typeface="Tahoma" pitchFamily="34" charset="0"/>
              </a:rPr>
              <a:t>Tầm nhiệt độ và điện áp nguồn nuôi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74/54ALS đều có điện áp danh định là (V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=5V) với thay đổi từ 4,5 đến 5,5V.</a:t>
            </a:r>
          </a:p>
          <a:p>
            <a:r>
              <a:rPr lang="en-US" sz="2400" spc="-100" smtClean="0">
                <a:latin typeface="Tahoma" pitchFamily="34" charset="0"/>
                <a:ea typeface="Tahoma" pitchFamily="34" charset="0"/>
                <a:cs typeface="Tahoma" pitchFamily="34" charset="0"/>
              </a:rPr>
              <a:t>Nhiệt độ:</a:t>
            </a:r>
          </a:p>
          <a:p>
            <a:r>
              <a:rPr lang="en-US" sz="2400" spc="-100" smtClean="0">
                <a:latin typeface="Tahoma" pitchFamily="34" charset="0"/>
                <a:ea typeface="Tahoma" pitchFamily="34" charset="0"/>
                <a:cs typeface="Tahoma" pitchFamily="34" charset="0"/>
              </a:rPr>
              <a:t> 74ALS: từ 0</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70</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C.</a:t>
            </a:r>
          </a:p>
          <a:p>
            <a:r>
              <a:rPr lang="en-US" sz="2400" spc="-100" smtClean="0">
                <a:latin typeface="Tahoma" pitchFamily="34" charset="0"/>
                <a:ea typeface="Tahoma" pitchFamily="34" charset="0"/>
                <a:cs typeface="Tahoma" pitchFamily="34" charset="0"/>
              </a:rPr>
              <a:t> 54ALS: từ - 55</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+125</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C.</a:t>
            </a:r>
          </a:p>
          <a:p>
            <a:r>
              <a:rPr lang="en-US" sz="2400" spc="-100" smtClean="0">
                <a:latin typeface="Tahoma" pitchFamily="34" charset="0"/>
                <a:ea typeface="Tahoma" pitchFamily="34" charset="0"/>
                <a:cs typeface="Tahoma" pitchFamily="34" charset="0"/>
              </a:rPr>
              <a:t>     (đắc tiền hơn: ứng dụng quân sự/không gian.</a:t>
            </a:r>
          </a:p>
        </p:txBody>
      </p:sp>
      <p:pic>
        <p:nvPicPr>
          <p:cNvPr id="10244" name="Picture 4"/>
          <p:cNvPicPr>
            <a:picLocks noChangeAspect="1" noChangeArrowheads="1"/>
          </p:cNvPicPr>
          <p:nvPr/>
        </p:nvPicPr>
        <p:blipFill>
          <a:blip r:embed="rId3" cstate="print"/>
          <a:srcRect/>
          <a:stretch>
            <a:fillRect/>
          </a:stretch>
        </p:blipFill>
        <p:spPr bwMode="auto">
          <a:xfrm>
            <a:off x="381000" y="4254603"/>
            <a:ext cx="8353508" cy="2603397"/>
          </a:xfrm>
          <a:prstGeom prst="rect">
            <a:avLst/>
          </a:prstGeom>
          <a:noFill/>
          <a:ln w="9525">
            <a:noFill/>
            <a:miter lim="800000"/>
            <a:headEnd/>
            <a:tailEnd/>
          </a:ln>
        </p:spPr>
      </p:pic>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 calcmode="lin" valueType="num">
                                      <p:cBhvr additive="base">
                                        <p:cTn id="1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 calcmode="lin" valueType="num">
                                      <p:cBhvr additive="base">
                                        <p:cTn id="24"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wipe(left)">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animEffect transition="in" filter="wipe(left)">
                                      <p:cBhvr>
                                        <p:cTn id="35" dur="500"/>
                                        <p:tgtEl>
                                          <p:spTgt spid="1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
                                            <p:txEl>
                                              <p:pRg st="4" end="4"/>
                                            </p:txEl>
                                          </p:spTgt>
                                        </p:tgtEl>
                                        <p:attrNameLst>
                                          <p:attrName>style.visibility</p:attrName>
                                        </p:attrNameLst>
                                      </p:cBhvr>
                                      <p:to>
                                        <p:strVal val="visible"/>
                                      </p:to>
                                    </p:set>
                                    <p:animEffect transition="in" filter="wipe(left)">
                                      <p:cBhvr>
                                        <p:cTn id="40" dur="500"/>
                                        <p:tgtEl>
                                          <p:spTgt spid="1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
                                            <p:txEl>
                                              <p:pRg st="5" end="5"/>
                                            </p:txEl>
                                          </p:spTgt>
                                        </p:tgtEl>
                                        <p:attrNameLst>
                                          <p:attrName>style.visibility</p:attrName>
                                        </p:attrNameLst>
                                      </p:cBhvr>
                                      <p:to>
                                        <p:strVal val="visible"/>
                                      </p:to>
                                    </p:set>
                                    <p:animEffect transition="in" filter="wipe(left)">
                                      <p:cBhvr>
                                        <p:cTn id="45" dur="500"/>
                                        <p:tgtEl>
                                          <p:spTgt spid="1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0" presetClass="entr" presetSubtype="0" fill="hold" nodeType="clickEffect">
                                  <p:stCondLst>
                                    <p:cond delay="0"/>
                                  </p:stCondLst>
                                  <p:childTnLst>
                                    <p:set>
                                      <p:cBhvr>
                                        <p:cTn id="49" dur="1" fill="hold">
                                          <p:stCondLst>
                                            <p:cond delay="0"/>
                                          </p:stCondLst>
                                        </p:cTn>
                                        <p:tgtEl>
                                          <p:spTgt spid="10244"/>
                                        </p:tgtEl>
                                        <p:attrNameLst>
                                          <p:attrName>style.visibility</p:attrName>
                                        </p:attrNameLst>
                                      </p:cBhvr>
                                      <p:to>
                                        <p:strVal val="visible"/>
                                      </p:to>
                                    </p:set>
                                    <p:animEffect transition="in" filter="wedge">
                                      <p:cBhvr>
                                        <p:cTn id="50"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13" name="TextBox 12"/>
          <p:cNvSpPr txBox="1"/>
          <p:nvPr/>
        </p:nvSpPr>
        <p:spPr>
          <a:xfrm>
            <a:off x="228600" y="685800"/>
            <a:ext cx="8458200" cy="2308324"/>
          </a:xfrm>
          <a:prstGeom prst="rect">
            <a:avLst/>
          </a:prstGeom>
          <a:noFill/>
        </p:spPr>
        <p:txBody>
          <a:bodyPr wrap="square" rtlCol="0">
            <a:spAutoFit/>
          </a:bodyPr>
          <a:lstStyle/>
          <a:p>
            <a:pPr marL="457200" indent="-457200"/>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mức điện áp</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Tra bảng, ta có ngưỡng nhiễu DC mức thấp là:</a:t>
            </a:r>
          </a:p>
          <a:p>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NL</a:t>
            </a:r>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(max)= 0,8V – 0,5V = 300mV</a:t>
            </a:r>
          </a:p>
          <a:p>
            <a:r>
              <a:rPr lang="en-US" sz="2400" spc="-100" smtClean="0">
                <a:latin typeface="Tahoma" pitchFamily="34" charset="0"/>
                <a:ea typeface="Tahoma" pitchFamily="34" charset="0"/>
                <a:cs typeface="Tahoma" pitchFamily="34" charset="0"/>
              </a:rPr>
              <a:t>Ngưỡng nhiễu DC mức cao là:</a:t>
            </a:r>
          </a:p>
          <a:p>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NH</a:t>
            </a:r>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0H</a:t>
            </a:r>
            <a:r>
              <a:rPr lang="en-US" sz="2400" spc="-100" smtClean="0">
                <a:latin typeface="Tahoma" pitchFamily="34" charset="0"/>
                <a:ea typeface="Tahoma" pitchFamily="34" charset="0"/>
                <a:cs typeface="Tahoma" pitchFamily="34" charset="0"/>
              </a:rPr>
              <a:t>(min)-V</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(min)= 2,5V – 2,0V = 500mV</a:t>
            </a:r>
          </a:p>
          <a:p>
            <a:r>
              <a:rPr lang="en-US" sz="2400" spc="-100" smtClean="0">
                <a:latin typeface="Tahoma" pitchFamily="34" charset="0"/>
                <a:ea typeface="Tahoma" pitchFamily="34" charset="0"/>
                <a:cs typeface="Tahoma" pitchFamily="34" charset="0"/>
              </a:rPr>
              <a:t>Vậy </a:t>
            </a:r>
            <a:r>
              <a:rPr lang="en-US" sz="2400" i="1" spc="-100" smtClean="0">
                <a:latin typeface="Tahoma" pitchFamily="34" charset="0"/>
                <a:ea typeface="Tahoma" pitchFamily="34" charset="0"/>
                <a:cs typeface="Tahoma" pitchFamily="34" charset="0"/>
              </a:rPr>
              <a:t>ngưỡng nhiễu DC trường hợp xấu </a:t>
            </a:r>
            <a:r>
              <a:rPr lang="en-US" sz="2400" spc="-100" smtClean="0">
                <a:latin typeface="Tahoma" pitchFamily="34" charset="0"/>
                <a:ea typeface="Tahoma" pitchFamily="34" charset="0"/>
                <a:cs typeface="Tahoma" pitchFamily="34" charset="0"/>
              </a:rPr>
              <a:t>nhất là 300mV</a:t>
            </a:r>
          </a:p>
        </p:txBody>
      </p:sp>
      <p:pic>
        <p:nvPicPr>
          <p:cNvPr id="11266" name="Picture 2"/>
          <p:cNvPicPr>
            <a:picLocks noChangeAspect="1" noChangeArrowheads="1"/>
          </p:cNvPicPr>
          <p:nvPr/>
        </p:nvPicPr>
        <p:blipFill>
          <a:blip r:embed="rId3" cstate="print"/>
          <a:srcRect/>
          <a:stretch>
            <a:fillRect/>
          </a:stretch>
        </p:blipFill>
        <p:spPr bwMode="auto">
          <a:xfrm>
            <a:off x="430012" y="3152775"/>
            <a:ext cx="8485388" cy="3552825"/>
          </a:xfrm>
          <a:prstGeom prst="rect">
            <a:avLst/>
          </a:prstGeom>
          <a:noFill/>
          <a:ln w="9525">
            <a:noFill/>
            <a:miter lim="800000"/>
            <a:headEnd/>
            <a:tailEnd/>
          </a:ln>
        </p:spPr>
      </p:pic>
      <p:sp>
        <p:nvSpPr>
          <p:cNvPr id="9" name="TextBox 8"/>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 IC 74/54ALS00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animEffect transition="in" filter="wedge">
                                      <p:cBhvr>
                                        <p:cTn id="13" dur="2000"/>
                                        <p:tgtEl>
                                          <p:spTgt spid="1126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wipe(left)">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wipe(left)">
                                      <p:cBhvr>
                                        <p:cTn id="23" dur="500"/>
                                        <p:tgtEl>
                                          <p:spTgt spid="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wipe(left)">
                                      <p:cBhvr>
                                        <p:cTn id="28" dur="500"/>
                                        <p:tgtEl>
                                          <p:spTgt spid="1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
                                            <p:txEl>
                                              <p:pRg st="4" end="4"/>
                                            </p:txEl>
                                          </p:spTgt>
                                        </p:tgtEl>
                                        <p:attrNameLst>
                                          <p:attrName>style.visibility</p:attrName>
                                        </p:attrNameLst>
                                      </p:cBhvr>
                                      <p:to>
                                        <p:strVal val="visible"/>
                                      </p:to>
                                    </p:set>
                                    <p:animEffect transition="in" filter="wipe(left)">
                                      <p:cBhvr>
                                        <p:cTn id="33" dur="500"/>
                                        <p:tgtEl>
                                          <p:spTgt spid="1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3">
                                            <p:txEl>
                                              <p:pRg st="5" end="5"/>
                                            </p:txEl>
                                          </p:spTgt>
                                        </p:tgtEl>
                                        <p:attrNameLst>
                                          <p:attrName>style.visibility</p:attrName>
                                        </p:attrNameLst>
                                      </p:cBhvr>
                                      <p:to>
                                        <p:strVal val="visible"/>
                                      </p:to>
                                    </p:set>
                                    <p:animEffect transition="in" filter="wipe(left)">
                                      <p:cBhvr>
                                        <p:cTn id="38"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152400" y="6858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Đặc tính chuyển mạch</a:t>
            </a:r>
            <a:endParaRPr lang="en-US" sz="2400" b="1" spc="-100">
              <a:solidFill>
                <a:srgbClr val="C00000"/>
              </a:solidFill>
              <a:latin typeface="Tahoma" pitchFamily="34" charset="0"/>
              <a:ea typeface="Tahoma" pitchFamily="34" charset="0"/>
              <a:cs typeface="Tahoma"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974481" y="1219200"/>
            <a:ext cx="7178919" cy="1752600"/>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2667000" y="3657600"/>
            <a:ext cx="3523384" cy="1485900"/>
          </a:xfrm>
          <a:prstGeom prst="rect">
            <a:avLst/>
          </a:prstGeom>
          <a:noFill/>
          <a:ln w="9525">
            <a:noFill/>
            <a:miter lim="800000"/>
            <a:headEnd/>
            <a:tailEnd/>
          </a:ln>
        </p:spPr>
      </p:pic>
      <p:sp>
        <p:nvSpPr>
          <p:cNvPr id="10" name="TextBox 9"/>
          <p:cNvSpPr txBox="1"/>
          <p:nvPr/>
        </p:nvSpPr>
        <p:spPr>
          <a:xfrm>
            <a:off x="304800" y="32004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mức điện áp cho 74ALS</a:t>
            </a:r>
            <a:endParaRPr lang="en-US" sz="2400" b="1" spc="-100">
              <a:solidFill>
                <a:srgbClr val="C00000"/>
              </a:solidFill>
              <a:latin typeface="Tahoma" pitchFamily="34" charset="0"/>
              <a:ea typeface="Tahoma" pitchFamily="34" charset="0"/>
              <a:cs typeface="Tahoma" pitchFamily="34" charset="0"/>
            </a:endParaRPr>
          </a:p>
        </p:txBody>
      </p:sp>
      <p:sp>
        <p:nvSpPr>
          <p:cNvPr id="11" name="TextBox 10"/>
          <p:cNvSpPr txBox="1"/>
          <p:nvPr/>
        </p:nvSpPr>
        <p:spPr>
          <a:xfrm>
            <a:off x="533400" y="5334000"/>
            <a:ext cx="73152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Điện áp tối đa:</a:t>
            </a:r>
          </a:p>
          <a:p>
            <a:r>
              <a:rPr lang="en-US" sz="2400" spc="-100" smtClean="0">
                <a:latin typeface="Tahoma" pitchFamily="34" charset="0"/>
                <a:ea typeface="Tahoma" pitchFamily="34" charset="0"/>
                <a:cs typeface="Tahoma" pitchFamily="34" charset="0"/>
              </a:rPr>
              <a:t>Điện áp vào giới hạn không được vượt quá +7V.</a:t>
            </a:r>
          </a:p>
          <a:p>
            <a:r>
              <a:rPr lang="en-US" sz="2400" spc="-100" smtClean="0">
                <a:latin typeface="Tahoma" pitchFamily="34" charset="0"/>
                <a:ea typeface="Tahoma" pitchFamily="34" charset="0"/>
                <a:cs typeface="Tahoma" pitchFamily="34" charset="0"/>
              </a:rPr>
              <a:t>Điện áp âm vào không quá – 0,5V.  </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Effect transition="in" filter="wedge">
                                      <p:cBhvr>
                                        <p:cTn id="13" dur="20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2291"/>
                                        </p:tgtEl>
                                        <p:attrNameLst>
                                          <p:attrName>style.visibility</p:attrName>
                                        </p:attrNameLst>
                                      </p:cBhvr>
                                      <p:to>
                                        <p:strVal val="visible"/>
                                      </p:to>
                                    </p:set>
                                    <p:animEffect transition="in" filter="wedge">
                                      <p:cBhvr>
                                        <p:cTn id="23" dur="2000"/>
                                        <p:tgtEl>
                                          <p:spTgt spid="1229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wipe(left)">
                                      <p:cBhvr>
                                        <p:cTn id="34" dur="500"/>
                                        <p:tgtEl>
                                          <p:spTgt spid="11">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wipe(left)">
                                      <p:cBhvr>
                                        <p:cTn id="39"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5" name="TextBox 4"/>
          <p:cNvSpPr txBox="1"/>
          <p:nvPr/>
        </p:nvSpPr>
        <p:spPr>
          <a:xfrm>
            <a:off x="304800" y="15240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609600" y="1056144"/>
            <a:ext cx="81534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Công suất tiêu tán:</a:t>
            </a:r>
          </a:p>
          <a:p>
            <a:r>
              <a:rPr lang="en-US" sz="2400" spc="-100" smtClean="0">
                <a:latin typeface="Tahoma" pitchFamily="34" charset="0"/>
                <a:ea typeface="Tahoma" pitchFamily="34" charset="0"/>
                <a:cs typeface="Tahoma" pitchFamily="34" charset="0"/>
              </a:rPr>
              <a:t>Cổng NAND TTL  ALS có công suất tiêu tán trung bình là 2,4 mW/1 cổng.</a:t>
            </a:r>
          </a:p>
          <a:p>
            <a:r>
              <a:rPr lang="en-US" sz="2400" b="1" spc="-100" smtClean="0">
                <a:latin typeface="Tahoma" pitchFamily="34" charset="0"/>
                <a:ea typeface="Tahoma" pitchFamily="34" charset="0"/>
                <a:cs typeface="Tahoma" pitchFamily="34" charset="0"/>
              </a:rPr>
              <a:t>Lý 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IC có I</a:t>
            </a:r>
            <a:r>
              <a:rPr lang="en-US" sz="2400" spc="-100" baseline="-25000" smtClean="0">
                <a:latin typeface="Tahoma" pitchFamily="34" charset="0"/>
                <a:ea typeface="Tahoma" pitchFamily="34" charset="0"/>
                <a:cs typeface="Tahoma" pitchFamily="34" charset="0"/>
              </a:rPr>
              <a:t>CCH</a:t>
            </a:r>
            <a:r>
              <a:rPr lang="en-US" sz="2400" spc="-100" smtClean="0">
                <a:latin typeface="Tahoma" pitchFamily="34" charset="0"/>
                <a:ea typeface="Tahoma" pitchFamily="34" charset="0"/>
                <a:cs typeface="Tahoma" pitchFamily="34" charset="0"/>
              </a:rPr>
              <a:t>=0,85mA và I</a:t>
            </a:r>
            <a:r>
              <a:rPr lang="en-US" sz="2400" spc="-100" baseline="-25000" smtClean="0">
                <a:latin typeface="Tahoma" pitchFamily="34" charset="0"/>
                <a:ea typeface="Tahoma" pitchFamily="34" charset="0"/>
                <a:cs typeface="Tahoma" pitchFamily="34" charset="0"/>
              </a:rPr>
              <a:t>CCL</a:t>
            </a:r>
            <a:r>
              <a:rPr lang="en-US" sz="2400" spc="-100" smtClean="0">
                <a:latin typeface="Tahoma" pitchFamily="34" charset="0"/>
                <a:ea typeface="Tahoma" pitchFamily="34" charset="0"/>
                <a:cs typeface="Tahoma" pitchFamily="34" charset="0"/>
              </a:rPr>
              <a:t>=3mA, vậy I</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(avg)=1,93mA </a:t>
            </a:r>
          </a:p>
          <a:p>
            <a:r>
              <a:rPr lang="en-US" sz="2400" spc="-100" smtClean="0">
                <a:latin typeface="Tahoma" pitchFamily="34" charset="0"/>
                <a:ea typeface="Tahoma" pitchFamily="34" charset="0"/>
                <a:cs typeface="Tahoma" pitchFamily="34" charset="0"/>
              </a:rPr>
              <a:t>Nên P</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(avg)=1,93mA x 5V =9,65mW cho toàn IC.</a:t>
            </a:r>
          </a:p>
          <a:p>
            <a:r>
              <a:rPr lang="en-US" sz="2400" spc="-100" smtClean="0">
                <a:latin typeface="Tahoma" pitchFamily="34" charset="0"/>
                <a:ea typeface="Tahoma" pitchFamily="34" charset="0"/>
                <a:cs typeface="Tahoma" pitchFamily="34" charset="0"/>
              </a:rPr>
              <a:t>IC có 4 cổng; công suất 1 cổng là (9,65/4)mW = 2,4mW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609600" y="3992940"/>
            <a:ext cx="81534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Thời gian truyền trễ:</a:t>
            </a:r>
          </a:p>
          <a:p>
            <a:r>
              <a:rPr lang="en-US" sz="2400" spc="-100" smtClean="0">
                <a:latin typeface="Tahoma" pitchFamily="34" charset="0"/>
                <a:ea typeface="Tahoma" pitchFamily="34" charset="0"/>
                <a:cs typeface="Tahoma" pitchFamily="34" charset="0"/>
              </a:rPr>
              <a:t>Data sheets cho thời gian truyền trễ tối đa và tối thiểu.</a:t>
            </a:r>
          </a:p>
          <a:p>
            <a:r>
              <a:rPr lang="en-US" sz="2400" spc="-100" smtClean="0">
                <a:latin typeface="Tahoma" pitchFamily="34" charset="0"/>
                <a:ea typeface="Tahoma" pitchFamily="34" charset="0"/>
                <a:cs typeface="Tahoma" pitchFamily="34" charset="0"/>
              </a:rPr>
              <a:t>Giả sử thời gian trễ là trung bình giữa trị cho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 7ns và      t</a:t>
            </a:r>
            <a:r>
              <a:rPr lang="en-US" sz="2400" spc="-100" baseline="-25000" smtClean="0">
                <a:latin typeface="Tahoma" pitchFamily="34" charset="0"/>
                <a:ea typeface="Tahoma" pitchFamily="34" charset="0"/>
                <a:cs typeface="Tahoma" pitchFamily="34" charset="0"/>
              </a:rPr>
              <a:t>PHL</a:t>
            </a:r>
            <a:r>
              <a:rPr lang="en-US" sz="2400" spc="-100" smtClean="0">
                <a:latin typeface="Tahoma" pitchFamily="34" charset="0"/>
                <a:ea typeface="Tahoma" pitchFamily="34" charset="0"/>
                <a:cs typeface="Tahoma" pitchFamily="34" charset="0"/>
              </a:rPr>
              <a:t> = 5 ns là t</a:t>
            </a:r>
            <a:r>
              <a:rPr lang="en-US" sz="2400" spc="-100" baseline="-25000" smtClean="0">
                <a:latin typeface="Tahoma" pitchFamily="34" charset="0"/>
                <a:ea typeface="Tahoma" pitchFamily="34" charset="0"/>
                <a:cs typeface="Tahoma" pitchFamily="34" charset="0"/>
              </a:rPr>
              <a:t>pd</a:t>
            </a:r>
            <a:r>
              <a:rPr lang="en-US" sz="2400" spc="-100" smtClean="0">
                <a:latin typeface="Tahoma" pitchFamily="34" charset="0"/>
                <a:ea typeface="Tahoma" pitchFamily="34" charset="0"/>
                <a:cs typeface="Tahoma" pitchFamily="34" charset="0"/>
              </a:rPr>
              <a:t> = 6ns      [(7ns+5ns)1/2]</a:t>
            </a: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up)">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left)">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left)">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wipe(left)">
                                      <p:cBhvr>
                                        <p:cTn id="33" dur="500"/>
                                        <p:tgtEl>
                                          <p:spTgt spid="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 calcmode="lin" valueType="num">
                                      <p:cBhvr additive="base">
                                        <p:cTn id="38"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xEl>
                                              <p:pRg st="1" end="1"/>
                                            </p:txEl>
                                          </p:spTgt>
                                        </p:tgtEl>
                                        <p:attrNameLst>
                                          <p:attrName>style.visibility</p:attrName>
                                        </p:attrNameLst>
                                      </p:cBhvr>
                                      <p:to>
                                        <p:strVal val="visible"/>
                                      </p:to>
                                    </p:set>
                                    <p:animEffect transition="in" filter="wipe(left)">
                                      <p:cBhvr>
                                        <p:cTn id="44" dur="500"/>
                                        <p:tgtEl>
                                          <p:spTgt spid="7">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Effect transition="in" filter="wipe(up)">
                                      <p:cBhvr>
                                        <p:cTn id="4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685800"/>
            <a:ext cx="8534400" cy="5632311"/>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r>
              <a:rPr lang="en-US" sz="2400" spc="-100" smtClean="0">
                <a:latin typeface="Tahoma" pitchFamily="34" charset="0"/>
                <a:ea typeface="Tahoma" pitchFamily="34" charset="0"/>
                <a:cs typeface="Tahoma" pitchFamily="34" charset="0"/>
              </a:rPr>
              <a:t>Từ đặc tính của IC74ALS00 (4 cổng 2 ngõ vào). Tìm công suất tiêu tán trung bình lớn nhất và thời gian trễ trung bình lớn nhất của một cổng.</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Bảng cho trị lớn nhất của I</a:t>
            </a:r>
            <a:r>
              <a:rPr lang="en-US" sz="2400" spc="-100" baseline="-25000" smtClean="0">
                <a:latin typeface="Tahoma" pitchFamily="34" charset="0"/>
                <a:ea typeface="Tahoma" pitchFamily="34" charset="0"/>
                <a:cs typeface="Tahoma" pitchFamily="34" charset="0"/>
              </a:rPr>
              <a:t>CCH</a:t>
            </a:r>
            <a:r>
              <a:rPr lang="en-US" sz="2400" spc="-100" smtClean="0">
                <a:latin typeface="Tahoma" pitchFamily="34" charset="0"/>
                <a:ea typeface="Tahoma" pitchFamily="34" charset="0"/>
                <a:cs typeface="Tahoma" pitchFamily="34" charset="0"/>
              </a:rPr>
              <a:t> (0,85mA) và I</a:t>
            </a:r>
            <a:r>
              <a:rPr lang="en-US" sz="2400" spc="-100" baseline="-25000" smtClean="0">
                <a:latin typeface="Tahoma" pitchFamily="34" charset="0"/>
                <a:ea typeface="Tahoma" pitchFamily="34" charset="0"/>
                <a:cs typeface="Tahoma" pitchFamily="34" charset="0"/>
              </a:rPr>
              <a:t>CCL</a:t>
            </a:r>
            <a:r>
              <a:rPr lang="en-US" sz="2400" spc="-100" smtClean="0">
                <a:latin typeface="Tahoma" pitchFamily="34" charset="0"/>
                <a:ea typeface="Tahoma" pitchFamily="34" charset="0"/>
                <a:cs typeface="Tahoma" pitchFamily="34" charset="0"/>
              </a:rPr>
              <a:t> (3mA). </a:t>
            </a:r>
          </a:p>
          <a:p>
            <a:r>
              <a:rPr lang="en-US" sz="2400" spc="-100" smtClean="0">
                <a:latin typeface="Tahoma" pitchFamily="34" charset="0"/>
                <a:ea typeface="Tahoma" pitchFamily="34" charset="0"/>
                <a:cs typeface="Tahoma" pitchFamily="34" charset="0"/>
              </a:rPr>
              <a:t>Vậy I</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 trung bình là 1,9mA.</a:t>
            </a:r>
          </a:p>
          <a:p>
            <a:r>
              <a:rPr lang="en-US" sz="2400" spc="-100" smtClean="0">
                <a:latin typeface="Tahoma" pitchFamily="34" charset="0"/>
                <a:ea typeface="Tahoma" pitchFamily="34" charset="0"/>
                <a:cs typeface="Tahoma" pitchFamily="34" charset="0"/>
              </a:rPr>
              <a:t>Công suất tiêu tán trung bình lớn nhất (tương ứng 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=5,5V)</a:t>
            </a:r>
          </a:p>
          <a:p>
            <a:r>
              <a:rPr lang="en-US" sz="2400" spc="-100" smtClean="0">
                <a:latin typeface="Tahoma" pitchFamily="34" charset="0"/>
                <a:ea typeface="Tahoma" pitchFamily="34" charset="0"/>
                <a:cs typeface="Tahoma" pitchFamily="34" charset="0"/>
              </a:rPr>
              <a:t>   P</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(avg) =1,9 mA x 5,5V =10,45mW </a:t>
            </a:r>
          </a:p>
          <a:p>
            <a:r>
              <a:rPr lang="en-US" sz="2400" spc="-100" smtClean="0">
                <a:latin typeface="Tahoma" pitchFamily="34" charset="0"/>
                <a:ea typeface="Tahoma" pitchFamily="34" charset="0"/>
                <a:cs typeface="Tahoma" pitchFamily="34" charset="0"/>
                <a:sym typeface="Wingdings 3"/>
              </a:rPr>
              <a:t>  </a:t>
            </a:r>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(avg)/cổng = (1/4) x 10,45mW = 2,6mW.</a:t>
            </a:r>
          </a:p>
          <a:p>
            <a:r>
              <a:rPr lang="en-US" sz="2400" spc="-100" smtClean="0">
                <a:latin typeface="Tahoma" pitchFamily="34" charset="0"/>
                <a:ea typeface="Tahoma" pitchFamily="34" charset="0"/>
                <a:cs typeface="Tahoma" pitchFamily="34" charset="0"/>
              </a:rPr>
              <a:t>Đây là </a:t>
            </a:r>
            <a:r>
              <a:rPr lang="en-US" sz="2400" b="1" spc="-100" smtClean="0">
                <a:latin typeface="Tahoma" pitchFamily="34" charset="0"/>
                <a:ea typeface="Tahoma" pitchFamily="34" charset="0"/>
                <a:cs typeface="Tahoma" pitchFamily="34" charset="0"/>
              </a:rPr>
              <a:t>trường hợp xấu nhất</a:t>
            </a:r>
            <a:r>
              <a:rPr lang="en-US" sz="2400" spc="-100" smtClean="0">
                <a:latin typeface="Tahoma" pitchFamily="34" charset="0"/>
                <a:ea typeface="Tahoma" pitchFamily="34" charset="0"/>
                <a:cs typeface="Tahoma" pitchFamily="34" charset="0"/>
              </a:rPr>
              <a:t> (thường dùng khi thiết kế).</a:t>
            </a:r>
          </a:p>
          <a:p>
            <a:r>
              <a:rPr lang="en-US" sz="2400" b="1" spc="-100" smtClean="0">
                <a:latin typeface="Tahoma" pitchFamily="34" charset="0"/>
                <a:ea typeface="Tahoma" pitchFamily="34" charset="0"/>
                <a:cs typeface="Tahoma" pitchFamily="34" charset="0"/>
              </a:rPr>
              <a:t>Thời gian truyền trễ</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Bảng cho giá trị lớn nhất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=11ns, t</a:t>
            </a:r>
            <a:r>
              <a:rPr lang="en-US" sz="2400" spc="-100" baseline="-25000" smtClean="0">
                <a:latin typeface="Tahoma" pitchFamily="34" charset="0"/>
                <a:ea typeface="Tahoma" pitchFamily="34" charset="0"/>
                <a:cs typeface="Tahoma" pitchFamily="34" charset="0"/>
              </a:rPr>
              <a:t>PHL</a:t>
            </a:r>
            <a:r>
              <a:rPr lang="en-US" sz="2400" spc="-100" smtClean="0">
                <a:latin typeface="Tahoma" pitchFamily="34" charset="0"/>
                <a:ea typeface="Tahoma" pitchFamily="34" charset="0"/>
                <a:cs typeface="Tahoma" pitchFamily="34" charset="0"/>
              </a:rPr>
              <a:t>=8ns</a:t>
            </a:r>
          </a:p>
          <a:p>
            <a:r>
              <a:rPr lang="en-US" sz="2400" spc="-100" smtClean="0">
                <a:latin typeface="Tahoma" pitchFamily="34" charset="0"/>
                <a:ea typeface="Tahoma" pitchFamily="34" charset="0"/>
                <a:cs typeface="Tahoma" pitchFamily="34" charset="0"/>
              </a:rPr>
              <a:t>Nên thời gian truyền trễ trung bình lớn nhất là </a:t>
            </a:r>
          </a:p>
          <a:p>
            <a:r>
              <a:rPr lang="en-US" sz="2400" spc="-100" smtClean="0">
                <a:latin typeface="Tahoma" pitchFamily="34" charset="0"/>
                <a:ea typeface="Tahoma" pitchFamily="34" charset="0"/>
                <a:cs typeface="Tahoma" pitchFamily="34" charset="0"/>
              </a:rPr>
              <a:t>   t</a:t>
            </a:r>
            <a:r>
              <a:rPr lang="en-US" sz="2400" spc="-100" baseline="-25000" smtClean="0">
                <a:latin typeface="Tahoma" pitchFamily="34" charset="0"/>
                <a:ea typeface="Tahoma" pitchFamily="34" charset="0"/>
                <a:cs typeface="Tahoma" pitchFamily="34" charset="0"/>
              </a:rPr>
              <a:t>pd</a:t>
            </a:r>
            <a:r>
              <a:rPr lang="en-US" sz="2400" spc="-100" smtClean="0">
                <a:latin typeface="Tahoma" pitchFamily="34" charset="0"/>
                <a:ea typeface="Tahoma" pitchFamily="34" charset="0"/>
                <a:cs typeface="Tahoma" pitchFamily="34" charset="0"/>
              </a:rPr>
              <a:t>(avg) = (1/2)(11ns+8ns)=9,5ns.</a:t>
            </a:r>
          </a:p>
          <a:p>
            <a:r>
              <a:rPr lang="en-US" sz="2400" spc="-100" smtClean="0">
                <a:latin typeface="Tahoma" pitchFamily="34" charset="0"/>
                <a:ea typeface="Tahoma" pitchFamily="34" charset="0"/>
                <a:cs typeface="Tahoma" pitchFamily="34" charset="0"/>
              </a:rPr>
              <a:t>Đây là trường hợp xấu nhất </a:t>
            </a:r>
            <a:endParaRPr lang="en-US" sz="2400" b="1"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 calcmode="lin" valueType="num">
                                      <p:cBhvr additive="base">
                                        <p:cTn id="32"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wipe(left)">
                                      <p:cBhvr>
                                        <p:cTn id="38" dur="1000"/>
                                        <p:tgtEl>
                                          <p:spTgt spid="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wipe(left)">
                                      <p:cBhvr>
                                        <p:cTn id="49" dur="500"/>
                                        <p:tgtEl>
                                          <p:spTgt spid="8">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8">
                                            <p:txEl>
                                              <p:pRg st="9" end="9"/>
                                            </p:txEl>
                                          </p:spTgt>
                                        </p:tgtEl>
                                        <p:attrNameLst>
                                          <p:attrName>style.visibility</p:attrName>
                                        </p:attrNameLst>
                                      </p:cBhvr>
                                      <p:to>
                                        <p:strVal val="visible"/>
                                      </p:to>
                                    </p:set>
                                    <p:anim calcmode="lin" valueType="num">
                                      <p:cBhvr additive="base">
                                        <p:cTn id="54" dur="500" fill="hold"/>
                                        <p:tgtEl>
                                          <p:spTgt spid="8">
                                            <p:txEl>
                                              <p:pRg st="9" end="9"/>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
                                            <p:txEl>
                                              <p:pRg st="10" end="10"/>
                                            </p:txEl>
                                          </p:spTgt>
                                        </p:tgtEl>
                                        <p:attrNameLst>
                                          <p:attrName>style.visibility</p:attrName>
                                        </p:attrNameLst>
                                      </p:cBhvr>
                                      <p:to>
                                        <p:strVal val="visible"/>
                                      </p:to>
                                    </p:set>
                                    <p:animEffect transition="in" filter="wipe(left)">
                                      <p:cBhvr>
                                        <p:cTn id="60" dur="500"/>
                                        <p:tgtEl>
                                          <p:spTgt spid="8">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8">
                                            <p:txEl>
                                              <p:pRg st="11" end="11"/>
                                            </p:txEl>
                                          </p:spTgt>
                                        </p:tgtEl>
                                        <p:attrNameLst>
                                          <p:attrName>style.visibility</p:attrName>
                                        </p:attrNameLst>
                                      </p:cBhvr>
                                      <p:to>
                                        <p:strVal val="visible"/>
                                      </p:to>
                                    </p:set>
                                    <p:anim calcmode="lin" valueType="num">
                                      <p:cBhvr additive="base">
                                        <p:cTn id="65" dur="500" fill="hold"/>
                                        <p:tgtEl>
                                          <p:spTgt spid="8">
                                            <p:txEl>
                                              <p:pRg st="11" end="11"/>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8">
                                            <p:txEl>
                                              <p:pRg st="12" end="12"/>
                                            </p:txEl>
                                          </p:spTgt>
                                        </p:tgtEl>
                                        <p:attrNameLst>
                                          <p:attrName>style.visibility</p:attrName>
                                        </p:attrNameLst>
                                      </p:cBhvr>
                                      <p:to>
                                        <p:strVal val="visible"/>
                                      </p:to>
                                    </p:set>
                                    <p:animEffect transition="in" filter="wipe(left)">
                                      <p:cBhvr>
                                        <p:cTn id="71" dur="1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
        <p:nvSpPr>
          <p:cNvPr id="5" name="TextBox 4"/>
          <p:cNvSpPr txBox="1"/>
          <p:nvPr/>
        </p:nvSpPr>
        <p:spPr>
          <a:xfrm>
            <a:off x="76200" y="0"/>
            <a:ext cx="8001000"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Đặc tính các loại TTL</a:t>
            </a:r>
            <a:endParaRPr lang="en-US" sz="3200" b="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534400" cy="1200329"/>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TTL dạng chuẩn, loại 74:</a:t>
            </a:r>
          </a:p>
          <a:p>
            <a:r>
              <a:rPr lang="en-US" sz="2400" smtClean="0">
                <a:latin typeface="Tahoma" pitchFamily="34" charset="0"/>
                <a:ea typeface="Tahoma" pitchFamily="34" charset="0"/>
                <a:cs typeface="Tahoma" pitchFamily="34" charset="0"/>
              </a:rPr>
              <a:t>Tuy còn sử dụng, nhưng bớt dần do có nhiều dạng khác tốt hơn và rẽ hơn.</a:t>
            </a:r>
            <a:r>
              <a:rPr lang="en-US" sz="2400" b="1" smtClean="0">
                <a:solidFill>
                  <a:srgbClr val="C00000"/>
                </a:solidFill>
                <a:latin typeface="Tahoma" pitchFamily="34" charset="0"/>
                <a:ea typeface="Tahoma" pitchFamily="34" charset="0"/>
                <a:cs typeface="Tahoma" pitchFamily="34" charset="0"/>
              </a:rPr>
              <a:t> </a:t>
            </a:r>
            <a:endParaRPr lang="en-US" sz="2400" b="1">
              <a:solidFill>
                <a:srgbClr val="C00000"/>
              </a:solidFill>
              <a:latin typeface="Tahoma" pitchFamily="34" charset="0"/>
              <a:ea typeface="Tahoma" pitchFamily="34" charset="0"/>
              <a:cs typeface="Tahoma" pitchFamily="34" charset="0"/>
            </a:endParaRPr>
          </a:p>
        </p:txBody>
      </p:sp>
      <p:sp>
        <p:nvSpPr>
          <p:cNvPr id="11" name="TextBox 10"/>
          <p:cNvSpPr txBox="1"/>
          <p:nvPr/>
        </p:nvSpPr>
        <p:spPr>
          <a:xfrm>
            <a:off x="381000" y="2133600"/>
            <a:ext cx="8534400" cy="2677656"/>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TTL Schottky, loại 74S:</a:t>
            </a:r>
          </a:p>
          <a:p>
            <a:r>
              <a:rPr lang="en-US" sz="2400" smtClean="0">
                <a:latin typeface="Tahoma" pitchFamily="34" charset="0"/>
                <a:ea typeface="Tahoma" pitchFamily="34" charset="0"/>
                <a:cs typeface="Tahoma" pitchFamily="34" charset="0"/>
              </a:rPr>
              <a:t>Thời gian chuyển mạch từ bảo hòa sang tắt của BJT, tạo thời gian tồn trữ t</a:t>
            </a:r>
            <a:r>
              <a:rPr lang="en-US" sz="2400" baseline="-25000" smtClean="0">
                <a:latin typeface="Tahoma" pitchFamily="34" charset="0"/>
                <a:ea typeface="Tahoma" pitchFamily="34" charset="0"/>
                <a:cs typeface="Tahoma" pitchFamily="34" charset="0"/>
              </a:rPr>
              <a:t>s</a:t>
            </a:r>
            <a:r>
              <a:rPr lang="en-US" sz="2400" smtClean="0">
                <a:latin typeface="Tahoma" pitchFamily="34" charset="0"/>
                <a:ea typeface="Tahoma" pitchFamily="34" charset="0"/>
                <a:cs typeface="Tahoma" pitchFamily="34" charset="0"/>
              </a:rPr>
              <a:t> lớn, làm giảm tốc độ hoạt động của BJT.</a:t>
            </a:r>
          </a:p>
          <a:p>
            <a:r>
              <a:rPr lang="en-US" sz="2400" smtClean="0">
                <a:latin typeface="Tahoma" pitchFamily="34" charset="0"/>
                <a:ea typeface="Tahoma" pitchFamily="34" charset="0"/>
                <a:cs typeface="Tahoma" pitchFamily="34" charset="0"/>
              </a:rPr>
              <a:t>Loại 74S dùng điốt Schottky, ngăn BJT bảo hòa sâu, tăng tốc độ chuyển mạch.</a:t>
            </a:r>
          </a:p>
          <a:p>
            <a:r>
              <a:rPr lang="en-US" sz="2400" smtClean="0">
                <a:latin typeface="Tahoma" pitchFamily="34" charset="0"/>
                <a:ea typeface="Tahoma" pitchFamily="34" charset="0"/>
                <a:cs typeface="Tahoma" pitchFamily="34" charset="0"/>
              </a:rPr>
              <a:t>Giáo viên giải thích thêm (?!!)</a:t>
            </a:r>
          </a:p>
          <a:p>
            <a:r>
              <a:rPr lang="en-US" sz="2400" smtClean="0">
                <a:latin typeface="Tahoma" pitchFamily="34" charset="0"/>
                <a:ea typeface="Tahoma" pitchFamily="34" charset="0"/>
                <a:cs typeface="Tahoma" pitchFamily="34" charset="0"/>
              </a:rPr>
              <a:t> </a:t>
            </a:r>
            <a:endParaRPr lang="en-US" sz="2400" b="1">
              <a:solidFill>
                <a:srgbClr val="C00000"/>
              </a:solidFill>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Righ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dissolve">
                                      <p:cBhvr>
                                        <p:cTn id="23" dur="5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dissolve">
                                      <p:cBhvr>
                                        <p:cTn id="28" dur="5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wipe(left)">
                                      <p:cBhvr>
                                        <p:cTn id="33" dur="1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228600" y="2286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Outline</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838200" y="1371600"/>
            <a:ext cx="5867400" cy="4478149"/>
          </a:xfrm>
          <a:prstGeom prst="rect">
            <a:avLst/>
          </a:prstGeom>
          <a:noFill/>
        </p:spPr>
        <p:txBody>
          <a:bodyPr wrap="square" rtlCol="0">
            <a:spAutoFit/>
          </a:bodyPr>
          <a:lstStyle/>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 Digital IC Terminology</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The TTL Logic Family</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TTL Data Sheets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TTL Series Characteristics</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TTL Loading and Fan-Out</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Other TTL Characteristics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MOS Technology</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Complementary MOS Logic</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CMOS Series Characteristics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Low-Voltage Technology</a:t>
            </a: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Đặc tính các loại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1" name="TextBox 10"/>
          <p:cNvSpPr txBox="1"/>
          <p:nvPr/>
        </p:nvSpPr>
        <p:spPr>
          <a:xfrm>
            <a:off x="0" y="792540"/>
            <a:ext cx="92964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thích thêm về BJT Schottky:</a:t>
            </a:r>
          </a:p>
          <a:p>
            <a:r>
              <a:rPr lang="en-US" sz="2400" spc="-100" smtClean="0">
                <a:latin typeface="Tahoma" pitchFamily="34" charset="0"/>
                <a:ea typeface="Tahoma" pitchFamily="34" charset="0"/>
                <a:cs typeface="Tahoma" pitchFamily="34" charset="0"/>
              </a:rPr>
              <a:t>Khi chuyển từ bảo hòa sang tắt, thời gian trễ t</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này lớn</a:t>
            </a:r>
          </a:p>
          <a:p>
            <a:r>
              <a:rPr lang="en-US" sz="2400" spc="-100" smtClean="0">
                <a:latin typeface="Tahoma" pitchFamily="34" charset="0"/>
                <a:ea typeface="Tahoma" pitchFamily="34" charset="0"/>
                <a:cs typeface="Tahoma" pitchFamily="34" charset="0"/>
              </a:rPr>
              <a:t>Cần giảm t</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bằng cách ngăn BJT bảo hòa (sâu) khi BJT bảo hòa.</a:t>
            </a:r>
            <a:endParaRPr lang="en-US" sz="2400" b="1" spc="-100">
              <a:solidFill>
                <a:srgbClr val="C00000"/>
              </a:solidFill>
              <a:latin typeface="Tahoma" pitchFamily="34" charset="0"/>
              <a:ea typeface="Tahoma" pitchFamily="34" charset="0"/>
              <a:cs typeface="Tahoma" pitchFamily="34" charset="0"/>
            </a:endParaRPr>
          </a:p>
        </p:txBody>
      </p:sp>
      <p:sp>
        <p:nvSpPr>
          <p:cNvPr id="6" name="TextBox 5"/>
          <p:cNvSpPr txBox="1"/>
          <p:nvPr/>
        </p:nvSpPr>
        <p:spPr>
          <a:xfrm>
            <a:off x="304800" y="4092476"/>
            <a:ext cx="8534400" cy="2677656"/>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Xét  BJT bảo hòa, lúc này 2 nối BE và BC đều được PCT.</a:t>
            </a:r>
          </a:p>
          <a:p>
            <a:r>
              <a:rPr lang="en-US" sz="2400" spc="-100" smtClean="0">
                <a:latin typeface="Tahoma" pitchFamily="34" charset="0"/>
                <a:ea typeface="Tahoma" pitchFamily="34" charset="0"/>
                <a:cs typeface="Tahoma" pitchFamily="34" charset="0"/>
              </a:rPr>
              <a:t>Tức là  V</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&gt; V</a:t>
            </a:r>
            <a:r>
              <a:rPr lang="en-US" sz="2400" spc="-100" baseline="-25000" smtClean="0">
                <a:latin typeface="Tahoma" pitchFamily="34" charset="0"/>
                <a:ea typeface="Tahoma" pitchFamily="34" charset="0"/>
                <a:cs typeface="Tahoma" pitchFamily="34" charset="0"/>
              </a:rPr>
              <a:t>E</a:t>
            </a:r>
            <a:r>
              <a:rPr lang="en-US" sz="2400" spc="-100" smtClean="0">
                <a:latin typeface="Tahoma" pitchFamily="34" charset="0"/>
                <a:ea typeface="Tahoma" pitchFamily="34" charset="0"/>
                <a:cs typeface="Tahoma" pitchFamily="34" charset="0"/>
              </a:rPr>
              <a:t> và </a:t>
            </a:r>
          </a:p>
          <a:p>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&gt; V</a:t>
            </a:r>
            <a:r>
              <a:rPr lang="en-US" sz="2400" spc="-100" baseline="-25000" smtClean="0">
                <a:latin typeface="Tahoma" pitchFamily="34" charset="0"/>
                <a:ea typeface="Tahoma" pitchFamily="34" charset="0"/>
                <a:cs typeface="Tahoma" pitchFamily="34" charset="0"/>
              </a:rPr>
              <a:t>C</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Khi mắc thêm 1 điốđ D</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vào mạch</a:t>
            </a:r>
          </a:p>
          <a:p>
            <a:r>
              <a:rPr lang="en-US" sz="2400" spc="-100" smtClean="0">
                <a:latin typeface="Tahoma" pitchFamily="34" charset="0"/>
                <a:ea typeface="Tahoma" pitchFamily="34" charset="0"/>
                <a:cs typeface="Tahoma" pitchFamily="34" charset="0"/>
              </a:rPr>
              <a:t>Khi 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bảo hòa V</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&gt; V</a:t>
            </a:r>
            <a:r>
              <a:rPr lang="en-US" sz="2400" spc="-100" baseline="-25000" smtClean="0">
                <a:latin typeface="Tahoma" pitchFamily="34" charset="0"/>
                <a:ea typeface="Tahoma" pitchFamily="34" charset="0"/>
                <a:cs typeface="Tahoma" pitchFamily="34" charset="0"/>
              </a:rPr>
              <a:t>C </a:t>
            </a:r>
            <a:r>
              <a:rPr lang="en-US" sz="2400" spc="-100" smtClean="0">
                <a:latin typeface="Tahoma" pitchFamily="34" charset="0"/>
                <a:ea typeface="Tahoma" pitchFamily="34" charset="0"/>
                <a:cs typeface="Tahoma" pitchFamily="34" charset="0"/>
              </a:rPr>
              <a:t>, làm D</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dẫn, </a:t>
            </a:r>
          </a:p>
          <a:p>
            <a:r>
              <a:rPr lang="en-US" sz="2400" spc="-100" smtClean="0">
                <a:latin typeface="Tahoma" pitchFamily="34" charset="0"/>
                <a:ea typeface="Tahoma" pitchFamily="34" charset="0"/>
                <a:cs typeface="Tahoma" pitchFamily="34" charset="0"/>
              </a:rPr>
              <a:t>Từ mạch điện, lúc này V</a:t>
            </a:r>
            <a:r>
              <a:rPr lang="en-US" sz="2400" spc="-100" baseline="-25000" smtClean="0">
                <a:latin typeface="Tahoma" pitchFamily="34" charset="0"/>
                <a:ea typeface="Tahoma" pitchFamily="34" charset="0"/>
                <a:cs typeface="Tahoma" pitchFamily="34" charset="0"/>
              </a:rPr>
              <a:t>C</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+ 0,25V, &gt; V</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tức là BJT không bảo hòa khi đã bảo hòa.</a:t>
            </a:r>
            <a:endParaRPr lang="en-US" sz="2400" b="1" spc="-100">
              <a:solidFill>
                <a:srgbClr val="C00000"/>
              </a:solidFill>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619125" y="2362200"/>
            <a:ext cx="1133475" cy="14859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667000" y="2057400"/>
            <a:ext cx="1533525" cy="180975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5105400" y="1981200"/>
            <a:ext cx="1343025" cy="188595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7620000" y="2286000"/>
            <a:ext cx="1066800" cy="1543050"/>
          </a:xfrm>
          <a:prstGeom prst="rect">
            <a:avLst/>
          </a:prstGeom>
          <a:noFill/>
          <a:ln w="9525">
            <a:noFill/>
            <a:miter lim="800000"/>
            <a:headEnd/>
            <a:tailEnd/>
          </a:ln>
        </p:spPr>
      </p:pic>
      <p:sp>
        <p:nvSpPr>
          <p:cNvPr id="12" name="Right Arrow 11"/>
          <p:cNvSpPr/>
          <p:nvPr/>
        </p:nvSpPr>
        <p:spPr>
          <a:xfrm>
            <a:off x="1905000" y="2819400"/>
            <a:ext cx="762000" cy="533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
        <p:nvSpPr>
          <p:cNvPr id="13" name="Right Arrow 12"/>
          <p:cNvSpPr/>
          <p:nvPr/>
        </p:nvSpPr>
        <p:spPr>
          <a:xfrm>
            <a:off x="4267200" y="2819400"/>
            <a:ext cx="762000" cy="5334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
        <p:nvSpPr>
          <p:cNvPr id="14" name="Right Arrow 13"/>
          <p:cNvSpPr/>
          <p:nvPr/>
        </p:nvSpPr>
        <p:spPr>
          <a:xfrm>
            <a:off x="6705600" y="2819400"/>
            <a:ext cx="762000" cy="5334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00">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wipe(left)">
                                      <p:cBhvr>
                                        <p:cTn id="18" dur="500"/>
                                        <p:tgtEl>
                                          <p:spTgt spid="1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edge">
                                      <p:cBhvr>
                                        <p:cTn id="23" dur="20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1027"/>
                                        </p:tgtEl>
                                        <p:attrNameLst>
                                          <p:attrName>style.visibility</p:attrName>
                                        </p:attrNameLst>
                                      </p:cBhvr>
                                      <p:to>
                                        <p:strVal val="visible"/>
                                      </p:to>
                                    </p:set>
                                    <p:animEffect transition="in" filter="wedge">
                                      <p:cBhvr>
                                        <p:cTn id="33" dur="2000"/>
                                        <p:tgtEl>
                                          <p:spTgt spid="10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0"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animEffect transition="in" filter="wedge">
                                      <p:cBhvr>
                                        <p:cTn id="43" dur="2000"/>
                                        <p:tgtEl>
                                          <p:spTgt spid="10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0" presetClass="entr" presetSubtype="0" fill="hold" nodeType="clickEffect">
                                  <p:stCondLst>
                                    <p:cond delay="0"/>
                                  </p:stCondLst>
                                  <p:childTnLst>
                                    <p:set>
                                      <p:cBhvr>
                                        <p:cTn id="52" dur="1" fill="hold">
                                          <p:stCondLst>
                                            <p:cond delay="0"/>
                                          </p:stCondLst>
                                        </p:cTn>
                                        <p:tgtEl>
                                          <p:spTgt spid="1029"/>
                                        </p:tgtEl>
                                        <p:attrNameLst>
                                          <p:attrName>style.visibility</p:attrName>
                                        </p:attrNameLst>
                                      </p:cBhvr>
                                      <p:to>
                                        <p:strVal val="visible"/>
                                      </p:to>
                                    </p:set>
                                    <p:animEffect transition="in" filter="wedge">
                                      <p:cBhvr>
                                        <p:cTn id="53" dur="2000"/>
                                        <p:tgtEl>
                                          <p:spTgt spid="10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xEl>
                                              <p:pRg st="0" end="0"/>
                                            </p:txEl>
                                          </p:spTgt>
                                        </p:tgtEl>
                                        <p:attrNameLst>
                                          <p:attrName>style.visibility</p:attrName>
                                        </p:attrNameLst>
                                      </p:cBhvr>
                                      <p:to>
                                        <p:strVal val="visible"/>
                                      </p:to>
                                    </p:set>
                                    <p:animEffect transition="in" filter="wipe(left)">
                                      <p:cBhvr>
                                        <p:cTn id="58" dur="500"/>
                                        <p:tgtEl>
                                          <p:spTgt spid="6">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anim calcmode="lin" valueType="num">
                                      <p:cBhvr additive="base">
                                        <p:cTn id="6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animEffect transition="in" filter="wipe(left)">
                                      <p:cBhvr>
                                        <p:cTn id="69" dur="500"/>
                                        <p:tgtEl>
                                          <p:spTgt spid="6">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6">
                                            <p:txEl>
                                              <p:pRg st="3" end="3"/>
                                            </p:txEl>
                                          </p:spTgt>
                                        </p:tgtEl>
                                        <p:attrNameLst>
                                          <p:attrName>style.visibility</p:attrName>
                                        </p:attrNameLst>
                                      </p:cBhvr>
                                      <p:to>
                                        <p:strVal val="visible"/>
                                      </p:to>
                                    </p:set>
                                    <p:anim calcmode="lin" valueType="num">
                                      <p:cBhvr additive="base">
                                        <p:cTn id="7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nodeType="clickEffect">
                                  <p:stCondLst>
                                    <p:cond delay="0"/>
                                  </p:stCondLst>
                                  <p:childTnLst>
                                    <p:set>
                                      <p:cBhvr>
                                        <p:cTn id="79" dur="1" fill="hold">
                                          <p:stCondLst>
                                            <p:cond delay="0"/>
                                          </p:stCondLst>
                                        </p:cTn>
                                        <p:tgtEl>
                                          <p:spTgt spid="6">
                                            <p:txEl>
                                              <p:pRg st="4" end="4"/>
                                            </p:txEl>
                                          </p:spTgt>
                                        </p:tgtEl>
                                        <p:attrNameLst>
                                          <p:attrName>style.visibility</p:attrName>
                                        </p:attrNameLst>
                                      </p:cBhvr>
                                      <p:to>
                                        <p:strVal val="visible"/>
                                      </p:to>
                                    </p:set>
                                    <p:anim calcmode="lin" valueType="num">
                                      <p:cBhvr additive="base">
                                        <p:cTn id="80"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6">
                                            <p:txEl>
                                              <p:pRg st="5" end="5"/>
                                            </p:txEl>
                                          </p:spTgt>
                                        </p:tgtEl>
                                        <p:attrNameLst>
                                          <p:attrName>style.visibility</p:attrName>
                                        </p:attrNameLst>
                                      </p:cBhvr>
                                      <p:to>
                                        <p:strVal val="visible"/>
                                      </p:to>
                                    </p:set>
                                    <p:animEffect transition="in" filter="wipe(up)">
                                      <p:cBhvr>
                                        <p:cTn id="86" dur="500"/>
                                        <p:tgtEl>
                                          <p:spTgt spid="6">
                                            <p:txEl>
                                              <p:pRg st="5" end="5"/>
                                            </p:txEl>
                                          </p:spTgt>
                                        </p:tgtEl>
                                      </p:cBhvr>
                                    </p:animEffect>
                                  </p:childTnLst>
                                </p:cTn>
                              </p:par>
                              <p:par>
                                <p:cTn id="87" presetID="22" presetClass="entr" presetSubtype="1" fill="hold" nodeType="withEffect">
                                  <p:stCondLst>
                                    <p:cond delay="0"/>
                                  </p:stCondLst>
                                  <p:childTnLst>
                                    <p:set>
                                      <p:cBhvr>
                                        <p:cTn id="88" dur="1" fill="hold">
                                          <p:stCondLst>
                                            <p:cond delay="0"/>
                                          </p:stCondLst>
                                        </p:cTn>
                                        <p:tgtEl>
                                          <p:spTgt spid="6">
                                            <p:txEl>
                                              <p:pRg st="6" end="6"/>
                                            </p:txEl>
                                          </p:spTgt>
                                        </p:tgtEl>
                                        <p:attrNameLst>
                                          <p:attrName>style.visibility</p:attrName>
                                        </p:attrNameLst>
                                      </p:cBhvr>
                                      <p:to>
                                        <p:strVal val="visible"/>
                                      </p:to>
                                    </p:set>
                                    <p:animEffect transition="in" filter="wipe(up)">
                                      <p:cBhvr>
                                        <p:cTn id="8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3" name="TextBox 12"/>
          <p:cNvSpPr txBox="1"/>
          <p:nvPr/>
        </p:nvSpPr>
        <p:spPr>
          <a:xfrm>
            <a:off x="304800" y="762000"/>
            <a:ext cx="8458200" cy="1200329"/>
          </a:xfrm>
          <a:prstGeom prst="rect">
            <a:avLst/>
          </a:prstGeom>
          <a:noFill/>
        </p:spPr>
        <p:txBody>
          <a:bodyPr wrap="square" rtlCol="0">
            <a:spAutoFit/>
          </a:bodyPr>
          <a:lstStyle/>
          <a:p>
            <a:pPr marL="457200" indent="-457200"/>
            <a:r>
              <a:rPr lang="en-US" sz="2400" spc="-100" smtClean="0">
                <a:latin typeface="Tahoma" pitchFamily="34" charset="0"/>
                <a:ea typeface="Tahoma" pitchFamily="34" charset="0"/>
                <a:cs typeface="Tahoma" pitchFamily="34" charset="0"/>
              </a:rPr>
              <a:t>74S00 có thời gian trễ chỉ 3ns, nhanh hơn 6 lần so với 7400.</a:t>
            </a:r>
          </a:p>
          <a:p>
            <a:pPr marL="457200" indent="-457200"/>
            <a:r>
              <a:rPr lang="en-US" sz="2400" spc="-100" smtClean="0">
                <a:latin typeface="Tahoma" pitchFamily="34" charset="0"/>
                <a:ea typeface="Tahoma" pitchFamily="34" charset="0"/>
                <a:cs typeface="Tahoma" pitchFamily="34" charset="0"/>
              </a:rPr>
              <a:t>Mạch có 2 điốt xén song song, giới hạn biên độ điện áp vào.  </a:t>
            </a:r>
          </a:p>
          <a:p>
            <a:pPr marL="457200" indent="-457200"/>
            <a:r>
              <a:rPr lang="en-US" sz="2400" spc="-100" smtClean="0">
                <a:latin typeface="Tahoma" pitchFamily="34" charset="0"/>
                <a:ea typeface="Tahoma" pitchFamily="34" charset="0"/>
                <a:cs typeface="Tahoma" pitchFamily="34" charset="0"/>
              </a:rPr>
              <a:t>Mạch dùng điện trở bé hơn để cải thiện sóng ra </a:t>
            </a:r>
          </a:p>
        </p:txBody>
      </p:sp>
      <p:pic>
        <p:nvPicPr>
          <p:cNvPr id="4098" name="Picture 2"/>
          <p:cNvPicPr>
            <a:picLocks noChangeAspect="1" noChangeArrowheads="1"/>
          </p:cNvPicPr>
          <p:nvPr/>
        </p:nvPicPr>
        <p:blipFill>
          <a:blip r:embed="rId3" cstate="print"/>
          <a:srcRect/>
          <a:stretch>
            <a:fillRect/>
          </a:stretch>
        </p:blipFill>
        <p:spPr bwMode="auto">
          <a:xfrm>
            <a:off x="533400" y="4343400"/>
            <a:ext cx="2971800" cy="170497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4709761" y="2057400"/>
            <a:ext cx="4358039" cy="4114800"/>
          </a:xfrm>
          <a:prstGeom prst="rect">
            <a:avLst/>
          </a:prstGeom>
          <a:noFill/>
          <a:ln w="9525">
            <a:noFill/>
            <a:miter lim="800000"/>
            <a:headEnd/>
            <a:tailEnd/>
          </a:ln>
        </p:spPr>
      </p:pic>
      <p:sp>
        <p:nvSpPr>
          <p:cNvPr id="14" name="TextBox 13"/>
          <p:cNvSpPr txBox="1"/>
          <p:nvPr/>
        </p:nvSpPr>
        <p:spPr>
          <a:xfrm>
            <a:off x="381000" y="1981200"/>
            <a:ext cx="44196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Điều này làm công suất tăng </a:t>
            </a:r>
          </a:p>
          <a:p>
            <a:r>
              <a:rPr lang="en-US" sz="2400" spc="-100" smtClean="0">
                <a:latin typeface="Tahoma" pitchFamily="34" charset="0"/>
                <a:ea typeface="Tahoma" pitchFamily="34" charset="0"/>
                <a:cs typeface="Tahoma" pitchFamily="34" charset="0"/>
              </a:rPr>
              <a:t>đến 20mW (2 lần so với 7400).</a:t>
            </a:r>
          </a:p>
          <a:p>
            <a:r>
              <a:rPr lang="en-US" sz="2400" spc="-100" smtClean="0">
                <a:latin typeface="Tahoma" pitchFamily="34" charset="0"/>
                <a:ea typeface="Tahoma" pitchFamily="34" charset="0"/>
                <a:cs typeface="Tahoma" pitchFamily="34" charset="0"/>
              </a:rPr>
              <a:t>Mạch còn dùng cặp Darlington tại ngõ ra, để cải thiện thời gian lên khi chuyển từ ON sang OFF.</a:t>
            </a:r>
            <a:endParaRPr lang="en-US" sz="2400" spc="-100">
              <a:latin typeface="Tahoma" pitchFamily="34" charset="0"/>
              <a:ea typeface="Tahoma" pitchFamily="34" charset="0"/>
              <a:cs typeface="Tahoma" pitchFamily="34" charset="0"/>
            </a:endParaRPr>
          </a:p>
        </p:txBody>
      </p:sp>
      <p:sp>
        <p:nvSpPr>
          <p:cNvPr id="8" name="Up Arrow 7"/>
          <p:cNvSpPr/>
          <p:nvPr/>
        </p:nvSpPr>
        <p:spPr>
          <a:xfrm>
            <a:off x="5257800" y="5257800"/>
            <a:ext cx="457200" cy="8382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5867400" y="5257800"/>
            <a:ext cx="457200" cy="8382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checkerboard(across)">
                                      <p:cBhvr>
                                        <p:cTn id="10" dur="500"/>
                                        <p:tgtEl>
                                          <p:spTgt spid="1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checkerboard(across)">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wedge">
                                      <p:cBhvr>
                                        <p:cTn id="18" dur="2000"/>
                                        <p:tgtEl>
                                          <p:spTgt spid="4098"/>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wedge">
                                      <p:cBhvr>
                                        <p:cTn id="23" dur="2000"/>
                                        <p:tgtEl>
                                          <p:spTgt spid="410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14">
                                            <p:txEl>
                                              <p:pRg st="1" end="1"/>
                                            </p:txEl>
                                          </p:spTgt>
                                        </p:tgtEl>
                                        <p:attrNameLst>
                                          <p:attrName>style.visibility</p:attrName>
                                        </p:attrNameLst>
                                      </p:cBhvr>
                                      <p:to>
                                        <p:strVal val="visible"/>
                                      </p:to>
                                    </p:set>
                                    <p:anim calcmode="lin" valueType="num">
                                      <p:cBhvr additive="base">
                                        <p:cTn id="42"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4">
                                            <p:txEl>
                                              <p:pRg st="2" end="2"/>
                                            </p:txEl>
                                          </p:spTgt>
                                        </p:tgtEl>
                                        <p:attrNameLst>
                                          <p:attrName>style.visibility</p:attrName>
                                        </p:attrNameLst>
                                      </p:cBhvr>
                                      <p:to>
                                        <p:strVal val="visible"/>
                                      </p:to>
                                    </p:set>
                                    <p:animEffect transition="in" filter="dissolve">
                                      <p:cBhvr>
                                        <p:cTn id="48"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457200" y="1032808"/>
            <a:ext cx="81534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TTL – Schottky công suất thấp, 74LS (LS – TTL)</a:t>
            </a:r>
          </a:p>
          <a:p>
            <a:r>
              <a:rPr lang="en-US" sz="2400" spc="-100" smtClean="0">
                <a:latin typeface="Tahoma" pitchFamily="34" charset="0"/>
                <a:ea typeface="Tahoma" pitchFamily="34" charset="0"/>
                <a:cs typeface="Tahoma" pitchFamily="34" charset="0"/>
              </a:rPr>
              <a:t>74LS có công suất thấp, nên tốc độ cũng thấp hơn so với 74S. Mạch dùng điện trở lớn hơn, cho công suất bé hơn. Cổng NAND 74LS có thời gian truyền trễ trung bình 9,5ns và công suất tiêu tán là 2mW.</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457200" y="3254276"/>
            <a:ext cx="82296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TTL – Schottky cao cấp, 74AS (AS – TTL)</a:t>
            </a:r>
          </a:p>
          <a:p>
            <a:r>
              <a:rPr lang="en-US" sz="2400" spc="-100" smtClean="0">
                <a:latin typeface="Tahoma" pitchFamily="34" charset="0"/>
                <a:ea typeface="Tahoma" pitchFamily="34" charset="0"/>
                <a:cs typeface="Tahoma" pitchFamily="34" charset="0"/>
              </a:rPr>
              <a:t>Cải thiện thiết kế cho 2 dạng 74AS (cao cấp) và 74ALS (cao cấp công suất thấp).</a:t>
            </a:r>
          </a:p>
          <a:p>
            <a:r>
              <a:rPr lang="en-US" sz="2400" spc="-100" smtClean="0">
                <a:latin typeface="Tahoma" pitchFamily="34" charset="0"/>
                <a:ea typeface="Tahoma" pitchFamily="34" charset="0"/>
                <a:cs typeface="Tahoma" pitchFamily="34" charset="0"/>
              </a:rPr>
              <a:t>74AS nhanh nhất trong họ TTL, có công suất tiêu tán thấp hơn đáng kể so với 74S, ngoài ra dòng tiêu thụ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I</a:t>
            </a:r>
            <a:r>
              <a:rPr lang="en-US" sz="2400" spc="-100" baseline="-25000" smtClean="0">
                <a:latin typeface="Tahoma" pitchFamily="34" charset="0"/>
                <a:ea typeface="Tahoma" pitchFamily="34" charset="0"/>
                <a:cs typeface="Tahoma" pitchFamily="34" charset="0"/>
              </a:rPr>
              <a:t>IH </a:t>
            </a:r>
            <a:r>
              <a:rPr lang="en-US" sz="2400" spc="-100" smtClean="0">
                <a:latin typeface="Tahoma" pitchFamily="34" charset="0"/>
                <a:ea typeface="Tahoma" pitchFamily="34" charset="0"/>
                <a:cs typeface="Tahoma" pitchFamily="34" charset="0"/>
              </a:rPr>
              <a:t>cũng bé hơn, cho phép khả năng chia tải cũng cao hơn 74S.    </a:t>
            </a:r>
            <a:endParaRPr lang="en-US" sz="2400" spc="-100">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checkerboard(across)">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dissolve">
                                      <p:cBhvr>
                                        <p:cTn id="24" dur="5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wipe(up)">
                                      <p:cBhvr>
                                        <p:cTn id="29"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p:cNvSpPr txBox="1"/>
          <p:nvPr/>
        </p:nvSpPr>
        <p:spPr>
          <a:xfrm>
            <a:off x="0" y="24825"/>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81000" y="838200"/>
            <a:ext cx="81534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TTL – Schottky cao cấp công suất thấp, loại 74ALS</a:t>
            </a:r>
          </a:p>
          <a:p>
            <a:r>
              <a:rPr lang="en-US" sz="2400" spc="-100" smtClean="0">
                <a:latin typeface="Tahoma" pitchFamily="34" charset="0"/>
                <a:ea typeface="Tahoma" pitchFamily="34" charset="0"/>
                <a:cs typeface="Tahoma" pitchFamily="34" charset="0"/>
              </a:rPr>
              <a:t>Cải thiện đáng kể cả tốc độ và công suất tiêu tán, như trong bảng.</a:t>
            </a:r>
            <a:r>
              <a:rPr lang="en-US" sz="2400" b="1" spc="-100" smtClean="0">
                <a:latin typeface="Tahoma" pitchFamily="34" charset="0"/>
                <a:ea typeface="Tahoma" pitchFamily="34" charset="0"/>
                <a:cs typeface="Tahoma" pitchFamily="34" charset="0"/>
              </a:rPr>
              <a:t> 74ALS </a:t>
            </a:r>
            <a:r>
              <a:rPr lang="en-US" sz="2400" spc="-100" smtClean="0">
                <a:latin typeface="Tahoma" pitchFamily="34" charset="0"/>
                <a:ea typeface="Tahoma" pitchFamily="34" charset="0"/>
                <a:cs typeface="Tahoma" pitchFamily="34" charset="0"/>
              </a:rPr>
              <a:t>là loại có công suất tiêu tán bé nhất trong họ TTL.</a:t>
            </a:r>
            <a:r>
              <a:rPr lang="en-US" sz="2400" b="1" spc="-100" smtClean="0">
                <a:latin typeface="Tahoma" pitchFamily="34" charset="0"/>
                <a:ea typeface="Tahoma" pitchFamily="34" charset="0"/>
                <a:cs typeface="Tahoma" pitchFamily="34" charset="0"/>
              </a:rPr>
              <a:t> </a:t>
            </a:r>
            <a:endParaRPr lang="en-US" sz="2400" b="1" spc="-100">
              <a:latin typeface="Tahoma" pitchFamily="34" charset="0"/>
              <a:ea typeface="Tahoma" pitchFamily="34" charset="0"/>
              <a:cs typeface="Tahoma"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152400" y="2514600"/>
            <a:ext cx="8915400" cy="1295400"/>
          </a:xfrm>
          <a:prstGeom prst="rect">
            <a:avLst/>
          </a:prstGeom>
          <a:noFill/>
          <a:ln w="9525">
            <a:noFill/>
            <a:miter lim="800000"/>
            <a:headEnd/>
            <a:tailEnd/>
          </a:ln>
        </p:spPr>
      </p:pic>
      <p:sp>
        <p:nvSpPr>
          <p:cNvPr id="11" name="TextBox 10"/>
          <p:cNvSpPr txBox="1"/>
          <p:nvPr/>
        </p:nvSpPr>
        <p:spPr>
          <a:xfrm>
            <a:off x="381000" y="4191000"/>
            <a:ext cx="81534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74F - TTL  nhanh</a:t>
            </a:r>
          </a:p>
          <a:p>
            <a:r>
              <a:rPr lang="en-US" sz="2400" spc="-100" smtClean="0">
                <a:latin typeface="Tahoma" pitchFamily="34" charset="0"/>
                <a:ea typeface="Tahoma" pitchFamily="34" charset="0"/>
                <a:cs typeface="Tahoma" pitchFamily="34" charset="0"/>
              </a:rPr>
              <a:t>Cải thiện tốc độ (giảm thời gian truyền trễ) bằng cách giảm điện dung giữa các linh kiện. Cổng NAND 74F có thời gian truyền trễ trung bình 3ns và công suất tiêu tán 6mW</a:t>
            </a:r>
            <a:endParaRPr lang="en-US" sz="2400" b="1"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wedge">
                                      <p:cBhvr>
                                        <p:cTn id="18" dur="2000"/>
                                        <p:tgtEl>
                                          <p:spTgt spid="614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Effect transition="in" filter="wipe(up)">
                                      <p:cBhvr>
                                        <p:cTn id="29"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152400" y="986135"/>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So sánh các đặc tính họ TTL</a:t>
            </a:r>
            <a:endParaRPr lang="en-US" sz="2400" b="1" spc="-100">
              <a:solidFill>
                <a:srgbClr val="C00000"/>
              </a:solidFill>
              <a:latin typeface="Tahoma" pitchFamily="34" charset="0"/>
              <a:ea typeface="Tahoma" pitchFamily="34" charset="0"/>
              <a:cs typeface="Tahoma" pitchFamily="34" charset="0"/>
            </a:endParaRPr>
          </a:p>
        </p:txBody>
      </p:sp>
      <p:pic>
        <p:nvPicPr>
          <p:cNvPr id="7171" name="Picture 3"/>
          <p:cNvPicPr>
            <a:picLocks noChangeAspect="1" noChangeArrowheads="1"/>
          </p:cNvPicPr>
          <p:nvPr/>
        </p:nvPicPr>
        <p:blipFill>
          <a:blip r:embed="rId3" cstate="print"/>
          <a:srcRect/>
          <a:stretch>
            <a:fillRect/>
          </a:stretch>
        </p:blipFill>
        <p:spPr bwMode="auto">
          <a:xfrm>
            <a:off x="483973" y="1752600"/>
            <a:ext cx="8202827" cy="3733800"/>
          </a:xfrm>
          <a:prstGeom prst="rect">
            <a:avLst/>
          </a:prstGeom>
          <a:noFill/>
          <a:ln w="9525">
            <a:noFill/>
            <a:miter lim="800000"/>
            <a:headEnd/>
            <a:tailEnd/>
          </a:ln>
        </p:spPr>
      </p:pic>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Effect transition="in" filter="wedge">
                                      <p:cBhvr>
                                        <p:cTn id="13"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152400" y="685800"/>
            <a:ext cx="7315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r>
              <a:rPr lang="en-US" sz="2400" spc="-100" smtClean="0">
                <a:latin typeface="Tahoma" pitchFamily="34" charset="0"/>
                <a:ea typeface="Tahoma" pitchFamily="34" charset="0"/>
                <a:cs typeface="Tahoma" pitchFamily="34" charset="0"/>
              </a:rPr>
              <a:t>tra bảng, tìm ngưỡng nhiễu dc của IC 74LS, so sánh với TTL 74 chuẩn.</a:t>
            </a:r>
          </a:p>
          <a:p>
            <a:r>
              <a:rPr lang="en-US" sz="2400" b="1" spc="-100" smtClean="0">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990600" y="1524000"/>
            <a:ext cx="6615696" cy="2133600"/>
          </a:xfrm>
          <a:prstGeom prst="rect">
            <a:avLst/>
          </a:prstGeom>
          <a:noFill/>
          <a:ln w="9525">
            <a:noFill/>
            <a:miter lim="800000"/>
            <a:headEnd/>
            <a:tailEnd/>
          </a:ln>
        </p:spPr>
      </p:pic>
      <p:sp>
        <p:nvSpPr>
          <p:cNvPr id="11" name="TextBox 10"/>
          <p:cNvSpPr txBox="1"/>
          <p:nvPr/>
        </p:nvSpPr>
        <p:spPr>
          <a:xfrm>
            <a:off x="304800" y="3863876"/>
            <a:ext cx="85344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p>
          <a:p>
            <a:r>
              <a:rPr lang="en-US" sz="2400" spc="-100" smtClean="0">
                <a:latin typeface="Tahoma" pitchFamily="34" charset="0"/>
                <a:ea typeface="Tahoma" pitchFamily="34" charset="0"/>
                <a:cs typeface="Tahoma" pitchFamily="34" charset="0"/>
              </a:rPr>
              <a:t>Trong họ TTL, linh kiện nào thúc được nhiều ngõ vào nhất? </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74AS có fan – out (40), thúc được 40 ngõ vào 74AS khác. </a:t>
            </a:r>
          </a:p>
          <a:p>
            <a:r>
              <a:rPr lang="en-US" sz="2400" spc="-100" smtClean="0">
                <a:latin typeface="Tahoma" pitchFamily="34" charset="0"/>
                <a:ea typeface="Tahoma" pitchFamily="34" charset="0"/>
                <a:cs typeface="Tahoma" pitchFamily="34" charset="0"/>
              </a:rPr>
              <a:t>Việc tính toán fan – out, cho các loại khác nhau, sẽ được thảo luận ở phần sau.  </a:t>
            </a:r>
            <a:endParaRPr lang="en-US" sz="2400" b="1"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wedge">
                                      <p:cBhvr>
                                        <p:cTn id="18" dur="20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Effect transition="in" filter="wipe(left)">
                                      <p:cBhvr>
                                        <p:cTn id="29" dur="500"/>
                                        <p:tgtEl>
                                          <p:spTgt spid="11">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xEl>
                                              <p:pRg st="2" end="2"/>
                                            </p:txEl>
                                          </p:spTgt>
                                        </p:tgtEl>
                                        <p:attrNameLst>
                                          <p:attrName>style.visibility</p:attrName>
                                        </p:attrNameLst>
                                      </p:cBhvr>
                                      <p:to>
                                        <p:strVal val="visible"/>
                                      </p:to>
                                    </p:set>
                                    <p:animEffect transition="in" filter="wipe(left)">
                                      <p:cBhvr>
                                        <p:cTn id="34" dur="500"/>
                                        <p:tgtEl>
                                          <p:spTgt spid="11">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animEffect transition="in" filter="wipe(left)">
                                      <p:cBhvr>
                                        <p:cTn id="39" dur="500"/>
                                        <p:tgtEl>
                                          <p:spTgt spid="11">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animEffect transition="in" filter="wipe(up)">
                                      <p:cBhvr>
                                        <p:cTn id="4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logic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152400" y="1091148"/>
            <a:ext cx="8991600" cy="378565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p>
          <a:p>
            <a:pPr marL="457200" indent="-457200">
              <a:buAutoNum type="arabicPeriod"/>
            </a:pPr>
            <a:r>
              <a:rPr lang="en-US" sz="2400" spc="-100" smtClean="0">
                <a:latin typeface="Tahoma" pitchFamily="34" charset="0"/>
                <a:ea typeface="Tahoma" pitchFamily="34" charset="0"/>
                <a:cs typeface="Tahoma" pitchFamily="34" charset="0"/>
              </a:rPr>
              <a:t>(a) Cho biết loạt TTL có tần số hoạt động cao nhất?</a:t>
            </a:r>
          </a:p>
          <a:p>
            <a:pPr marL="457200" indent="-457200"/>
            <a:r>
              <a:rPr lang="en-US" sz="2400" spc="-100" smtClean="0">
                <a:latin typeface="Tahoma" pitchFamily="34" charset="0"/>
                <a:ea typeface="Tahoma" pitchFamily="34" charset="0"/>
                <a:cs typeface="Tahoma" pitchFamily="34" charset="0"/>
              </a:rPr>
              <a:t>      (b) Loạt nào có ngưỡng nhiễu mức cao lớn nhất ?</a:t>
            </a:r>
          </a:p>
          <a:p>
            <a:pPr marL="457200" indent="-457200"/>
            <a:r>
              <a:rPr lang="en-US" sz="2400" spc="-100" smtClean="0">
                <a:latin typeface="Tahoma" pitchFamily="34" charset="0"/>
                <a:ea typeface="Tahoma" pitchFamily="34" charset="0"/>
                <a:cs typeface="Tahoma" pitchFamily="34" charset="0"/>
              </a:rPr>
              <a:t>      (c) Loạt nào đã lỗi thời?</a:t>
            </a:r>
          </a:p>
          <a:p>
            <a:pPr marL="457200" indent="-457200"/>
            <a:r>
              <a:rPr lang="en-US" sz="2400" spc="-100" smtClean="0">
                <a:latin typeface="Tahoma" pitchFamily="34" charset="0"/>
                <a:ea typeface="Tahoma" pitchFamily="34" charset="0"/>
                <a:cs typeface="Tahoma" pitchFamily="34" charset="0"/>
              </a:rPr>
              <a:t>      (d) Loạt  dùng điốt đặc biệt để giảm thời gian chuyển mạch?</a:t>
            </a:r>
          </a:p>
          <a:p>
            <a:pPr marL="457200" indent="-457200"/>
            <a:r>
              <a:rPr lang="en-US" sz="2400" spc="-100" smtClean="0">
                <a:latin typeface="Tahoma" pitchFamily="34" charset="0"/>
                <a:ea typeface="Tahoma" pitchFamily="34" charset="0"/>
                <a:cs typeface="Tahoma" pitchFamily="34" charset="0"/>
              </a:rPr>
              <a:t>      (e) Loạt thích hợp dùng pin và hoạt động ở 10MHz?</a:t>
            </a:r>
          </a:p>
          <a:p>
            <a:pPr marL="457200" indent="-457200"/>
            <a:r>
              <a:rPr lang="en-US" sz="2400" spc="-100" smtClean="0">
                <a:latin typeface="Tahoma" pitchFamily="34" charset="0"/>
                <a:ea typeface="Tahoma" pitchFamily="34" charset="0"/>
                <a:cs typeface="Tahoma" pitchFamily="34" charset="0"/>
              </a:rPr>
              <a:t>2.   Giả sử với cùng chi phí, nên chọn loại nào cho clock 40MHz: 74ALS193, 74LS193 hay 74AS193?</a:t>
            </a:r>
          </a:p>
          <a:p>
            <a:pPr marL="457200" indent="-457200"/>
            <a:r>
              <a:rPr lang="en-US" sz="2400" spc="-100" smtClean="0">
                <a:latin typeface="Tahoma" pitchFamily="34" charset="0"/>
                <a:ea typeface="Tahoma" pitchFamily="34" charset="0"/>
                <a:cs typeface="Tahoma" pitchFamily="34" charset="0"/>
              </a:rPr>
              <a:t>3.   Tìm BJT kéo lên và kéo xuống trong mạch 74S?   </a:t>
            </a:r>
          </a:p>
          <a:p>
            <a:pPr marL="457200" indent="-457200"/>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dissolve">
                                      <p:cBhvr>
                                        <p:cTn id="19" dur="500"/>
                                        <p:tgtEl>
                                          <p:spTgt spid="8">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dissolve">
                                      <p:cBhvr>
                                        <p:cTn id="22" dur="500"/>
                                        <p:tgtEl>
                                          <p:spTgt spid="8">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dissolv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checkerboard(across)">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wipe(left)">
                                      <p:cBhvr>
                                        <p:cTn id="35" dur="500"/>
                                        <p:tgtEl>
                                          <p:spTgt spid="8">
                                            <p:txEl>
                                              <p:pRg st="7" end="7"/>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wipe(left)">
                                      <p:cBhvr>
                                        <p:cTn id="38"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8" name="TextBox 7"/>
          <p:cNvSpPr txBox="1"/>
          <p:nvPr/>
        </p:nvSpPr>
        <p:spPr>
          <a:xfrm>
            <a:off x="152400" y="838200"/>
            <a:ext cx="4876800" cy="4154984"/>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Ngõ ra ở mức thấp</a:t>
            </a:r>
            <a:r>
              <a:rPr lang="en-US" sz="2400" spc="-100" smtClean="0">
                <a:latin typeface="Tahoma" pitchFamily="34" charset="0"/>
                <a:ea typeface="Tahoma" pitchFamily="34" charset="0"/>
                <a:cs typeface="Tahoma" pitchFamily="34" charset="0"/>
              </a:rPr>
              <a:t> củaTTL chuẩn nối với nhiều ngõ vào. </a:t>
            </a:r>
          </a:p>
          <a:p>
            <a:r>
              <a:rPr lang="en-US" sz="2400" spc="-100" smtClean="0">
                <a:latin typeface="Tahoma" pitchFamily="34" charset="0"/>
                <a:ea typeface="Tahoma" pitchFamily="34" charset="0"/>
                <a:cs typeface="Tahoma" pitchFamily="34" charset="0"/>
              </a:rPr>
              <a:t>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đang dẫn (bảo hòa, đóng vai trò rút dòng) với I</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 là tổng các dòng vào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của các ngõ vào.</a:t>
            </a:r>
          </a:p>
          <a:p>
            <a:r>
              <a:rPr lang="en-US" sz="2400" spc="-100" smtClean="0">
                <a:latin typeface="Tahoma" pitchFamily="34" charset="0"/>
                <a:ea typeface="Tahoma" pitchFamily="34" charset="0"/>
                <a:cs typeface="Tahoma" pitchFamily="34" charset="0"/>
              </a:rPr>
              <a:t>Khi dẫn bảo hòa, điện trở r</a:t>
            </a:r>
            <a:r>
              <a:rPr lang="en-US" sz="2400" spc="-100" baseline="-25000" smtClean="0">
                <a:latin typeface="Tahoma" pitchFamily="34" charset="0"/>
                <a:ea typeface="Tahoma" pitchFamily="34" charset="0"/>
                <a:cs typeface="Tahoma" pitchFamily="34" charset="0"/>
              </a:rPr>
              <a:t>CE</a:t>
            </a:r>
            <a:r>
              <a:rPr lang="en-US" sz="2400" spc="-100" smtClean="0">
                <a:latin typeface="Tahoma" pitchFamily="34" charset="0"/>
                <a:ea typeface="Tahoma" pitchFamily="34" charset="0"/>
                <a:cs typeface="Tahoma" pitchFamily="34" charset="0"/>
              </a:rPr>
              <a:t> tuy </a:t>
            </a:r>
          </a:p>
          <a:p>
            <a:r>
              <a:rPr lang="en-US" sz="2400" spc="-100" smtClean="0">
                <a:latin typeface="Tahoma" pitchFamily="34" charset="0"/>
                <a:ea typeface="Tahoma" pitchFamily="34" charset="0"/>
                <a:cs typeface="Tahoma" pitchFamily="34" charset="0"/>
              </a:rPr>
              <a:t>nhỏ, nhưng khác không; </a:t>
            </a:r>
          </a:p>
          <a:p>
            <a:r>
              <a:rPr lang="en-US" sz="2400" spc="-100" smtClean="0">
                <a:latin typeface="Tahoma" pitchFamily="34" charset="0"/>
                <a:ea typeface="Tahoma" pitchFamily="34" charset="0"/>
                <a:cs typeface="Tahoma" pitchFamily="34" charset="0"/>
              </a:rPr>
              <a:t>Dòng I</a:t>
            </a:r>
            <a:r>
              <a:rPr lang="en-US" sz="2400" spc="-100" baseline="-25000" smtClean="0">
                <a:latin typeface="Tahoma" pitchFamily="34" charset="0"/>
                <a:ea typeface="Tahoma" pitchFamily="34" charset="0"/>
                <a:cs typeface="Tahoma" pitchFamily="34" charset="0"/>
              </a:rPr>
              <a:t>OL </a:t>
            </a:r>
            <a:r>
              <a:rPr lang="en-US" sz="2400" spc="-100" smtClean="0">
                <a:latin typeface="Tahoma" pitchFamily="34" charset="0"/>
                <a:ea typeface="Tahoma" pitchFamily="34" charset="0"/>
                <a:cs typeface="Tahoma" pitchFamily="34" charset="0"/>
              </a:rPr>
              <a:t>tạo áp 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 cần bé hơn 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(max) của IC.</a:t>
            </a:r>
          </a:p>
          <a:p>
            <a:r>
              <a:rPr lang="en-US" sz="2400" spc="-100" smtClean="0">
                <a:latin typeface="Tahoma" pitchFamily="34" charset="0"/>
                <a:ea typeface="Tahoma" pitchFamily="34" charset="0"/>
                <a:cs typeface="Tahoma" pitchFamily="34" charset="0"/>
              </a:rPr>
              <a:t>Giới hạn I</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 này qui định  số tải được thúc.    </a:t>
            </a:r>
            <a:endParaRPr lang="en-US" sz="2400" spc="-100">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4944908" y="914400"/>
            <a:ext cx="3970492" cy="3657600"/>
          </a:xfrm>
          <a:prstGeom prst="rect">
            <a:avLst/>
          </a:prstGeom>
          <a:noFill/>
          <a:ln w="9525">
            <a:noFill/>
            <a:miter lim="800000"/>
            <a:headEnd/>
            <a:tailEnd/>
          </a:ln>
        </p:spPr>
      </p:pic>
      <p:sp>
        <p:nvSpPr>
          <p:cNvPr id="9" name="TextBox 8"/>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0" name="TextBox 9"/>
          <p:cNvSpPr txBox="1"/>
          <p:nvPr/>
        </p:nvSpPr>
        <p:spPr>
          <a:xfrm>
            <a:off x="152400" y="4876800"/>
            <a:ext cx="8534400" cy="1938992"/>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loạt IC 74 có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=1,6mA,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(max)=0,4V; V</a:t>
            </a:r>
            <a:r>
              <a:rPr lang="en-US" sz="2400" spc="-100" baseline="-25000" smtClean="0">
                <a:latin typeface="Tahoma" pitchFamily="34" charset="0"/>
                <a:ea typeface="Tahoma" pitchFamily="34" charset="0"/>
                <a:cs typeface="Tahoma" pitchFamily="34" charset="0"/>
              </a:rPr>
              <a:t>IL </a:t>
            </a:r>
            <a:r>
              <a:rPr lang="en-US" sz="2400" spc="-100" smtClean="0">
                <a:latin typeface="Tahoma" pitchFamily="34" charset="0"/>
                <a:ea typeface="Tahoma" pitchFamily="34" charset="0"/>
                <a:cs typeface="Tahoma" pitchFamily="34" charset="0"/>
              </a:rPr>
              <a:t>(max)=0,8V.</a:t>
            </a:r>
          </a:p>
          <a:p>
            <a:r>
              <a:rPr lang="en-US" sz="2400" spc="-100" smtClean="0">
                <a:latin typeface="Tahoma" pitchFamily="34" charset="0"/>
                <a:ea typeface="Tahoma" pitchFamily="34" charset="0"/>
                <a:cs typeface="Tahoma" pitchFamily="34" charset="0"/>
              </a:rPr>
              <a:t>Giả sử Q</a:t>
            </a:r>
            <a:r>
              <a:rPr lang="en-US" sz="2400" spc="-100" baseline="-25000" smtClean="0">
                <a:latin typeface="Tahoma" pitchFamily="34" charset="0"/>
                <a:ea typeface="Tahoma" pitchFamily="34" charset="0"/>
                <a:cs typeface="Tahoma" pitchFamily="34" charset="0"/>
              </a:rPr>
              <a:t>4 </a:t>
            </a:r>
            <a:r>
              <a:rPr lang="en-US" sz="2400" spc="-100" smtClean="0">
                <a:latin typeface="Tahoma" pitchFamily="34" charset="0"/>
                <a:ea typeface="Tahoma" pitchFamily="34" charset="0"/>
                <a:cs typeface="Tahoma" pitchFamily="34" charset="0"/>
              </a:rPr>
              <a:t>rút dòng đến 16mA trước khi điện áp ra đạt </a:t>
            </a:r>
          </a:p>
          <a:p>
            <a:r>
              <a:rPr lang="en-US" sz="2400" spc="-100" smtClean="0">
                <a:latin typeface="Tahoma" pitchFamily="34" charset="0"/>
                <a:ea typeface="Tahoma" pitchFamily="34" charset="0"/>
                <a:cs typeface="Tahoma" pitchFamily="34" charset="0"/>
              </a:rPr>
              <a:t>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(max)=0,4V; </a:t>
            </a:r>
          </a:p>
          <a:p>
            <a:r>
              <a:rPr lang="en-US" sz="2400" spc="-100" smtClean="0">
                <a:latin typeface="Tahoma" pitchFamily="34" charset="0"/>
                <a:ea typeface="Tahoma" pitchFamily="34" charset="0"/>
                <a:cs typeface="Tahoma" pitchFamily="34" charset="0"/>
              </a:rPr>
              <a:t>Tức là có thể rút dòng  đến 16mA/1,6mA = 10 tải</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edge">
                                      <p:cBhvr>
                                        <p:cTn id="15" dur="20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dissolve">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wipe(up)">
                                      <p:cBhvr>
                                        <p:cTn id="25" dur="500"/>
                                        <p:tgtEl>
                                          <p:spTgt spid="8">
                                            <p:txEl>
                                              <p:pRg st="2" end="2"/>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wipe(up)">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dissolve">
                                      <p:cBhvr>
                                        <p:cTn id="33" dur="500"/>
                                        <p:tgtEl>
                                          <p:spTgt spid="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dissolve">
                                      <p:cBhvr>
                                        <p:cTn id="38" dur="500"/>
                                        <p:tgtEl>
                                          <p:spTgt spid="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 calcmode="lin" valueType="num">
                                      <p:cBhvr additive="base">
                                        <p:cTn id="4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animEffect transition="in" filter="wipe(left)">
                                      <p:cBhvr>
                                        <p:cTn id="49" dur="500"/>
                                        <p:tgtEl>
                                          <p:spTgt spid="10">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0">
                                            <p:txEl>
                                              <p:pRg st="2" end="2"/>
                                            </p:txEl>
                                          </p:spTgt>
                                        </p:tgtEl>
                                        <p:attrNameLst>
                                          <p:attrName>style.visibility</p:attrName>
                                        </p:attrNameLst>
                                      </p:cBhvr>
                                      <p:to>
                                        <p:strVal val="visible"/>
                                      </p:to>
                                    </p:set>
                                    <p:animEffect transition="in" filter="wipe(up)">
                                      <p:cBhvr>
                                        <p:cTn id="54" dur="500"/>
                                        <p:tgtEl>
                                          <p:spTgt spid="10">
                                            <p:txEl>
                                              <p:pRg st="2" end="2"/>
                                            </p:txEl>
                                          </p:spTgt>
                                        </p:tgtEl>
                                      </p:cBhvr>
                                    </p:animEffect>
                                  </p:childTnLst>
                                </p:cTn>
                              </p:par>
                              <p:par>
                                <p:cTn id="55" presetID="22" presetClass="entr" presetSubtype="1" fill="hold" nodeType="with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animEffect transition="in" filter="wipe(up)">
                                      <p:cBhvr>
                                        <p:cTn id="57" dur="500"/>
                                        <p:tgtEl>
                                          <p:spTgt spid="10">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xEl>
                                              <p:pRg st="4" end="4"/>
                                            </p:txEl>
                                          </p:spTgt>
                                        </p:tgtEl>
                                        <p:attrNameLst>
                                          <p:attrName>style.visibility</p:attrName>
                                        </p:attrNameLst>
                                      </p:cBhvr>
                                      <p:to>
                                        <p:strVal val="visible"/>
                                      </p:to>
                                    </p:set>
                                    <p:animEffect transition="in" filter="wipe(left)">
                                      <p:cBhvr>
                                        <p:cTn id="62" dur="1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
        <p:nvSpPr>
          <p:cNvPr id="8" name="TextBox 7"/>
          <p:cNvSpPr txBox="1"/>
          <p:nvPr/>
        </p:nvSpPr>
        <p:spPr>
          <a:xfrm>
            <a:off x="152400" y="1525012"/>
            <a:ext cx="4648200" cy="3416320"/>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Trường hợp ngõ ra ở mức cao</a:t>
            </a:r>
          </a:p>
          <a:p>
            <a:r>
              <a:rPr lang="en-US" sz="2400" spc="-100" smtClean="0">
                <a:latin typeface="Tahoma" pitchFamily="34" charset="0"/>
                <a:ea typeface="Tahoma" pitchFamily="34" charset="0"/>
                <a:cs typeface="Tahoma" pitchFamily="34" charset="0"/>
              </a:rPr>
              <a:t>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đóng vai trò cấp dòng I</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 là tổng các dòng vào I</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 từ các ngõ vào TTL khác nhau.</a:t>
            </a:r>
          </a:p>
          <a:p>
            <a:r>
              <a:rPr lang="en-US" sz="2400" spc="-100" smtClean="0">
                <a:latin typeface="Tahoma" pitchFamily="34" charset="0"/>
                <a:ea typeface="Tahoma" pitchFamily="34" charset="0"/>
                <a:cs typeface="Tahoma" pitchFamily="34" charset="0"/>
              </a:rPr>
              <a:t>Khi I</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 = I</a:t>
            </a:r>
            <a:r>
              <a:rPr lang="en-US" sz="2400" spc="-100" baseline="-25000" smtClean="0">
                <a:latin typeface="Tahoma" pitchFamily="34" charset="0"/>
                <a:ea typeface="Tahoma" pitchFamily="34" charset="0"/>
                <a:cs typeface="Tahoma" pitchFamily="34" charset="0"/>
              </a:rPr>
              <a:t>E3</a:t>
            </a:r>
            <a:r>
              <a:rPr lang="en-US" sz="2400" spc="-100" smtClean="0">
                <a:latin typeface="Tahoma" pitchFamily="34" charset="0"/>
                <a:ea typeface="Tahoma" pitchFamily="34" charset="0"/>
                <a:cs typeface="Tahoma" pitchFamily="34" charset="0"/>
              </a:rPr>
              <a:t> quá lớn, làm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không còn bảo hòa.</a:t>
            </a:r>
          </a:p>
          <a:p>
            <a:r>
              <a:rPr lang="en-US" sz="2400" spc="-100" smtClean="0">
                <a:latin typeface="Tahoma" pitchFamily="34" charset="0"/>
                <a:ea typeface="Tahoma" pitchFamily="34" charset="0"/>
                <a:cs typeface="Tahoma" pitchFamily="34" charset="0"/>
              </a:rPr>
              <a:t>Do </a:t>
            </a:r>
            <a:r>
              <a:rPr lang="en-US" sz="2400" spc="-100" smtClean="0">
                <a:latin typeface="Tahoma" pitchFamily="34" charset="0"/>
                <a:ea typeface="Tahoma" pitchFamily="34" charset="0"/>
                <a:cs typeface="Tahoma" pitchFamily="34" charset="0"/>
                <a:sym typeface="Symbol"/>
              </a:rPr>
              <a:t>I</a:t>
            </a:r>
            <a:r>
              <a:rPr lang="en-US" sz="2400" spc="-100" baseline="-25000" smtClean="0">
                <a:latin typeface="Tahoma" pitchFamily="34" charset="0"/>
                <a:ea typeface="Tahoma" pitchFamily="34" charset="0"/>
                <a:cs typeface="Tahoma" pitchFamily="34" charset="0"/>
                <a:sym typeface="Symbol"/>
              </a:rPr>
              <a:t>B3</a:t>
            </a:r>
            <a:r>
              <a:rPr lang="en-US" sz="2400" spc="-100" smtClean="0">
                <a:latin typeface="Tahoma" pitchFamily="34" charset="0"/>
                <a:ea typeface="Tahoma" pitchFamily="34" charset="0"/>
                <a:cs typeface="Tahoma" pitchFamily="34" charset="0"/>
                <a:sym typeface="Symbol"/>
              </a:rPr>
              <a:t> không còn lớn hơn I</a:t>
            </a:r>
            <a:r>
              <a:rPr lang="en-US" sz="2400" spc="-100" baseline="-25000" smtClean="0">
                <a:latin typeface="Tahoma" pitchFamily="34" charset="0"/>
                <a:ea typeface="Tahoma" pitchFamily="34" charset="0"/>
                <a:cs typeface="Tahoma" pitchFamily="34" charset="0"/>
                <a:sym typeface="Symbol"/>
              </a:rPr>
              <a:t>EQ3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Mạch không hoạt động (bảo hòa) được. </a:t>
            </a:r>
            <a:endParaRPr lang="en-US" sz="2400" spc="-10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5117805" y="1676400"/>
            <a:ext cx="3721395" cy="3657600"/>
          </a:xfrm>
          <a:prstGeom prst="rect">
            <a:avLst/>
          </a:prstGeom>
          <a:noFill/>
          <a:ln w="9525">
            <a:noFill/>
            <a:miter lim="800000"/>
            <a:headEnd/>
            <a:tailEnd/>
          </a:ln>
        </p:spPr>
      </p:pic>
      <p:sp>
        <p:nvSpPr>
          <p:cNvPr id="9" name="TextBox 8"/>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wedge">
                                      <p:cBhvr>
                                        <p:cTn id="13" dur="20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dissolv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dissolve">
                                      <p:cBhvr>
                                        <p:cTn id="2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
        <p:nvSpPr>
          <p:cNvPr id="8" name="TextBox 7"/>
          <p:cNvSpPr txBox="1"/>
          <p:nvPr/>
        </p:nvSpPr>
        <p:spPr>
          <a:xfrm>
            <a:off x="152400" y="685800"/>
            <a:ext cx="86106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Xác định fan – out:</a:t>
            </a:r>
          </a:p>
          <a:p>
            <a:r>
              <a:rPr lang="en-US" sz="2400" spc="-100" smtClean="0">
                <a:latin typeface="Tahoma" pitchFamily="34" charset="0"/>
                <a:ea typeface="Tahoma" pitchFamily="34" charset="0"/>
                <a:cs typeface="Tahoma" pitchFamily="34" charset="0"/>
              </a:rPr>
              <a:t>Cần biết khả năng của dòng ra [thí dụ: I</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(maX) và I</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(maX)],</a:t>
            </a:r>
          </a:p>
          <a:p>
            <a:r>
              <a:rPr lang="en-US" sz="2400" spc="-100" smtClean="0">
                <a:latin typeface="Tahoma" pitchFamily="34" charset="0"/>
                <a:ea typeface="Tahoma" pitchFamily="34" charset="0"/>
                <a:cs typeface="Tahoma" pitchFamily="34" charset="0"/>
              </a:rPr>
              <a:t>và dòng cần thiết cho ngõ vào [thí dụ: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 và I</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(maX) ]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1" name="TextBox 10"/>
          <p:cNvSpPr txBox="1"/>
          <p:nvPr/>
        </p:nvSpPr>
        <p:spPr>
          <a:xfrm>
            <a:off x="228600" y="2000071"/>
            <a:ext cx="86106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Tìm fan – out của IC 74ALS00 với tải IC 74ALS00</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Xét trường hợp </a:t>
            </a:r>
            <a:r>
              <a:rPr lang="en-US" sz="2400" b="1" spc="-100" smtClean="0">
                <a:latin typeface="Tahoma" pitchFamily="34" charset="0"/>
                <a:ea typeface="Tahoma" pitchFamily="34" charset="0"/>
                <a:cs typeface="Tahoma" pitchFamily="34" charset="0"/>
              </a:rPr>
              <a:t>ngõ ra ở mức thấp </a:t>
            </a:r>
            <a:r>
              <a:rPr lang="en-US" sz="2400" spc="-100" smtClean="0">
                <a:latin typeface="Tahoma" pitchFamily="34" charset="0"/>
                <a:ea typeface="Tahoma" pitchFamily="34" charset="0"/>
                <a:cs typeface="Tahoma" pitchFamily="34" charset="0"/>
              </a:rPr>
              <a:t>(từ bảng tra)</a:t>
            </a:r>
            <a:endParaRPr lang="en-US" sz="2400" spc="-100">
              <a:latin typeface="Tahoma" pitchFamily="34" charset="0"/>
              <a:ea typeface="Tahoma" pitchFamily="34" charset="0"/>
              <a:cs typeface="Tahoma" pitchFamily="34" charset="0"/>
            </a:endParaRPr>
          </a:p>
        </p:txBody>
      </p:sp>
      <p:pic>
        <p:nvPicPr>
          <p:cNvPr id="3076" name="Picture 4"/>
          <p:cNvPicPr>
            <a:picLocks noChangeAspect="1" noChangeArrowheads="1"/>
          </p:cNvPicPr>
          <p:nvPr/>
        </p:nvPicPr>
        <p:blipFill>
          <a:blip r:embed="rId3" cstate="print"/>
          <a:srcRect/>
          <a:stretch>
            <a:fillRect/>
          </a:stretch>
        </p:blipFill>
        <p:spPr bwMode="auto">
          <a:xfrm>
            <a:off x="1066801" y="3790351"/>
            <a:ext cx="5791199" cy="400649"/>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2209800" y="4267200"/>
            <a:ext cx="3793373" cy="1931810"/>
          </a:xfrm>
          <a:prstGeom prst="rect">
            <a:avLst/>
          </a:prstGeom>
          <a:noFill/>
          <a:ln w="9525">
            <a:noFill/>
            <a:miter lim="800000"/>
            <a:headEnd/>
            <a:tailEnd/>
          </a:ln>
        </p:spPr>
      </p:pic>
      <p:sp>
        <p:nvSpPr>
          <p:cNvPr id="15" name="Right Arrow 14"/>
          <p:cNvSpPr/>
          <p:nvPr/>
        </p:nvSpPr>
        <p:spPr>
          <a:xfrm>
            <a:off x="762000" y="5105400"/>
            <a:ext cx="2895600" cy="7620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 calcmode="lin" valueType="num">
                                      <p:cBhvr additive="base">
                                        <p:cTn id="26"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wipe(left)">
                                      <p:cBhvr>
                                        <p:cTn id="32" dur="500"/>
                                        <p:tgtEl>
                                          <p:spTgt spid="1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Effect transition="in" filter="wipe(left)">
                                      <p:cBhvr>
                                        <p:cTn id="37" dur="500"/>
                                        <p:tgtEl>
                                          <p:spTgt spid="1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76"/>
                                        </p:tgtEl>
                                        <p:attrNameLst>
                                          <p:attrName>style.visibility</p:attrName>
                                        </p:attrNameLst>
                                      </p:cBhvr>
                                      <p:to>
                                        <p:strVal val="visible"/>
                                      </p:to>
                                    </p:set>
                                    <p:animEffect transition="in" filter="wipe(left)">
                                      <p:cBhvr>
                                        <p:cTn id="42" dur="500"/>
                                        <p:tgtEl>
                                          <p:spTgt spid="3076"/>
                                        </p:tgtEl>
                                      </p:cBhvr>
                                    </p:animEffec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3077"/>
                                        </p:tgtEl>
                                        <p:attrNameLst>
                                          <p:attrName>style.visibility</p:attrName>
                                        </p:attrNameLst>
                                      </p:cBhvr>
                                      <p:to>
                                        <p:strVal val="visible"/>
                                      </p:to>
                                    </p:set>
                                    <p:animEffect transition="in" filter="wedge">
                                      <p:cBhvr>
                                        <p:cTn id="47" dur="2000"/>
                                        <p:tgtEl>
                                          <p:spTgt spid="307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228600" y="2286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Outline</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838200" y="1231880"/>
            <a:ext cx="5867400" cy="4031873"/>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Open-Collector/Open-Drain Outputs</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Tristate (Three-State) Logic Outputs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High-Speed Bus Interface Logic</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The ECL Digital IC Family</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CMOS Transmission Gate (Bilateral Switch)</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IC Interfacing</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Mixed-Voltage Interfacing</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Analog Voltage Comparators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Troubleshooting</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8" name="TextBox 7"/>
          <p:cNvSpPr txBox="1"/>
          <p:nvPr/>
        </p:nvSpPr>
        <p:spPr>
          <a:xfrm>
            <a:off x="152400" y="685800"/>
            <a:ext cx="4800600" cy="461665"/>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Trường hợp ngõ ra ở mức cao:</a:t>
            </a:r>
            <a:endParaRPr lang="en-US" sz="2400" spc="-100">
              <a:latin typeface="Tahoma" pitchFamily="34" charset="0"/>
              <a:ea typeface="Tahoma" pitchFamily="34" charset="0"/>
              <a:cs typeface="Tahoma"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4419600" y="2143098"/>
            <a:ext cx="3962400" cy="3648102"/>
          </a:xfrm>
          <a:prstGeom prst="rect">
            <a:avLst/>
          </a:prstGeom>
          <a:noFill/>
          <a:ln w="9525">
            <a:noFill/>
            <a:miter lim="800000"/>
            <a:headEnd/>
            <a:tailEnd/>
          </a:ln>
        </p:spPr>
      </p:pic>
      <p:pic>
        <p:nvPicPr>
          <p:cNvPr id="4102" name="Picture 6"/>
          <p:cNvPicPr>
            <a:picLocks noChangeAspect="1" noChangeArrowheads="1"/>
          </p:cNvPicPr>
          <p:nvPr/>
        </p:nvPicPr>
        <p:blipFill>
          <a:blip r:embed="rId4" cstate="print"/>
          <a:srcRect/>
          <a:stretch>
            <a:fillRect/>
          </a:stretch>
        </p:blipFill>
        <p:spPr bwMode="auto">
          <a:xfrm>
            <a:off x="0" y="2360398"/>
            <a:ext cx="3521232" cy="1602002"/>
          </a:xfrm>
          <a:prstGeom prst="rect">
            <a:avLst/>
          </a:prstGeom>
          <a:noFill/>
          <a:ln w="9525">
            <a:noFill/>
            <a:miter lim="800000"/>
            <a:headEnd/>
            <a:tailEnd/>
          </a:ln>
        </p:spPr>
      </p:pic>
      <p:pic>
        <p:nvPicPr>
          <p:cNvPr id="4103" name="Picture 7"/>
          <p:cNvPicPr>
            <a:picLocks noChangeAspect="1" noChangeArrowheads="1"/>
          </p:cNvPicPr>
          <p:nvPr/>
        </p:nvPicPr>
        <p:blipFill>
          <a:blip r:embed="rId5" cstate="print"/>
          <a:srcRect/>
          <a:stretch>
            <a:fillRect/>
          </a:stretch>
        </p:blipFill>
        <p:spPr bwMode="auto">
          <a:xfrm>
            <a:off x="708660" y="1295400"/>
            <a:ext cx="3863340" cy="990600"/>
          </a:xfrm>
          <a:prstGeom prst="rect">
            <a:avLst/>
          </a:prstGeom>
          <a:noFill/>
          <a:ln w="9525">
            <a:noFill/>
            <a:miter lim="800000"/>
            <a:headEnd/>
            <a:tailEnd/>
          </a:ln>
        </p:spPr>
      </p:pic>
      <p:sp>
        <p:nvSpPr>
          <p:cNvPr id="14" name="TextBox 13"/>
          <p:cNvSpPr txBox="1"/>
          <p:nvPr/>
        </p:nvSpPr>
        <p:spPr>
          <a:xfrm>
            <a:off x="304800" y="4191000"/>
            <a:ext cx="44958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Từ 2 trường hợp, chọn:</a:t>
            </a:r>
          </a:p>
          <a:p>
            <a:r>
              <a:rPr lang="en-US" sz="2400" spc="-100" smtClean="0">
                <a:latin typeface="Tahoma" pitchFamily="34" charset="0"/>
                <a:ea typeface="Tahoma" pitchFamily="34" charset="0"/>
                <a:cs typeface="Tahoma" pitchFamily="34" charset="0"/>
              </a:rPr>
              <a:t>Fan – out = 20 (trị bé nhất)</a:t>
            </a:r>
            <a:endParaRPr lang="en-US" sz="2400" spc="-100">
              <a:latin typeface="Tahoma" pitchFamily="34" charset="0"/>
              <a:ea typeface="Tahoma" pitchFamily="34" charset="0"/>
              <a:cs typeface="Tahoma" pitchFamily="34" charset="0"/>
            </a:endParaRPr>
          </a:p>
        </p:txBody>
      </p:sp>
      <p:sp>
        <p:nvSpPr>
          <p:cNvPr id="15" name="TextBox 14"/>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wedge">
                                      <p:cBhvr>
                                        <p:cTn id="13" dur="2000"/>
                                        <p:tgtEl>
                                          <p:spTgt spid="409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103"/>
                                        </p:tgtEl>
                                        <p:attrNameLst>
                                          <p:attrName>style.visibility</p:attrName>
                                        </p:attrNameLst>
                                      </p:cBhvr>
                                      <p:to>
                                        <p:strVal val="visible"/>
                                      </p:to>
                                    </p:set>
                                    <p:animEffect transition="in" filter="wipe(up)">
                                      <p:cBhvr>
                                        <p:cTn id="18" dur="1000"/>
                                        <p:tgtEl>
                                          <p:spTgt spid="410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102"/>
                                        </p:tgtEl>
                                        <p:attrNameLst>
                                          <p:attrName>style.visibility</p:attrName>
                                        </p:attrNameLst>
                                      </p:cBhvr>
                                      <p:to>
                                        <p:strVal val="visible"/>
                                      </p:to>
                                    </p:set>
                                    <p:animEffect transition="in" filter="wipe(up)">
                                      <p:cBhvr>
                                        <p:cTn id="23" dur="1000"/>
                                        <p:tgtEl>
                                          <p:spTgt spid="410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
        <p:nvSpPr>
          <p:cNvPr id="8" name="TextBox 7"/>
          <p:cNvSpPr txBox="1"/>
          <p:nvPr/>
        </p:nvSpPr>
        <p:spPr>
          <a:xfrm>
            <a:off x="152400" y="685800"/>
            <a:ext cx="85344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Tra sổ tay, xác định fan – out của cổng NAND 74AS20 khi thúc cổng cùng loại (74AS20).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228600" y="1981200"/>
            <a:ext cx="85344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Tra sổ tay, </a:t>
            </a:r>
            <a:endParaRPr lang="en-US" sz="2400" spc="-100">
              <a:latin typeface="Tahoma" pitchFamily="34" charset="0"/>
              <a:ea typeface="Tahoma" pitchFamily="34" charset="0"/>
              <a:cs typeface="Tahoma" pitchFamily="34" charset="0"/>
            </a:endParaRPr>
          </a:p>
        </p:txBody>
      </p:sp>
      <p:pic>
        <p:nvPicPr>
          <p:cNvPr id="5123" name="Picture 3"/>
          <p:cNvPicPr>
            <a:picLocks noChangeAspect="1" noChangeArrowheads="1"/>
          </p:cNvPicPr>
          <p:nvPr/>
        </p:nvPicPr>
        <p:blipFill>
          <a:blip r:embed="rId3" cstate="print"/>
          <a:srcRect/>
          <a:stretch>
            <a:fillRect/>
          </a:stretch>
        </p:blipFill>
        <p:spPr bwMode="auto">
          <a:xfrm>
            <a:off x="2971800" y="2301240"/>
            <a:ext cx="2971800" cy="158496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133600" y="3886200"/>
            <a:ext cx="4440677" cy="83820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2256817" y="4800600"/>
            <a:ext cx="4372583" cy="828675"/>
          </a:xfrm>
          <a:prstGeom prst="rect">
            <a:avLst/>
          </a:prstGeom>
          <a:noFill/>
          <a:ln w="9525">
            <a:noFill/>
            <a:miter lim="800000"/>
            <a:headEnd/>
            <a:tailEnd/>
          </a:ln>
        </p:spPr>
      </p:pic>
      <p:sp>
        <p:nvSpPr>
          <p:cNvPr id="14" name="TextBox 13"/>
          <p:cNvSpPr txBox="1"/>
          <p:nvPr/>
        </p:nvSpPr>
        <p:spPr>
          <a:xfrm>
            <a:off x="228600" y="5715000"/>
            <a:ext cx="7010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Từ 2 trường hợp, chọn: fan – out = 40 (trị bé nhất)</a:t>
            </a:r>
            <a:endParaRPr lang="en-US" sz="2400" spc="-100">
              <a:latin typeface="Tahoma" pitchFamily="34" charset="0"/>
              <a:ea typeface="Tahoma" pitchFamily="34" charset="0"/>
              <a:cs typeface="Tahoma" pitchFamily="34" charset="0"/>
            </a:endParaRPr>
          </a:p>
        </p:txBody>
      </p:sp>
      <p:sp>
        <p:nvSpPr>
          <p:cNvPr id="16" name="TextBox 15"/>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up)">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wipe(left)">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5123"/>
                                        </p:tgtEl>
                                        <p:attrNameLst>
                                          <p:attrName>style.visibility</p:attrName>
                                        </p:attrNameLst>
                                      </p:cBhvr>
                                      <p:to>
                                        <p:strVal val="visible"/>
                                      </p:to>
                                    </p:set>
                                    <p:animEffect transition="in" filter="wipe(up)">
                                      <p:cBhvr>
                                        <p:cTn id="29" dur="1000"/>
                                        <p:tgtEl>
                                          <p:spTgt spid="51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Effect transition="in" filter="wipe(left)">
                                      <p:cBhvr>
                                        <p:cTn id="34" dur="500"/>
                                        <p:tgtEl>
                                          <p:spTgt spid="51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25"/>
                                        </p:tgtEl>
                                        <p:attrNameLst>
                                          <p:attrName>style.visibility</p:attrName>
                                        </p:attrNameLst>
                                      </p:cBhvr>
                                      <p:to>
                                        <p:strVal val="visible"/>
                                      </p:to>
                                    </p:set>
                                    <p:animEffect transition="in" filter="wipe(left)">
                                      <p:cBhvr>
                                        <p:cTn id="39" dur="500"/>
                                        <p:tgtEl>
                                          <p:spTgt spid="512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
        <p:nvSpPr>
          <p:cNvPr id="8" name="TextBox 7"/>
          <p:cNvSpPr txBox="1"/>
          <p:nvPr/>
        </p:nvSpPr>
        <p:spPr>
          <a:xfrm>
            <a:off x="381000" y="892076"/>
            <a:ext cx="76962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Trường hợp kết nối khác loạt:</a:t>
            </a:r>
          </a:p>
          <a:p>
            <a:r>
              <a:rPr lang="en-US" sz="2400" spc="-100" smtClean="0">
                <a:latin typeface="Tahoma" pitchFamily="34" charset="0"/>
                <a:ea typeface="Tahoma" pitchFamily="34" charset="0"/>
                <a:cs typeface="Tahoma" pitchFamily="34" charset="0"/>
              </a:rPr>
              <a:t>Tìm fan – out  theo các bước:</a:t>
            </a:r>
          </a:p>
          <a:p>
            <a:r>
              <a:rPr lang="en-US" sz="2400" spc="-100" smtClean="0">
                <a:latin typeface="Tahoma" pitchFamily="34" charset="0"/>
                <a:ea typeface="Tahoma" pitchFamily="34" charset="0"/>
                <a:cs typeface="Tahoma" pitchFamily="34" charset="0"/>
              </a:rPr>
              <a:t> Bước 1: Cộng các I</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 từ ngõ vào, tạo ngõ ra. </a:t>
            </a:r>
          </a:p>
          <a:p>
            <a:r>
              <a:rPr lang="en-US" sz="2400" spc="-100" smtClean="0">
                <a:latin typeface="Tahoma" pitchFamily="34" charset="0"/>
                <a:ea typeface="Tahoma" pitchFamily="34" charset="0"/>
                <a:cs typeface="Tahoma" pitchFamily="34" charset="0"/>
              </a:rPr>
              <a:t>               Dòng này phải bé hơn trị I</a:t>
            </a:r>
            <a:r>
              <a:rPr lang="en-US" sz="2400" spc="-100" baseline="-25000" smtClean="0">
                <a:latin typeface="Tahoma" pitchFamily="34" charset="0"/>
                <a:ea typeface="Tahoma" pitchFamily="34" charset="0"/>
                <a:cs typeface="Tahoma" pitchFamily="34" charset="0"/>
              </a:rPr>
              <a:t>OH </a:t>
            </a:r>
            <a:r>
              <a:rPr lang="en-US" sz="2400" spc="-100" smtClean="0">
                <a:latin typeface="Tahoma" pitchFamily="34" charset="0"/>
                <a:ea typeface="Tahoma" pitchFamily="34" charset="0"/>
                <a:cs typeface="Tahoma" pitchFamily="34" charset="0"/>
              </a:rPr>
              <a:t>cho phép.   </a:t>
            </a:r>
          </a:p>
          <a:p>
            <a:r>
              <a:rPr lang="en-US" sz="2400" spc="-100" smtClean="0">
                <a:latin typeface="Tahoma" pitchFamily="34" charset="0"/>
                <a:ea typeface="Tahoma" pitchFamily="34" charset="0"/>
                <a:cs typeface="Tahoma" pitchFamily="34" charset="0"/>
              </a:rPr>
              <a:t>Bước 2: Cộng các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từ ngõ vào, tạo ngõ ra. </a:t>
            </a:r>
          </a:p>
          <a:p>
            <a:r>
              <a:rPr lang="en-US" sz="2400" spc="-100" smtClean="0">
                <a:latin typeface="Tahoma" pitchFamily="34" charset="0"/>
                <a:ea typeface="Tahoma" pitchFamily="34" charset="0"/>
                <a:cs typeface="Tahoma" pitchFamily="34" charset="0"/>
              </a:rPr>
              <a:t>               Dòng này phải bé hơn trị I</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cho phép.</a:t>
            </a:r>
            <a:endParaRPr lang="en-US" sz="2400" spc="-100">
              <a:latin typeface="Tahoma" pitchFamily="34" charset="0"/>
              <a:ea typeface="Tahoma" pitchFamily="34" charset="0"/>
              <a:cs typeface="Tahoma" pitchFamily="34" charset="0"/>
            </a:endParaRPr>
          </a:p>
        </p:txBody>
      </p:sp>
      <p:pic>
        <p:nvPicPr>
          <p:cNvPr id="6148" name="Picture 4"/>
          <p:cNvPicPr>
            <a:picLocks noChangeAspect="1" noChangeArrowheads="1"/>
          </p:cNvPicPr>
          <p:nvPr/>
        </p:nvPicPr>
        <p:blipFill>
          <a:blip r:embed="rId3" cstate="print"/>
          <a:srcRect/>
          <a:stretch>
            <a:fillRect/>
          </a:stretch>
        </p:blipFill>
        <p:spPr bwMode="auto">
          <a:xfrm>
            <a:off x="1143000" y="3276600"/>
            <a:ext cx="6565901" cy="3352800"/>
          </a:xfrm>
          <a:prstGeom prst="rect">
            <a:avLst/>
          </a:prstGeom>
          <a:noFill/>
          <a:ln w="9525">
            <a:noFill/>
            <a:miter lim="800000"/>
            <a:headEnd/>
            <a:tailEnd/>
          </a:ln>
        </p:spPr>
      </p:pic>
      <p:sp>
        <p:nvSpPr>
          <p:cNvPr id="11" name="TextBox 10"/>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up)">
                                      <p:cBhvr>
                                        <p:cTn id="18" dur="500"/>
                                        <p:tgtEl>
                                          <p:spTgt spid="8">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up)">
                                      <p:cBhvr>
                                        <p:cTn id="21" dur="500"/>
                                        <p:tgtEl>
                                          <p:spTgt spid="8">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wipe(up)">
                                      <p:cBhvr>
                                        <p:cTn id="24" dur="500"/>
                                        <p:tgtEl>
                                          <p:spTgt spid="8">
                                            <p:txEl>
                                              <p:pRg st="4" end="4"/>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up)">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wedge">
                                      <p:cBhvr>
                                        <p:cTn id="32" dur="2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
        <p:nvSpPr>
          <p:cNvPr id="8" name="TextBox 7"/>
          <p:cNvSpPr txBox="1"/>
          <p:nvPr/>
        </p:nvSpPr>
        <p:spPr>
          <a:xfrm>
            <a:off x="381000" y="962085"/>
            <a:ext cx="8229600" cy="452431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74ALS dùng thúc 3 cổng 74S và một cổng 7406. </a:t>
            </a:r>
          </a:p>
          <a:p>
            <a:r>
              <a:rPr lang="en-US" sz="2400" spc="-100" smtClean="0">
                <a:latin typeface="Tahoma" pitchFamily="34" charset="0"/>
                <a:ea typeface="Tahoma" pitchFamily="34" charset="0"/>
                <a:cs typeface="Tahoma" pitchFamily="34" charset="0"/>
              </a:rPr>
              <a:t>Có quá tải không?</a:t>
            </a:r>
          </a:p>
          <a:p>
            <a:endParaRPr lang="en-US" sz="2400" b="1" spc="-100" smtClean="0">
              <a:latin typeface="Tahoma" pitchFamily="34" charset="0"/>
              <a:ea typeface="Tahoma" pitchFamily="34" charset="0"/>
              <a:cs typeface="Tahoma" pitchFamily="34" charset="0"/>
            </a:endParaRP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Tổng các giá trị I</a:t>
            </a:r>
            <a:r>
              <a:rPr lang="en-US" sz="2400" spc="-100" baseline="-25000" smtClean="0">
                <a:latin typeface="Tahoma" pitchFamily="34" charset="0"/>
                <a:ea typeface="Tahoma" pitchFamily="34" charset="0"/>
                <a:cs typeface="Tahoma" pitchFamily="34" charset="0"/>
              </a:rPr>
              <a:t>IH </a:t>
            </a:r>
            <a:r>
              <a:rPr lang="en-US" sz="2400" spc="-100" smtClean="0">
                <a:latin typeface="Tahoma" pitchFamily="34" charset="0"/>
                <a:ea typeface="Tahoma" pitchFamily="34" charset="0"/>
                <a:cs typeface="Tahoma" pitchFamily="34" charset="0"/>
              </a:rPr>
              <a:t>= 3.(I</a:t>
            </a:r>
            <a:r>
              <a:rPr lang="en-US" sz="2400" spc="-100" baseline="-25000" smtClean="0">
                <a:latin typeface="Tahoma" pitchFamily="34" charset="0"/>
                <a:ea typeface="Tahoma" pitchFamily="34" charset="0"/>
                <a:cs typeface="Tahoma" pitchFamily="34" charset="0"/>
              </a:rPr>
              <a:t>IH </a:t>
            </a:r>
            <a:r>
              <a:rPr lang="en-US" sz="2400" spc="-100" smtClean="0">
                <a:latin typeface="Tahoma" pitchFamily="34" charset="0"/>
                <a:ea typeface="Tahoma" pitchFamily="34" charset="0"/>
                <a:cs typeface="Tahoma" pitchFamily="34" charset="0"/>
              </a:rPr>
              <a:t>của 74S) + 1.(I</a:t>
            </a:r>
            <a:r>
              <a:rPr lang="en-US" sz="2400" spc="-100" baseline="-25000" smtClean="0">
                <a:latin typeface="Tahoma" pitchFamily="34" charset="0"/>
                <a:ea typeface="Tahoma" pitchFamily="34" charset="0"/>
                <a:cs typeface="Tahoma" pitchFamily="34" charset="0"/>
              </a:rPr>
              <a:t>IH </a:t>
            </a:r>
            <a:r>
              <a:rPr lang="en-US" sz="2400" spc="-100" smtClean="0">
                <a:latin typeface="Tahoma" pitchFamily="34" charset="0"/>
                <a:ea typeface="Tahoma" pitchFamily="34" charset="0"/>
                <a:cs typeface="Tahoma" pitchFamily="34" charset="0"/>
              </a:rPr>
              <a:t>của 74)</a:t>
            </a:r>
          </a:p>
          <a:p>
            <a:pPr marL="457200" indent="-457200"/>
            <a:r>
              <a:rPr lang="en-US" sz="2400" spc="-100" smtClean="0">
                <a:latin typeface="Tahoma" pitchFamily="34" charset="0"/>
                <a:ea typeface="Tahoma" pitchFamily="34" charset="0"/>
                <a:cs typeface="Tahoma" pitchFamily="34" charset="0"/>
              </a:rPr>
              <a:t>                          Tổng = 3.50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+ 1.10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A =190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A&lt; 400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a:t>
            </a:r>
          </a:p>
          <a:p>
            <a:pPr marL="457200" indent="-457200"/>
            <a:r>
              <a:rPr lang="en-US" sz="2400" spc="-100" smtClean="0">
                <a:latin typeface="Tahoma" pitchFamily="34" charset="0"/>
                <a:ea typeface="Tahoma" pitchFamily="34" charset="0"/>
                <a:cs typeface="Tahoma" pitchFamily="34" charset="0"/>
              </a:rPr>
              <a:t>Là trị lớn nhất của ngõ ra ở mức cao. Không quá tải.</a:t>
            </a:r>
          </a:p>
          <a:p>
            <a:pPr marL="457200" indent="-457200"/>
            <a:r>
              <a:rPr lang="en-US" sz="2400" spc="-100" smtClean="0">
                <a:latin typeface="Tahoma" pitchFamily="34" charset="0"/>
                <a:ea typeface="Tahoma" pitchFamily="34" charset="0"/>
                <a:cs typeface="Tahoma" pitchFamily="34" charset="0"/>
              </a:rPr>
              <a:t>2.  Tổng các giá trị I</a:t>
            </a:r>
            <a:r>
              <a:rPr lang="en-US" sz="2400" spc="-100" baseline="-25000" smtClean="0">
                <a:latin typeface="Tahoma" pitchFamily="34" charset="0"/>
                <a:ea typeface="Tahoma" pitchFamily="34" charset="0"/>
                <a:cs typeface="Tahoma" pitchFamily="34" charset="0"/>
              </a:rPr>
              <a:t>IL </a:t>
            </a:r>
            <a:r>
              <a:rPr lang="en-US" sz="2400" spc="-100" smtClean="0">
                <a:latin typeface="Tahoma" pitchFamily="34" charset="0"/>
                <a:ea typeface="Tahoma" pitchFamily="34" charset="0"/>
                <a:cs typeface="Tahoma" pitchFamily="34" charset="0"/>
              </a:rPr>
              <a:t>= 3.(I</a:t>
            </a:r>
            <a:r>
              <a:rPr lang="en-US" sz="2400" spc="-100" baseline="-25000" smtClean="0">
                <a:latin typeface="Tahoma" pitchFamily="34" charset="0"/>
                <a:ea typeface="Tahoma" pitchFamily="34" charset="0"/>
                <a:cs typeface="Tahoma" pitchFamily="34" charset="0"/>
              </a:rPr>
              <a:t>IL </a:t>
            </a:r>
            <a:r>
              <a:rPr lang="en-US" sz="2400" spc="-100" smtClean="0">
                <a:latin typeface="Tahoma" pitchFamily="34" charset="0"/>
                <a:ea typeface="Tahoma" pitchFamily="34" charset="0"/>
                <a:cs typeface="Tahoma" pitchFamily="34" charset="0"/>
              </a:rPr>
              <a:t>của 74S) + 1.(I</a:t>
            </a:r>
            <a:r>
              <a:rPr lang="en-US" sz="2400" spc="-100" baseline="-25000" smtClean="0">
                <a:latin typeface="Tahoma" pitchFamily="34" charset="0"/>
                <a:ea typeface="Tahoma" pitchFamily="34" charset="0"/>
                <a:cs typeface="Tahoma" pitchFamily="34" charset="0"/>
              </a:rPr>
              <a:t>IL </a:t>
            </a:r>
            <a:r>
              <a:rPr lang="en-US" sz="2400" spc="-100" smtClean="0">
                <a:latin typeface="Tahoma" pitchFamily="34" charset="0"/>
                <a:ea typeface="Tahoma" pitchFamily="34" charset="0"/>
                <a:cs typeface="Tahoma" pitchFamily="34" charset="0"/>
              </a:rPr>
              <a:t>của 74)</a:t>
            </a:r>
          </a:p>
          <a:p>
            <a:pPr marL="457200" indent="-457200"/>
            <a:r>
              <a:rPr lang="en-US" sz="2400" spc="-100" smtClean="0">
                <a:latin typeface="Tahoma" pitchFamily="34" charset="0"/>
                <a:ea typeface="Tahoma" pitchFamily="34" charset="0"/>
                <a:cs typeface="Tahoma" pitchFamily="34" charset="0"/>
              </a:rPr>
              <a:t>                          Tổng = 3.2</a:t>
            </a:r>
            <a:r>
              <a:rPr lang="en-US" sz="2400" spc="-100" smtClean="0">
                <a:latin typeface="Tahoma" pitchFamily="34" charset="0"/>
                <a:ea typeface="Tahoma" pitchFamily="34" charset="0"/>
                <a:cs typeface="Tahoma" pitchFamily="34" charset="0"/>
                <a:sym typeface="Symbol"/>
              </a:rPr>
              <a:t>m</a:t>
            </a:r>
            <a:r>
              <a:rPr lang="en-US" sz="2400" spc="-100" smtClean="0">
                <a:latin typeface="Tahoma" pitchFamily="34" charset="0"/>
                <a:ea typeface="Tahoma" pitchFamily="34" charset="0"/>
                <a:cs typeface="Tahoma" pitchFamily="34" charset="0"/>
              </a:rPr>
              <a:t>A + 1.1,6mA =7,6mA&lt; 8mA</a:t>
            </a:r>
          </a:p>
          <a:p>
            <a:pPr marL="457200" indent="-457200"/>
            <a:r>
              <a:rPr lang="en-US" sz="2400" spc="-100" smtClean="0">
                <a:latin typeface="Tahoma" pitchFamily="34" charset="0"/>
                <a:ea typeface="Tahoma" pitchFamily="34" charset="0"/>
                <a:cs typeface="Tahoma" pitchFamily="34" charset="0"/>
              </a:rPr>
              <a:t>Là trị lớn nhất của ngõ ra ở mức thấp. Không quá tải.</a:t>
            </a:r>
          </a:p>
          <a:p>
            <a:pPr marL="457200" indent="-457200"/>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wipe(left)">
                                      <p:cBhvr>
                                        <p:cTn id="29" dur="5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wipe(left)">
                                      <p:cBhvr>
                                        <p:cTn id="34" dur="500"/>
                                        <p:tgtEl>
                                          <p:spTgt spid="8">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Effect transition="in" filter="wipe(left)">
                                      <p:cBhvr>
                                        <p:cTn id="39" dur="500"/>
                                        <p:tgtEl>
                                          <p:spTgt spid="8">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animEffect transition="in" filter="wipe(left)">
                                      <p:cBhvr>
                                        <p:cTn id="44" dur="500"/>
                                        <p:tgtEl>
                                          <p:spTgt spid="8">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Effect transition="in" filter="wipe(left)">
                                      <p:cBhvr>
                                        <p:cTn id="49" dur="500"/>
                                        <p:tgtEl>
                                          <p:spTgt spid="8">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xEl>
                                              <p:pRg st="10" end="10"/>
                                            </p:txEl>
                                          </p:spTgt>
                                        </p:tgtEl>
                                        <p:attrNameLst>
                                          <p:attrName>style.visibility</p:attrName>
                                        </p:attrNameLst>
                                      </p:cBhvr>
                                      <p:to>
                                        <p:strVal val="visible"/>
                                      </p:to>
                                    </p:set>
                                    <p:animEffect transition="in" filter="wipe(left)">
                                      <p:cBhvr>
                                        <p:cTn id="54"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
        <p:nvSpPr>
          <p:cNvPr id="8" name="TextBox 7"/>
          <p:cNvSpPr txBox="1"/>
          <p:nvPr/>
        </p:nvSpPr>
        <p:spPr>
          <a:xfrm>
            <a:off x="533400" y="1295400"/>
            <a:ext cx="82296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74ALS dùng thúc 3 cổng 74S và một cổng 7406. </a:t>
            </a:r>
          </a:p>
          <a:p>
            <a:r>
              <a:rPr lang="en-US" sz="2400" spc="-100" smtClean="0">
                <a:latin typeface="Tahoma" pitchFamily="34" charset="0"/>
                <a:ea typeface="Tahoma" pitchFamily="34" charset="0"/>
                <a:cs typeface="Tahoma" pitchFamily="34" charset="0"/>
              </a:rPr>
              <a:t>Có quá tải không?</a:t>
            </a:r>
          </a:p>
          <a:p>
            <a:endParaRPr lang="en-US" sz="2400" b="1" spc="-100" smtClean="0">
              <a:latin typeface="Tahoma" pitchFamily="34" charset="0"/>
              <a:ea typeface="Tahoma" pitchFamily="34" charset="0"/>
              <a:cs typeface="Tahoma" pitchFamily="34" charset="0"/>
            </a:endParaRP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Tổng các giá trị I</a:t>
            </a:r>
            <a:r>
              <a:rPr lang="en-US" sz="2400" spc="-100" baseline="-25000" smtClean="0">
                <a:latin typeface="Tahoma" pitchFamily="34" charset="0"/>
                <a:ea typeface="Tahoma" pitchFamily="34" charset="0"/>
                <a:cs typeface="Tahoma" pitchFamily="34" charset="0"/>
              </a:rPr>
              <a:t>IH </a:t>
            </a:r>
            <a:r>
              <a:rPr lang="en-US" sz="2400" spc="-100" smtClean="0">
                <a:latin typeface="Tahoma" pitchFamily="34" charset="0"/>
                <a:ea typeface="Tahoma" pitchFamily="34" charset="0"/>
                <a:cs typeface="Tahoma" pitchFamily="34" charset="0"/>
              </a:rPr>
              <a:t>= 3.(I</a:t>
            </a:r>
            <a:r>
              <a:rPr lang="en-US" sz="2400" spc="-100" baseline="-25000" smtClean="0">
                <a:latin typeface="Tahoma" pitchFamily="34" charset="0"/>
                <a:ea typeface="Tahoma" pitchFamily="34" charset="0"/>
                <a:cs typeface="Tahoma" pitchFamily="34" charset="0"/>
              </a:rPr>
              <a:t>IH </a:t>
            </a:r>
            <a:r>
              <a:rPr lang="en-US" sz="2400" spc="-100" smtClean="0">
                <a:latin typeface="Tahoma" pitchFamily="34" charset="0"/>
                <a:ea typeface="Tahoma" pitchFamily="34" charset="0"/>
                <a:cs typeface="Tahoma" pitchFamily="34" charset="0"/>
              </a:rPr>
              <a:t>của 74S) + 1.(I</a:t>
            </a:r>
            <a:r>
              <a:rPr lang="en-US" sz="2400" spc="-100" baseline="-25000" smtClean="0">
                <a:latin typeface="Tahoma" pitchFamily="34" charset="0"/>
                <a:ea typeface="Tahoma" pitchFamily="34" charset="0"/>
                <a:cs typeface="Tahoma" pitchFamily="34" charset="0"/>
              </a:rPr>
              <a:t>IH </a:t>
            </a:r>
            <a:r>
              <a:rPr lang="en-US" sz="2400" spc="-100" smtClean="0">
                <a:latin typeface="Tahoma" pitchFamily="34" charset="0"/>
                <a:ea typeface="Tahoma" pitchFamily="34" charset="0"/>
                <a:cs typeface="Tahoma" pitchFamily="34" charset="0"/>
              </a:rPr>
              <a:t>của 74)</a:t>
            </a:r>
          </a:p>
          <a:p>
            <a:pPr marL="457200" indent="-457200"/>
            <a:r>
              <a:rPr lang="en-US" sz="2400" spc="-100" smtClean="0">
                <a:latin typeface="Tahoma" pitchFamily="34" charset="0"/>
                <a:ea typeface="Tahoma" pitchFamily="34" charset="0"/>
                <a:cs typeface="Tahoma" pitchFamily="34" charset="0"/>
              </a:rPr>
              <a:t>                          Tổng = 3.50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+ 1.10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A =190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A&lt; 400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a:t>
            </a:r>
          </a:p>
          <a:p>
            <a:pPr marL="457200" indent="-457200"/>
            <a:r>
              <a:rPr lang="en-US" sz="2400" spc="-100" smtClean="0">
                <a:latin typeface="Tahoma" pitchFamily="34" charset="0"/>
                <a:ea typeface="Tahoma" pitchFamily="34" charset="0"/>
                <a:cs typeface="Tahoma" pitchFamily="34" charset="0"/>
              </a:rPr>
              <a:t>Là trị lớn nhất của ngõ ra ở mức cao. Không quá tải.</a:t>
            </a:r>
          </a:p>
          <a:p>
            <a:pPr marL="457200" indent="-457200"/>
            <a:r>
              <a:rPr lang="en-US" sz="2400" spc="-100" smtClean="0">
                <a:latin typeface="Tahoma" pitchFamily="34" charset="0"/>
                <a:ea typeface="Tahoma" pitchFamily="34" charset="0"/>
                <a:cs typeface="Tahoma" pitchFamily="34" charset="0"/>
              </a:rPr>
              <a:t>2.  Tổng các giá trị I</a:t>
            </a:r>
            <a:r>
              <a:rPr lang="en-US" sz="2400" spc="-100" baseline="-25000" smtClean="0">
                <a:latin typeface="Tahoma" pitchFamily="34" charset="0"/>
                <a:ea typeface="Tahoma" pitchFamily="34" charset="0"/>
                <a:cs typeface="Tahoma" pitchFamily="34" charset="0"/>
              </a:rPr>
              <a:t>IL </a:t>
            </a:r>
            <a:r>
              <a:rPr lang="en-US" sz="2400" spc="-100" smtClean="0">
                <a:latin typeface="Tahoma" pitchFamily="34" charset="0"/>
                <a:ea typeface="Tahoma" pitchFamily="34" charset="0"/>
                <a:cs typeface="Tahoma" pitchFamily="34" charset="0"/>
              </a:rPr>
              <a:t>= 3.(I</a:t>
            </a:r>
            <a:r>
              <a:rPr lang="en-US" sz="2400" spc="-100" baseline="-25000" smtClean="0">
                <a:latin typeface="Tahoma" pitchFamily="34" charset="0"/>
                <a:ea typeface="Tahoma" pitchFamily="34" charset="0"/>
                <a:cs typeface="Tahoma" pitchFamily="34" charset="0"/>
              </a:rPr>
              <a:t>IL </a:t>
            </a:r>
            <a:r>
              <a:rPr lang="en-US" sz="2400" spc="-100" smtClean="0">
                <a:latin typeface="Tahoma" pitchFamily="34" charset="0"/>
                <a:ea typeface="Tahoma" pitchFamily="34" charset="0"/>
                <a:cs typeface="Tahoma" pitchFamily="34" charset="0"/>
              </a:rPr>
              <a:t>của 74S) + 1.(I</a:t>
            </a:r>
            <a:r>
              <a:rPr lang="en-US" sz="2400" spc="-100" baseline="-25000" smtClean="0">
                <a:latin typeface="Tahoma" pitchFamily="34" charset="0"/>
                <a:ea typeface="Tahoma" pitchFamily="34" charset="0"/>
                <a:cs typeface="Tahoma" pitchFamily="34" charset="0"/>
              </a:rPr>
              <a:t>IL </a:t>
            </a:r>
            <a:r>
              <a:rPr lang="en-US" sz="2400" spc="-100" smtClean="0">
                <a:latin typeface="Tahoma" pitchFamily="34" charset="0"/>
                <a:ea typeface="Tahoma" pitchFamily="34" charset="0"/>
                <a:cs typeface="Tahoma" pitchFamily="34" charset="0"/>
              </a:rPr>
              <a:t>của 74)</a:t>
            </a:r>
          </a:p>
          <a:p>
            <a:pPr marL="457200" indent="-457200"/>
            <a:r>
              <a:rPr lang="en-US" sz="2400" spc="-100" smtClean="0">
                <a:latin typeface="Tahoma" pitchFamily="34" charset="0"/>
                <a:ea typeface="Tahoma" pitchFamily="34" charset="0"/>
                <a:cs typeface="Tahoma" pitchFamily="34" charset="0"/>
              </a:rPr>
              <a:t>                          Tổng = 3.2</a:t>
            </a:r>
            <a:r>
              <a:rPr lang="en-US" sz="2400" spc="-100" smtClean="0">
                <a:latin typeface="Tahoma" pitchFamily="34" charset="0"/>
                <a:ea typeface="Tahoma" pitchFamily="34" charset="0"/>
                <a:cs typeface="Tahoma" pitchFamily="34" charset="0"/>
                <a:sym typeface="Symbol"/>
              </a:rPr>
              <a:t>m</a:t>
            </a:r>
            <a:r>
              <a:rPr lang="en-US" sz="2400" spc="-100" smtClean="0">
                <a:latin typeface="Tahoma" pitchFamily="34" charset="0"/>
                <a:ea typeface="Tahoma" pitchFamily="34" charset="0"/>
                <a:cs typeface="Tahoma" pitchFamily="34" charset="0"/>
              </a:rPr>
              <a:t>A + 1.1,6mA =7,6mA&lt; 8mA</a:t>
            </a:r>
          </a:p>
          <a:p>
            <a:pPr marL="457200" indent="-457200"/>
            <a:r>
              <a:rPr lang="en-US" sz="2400" spc="-100" smtClean="0">
                <a:latin typeface="Tahoma" pitchFamily="34" charset="0"/>
                <a:ea typeface="Tahoma" pitchFamily="34" charset="0"/>
                <a:cs typeface="Tahoma" pitchFamily="34" charset="0"/>
              </a:rPr>
              <a:t>Là trị lớn nhất của ngõ ra ở mức thấp. Không quá tải.</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left)">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wipe(left)">
                                      <p:cBhvr>
                                        <p:cTn id="33" dur="500"/>
                                        <p:tgtEl>
                                          <p:spTgt spid="8">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7" end="7"/>
                                            </p:txEl>
                                          </p:spTgt>
                                        </p:tgtEl>
                                        <p:attrNameLst>
                                          <p:attrName>style.visibility</p:attrName>
                                        </p:attrNameLst>
                                      </p:cBhvr>
                                      <p:to>
                                        <p:strVal val="visible"/>
                                      </p:to>
                                    </p:set>
                                    <p:animEffect transition="in" filter="wipe(left)">
                                      <p:cBhvr>
                                        <p:cTn id="38" dur="500"/>
                                        <p:tgtEl>
                                          <p:spTgt spid="8">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Effect transition="in" filter="wipe(left)">
                                      <p:cBhvr>
                                        <p:cTn id="43" dur="500"/>
                                        <p:tgtEl>
                                          <p:spTgt spid="8">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
                                            <p:txEl>
                                              <p:pRg st="9" end="9"/>
                                            </p:txEl>
                                          </p:spTgt>
                                        </p:tgtEl>
                                        <p:attrNameLst>
                                          <p:attrName>style.visibility</p:attrName>
                                        </p:attrNameLst>
                                      </p:cBhvr>
                                      <p:to>
                                        <p:strVal val="visible"/>
                                      </p:to>
                                    </p:set>
                                    <p:animEffect transition="in" filter="wipe(left)">
                                      <p:cBhvr>
                                        <p:cTn id="48" dur="500"/>
                                        <p:tgtEl>
                                          <p:spTgt spid="8">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
                                            <p:txEl>
                                              <p:pRg st="10" end="10"/>
                                            </p:txEl>
                                          </p:spTgt>
                                        </p:tgtEl>
                                        <p:attrNameLst>
                                          <p:attrName>style.visibility</p:attrName>
                                        </p:attrNameLst>
                                      </p:cBhvr>
                                      <p:to>
                                        <p:strVal val="visible"/>
                                      </p:to>
                                    </p:set>
                                    <p:animEffect transition="in" filter="wipe(left)">
                                      <p:cBhvr>
                                        <p:cTn id="53"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
        <p:nvSpPr>
          <p:cNvPr id="8" name="TextBox 7"/>
          <p:cNvSpPr txBox="1"/>
          <p:nvPr/>
        </p:nvSpPr>
        <p:spPr>
          <a:xfrm>
            <a:off x="533400" y="1179016"/>
            <a:ext cx="80010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IC74ALS00 từ thí dụ trên thúc thêm được bao nhiêu cổng 74ALS, ngoài các cổng đã có?</a:t>
            </a:r>
          </a:p>
          <a:p>
            <a:endParaRPr lang="en-US" sz="2400" b="1" spc="-100" smtClean="0">
              <a:latin typeface="Tahoma" pitchFamily="34" charset="0"/>
              <a:ea typeface="Tahoma" pitchFamily="34" charset="0"/>
              <a:cs typeface="Tahoma" pitchFamily="34" charset="0"/>
            </a:endParaRP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Thí dụ trước cho thấy trường hợp quá tải chỉ có thể xảy ra khi ngõ ra ở mức thấp.</a:t>
            </a:r>
          </a:p>
          <a:p>
            <a:r>
              <a:rPr lang="en-US" sz="2400" spc="-100" smtClean="0">
                <a:latin typeface="Tahoma" pitchFamily="34" charset="0"/>
                <a:ea typeface="Tahoma" pitchFamily="34" charset="0"/>
                <a:cs typeface="Tahoma" pitchFamily="34" charset="0"/>
              </a:rPr>
              <a:t>Ngõ vào 74ALS có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0,1mA, cấp dòng tối đa I</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=8 mA, dòng tải đã cấp là 7,6 mA.</a:t>
            </a:r>
          </a:p>
          <a:p>
            <a:r>
              <a:rPr lang="en-US" sz="2400" spc="-100" smtClean="0">
                <a:latin typeface="Tahoma" pitchFamily="34" charset="0"/>
                <a:ea typeface="Tahoma" pitchFamily="34" charset="0"/>
                <a:cs typeface="Tahoma" pitchFamily="34" charset="0"/>
              </a:rPr>
              <a:t>Số cổng 74ALS có thể thúc thêm là 8mA –7,6mA=0,4mA </a:t>
            </a:r>
          </a:p>
          <a:p>
            <a:r>
              <a:rPr lang="en-US" sz="2400" spc="-100" smtClean="0">
                <a:latin typeface="Tahoma" pitchFamily="34" charset="0"/>
                <a:ea typeface="Tahoma" pitchFamily="34" charset="0"/>
                <a:cs typeface="Tahoma" pitchFamily="34" charset="0"/>
              </a:rPr>
              <a:t>Tức là 4 ngõ vào 74ALS với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0,1mA.</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up)">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 calcmode="lin" valueType="num">
                                      <p:cBhvr additive="base">
                                        <p:cTn id="18"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dissolve">
                                      <p:cBhvr>
                                        <p:cTn id="24" dur="500"/>
                                        <p:tgtEl>
                                          <p:spTgt spid="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dissolve">
                                      <p:cBhvr>
                                        <p:cTn id="29" dur="5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dissolve">
                                      <p:cBhvr>
                                        <p:cTn id="34" dur="500"/>
                                        <p:tgtEl>
                                          <p:spTgt spid="8">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dissolve">
                                      <p:cBhvr>
                                        <p:cTn id="3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
        <p:nvSpPr>
          <p:cNvPr id="8" name="TextBox 7"/>
          <p:cNvSpPr txBox="1"/>
          <p:nvPr/>
        </p:nvSpPr>
        <p:spPr>
          <a:xfrm>
            <a:off x="381000" y="990600"/>
            <a:ext cx="8534400" cy="452431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Cổng đảo 74AS04 tạo tín hiệu CLEAR cho thanh ghi song song dùng các FFD 74AS. Tìm khả năng kích tối đa các FF dùng tín hiệu này?</a:t>
            </a:r>
          </a:p>
          <a:p>
            <a:endParaRPr lang="en-US" sz="2400" b="1" spc="-100" smtClean="0">
              <a:latin typeface="Tahoma" pitchFamily="34" charset="0"/>
              <a:ea typeface="Tahoma" pitchFamily="34" charset="0"/>
              <a:cs typeface="Tahoma" pitchFamily="34" charset="0"/>
            </a:endParaRP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Tra sổ tay cho 74AS74, các ngõ vào PRE và CLR có:</a:t>
            </a:r>
          </a:p>
          <a:p>
            <a:r>
              <a:rPr lang="en-US" sz="2400" spc="-100" smtClean="0">
                <a:latin typeface="Tahoma" pitchFamily="34" charset="0"/>
                <a:ea typeface="Tahoma" pitchFamily="34" charset="0"/>
                <a:cs typeface="Tahoma" pitchFamily="34" charset="0"/>
              </a:rPr>
              <a:t>I</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=40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=1,8</a:t>
            </a:r>
            <a:r>
              <a:rPr lang="en-US" sz="2400" spc="-100" smtClean="0">
                <a:latin typeface="Tahoma" pitchFamily="34" charset="0"/>
                <a:ea typeface="Tahoma" pitchFamily="34" charset="0"/>
                <a:cs typeface="Tahoma" pitchFamily="34" charset="0"/>
                <a:sym typeface="Symbol"/>
              </a:rPr>
              <a:t>m</a:t>
            </a:r>
            <a:r>
              <a:rPr lang="en-US" sz="2400" spc="-100" smtClean="0">
                <a:latin typeface="Tahoma" pitchFamily="34" charset="0"/>
                <a:ea typeface="Tahoma" pitchFamily="34" charset="0"/>
                <a:cs typeface="Tahoma" pitchFamily="34" charset="0"/>
              </a:rPr>
              <a:t>A.</a:t>
            </a:r>
          </a:p>
          <a:p>
            <a:r>
              <a:rPr lang="en-US" sz="2400" spc="-100" smtClean="0">
                <a:latin typeface="Tahoma" pitchFamily="34" charset="0"/>
                <a:ea typeface="Tahoma" pitchFamily="34" charset="0"/>
                <a:cs typeface="Tahoma" pitchFamily="34" charset="0"/>
              </a:rPr>
              <a:t>74AS04 có I</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=2mA, I</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=20</a:t>
            </a:r>
            <a:r>
              <a:rPr lang="en-US" sz="2400" spc="-100" smtClean="0">
                <a:latin typeface="Tahoma" pitchFamily="34" charset="0"/>
                <a:ea typeface="Tahoma" pitchFamily="34" charset="0"/>
                <a:cs typeface="Tahoma" pitchFamily="34" charset="0"/>
                <a:sym typeface="Symbol"/>
              </a:rPr>
              <a:t>m</a:t>
            </a:r>
            <a:r>
              <a:rPr lang="en-US" sz="2400" spc="-100" smtClean="0">
                <a:latin typeface="Tahoma" pitchFamily="34" charset="0"/>
                <a:ea typeface="Tahoma" pitchFamily="34" charset="0"/>
                <a:cs typeface="Tahoma" pitchFamily="34" charset="0"/>
              </a:rPr>
              <a:t>A.</a:t>
            </a:r>
          </a:p>
          <a:p>
            <a:r>
              <a:rPr lang="en-US" sz="2400" spc="-100" smtClean="0">
                <a:latin typeface="Tahoma" pitchFamily="34" charset="0"/>
                <a:ea typeface="Tahoma" pitchFamily="34" charset="0"/>
                <a:cs typeface="Tahoma" pitchFamily="34" charset="0"/>
              </a:rPr>
              <a:t>Số ngõ vào lớn nhất (mức cao) =2mA/40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A=50.</a:t>
            </a:r>
          </a:p>
          <a:p>
            <a:r>
              <a:rPr lang="en-US" sz="2400" spc="-100" smtClean="0">
                <a:latin typeface="Tahoma" pitchFamily="34" charset="0"/>
                <a:ea typeface="Tahoma" pitchFamily="34" charset="0"/>
                <a:cs typeface="Tahoma" pitchFamily="34" charset="0"/>
              </a:rPr>
              <a:t>Số ngõ vào lớn nhất (mức thấp) =20mA/1,8mA=11,11.</a:t>
            </a:r>
          </a:p>
          <a:p>
            <a:r>
              <a:rPr lang="en-US" sz="2400" spc="-100" smtClean="0">
                <a:latin typeface="Tahoma" pitchFamily="34" charset="0"/>
                <a:ea typeface="Tahoma" pitchFamily="34" charset="0"/>
                <a:cs typeface="Tahoma" pitchFamily="34" charset="0"/>
              </a:rPr>
              <a:t>    Chon fan – out = 11 ngõ vào.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left)">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left)">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wipe(left)">
                                      <p:cBhvr>
                                        <p:cTn id="33" dur="500"/>
                                        <p:tgtEl>
                                          <p:spTgt spid="8">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8">
                                            <p:txEl>
                                              <p:pRg st="7" end="7"/>
                                            </p:txEl>
                                          </p:spTgt>
                                        </p:tgtEl>
                                        <p:attrNameLst>
                                          <p:attrName>style.visibility</p:attrName>
                                        </p:attrNameLst>
                                      </p:cBhvr>
                                      <p:to>
                                        <p:strVal val="visible"/>
                                      </p:to>
                                    </p:set>
                                    <p:animEffect transition="in" filter="checkerboard(across)">
                                      <p:cBhvr>
                                        <p:cTn id="38" dur="500"/>
                                        <p:tgtEl>
                                          <p:spTgt spid="8">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Effect transition="in" filter="dissolve">
                                      <p:cBhvr>
                                        <p:cTn id="43" dur="500"/>
                                        <p:tgtEl>
                                          <p:spTgt spid="8">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
                                            <p:txEl>
                                              <p:pRg st="9" end="9"/>
                                            </p:txEl>
                                          </p:spTgt>
                                        </p:tgtEl>
                                        <p:attrNameLst>
                                          <p:attrName>style.visibility</p:attrName>
                                        </p:attrNameLst>
                                      </p:cBhvr>
                                      <p:to>
                                        <p:strVal val="visible"/>
                                      </p:to>
                                    </p:set>
                                    <p:animEffect transition="in" filter="wipe(left)">
                                      <p:cBhvr>
                                        <p:cTn id="48"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
        <p:nvSpPr>
          <p:cNvPr id="8" name="TextBox 7"/>
          <p:cNvSpPr txBox="1"/>
          <p:nvPr/>
        </p:nvSpPr>
        <p:spPr>
          <a:xfrm>
            <a:off x="228600" y="921603"/>
            <a:ext cx="85344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p>
          <a:p>
            <a:pPr marL="457200" indent="-457200">
              <a:buAutoNum type="arabicPeriod"/>
            </a:pPr>
            <a:r>
              <a:rPr lang="en-US" sz="2400" spc="-100" smtClean="0">
                <a:latin typeface="Tahoma" pitchFamily="34" charset="0"/>
                <a:ea typeface="Tahoma" pitchFamily="34" charset="0"/>
                <a:cs typeface="Tahoma" pitchFamily="34" charset="0"/>
              </a:rPr>
              <a:t>Các yếu tố ảnh hưởng đến trị giới hạn I</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(max)?</a:t>
            </a:r>
          </a:p>
          <a:p>
            <a:pPr marL="457200" indent="-457200">
              <a:buAutoNum type="arabicPeriod"/>
            </a:pPr>
            <a:r>
              <a:rPr lang="en-US" sz="2400" spc="-100" smtClean="0">
                <a:latin typeface="Tahoma" pitchFamily="34" charset="0"/>
                <a:ea typeface="Tahoma" pitchFamily="34" charset="0"/>
                <a:cs typeface="Tahoma" pitchFamily="34" charset="0"/>
              </a:rPr>
              <a:t>74AS có thể thúc bao nhiêu 7407?</a:t>
            </a:r>
          </a:p>
          <a:p>
            <a:pPr marL="457200" indent="-457200">
              <a:buAutoNum type="arabicPeriod"/>
            </a:pPr>
            <a:r>
              <a:rPr lang="en-US" sz="2400" spc="-100" smtClean="0">
                <a:latin typeface="Tahoma" pitchFamily="34" charset="0"/>
                <a:ea typeface="Tahoma" pitchFamily="34" charset="0"/>
                <a:cs typeface="Tahoma" pitchFamily="34" charset="0"/>
              </a:rPr>
              <a:t>Điều gì xảy ra cho ngõ ra TTL, nếu ngõ vào vượt fan – out cho phép?</a:t>
            </a:r>
          </a:p>
          <a:p>
            <a:pPr marL="457200" indent="-457200">
              <a:buAutoNum type="arabicPeriod"/>
            </a:pPr>
            <a:r>
              <a:rPr lang="en-US" sz="2400" spc="-100" smtClean="0">
                <a:latin typeface="Tahoma" pitchFamily="34" charset="0"/>
                <a:ea typeface="Tahoma" pitchFamily="34" charset="0"/>
                <a:cs typeface="Tahoma" pitchFamily="34" charset="0"/>
              </a:rPr>
              <a:t>74LS04 có thể thúc bao nhiêu chân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CP của 72S112?</a:t>
            </a:r>
          </a:p>
          <a:p>
            <a:pPr marL="457200" indent="-457200">
              <a:buFontTx/>
              <a:buAutoNum type="arabicPeriod"/>
            </a:pPr>
            <a:r>
              <a:rPr lang="en-US" sz="2400" spc="-100" smtClean="0">
                <a:latin typeface="Tahoma" pitchFamily="34" charset="0"/>
                <a:ea typeface="Tahoma" pitchFamily="34" charset="0"/>
                <a:cs typeface="Tahoma" pitchFamily="34" charset="0"/>
              </a:rPr>
              <a:t>74F00 có thể thúc bao nhiêu chân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CP   </a:t>
            </a:r>
            <a:r>
              <a:rPr lang="en-US" sz="2400" b="1" spc="-100" smtClean="0">
                <a:solidFill>
                  <a:srgbClr val="C00000"/>
                </a:solidFill>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76200" y="0"/>
            <a:ext cx="8382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TTL: Tải và khả năng chia tải (fan-out)</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checkerboard(across)">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dissolv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dissolve">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dissolve">
                                      <p:cBhvr>
                                        <p:cTn id="33"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khác của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ngõ vào không nối (thả nổi)</a:t>
            </a:r>
            <a:endParaRPr lang="en-US" sz="2400" b="1"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Ngõ vào không nối gọi là thả nổi (nối BE ở ngõ vào) không nối, nên được xem là phân cực nghịch (có thể xem là ở mức [1]).</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381000" y="2438400"/>
            <a:ext cx="73152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ngõ vào không dùng  </a:t>
            </a:r>
            <a:endParaRPr lang="en-US" sz="2400" b="1"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Ngõ vào không dùng nên được nối lên mức [1] (nguồn) hay mức [0] (nối đất). </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81000" y="4000500"/>
            <a:ext cx="8372475" cy="2171700"/>
          </a:xfrm>
          <a:prstGeom prst="rect">
            <a:avLst/>
          </a:prstGeom>
          <a:noFill/>
          <a:ln w="9525">
            <a:noFill/>
            <a:miter lim="800000"/>
            <a:headEnd/>
            <a:tailEnd/>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edge">
                                      <p:cBhvr>
                                        <p:cTn id="18" dur="20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dissolve">
                                      <p:cBhvr>
                                        <p:cTn id="2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
        <p:nvSpPr>
          <p:cNvPr id="5" name="TextBox 4"/>
          <p:cNvSpPr txBox="1"/>
          <p:nvPr/>
        </p:nvSpPr>
        <p:spPr>
          <a:xfrm>
            <a:off x="0" y="24825"/>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khác của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1495485"/>
            <a:ext cx="8534400" cy="452431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ngõ vào nối chung:</a:t>
            </a:r>
          </a:p>
          <a:p>
            <a:r>
              <a:rPr lang="en-US" sz="2400" spc="-100" smtClean="0">
                <a:latin typeface="Tahoma" pitchFamily="34" charset="0"/>
                <a:ea typeface="Tahoma" pitchFamily="34" charset="0"/>
                <a:cs typeface="Tahoma" pitchFamily="34" charset="0"/>
              </a:rPr>
              <a:t>Khi nối chung các ngõ vào, có vấn đề về tải, trừ trường hợp cổng NAND và AND. Khi đó, tải vào mức thấp giống như trường hợp một ngõ vào khi các ngõ vào được nối với nhau.</a:t>
            </a:r>
          </a:p>
          <a:p>
            <a:r>
              <a:rPr lang="en-US" sz="2400" spc="-100" smtClean="0">
                <a:latin typeface="Tahoma" pitchFamily="34" charset="0"/>
                <a:ea typeface="Tahoma" pitchFamily="34" charset="0"/>
                <a:cs typeface="Tahoma" pitchFamily="34" charset="0"/>
              </a:rPr>
              <a:t>Để minh họa, xét hình trên với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(max)=0,5mA và I</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(max)=20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Như thế ngõ vào B có tải vào là 40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ở mức cao, nhưng chỉ có 0,5mA khi ở mức thấp.</a:t>
            </a:r>
          </a:p>
          <a:p>
            <a:r>
              <a:rPr lang="en-US" sz="2400" spc="-100" smtClean="0">
                <a:latin typeface="Tahoma" pitchFamily="34" charset="0"/>
                <a:ea typeface="Tahoma" pitchFamily="34" charset="0"/>
                <a:cs typeface="Tahoma" pitchFamily="34" charset="0"/>
              </a:rPr>
              <a:t>Trường hợp này còn đúng cho cổng AND.</a:t>
            </a:r>
          </a:p>
          <a:p>
            <a:r>
              <a:rPr lang="en-US" sz="2400" spc="-100" smtClean="0">
                <a:latin typeface="Tahoma" pitchFamily="34" charset="0"/>
                <a:ea typeface="Tahoma" pitchFamily="34" charset="0"/>
                <a:cs typeface="Tahoma" pitchFamily="34" charset="0"/>
              </a:rPr>
              <a:t>Trường hợp cổng OR hay NOR thì tải vào mức cao là 40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và mức thấp là 1mA.</a:t>
            </a:r>
          </a:p>
          <a:p>
            <a:r>
              <a:rPr lang="en-US" sz="2400" b="1" spc="-100" smtClean="0">
                <a:latin typeface="Tahoma" pitchFamily="34" charset="0"/>
                <a:ea typeface="Tahoma" pitchFamily="34" charset="0"/>
                <a:cs typeface="Tahoma" pitchFamily="34" charset="0"/>
              </a:rPr>
              <a:t>Giải thích</a:t>
            </a:r>
            <a:r>
              <a:rPr lang="en-US" sz="2400" spc="-100" smtClean="0">
                <a:latin typeface="Tahoma" pitchFamily="34" charset="0"/>
                <a:ea typeface="Tahoma" pitchFamily="34" charset="0"/>
                <a:cs typeface="Tahoma" pitchFamily="34" charset="0"/>
              </a:rPr>
              <a:t>: từ cấu trúc các BJT bên trong IC – TTL.       </a:t>
            </a:r>
          </a:p>
          <a:p>
            <a:r>
              <a:rPr lang="en-US" sz="2400" b="1" spc="-100" smtClean="0">
                <a:solidFill>
                  <a:srgbClr val="C00000"/>
                </a:solidFill>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5819313" y="381001"/>
            <a:ext cx="3172287" cy="1219200"/>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wedge">
                                      <p:cBhvr>
                                        <p:cTn id="13" dur="2000"/>
                                        <p:tgtEl>
                                          <p:spTgt spid="205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dissolv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wipe(left)">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dissolve">
                                      <p:cBhvr>
                                        <p:cTn id="33" dur="500"/>
                                        <p:tgtEl>
                                          <p:spTgt spid="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wipe(left)">
                                      <p:cBhvr>
                                        <p:cTn id="3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04800" y="482025"/>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04800" y="1295400"/>
            <a:ext cx="8686800" cy="5170646"/>
          </a:xfrm>
          <a:prstGeom prst="rect">
            <a:avLst/>
          </a:prstGeom>
          <a:noFill/>
        </p:spPr>
        <p:txBody>
          <a:bodyPr wrap="square" rtlCol="0">
            <a:spAutoFit/>
          </a:bodyPr>
          <a:lstStyle/>
          <a:p>
            <a:pPr>
              <a:spcBef>
                <a:spcPts val="600"/>
              </a:spcBef>
              <a:spcAft>
                <a:spcPts val="600"/>
              </a:spcAft>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mtClean="0">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Các thuật ngữ về IC dùng trong sổ tay từ nhà sản xuất  </a:t>
            </a:r>
          </a:p>
          <a:p>
            <a:pPr>
              <a:spcBef>
                <a:spcPts val="600"/>
              </a:spcBef>
              <a:spcAft>
                <a:spcPts val="600"/>
              </a:spcAft>
              <a:buFont typeface="Wingdings 2"/>
              <a:buChar char="ä"/>
            </a:pPr>
            <a:r>
              <a:rPr lang="en-US" sz="2400" spc="-100" smtClean="0">
                <a:latin typeface="Tahoma" pitchFamily="34" charset="0"/>
                <a:ea typeface="Tahoma" pitchFamily="34" charset="0"/>
                <a:cs typeface="Tahoma" pitchFamily="34" charset="0"/>
              </a:rPr>
              <a:t> So sánh các đặc tính TTL chuẩn và biến thể</a:t>
            </a:r>
          </a:p>
          <a:p>
            <a:pPr>
              <a:spcBef>
                <a:spcPts val="600"/>
              </a:spcBef>
              <a:spcAft>
                <a:spcPts val="600"/>
              </a:spcAft>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Xác định  khả năng chia tải (fan out) của các linh kiện logic</a:t>
            </a:r>
          </a:p>
          <a:p>
            <a:pPr>
              <a:spcBef>
                <a:spcPts val="600"/>
              </a:spcBef>
              <a:spcAft>
                <a:spcPts val="600"/>
              </a:spcAft>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Mạch logic với ngõ ra để hở</a:t>
            </a:r>
          </a:p>
          <a:p>
            <a:pPr>
              <a:spcBef>
                <a:spcPts val="600"/>
              </a:spcBef>
              <a:spcAft>
                <a:spcPts val="600"/>
              </a:spcAft>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Mạch logic với ngõ ra ba trạng thái</a:t>
            </a:r>
          </a:p>
          <a:p>
            <a:pPr>
              <a:spcBef>
                <a:spcPts val="600"/>
              </a:spcBef>
              <a:spcAft>
                <a:spcPts val="600"/>
              </a:spcAft>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So sánh đặc tính các dạng IC CMOS</a:t>
            </a:r>
          </a:p>
          <a:p>
            <a:pPr>
              <a:spcBef>
                <a:spcPts val="600"/>
              </a:spcBef>
              <a:spcAft>
                <a:spcPts val="600"/>
              </a:spcAft>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Mô tả đặc tính và khác biệt giữa các họ TTL, ECL và CMOS</a:t>
            </a:r>
          </a:p>
          <a:p>
            <a:pPr>
              <a:spcBef>
                <a:spcPts val="600"/>
              </a:spcBef>
              <a:spcAft>
                <a:spcPts val="600"/>
              </a:spcAft>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Các phương pháp giao tiếp giữa các họ cổng logic</a:t>
            </a:r>
          </a:p>
          <a:p>
            <a:pPr>
              <a:spcBef>
                <a:spcPts val="600"/>
              </a:spcBef>
              <a:spcAft>
                <a:spcPts val="600"/>
              </a:spcAft>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Dùng mạch so sánh điện áp cho tín hiệu analog với hệ số</a:t>
            </a:r>
          </a:p>
          <a:p>
            <a:pPr>
              <a:spcBef>
                <a:spcPts val="600"/>
              </a:spcBef>
              <a:spcAft>
                <a:spcPts val="600"/>
              </a:spcAft>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Các phương pháp phát hiện hỏng hóc.</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wipe(left)">
                                      <p:cBhvr>
                                        <p:cTn id="13" dur="10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 calcmode="lin" valueType="num">
                                      <p:cBhvr additive="base">
                                        <p:cTn id="18"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wipe(left)">
                                      <p:cBhvr>
                                        <p:cTn id="24" dur="10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wipe(left)">
                                      <p:cBhvr>
                                        <p:cTn id="29" dur="10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wipe(left)">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 calcmode="lin" valueType="num">
                                      <p:cBhvr additive="base">
                                        <p:cTn id="39"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animEffect transition="in" filter="wipe(left)">
                                      <p:cBhvr>
                                        <p:cTn id="45" dur="1000"/>
                                        <p:tgtEl>
                                          <p:spTgt spid="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animEffect transition="in" filter="wipe(left)">
                                      <p:cBhvr>
                                        <p:cTn id="50" dur="1000"/>
                                        <p:tgtEl>
                                          <p:spTgt spid="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khác của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4582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Xác định dòng tải ngõ ra X trong hình dưới. Giả sử mỗi cổng của 74LS có I</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 = 20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A và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 0,4mA.</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Tải ngõ ra cổng 1 tương đương 6 ngõ vào 74LS ở mức cao, nhưng chỉ có 5 ngõ vào 74LS ở mức thấp, do cổng NAND chỉ biểu diễn 1 tải ngõ vào ở mức thấp.       </a:t>
            </a:r>
            <a:endParaRPr lang="en-US" sz="2400" spc="-100">
              <a:latin typeface="Tahoma" pitchFamily="34" charset="0"/>
              <a:ea typeface="Tahoma" pitchFamily="34" charset="0"/>
              <a:cs typeface="Tahoma" pitchFamily="34" charset="0"/>
            </a:endParaRPr>
          </a:p>
        </p:txBody>
      </p:sp>
      <p:pic>
        <p:nvPicPr>
          <p:cNvPr id="3076" name="Picture 4"/>
          <p:cNvPicPr>
            <a:picLocks noChangeAspect="1" noChangeArrowheads="1"/>
          </p:cNvPicPr>
          <p:nvPr/>
        </p:nvPicPr>
        <p:blipFill>
          <a:blip r:embed="rId3" cstate="print"/>
          <a:srcRect/>
          <a:stretch>
            <a:fillRect/>
          </a:stretch>
        </p:blipFill>
        <p:spPr bwMode="auto">
          <a:xfrm>
            <a:off x="457200" y="3325161"/>
            <a:ext cx="4191000" cy="3304239"/>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4724400" y="4038600"/>
            <a:ext cx="4299204" cy="1733550"/>
          </a:xfrm>
          <a:prstGeom prst="rect">
            <a:avLst/>
          </a:prstGeom>
          <a:noFill/>
          <a:ln w="9525">
            <a:noFill/>
            <a:miter lim="800000"/>
            <a:headEnd/>
            <a:tailEnd/>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wedge">
                                      <p:cBhvr>
                                        <p:cTn id="22" dur="2000"/>
                                        <p:tgtEl>
                                          <p:spTgt spid="3076"/>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3077"/>
                                        </p:tgtEl>
                                        <p:attrNameLst>
                                          <p:attrName>style.visibility</p:attrName>
                                        </p:attrNameLst>
                                      </p:cBhvr>
                                      <p:to>
                                        <p:strVal val="visible"/>
                                      </p:to>
                                    </p:set>
                                    <p:animEffect transition="in" filter="wedge">
                                      <p:cBhvr>
                                        <p:cTn id="27" dur="2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khác của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3058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Phân cực ngõ vào TTL ở mức thấp:</a:t>
            </a:r>
          </a:p>
          <a:p>
            <a:r>
              <a:rPr lang="en-US" sz="2400" spc="-100" smtClean="0">
                <a:latin typeface="Tahoma" pitchFamily="34" charset="0"/>
                <a:ea typeface="Tahoma" pitchFamily="34" charset="0"/>
                <a:cs typeface="Tahoma" pitchFamily="34" charset="0"/>
              </a:rPr>
              <a:t>Trong một số trường hợp, cần giữ ngõ vào ở mức thấp, và chỉ chuyển sang mức cao dùng chuyển mạch cơ khí (thí dụ xung kích mạch đơn ổn).</a:t>
            </a:r>
          </a:p>
          <a:p>
            <a:r>
              <a:rPr lang="en-US" sz="2400" spc="-100" smtClean="0">
                <a:latin typeface="Tahoma" pitchFamily="34" charset="0"/>
                <a:ea typeface="Tahoma" pitchFamily="34" charset="0"/>
                <a:cs typeface="Tahoma" pitchFamily="34" charset="0"/>
              </a:rPr>
              <a:t>Điện trở R nhằm giữ ngõ vào T ở mức thấp khi chuyển mạch hở (cần chọn R đủ thấp để có dòng điện I</a:t>
            </a:r>
            <a:r>
              <a:rPr lang="en-US" sz="2400" spc="-100" baseline="-25000" smtClean="0">
                <a:latin typeface="Tahoma" pitchFamily="34" charset="0"/>
                <a:ea typeface="Tahoma" pitchFamily="34" charset="0"/>
                <a:cs typeface="Tahoma" pitchFamily="34" charset="0"/>
              </a:rPr>
              <a:t>R</a:t>
            </a:r>
            <a:r>
              <a:rPr lang="en-US" sz="2400" spc="-100" smtClean="0">
                <a:latin typeface="Tahoma" pitchFamily="34" charset="0"/>
                <a:ea typeface="Tahoma" pitchFamily="34" charset="0"/>
                <a:cs typeface="Tahoma" pitchFamily="34" charset="0"/>
              </a:rPr>
              <a:t> =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 không vượt quá V</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a:t>
            </a:r>
          </a:p>
          <a:p>
            <a:r>
              <a:rPr lang="en-US" sz="2400" spc="-100" smtClean="0">
                <a:latin typeface="Tahoma" pitchFamily="34" charset="0"/>
                <a:ea typeface="Tahoma" pitchFamily="34" charset="0"/>
                <a:cs typeface="Tahoma" pitchFamily="34" charset="0"/>
              </a:rPr>
              <a:t> Giá trị lớn nhất của R là </a:t>
            </a:r>
            <a:endParaRPr lang="en-US" sz="2400" spc="-100">
              <a:latin typeface="Tahoma" pitchFamily="34" charset="0"/>
              <a:ea typeface="Tahoma" pitchFamily="34" charset="0"/>
              <a:cs typeface="Tahoma" pitchFamily="34" charset="0"/>
            </a:endParaRPr>
          </a:p>
        </p:txBody>
      </p:sp>
      <p:pic>
        <p:nvPicPr>
          <p:cNvPr id="4100" name="Picture 4"/>
          <p:cNvPicPr>
            <a:picLocks noChangeAspect="1" noChangeArrowheads="1"/>
          </p:cNvPicPr>
          <p:nvPr/>
        </p:nvPicPr>
        <p:blipFill>
          <a:blip r:embed="rId3" cstate="print"/>
          <a:srcRect/>
          <a:stretch>
            <a:fillRect/>
          </a:stretch>
        </p:blipFill>
        <p:spPr bwMode="auto">
          <a:xfrm>
            <a:off x="4702037" y="3810000"/>
            <a:ext cx="4137163" cy="2286000"/>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533400" y="3886200"/>
            <a:ext cx="3160053" cy="1217509"/>
          </a:xfrm>
          <a:prstGeom prst="rect">
            <a:avLst/>
          </a:prstGeom>
          <a:noFill/>
          <a:ln w="9525">
            <a:noFill/>
            <a:miter lim="800000"/>
            <a:headEnd/>
            <a:tailEnd/>
          </a:ln>
        </p:spPr>
      </p:pic>
      <p:sp>
        <p:nvSpPr>
          <p:cNvPr id="12" name="TextBox 11"/>
          <p:cNvSpPr txBox="1"/>
          <p:nvPr/>
        </p:nvSpPr>
        <p:spPr>
          <a:xfrm>
            <a:off x="381000" y="5029200"/>
            <a:ext cx="41910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Trị bé nhất của R xác định dòng qua chuyển mạch khi đóng mạch, thông thường nên cho hơi bé hơn R</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wedge">
                                      <p:cBhvr>
                                        <p:cTn id="13" dur="2000"/>
                                        <p:tgtEl>
                                          <p:spTgt spid="410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dissolv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wipe(left)">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101"/>
                                        </p:tgtEl>
                                        <p:attrNameLst>
                                          <p:attrName>style.visibility</p:attrName>
                                        </p:attrNameLst>
                                      </p:cBhvr>
                                      <p:to>
                                        <p:strVal val="visible"/>
                                      </p:to>
                                    </p:set>
                                    <p:animEffect transition="in" filter="wipe(up)">
                                      <p:cBhvr>
                                        <p:cTn id="33" dur="500"/>
                                        <p:tgtEl>
                                          <p:spTgt spid="410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dissolve">
                                      <p:cBhvr>
                                        <p:cTn id="38"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khác của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533400" y="1308080"/>
            <a:ext cx="8305800" cy="341632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Tìm  trị chấp nhận được của R của OS là IC 74LS - TTL với dòng điện vào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 = 0,4mA</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Trị I</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 được dùng để tính R</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Tra bảng, có V</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 = 0,8V cho loạt 74LS.</a:t>
            </a:r>
          </a:p>
          <a:p>
            <a:r>
              <a:rPr lang="en-US" sz="2400" spc="-100" smtClean="0">
                <a:latin typeface="Tahoma" pitchFamily="34" charset="0"/>
                <a:ea typeface="Tahoma" pitchFamily="34" charset="0"/>
                <a:cs typeface="Tahoma" pitchFamily="34" charset="0"/>
              </a:rPr>
              <a:t>Ta có:</a:t>
            </a:r>
          </a:p>
          <a:p>
            <a:r>
              <a:rPr lang="en-US" sz="2400" spc="-100" smtClean="0">
                <a:latin typeface="Tahoma" pitchFamily="34" charset="0"/>
                <a:ea typeface="Tahoma" pitchFamily="34" charset="0"/>
                <a:cs typeface="Tahoma" pitchFamily="34" charset="0"/>
              </a:rPr>
              <a:t>       R</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0,8V/0,4mA = 2.000</a:t>
            </a:r>
            <a:r>
              <a:rPr lang="en-US" sz="2400" spc="-100" smtClean="0">
                <a:latin typeface="Tahoma" pitchFamily="34" charset="0"/>
                <a:ea typeface="Tahoma" pitchFamily="34" charset="0"/>
                <a:cs typeface="Tahoma" pitchFamily="34" charset="0"/>
                <a:sym typeface="Symbol"/>
              </a:rPr>
              <a:t></a:t>
            </a:r>
          </a:p>
          <a:p>
            <a:r>
              <a:rPr lang="en-US" sz="2400" spc="-100" smtClean="0">
                <a:latin typeface="Tahoma" pitchFamily="34" charset="0"/>
                <a:ea typeface="Tahoma" pitchFamily="34" charset="0"/>
                <a:cs typeface="Tahoma" pitchFamily="34" charset="0"/>
                <a:sym typeface="Symbol"/>
              </a:rPr>
              <a:t>Chọn giá trị chuẩn R = 1,8 K</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left)">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left)">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wipe(left)">
                                      <p:cBhvr>
                                        <p:cTn id="39" dur="500"/>
                                        <p:tgtEl>
                                          <p:spTgt spid="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xEl>
                                              <p:pRg st="7" end="7"/>
                                            </p:txEl>
                                          </p:spTgt>
                                        </p:tgtEl>
                                        <p:attrNameLst>
                                          <p:attrName>style.visibility</p:attrName>
                                        </p:attrNameLst>
                                      </p:cBhvr>
                                      <p:to>
                                        <p:strVal val="visible"/>
                                      </p:to>
                                    </p:set>
                                    <p:animEffect transition="in" filter="wipe(left)">
                                      <p:cBhvr>
                                        <p:cTn id="4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khác của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6096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Dòng điện quá độ</a:t>
            </a:r>
            <a:endParaRPr lang="en-US" sz="2400" b="1" spc="-100">
              <a:solidFill>
                <a:srgbClr val="C00000"/>
              </a:solidFill>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2514600" y="1054559"/>
            <a:ext cx="6096000" cy="3484689"/>
          </a:xfrm>
          <a:prstGeom prst="rect">
            <a:avLst/>
          </a:prstGeom>
          <a:noFill/>
          <a:ln w="9525">
            <a:noFill/>
            <a:miter lim="800000"/>
            <a:headEnd/>
            <a:tailEnd/>
          </a:ln>
        </p:spPr>
      </p:pic>
      <p:sp>
        <p:nvSpPr>
          <p:cNvPr id="9" name="TextBox 8"/>
          <p:cNvSpPr txBox="1"/>
          <p:nvPr/>
        </p:nvSpPr>
        <p:spPr>
          <a:xfrm>
            <a:off x="152400" y="4572000"/>
            <a:ext cx="89154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Ngõ ra cột chạm thường tạo ra dòng quá độ khi ngõ ra chuyển từ thấp sang cao: 2BJT chuyển trạng thái,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từ OFF sang ON,    còn Q</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từ ON sang OFF (từ bảo hòa) nên chậm hơn so với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Nên có 1 thời gian ( ~ 2ns) cả 2BJT cùng dẫn, tạo dòng điện (30 đến 50mA) qua mạch. Ngoài ra còn ảnh hưởng của tải dung.</a:t>
            </a:r>
            <a:endParaRPr lang="en-US" sz="2400" spc="-100">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wedge">
                                      <p:cBhvr>
                                        <p:cTn id="13" dur="20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dissolve">
                                      <p:cBhvr>
                                        <p:cTn id="18" dur="500"/>
                                        <p:tgtEl>
                                          <p:spTgt spid="9">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dissolve">
                                      <p:cBhvr>
                                        <p:cTn id="21"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khác của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3820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Chú ý: </a:t>
            </a:r>
          </a:p>
          <a:p>
            <a:r>
              <a:rPr lang="en-US" sz="2400" spc="-100" smtClean="0">
                <a:solidFill>
                  <a:srgbClr val="0070C0"/>
                </a:solidFill>
                <a:latin typeface="Tahoma" pitchFamily="34" charset="0"/>
                <a:ea typeface="Tahoma" pitchFamily="34" charset="0"/>
                <a:cs typeface="Tahoma" pitchFamily="34" charset="0"/>
              </a:rPr>
              <a:t>Khi ngõ ra TTL kiểu cột chạm chuyển từ thấp lên cao, </a:t>
            </a:r>
          </a:p>
          <a:p>
            <a:r>
              <a:rPr lang="en-US" sz="2400" spc="-100" smtClean="0">
                <a:solidFill>
                  <a:srgbClr val="0070C0"/>
                </a:solidFill>
                <a:latin typeface="Tahoma" pitchFamily="34" charset="0"/>
                <a:ea typeface="Tahoma" pitchFamily="34" charset="0"/>
                <a:cs typeface="Tahoma" pitchFamily="34" charset="0"/>
              </a:rPr>
              <a:t>xuất hiện gai dòng điện biên độ lớn, rút từ nguồn nuôi V</a:t>
            </a:r>
            <a:r>
              <a:rPr lang="en-US" sz="2400" spc="-100" baseline="-25000" smtClean="0">
                <a:solidFill>
                  <a:srgbClr val="0070C0"/>
                </a:solidFill>
                <a:latin typeface="Tahoma" pitchFamily="34" charset="0"/>
                <a:ea typeface="Tahoma" pitchFamily="34" charset="0"/>
                <a:cs typeface="Tahoma" pitchFamily="34" charset="0"/>
              </a:rPr>
              <a:t>CC</a:t>
            </a:r>
            <a:r>
              <a:rPr lang="en-US" sz="2400" spc="-100" smtClean="0">
                <a:solidFill>
                  <a:srgbClr val="C00000"/>
                </a:solidFill>
                <a:latin typeface="Tahoma" pitchFamily="34" charset="0"/>
                <a:ea typeface="Tahoma" pitchFamily="34" charset="0"/>
                <a:cs typeface="Tahoma" pitchFamily="34" charset="0"/>
              </a:rPr>
              <a:t>.      </a:t>
            </a:r>
            <a:endParaRPr lang="en-US" sz="2400" spc="-100">
              <a:solidFill>
                <a:srgbClr val="C00000"/>
              </a:solidFill>
              <a:latin typeface="Tahoma" pitchFamily="34" charset="0"/>
              <a:ea typeface="Tahoma" pitchFamily="34" charset="0"/>
              <a:cs typeface="Tahoma" pitchFamily="34" charset="0"/>
            </a:endParaRPr>
          </a:p>
        </p:txBody>
      </p:sp>
      <p:sp>
        <p:nvSpPr>
          <p:cNvPr id="9" name="TextBox 8"/>
          <p:cNvSpPr txBox="1"/>
          <p:nvPr/>
        </p:nvSpPr>
        <p:spPr>
          <a:xfrm>
            <a:off x="228600" y="2133600"/>
            <a:ext cx="8534400" cy="378565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Biện pháp khắc phục: </a:t>
            </a:r>
          </a:p>
          <a:p>
            <a:r>
              <a:rPr lang="en-US" sz="2400" spc="-100" smtClean="0">
                <a:latin typeface="Tahoma" pitchFamily="34" charset="0"/>
                <a:ea typeface="Tahoma" pitchFamily="34" charset="0"/>
                <a:cs typeface="Tahoma" pitchFamily="34" charset="0"/>
              </a:rPr>
              <a:t>Các gai dòng điện tích tụ từ nhiều IC, gây ảnh hưởng xấu </a:t>
            </a:r>
          </a:p>
          <a:p>
            <a:r>
              <a:rPr lang="en-US" sz="2400" spc="-100" smtClean="0">
                <a:latin typeface="Tahoma" pitchFamily="34" charset="0"/>
                <a:ea typeface="Tahoma" pitchFamily="34" charset="0"/>
                <a:cs typeface="Tahoma" pitchFamily="34" charset="0"/>
              </a:rPr>
              <a:t>Ngoài ra, do ảnh hưởng của điện cảm phân bố L từ nguồn,</a:t>
            </a:r>
          </a:p>
          <a:p>
            <a:r>
              <a:rPr lang="en-US" sz="2400" spc="-100" smtClean="0">
                <a:latin typeface="Tahoma" pitchFamily="34" charset="0"/>
                <a:ea typeface="Tahoma" pitchFamily="34" charset="0"/>
                <a:cs typeface="Tahoma" pitchFamily="34" charset="0"/>
              </a:rPr>
              <a:t>(chú ý: V=L(di/dt) sẽ rất lớn khi gai dòng điện nhỏ (2ns). </a:t>
            </a:r>
            <a:endParaRPr lang="en-US" sz="2400" b="1" spc="-100" smtClean="0">
              <a:latin typeface="Tahoma" pitchFamily="34" charset="0"/>
              <a:ea typeface="Tahoma" pitchFamily="34" charset="0"/>
              <a:cs typeface="Tahoma" pitchFamily="34" charset="0"/>
            </a:endParaRPr>
          </a:p>
          <a:p>
            <a:r>
              <a:rPr lang="en-US" sz="2400" b="1" spc="-100" smtClean="0">
                <a:latin typeface="Tahoma" pitchFamily="34" charset="0"/>
                <a:ea typeface="Tahoma" pitchFamily="34" charset="0"/>
                <a:cs typeface="Tahoma" pitchFamily="34" charset="0"/>
              </a:rPr>
              <a:t>Khắc phục</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Dùng tụ lớn (2 đến 20</a:t>
            </a:r>
            <a:r>
              <a:rPr lang="en-US" sz="2400" spc="-100" smtClean="0">
                <a:latin typeface="Tahoma" pitchFamily="34" charset="0"/>
                <a:ea typeface="Tahoma" pitchFamily="34" charset="0"/>
                <a:cs typeface="Tahoma" pitchFamily="34" charset="0"/>
                <a:sym typeface="Symbol"/>
              </a:rPr>
              <a:t> F) nối từ V</a:t>
            </a:r>
            <a:r>
              <a:rPr lang="en-US" sz="2400" spc="-100" baseline="-25000" smtClean="0">
                <a:latin typeface="Tahoma" pitchFamily="34" charset="0"/>
                <a:ea typeface="Tahoma" pitchFamily="34" charset="0"/>
                <a:cs typeface="Tahoma" pitchFamily="34" charset="0"/>
                <a:sym typeface="Symbol"/>
              </a:rPr>
              <a:t>CC</a:t>
            </a:r>
            <a:r>
              <a:rPr lang="en-US" sz="2400" spc="-100" smtClean="0">
                <a:latin typeface="Tahoma" pitchFamily="34" charset="0"/>
                <a:ea typeface="Tahoma" pitchFamily="34" charset="0"/>
                <a:cs typeface="Tahoma" pitchFamily="34" charset="0"/>
                <a:sym typeface="Symbol"/>
              </a:rPr>
              <a:t> xuống đất để giảm các thay đổi tần số thấp của V</a:t>
            </a:r>
            <a:r>
              <a:rPr lang="en-US" sz="2400" spc="-100" baseline="-25000" smtClean="0">
                <a:latin typeface="Tahoma" pitchFamily="34" charset="0"/>
                <a:ea typeface="Tahoma" pitchFamily="34" charset="0"/>
                <a:cs typeface="Tahoma" pitchFamily="34" charset="0"/>
                <a:sym typeface="Symbol"/>
              </a:rPr>
              <a:t>CC</a:t>
            </a:r>
            <a:r>
              <a:rPr lang="en-US" sz="2400" spc="-100" smtClean="0">
                <a:latin typeface="Tahoma" pitchFamily="34" charset="0"/>
                <a:ea typeface="Tahoma" pitchFamily="34" charset="0"/>
                <a:cs typeface="Tahoma" pitchFamily="34" charset="0"/>
                <a:sym typeface="Symbol"/>
              </a:rPr>
              <a:t> do biến động từ dòng I</a:t>
            </a:r>
            <a:r>
              <a:rPr lang="en-US" sz="2400" spc="-100" baseline="-25000" smtClean="0">
                <a:latin typeface="Tahoma" pitchFamily="34" charset="0"/>
                <a:ea typeface="Tahoma" pitchFamily="34" charset="0"/>
                <a:cs typeface="Tahoma" pitchFamily="34" charset="0"/>
                <a:sym typeface="Symbol"/>
              </a:rPr>
              <a:t>CC</a:t>
            </a:r>
            <a:r>
              <a:rPr lang="en-US" sz="2400" spc="-100" smtClean="0">
                <a:latin typeface="Tahoma" pitchFamily="34" charset="0"/>
                <a:ea typeface="Tahoma" pitchFamily="34" charset="0"/>
                <a:cs typeface="Tahoma" pitchFamily="34" charset="0"/>
                <a:sym typeface="Symbol"/>
              </a:rPr>
              <a:t>. </a:t>
            </a:r>
          </a:p>
          <a:p>
            <a:r>
              <a:rPr lang="en-US" sz="2400" spc="-100" smtClean="0">
                <a:latin typeface="Tahoma" pitchFamily="34" charset="0"/>
                <a:ea typeface="Tahoma" pitchFamily="34" charset="0"/>
                <a:cs typeface="Tahoma" pitchFamily="34" charset="0"/>
                <a:sym typeface="Symbol"/>
              </a:rPr>
              <a:t>Tuy nhiên, do cấu tạo tụ hóa luôn có thành phần L, nên </a:t>
            </a:r>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dùng các tụ 0,01</a:t>
            </a:r>
            <a:r>
              <a:rPr lang="en-US" sz="2400" spc="-100" smtClean="0">
                <a:latin typeface="Tahoma" pitchFamily="34" charset="0"/>
                <a:ea typeface="Tahoma" pitchFamily="34" charset="0"/>
                <a:cs typeface="Tahoma" pitchFamily="34" charset="0"/>
                <a:sym typeface="Symbol"/>
              </a:rPr>
              <a:t>F đến </a:t>
            </a:r>
            <a:r>
              <a:rPr lang="en-US" sz="2400" spc="-100" smtClean="0">
                <a:latin typeface="Tahoma" pitchFamily="34" charset="0"/>
                <a:ea typeface="Tahoma" pitchFamily="34" charset="0"/>
                <a:cs typeface="Tahoma" pitchFamily="34" charset="0"/>
              </a:rPr>
              <a:t>0,1</a:t>
            </a:r>
            <a:r>
              <a:rPr lang="en-US" sz="2400" spc="-100" smtClean="0">
                <a:latin typeface="Tahoma" pitchFamily="34" charset="0"/>
                <a:ea typeface="Tahoma" pitchFamily="34" charset="0"/>
                <a:cs typeface="Tahoma" pitchFamily="34" charset="0"/>
                <a:sym typeface="Symbol"/>
              </a:rPr>
              <a:t>F nối từ chân V</a:t>
            </a:r>
            <a:r>
              <a:rPr lang="en-US" sz="2400" spc="-100" baseline="-25000" smtClean="0">
                <a:latin typeface="Tahoma" pitchFamily="34" charset="0"/>
                <a:ea typeface="Tahoma" pitchFamily="34" charset="0"/>
                <a:cs typeface="Tahoma" pitchFamily="34" charset="0"/>
                <a:sym typeface="Symbol"/>
              </a:rPr>
              <a:t>CC</a:t>
            </a:r>
            <a:r>
              <a:rPr lang="en-US" sz="2400" spc="-100" smtClean="0">
                <a:latin typeface="Tahoma" pitchFamily="34" charset="0"/>
                <a:ea typeface="Tahoma" pitchFamily="34" charset="0"/>
                <a:cs typeface="Tahoma" pitchFamily="34" charset="0"/>
                <a:sym typeface="Symbol"/>
              </a:rPr>
              <a:t> xuống đất cho từng IC TTL (tụ dạng này không có điện cảm).</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wipe(left)">
                                      <p:cBhvr>
                                        <p:cTn id="25" dur="500"/>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dissolve">
                                      <p:cBhvr>
                                        <p:cTn id="30" dur="500"/>
                                        <p:tgtEl>
                                          <p:spTgt spid="9">
                                            <p:txEl>
                                              <p:pRg st="2" end="2"/>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dissolve">
                                      <p:cBhvr>
                                        <p:cTn id="33" dur="500"/>
                                        <p:tgtEl>
                                          <p:spTgt spid="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 calcmode="lin" valueType="num">
                                      <p:cBhvr additive="base">
                                        <p:cTn id="38"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9">
                                            <p:txEl>
                                              <p:pRg st="5" end="5"/>
                                            </p:txEl>
                                          </p:spTgt>
                                        </p:tgtEl>
                                        <p:attrNameLst>
                                          <p:attrName>style.visibility</p:attrName>
                                        </p:attrNameLst>
                                      </p:cBhvr>
                                      <p:to>
                                        <p:strVal val="visible"/>
                                      </p:to>
                                    </p:set>
                                    <p:animEffect transition="in" filter="dissolve">
                                      <p:cBhvr>
                                        <p:cTn id="44" dur="500"/>
                                        <p:tgtEl>
                                          <p:spTgt spid="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dissolve">
                                      <p:cBhvr>
                                        <p:cTn id="49" dur="500"/>
                                        <p:tgtEl>
                                          <p:spTgt spid="9">
                                            <p:txEl>
                                              <p:pRg st="6" end="6"/>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9">
                                            <p:txEl>
                                              <p:pRg st="7" end="7"/>
                                            </p:txEl>
                                          </p:spTgt>
                                        </p:tgtEl>
                                        <p:attrNameLst>
                                          <p:attrName>style.visibility</p:attrName>
                                        </p:attrNameLst>
                                      </p:cBhvr>
                                      <p:to>
                                        <p:strVal val="visible"/>
                                      </p:to>
                                    </p:set>
                                    <p:animEffect transition="in" filter="dissolve">
                                      <p:cBhvr>
                                        <p:cTn id="5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65</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khác của TTL</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81000" y="1372612"/>
            <a:ext cx="8534400" cy="3123932"/>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Bài luyện tập:</a:t>
            </a:r>
          </a:p>
          <a:p>
            <a:pPr marL="457200" indent="-457200">
              <a:buAutoNum type="arabicPeriod"/>
            </a:pPr>
            <a:r>
              <a:rPr lang="en-US" sz="2400" spc="-100" smtClean="0">
                <a:latin typeface="Tahoma" pitchFamily="34" charset="0"/>
                <a:ea typeface="Tahoma" pitchFamily="34" charset="0"/>
                <a:cs typeface="Tahoma" pitchFamily="34" charset="0"/>
              </a:rPr>
              <a:t>Ngõ ra cổng NAND TTL thay đổi như thế nào, khi các ngõ vào đều thả nổi?</a:t>
            </a:r>
          </a:p>
          <a:p>
            <a:pPr marL="457200" indent="-457200">
              <a:buAutoNum type="arabicPeriod"/>
            </a:pPr>
            <a:r>
              <a:rPr lang="en-US" sz="2400" spc="-100" smtClean="0">
                <a:latin typeface="Tahoma" pitchFamily="34" charset="0"/>
                <a:ea typeface="Tahoma" pitchFamily="34" charset="0"/>
                <a:cs typeface="Tahoma" pitchFamily="34" charset="0"/>
              </a:rPr>
              <a:t>Đề nghị 2 phương thức xử lý ngõ vào thả nổi cổng AND?</a:t>
            </a:r>
          </a:p>
          <a:p>
            <a:pPr marL="457200" indent="-457200">
              <a:buAutoNum type="arabicPeriod"/>
            </a:pPr>
            <a:r>
              <a:rPr lang="en-US" sz="2400" spc="-100" smtClean="0">
                <a:latin typeface="Tahoma" pitchFamily="34" charset="0"/>
                <a:ea typeface="Tahoma" pitchFamily="34" charset="0"/>
                <a:cs typeface="Tahoma" pitchFamily="34" charset="0"/>
              </a:rPr>
              <a:t>Làm lại câu 2 cho trường hợp cổng NOR.</a:t>
            </a:r>
          </a:p>
          <a:p>
            <a:pPr marL="457200" indent="-457200">
              <a:buAutoNum type="arabicPeriod"/>
            </a:pPr>
            <a:r>
              <a:rPr lang="en-US" sz="2400" spc="-100" smtClean="0">
                <a:latin typeface="Tahoma" pitchFamily="34" charset="0"/>
                <a:ea typeface="Tahoma" pitchFamily="34" charset="0"/>
                <a:cs typeface="Tahoma" pitchFamily="34" charset="0"/>
              </a:rPr>
              <a:t>Đúng/sai: Khi các ngõ vào cổng NAND được nối với nhau, chúng có thể xem là một tải đối với nguồn tín hiệu.</a:t>
            </a:r>
          </a:p>
          <a:p>
            <a:pPr marL="457200" indent="-457200">
              <a:buAutoNum type="arabicPeriod"/>
            </a:pPr>
            <a:r>
              <a:rPr lang="en-US" sz="2400" spc="-100" smtClean="0">
                <a:latin typeface="Tahoma" pitchFamily="34" charset="0"/>
                <a:ea typeface="Tahoma" pitchFamily="34" charset="0"/>
                <a:cs typeface="Tahoma" pitchFamily="34" charset="0"/>
              </a:rPr>
              <a:t>Cho biết phương thức lọc nguồn? Tại sao?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up)">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 calcmode="lin" valueType="num">
                                      <p:cBhvr additive="base">
                                        <p:cTn id="18"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wipe(left)">
                                      <p:cBhvr>
                                        <p:cTn id="24" dur="500"/>
                                        <p:tgtEl>
                                          <p:spTgt spid="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dissolve">
                                      <p:cBhvr>
                                        <p:cTn id="29" dur="500"/>
                                        <p:tgtEl>
                                          <p:spTgt spid="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wipe(left)">
                                      <p:cBhvr>
                                        <p:cTn id="3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1243548"/>
            <a:ext cx="85344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ý niệm:</a:t>
            </a:r>
          </a:p>
          <a:p>
            <a:r>
              <a:rPr lang="en-US" sz="2400" spc="-100" smtClean="0">
                <a:latin typeface="Tahoma" pitchFamily="34" charset="0"/>
                <a:ea typeface="Tahoma" pitchFamily="34" charset="0"/>
                <a:cs typeface="Tahoma" pitchFamily="34" charset="0"/>
              </a:rPr>
              <a:t>Transistor FET: JFET và MOSFET</a:t>
            </a:r>
            <a:endParaRPr lang="en-US" sz="2400" b="1" spc="-100" smtClean="0">
              <a:latin typeface="Tahoma" pitchFamily="34" charset="0"/>
              <a:ea typeface="Tahoma" pitchFamily="34" charset="0"/>
              <a:cs typeface="Tahoma" pitchFamily="34" charset="0"/>
            </a:endParaRPr>
          </a:p>
          <a:p>
            <a:r>
              <a:rPr lang="en-US" sz="2400" b="1" spc="-100" smtClean="0">
                <a:latin typeface="Tahoma" pitchFamily="34" charset="0"/>
                <a:ea typeface="Tahoma" pitchFamily="34" charset="0"/>
                <a:cs typeface="Tahoma" pitchFamily="34" charset="0"/>
              </a:rPr>
              <a:t>Ưu điểm</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Các IC số dùng MOS được chế tạo hoàn toàn dùng MOSFET (không dùng thêm linh kiện nào khác như: R, C..) </a:t>
            </a:r>
          </a:p>
          <a:p>
            <a:r>
              <a:rPr lang="en-US" sz="2400" spc="-100" smtClean="0">
                <a:latin typeface="Tahoma" pitchFamily="34" charset="0"/>
                <a:ea typeface="Tahoma" pitchFamily="34" charset="0"/>
                <a:cs typeface="Tahoma" pitchFamily="34" charset="0"/>
              </a:rPr>
              <a:t>Ưu điểm của MOSFET là đơn giản và chi phí chế tạo thấp.</a:t>
            </a:r>
          </a:p>
          <a:p>
            <a:r>
              <a:rPr lang="en-US" sz="2400" spc="-100" smtClean="0">
                <a:latin typeface="Tahoma" pitchFamily="34" charset="0"/>
                <a:ea typeface="Tahoma" pitchFamily="34" charset="0"/>
                <a:cs typeface="Tahoma" pitchFamily="34" charset="0"/>
              </a:rPr>
              <a:t>Công suất tiêu thụ cực thấp (so với TTL) và cho phép mức tích hợp rất cao (LSI, VLSI,…).</a:t>
            </a:r>
          </a:p>
          <a:p>
            <a:r>
              <a:rPr lang="en-US" sz="2400" spc="-100" smtClean="0">
                <a:latin typeface="Tahoma" pitchFamily="34" charset="0"/>
                <a:ea typeface="Tahoma" pitchFamily="34" charset="0"/>
                <a:cs typeface="Tahoma" pitchFamily="34" charset="0"/>
              </a:rPr>
              <a:t>Ban đầu, tốc độ tuy chậm nhưng đang có hướng tăng tốc độ.</a:t>
            </a:r>
          </a:p>
          <a:p>
            <a:r>
              <a:rPr lang="en-US" sz="2400" b="1" spc="-100" smtClean="0">
                <a:latin typeface="Tahoma" pitchFamily="34" charset="0"/>
                <a:ea typeface="Tahoma" pitchFamily="34" charset="0"/>
                <a:cs typeface="Tahoma" pitchFamily="34" charset="0"/>
              </a:rPr>
              <a:t>Yếu điểm</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Nhạy cảm với tĩnh điện, cần có biện pháp giảm ảnh hưởng.</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dissolv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left)">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wipe(up)">
                                      <p:cBhvr>
                                        <p:cTn id="33" dur="500"/>
                                        <p:tgtEl>
                                          <p:spTgt spid="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 calcmode="lin" valueType="num">
                                      <p:cBhvr additive="base">
                                        <p:cTn id="38"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8">
                                            <p:txEl>
                                              <p:pRg st="7" end="7"/>
                                            </p:txEl>
                                          </p:spTgt>
                                        </p:tgtEl>
                                        <p:attrNameLst>
                                          <p:attrName>style.visibility</p:attrName>
                                        </p:attrNameLst>
                                      </p:cBhvr>
                                      <p:to>
                                        <p:strVal val="visible"/>
                                      </p:to>
                                    </p:set>
                                    <p:animEffect transition="in" filter="dissolve">
                                      <p:cBhvr>
                                        <p:cTn id="44" dur="500"/>
                                        <p:tgtEl>
                                          <p:spTgt spid="8">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wipe(left)">
                                      <p:cBhvr>
                                        <p:cTn id="4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6106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MOSFET:</a:t>
            </a:r>
          </a:p>
          <a:p>
            <a:r>
              <a:rPr lang="en-US" sz="2400" spc="-100" smtClean="0">
                <a:latin typeface="Tahoma" pitchFamily="34" charset="0"/>
                <a:ea typeface="Tahoma" pitchFamily="34" charset="0"/>
                <a:cs typeface="Tahoma" pitchFamily="34" charset="0"/>
              </a:rPr>
              <a:t>Hiện có 2 dạng MOSFET: loại khiếm (depletion) và loại tăng (enhancement) [tham khảo nguyên lý hoạt động - ĐTCB].</a:t>
            </a:r>
          </a:p>
          <a:p>
            <a:r>
              <a:rPr lang="en-US" sz="2400" spc="-100" smtClean="0">
                <a:latin typeface="Tahoma" pitchFamily="34" charset="0"/>
                <a:ea typeface="Tahoma" pitchFamily="34" charset="0"/>
                <a:cs typeface="Tahoma" pitchFamily="34" charset="0"/>
              </a:rPr>
              <a:t>Các IC số MOS thường dùng loại tăng, hoạt động ở chế độ ngắt/dẫn. </a:t>
            </a:r>
          </a:p>
          <a:p>
            <a:endParaRPr lang="en-US" sz="2400" spc="-1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524000" y="2895600"/>
            <a:ext cx="5390909" cy="2057400"/>
          </a:xfrm>
          <a:prstGeom prst="rect">
            <a:avLst/>
          </a:prstGeom>
          <a:noFill/>
          <a:ln w="9525">
            <a:noFill/>
            <a:miter lim="800000"/>
            <a:headEnd/>
            <a:tailEnd/>
          </a:ln>
        </p:spPr>
      </p:pic>
      <p:sp>
        <p:nvSpPr>
          <p:cNvPr id="9" name="TextBox 8"/>
          <p:cNvSpPr txBox="1"/>
          <p:nvPr/>
        </p:nvSpPr>
        <p:spPr>
          <a:xfrm>
            <a:off x="381000" y="5486400"/>
            <a:ext cx="8534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Hình vẽ MOS loại tăng kênh N và kênh P</a:t>
            </a:r>
          </a:p>
          <a:p>
            <a:r>
              <a:rPr lang="en-US" sz="2400" spc="-100" smtClean="0">
                <a:latin typeface="Tahoma" pitchFamily="34" charset="0"/>
                <a:ea typeface="Tahoma" pitchFamily="34" charset="0"/>
                <a:cs typeface="Tahoma" pitchFamily="34" charset="0"/>
              </a:rPr>
              <a:t>Gate: cực cổng; Source: cực nguồn; Drain: cực thoát</a:t>
            </a:r>
            <a:endParaRPr lang="en-US" sz="2400" spc="-100">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wipe(left)">
                                      <p:cBhvr>
                                        <p:cTn id="23" dur="1000"/>
                                        <p:tgtEl>
                                          <p:spTgt spid="205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additive="base">
                                        <p:cTn id="28"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wipe(left)">
                                      <p:cBhvr>
                                        <p:cTn id="34"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68</a:t>
            </a:fld>
            <a:endParaRPr lang="en-US"/>
          </a:p>
        </p:txBody>
      </p:sp>
      <p:sp>
        <p:nvSpPr>
          <p:cNvPr id="5" name="TextBox 4"/>
          <p:cNvSpPr txBox="1"/>
          <p:nvPr/>
        </p:nvSpPr>
        <p:spPr>
          <a:xfrm>
            <a:off x="0" y="24825"/>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6200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Chuyển mạch dùng MOS kênh N (viết gọn N-MOS)</a:t>
            </a:r>
            <a:endParaRPr lang="en-US" sz="2400" b="1" spc="-100">
              <a:solidFill>
                <a:srgbClr val="C00000"/>
              </a:solidFill>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600200" y="1371600"/>
            <a:ext cx="5638800" cy="3933825"/>
          </a:xfrm>
          <a:prstGeom prst="rect">
            <a:avLst/>
          </a:prstGeom>
          <a:noFill/>
          <a:ln w="9525">
            <a:noFill/>
            <a:miter lim="800000"/>
            <a:headEnd/>
            <a:tailEnd/>
          </a:ln>
        </p:spPr>
      </p:pic>
      <p:sp>
        <p:nvSpPr>
          <p:cNvPr id="10" name="TextBox 9"/>
          <p:cNvSpPr txBox="1"/>
          <p:nvPr/>
        </p:nvSpPr>
        <p:spPr>
          <a:xfrm>
            <a:off x="228600" y="5429071"/>
            <a:ext cx="63246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MOSFET kênh N làm chuyển mạch</a:t>
            </a:r>
          </a:p>
          <a:p>
            <a:pPr marL="457200" indent="-457200">
              <a:buAutoNum type="alphaLcParenBoth"/>
            </a:pPr>
            <a:r>
              <a:rPr lang="en-US" sz="2400" spc="-100" smtClean="0">
                <a:latin typeface="Tahoma" pitchFamily="34" charset="0"/>
                <a:ea typeface="Tahoma" pitchFamily="34" charset="0"/>
                <a:cs typeface="Tahoma" pitchFamily="34" charset="0"/>
              </a:rPr>
              <a:t>Ký hiệu; (b) Mô hình mạch; </a:t>
            </a:r>
          </a:p>
          <a:p>
            <a:pPr marL="457200" indent="-457200"/>
            <a:r>
              <a:rPr lang="en-US" sz="2400" spc="-100" smtClean="0">
                <a:latin typeface="Tahoma" pitchFamily="34" charset="0"/>
                <a:ea typeface="Tahoma" pitchFamily="34" charset="0"/>
                <a:cs typeface="Tahoma" pitchFamily="34" charset="0"/>
              </a:rPr>
              <a:t>(c)  Hoạt động của mạch đảo dùng N-MOS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edge">
                                      <p:cBhvr>
                                        <p:cTn id="13" dur="20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up)">
                                      <p:cBhvr>
                                        <p:cTn id="18" dur="500"/>
                                        <p:tgtEl>
                                          <p:spTgt spid="10">
                                            <p:txEl>
                                              <p:pRg st="0" end="0"/>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up)">
                                      <p:cBhvr>
                                        <p:cTn id="21" dur="500"/>
                                        <p:tgtEl>
                                          <p:spTgt spid="10">
                                            <p:txEl>
                                              <p:pRg st="1" end="1"/>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wipe(up)">
                                      <p:cBhvr>
                                        <p:cTn id="24"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69</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3058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Chuyển mạch dùng MOS kênh P (viết gọn P-MOS)</a:t>
            </a:r>
            <a:endParaRPr lang="en-US" sz="2400" b="1" spc="-100">
              <a:solidFill>
                <a:srgbClr val="C00000"/>
              </a:solidFill>
              <a:latin typeface="Tahoma" pitchFamily="34" charset="0"/>
              <a:ea typeface="Tahoma" pitchFamily="34" charset="0"/>
              <a:cs typeface="Tahoma" pitchFamily="34" charset="0"/>
            </a:endParaRPr>
          </a:p>
        </p:txBody>
      </p:sp>
      <p:sp>
        <p:nvSpPr>
          <p:cNvPr id="10" name="TextBox 9"/>
          <p:cNvSpPr txBox="1"/>
          <p:nvPr/>
        </p:nvSpPr>
        <p:spPr>
          <a:xfrm>
            <a:off x="228600" y="5429071"/>
            <a:ext cx="62484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MOSFET kênh P làm chuyển mạch</a:t>
            </a:r>
          </a:p>
          <a:p>
            <a:pPr marL="457200" indent="-457200">
              <a:buAutoNum type="alphaLcParenBoth"/>
            </a:pPr>
            <a:r>
              <a:rPr lang="en-US" sz="2400" spc="-100" smtClean="0">
                <a:latin typeface="Tahoma" pitchFamily="34" charset="0"/>
                <a:ea typeface="Tahoma" pitchFamily="34" charset="0"/>
                <a:cs typeface="Tahoma" pitchFamily="34" charset="0"/>
              </a:rPr>
              <a:t>Ký hiệu; (b) Mô hình mạch; </a:t>
            </a:r>
          </a:p>
          <a:p>
            <a:pPr marL="457200" indent="-457200"/>
            <a:r>
              <a:rPr lang="en-US" sz="2400" spc="-100" smtClean="0">
                <a:latin typeface="Tahoma" pitchFamily="34" charset="0"/>
                <a:ea typeface="Tahoma" pitchFamily="34" charset="0"/>
                <a:cs typeface="Tahoma" pitchFamily="34" charset="0"/>
              </a:rPr>
              <a:t>(c)  Hoạt động của mạch đảo dùng P-MOS </a:t>
            </a:r>
            <a:endParaRPr lang="en-US" sz="2400" spc="-10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876425" y="1457325"/>
            <a:ext cx="5391150" cy="3943350"/>
          </a:xfrm>
          <a:prstGeom prst="rect">
            <a:avLst/>
          </a:prstGeom>
          <a:noFill/>
          <a:ln w="9525">
            <a:noFill/>
            <a:miter lim="800000"/>
            <a:headEnd/>
            <a:tailEnd/>
          </a:ln>
        </p:spPr>
      </p:pic>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wedge">
                                      <p:cBhvr>
                                        <p:cTn id="13" dur="20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 calcmode="lin" valueType="num">
                                      <p:cBhvr additive="base">
                                        <p:cTn id="2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76200" y="762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228600" y="1521291"/>
            <a:ext cx="8610600" cy="3431709"/>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Read and understand digital IC terminology as specified in manufacturers’ data sheets.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Compare the characteristics of standard TTL and the various TTL series.</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Determine the fan-out for a particular logic device.</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Use logic devices with open-collector outputs.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fr-FR" sz="2400" spc="-100" smtClean="0">
                <a:latin typeface="Tahoma" pitchFamily="34" charset="0"/>
                <a:ea typeface="Tahoma" pitchFamily="34" charset="0"/>
                <a:cs typeface="Tahoma" pitchFamily="34" charset="0"/>
              </a:rPr>
              <a:t>Analyze circuits containing tristate devices.</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Compare the characteristics of the various CMOS series.</a:t>
            </a:r>
          </a:p>
        </p:txBody>
      </p:sp>
      <p:sp>
        <p:nvSpPr>
          <p:cNvPr id="6" name="TextBox 5"/>
          <p:cNvSpPr txBox="1"/>
          <p:nvPr/>
        </p:nvSpPr>
        <p:spPr>
          <a:xfrm>
            <a:off x="152400" y="609600"/>
            <a:ext cx="8305800" cy="461665"/>
          </a:xfrm>
          <a:prstGeom prst="rect">
            <a:avLst/>
          </a:prstGeom>
          <a:noFill/>
        </p:spPr>
        <p:txBody>
          <a:bodyPr wrap="square" rtlCol="0">
            <a:spAutoFit/>
          </a:bodyPr>
          <a:lstStyle/>
          <a:p>
            <a:r>
              <a:rPr lang="en-US" sz="24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Upon completion of this chapter, you will be able to:</a:t>
            </a:r>
            <a:endParaRPr lang="en-US" sz="2400" spc="-1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458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Tóm tắt đặc tính chuyển mạch của N-MOS và P-MOS</a:t>
            </a:r>
            <a:endParaRPr lang="en-US" sz="2400" b="1" spc="-100">
              <a:solidFill>
                <a:srgbClr val="C00000"/>
              </a:solidFill>
              <a:latin typeface="Tahoma" pitchFamily="34" charset="0"/>
              <a:ea typeface="Tahoma" pitchFamily="34" charset="0"/>
              <a:cs typeface="Tahoma" pitchFamily="34" charset="0"/>
            </a:endParaRPr>
          </a:p>
        </p:txBody>
      </p:sp>
      <p:pic>
        <p:nvPicPr>
          <p:cNvPr id="5123" name="Picture 3"/>
          <p:cNvPicPr>
            <a:picLocks noChangeAspect="1" noChangeArrowheads="1"/>
          </p:cNvPicPr>
          <p:nvPr/>
        </p:nvPicPr>
        <p:blipFill>
          <a:blip r:embed="rId3" cstate="print"/>
          <a:srcRect/>
          <a:stretch>
            <a:fillRect/>
          </a:stretch>
        </p:blipFill>
        <p:spPr bwMode="auto">
          <a:xfrm>
            <a:off x="990600" y="2057400"/>
            <a:ext cx="7011080" cy="2181225"/>
          </a:xfrm>
          <a:prstGeom prst="rect">
            <a:avLst/>
          </a:prstGeom>
          <a:noFill/>
          <a:ln w="9525">
            <a:noFill/>
            <a:miter lim="800000"/>
            <a:headEnd/>
            <a:tailEnd/>
          </a:ln>
        </p:spPr>
      </p:pic>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checkerboard(across)">
                                      <p:cBhvr>
                                        <p:cTn id="1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71</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81000" y="915412"/>
            <a:ext cx="73152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Cổng CMOS (Complementary MOS logic):</a:t>
            </a:r>
          </a:p>
          <a:p>
            <a:r>
              <a:rPr lang="en-US" sz="2400" spc="-100" smtClean="0">
                <a:latin typeface="Tahoma" pitchFamily="34" charset="0"/>
                <a:ea typeface="Tahoma" pitchFamily="34" charset="0"/>
                <a:cs typeface="Tahoma" pitchFamily="34" charset="0"/>
              </a:rPr>
              <a:t>Mạch logic dùng PMOS và NMOS dùng ít linh kiện, đơn giản, nên đã thống lĩnh thị trường LSI và VLSI trong thập niên 1970 và 1980.</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Xuất hiện công nghệ mới, kết hợp PMOS và NMOS cho phép chế tạo dễ hơn, mạch đơn giản và tiêu thụ ít năng lượng hơn, hiện đang nắm giữ thị trường hiện nay.</a:t>
            </a:r>
            <a:r>
              <a:rPr lang="en-US" sz="2400" b="1" spc="-100" smtClean="0">
                <a:solidFill>
                  <a:srgbClr val="C00000"/>
                </a:solidFill>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10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dissolve">
                                      <p:cBhvr>
                                        <p:cTn id="18"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Cổng đảo dùng CMOS:</a:t>
            </a:r>
            <a:endParaRPr lang="en-US" sz="2400" b="1" spc="-100">
              <a:solidFill>
                <a:srgbClr val="C00000"/>
              </a:solidFill>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914400" y="1435203"/>
            <a:ext cx="3733800" cy="5194197"/>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710112" y="2971800"/>
            <a:ext cx="4281488" cy="2209800"/>
          </a:xfrm>
          <a:prstGeom prst="rect">
            <a:avLst/>
          </a:prstGeom>
          <a:noFill/>
          <a:ln w="9525">
            <a:noFill/>
            <a:miter lim="800000"/>
            <a:headEnd/>
            <a:tailEnd/>
          </a:ln>
        </p:spPr>
      </p:pic>
      <p:sp>
        <p:nvSpPr>
          <p:cNvPr id="10" name="TextBox 9"/>
          <p:cNvSpPr txBox="1"/>
          <p:nvPr/>
        </p:nvSpPr>
        <p:spPr>
          <a:xfrm>
            <a:off x="4572000" y="1542871"/>
            <a:ext cx="4419600" cy="1200329"/>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Giải thích hoạt động</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Dùng ký hiệu PMOS và NMOS như hình vẽ cho đơn giản</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Effect transition="in" filter="wedge">
                                      <p:cBhvr>
                                        <p:cTn id="13" dur="2000"/>
                                        <p:tgtEl>
                                          <p:spTgt spid="717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dissolve">
                                      <p:cBhvr>
                                        <p:cTn id="24" dur="5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7171"/>
                                        </p:tgtEl>
                                        <p:attrNameLst>
                                          <p:attrName>style.visibility</p:attrName>
                                        </p:attrNameLst>
                                      </p:cBhvr>
                                      <p:to>
                                        <p:strVal val="visible"/>
                                      </p:to>
                                    </p:set>
                                    <p:animEffect transition="in" filter="wedge">
                                      <p:cBhvr>
                                        <p:cTn id="29"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73</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757535"/>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Cổng NAND dùng CMOS</a:t>
            </a:r>
            <a:endParaRPr lang="en-US" sz="2400" b="1" spc="-100">
              <a:solidFill>
                <a:srgbClr val="C00000"/>
              </a:solidFill>
              <a:latin typeface="Tahoma" pitchFamily="34" charset="0"/>
              <a:ea typeface="Tahoma" pitchFamily="34" charset="0"/>
              <a:cs typeface="Tahoma"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976060" y="1447800"/>
            <a:ext cx="4357940" cy="49530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5668108" y="4552950"/>
            <a:ext cx="3323492" cy="1543050"/>
          </a:xfrm>
          <a:prstGeom prst="rect">
            <a:avLst/>
          </a:prstGeom>
          <a:noFill/>
          <a:ln w="9525">
            <a:noFill/>
            <a:miter lim="800000"/>
            <a:headEnd/>
            <a:tailEnd/>
          </a:ln>
        </p:spPr>
      </p:pic>
      <p:sp>
        <p:nvSpPr>
          <p:cNvPr id="9" name="TextBox 8"/>
          <p:cNvSpPr txBox="1"/>
          <p:nvPr/>
        </p:nvSpPr>
        <p:spPr>
          <a:xfrm>
            <a:off x="5638800" y="4034135"/>
            <a:ext cx="3352800" cy="461665"/>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Giải thích hoạt động</a:t>
            </a:r>
            <a:r>
              <a:rPr lang="en-US" sz="2400" spc="-100" smtClean="0">
                <a:latin typeface="Tahoma" pitchFamily="34" charset="0"/>
                <a:ea typeface="Tahoma" pitchFamily="34" charset="0"/>
                <a:cs typeface="Tahoma" pitchFamily="34" charset="0"/>
              </a:rPr>
              <a:t>: </a:t>
            </a: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wedge">
                                      <p:cBhvr>
                                        <p:cTn id="13" dur="20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8195"/>
                                        </p:tgtEl>
                                        <p:attrNameLst>
                                          <p:attrName>style.visibility</p:attrName>
                                        </p:attrNameLst>
                                      </p:cBhvr>
                                      <p:to>
                                        <p:strVal val="visible"/>
                                      </p:to>
                                    </p:set>
                                    <p:animEffect transition="in" filter="wipe(up)">
                                      <p:cBhvr>
                                        <p:cTn id="24"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Cổng NOR dùng CMOS</a:t>
            </a:r>
            <a:endParaRPr lang="en-US" sz="2400" b="1" spc="-100">
              <a:solidFill>
                <a:srgbClr val="C00000"/>
              </a:solidFill>
              <a:latin typeface="Tahoma" pitchFamily="34" charset="0"/>
              <a:ea typeface="Tahoma" pitchFamily="34" charset="0"/>
              <a:cs typeface="Tahoma" pitchFamily="34" charset="0"/>
            </a:endParaRPr>
          </a:p>
        </p:txBody>
      </p:sp>
      <p:pic>
        <p:nvPicPr>
          <p:cNvPr id="9218" name="Picture 2"/>
          <p:cNvPicPr>
            <a:picLocks noChangeAspect="1" noChangeArrowheads="1"/>
          </p:cNvPicPr>
          <p:nvPr/>
        </p:nvPicPr>
        <p:blipFill>
          <a:blip r:embed="rId3" cstate="print"/>
          <a:srcRect/>
          <a:stretch>
            <a:fillRect/>
          </a:stretch>
        </p:blipFill>
        <p:spPr bwMode="auto">
          <a:xfrm>
            <a:off x="1143000" y="1293033"/>
            <a:ext cx="3505200" cy="5138057"/>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352068" y="2286000"/>
            <a:ext cx="3029932" cy="1447800"/>
          </a:xfrm>
          <a:prstGeom prst="rect">
            <a:avLst/>
          </a:prstGeom>
          <a:noFill/>
          <a:ln w="9525">
            <a:noFill/>
            <a:miter lim="800000"/>
            <a:headEnd/>
            <a:tailEnd/>
          </a:ln>
        </p:spPr>
      </p:pic>
      <p:sp>
        <p:nvSpPr>
          <p:cNvPr id="10" name="TextBox 9"/>
          <p:cNvSpPr txBox="1"/>
          <p:nvPr/>
        </p:nvSpPr>
        <p:spPr>
          <a:xfrm>
            <a:off x="5334000" y="1676400"/>
            <a:ext cx="3352800" cy="461665"/>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Giải thích hoạt động</a:t>
            </a:r>
            <a:r>
              <a:rPr lang="en-US" sz="2400" spc="-100" smtClean="0">
                <a:latin typeface="Tahoma" pitchFamily="34" charset="0"/>
                <a:ea typeface="Tahoma" pitchFamily="34" charset="0"/>
                <a:cs typeface="Tahoma" pitchFamily="34" charset="0"/>
              </a:rPr>
              <a:t>: </a:t>
            </a: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edge">
                                      <p:cBhvr>
                                        <p:cTn id="13" dur="2000"/>
                                        <p:tgtEl>
                                          <p:spTgt spid="921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219"/>
                                        </p:tgtEl>
                                        <p:attrNameLst>
                                          <p:attrName>style.visibility</p:attrName>
                                        </p:attrNameLst>
                                      </p:cBhvr>
                                      <p:to>
                                        <p:strVal val="visible"/>
                                      </p:to>
                                    </p:set>
                                    <p:animEffect transition="in" filter="wipe(up)">
                                      <p:cBhvr>
                                        <p:cTn id="23" dur="1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81000" y="1752600"/>
            <a:ext cx="73152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cổng FF:</a:t>
            </a:r>
          </a:p>
          <a:p>
            <a:r>
              <a:rPr lang="en-US" sz="2400" spc="-100" smtClean="0">
                <a:latin typeface="Tahoma" pitchFamily="34" charset="0"/>
                <a:ea typeface="Tahoma" pitchFamily="34" charset="0"/>
                <a:cs typeface="Tahoma" pitchFamily="34" charset="0"/>
              </a:rPr>
              <a:t>Dùng cổng NOR hay NAND để tạo dạng FFSR, </a:t>
            </a:r>
          </a:p>
          <a:p>
            <a:r>
              <a:rPr lang="en-US" sz="2400" spc="-100" smtClean="0">
                <a:latin typeface="Tahoma" pitchFamily="34" charset="0"/>
                <a:ea typeface="Tahoma" pitchFamily="34" charset="0"/>
                <a:cs typeface="Tahoma" pitchFamily="34" charset="0"/>
              </a:rPr>
              <a:t>từ đó thiết lập tiếp các FF JK hay FF D. </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381000" y="838200"/>
            <a:ext cx="83058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Cổng AND, OR dùng CMOS:</a:t>
            </a:r>
          </a:p>
          <a:p>
            <a:r>
              <a:rPr lang="en-US" sz="2400" spc="-100" smtClean="0">
                <a:latin typeface="Tahoma" pitchFamily="34" charset="0"/>
                <a:ea typeface="Tahoma" pitchFamily="34" charset="0"/>
                <a:cs typeface="Tahoma" pitchFamily="34" charset="0"/>
              </a:rPr>
              <a:t>chế tạo bằng cách kết hợp các cổng NAND, NOR, NOT.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685800" y="3711476"/>
            <a:ext cx="73152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Bài luyện tập:</a:t>
            </a:r>
          </a:p>
          <a:p>
            <a:pPr marL="457200" indent="-457200">
              <a:buAutoNum type="arabicPeriod"/>
            </a:pPr>
            <a:r>
              <a:rPr lang="en-US" sz="2400" spc="-100" smtClean="0">
                <a:latin typeface="Tahoma" pitchFamily="34" charset="0"/>
                <a:ea typeface="Tahoma" pitchFamily="34" charset="0"/>
                <a:cs typeface="Tahoma" pitchFamily="34" charset="0"/>
              </a:rPr>
              <a:t>Cho biết khác biệt giữa cấu trúc CMOS so với mạch NMOS?</a:t>
            </a:r>
          </a:p>
          <a:p>
            <a:pPr marL="457200" indent="-457200">
              <a:buAutoNum type="arabicPeriod"/>
            </a:pPr>
            <a:r>
              <a:rPr lang="en-US" sz="2400" spc="-100" smtClean="0">
                <a:latin typeface="Tahoma" pitchFamily="34" charset="0"/>
                <a:ea typeface="Tahoma" pitchFamily="34" charset="0"/>
                <a:cs typeface="Tahoma" pitchFamily="34" charset="0"/>
              </a:rPr>
              <a:t>Cần bao nhiêu PMOS để tạo cổng đảo CMOS?</a:t>
            </a:r>
          </a:p>
          <a:p>
            <a:pPr marL="457200" indent="-457200">
              <a:buAutoNum type="arabicPeriod"/>
            </a:pPr>
            <a:r>
              <a:rPr lang="en-US" sz="2400" spc="-100" smtClean="0">
                <a:latin typeface="Tahoma" pitchFamily="34" charset="0"/>
                <a:ea typeface="Tahoma" pitchFamily="34" charset="0"/>
                <a:cs typeface="Tahoma" pitchFamily="34" charset="0"/>
              </a:rPr>
              <a:t>Để chế tạo cổng NAND 3 ngõ vào dùng CMOS, cần bao nhiêu MOSFET?</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dissolve">
                                      <p:cBhvr>
                                        <p:cTn id="24" dur="500"/>
                                        <p:tgtEl>
                                          <p:spTgt spid="8">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wipe(left)">
                                      <p:cBhvr>
                                        <p:cTn id="29" dur="500"/>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 calcmode="lin" valueType="num">
                                      <p:cBhvr additive="base">
                                        <p:cTn id="34"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dissolve">
                                      <p:cBhvr>
                                        <p:cTn id="40" dur="500"/>
                                        <p:tgtEl>
                                          <p:spTgt spid="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Effect transition="in" filter="wipe(left)">
                                      <p:cBhvr>
                                        <p:cTn id="45" dur="500"/>
                                        <p:tgtEl>
                                          <p:spTgt spid="7">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Effect transition="in" filter="dissolve">
                                      <p:cBhvr>
                                        <p:cTn id="5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76</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382000" cy="489364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đặc tính họ CMOS:</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Các IC CMOS không chỉ cung cấp các chức năng tương thích với TTL, mà còn có các chức năng mà TTL không có.</a:t>
            </a:r>
          </a:p>
          <a:p>
            <a:r>
              <a:rPr lang="en-US" sz="2400" spc="-100" smtClean="0">
                <a:latin typeface="Tahoma" pitchFamily="34" charset="0"/>
                <a:ea typeface="Tahoma" pitchFamily="34" charset="0"/>
                <a:cs typeface="Tahoma" pitchFamily="34" charset="0"/>
              </a:rPr>
              <a:t>Theo thời gian, CMOS đã được cải thiện tính năng.</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Trước khi khảo sát tiếp, cần định nghĩa: </a:t>
            </a:r>
          </a:p>
          <a:p>
            <a:r>
              <a:rPr lang="en-US" sz="2400" spc="-100" smtClean="0">
                <a:latin typeface="Tahoma" pitchFamily="34" charset="0"/>
                <a:ea typeface="Tahoma" pitchFamily="34" charset="0"/>
                <a:cs typeface="Tahoma" pitchFamily="34" charset="0"/>
              </a:rPr>
              <a:t>   </a:t>
            </a:r>
            <a:r>
              <a:rPr lang="en-US" sz="2400" b="1" spc="-100" smtClean="0">
                <a:latin typeface="Tahoma" pitchFamily="34" charset="0"/>
                <a:ea typeface="Tahoma" pitchFamily="34" charset="0"/>
                <a:cs typeface="Tahoma" pitchFamily="34" charset="0"/>
              </a:rPr>
              <a:t>Tương thích về chân </a:t>
            </a:r>
            <a:r>
              <a:rPr lang="en-US" sz="2400" spc="-100" smtClean="0">
                <a:latin typeface="Tahoma" pitchFamily="34" charset="0"/>
                <a:ea typeface="Tahoma" pitchFamily="34" charset="0"/>
                <a:cs typeface="Tahoma" pitchFamily="34" charset="0"/>
              </a:rPr>
              <a:t>(pin): khi 2 IC có cấu hình chân giống nhau.</a:t>
            </a:r>
          </a:p>
          <a:p>
            <a:r>
              <a:rPr lang="en-US" sz="2400" spc="-100" smtClean="0">
                <a:latin typeface="Tahoma" pitchFamily="34" charset="0"/>
                <a:ea typeface="Tahoma" pitchFamily="34" charset="0"/>
                <a:cs typeface="Tahoma" pitchFamily="34" charset="0"/>
              </a:rPr>
              <a:t>   </a:t>
            </a:r>
            <a:r>
              <a:rPr lang="en-US" sz="2400" b="1" spc="-100" smtClean="0">
                <a:latin typeface="Tahoma" pitchFamily="34" charset="0"/>
                <a:ea typeface="Tahoma" pitchFamily="34" charset="0"/>
                <a:cs typeface="Tahoma" pitchFamily="34" charset="0"/>
              </a:rPr>
              <a:t>Tương thích về chức năng</a:t>
            </a:r>
            <a:r>
              <a:rPr lang="en-US" sz="2400" spc="-100" smtClean="0">
                <a:latin typeface="Tahoma" pitchFamily="34" charset="0"/>
                <a:ea typeface="Tahoma" pitchFamily="34" charset="0"/>
                <a:cs typeface="Tahoma" pitchFamily="34" charset="0"/>
              </a:rPr>
              <a:t>: khi 2 IC có chức năng logic giống nhau, thí dụ cả 2 đều có 4NAND/2 ngõ vào </a:t>
            </a:r>
          </a:p>
          <a:p>
            <a:r>
              <a:rPr lang="en-US" sz="2400" spc="-100" smtClean="0">
                <a:latin typeface="Tahoma" pitchFamily="34" charset="0"/>
                <a:ea typeface="Tahoma" pitchFamily="34" charset="0"/>
                <a:cs typeface="Tahoma" pitchFamily="34" charset="0"/>
              </a:rPr>
              <a:t>   </a:t>
            </a:r>
            <a:r>
              <a:rPr lang="en-US" sz="2400" b="1" spc="-100" smtClean="0">
                <a:latin typeface="Tahoma" pitchFamily="34" charset="0"/>
                <a:ea typeface="Tahoma" pitchFamily="34" charset="0"/>
                <a:cs typeface="Tahoma" pitchFamily="34" charset="0"/>
              </a:rPr>
              <a:t>Tương thích về điện</a:t>
            </a:r>
            <a:r>
              <a:rPr lang="en-US" sz="2400" spc="-100" smtClean="0">
                <a:latin typeface="Tahoma" pitchFamily="34" charset="0"/>
                <a:ea typeface="Tahoma" pitchFamily="34" charset="0"/>
                <a:cs typeface="Tahoma" pitchFamily="34" charset="0"/>
              </a:rPr>
              <a:t>: khi 2 IC có thể nối trực tiếp được với nhau để hoạt động.</a:t>
            </a:r>
            <a:endParaRPr lang="en-US" sz="2400" spc="-100">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left)">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dissolve">
                                      <p:cBhvr>
                                        <p:cTn id="23" dur="500"/>
                                        <p:tgtEl>
                                          <p:spTgt spid="8">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up)">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wipe(up)">
                                      <p:cBhvr>
                                        <p:cTn id="33" dur="500"/>
                                        <p:tgtEl>
                                          <p:spTgt spid="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wipe(up)">
                                      <p:cBhvr>
                                        <p:cTn id="38"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77</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991612"/>
            <a:ext cx="86868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Loạt  4000/14000:</a:t>
            </a:r>
          </a:p>
          <a:p>
            <a:r>
              <a:rPr lang="en-US" sz="2400" spc="-100" smtClean="0">
                <a:latin typeface="Tahoma" pitchFamily="34" charset="0"/>
                <a:ea typeface="Tahoma" pitchFamily="34" charset="0"/>
                <a:cs typeface="Tahoma" pitchFamily="34" charset="0"/>
              </a:rPr>
              <a:t>4000 là dạng cổ nhất, do RCA, với chức năng tương thích là 14000 của Motorola.</a:t>
            </a:r>
          </a:p>
          <a:p>
            <a:r>
              <a:rPr lang="en-US" sz="2400" spc="-100" smtClean="0">
                <a:latin typeface="Tahoma" pitchFamily="34" charset="0"/>
                <a:ea typeface="Tahoma" pitchFamily="34" charset="0"/>
                <a:cs typeface="Tahoma" pitchFamily="34" charset="0"/>
              </a:rPr>
              <a:t>Loạt này có công suất tiêu tán cực bé và tầm điện áp nuôi từ 3V đến 15V.</a:t>
            </a:r>
          </a:p>
          <a:p>
            <a:r>
              <a:rPr lang="en-US" sz="2400" spc="-100" smtClean="0">
                <a:latin typeface="Tahoma" pitchFamily="34" charset="0"/>
                <a:ea typeface="Tahoma" pitchFamily="34" charset="0"/>
                <a:cs typeface="Tahoma" pitchFamily="34" charset="0"/>
              </a:rPr>
              <a:t>Tốc độ hoạt động rất chậm so với TTL và các loạt CMOS.</a:t>
            </a:r>
          </a:p>
          <a:p>
            <a:r>
              <a:rPr lang="en-US" sz="2400" spc="-100" smtClean="0">
                <a:latin typeface="Tahoma" pitchFamily="34" charset="0"/>
                <a:ea typeface="Tahoma" pitchFamily="34" charset="0"/>
                <a:cs typeface="Tahoma" pitchFamily="34" charset="0"/>
              </a:rPr>
              <a:t>Không tương thích chân và điện được với bất kỳ loạt TTL nào.</a:t>
            </a:r>
          </a:p>
          <a:p>
            <a:r>
              <a:rPr lang="en-US" sz="2400" spc="-100" smtClean="0">
                <a:latin typeface="Tahoma" pitchFamily="34" charset="0"/>
                <a:ea typeface="Tahoma" pitchFamily="34" charset="0"/>
                <a:cs typeface="Tahoma" pitchFamily="34" charset="0"/>
              </a:rPr>
              <a:t>Hiện 4000/14000 rất hiếm khi còn dùng trong các thiết kế mới.</a:t>
            </a:r>
            <a:r>
              <a:rPr lang="en-US" sz="2400" b="1" spc="-100" smtClean="0">
                <a:solidFill>
                  <a:srgbClr val="C00000"/>
                </a:solidFill>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up)">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up)">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left)">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left)">
                                      <p:cBhvr>
                                        <p:cTn id="28" dur="10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78</a:t>
            </a:fld>
            <a:endParaRPr lang="en-US"/>
          </a:p>
        </p:txBody>
      </p:sp>
      <p:sp>
        <p:nvSpPr>
          <p:cNvPr id="5" name="TextBox 4"/>
          <p:cNvSpPr txBox="1"/>
          <p:nvPr/>
        </p:nvSpPr>
        <p:spPr>
          <a:xfrm>
            <a:off x="0" y="24825"/>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228600" y="991612"/>
            <a:ext cx="8534400" cy="378565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74HC/74HTC (CMOS tốc độ cao):</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Loạt 74HC có tốc độ chuyển mạch gấp 10 lần, dòng ra cũng lớn hơn nhiều so với 40xx, so sánh được với 74LS.</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Loạt 74HC/HCT tương thích chân và chức năng với TTL.</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Loạt 74HCT tương thích về điện với TTL, 74HC thì không.</a:t>
            </a:r>
          </a:p>
          <a:p>
            <a:r>
              <a:rPr lang="en-US" sz="2400" spc="-100" smtClean="0">
                <a:latin typeface="Tahoma" pitchFamily="34" charset="0"/>
                <a:ea typeface="Tahoma" pitchFamily="34" charset="0"/>
                <a:cs typeface="Tahoma" pitchFamily="34" charset="0"/>
              </a:rPr>
              <a:t>Thí dụ: 74HCT04 là 6 cổng đảo thay thế cho 74LS04, và ngược lại, tức là 74HCT có thể nối trực tiếp với mọi IC TTL.      </a:t>
            </a:r>
            <a:endParaRPr lang="en-US" sz="2400" b="1"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wipe(left)">
                                      <p:cBhvr>
                                        <p:cTn id="18" dur="5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wipe(left)">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ssolv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79</a:t>
            </a:fld>
            <a:endParaRPr lang="en-US"/>
          </a:p>
        </p:txBody>
      </p:sp>
      <p:sp>
        <p:nvSpPr>
          <p:cNvPr id="5" name="TextBox 4"/>
          <p:cNvSpPr txBox="1"/>
          <p:nvPr/>
        </p:nvSpPr>
        <p:spPr>
          <a:xfrm>
            <a:off x="7620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685800"/>
            <a:ext cx="8534400" cy="5632311"/>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Loạt 74AC/ACT (CMOS cao cấp)</a:t>
            </a:r>
          </a:p>
          <a:p>
            <a:endParaRPr lang="en-US" sz="2400" b="1" spc="-100" smtClean="0">
              <a:solidFill>
                <a:srgbClr val="C00000"/>
              </a:solidFill>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Loạt này tương thích chức năng với nhiều loạt TTL nhưng không tương thích chân với TTL, do các chân trong IC 74AC hay 74ACT đã được chọn lọc để tăng tính chống nhiễu.</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74AC không tương thích về điện với TTL; còn 74ACT thì nối trực tiếp được với TTL.</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74AC có nhiều ưu điểm so với HC về tính chống nhiễu, thời gian truyền trễ, và tốc độ xung clock.</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Cách đánh số hơi khác so với TTL, 74C và 74HC/HCT. Dùng cách đánh 5 số, bắt đầu là 11.</a:t>
            </a:r>
          </a:p>
          <a:p>
            <a:r>
              <a:rPr lang="en-US" sz="2400" spc="-100" smtClean="0">
                <a:latin typeface="Tahoma" pitchFamily="34" charset="0"/>
                <a:ea typeface="Tahoma" pitchFamily="34" charset="0"/>
                <a:cs typeface="Tahoma" pitchFamily="34" charset="0"/>
              </a:rPr>
              <a:t>Thí dụ: </a:t>
            </a:r>
            <a:endParaRPr lang="en-US" sz="2400" spc="-100">
              <a:latin typeface="Tahoma" pitchFamily="34" charset="0"/>
              <a:ea typeface="Tahoma" pitchFamily="34" charset="0"/>
              <a:cs typeface="Tahoma" pitchFamily="34" charset="0"/>
            </a:endParaRPr>
          </a:p>
        </p:txBody>
      </p:sp>
      <p:pic>
        <p:nvPicPr>
          <p:cNvPr id="14340" name="Picture 4"/>
          <p:cNvPicPr>
            <a:picLocks noChangeAspect="1" noChangeArrowheads="1"/>
          </p:cNvPicPr>
          <p:nvPr/>
        </p:nvPicPr>
        <p:blipFill>
          <a:blip r:embed="rId3" cstate="print"/>
          <a:srcRect/>
          <a:stretch>
            <a:fillRect/>
          </a:stretch>
        </p:blipFill>
        <p:spPr bwMode="auto">
          <a:xfrm>
            <a:off x="2286000" y="6019800"/>
            <a:ext cx="4448908" cy="83820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dissolve">
                                      <p:cBhvr>
                                        <p:cTn id="28" dur="500"/>
                                        <p:tgtEl>
                                          <p:spTgt spid="8">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Effect transition="in" filter="wipe(left)">
                                      <p:cBhvr>
                                        <p:cTn id="33" dur="500"/>
                                        <p:tgtEl>
                                          <p:spTgt spid="8">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4340"/>
                                        </p:tgtEl>
                                        <p:attrNameLst>
                                          <p:attrName>style.visibility</p:attrName>
                                        </p:attrNameLst>
                                      </p:cBhvr>
                                      <p:to>
                                        <p:strVal val="visible"/>
                                      </p:to>
                                    </p:set>
                                    <p:animEffect transition="in" filter="wipe(up)">
                                      <p:cBhvr>
                                        <p:cTn id="38"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76200" y="762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76200" y="1319748"/>
            <a:ext cx="9067800" cy="4170372"/>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Analyze circuits that use a CMOS bilateral switch to allow a digital </a:t>
            </a:r>
          </a:p>
          <a:p>
            <a:pPr>
              <a:spcBef>
                <a:spcPts val="600"/>
              </a:spcBef>
            </a:pPr>
            <a:r>
              <a:rPr lang="en-US" sz="2400" spc="-100" smtClean="0">
                <a:latin typeface="Tahoma" pitchFamily="34" charset="0"/>
                <a:ea typeface="Tahoma" pitchFamily="34" charset="0"/>
                <a:cs typeface="Tahoma" pitchFamily="34" charset="0"/>
              </a:rPr>
              <a:t>system to control analog signals.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Describe the major characteristics of and differences among TTL, ECL, MOS, and CMOS logic families.</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Cite and implement the various considerations that are required when interfacing digital circuits from different logic families.</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Use voltage comparators to allow a digital system to be controlled by analog signals.</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solidFill>
                  <a:srgbClr val="FF000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Use a logic pulser and a logic probe as digital circuit troubleshooting tools.</a:t>
            </a:r>
          </a:p>
        </p:txBody>
      </p:sp>
      <p:sp>
        <p:nvSpPr>
          <p:cNvPr id="6" name="TextBox 5"/>
          <p:cNvSpPr txBox="1"/>
          <p:nvPr/>
        </p:nvSpPr>
        <p:spPr>
          <a:xfrm>
            <a:off x="152400" y="609600"/>
            <a:ext cx="8305800" cy="461665"/>
          </a:xfrm>
          <a:prstGeom prst="rect">
            <a:avLst/>
          </a:prstGeom>
          <a:noFill/>
        </p:spPr>
        <p:txBody>
          <a:bodyPr wrap="square" rtlCol="0">
            <a:spAutoFit/>
          </a:bodyPr>
          <a:lstStyle/>
          <a:p>
            <a:r>
              <a:rPr lang="en-US" sz="24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Upon completion of this chapter, you will be able to:</a:t>
            </a:r>
            <a:endParaRPr lang="en-US" sz="2400" spc="-1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1144012"/>
            <a:ext cx="85344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Loạt 74AHC/AHCT (CMOS cao cấp tốc độ cao)</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Loạt CMOS này cho phép ứng dùng ứng dụng HC vào các ứng dụng tốc độ cao, công suất thấp. </a:t>
            </a:r>
          </a:p>
          <a:p>
            <a:r>
              <a:rPr lang="en-US" sz="2400" spc="-100" smtClean="0">
                <a:latin typeface="Tahoma" pitchFamily="34" charset="0"/>
                <a:ea typeface="Tahoma" pitchFamily="34" charset="0"/>
                <a:cs typeface="Tahoma" pitchFamily="34" charset="0"/>
              </a:rPr>
              <a:t>Loạt này nhanh hơn gấp 3 lần và thay thế trực tiếp loạt HC.</a:t>
            </a:r>
          </a:p>
          <a:p>
            <a:r>
              <a:rPr lang="en-US" sz="2400" spc="-100" smtClean="0">
                <a:latin typeface="Tahoma" pitchFamily="34" charset="0"/>
                <a:ea typeface="Tahoma" pitchFamily="34" charset="0"/>
                <a:cs typeface="Tahoma" pitchFamily="34" charset="0"/>
              </a:rPr>
              <a:t>Loạt này có tính chống nhiễu tương tự HC mà không có overshoot/undershoot thường gặp ở đặc tính thúc tốc độ cao.    </a:t>
            </a:r>
            <a:endParaRPr lang="en-US" sz="2400"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left)">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up)">
                                      <p:cBhvr>
                                        <p:cTn id="2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81</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686800" cy="5339923"/>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Loạt BiCMOS 5V</a:t>
            </a:r>
          </a:p>
          <a:p>
            <a:r>
              <a:rPr lang="en-US" sz="2400" spc="-100" smtClean="0">
                <a:latin typeface="Tahoma" pitchFamily="34" charset="0"/>
                <a:ea typeface="Tahoma" pitchFamily="34" charset="0"/>
                <a:cs typeface="Tahoma" pitchFamily="34" charset="0"/>
              </a:rPr>
              <a:t>Nhiều nhà sản xuất IC đã phát triển phương thức kết hợp ưu điểm của cả BJT và CMOS, gọi là BiCMOS.</a:t>
            </a:r>
          </a:p>
          <a:p>
            <a:r>
              <a:rPr lang="en-US" sz="2400" spc="-100" smtClean="0">
                <a:latin typeface="Tahoma" pitchFamily="34" charset="0"/>
                <a:ea typeface="Tahoma" pitchFamily="34" charset="0"/>
                <a:cs typeface="Tahoma" pitchFamily="34" charset="0"/>
              </a:rPr>
              <a:t>Kết hợp đặc tính công suất thấp của CMOS và tốc độ cao của BJT, cho phép tạo cổng có công suất cực kỳ thấp, tốc độ cao.</a:t>
            </a:r>
          </a:p>
          <a:p>
            <a:r>
              <a:rPr lang="en-US" sz="2400" spc="-100" smtClean="0">
                <a:latin typeface="Tahoma" pitchFamily="34" charset="0"/>
                <a:ea typeface="Tahoma" pitchFamily="34" charset="0"/>
                <a:cs typeface="Tahoma" pitchFamily="34" charset="0"/>
              </a:rPr>
              <a:t>BiCMOS thường dùng trong vi xử lý hay ứng dụng giao diện bus như chốt, đệm, thúc và bộ thu/phát.</a:t>
            </a:r>
          </a:p>
          <a:p>
            <a:r>
              <a:rPr lang="en-US" sz="2400" spc="-100" smtClean="0">
                <a:latin typeface="Tahoma" pitchFamily="34" charset="0"/>
                <a:ea typeface="Tahoma" pitchFamily="34" charset="0"/>
                <a:cs typeface="Tahoma" pitchFamily="34" charset="0"/>
              </a:rPr>
              <a:t>Loạt </a:t>
            </a:r>
            <a:r>
              <a:rPr lang="en-US" sz="2400" b="1" spc="-100" smtClean="0">
                <a:latin typeface="Tahoma" pitchFamily="34" charset="0"/>
                <a:ea typeface="Tahoma" pitchFamily="34" charset="0"/>
                <a:cs typeface="Tahoma" pitchFamily="34" charset="0"/>
              </a:rPr>
              <a:t>74BCT</a:t>
            </a:r>
            <a:r>
              <a:rPr lang="en-US" sz="2400" spc="-100" smtClean="0">
                <a:latin typeface="Tahoma" pitchFamily="34" charset="0"/>
                <a:ea typeface="Tahoma" pitchFamily="34" charset="0"/>
                <a:cs typeface="Tahoma" pitchFamily="34" charset="0"/>
              </a:rPr>
              <a:t> (công nghệ giao diện bus BiCMOS) cho phép giảm 75% công suất tiêu thụ so với 74F mà vẫn duy trì được các đặc tính tốc độ và thúc.</a:t>
            </a:r>
          </a:p>
          <a:p>
            <a:r>
              <a:rPr lang="en-US" sz="2400" spc="-100" smtClean="0">
                <a:latin typeface="Tahoma" pitchFamily="34" charset="0"/>
                <a:ea typeface="Tahoma" pitchFamily="34" charset="0"/>
                <a:cs typeface="Tahoma" pitchFamily="34" charset="0"/>
              </a:rPr>
              <a:t>Một số trong loạt này tương thích chân với chuẩn TTL công nghiệp và hoạt độ với mức logic 5V.</a:t>
            </a:r>
          </a:p>
          <a:p>
            <a:r>
              <a:rPr lang="en-US" sz="2400" b="1" spc="-100" smtClean="0">
                <a:latin typeface="Tahoma" pitchFamily="34" charset="0"/>
                <a:ea typeface="Tahoma" pitchFamily="34" charset="0"/>
                <a:cs typeface="Tahoma" pitchFamily="34" charset="0"/>
              </a:rPr>
              <a:t>74ABT</a:t>
            </a:r>
            <a:r>
              <a:rPr lang="en-US" sz="2400" spc="-100" smtClean="0">
                <a:latin typeface="Tahoma" pitchFamily="34" charset="0"/>
                <a:ea typeface="Tahoma" pitchFamily="34" charset="0"/>
                <a:cs typeface="Tahoma" pitchFamily="34" charset="0"/>
              </a:rPr>
              <a:t> (công nghệ BiCMOS cao cấp) là thế hệ thứ hai của BiCMOS giao diện bus.</a:t>
            </a:r>
            <a:endParaRPr lang="en-US" sz="2400" spc="-100">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dissolve">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dissolve">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dissolve">
                                      <p:cBhvr>
                                        <p:cTn id="31" dur="500"/>
                                        <p:tgtEl>
                                          <p:spTgt spid="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Effect transition="in" filter="wipe(up)">
                                      <p:cBhvr>
                                        <p:cTn id="3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3058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Nguồn cung cấp (nguồn nuôi)</a:t>
            </a:r>
          </a:p>
          <a:p>
            <a:r>
              <a:rPr lang="en-US" sz="2400" spc="-100" smtClean="0">
                <a:latin typeface="Tahoma" pitchFamily="34" charset="0"/>
                <a:ea typeface="Tahoma" pitchFamily="34" charset="0"/>
                <a:cs typeface="Tahoma" pitchFamily="34" charset="0"/>
              </a:rPr>
              <a:t>Loạt 4000/14000 và 74C hoạt động với V</a:t>
            </a:r>
            <a:r>
              <a:rPr lang="en-US" sz="2400" spc="-100" baseline="-25000" smtClean="0">
                <a:latin typeface="Tahoma" pitchFamily="34" charset="0"/>
                <a:ea typeface="Tahoma" pitchFamily="34" charset="0"/>
                <a:cs typeface="Tahoma" pitchFamily="34" charset="0"/>
              </a:rPr>
              <a:t>DD</a:t>
            </a:r>
            <a:r>
              <a:rPr lang="en-US" sz="2400" spc="-100" smtClean="0">
                <a:latin typeface="Tahoma" pitchFamily="34" charset="0"/>
                <a:ea typeface="Tahoma" pitchFamily="34" charset="0"/>
                <a:cs typeface="Tahoma" pitchFamily="34" charset="0"/>
              </a:rPr>
              <a:t> từ 3 đến 15V.</a:t>
            </a:r>
          </a:p>
          <a:p>
            <a:r>
              <a:rPr lang="en-US" sz="2400" spc="-100" smtClean="0">
                <a:latin typeface="Tahoma" pitchFamily="34" charset="0"/>
                <a:ea typeface="Tahoma" pitchFamily="34" charset="0"/>
                <a:cs typeface="Tahoma" pitchFamily="34" charset="0"/>
              </a:rPr>
              <a:t>Loạt 74HC/HCT, 74AC/ACT và 74AHC/AHCT hoạt động với tầm hẹp hơn (từ 2 đến 6V).</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up)">
                                      <p:cBhvr>
                                        <p:cTn id="1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83</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5344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mức điện áp logic</a:t>
            </a:r>
          </a:p>
          <a:p>
            <a:r>
              <a:rPr lang="en-US" sz="2400" spc="-100" smtClean="0">
                <a:latin typeface="Tahoma" pitchFamily="34" charset="0"/>
                <a:ea typeface="Tahoma" pitchFamily="34" charset="0"/>
                <a:cs typeface="Tahoma" pitchFamily="34" charset="0"/>
              </a:rPr>
              <a:t>Các loạt CMOS có các mức điện áp vào và ra khác nhau. </a:t>
            </a:r>
          </a:p>
          <a:p>
            <a:r>
              <a:rPr lang="en-US" sz="2400" spc="-100" smtClean="0">
                <a:latin typeface="Tahoma" pitchFamily="34" charset="0"/>
                <a:ea typeface="Tahoma" pitchFamily="34" charset="0"/>
                <a:cs typeface="Tahoma" pitchFamily="34" charset="0"/>
              </a:rPr>
              <a:t>Từ bảng dưới, ta thấy 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 0V</a:t>
            </a:r>
            <a:r>
              <a:rPr lang="en-US" sz="2400" spc="-100" smtClean="0">
                <a:latin typeface="Tahoma" pitchFamily="34" charset="0"/>
                <a:ea typeface="Tahoma" pitchFamily="34" charset="0"/>
                <a:cs typeface="Tahoma" pitchFamily="34" charset="0"/>
              </a:rPr>
              <a:t> và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 5V.</a:t>
            </a:r>
          </a:p>
          <a:p>
            <a:r>
              <a:rPr lang="en-US" sz="2400" spc="-100" smtClean="0">
                <a:latin typeface="Tahoma" pitchFamily="34" charset="0"/>
                <a:ea typeface="Tahoma" pitchFamily="34" charset="0"/>
                <a:cs typeface="Tahoma" pitchFamily="34" charset="0"/>
                <a:sym typeface="Symbol"/>
              </a:rPr>
              <a:t>Điều này, cho phép ngõ ra CMOS không có vấn đề cấp/rút dòng (do trở vào cực lớn 10</a:t>
            </a:r>
            <a:r>
              <a:rPr lang="en-US" sz="2400" spc="-100" baseline="30000" smtClean="0">
                <a:latin typeface="Tahoma" pitchFamily="34" charset="0"/>
                <a:ea typeface="Tahoma" pitchFamily="34" charset="0"/>
                <a:cs typeface="Tahoma" pitchFamily="34" charset="0"/>
                <a:sym typeface="Symbol"/>
              </a:rPr>
              <a:t>12</a:t>
            </a:r>
            <a:r>
              <a:rPr lang="en-US" sz="2400" spc="-100" smtClean="0">
                <a:latin typeface="Tahoma" pitchFamily="34" charset="0"/>
                <a:ea typeface="Tahoma" pitchFamily="34" charset="0"/>
                <a:cs typeface="Tahoma" pitchFamily="34" charset="0"/>
                <a:sym typeface="Symbol"/>
              </a:rPr>
              <a:t>).</a:t>
            </a:r>
          </a:p>
          <a:p>
            <a:r>
              <a:rPr lang="en-US" sz="2400" spc="-100" smtClean="0">
                <a:latin typeface="Tahoma" pitchFamily="34" charset="0"/>
                <a:ea typeface="Tahoma" pitchFamily="34" charset="0"/>
                <a:cs typeface="Tahoma" pitchFamily="34" charset="0"/>
                <a:sym typeface="Symbol"/>
              </a:rPr>
              <a:t>Ngoài 74HCT và 74ACT, yêu cầu về mức áp áp của CMOS cao hơn so với TTL</a:t>
            </a:r>
            <a:endParaRPr lang="en-US" sz="2400" spc="-100">
              <a:latin typeface="Tahoma" pitchFamily="34" charset="0"/>
              <a:ea typeface="Tahoma" pitchFamily="34" charset="0"/>
              <a:cs typeface="Tahoma" pitchFamily="34" charset="0"/>
            </a:endParaRPr>
          </a:p>
        </p:txBody>
      </p:sp>
      <p:pic>
        <p:nvPicPr>
          <p:cNvPr id="1029" name="Picture 5"/>
          <p:cNvPicPr>
            <a:picLocks noChangeAspect="1" noChangeArrowheads="1"/>
          </p:cNvPicPr>
          <p:nvPr/>
        </p:nvPicPr>
        <p:blipFill>
          <a:blip r:embed="rId3" cstate="print"/>
          <a:srcRect/>
          <a:stretch>
            <a:fillRect/>
          </a:stretch>
        </p:blipFill>
        <p:spPr bwMode="auto">
          <a:xfrm>
            <a:off x="228600" y="3657600"/>
            <a:ext cx="8698523" cy="2590800"/>
          </a:xfrm>
          <a:prstGeom prst="rect">
            <a:avLst/>
          </a:prstGeom>
          <a:noFill/>
          <a:ln w="9525">
            <a:noFill/>
            <a:miter lim="800000"/>
            <a:headEnd/>
            <a:tailEnd/>
          </a:ln>
        </p:spPr>
      </p:pic>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dissolve">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dissolve">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checkerboard(across)">
                                      <p:cBhvr>
                                        <p:cTn id="31"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458200" cy="2015936"/>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Ngưỡng nhiễu</a:t>
            </a:r>
          </a:p>
          <a:p>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NH</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OH</a:t>
            </a:r>
            <a:r>
              <a:rPr lang="en-US" sz="2400" spc="-100" smtClean="0">
                <a:latin typeface="Tahoma" pitchFamily="34" charset="0"/>
                <a:ea typeface="Tahoma" pitchFamily="34" charset="0"/>
                <a:cs typeface="Tahoma" pitchFamily="34" charset="0"/>
              </a:rPr>
              <a:t>(min) - V</a:t>
            </a:r>
            <a:r>
              <a:rPr lang="en-US" sz="2400" spc="-100" baseline="-25000" smtClean="0">
                <a:latin typeface="Tahoma" pitchFamily="34" charset="0"/>
                <a:ea typeface="Tahoma" pitchFamily="34" charset="0"/>
                <a:cs typeface="Tahoma" pitchFamily="34" charset="0"/>
              </a:rPr>
              <a:t>IH</a:t>
            </a:r>
            <a:r>
              <a:rPr lang="en-US" sz="2400" spc="-100" smtClean="0">
                <a:latin typeface="Tahoma" pitchFamily="34" charset="0"/>
                <a:ea typeface="Tahoma" pitchFamily="34" charset="0"/>
                <a:cs typeface="Tahoma" pitchFamily="34" charset="0"/>
              </a:rPr>
              <a:t>(min)</a:t>
            </a:r>
          </a:p>
          <a:p>
            <a:r>
              <a:rPr lang="en-US" sz="2400" spc="-100" smtClean="0">
                <a:latin typeface="Tahoma" pitchFamily="34" charset="0"/>
                <a:ea typeface="Tahoma" pitchFamily="34" charset="0"/>
                <a:cs typeface="Tahoma" pitchFamily="34" charset="0"/>
              </a:rPr>
              <a:t>               V</a:t>
            </a:r>
            <a:r>
              <a:rPr lang="en-US" sz="2400" spc="-100" baseline="-25000" smtClean="0">
                <a:latin typeface="Tahoma" pitchFamily="34" charset="0"/>
                <a:ea typeface="Tahoma" pitchFamily="34" charset="0"/>
                <a:cs typeface="Tahoma" pitchFamily="34" charset="0"/>
              </a:rPr>
              <a:t>NL</a:t>
            </a:r>
            <a:r>
              <a:rPr lang="en-US" sz="2400" spc="-100" smtClean="0">
                <a:latin typeface="Tahoma" pitchFamily="34" charset="0"/>
                <a:ea typeface="Tahoma" pitchFamily="34" charset="0"/>
                <a:cs typeface="Tahoma" pitchFamily="34" charset="0"/>
              </a:rPr>
              <a:t> = V</a:t>
            </a:r>
            <a:r>
              <a:rPr lang="en-US" sz="2400" spc="-100" baseline="-25000" smtClean="0">
                <a:latin typeface="Tahoma" pitchFamily="34" charset="0"/>
                <a:ea typeface="Tahoma" pitchFamily="34" charset="0"/>
                <a:cs typeface="Tahoma" pitchFamily="34" charset="0"/>
              </a:rPr>
              <a:t>IL</a:t>
            </a:r>
            <a:r>
              <a:rPr lang="en-US" sz="2400" spc="-100" smtClean="0">
                <a:latin typeface="Tahoma" pitchFamily="34" charset="0"/>
                <a:ea typeface="Tahoma" pitchFamily="34" charset="0"/>
                <a:cs typeface="Tahoma" pitchFamily="34" charset="0"/>
              </a:rPr>
              <a:t>(max) - V</a:t>
            </a:r>
            <a:r>
              <a:rPr lang="en-US" sz="2400" spc="-100" baseline="-25000" smtClean="0">
                <a:latin typeface="Tahoma" pitchFamily="34" charset="0"/>
                <a:ea typeface="Tahoma" pitchFamily="34" charset="0"/>
                <a:cs typeface="Tahoma" pitchFamily="34" charset="0"/>
              </a:rPr>
              <a:t>OL</a:t>
            </a:r>
            <a:r>
              <a:rPr lang="en-US" sz="2400" spc="-100" smtClean="0">
                <a:latin typeface="Tahoma" pitchFamily="34" charset="0"/>
                <a:ea typeface="Tahoma" pitchFamily="34" charset="0"/>
                <a:cs typeface="Tahoma" pitchFamily="34" charset="0"/>
              </a:rPr>
              <a:t>(max)</a:t>
            </a:r>
          </a:p>
          <a:p>
            <a:r>
              <a:rPr lang="en-US" sz="2400" spc="-100" smtClean="0">
                <a:latin typeface="Tahoma" pitchFamily="34" charset="0"/>
                <a:ea typeface="Tahoma" pitchFamily="34" charset="0"/>
                <a:cs typeface="Tahoma" pitchFamily="34" charset="0"/>
              </a:rPr>
              <a:t>Thông thường, CMOS có ngưỡng nhiễu lớn hơn so với TTL.</a:t>
            </a:r>
          </a:p>
          <a:p>
            <a:r>
              <a:rPr lang="en-US" sz="2400" spc="-100" smtClean="0">
                <a:latin typeface="Tahoma" pitchFamily="34" charset="0"/>
                <a:ea typeface="Tahoma" pitchFamily="34" charset="0"/>
                <a:cs typeface="Tahoma" pitchFamily="34" charset="0"/>
              </a:rPr>
              <a:t>Sai biệt càng lớn hơn khi CMOS hoạt động với điện áp &gt;5V.</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304800" y="3230940"/>
            <a:ext cx="8610600" cy="1646605"/>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Công suất tiêu tán P</a:t>
            </a:r>
            <a:r>
              <a:rPr lang="en-US" sz="2400" b="1" spc="-100" baseline="-25000" smtClean="0">
                <a:solidFill>
                  <a:srgbClr val="C00000"/>
                </a:solidFill>
                <a:latin typeface="Tahoma" pitchFamily="34" charset="0"/>
                <a:ea typeface="Tahoma" pitchFamily="34" charset="0"/>
                <a:cs typeface="Tahoma" pitchFamily="34" charset="0"/>
              </a:rPr>
              <a:t>D</a:t>
            </a:r>
            <a:r>
              <a:rPr lang="en-US" sz="2400" b="1" spc="-100" smtClean="0">
                <a:solidFill>
                  <a:srgbClr val="C00000"/>
                </a:solidFill>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Khi CMOS ở trạng thái tĩnh (không đổi), công suất tiêu tán cực bé [(2nW/cổng, V</a:t>
            </a:r>
            <a:r>
              <a:rPr lang="en-US" sz="2400" spc="-100" baseline="-25000" smtClean="0">
                <a:latin typeface="Tahoma" pitchFamily="34" charset="0"/>
                <a:ea typeface="Tahoma" pitchFamily="34" charset="0"/>
                <a:cs typeface="Tahoma" pitchFamily="34" charset="0"/>
              </a:rPr>
              <a:t>DD</a:t>
            </a:r>
            <a:r>
              <a:rPr lang="en-US" sz="2400" spc="-100" smtClean="0">
                <a:latin typeface="Tahoma" pitchFamily="34" charset="0"/>
                <a:ea typeface="Tahoma" pitchFamily="34" charset="0"/>
                <a:cs typeface="Tahoma" pitchFamily="34" charset="0"/>
              </a:rPr>
              <a:t>=5V), (10nW/cổng, V</a:t>
            </a:r>
            <a:r>
              <a:rPr lang="en-US" sz="2400" spc="-100" baseline="-25000" smtClean="0">
                <a:latin typeface="Tahoma" pitchFamily="34" charset="0"/>
                <a:ea typeface="Tahoma" pitchFamily="34" charset="0"/>
                <a:cs typeface="Tahoma" pitchFamily="34" charset="0"/>
              </a:rPr>
              <a:t>DD</a:t>
            </a:r>
            <a:r>
              <a:rPr lang="en-US" sz="2400" spc="-100" smtClean="0">
                <a:latin typeface="Tahoma" pitchFamily="34" charset="0"/>
                <a:ea typeface="Tahoma" pitchFamily="34" charset="0"/>
                <a:cs typeface="Tahoma" pitchFamily="34" charset="0"/>
              </a:rPr>
              <a:t>=10V)].</a:t>
            </a:r>
          </a:p>
          <a:p>
            <a:r>
              <a:rPr lang="en-US" sz="2400" spc="-100" smtClean="0">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Thích hợp với các ứng dụng dùng pin hay pin dự phòng.</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wipe(left)">
                                      <p:cBhvr>
                                        <p:cTn id="29" dur="500"/>
                                        <p:tgtEl>
                                          <p:spTgt spid="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 calcmode="lin" valueType="num">
                                      <p:cBhvr additive="base">
                                        <p:cTn id="34"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xEl>
                                              <p:pRg st="1" end="1"/>
                                            </p:txEl>
                                          </p:spTgt>
                                        </p:tgtEl>
                                        <p:attrNameLst>
                                          <p:attrName>style.visibility</p:attrName>
                                        </p:attrNameLst>
                                      </p:cBhvr>
                                      <p:to>
                                        <p:strVal val="visible"/>
                                      </p:to>
                                    </p:set>
                                    <p:animEffect transition="in" filter="dissolve">
                                      <p:cBhvr>
                                        <p:cTn id="40" dur="500"/>
                                        <p:tgtEl>
                                          <p:spTgt spid="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wipe(left)">
                                      <p:cBhvr>
                                        <p:cTn id="4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961340"/>
            <a:ext cx="8382000" cy="3862596"/>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P</a:t>
            </a:r>
            <a:r>
              <a:rPr lang="en-US" sz="2400" b="1" spc="-100" baseline="-25000" smtClean="0">
                <a:solidFill>
                  <a:srgbClr val="C00000"/>
                </a:solidFill>
                <a:latin typeface="Tahoma" pitchFamily="34" charset="0"/>
                <a:ea typeface="Tahoma" pitchFamily="34" charset="0"/>
                <a:cs typeface="Tahoma" pitchFamily="34" charset="0"/>
              </a:rPr>
              <a:t>D</a:t>
            </a:r>
            <a:r>
              <a:rPr lang="en-US" sz="2400" b="1" spc="-100" smtClean="0">
                <a:solidFill>
                  <a:srgbClr val="C00000"/>
                </a:solidFill>
                <a:latin typeface="Tahoma" pitchFamily="34" charset="0"/>
                <a:ea typeface="Tahoma" pitchFamily="34" charset="0"/>
                <a:cs typeface="Tahoma" pitchFamily="34" charset="0"/>
              </a:rPr>
              <a:t> tăng theo tần số</a:t>
            </a:r>
          </a:p>
          <a:p>
            <a:r>
              <a:rPr lang="en-US" sz="2400" spc="-100" smtClean="0">
                <a:latin typeface="Tahoma" pitchFamily="34" charset="0"/>
                <a:ea typeface="Tahoma" pitchFamily="34" charset="0"/>
                <a:cs typeface="Tahoma" pitchFamily="34" charset="0"/>
              </a:rPr>
              <a:t>Công suất tiêu tán của CMOS cực thấp ở chế độ DC, nhưng tăng theo tần số chuyển mạch.</a:t>
            </a:r>
          </a:p>
          <a:p>
            <a:r>
              <a:rPr lang="en-US" sz="2400" spc="-100" smtClean="0">
                <a:latin typeface="Tahoma" pitchFamily="34" charset="0"/>
                <a:ea typeface="Tahoma" pitchFamily="34" charset="0"/>
                <a:cs typeface="Tahoma" pitchFamily="34" charset="0"/>
              </a:rPr>
              <a:t>Thí dụ: cổng NAND CMOS  có P</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=10nW (chế độ DC), nhưng P</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=0,1mW ở f = 100KHz; P</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=1mW ở f = 1MHz; </a:t>
            </a:r>
          </a:p>
          <a:p>
            <a:r>
              <a:rPr lang="en-US" sz="2400" spc="-100" smtClean="0">
                <a:latin typeface="Tahoma" pitchFamily="34" charset="0"/>
                <a:ea typeface="Tahoma" pitchFamily="34" charset="0"/>
                <a:cs typeface="Tahoma" pitchFamily="34" charset="0"/>
              </a:rPr>
              <a:t>Khi CMOS chuyển từ thấp lên cao, xuất hiện dòng điện quá độ qua tải dung. </a:t>
            </a:r>
          </a:p>
          <a:p>
            <a:r>
              <a:rPr lang="en-US" sz="2400" spc="-100" smtClean="0">
                <a:latin typeface="Tahoma" pitchFamily="34" charset="0"/>
                <a:ea typeface="Tahoma" pitchFamily="34" charset="0"/>
                <a:cs typeface="Tahoma" pitchFamily="34" charset="0"/>
              </a:rPr>
              <a:t>Xung này có biên độ khoảng 5mA và rộng từ 20 đến 30ns.</a:t>
            </a:r>
          </a:p>
          <a:p>
            <a:r>
              <a:rPr lang="en-US" sz="2400" spc="-100" smtClean="0">
                <a:latin typeface="Tahoma" pitchFamily="34" charset="0"/>
                <a:ea typeface="Tahoma" pitchFamily="34" charset="0"/>
                <a:cs typeface="Tahoma" pitchFamily="34" charset="0"/>
              </a:rPr>
              <a:t>Tần số chuyển mạch tăng, xung dòng điện càng nhiều, dòng điện trung bình tăng, làm tăng P</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wipe(left)">
                                      <p:cBhvr>
                                        <p:cTn id="29" dur="500"/>
                                        <p:tgtEl>
                                          <p:spTgt spid="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wipe(up)">
                                      <p:cBhvr>
                                        <p:cTn id="3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461665"/>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P</a:t>
            </a:r>
            <a:r>
              <a:rPr lang="en-US" sz="2400" b="1" spc="-100" baseline="-25000" smtClean="0">
                <a:solidFill>
                  <a:srgbClr val="C00000"/>
                </a:solidFill>
                <a:latin typeface="Tahoma" pitchFamily="34" charset="0"/>
                <a:ea typeface="Tahoma" pitchFamily="34" charset="0"/>
                <a:cs typeface="Tahoma" pitchFamily="34" charset="0"/>
              </a:rPr>
              <a:t>D</a:t>
            </a:r>
            <a:r>
              <a:rPr lang="en-US" sz="2400" b="1" spc="-100" smtClean="0">
                <a:solidFill>
                  <a:srgbClr val="C00000"/>
                </a:solidFill>
                <a:latin typeface="Tahoma" pitchFamily="34" charset="0"/>
                <a:ea typeface="Tahoma" pitchFamily="34" charset="0"/>
                <a:cs typeface="Tahoma" pitchFamily="34" charset="0"/>
              </a:rPr>
              <a:t> tăng theo tần số</a:t>
            </a:r>
          </a:p>
        </p:txBody>
      </p:sp>
      <p:pic>
        <p:nvPicPr>
          <p:cNvPr id="2050" name="Picture 2"/>
          <p:cNvPicPr>
            <a:picLocks noChangeAspect="1" noChangeArrowheads="1"/>
          </p:cNvPicPr>
          <p:nvPr/>
        </p:nvPicPr>
        <p:blipFill>
          <a:blip r:embed="rId3" cstate="print"/>
          <a:srcRect/>
          <a:stretch>
            <a:fillRect/>
          </a:stretch>
        </p:blipFill>
        <p:spPr bwMode="auto">
          <a:xfrm>
            <a:off x="838200" y="1752600"/>
            <a:ext cx="3476625" cy="3295841"/>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419600" y="2438400"/>
            <a:ext cx="4282016" cy="2133600"/>
          </a:xfrm>
          <a:prstGeom prst="rect">
            <a:avLst/>
          </a:prstGeom>
          <a:noFill/>
          <a:ln w="9525">
            <a:noFill/>
            <a:miter lim="800000"/>
            <a:headEnd/>
            <a:tailEnd/>
          </a:ln>
        </p:spPr>
      </p:pic>
      <p:sp>
        <p:nvSpPr>
          <p:cNvPr id="9" name="TextBox 8"/>
          <p:cNvSpPr txBox="1"/>
          <p:nvPr/>
        </p:nvSpPr>
        <p:spPr>
          <a:xfrm>
            <a:off x="381000" y="5486400"/>
            <a:ext cx="8153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Xung dòng điện xuất hiện từ nguồn V</a:t>
            </a:r>
            <a:r>
              <a:rPr lang="en-US" sz="2400" spc="-100" baseline="-25000" smtClean="0">
                <a:latin typeface="Tahoma" pitchFamily="34" charset="0"/>
                <a:ea typeface="Tahoma" pitchFamily="34" charset="0"/>
                <a:cs typeface="Tahoma" pitchFamily="34" charset="0"/>
              </a:rPr>
              <a:t>DD</a:t>
            </a:r>
            <a:r>
              <a:rPr lang="en-US" sz="2400" spc="-100" smtClean="0">
                <a:latin typeface="Tahoma" pitchFamily="34" charset="0"/>
                <a:ea typeface="Tahoma" pitchFamily="34" charset="0"/>
                <a:cs typeface="Tahoma" pitchFamily="34" charset="0"/>
              </a:rPr>
              <a:t> khi ngõ ra chuyển từ thấp lên cao, do quá trình nạp điện của tải dung.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edge">
                                      <p:cBhvr>
                                        <p:cTn id="13" dur="20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wipe(up)">
                                      <p:cBhvr>
                                        <p:cTn id="18" dur="500"/>
                                        <p:tgtEl>
                                          <p:spTgt spid="205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43434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Fan – out</a:t>
            </a:r>
          </a:p>
          <a:p>
            <a:r>
              <a:rPr lang="en-US" sz="2400" spc="-100" smtClean="0">
                <a:latin typeface="Tahoma" pitchFamily="34" charset="0"/>
                <a:ea typeface="Tahoma" pitchFamily="34" charset="0"/>
                <a:cs typeface="Tahoma" pitchFamily="34" charset="0"/>
              </a:rPr>
              <a:t>CMOS tuy có điện trở vào rất lớn 10</a:t>
            </a:r>
            <a:r>
              <a:rPr lang="en-US" sz="2400" spc="-100" baseline="30000" smtClean="0">
                <a:latin typeface="Tahoma" pitchFamily="34" charset="0"/>
                <a:ea typeface="Tahoma" pitchFamily="34" charset="0"/>
                <a:cs typeface="Tahoma" pitchFamily="34" charset="0"/>
              </a:rPr>
              <a:t>12</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nhưng do cấu tạo có điện dung ngõ vào </a:t>
            </a:r>
            <a:r>
              <a:rPr lang="en-US" sz="2400" spc="-100" smtClean="0">
                <a:latin typeface="Tahoma" pitchFamily="34" charset="0"/>
                <a:ea typeface="Tahoma" pitchFamily="34" charset="0"/>
                <a:cs typeface="Tahoma" pitchFamily="34" charset="0"/>
                <a:sym typeface="Symbol"/>
              </a:rPr>
              <a:t> </a:t>
            </a:r>
            <a:r>
              <a:rPr lang="en-US" sz="2400" spc="-100" smtClean="0">
                <a:latin typeface="Tahoma" pitchFamily="34" charset="0"/>
                <a:ea typeface="Tahoma" pitchFamily="34" charset="0"/>
                <a:cs typeface="Tahoma" pitchFamily="34" charset="0"/>
              </a:rPr>
              <a:t>5pF.</a:t>
            </a:r>
          </a:p>
          <a:p>
            <a:r>
              <a:rPr lang="en-US" sz="2400" spc="-100" smtClean="0">
                <a:latin typeface="Tahoma" pitchFamily="34" charset="0"/>
                <a:ea typeface="Tahoma" pitchFamily="34" charset="0"/>
                <a:cs typeface="Tahoma" pitchFamily="34" charset="0"/>
              </a:rPr>
              <a:t>Điều này giới hạn fan out  của CMOS.</a:t>
            </a:r>
          </a:p>
          <a:p>
            <a:r>
              <a:rPr lang="en-US" sz="2400" spc="-100" smtClean="0">
                <a:latin typeface="Tahoma" pitchFamily="34" charset="0"/>
                <a:ea typeface="Tahoma" pitchFamily="34" charset="0"/>
                <a:cs typeface="Tahoma" pitchFamily="34" charset="0"/>
              </a:rPr>
              <a:t>Thông thường, tải làm tăng thời gian trễ cổng thúc 3ns.</a:t>
            </a:r>
          </a:p>
        </p:txBody>
      </p:sp>
      <p:pic>
        <p:nvPicPr>
          <p:cNvPr id="4100" name="Picture 4"/>
          <p:cNvPicPr>
            <a:picLocks noChangeAspect="1" noChangeArrowheads="1"/>
          </p:cNvPicPr>
          <p:nvPr/>
        </p:nvPicPr>
        <p:blipFill>
          <a:blip r:embed="rId3" cstate="print"/>
          <a:srcRect/>
          <a:stretch>
            <a:fillRect/>
          </a:stretch>
        </p:blipFill>
        <p:spPr bwMode="auto">
          <a:xfrm>
            <a:off x="4724400" y="914400"/>
            <a:ext cx="4134281" cy="2752725"/>
          </a:xfrm>
          <a:prstGeom prst="rect">
            <a:avLst/>
          </a:prstGeom>
          <a:noFill/>
          <a:ln w="9525">
            <a:noFill/>
            <a:miter lim="800000"/>
            <a:headEnd/>
            <a:tailEnd/>
          </a:ln>
        </p:spPr>
      </p:pic>
      <p:sp>
        <p:nvSpPr>
          <p:cNvPr id="14" name="TextBox 13"/>
          <p:cNvSpPr txBox="1"/>
          <p:nvPr/>
        </p:nvSpPr>
        <p:spPr>
          <a:xfrm>
            <a:off x="381000" y="4038600"/>
            <a:ext cx="84582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với cổng NAND có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=25ns khi không tải.</a:t>
            </a:r>
          </a:p>
          <a:p>
            <a:r>
              <a:rPr lang="en-US" sz="2400" spc="-100" smtClean="0">
                <a:latin typeface="Tahoma" pitchFamily="34" charset="0"/>
                <a:ea typeface="Tahoma" pitchFamily="34" charset="0"/>
                <a:cs typeface="Tahoma" pitchFamily="34" charset="0"/>
              </a:rPr>
              <a:t>Với 20 tải thì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=25ns + 20x(3ns) =85ns </a:t>
            </a:r>
            <a:endParaRPr lang="en-US" sz="2400" b="1" spc="-100" smtClean="0">
              <a:solidFill>
                <a:srgbClr val="C00000"/>
              </a:solidFill>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Do đó, fan-out của CMOS phụ thuộc vào thời gian truyền trễ tối đa cho phép. Thông thường, CMOS giới hạn fan-out =50 cho tần số thấp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1MHz), còn ở tần số cao hơn, thì fan out sẽ bé hơn. </a:t>
            </a:r>
            <a:endParaRPr lang="en-US" sz="2400" spc="-100">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wedge">
                                      <p:cBhvr>
                                        <p:cTn id="13" dur="2000"/>
                                        <p:tgtEl>
                                          <p:spTgt spid="410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dissolv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dissolve">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 calcmode="lin" valueType="num">
                                      <p:cBhvr additive="base">
                                        <p:cTn id="33"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animEffect transition="in" filter="wipe(left)">
                                      <p:cBhvr>
                                        <p:cTn id="39" dur="500"/>
                                        <p:tgtEl>
                                          <p:spTgt spid="14">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4">
                                            <p:txEl>
                                              <p:pRg st="2" end="2"/>
                                            </p:txEl>
                                          </p:spTgt>
                                        </p:tgtEl>
                                        <p:attrNameLst>
                                          <p:attrName>style.visibility</p:attrName>
                                        </p:attrNameLst>
                                      </p:cBhvr>
                                      <p:to>
                                        <p:strVal val="visible"/>
                                      </p:to>
                                    </p:set>
                                    <p:animEffect transition="in" filter="dissolve">
                                      <p:cBhvr>
                                        <p:cTn id="44"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88</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229600" cy="4755148"/>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Tốc độ chuyển mạch:</a:t>
            </a:r>
          </a:p>
          <a:p>
            <a:r>
              <a:rPr lang="en-US" sz="2400" spc="-100" smtClean="0">
                <a:latin typeface="Tahoma" pitchFamily="34" charset="0"/>
                <a:ea typeface="Tahoma" pitchFamily="34" charset="0"/>
                <a:cs typeface="Tahoma" pitchFamily="34" charset="0"/>
              </a:rPr>
              <a:t>Tốc độ chuyển mạch của CMOS nhanh hơn nhiều so với NMOS hay PMOS, do CMOS thực hiện quá trình nạp/phóng điện qua tải dung với điện trở R</a:t>
            </a:r>
            <a:r>
              <a:rPr lang="en-US" sz="2400" spc="-100" baseline="-25000" smtClean="0">
                <a:latin typeface="Tahoma" pitchFamily="34" charset="0"/>
                <a:ea typeface="Tahoma" pitchFamily="34" charset="0"/>
                <a:cs typeface="Tahoma" pitchFamily="34" charset="0"/>
              </a:rPr>
              <a:t>ON</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1</a:t>
            </a:r>
            <a:r>
              <a:rPr lang="en-US" sz="2400" spc="-100" smtClean="0">
                <a:latin typeface="Tahoma" pitchFamily="34" charset="0"/>
                <a:ea typeface="Tahoma" pitchFamily="34" charset="0"/>
                <a:cs typeface="Tahoma" pitchFamily="34" charset="0"/>
                <a:sym typeface="Symbol"/>
              </a:rPr>
              <a:t>, còn PMOS và NMOS thì phải nạp điện qua trở khoảng 100K.</a:t>
            </a:r>
          </a:p>
          <a:p>
            <a:pPr>
              <a:spcBef>
                <a:spcPts val="600"/>
              </a:spcBef>
              <a:spcAft>
                <a:spcPts val="600"/>
              </a:spcAft>
            </a:pPr>
            <a:r>
              <a:rPr lang="en-US" sz="2400" b="1" spc="-100" smtClean="0">
                <a:latin typeface="Tahoma" pitchFamily="34" charset="0"/>
                <a:ea typeface="Tahoma" pitchFamily="34" charset="0"/>
                <a:cs typeface="Tahoma" pitchFamily="34" charset="0"/>
                <a:sym typeface="Symbol"/>
              </a:rPr>
              <a:t>Thí dụ</a:t>
            </a:r>
            <a:r>
              <a:rPr lang="en-US" sz="2400" spc="-100" smtClean="0">
                <a:latin typeface="Tahoma" pitchFamily="34" charset="0"/>
                <a:ea typeface="Tahoma" pitchFamily="34" charset="0"/>
                <a:cs typeface="Tahoma" pitchFamily="34" charset="0"/>
                <a:sym typeface="Symbol"/>
              </a:rPr>
              <a:t>:</a:t>
            </a:r>
          </a:p>
          <a:p>
            <a:r>
              <a:rPr lang="en-US" sz="2400" spc="-100" smtClean="0">
                <a:latin typeface="Tahoma" pitchFamily="34" charset="0"/>
                <a:ea typeface="Tahoma" pitchFamily="34" charset="0"/>
                <a:cs typeface="Tahoma" pitchFamily="34" charset="0"/>
                <a:sym typeface="Symbol"/>
              </a:rPr>
              <a:t>Cổng NAND 4000 có t</a:t>
            </a:r>
            <a:r>
              <a:rPr lang="en-US" sz="2400" spc="-100" baseline="-25000" smtClean="0">
                <a:latin typeface="Tahoma" pitchFamily="34" charset="0"/>
                <a:ea typeface="Tahoma" pitchFamily="34" charset="0"/>
                <a:cs typeface="Tahoma" pitchFamily="34" charset="0"/>
                <a:sym typeface="Symbol"/>
              </a:rPr>
              <a:t>PD</a:t>
            </a:r>
            <a:r>
              <a:rPr lang="en-US" sz="2400" spc="-100" smtClean="0">
                <a:latin typeface="Tahoma" pitchFamily="34" charset="0"/>
                <a:ea typeface="Tahoma" pitchFamily="34" charset="0"/>
                <a:cs typeface="Tahoma" pitchFamily="34" charset="0"/>
                <a:sym typeface="Symbol"/>
              </a:rPr>
              <a:t> = 50ns, khi V</a:t>
            </a:r>
            <a:r>
              <a:rPr lang="en-US" sz="2400" spc="-100" baseline="-25000" smtClean="0">
                <a:latin typeface="Tahoma" pitchFamily="34" charset="0"/>
                <a:ea typeface="Tahoma" pitchFamily="34" charset="0"/>
                <a:cs typeface="Tahoma" pitchFamily="34" charset="0"/>
                <a:sym typeface="Symbol"/>
              </a:rPr>
              <a:t>DD</a:t>
            </a:r>
            <a:r>
              <a:rPr lang="en-US" sz="2400" spc="-100" smtClean="0">
                <a:latin typeface="Tahoma" pitchFamily="34" charset="0"/>
                <a:ea typeface="Tahoma" pitchFamily="34" charset="0"/>
                <a:cs typeface="Tahoma" pitchFamily="34" charset="0"/>
                <a:sym typeface="Symbol"/>
              </a:rPr>
              <a:t>=5V, và 25ns khi V</a:t>
            </a:r>
            <a:r>
              <a:rPr lang="en-US" sz="2400" spc="-100" baseline="-25000" smtClean="0">
                <a:latin typeface="Tahoma" pitchFamily="34" charset="0"/>
                <a:ea typeface="Tahoma" pitchFamily="34" charset="0"/>
                <a:cs typeface="Tahoma" pitchFamily="34" charset="0"/>
                <a:sym typeface="Symbol"/>
              </a:rPr>
              <a:t>DD</a:t>
            </a:r>
            <a:r>
              <a:rPr lang="en-US" sz="2400" spc="-100" smtClean="0">
                <a:latin typeface="Tahoma" pitchFamily="34" charset="0"/>
                <a:ea typeface="Tahoma" pitchFamily="34" charset="0"/>
                <a:cs typeface="Tahoma" pitchFamily="34" charset="0"/>
                <a:sym typeface="Symbol"/>
              </a:rPr>
              <a:t>=10V, lý do: điện áp cao làm giảm R</a:t>
            </a:r>
            <a:r>
              <a:rPr lang="en-US" sz="2400" spc="-100" baseline="-25000" smtClean="0">
                <a:latin typeface="Tahoma" pitchFamily="34" charset="0"/>
                <a:ea typeface="Tahoma" pitchFamily="34" charset="0"/>
                <a:cs typeface="Tahoma" pitchFamily="34" charset="0"/>
                <a:sym typeface="Symbol"/>
              </a:rPr>
              <a:t>ON </a:t>
            </a:r>
            <a:r>
              <a:rPr lang="en-US" sz="2400" spc="-100" smtClean="0">
                <a:latin typeface="Tahoma" pitchFamily="34" charset="0"/>
                <a:ea typeface="Tahoma" pitchFamily="34" charset="0"/>
                <a:cs typeface="Tahoma" pitchFamily="34" charset="0"/>
                <a:sym typeface="Symbol"/>
              </a:rPr>
              <a:t>của MOS, tuy nhiên điều này cũng gia tăng P</a:t>
            </a:r>
            <a:r>
              <a:rPr lang="en-US" sz="2400" spc="-100" baseline="-25000" smtClean="0">
                <a:latin typeface="Tahoma" pitchFamily="34" charset="0"/>
                <a:ea typeface="Tahoma" pitchFamily="34" charset="0"/>
                <a:cs typeface="Tahoma" pitchFamily="34" charset="0"/>
                <a:sym typeface="Symbol"/>
              </a:rPr>
              <a:t>D</a:t>
            </a:r>
            <a:r>
              <a:rPr lang="en-US" sz="2400" spc="-100" smtClean="0">
                <a:latin typeface="Tahoma" pitchFamily="34" charset="0"/>
                <a:ea typeface="Tahoma" pitchFamily="34" charset="0"/>
                <a:cs typeface="Tahoma" pitchFamily="34" charset="0"/>
                <a:sym typeface="Symbol"/>
              </a:rPr>
              <a:t>.</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sym typeface="Symbol"/>
              </a:rPr>
              <a:t>Các cổng NAND 74HC hay 74HCT có t</a:t>
            </a:r>
            <a:r>
              <a:rPr lang="en-US" sz="2400" spc="-100" baseline="-25000" smtClean="0">
                <a:latin typeface="Tahoma" pitchFamily="34" charset="0"/>
                <a:ea typeface="Tahoma" pitchFamily="34" charset="0"/>
                <a:cs typeface="Tahoma" pitchFamily="34" charset="0"/>
                <a:sym typeface="Symbol"/>
              </a:rPr>
              <a:t>pd</a:t>
            </a:r>
            <a:r>
              <a:rPr lang="en-US" sz="2400" spc="-100" smtClean="0">
                <a:latin typeface="Tahoma" pitchFamily="34" charset="0"/>
                <a:ea typeface="Tahoma" pitchFamily="34" charset="0"/>
                <a:cs typeface="Tahoma" pitchFamily="34" charset="0"/>
                <a:sym typeface="Symbol"/>
              </a:rPr>
              <a:t>  8ns; V</a:t>
            </a:r>
            <a:r>
              <a:rPr lang="en-US" sz="2400" spc="-100" baseline="-25000" smtClean="0">
                <a:latin typeface="Tahoma" pitchFamily="34" charset="0"/>
                <a:ea typeface="Tahoma" pitchFamily="34" charset="0"/>
                <a:cs typeface="Tahoma" pitchFamily="34" charset="0"/>
                <a:sym typeface="Symbol"/>
              </a:rPr>
              <a:t>DD</a:t>
            </a:r>
            <a:r>
              <a:rPr lang="en-US" sz="2400" spc="-100" smtClean="0">
                <a:latin typeface="Tahoma" pitchFamily="34" charset="0"/>
                <a:ea typeface="Tahoma" pitchFamily="34" charset="0"/>
                <a:cs typeface="Tahoma" pitchFamily="34" charset="0"/>
                <a:sym typeface="Symbol"/>
              </a:rPr>
              <a:t>=5V.</a:t>
            </a:r>
          </a:p>
          <a:p>
            <a:r>
              <a:rPr lang="en-US" sz="2400" spc="-100" smtClean="0">
                <a:solidFill>
                  <a:srgbClr val="00B0F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sym typeface="Symbol"/>
              </a:rPr>
              <a:t>Các cổng NAND 74AC/ACT có t</a:t>
            </a:r>
            <a:r>
              <a:rPr lang="en-US" sz="2400" spc="-100" baseline="-25000" smtClean="0">
                <a:latin typeface="Tahoma" pitchFamily="34" charset="0"/>
                <a:ea typeface="Tahoma" pitchFamily="34" charset="0"/>
                <a:cs typeface="Tahoma" pitchFamily="34" charset="0"/>
                <a:sym typeface="Symbol"/>
              </a:rPr>
              <a:t>pd</a:t>
            </a:r>
            <a:r>
              <a:rPr lang="en-US" sz="2400" spc="-100" smtClean="0">
                <a:latin typeface="Tahoma" pitchFamily="34" charset="0"/>
                <a:ea typeface="Tahoma" pitchFamily="34" charset="0"/>
                <a:cs typeface="Tahoma" pitchFamily="34" charset="0"/>
                <a:sym typeface="Symbol"/>
              </a:rPr>
              <a:t>  4,7ns.</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sym typeface="Symbol"/>
              </a:rPr>
              <a:t>Các cổng NAND 74AHC có t</a:t>
            </a:r>
            <a:r>
              <a:rPr lang="en-US" sz="2400" spc="-100" baseline="-25000" smtClean="0">
                <a:latin typeface="Tahoma" pitchFamily="34" charset="0"/>
                <a:ea typeface="Tahoma" pitchFamily="34" charset="0"/>
                <a:cs typeface="Tahoma" pitchFamily="34" charset="0"/>
                <a:sym typeface="Symbol"/>
              </a:rPr>
              <a:t>pd</a:t>
            </a:r>
            <a:r>
              <a:rPr lang="en-US" sz="2400" spc="-100" smtClean="0">
                <a:latin typeface="Tahoma" pitchFamily="34" charset="0"/>
                <a:ea typeface="Tahoma" pitchFamily="34" charset="0"/>
                <a:cs typeface="Tahoma" pitchFamily="34" charset="0"/>
                <a:sym typeface="Symbol"/>
              </a:rPr>
              <a:t>  4,3ns.</a:t>
            </a:r>
            <a:endParaRPr lang="en-US" sz="2400" spc="-100">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dissolv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left)">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wipe(left)">
                                      <p:cBhvr>
                                        <p:cTn id="33" dur="500"/>
                                        <p:tgtEl>
                                          <p:spTgt spid="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wipe(left)">
                                      <p:cBhvr>
                                        <p:cTn id="38"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89</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458200" cy="3493264"/>
          </a:xfrm>
          <a:prstGeom prst="rect">
            <a:avLst/>
          </a:prstGeom>
          <a:noFill/>
        </p:spPr>
        <p:txBody>
          <a:bodyPr wrap="square" rtlCol="0">
            <a:spAutoFit/>
          </a:bodyPr>
          <a:lstStyle/>
          <a:p>
            <a:pPr>
              <a:spcBef>
                <a:spcPts val="600"/>
              </a:spcBef>
              <a:spcAft>
                <a:spcPts val="600"/>
              </a:spcAft>
            </a:pPr>
            <a:r>
              <a:rPr lang="en-US" sz="2400" b="1" smtClean="0">
                <a:solidFill>
                  <a:srgbClr val="C00000"/>
                </a:solidFill>
                <a:latin typeface="Tahoma" pitchFamily="34" charset="0"/>
                <a:ea typeface="Tahoma" pitchFamily="34" charset="0"/>
                <a:cs typeface="Tahoma" pitchFamily="34" charset="0"/>
              </a:rPr>
              <a:t>Các ngõ vào không dùng đến</a:t>
            </a:r>
          </a:p>
          <a:p>
            <a:r>
              <a:rPr lang="en-US" sz="2400" smtClean="0">
                <a:solidFill>
                  <a:srgbClr val="00B0F0"/>
                </a:solidFill>
                <a:latin typeface="Tahoma" pitchFamily="34" charset="0"/>
                <a:ea typeface="Tahoma" pitchFamily="34" charset="0"/>
                <a:cs typeface="Tahoma" pitchFamily="34" charset="0"/>
              </a:rPr>
              <a:t>Tuyệt đối </a:t>
            </a:r>
            <a:r>
              <a:rPr lang="en-US" sz="2400" b="1" smtClean="0">
                <a:solidFill>
                  <a:srgbClr val="00B0F0"/>
                </a:solidFill>
                <a:latin typeface="Tahoma" pitchFamily="34" charset="0"/>
                <a:ea typeface="Tahoma" pitchFamily="34" charset="0"/>
                <a:cs typeface="Tahoma" pitchFamily="34" charset="0"/>
              </a:rPr>
              <a:t>không được thả nổi các chân vào của CMOS.</a:t>
            </a:r>
          </a:p>
          <a:p>
            <a:r>
              <a:rPr lang="en-US" sz="2400" smtClean="0">
                <a:solidFill>
                  <a:srgbClr val="00B0F0"/>
                </a:solidFill>
                <a:latin typeface="Tahoma" pitchFamily="34" charset="0"/>
                <a:ea typeface="Tahoma" pitchFamily="34" charset="0"/>
                <a:cs typeface="Tahoma" pitchFamily="34" charset="0"/>
              </a:rPr>
              <a:t>Các chân vào phải được nối với nhau, hay với (0V hay V</a:t>
            </a:r>
            <a:r>
              <a:rPr lang="en-US" sz="2400" baseline="-25000" smtClean="0">
                <a:solidFill>
                  <a:srgbClr val="00B0F0"/>
                </a:solidFill>
                <a:latin typeface="Tahoma" pitchFamily="34" charset="0"/>
                <a:ea typeface="Tahoma" pitchFamily="34" charset="0"/>
                <a:cs typeface="Tahoma" pitchFamily="34" charset="0"/>
              </a:rPr>
              <a:t>DD</a:t>
            </a:r>
            <a:r>
              <a:rPr lang="en-US" sz="2400" smtClean="0">
                <a:solidFill>
                  <a:srgbClr val="00B0F0"/>
                </a:solidFill>
                <a:latin typeface="Tahoma" pitchFamily="34" charset="0"/>
                <a:ea typeface="Tahoma" pitchFamily="34" charset="0"/>
                <a:cs typeface="Tahoma" pitchFamily="34" charset="0"/>
              </a:rPr>
              <a:t>).</a:t>
            </a:r>
          </a:p>
          <a:p>
            <a:endParaRPr lang="en-US" sz="2400" smtClean="0">
              <a:latin typeface="Tahoma" pitchFamily="34" charset="0"/>
              <a:ea typeface="Tahoma" pitchFamily="34" charset="0"/>
              <a:cs typeface="Tahoma" pitchFamily="34" charset="0"/>
            </a:endParaRPr>
          </a:p>
          <a:p>
            <a:r>
              <a:rPr lang="en-US" sz="2400" smtClean="0">
                <a:latin typeface="Tahoma" pitchFamily="34" charset="0"/>
                <a:ea typeface="Tahoma" pitchFamily="34" charset="0"/>
                <a:cs typeface="Tahoma" pitchFamily="34" charset="0"/>
              </a:rPr>
              <a:t>Điều này phải được áp dụng ngay cả với các chân không dùng của các chip.</a:t>
            </a:r>
          </a:p>
          <a:p>
            <a:r>
              <a:rPr lang="en-US" sz="2400" smtClean="0">
                <a:latin typeface="Tahoma" pitchFamily="34" charset="0"/>
                <a:ea typeface="Tahoma" pitchFamily="34" charset="0"/>
                <a:cs typeface="Tahoma" pitchFamily="34" charset="0"/>
              </a:rPr>
              <a:t>Các chân thả nổi (không nối) rất nhạy cảm với nhiễu và tĩnh điện, có thể là phân cực PMOS hay NMOS về trạng thái dẫn, làm tăng P</a:t>
            </a:r>
            <a:r>
              <a:rPr lang="en-US" sz="2400" baseline="-25000" smtClean="0">
                <a:latin typeface="Tahoma" pitchFamily="34" charset="0"/>
                <a:ea typeface="Tahoma" pitchFamily="34" charset="0"/>
                <a:cs typeface="Tahoma" pitchFamily="34" charset="0"/>
              </a:rPr>
              <a:t>D</a:t>
            </a:r>
            <a:r>
              <a:rPr lang="en-US" sz="2400" smtClean="0">
                <a:latin typeface="Tahoma" pitchFamily="34" charset="0"/>
                <a:ea typeface="Tahoma" pitchFamily="34" charset="0"/>
                <a:cs typeface="Tahoma" pitchFamily="34" charset="0"/>
              </a:rPr>
              <a:t> là có thể gây quá nhiệt cho linh kiện. </a:t>
            </a:r>
            <a:endParaRPr lang="en-US" sz="2400">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up)">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up)">
                                      <p:cBhvr>
                                        <p:cTn id="2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381000" y="4572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đầu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81000" y="1143000"/>
            <a:ext cx="7696200" cy="2385268"/>
          </a:xfrm>
          <a:prstGeom prst="rect">
            <a:avLst/>
          </a:prstGeom>
          <a:noFill/>
        </p:spPr>
        <p:txBody>
          <a:bodyPr wrap="square" rtlCol="0">
            <a:spAutoFit/>
          </a:bodyPr>
          <a:lstStyle/>
          <a:p>
            <a:pPr>
              <a:spcBef>
                <a:spcPts val="600"/>
              </a:spcBef>
              <a:spcAft>
                <a:spcPts val="600"/>
              </a:spcAft>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mtClean="0">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Công nghệ IC số phát triển rất nhanh:</a:t>
            </a:r>
          </a:p>
          <a:p>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SSI (bé hơn 12 cổng/chip) </a:t>
            </a:r>
          </a:p>
          <a:p>
            <a:r>
              <a:rPr lang="en-US" sz="2400" spc="-100" smtClean="0">
                <a:latin typeface="Tahoma" pitchFamily="34" charset="0"/>
                <a:ea typeface="Tahoma" pitchFamily="34" charset="0"/>
                <a:cs typeface="Tahoma" pitchFamily="34" charset="0"/>
              </a:rPr>
              <a:t> </a:t>
            </a: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MSI (12 đến 99 cổng/chip)</a:t>
            </a:r>
          </a:p>
          <a:p>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LSI  và VLSI ( chục ngàn cổng/chip)</a:t>
            </a:r>
          </a:p>
          <a:p>
            <a:r>
              <a:rPr lang="en-US" sz="2400" spc="-100" smtClean="0">
                <a:latin typeface="Tahoma" pitchFamily="34" charset="0"/>
                <a:ea typeface="Tahoma" pitchFamily="34" charset="0"/>
                <a:cs typeface="Tahoma" pitchFamily="34" charset="0"/>
              </a:rPr>
              <a:t> </a:t>
            </a: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ULSI (100.000 cổng/chip)</a:t>
            </a:r>
          </a:p>
          <a:p>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GSI (hơn 1 triệu cổng/chip)</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381000" y="3581400"/>
            <a:ext cx="8763000" cy="2554545"/>
          </a:xfrm>
          <a:prstGeom prst="rect">
            <a:avLst/>
          </a:prstGeom>
          <a:noFill/>
        </p:spPr>
        <p:txBody>
          <a:bodyPr wrap="square" rtlCol="0">
            <a:spAutoFit/>
          </a:bodyPr>
          <a:lstStyle/>
          <a:p>
            <a:pPr>
              <a:spcBef>
                <a:spcPts val="600"/>
              </a:spcBef>
              <a:spcAft>
                <a:spcPts val="600"/>
              </a:spcAft>
            </a:pPr>
            <a:r>
              <a:rPr lang="en-US" sz="2400" smtClean="0">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Cho phép tăng độ tin cậy (vấn đề hàn nối với linh kiện rời )</a:t>
            </a:r>
          </a:p>
          <a:p>
            <a:pPr>
              <a:spcBef>
                <a:spcPts val="600"/>
              </a:spcBef>
              <a:spcAft>
                <a:spcPts val="600"/>
              </a:spcAft>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Công suất tiêu thụ thường thấp và rất thấp</a:t>
            </a:r>
          </a:p>
          <a:p>
            <a:pPr>
              <a:spcBef>
                <a:spcPts val="600"/>
              </a:spcBef>
              <a:spcAft>
                <a:spcPts val="600"/>
              </a:spcAft>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Thường không dùng được cho mạch công suất</a:t>
            </a:r>
          </a:p>
          <a:p>
            <a:pPr>
              <a:spcBef>
                <a:spcPts val="600"/>
              </a:spcBef>
              <a:spcAft>
                <a:spcPts val="600"/>
              </a:spcAft>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Công nghệ dùng BJT (TTL và ECL)</a:t>
            </a:r>
          </a:p>
          <a:p>
            <a:pPr>
              <a:spcBef>
                <a:spcPts val="600"/>
              </a:spcBef>
              <a:spcAft>
                <a:spcPts val="600"/>
              </a:spcAft>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Công nghệ MOSFET (PMOS, NMOS, CMOS)</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ipe(up)">
                                      <p:cBhvr>
                                        <p:cTn id="13" dur="2000"/>
                                        <p:tgtEl>
                                          <p:spTgt spid="7">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up)">
                                      <p:cBhvr>
                                        <p:cTn id="16" dur="2000"/>
                                        <p:tgtEl>
                                          <p:spTgt spid="7">
                                            <p:txEl>
                                              <p:pRg st="2" end="2"/>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up)">
                                      <p:cBhvr>
                                        <p:cTn id="19" dur="2000"/>
                                        <p:tgtEl>
                                          <p:spTgt spid="7">
                                            <p:txEl>
                                              <p:pRg st="3" end="3"/>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up)">
                                      <p:cBhvr>
                                        <p:cTn id="22" dur="2000"/>
                                        <p:tgtEl>
                                          <p:spTgt spid="7">
                                            <p:txEl>
                                              <p:pRg st="4" end="4"/>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wipe(up)">
                                      <p:cBhvr>
                                        <p:cTn id="25" dur="2000"/>
                                        <p:tgtEl>
                                          <p:spTgt spid="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1000"/>
                                        <p:tgtEl>
                                          <p:spTgt spid="1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 calcmode="lin" valueType="num">
                                      <p:cBhvr additive="base">
                                        <p:cTn id="35"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animEffect transition="in" filter="wipe(left)">
                                      <p:cBhvr>
                                        <p:cTn id="41" dur="1000"/>
                                        <p:tgtEl>
                                          <p:spTgt spid="10">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wipe(left)">
                                      <p:cBhvr>
                                        <p:cTn id="46" dur="1000"/>
                                        <p:tgtEl>
                                          <p:spTgt spid="10">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
                                            <p:txEl>
                                              <p:pRg st="4" end="4"/>
                                            </p:txEl>
                                          </p:spTgt>
                                        </p:tgtEl>
                                        <p:attrNameLst>
                                          <p:attrName>style.visibility</p:attrName>
                                        </p:attrNameLst>
                                      </p:cBhvr>
                                      <p:to>
                                        <p:strVal val="visible"/>
                                      </p:to>
                                    </p:set>
                                    <p:animEffect transition="in" filter="wipe(left)">
                                      <p:cBhvr>
                                        <p:cTn id="51" dur="2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90</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610600" cy="489364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Nhạy cảm với tĩnh điện:</a:t>
            </a:r>
          </a:p>
          <a:p>
            <a:endParaRPr lang="en-US" sz="2400" b="1" spc="-100" smtClean="0">
              <a:solidFill>
                <a:srgbClr val="C00000"/>
              </a:solidFill>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Cấu trúc MOS rất nhạy cảm với tĩnh điện (làm hỏng ngõ vào).</a:t>
            </a:r>
          </a:p>
          <a:p>
            <a:r>
              <a:rPr lang="en-US" sz="2400" spc="-100" smtClean="0">
                <a:latin typeface="Tahoma" pitchFamily="34" charset="0"/>
                <a:ea typeface="Tahoma" pitchFamily="34" charset="0"/>
                <a:cs typeface="Tahoma" pitchFamily="34" charset="0"/>
              </a:rPr>
              <a:t>Vấn đề tĩnh điện (từ người) có thể làm hỏng các IC MOS.</a:t>
            </a:r>
          </a:p>
          <a:p>
            <a:r>
              <a:rPr lang="en-US" sz="2400" spc="-100" smtClean="0">
                <a:latin typeface="Tahoma" pitchFamily="34" charset="0"/>
                <a:ea typeface="Tahoma" pitchFamily="34" charset="0"/>
                <a:cs typeface="Tahoma" pitchFamily="34" charset="0"/>
              </a:rPr>
              <a:t>Cần thực hiện các biện pháp đặc biệt phòng tránh như sau:  </a:t>
            </a:r>
          </a:p>
          <a:p>
            <a:pPr marL="457200" indent="-457200">
              <a:buAutoNum type="arabicPeriod"/>
            </a:pPr>
            <a:r>
              <a:rPr lang="en-US" sz="2400" spc="-100" smtClean="0">
                <a:latin typeface="Tahoma" pitchFamily="34" charset="0"/>
                <a:ea typeface="Tahoma" pitchFamily="34" charset="0"/>
                <a:cs typeface="Tahoma" pitchFamily="34" charset="0"/>
              </a:rPr>
              <a:t>Nối đất thiết bị đo, mỏ hàn, bàn làm việc (tránh tĩnh điện).</a:t>
            </a:r>
          </a:p>
          <a:p>
            <a:pPr marL="457200" indent="-457200">
              <a:buAutoNum type="arabicPeriod"/>
            </a:pPr>
            <a:r>
              <a:rPr lang="en-US" sz="2400" spc="-100" smtClean="0">
                <a:latin typeface="Tahoma" pitchFamily="34" charset="0"/>
                <a:ea typeface="Tahoma" pitchFamily="34" charset="0"/>
                <a:cs typeface="Tahoma" pitchFamily="34" charset="0"/>
              </a:rPr>
              <a:t>Nối đất bản thân người làm việc (vòng ngăn tĩnh điện).</a:t>
            </a:r>
          </a:p>
          <a:p>
            <a:pPr marL="457200" indent="-457200">
              <a:buAutoNum type="arabicPeriod"/>
            </a:pPr>
            <a:r>
              <a:rPr lang="en-US" sz="2400" spc="-100" smtClean="0">
                <a:latin typeface="Tahoma" pitchFamily="34" charset="0"/>
                <a:ea typeface="Tahoma" pitchFamily="34" charset="0"/>
                <a:cs typeface="Tahoma" pitchFamily="34" charset="0"/>
              </a:rPr>
              <a:t>Đặt IC MOS lên tấm nhôm (mặt) dẫn điện, giúp nối các chân IC với nhau, tránh ảnh hưởng của tĩnh điện.</a:t>
            </a:r>
          </a:p>
          <a:p>
            <a:pPr marL="457200" indent="-457200">
              <a:buAutoNum type="arabicPeriod"/>
            </a:pPr>
            <a:r>
              <a:rPr lang="en-US" sz="2400" spc="-100" smtClean="0">
                <a:latin typeface="Tahoma" pitchFamily="34" charset="0"/>
                <a:ea typeface="Tahoma" pitchFamily="34" charset="0"/>
                <a:cs typeface="Tahoma" pitchFamily="34" charset="0"/>
              </a:rPr>
              <a:t>Không dùng tay chạm vào các chân IC. </a:t>
            </a:r>
          </a:p>
          <a:p>
            <a:pPr marL="457200" indent="-457200">
              <a:buAutoNum type="arabicPeriod"/>
            </a:pPr>
            <a:r>
              <a:rPr lang="en-US" sz="2400" spc="-100" smtClean="0">
                <a:latin typeface="Tahoma" pitchFamily="34" charset="0"/>
                <a:ea typeface="Tahoma" pitchFamily="34" charset="0"/>
                <a:cs typeface="Tahoma" pitchFamily="34" charset="0"/>
              </a:rPr>
              <a:t>Khi  di chuyển, đặt thiết bị trong các túi chống tĩnh điện (anti – static).</a:t>
            </a:r>
          </a:p>
          <a:p>
            <a:pPr marL="457200" indent="-457200">
              <a:buAutoNum type="arabicPeriod"/>
            </a:pPr>
            <a:r>
              <a:rPr lang="en-US" sz="2400" spc="-100" smtClean="0">
                <a:latin typeface="Tahoma" pitchFamily="34" charset="0"/>
                <a:ea typeface="Tahoma" pitchFamily="34" charset="0"/>
                <a:cs typeface="Tahoma" pitchFamily="34" charset="0"/>
              </a:rPr>
              <a:t>Không được thả nổi các chân không dùng của IC MOS.</a:t>
            </a:r>
            <a:endParaRPr lang="en-US" sz="2400" b="1"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up)">
                                      <p:cBhvr>
                                        <p:cTn id="13" dur="500"/>
                                        <p:tgtEl>
                                          <p:spTgt spid="8">
                                            <p:txEl>
                                              <p:pRg st="2" end="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up)">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left)">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left)">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wipe(left)">
                                      <p:cBhvr>
                                        <p:cTn id="31" dur="500"/>
                                        <p:tgtEl>
                                          <p:spTgt spid="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wipe(up)">
                                      <p:cBhvr>
                                        <p:cTn id="36" dur="500"/>
                                        <p:tgtEl>
                                          <p:spTgt spid="8">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wipe(left)">
                                      <p:cBhvr>
                                        <p:cTn id="41" dur="500"/>
                                        <p:tgtEl>
                                          <p:spTgt spid="8">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
                                            <p:txEl>
                                              <p:pRg st="9" end="9"/>
                                            </p:txEl>
                                          </p:spTgt>
                                        </p:tgtEl>
                                        <p:attrNameLst>
                                          <p:attrName>style.visibility</p:attrName>
                                        </p:attrNameLst>
                                      </p:cBhvr>
                                      <p:to>
                                        <p:strVal val="visible"/>
                                      </p:to>
                                    </p:set>
                                    <p:animEffect transition="in" filter="wipe(up)">
                                      <p:cBhvr>
                                        <p:cTn id="46" dur="500"/>
                                        <p:tgtEl>
                                          <p:spTgt spid="8">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
                                            <p:txEl>
                                              <p:pRg st="10" end="10"/>
                                            </p:txEl>
                                          </p:spTgt>
                                        </p:tgtEl>
                                        <p:attrNameLst>
                                          <p:attrName>style.visibility</p:attrName>
                                        </p:attrNameLst>
                                      </p:cBhvr>
                                      <p:to>
                                        <p:strVal val="visible"/>
                                      </p:to>
                                    </p:set>
                                    <p:animEffect transition="in" filter="wipe(left)">
                                      <p:cBhvr>
                                        <p:cTn id="51"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91</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152400" y="838200"/>
            <a:ext cx="8839200" cy="489364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Latch Up</a:t>
            </a:r>
          </a:p>
          <a:p>
            <a:r>
              <a:rPr lang="en-US" sz="2400" spc="-100" smtClean="0">
                <a:latin typeface="Tahoma" pitchFamily="34" charset="0"/>
                <a:ea typeface="Tahoma" pitchFamily="34" charset="0"/>
                <a:cs typeface="Tahoma" pitchFamily="34" charset="0"/>
              </a:rPr>
              <a:t>Do tồn tại các BJT không mong muốn (ký sinh) nhúng trong lớp nền của IC CMOS, nên có thể xuất hiện hiện tượng (latch –up) trong một số trường hợp. </a:t>
            </a:r>
          </a:p>
          <a:p>
            <a:r>
              <a:rPr lang="en-US" sz="2400" spc="-100" smtClean="0">
                <a:latin typeface="Tahoma" pitchFamily="34" charset="0"/>
                <a:ea typeface="Tahoma" pitchFamily="34" charset="0"/>
                <a:cs typeface="Tahoma" pitchFamily="34" charset="0"/>
              </a:rPr>
              <a:t>Nếu các BJT này được kích dẫn, chúng sẽ bị chốt ở chế độ dẫn, cho dòng điện lớn qua mạch, có thể phá hỏng IC. </a:t>
            </a:r>
          </a:p>
          <a:p>
            <a:r>
              <a:rPr lang="en-US" sz="2400" spc="-100" smtClean="0">
                <a:latin typeface="Tahoma" pitchFamily="34" charset="0"/>
                <a:ea typeface="Tahoma" pitchFamily="34" charset="0"/>
                <a:cs typeface="Tahoma" pitchFamily="34" charset="0"/>
              </a:rPr>
              <a:t>Các IC mới đều có bảo vệ chống latch – up, nhưng hiện tượng này có thể xuất hiện khi vượt quá điện áp tối đa. </a:t>
            </a:r>
          </a:p>
          <a:p>
            <a:r>
              <a:rPr lang="en-US" sz="2400" spc="-100" smtClean="0">
                <a:latin typeface="Tahoma" pitchFamily="34" charset="0"/>
                <a:ea typeface="Tahoma" pitchFamily="34" charset="0"/>
                <a:cs typeface="Tahoma" pitchFamily="34" charset="0"/>
              </a:rPr>
              <a:t>Ngoài ra các xung điện áp cao cũng có thể tạo latch-up, hướng giải quyết là dùng các điốt xén tại ngõ vào khi IC hoạt động trong môi trường công nghiệp (dòng rơ le, động cơ,…).</a:t>
            </a:r>
          </a:p>
          <a:p>
            <a:r>
              <a:rPr lang="en-US" sz="2400" spc="-100" smtClean="0">
                <a:latin typeface="Tahoma" pitchFamily="34" charset="0"/>
                <a:ea typeface="Tahoma" pitchFamily="34" charset="0"/>
                <a:cs typeface="Tahoma" pitchFamily="34" charset="0"/>
              </a:rPr>
              <a:t>Việc ổn áp tốt cho V</a:t>
            </a:r>
            <a:r>
              <a:rPr lang="en-US" sz="2400" spc="-100" baseline="-25000" smtClean="0">
                <a:latin typeface="Tahoma" pitchFamily="34" charset="0"/>
                <a:ea typeface="Tahoma" pitchFamily="34" charset="0"/>
                <a:cs typeface="Tahoma" pitchFamily="34" charset="0"/>
              </a:rPr>
              <a:t>DD</a:t>
            </a:r>
            <a:r>
              <a:rPr lang="en-US" sz="2400" spc="-100" smtClean="0">
                <a:latin typeface="Tahoma" pitchFamily="34" charset="0"/>
                <a:ea typeface="Tahoma" pitchFamily="34" charset="0"/>
                <a:cs typeface="Tahoma" pitchFamily="34" charset="0"/>
              </a:rPr>
              <a:t> cũng giảm thiểu được hiện tượng này.</a:t>
            </a:r>
          </a:p>
          <a:p>
            <a:r>
              <a:rPr lang="en-US" sz="2400" spc="-100" smtClean="0">
                <a:latin typeface="Tahoma" pitchFamily="34" charset="0"/>
                <a:ea typeface="Tahoma" pitchFamily="34" charset="0"/>
                <a:cs typeface="Tahoma" pitchFamily="34" charset="0"/>
              </a:rPr>
              <a:t>Các thế hệ IC mới đã giảm thiểu nhiều khả năng tạo latch – up.</a:t>
            </a:r>
            <a:endParaRPr lang="en-US" sz="2400" b="1"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up)">
                                      <p:cBhvr>
                                        <p:cTn id="32" dur="500"/>
                                        <p:tgtEl>
                                          <p:spTgt spid="8">
                                            <p:txEl>
                                              <p:pRg st="5" end="5"/>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wipe(up)">
                                      <p:cBhvr>
                                        <p:cTn id="3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92</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Câu hỏi ôn tập</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686800" cy="5262979"/>
          </a:xfrm>
          <a:prstGeom prst="rect">
            <a:avLst/>
          </a:prstGeom>
          <a:noFill/>
        </p:spPr>
        <p:txBody>
          <a:bodyPr wrap="square" rtlCol="0">
            <a:spAutoFit/>
          </a:bodyPr>
          <a:lstStyle/>
          <a:p>
            <a:pPr marL="457200" indent="-457200">
              <a:buAutoNum type="arabicPeriod"/>
            </a:pPr>
            <a:r>
              <a:rPr lang="en-US" sz="2400" spc="-100" smtClean="0">
                <a:latin typeface="Tahoma" pitchFamily="34" charset="0"/>
                <a:ea typeface="Tahoma" pitchFamily="34" charset="0"/>
                <a:cs typeface="Tahoma" pitchFamily="34" charset="0"/>
              </a:rPr>
              <a:t>Loạt CMOS nào tương thích chân với TTL?</a:t>
            </a:r>
          </a:p>
          <a:p>
            <a:pPr marL="457200" indent="-457200">
              <a:buFontTx/>
              <a:buAutoNum type="arabicPeriod"/>
            </a:pPr>
            <a:r>
              <a:rPr lang="en-US" sz="2400" spc="-100" smtClean="0">
                <a:latin typeface="Tahoma" pitchFamily="34" charset="0"/>
                <a:ea typeface="Tahoma" pitchFamily="34" charset="0"/>
                <a:cs typeface="Tahoma" pitchFamily="34" charset="0"/>
              </a:rPr>
              <a:t>Loạt CMOS nào tương thích điện với TTL?</a:t>
            </a:r>
          </a:p>
          <a:p>
            <a:pPr marL="457200" indent="-457200">
              <a:buFontTx/>
              <a:buAutoNum type="arabicPeriod"/>
            </a:pPr>
            <a:r>
              <a:rPr lang="en-US" sz="2400" spc="-100" smtClean="0">
                <a:latin typeface="Tahoma" pitchFamily="34" charset="0"/>
                <a:ea typeface="Tahoma" pitchFamily="34" charset="0"/>
                <a:cs typeface="Tahoma" pitchFamily="34" charset="0"/>
              </a:rPr>
              <a:t>Loạt CMOS nào tương thích chức năng với TTL?</a:t>
            </a:r>
          </a:p>
          <a:p>
            <a:pPr marL="457200" indent="-457200">
              <a:buFontTx/>
              <a:buAutoNum type="arabicPeriod"/>
            </a:pPr>
            <a:r>
              <a:rPr lang="en-US" sz="2400" spc="-100" smtClean="0">
                <a:latin typeface="Tahoma" pitchFamily="34" charset="0"/>
                <a:ea typeface="Tahoma" pitchFamily="34" charset="0"/>
                <a:cs typeface="Tahoma" pitchFamily="34" charset="0"/>
              </a:rPr>
              <a:t>Họ logic nào tổ hợp được ưu điểm của CMOS và BJT?</a:t>
            </a:r>
          </a:p>
          <a:p>
            <a:pPr marL="457200" indent="-457200">
              <a:buFontTx/>
              <a:buAutoNum type="arabicPeriod"/>
            </a:pPr>
            <a:r>
              <a:rPr lang="en-US" sz="2400" spc="-100" smtClean="0">
                <a:latin typeface="Tahoma" pitchFamily="34" charset="0"/>
                <a:ea typeface="Tahoma" pitchFamily="34" charset="0"/>
                <a:cs typeface="Tahoma" pitchFamily="34" charset="0"/>
              </a:rPr>
              <a:t>Fan out của CMOS phụ thuộc các yếu tố nào?</a:t>
            </a:r>
          </a:p>
          <a:p>
            <a:pPr marL="457200" indent="-457200">
              <a:buFontTx/>
              <a:buAutoNum type="arabicPeriod"/>
            </a:pPr>
            <a:r>
              <a:rPr lang="en-US" sz="2400" spc="-100" smtClean="0">
                <a:latin typeface="Tahoma" pitchFamily="34" charset="0"/>
                <a:ea typeface="Tahoma" pitchFamily="34" charset="0"/>
                <a:cs typeface="Tahoma" pitchFamily="34" charset="0"/>
              </a:rPr>
              <a:t>Các vấn đề cần quan tâm với IC CMOS?</a:t>
            </a:r>
          </a:p>
          <a:p>
            <a:pPr marL="457200" indent="-457200">
              <a:buFontTx/>
              <a:buAutoNum type="arabicPeriod"/>
            </a:pPr>
            <a:r>
              <a:rPr lang="en-US" sz="2400" spc="-100" smtClean="0">
                <a:latin typeface="Tahoma" pitchFamily="34" charset="0"/>
                <a:ea typeface="Tahoma" pitchFamily="34" charset="0"/>
                <a:cs typeface="Tahoma" pitchFamily="34" charset="0"/>
              </a:rPr>
              <a:t>Họ IC (CMOS, TTL) nào thích hợp với thiết bị dùng pin? </a:t>
            </a:r>
          </a:p>
          <a:p>
            <a:pPr marL="457200" indent="-457200">
              <a:buFontTx/>
              <a:buAutoNum type="arabicPeriod"/>
            </a:pPr>
            <a:r>
              <a:rPr lang="en-US" sz="2400" spc="-100" smtClean="0">
                <a:latin typeface="Tahoma" pitchFamily="34" charset="0"/>
                <a:ea typeface="Tahoma" pitchFamily="34" charset="0"/>
                <a:cs typeface="Tahoma" pitchFamily="34" charset="0"/>
              </a:rPr>
              <a:t>Đúng/sai:</a:t>
            </a:r>
          </a:p>
          <a:p>
            <a:pPr marL="457200" indent="-457200">
              <a:buAutoNum type="alphaLcParenBoth"/>
            </a:pPr>
            <a:r>
              <a:rPr lang="en-US" sz="2400" spc="-100" smtClean="0">
                <a:latin typeface="Tahoma" pitchFamily="34" charset="0"/>
                <a:ea typeface="Tahoma" pitchFamily="34" charset="0"/>
                <a:cs typeface="Tahoma" pitchFamily="34" charset="0"/>
              </a:rPr>
              <a:t>Công suất tiêu thụ của CMOS tăng theo tần số hoạt động.</a:t>
            </a:r>
          </a:p>
          <a:p>
            <a:pPr marL="457200" indent="-457200">
              <a:buAutoNum type="alphaLcParenBoth"/>
            </a:pPr>
            <a:r>
              <a:rPr lang="en-US" sz="2400" spc="-100" smtClean="0">
                <a:latin typeface="Tahoma" pitchFamily="34" charset="0"/>
                <a:ea typeface="Tahoma" pitchFamily="34" charset="0"/>
                <a:cs typeface="Tahoma" pitchFamily="34" charset="0"/>
              </a:rPr>
              <a:t>Có thể thả nổi các chân không dùng của CMOS.</a:t>
            </a:r>
          </a:p>
          <a:p>
            <a:pPr marL="457200" indent="-457200">
              <a:buAutoNum type="alphaLcParenBoth"/>
            </a:pPr>
            <a:r>
              <a:rPr lang="en-US" sz="2400" spc="-100" smtClean="0">
                <a:latin typeface="Tahoma" pitchFamily="34" charset="0"/>
                <a:ea typeface="Tahoma" pitchFamily="34" charset="0"/>
                <a:cs typeface="Tahoma" pitchFamily="34" charset="0"/>
              </a:rPr>
              <a:t>TTL thích hợp hơn CMOS trong môi trường nhiễu cao.</a:t>
            </a:r>
          </a:p>
          <a:p>
            <a:pPr marL="457200" indent="-457200">
              <a:buAutoNum type="alphaLcParenBoth"/>
            </a:pPr>
            <a:r>
              <a:rPr lang="en-US" sz="2400" spc="-100" smtClean="0">
                <a:latin typeface="Tahoma" pitchFamily="34" charset="0"/>
                <a:ea typeface="Tahoma" pitchFamily="34" charset="0"/>
                <a:cs typeface="Tahoma" pitchFamily="34" charset="0"/>
              </a:rPr>
              <a:t>Tốc độ chuyển mạch CMOS tăng theo tần số hoạt động.</a:t>
            </a:r>
          </a:p>
          <a:p>
            <a:pPr marL="457200" indent="-457200">
              <a:buAutoNum type="alphaLcParenBoth"/>
            </a:pPr>
            <a:r>
              <a:rPr lang="en-US" sz="2400" spc="-100" smtClean="0">
                <a:latin typeface="Tahoma" pitchFamily="34" charset="0"/>
                <a:ea typeface="Tahoma" pitchFamily="34" charset="0"/>
                <a:cs typeface="Tahoma" pitchFamily="34" charset="0"/>
              </a:rPr>
              <a:t>Tốc độ chuyển mạch CMOS tăng theo điện áp nguồn nuôi.</a:t>
            </a:r>
          </a:p>
          <a:p>
            <a:pPr marL="457200" indent="-457200">
              <a:buAutoNum type="alphaLcParenBoth"/>
            </a:pPr>
            <a:r>
              <a:rPr lang="en-US" sz="2400" spc="-100" smtClean="0">
                <a:latin typeface="Tahoma" pitchFamily="34" charset="0"/>
                <a:ea typeface="Tahoma" pitchFamily="34" charset="0"/>
                <a:cs typeface="Tahoma" pitchFamily="34" charset="0"/>
              </a:rPr>
              <a:t>Hiện tượng latch up là ưu điểm của CMOS so với TTL. </a:t>
            </a:r>
            <a:endParaRPr lang="en-US" sz="2400"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wipe(left)">
                                      <p:cBhvr>
                                        <p:cTn id="49" dur="500"/>
                                        <p:tgtEl>
                                          <p:spTgt spid="8">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xEl>
                                              <p:pRg st="8" end="8"/>
                                            </p:txEl>
                                          </p:spTgt>
                                        </p:tgtEl>
                                        <p:attrNameLst>
                                          <p:attrName>style.visibility</p:attrName>
                                        </p:attrNameLst>
                                      </p:cBhvr>
                                      <p:to>
                                        <p:strVal val="visible"/>
                                      </p:to>
                                    </p:set>
                                    <p:animEffect transition="in" filter="wipe(left)">
                                      <p:cBhvr>
                                        <p:cTn id="54" dur="500"/>
                                        <p:tgtEl>
                                          <p:spTgt spid="8">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animEffect transition="in" filter="wipe(left)">
                                      <p:cBhvr>
                                        <p:cTn id="59" dur="500"/>
                                        <p:tgtEl>
                                          <p:spTgt spid="8">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
                                            <p:txEl>
                                              <p:pRg st="10" end="10"/>
                                            </p:txEl>
                                          </p:spTgt>
                                        </p:tgtEl>
                                        <p:attrNameLst>
                                          <p:attrName>style.visibility</p:attrName>
                                        </p:attrNameLst>
                                      </p:cBhvr>
                                      <p:to>
                                        <p:strVal val="visible"/>
                                      </p:to>
                                    </p:set>
                                    <p:animEffect transition="in" filter="wipe(left)">
                                      <p:cBhvr>
                                        <p:cTn id="64" dur="500"/>
                                        <p:tgtEl>
                                          <p:spTgt spid="8">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8">
                                            <p:txEl>
                                              <p:pRg st="11" end="11"/>
                                            </p:txEl>
                                          </p:spTgt>
                                        </p:tgtEl>
                                        <p:attrNameLst>
                                          <p:attrName>style.visibility</p:attrName>
                                        </p:attrNameLst>
                                      </p:cBhvr>
                                      <p:to>
                                        <p:strVal val="visible"/>
                                      </p:to>
                                    </p:set>
                                    <p:anim calcmode="lin" valueType="num">
                                      <p:cBhvr additive="base">
                                        <p:cTn id="69" dur="500" fill="hold"/>
                                        <p:tgtEl>
                                          <p:spTgt spid="8">
                                            <p:txEl>
                                              <p:pRg st="11" end="11"/>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8">
                                            <p:txEl>
                                              <p:pRg st="12" end="12"/>
                                            </p:txEl>
                                          </p:spTgt>
                                        </p:tgtEl>
                                        <p:attrNameLst>
                                          <p:attrName>style.visibility</p:attrName>
                                        </p:attrNameLst>
                                      </p:cBhvr>
                                      <p:to>
                                        <p:strVal val="visible"/>
                                      </p:to>
                                    </p:set>
                                    <p:animEffect transition="in" filter="wipe(left)">
                                      <p:cBhvr>
                                        <p:cTn id="75" dur="500"/>
                                        <p:tgtEl>
                                          <p:spTgt spid="8">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
                                            <p:txEl>
                                              <p:pRg st="13" end="13"/>
                                            </p:txEl>
                                          </p:spTgt>
                                        </p:tgtEl>
                                        <p:attrNameLst>
                                          <p:attrName>style.visibility</p:attrName>
                                        </p:attrNameLst>
                                      </p:cBhvr>
                                      <p:to>
                                        <p:strVal val="visible"/>
                                      </p:to>
                                    </p:set>
                                    <p:animEffect transition="in" filter="wipe(left)">
                                      <p:cBhvr>
                                        <p:cTn id="80"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93</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điện áp thấp</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1437144"/>
            <a:ext cx="8229600" cy="2677656"/>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Yêu cầu tích hợp hóa với mức độ cao </a:t>
            </a:r>
          </a:p>
          <a:p>
            <a:r>
              <a:rPr lang="en-US" sz="2400" spc="-100" smtClean="0">
                <a:latin typeface="Tahoma" pitchFamily="34" charset="0"/>
                <a:ea typeface="Tahoma" pitchFamily="34" charset="0"/>
                <a:cs typeface="Tahoma" pitchFamily="34" charset="0"/>
                <a:sym typeface="Wingdings 3"/>
              </a:rPr>
              <a:t>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tăng P</a:t>
            </a:r>
            <a:r>
              <a:rPr lang="en-US" sz="2400" spc="-100" baseline="-25000" smtClean="0">
                <a:latin typeface="Tahoma" pitchFamily="34" charset="0"/>
                <a:ea typeface="Tahoma" pitchFamily="34" charset="0"/>
                <a:cs typeface="Tahoma" pitchFamily="34" charset="0"/>
                <a:sym typeface="Wingdings 3"/>
              </a:rPr>
              <a:t>D</a:t>
            </a:r>
            <a:r>
              <a:rPr lang="en-US" sz="2400" spc="-100" smtClean="0">
                <a:latin typeface="Tahoma" pitchFamily="34" charset="0"/>
                <a:ea typeface="Tahoma" pitchFamily="34" charset="0"/>
                <a:cs typeface="Tahoma" pitchFamily="34" charset="0"/>
                <a:sym typeface="Wingdings 3"/>
              </a:rPr>
              <a:t>, </a:t>
            </a:r>
          </a:p>
          <a:p>
            <a:r>
              <a:rPr lang="en-US" sz="2400" spc="-100" smtClean="0">
                <a:latin typeface="Tahoma" pitchFamily="34" charset="0"/>
                <a:ea typeface="Tahoma" pitchFamily="34" charset="0"/>
                <a:cs typeface="Tahoma" pitchFamily="34" charset="0"/>
                <a:sym typeface="Wingdings 3"/>
              </a:rPr>
              <a:t>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tăng t</a:t>
            </a:r>
            <a:r>
              <a:rPr lang="en-US" sz="2400" spc="-100" baseline="30000" smtClean="0">
                <a:latin typeface="Tahoma" pitchFamily="34" charset="0"/>
                <a:ea typeface="Tahoma" pitchFamily="34" charset="0"/>
                <a:cs typeface="Tahoma" pitchFamily="34" charset="0"/>
                <a:sym typeface="Wingdings 3"/>
              </a:rPr>
              <a:t>0</a:t>
            </a:r>
            <a:r>
              <a:rPr lang="en-US" sz="2400" spc="-100" smtClean="0">
                <a:latin typeface="Tahoma" pitchFamily="34" charset="0"/>
                <a:ea typeface="Tahoma" pitchFamily="34" charset="0"/>
                <a:cs typeface="Tahoma" pitchFamily="34" charset="0"/>
                <a:sym typeface="Wingdings 3"/>
              </a:rPr>
              <a:t>.</a:t>
            </a:r>
          </a:p>
          <a:p>
            <a:r>
              <a:rPr lang="en-US" sz="2400" spc="-100" smtClean="0">
                <a:latin typeface="Tahoma" pitchFamily="34" charset="0"/>
                <a:ea typeface="Tahoma" pitchFamily="34" charset="0"/>
                <a:cs typeface="Tahoma" pitchFamily="34" charset="0"/>
                <a:sym typeface="Wingdings 3"/>
              </a:rPr>
              <a:t>Vấn đề quá nhiệt này có thể được hóa giải qua việc cấp nguồn nuôi điện áp thấp (mức 3,5V và mới hơn là 2,5V).</a:t>
            </a:r>
          </a:p>
          <a:p>
            <a:r>
              <a:rPr lang="en-US" sz="2400" spc="-100" smtClean="0">
                <a:latin typeface="Tahoma" pitchFamily="34" charset="0"/>
                <a:ea typeface="Tahoma" pitchFamily="34" charset="0"/>
                <a:cs typeface="Tahoma" pitchFamily="34" charset="0"/>
                <a:sym typeface="Wingdings 3"/>
              </a:rPr>
              <a:t>Nhiều CPU 2,5V và DRAM 3,5V đã được dùng trong PC.</a:t>
            </a:r>
          </a:p>
          <a:p>
            <a:r>
              <a:rPr lang="en-US" sz="2400" spc="-100" smtClean="0">
                <a:latin typeface="Tahoma" pitchFamily="34" charset="0"/>
                <a:ea typeface="Tahoma" pitchFamily="34" charset="0"/>
                <a:cs typeface="Tahoma" pitchFamily="34" charset="0"/>
                <a:sym typeface="Wingdings 3"/>
              </a:rPr>
              <a:t>Phần này, chỉ khảo sát một số IC của Texas Instruments. </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dissolv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 calcmode="lin" valueType="num">
                                      <p:cBhvr additive="base">
                                        <p:cTn id="28"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wipe(left)">
                                      <p:cBhvr>
                                        <p:cTn id="3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94</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điện áp thấp</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458200" cy="5632311"/>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Họ CMOS</a:t>
            </a:r>
          </a:p>
          <a:p>
            <a:r>
              <a:rPr lang="en-US" sz="2400" b="1" spc="-100" smtClean="0">
                <a:solidFill>
                  <a:srgbClr val="C00000"/>
                </a:solidFill>
                <a:latin typeface="Tahoma" pitchFamily="34" charset="0"/>
                <a:ea typeface="Tahoma" pitchFamily="34" charset="0"/>
                <a:cs typeface="Tahoma" pitchFamily="34" charset="0"/>
              </a:rPr>
              <a:t>74LVC</a:t>
            </a:r>
            <a:r>
              <a:rPr lang="en-US" sz="2400" spc="-100" smtClean="0">
                <a:solidFill>
                  <a:srgbClr val="C00000"/>
                </a:solidFill>
                <a:latin typeface="Tahoma" pitchFamily="34" charset="0"/>
                <a:ea typeface="Tahoma" pitchFamily="34" charset="0"/>
                <a:cs typeface="Tahoma" pitchFamily="34" charset="0"/>
              </a:rPr>
              <a:t> (Low Voltage CMOS)</a:t>
            </a:r>
            <a:r>
              <a:rPr lang="en-US" sz="2400" spc="-100" smtClean="0">
                <a:latin typeface="Tahoma" pitchFamily="34" charset="0"/>
                <a:ea typeface="Tahoma" pitchFamily="34" charset="0"/>
                <a:cs typeface="Tahoma" pitchFamily="34" charset="0"/>
              </a:rPr>
              <a:t> chế tạo mức SSI, MSI.</a:t>
            </a:r>
          </a:p>
          <a:p>
            <a:r>
              <a:rPr lang="en-US" sz="2400" spc="-100" smtClean="0">
                <a:latin typeface="Tahoma" pitchFamily="34" charset="0"/>
                <a:ea typeface="Tahoma" pitchFamily="34" charset="0"/>
                <a:cs typeface="Tahoma" pitchFamily="34" charset="0"/>
              </a:rPr>
              <a:t>Loạt này có thể hoạt động với mức logic 5V, và có thể chuyển từ hệ 5V sang 3V.</a:t>
            </a:r>
          </a:p>
          <a:p>
            <a:r>
              <a:rPr lang="en-US" sz="2400" spc="-100" smtClean="0">
                <a:latin typeface="Tahoma" pitchFamily="34" charset="0"/>
                <a:ea typeface="Tahoma" pitchFamily="34" charset="0"/>
                <a:cs typeface="Tahoma" pitchFamily="34" charset="0"/>
              </a:rPr>
              <a:t>74LVC có thể thúc các TTL 5V, không thúc được 74HC/AHC.</a:t>
            </a:r>
          </a:p>
          <a:p>
            <a:r>
              <a:rPr lang="en-US" sz="2400" b="1" spc="-100" smtClean="0">
                <a:solidFill>
                  <a:srgbClr val="C00000"/>
                </a:solidFill>
                <a:latin typeface="Tahoma" pitchFamily="34" charset="0"/>
                <a:ea typeface="Tahoma" pitchFamily="34" charset="0"/>
                <a:cs typeface="Tahoma" pitchFamily="34" charset="0"/>
              </a:rPr>
              <a:t>74ALVC </a:t>
            </a:r>
            <a:r>
              <a:rPr lang="en-US" sz="2400" spc="-100" smtClean="0">
                <a:solidFill>
                  <a:srgbClr val="C00000"/>
                </a:solidFill>
                <a:latin typeface="Tahoma" pitchFamily="34" charset="0"/>
                <a:ea typeface="Tahoma" pitchFamily="34" charset="0"/>
                <a:cs typeface="Tahoma" pitchFamily="34" charset="0"/>
              </a:rPr>
              <a:t>(Advanced Low Voltage CMOS)</a:t>
            </a:r>
          </a:p>
          <a:p>
            <a:r>
              <a:rPr lang="en-US" sz="2400" spc="-100" smtClean="0">
                <a:latin typeface="Tahoma" pitchFamily="34" charset="0"/>
                <a:ea typeface="Tahoma" pitchFamily="34" charset="0"/>
                <a:cs typeface="Tahoma" pitchFamily="34" charset="0"/>
              </a:rPr>
              <a:t>Có hiệu năng cao nhất trong hệ, được dùng cho giao diện bus với mức 3,3V.</a:t>
            </a:r>
          </a:p>
          <a:p>
            <a:r>
              <a:rPr lang="en-US" sz="2400" b="1" spc="-100" smtClean="0">
                <a:solidFill>
                  <a:srgbClr val="C00000"/>
                </a:solidFill>
                <a:latin typeface="Tahoma" pitchFamily="34" charset="0"/>
                <a:ea typeface="Tahoma" pitchFamily="34" charset="0"/>
                <a:cs typeface="Tahoma" pitchFamily="34" charset="0"/>
              </a:rPr>
              <a:t>74LV </a:t>
            </a:r>
            <a:r>
              <a:rPr lang="en-US" sz="2400" spc="-100" smtClean="0">
                <a:solidFill>
                  <a:srgbClr val="C00000"/>
                </a:solidFill>
                <a:latin typeface="Tahoma" pitchFamily="34" charset="0"/>
                <a:ea typeface="Tahoma" pitchFamily="34" charset="0"/>
                <a:cs typeface="Tahoma" pitchFamily="34" charset="0"/>
              </a:rPr>
              <a:t>(Low Voltage)</a:t>
            </a:r>
          </a:p>
          <a:p>
            <a:r>
              <a:rPr lang="en-US" sz="2400" spc="-100" smtClean="0">
                <a:latin typeface="Tahoma" pitchFamily="34" charset="0"/>
                <a:ea typeface="Tahoma" pitchFamily="34" charset="0"/>
                <a:cs typeface="Tahoma" pitchFamily="34" charset="0"/>
              </a:rPr>
              <a:t>Cổng SSI và MSI, chỉ được dùng với mức 3, 3V  </a:t>
            </a:r>
          </a:p>
          <a:p>
            <a:r>
              <a:rPr lang="en-US" sz="2400" b="1" spc="-100" smtClean="0">
                <a:solidFill>
                  <a:srgbClr val="C00000"/>
                </a:solidFill>
                <a:latin typeface="Tahoma" pitchFamily="34" charset="0"/>
                <a:ea typeface="Tahoma" pitchFamily="34" charset="0"/>
                <a:cs typeface="Tahoma" pitchFamily="34" charset="0"/>
              </a:rPr>
              <a:t>74AVC </a:t>
            </a:r>
            <a:r>
              <a:rPr lang="en-US" sz="2400" spc="-100" smtClean="0">
                <a:solidFill>
                  <a:srgbClr val="C00000"/>
                </a:solidFill>
                <a:latin typeface="Tahoma" pitchFamily="34" charset="0"/>
                <a:ea typeface="Tahoma" pitchFamily="34" charset="0"/>
                <a:cs typeface="Tahoma" pitchFamily="34" charset="0"/>
              </a:rPr>
              <a:t>(Advanced Very Low Voltage CMOS)</a:t>
            </a:r>
          </a:p>
          <a:p>
            <a:r>
              <a:rPr lang="en-US" sz="2400" spc="-100" smtClean="0">
                <a:latin typeface="Tahoma" pitchFamily="34" charset="0"/>
                <a:ea typeface="Tahoma" pitchFamily="34" charset="0"/>
                <a:cs typeface="Tahoma" pitchFamily="34" charset="0"/>
              </a:rPr>
              <a:t>Dùng với mức 2,5V (và các mức 1,2V đến 3,3V). Dùng được với nhiều cấp điện áp nuôi.</a:t>
            </a:r>
          </a:p>
          <a:p>
            <a:r>
              <a:rPr lang="en-US" sz="2400" spc="-100" smtClean="0">
                <a:latin typeface="Tahoma" pitchFamily="34" charset="0"/>
                <a:ea typeface="Tahoma" pitchFamily="34" charset="0"/>
                <a:cs typeface="Tahoma" pitchFamily="34" charset="0"/>
              </a:rPr>
              <a:t>Thời gian truyền trễ bé hơn 2ns, so sánh được với 74AS.</a:t>
            </a:r>
          </a:p>
          <a:p>
            <a:r>
              <a:rPr lang="en-US" sz="2400" spc="-100" smtClean="0">
                <a:latin typeface="Tahoma" pitchFamily="34" charset="0"/>
                <a:ea typeface="Tahoma" pitchFamily="34" charset="0"/>
                <a:cs typeface="Tahoma" pitchFamily="34" charset="0"/>
              </a:rPr>
              <a:t>Giao diện tốt với BiCMOS.  </a:t>
            </a:r>
            <a:r>
              <a:rPr lang="en-US" sz="2400" b="1" spc="-100" smtClean="0">
                <a:solidFill>
                  <a:srgbClr val="C00000"/>
                </a:solidFill>
                <a:latin typeface="Tahoma" pitchFamily="34" charset="0"/>
                <a:ea typeface="Tahoma" pitchFamily="34" charset="0"/>
                <a:cs typeface="Tahoma" pitchFamily="34" charset="0"/>
              </a:rPr>
              <a:t> </a:t>
            </a:r>
            <a:endParaRPr lang="en-US" sz="2400" b="1"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left)">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dissolve">
                                      <p:cBhvr>
                                        <p:cTn id="26" dur="500"/>
                                        <p:tgtEl>
                                          <p:spTgt spid="8">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dissolve">
                                      <p:cBhvr>
                                        <p:cTn id="29" dur="5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dissolve">
                                      <p:cBhvr>
                                        <p:cTn id="34" dur="500"/>
                                        <p:tgtEl>
                                          <p:spTgt spid="8">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dissolve">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dissolve">
                                      <p:cBhvr>
                                        <p:cTn id="42" dur="500"/>
                                        <p:tgtEl>
                                          <p:spTgt spid="8">
                                            <p:txEl>
                                              <p:pRg st="8" end="8"/>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dissolve">
                                      <p:cBhvr>
                                        <p:cTn id="45" dur="500"/>
                                        <p:tgtEl>
                                          <p:spTgt spid="8">
                                            <p:txEl>
                                              <p:pRg st="9" end="9"/>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8">
                                            <p:txEl>
                                              <p:pRg st="10" end="10"/>
                                            </p:txEl>
                                          </p:spTgt>
                                        </p:tgtEl>
                                        <p:attrNameLst>
                                          <p:attrName>style.visibility</p:attrName>
                                        </p:attrNameLst>
                                      </p:cBhvr>
                                      <p:to>
                                        <p:strVal val="visible"/>
                                      </p:to>
                                    </p:set>
                                    <p:animEffect transition="in" filter="dissolve">
                                      <p:cBhvr>
                                        <p:cTn id="48" dur="500"/>
                                        <p:tgtEl>
                                          <p:spTgt spid="8">
                                            <p:txEl>
                                              <p:pRg st="10" end="10"/>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animEffect transition="in" filter="dissolve">
                                      <p:cBhvr>
                                        <p:cTn id="5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95</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điện áp thấp</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533400"/>
            <a:ext cx="8534400" cy="637097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74AUC </a:t>
            </a:r>
            <a:r>
              <a:rPr lang="en-US" sz="2400" spc="-100" smtClean="0">
                <a:solidFill>
                  <a:srgbClr val="C00000"/>
                </a:solidFill>
                <a:latin typeface="Tahoma" pitchFamily="34" charset="0"/>
                <a:ea typeface="Tahoma" pitchFamily="34" charset="0"/>
                <a:cs typeface="Tahoma" pitchFamily="34" charset="0"/>
              </a:rPr>
              <a:t>(Advanced Ultra Low Voltage CMOS)</a:t>
            </a:r>
          </a:p>
          <a:p>
            <a:r>
              <a:rPr lang="en-US" sz="2400" spc="-100" smtClean="0">
                <a:latin typeface="Tahoma" pitchFamily="34" charset="0"/>
                <a:ea typeface="Tahoma" pitchFamily="34" charset="0"/>
                <a:cs typeface="Tahoma" pitchFamily="34" charset="0"/>
              </a:rPr>
              <a:t>Dùng với mức nguồn nuôi 1,8V</a:t>
            </a:r>
          </a:p>
          <a:p>
            <a:r>
              <a:rPr lang="en-US" sz="2400" b="1" spc="-100" smtClean="0">
                <a:solidFill>
                  <a:srgbClr val="C00000"/>
                </a:solidFill>
                <a:latin typeface="Tahoma" pitchFamily="34" charset="0"/>
                <a:ea typeface="Tahoma" pitchFamily="34" charset="0"/>
                <a:cs typeface="Tahoma" pitchFamily="34" charset="0"/>
              </a:rPr>
              <a:t>74AUP </a:t>
            </a:r>
            <a:r>
              <a:rPr lang="en-US" sz="2400" spc="-100" smtClean="0">
                <a:solidFill>
                  <a:srgbClr val="C00000"/>
                </a:solidFill>
                <a:latin typeface="Tahoma" pitchFamily="34" charset="0"/>
                <a:ea typeface="Tahoma" pitchFamily="34" charset="0"/>
                <a:cs typeface="Tahoma" pitchFamily="34" charset="0"/>
              </a:rPr>
              <a:t>(Advanced Ultra Low Power)</a:t>
            </a:r>
          </a:p>
          <a:p>
            <a:r>
              <a:rPr lang="en-US" sz="2400" spc="-100" smtClean="0">
                <a:latin typeface="Tahoma" pitchFamily="34" charset="0"/>
                <a:ea typeface="Tahoma" pitchFamily="34" charset="0"/>
                <a:cs typeface="Tahoma" pitchFamily="34" charset="0"/>
              </a:rPr>
              <a:t>Mức công suất thấp nhất cho phép dùng với thiết bị xách tay </a:t>
            </a:r>
          </a:p>
          <a:p>
            <a:r>
              <a:rPr lang="en-US" sz="2400" b="1" spc="-100" smtClean="0">
                <a:solidFill>
                  <a:srgbClr val="C00000"/>
                </a:solidFill>
                <a:latin typeface="Tahoma" pitchFamily="34" charset="0"/>
                <a:ea typeface="Tahoma" pitchFamily="34" charset="0"/>
                <a:cs typeface="Tahoma" pitchFamily="34" charset="0"/>
              </a:rPr>
              <a:t>74CBT </a:t>
            </a:r>
            <a:r>
              <a:rPr lang="en-US" sz="2400" spc="-100" smtClean="0">
                <a:solidFill>
                  <a:srgbClr val="C00000"/>
                </a:solidFill>
                <a:latin typeface="Tahoma" pitchFamily="34" charset="0"/>
                <a:ea typeface="Tahoma" pitchFamily="34" charset="0"/>
                <a:cs typeface="Tahoma" pitchFamily="34" charset="0"/>
              </a:rPr>
              <a:t>(Cross Bar Technology)</a:t>
            </a:r>
          </a:p>
          <a:p>
            <a:r>
              <a:rPr lang="en-US" sz="2400" spc="-100" smtClean="0">
                <a:latin typeface="Tahoma" pitchFamily="34" charset="0"/>
                <a:ea typeface="Tahoma" pitchFamily="34" charset="0"/>
                <a:cs typeface="Tahoma" pitchFamily="34" charset="0"/>
              </a:rPr>
              <a:t>Dùng cho mạch giao diện bus tốc độ cao, có thể chuyển nhanh khi enable và không rút tải khi disable.</a:t>
            </a:r>
          </a:p>
          <a:p>
            <a:r>
              <a:rPr lang="en-US" sz="2400" b="1" spc="-100" smtClean="0">
                <a:solidFill>
                  <a:srgbClr val="C00000"/>
                </a:solidFill>
                <a:latin typeface="Tahoma" pitchFamily="34" charset="0"/>
                <a:ea typeface="Tahoma" pitchFamily="34" charset="0"/>
                <a:cs typeface="Tahoma" pitchFamily="34" charset="0"/>
              </a:rPr>
              <a:t>74CBTLV </a:t>
            </a:r>
            <a:r>
              <a:rPr lang="en-US" sz="2400" spc="-100" smtClean="0">
                <a:solidFill>
                  <a:srgbClr val="C00000"/>
                </a:solidFill>
                <a:latin typeface="Tahoma" pitchFamily="34" charset="0"/>
                <a:ea typeface="Tahoma" pitchFamily="34" charset="0"/>
                <a:cs typeface="Tahoma" pitchFamily="34" charset="0"/>
              </a:rPr>
              <a:t>(Cross Bar Technology Low Voltage)</a:t>
            </a:r>
          </a:p>
          <a:p>
            <a:r>
              <a:rPr lang="en-US" sz="2400" spc="-100" smtClean="0">
                <a:latin typeface="Tahoma" pitchFamily="34" charset="0"/>
                <a:ea typeface="Tahoma" pitchFamily="34" charset="0"/>
                <a:cs typeface="Tahoma" pitchFamily="34" charset="0"/>
              </a:rPr>
              <a:t>Dạng bổ phụ cho 74CBT dùng với 3,3V.</a:t>
            </a:r>
          </a:p>
          <a:p>
            <a:r>
              <a:rPr lang="en-US" sz="2400" b="1" spc="-100" smtClean="0">
                <a:solidFill>
                  <a:srgbClr val="C00000"/>
                </a:solidFill>
                <a:latin typeface="Tahoma" pitchFamily="34" charset="0"/>
                <a:ea typeface="Tahoma" pitchFamily="34" charset="0"/>
                <a:cs typeface="Tahoma" pitchFamily="34" charset="0"/>
              </a:rPr>
              <a:t>74GTP </a:t>
            </a:r>
            <a:r>
              <a:rPr lang="en-US" sz="2400" spc="-100" smtClean="0">
                <a:solidFill>
                  <a:srgbClr val="C00000"/>
                </a:solidFill>
                <a:latin typeface="Tahoma" pitchFamily="34" charset="0"/>
                <a:ea typeface="Tahoma" pitchFamily="34" charset="0"/>
                <a:cs typeface="Tahoma" pitchFamily="34" charset="0"/>
              </a:rPr>
              <a:t>(Gunning Transceiver Logic Plus)</a:t>
            </a:r>
          </a:p>
          <a:p>
            <a:r>
              <a:rPr lang="en-US" sz="2400" spc="-100" smtClean="0">
                <a:latin typeface="Tahoma" pitchFamily="34" charset="0"/>
                <a:ea typeface="Tahoma" pitchFamily="34" charset="0"/>
                <a:cs typeface="Tahoma" pitchFamily="34" charset="0"/>
              </a:rPr>
              <a:t>Dùng cho ứng dụng tốc độ cao.</a:t>
            </a:r>
          </a:p>
          <a:p>
            <a:r>
              <a:rPr lang="en-US" sz="2400" b="1" spc="-100" smtClean="0">
                <a:solidFill>
                  <a:srgbClr val="C00000"/>
                </a:solidFill>
                <a:latin typeface="Tahoma" pitchFamily="34" charset="0"/>
                <a:ea typeface="Tahoma" pitchFamily="34" charset="0"/>
                <a:cs typeface="Tahoma" pitchFamily="34" charset="0"/>
              </a:rPr>
              <a:t>74SSTV </a:t>
            </a:r>
            <a:r>
              <a:rPr lang="en-US" sz="2400" spc="-100" smtClean="0">
                <a:solidFill>
                  <a:srgbClr val="C00000"/>
                </a:solidFill>
                <a:latin typeface="Tahoma" pitchFamily="34" charset="0"/>
                <a:ea typeface="Tahoma" pitchFamily="34" charset="0"/>
                <a:cs typeface="Tahoma" pitchFamily="34" charset="0"/>
              </a:rPr>
              <a:t>(Stub Series Terminated Logic)</a:t>
            </a:r>
          </a:p>
          <a:p>
            <a:r>
              <a:rPr lang="en-US" sz="2400" spc="-100" smtClean="0">
                <a:latin typeface="Tahoma" pitchFamily="34" charset="0"/>
                <a:ea typeface="Tahoma" pitchFamily="34" charset="0"/>
                <a:cs typeface="Tahoma" pitchFamily="34" charset="0"/>
              </a:rPr>
              <a:t>Dùng trong các hệ nhớ tốc độ cao.</a:t>
            </a:r>
          </a:p>
          <a:p>
            <a:r>
              <a:rPr lang="en-US" sz="2400" b="1" spc="-100" smtClean="0">
                <a:solidFill>
                  <a:srgbClr val="C00000"/>
                </a:solidFill>
                <a:latin typeface="Tahoma" pitchFamily="34" charset="0"/>
                <a:ea typeface="Tahoma" pitchFamily="34" charset="0"/>
                <a:cs typeface="Tahoma" pitchFamily="34" charset="0"/>
              </a:rPr>
              <a:t>ST Switch </a:t>
            </a:r>
            <a:r>
              <a:rPr lang="en-US" sz="2400" spc="-100" smtClean="0">
                <a:solidFill>
                  <a:srgbClr val="C00000"/>
                </a:solidFill>
                <a:latin typeface="Tahoma" pitchFamily="34" charset="0"/>
                <a:ea typeface="Tahoma" pitchFamily="34" charset="0"/>
                <a:cs typeface="Tahoma" pitchFamily="34" charset="0"/>
              </a:rPr>
              <a:t>(TI Signal Switch) </a:t>
            </a:r>
            <a:r>
              <a:rPr lang="en-US" sz="2400" spc="-100" smtClean="0">
                <a:latin typeface="Tahoma" pitchFamily="34" charset="0"/>
                <a:ea typeface="Tahoma" pitchFamily="34" charset="0"/>
                <a:cs typeface="Tahoma" pitchFamily="34" charset="0"/>
              </a:rPr>
              <a:t>Dùng với tín hiệu hỗn hợp, các giải pháp chuyển mạch analog và số, ghép kênh.</a:t>
            </a:r>
          </a:p>
          <a:p>
            <a:r>
              <a:rPr lang="en-US" sz="2400" b="1" spc="-100" smtClean="0">
                <a:solidFill>
                  <a:srgbClr val="C00000"/>
                </a:solidFill>
                <a:latin typeface="Tahoma" pitchFamily="34" charset="0"/>
                <a:ea typeface="Tahoma" pitchFamily="34" charset="0"/>
                <a:cs typeface="Tahoma" pitchFamily="34" charset="0"/>
              </a:rPr>
              <a:t>74TVC </a:t>
            </a:r>
            <a:r>
              <a:rPr lang="en-US" sz="2400" spc="-100" smtClean="0">
                <a:solidFill>
                  <a:srgbClr val="C00000"/>
                </a:solidFill>
                <a:latin typeface="Tahoma" pitchFamily="34" charset="0"/>
                <a:ea typeface="Tahoma" pitchFamily="34" charset="0"/>
                <a:cs typeface="Tahoma" pitchFamily="34" charset="0"/>
              </a:rPr>
              <a:t>(Translation Voltage Clamp)</a:t>
            </a:r>
          </a:p>
          <a:p>
            <a:r>
              <a:rPr lang="en-US" sz="2400" spc="-100" smtClean="0">
                <a:latin typeface="Tahoma" pitchFamily="34" charset="0"/>
                <a:ea typeface="Tahoma" pitchFamily="34" charset="0"/>
                <a:cs typeface="Tahoma" pitchFamily="34" charset="0"/>
              </a:rPr>
              <a:t>Bảo vệ các ngõ vào, ra khỏi xung quá áp trên đường bus</a:t>
            </a:r>
            <a:endParaRPr lang="en-US" sz="2400" spc="-100">
              <a:solidFill>
                <a:srgbClr val="C00000"/>
              </a:solidFill>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dissolv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dissolve">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dissolve">
                                      <p:cBhvr>
                                        <p:cTn id="31" dur="500"/>
                                        <p:tgtEl>
                                          <p:spTgt spid="8">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dissolve">
                                      <p:cBhvr>
                                        <p:cTn id="34" dur="500"/>
                                        <p:tgtEl>
                                          <p:spTgt spid="8">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dissolve">
                                      <p:cBhvr>
                                        <p:cTn id="39" dur="500"/>
                                        <p:tgtEl>
                                          <p:spTgt spid="8">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dissolve">
                                      <p:cBhvr>
                                        <p:cTn id="42" dur="500"/>
                                        <p:tgtEl>
                                          <p:spTgt spid="8">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animEffect transition="in" filter="dissolve">
                                      <p:cBhvr>
                                        <p:cTn id="47" dur="500"/>
                                        <p:tgtEl>
                                          <p:spTgt spid="8">
                                            <p:txEl>
                                              <p:pRg st="10" end="10"/>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8">
                                            <p:txEl>
                                              <p:pRg st="11" end="11"/>
                                            </p:txEl>
                                          </p:spTgt>
                                        </p:tgtEl>
                                        <p:attrNameLst>
                                          <p:attrName>style.visibility</p:attrName>
                                        </p:attrNameLst>
                                      </p:cBhvr>
                                      <p:to>
                                        <p:strVal val="visible"/>
                                      </p:to>
                                    </p:set>
                                    <p:animEffect transition="in" filter="dissolve">
                                      <p:cBhvr>
                                        <p:cTn id="50" dur="500"/>
                                        <p:tgtEl>
                                          <p:spTgt spid="8">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animEffect transition="in" filter="dissolve">
                                      <p:cBhvr>
                                        <p:cTn id="55" dur="500"/>
                                        <p:tgtEl>
                                          <p:spTgt spid="8">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8">
                                            <p:txEl>
                                              <p:pRg st="13" end="13"/>
                                            </p:txEl>
                                          </p:spTgt>
                                        </p:tgtEl>
                                        <p:attrNameLst>
                                          <p:attrName>style.visibility</p:attrName>
                                        </p:attrNameLst>
                                      </p:cBhvr>
                                      <p:to>
                                        <p:strVal val="visible"/>
                                      </p:to>
                                    </p:set>
                                    <p:animEffect transition="in" filter="dissolve">
                                      <p:cBhvr>
                                        <p:cTn id="60" dur="500"/>
                                        <p:tgtEl>
                                          <p:spTgt spid="8">
                                            <p:txEl>
                                              <p:pRg st="13" end="13"/>
                                            </p:txEl>
                                          </p:spTgt>
                                        </p:tgtEl>
                                      </p:cBhvr>
                                    </p:animEffect>
                                  </p:childTnLst>
                                </p:cTn>
                              </p:par>
                              <p:par>
                                <p:cTn id="61" presetID="9" presetClass="entr" presetSubtype="0" fill="hold" nodeType="withEffect">
                                  <p:stCondLst>
                                    <p:cond delay="0"/>
                                  </p:stCondLst>
                                  <p:childTnLst>
                                    <p:set>
                                      <p:cBhvr>
                                        <p:cTn id="62" dur="1" fill="hold">
                                          <p:stCondLst>
                                            <p:cond delay="0"/>
                                          </p:stCondLst>
                                        </p:cTn>
                                        <p:tgtEl>
                                          <p:spTgt spid="8">
                                            <p:txEl>
                                              <p:pRg st="14" end="14"/>
                                            </p:txEl>
                                          </p:spTgt>
                                        </p:tgtEl>
                                        <p:attrNameLst>
                                          <p:attrName>style.visibility</p:attrName>
                                        </p:attrNameLst>
                                      </p:cBhvr>
                                      <p:to>
                                        <p:strVal val="visible"/>
                                      </p:to>
                                    </p:set>
                                    <p:animEffect transition="in" filter="dissolve">
                                      <p:cBhvr>
                                        <p:cTn id="63" dur="5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96</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Họ BiCMOS </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8077200" cy="526297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74LVT </a:t>
            </a:r>
            <a:r>
              <a:rPr lang="en-US" sz="2400" spc="-100" smtClean="0">
                <a:solidFill>
                  <a:srgbClr val="C00000"/>
                </a:solidFill>
                <a:latin typeface="Tahoma" pitchFamily="34" charset="0"/>
                <a:ea typeface="Tahoma" pitchFamily="34" charset="0"/>
                <a:cs typeface="Tahoma" pitchFamily="34" charset="0"/>
              </a:rPr>
              <a:t>(Low Voltage BiCMOS Technology)</a:t>
            </a:r>
          </a:p>
          <a:p>
            <a:r>
              <a:rPr lang="en-US" sz="2400" spc="-100" smtClean="0">
                <a:latin typeface="Tahoma" pitchFamily="34" charset="0"/>
                <a:ea typeface="Tahoma" pitchFamily="34" charset="0"/>
                <a:cs typeface="Tahoma" pitchFamily="34" charset="0"/>
              </a:rPr>
              <a:t>Dùng cho giao diện bus 8 và 16 bit. Ngõ vào nhận mức 5V và dùng làm bộ chuyển 5V sang 3V.</a:t>
            </a:r>
          </a:p>
          <a:p>
            <a:r>
              <a:rPr lang="en-US" sz="2400" spc="-100" smtClean="0">
                <a:latin typeface="Tahoma" pitchFamily="34" charset="0"/>
                <a:ea typeface="Tahoma" pitchFamily="34" charset="0"/>
                <a:cs typeface="Tahoma" pitchFamily="34" charset="0"/>
              </a:rPr>
              <a:t>Có tính tương thích điện đầy đủ với TTL.</a:t>
            </a:r>
          </a:p>
          <a:p>
            <a:r>
              <a:rPr lang="en-US" sz="2400" b="1" spc="-100" smtClean="0">
                <a:solidFill>
                  <a:srgbClr val="C00000"/>
                </a:solidFill>
                <a:latin typeface="Tahoma" pitchFamily="34" charset="0"/>
                <a:ea typeface="Tahoma" pitchFamily="34" charset="0"/>
                <a:cs typeface="Tahoma" pitchFamily="34" charset="0"/>
              </a:rPr>
              <a:t>74ALVT </a:t>
            </a:r>
            <a:r>
              <a:rPr lang="en-US" sz="2400" spc="-100" smtClean="0">
                <a:solidFill>
                  <a:srgbClr val="C00000"/>
                </a:solidFill>
                <a:latin typeface="Tahoma" pitchFamily="34" charset="0"/>
                <a:ea typeface="Tahoma" pitchFamily="34" charset="0"/>
                <a:cs typeface="Tahoma" pitchFamily="34" charset="0"/>
              </a:rPr>
              <a:t>(Advanced Low Voltage BiCMOS)</a:t>
            </a:r>
          </a:p>
          <a:p>
            <a:r>
              <a:rPr lang="en-US" sz="2400" spc="-100" smtClean="0">
                <a:latin typeface="Tahoma" pitchFamily="34" charset="0"/>
                <a:ea typeface="Tahoma" pitchFamily="34" charset="0"/>
                <a:cs typeface="Tahoma" pitchFamily="34" charset="0"/>
              </a:rPr>
              <a:t>Cải thiện các đặc tính 74ALVT. Hoạt động trong tầm 3,3V hay 2,5V với 3ns trễ.</a:t>
            </a:r>
          </a:p>
          <a:p>
            <a:r>
              <a:rPr lang="en-US" sz="2400" spc="-100" smtClean="0">
                <a:latin typeface="Tahoma" pitchFamily="34" charset="0"/>
                <a:ea typeface="Tahoma" pitchFamily="34" charset="0"/>
                <a:cs typeface="Tahoma" pitchFamily="34" charset="0"/>
              </a:rPr>
              <a:t>Tương thích về chân với ABT và LVT.</a:t>
            </a:r>
          </a:p>
          <a:p>
            <a:r>
              <a:rPr lang="en-US" sz="2400" spc="-100" smtClean="0">
                <a:latin typeface="Tahoma" pitchFamily="34" charset="0"/>
                <a:ea typeface="Tahoma" pitchFamily="34" charset="0"/>
                <a:cs typeface="Tahoma" pitchFamily="34" charset="0"/>
              </a:rPr>
              <a:t>Dùng cho ứng dụng giao diện bus.</a:t>
            </a:r>
          </a:p>
          <a:p>
            <a:r>
              <a:rPr lang="en-US" sz="2400" b="1" spc="-100" smtClean="0">
                <a:solidFill>
                  <a:srgbClr val="C00000"/>
                </a:solidFill>
                <a:latin typeface="Tahoma" pitchFamily="34" charset="0"/>
                <a:ea typeface="Tahoma" pitchFamily="34" charset="0"/>
                <a:cs typeface="Tahoma" pitchFamily="34" charset="0"/>
              </a:rPr>
              <a:t>74ALB </a:t>
            </a:r>
            <a:r>
              <a:rPr lang="en-US" sz="2400" spc="-100" smtClean="0">
                <a:solidFill>
                  <a:srgbClr val="C00000"/>
                </a:solidFill>
                <a:latin typeface="Tahoma" pitchFamily="34" charset="0"/>
                <a:ea typeface="Tahoma" pitchFamily="34" charset="0"/>
                <a:cs typeface="Tahoma" pitchFamily="34" charset="0"/>
              </a:rPr>
              <a:t>(Advanced Low Voltage BiCMOS)</a:t>
            </a:r>
          </a:p>
          <a:p>
            <a:r>
              <a:rPr lang="en-US" sz="2400" spc="-100" smtClean="0">
                <a:latin typeface="Tahoma" pitchFamily="34" charset="0"/>
                <a:ea typeface="Tahoma" pitchFamily="34" charset="0"/>
                <a:cs typeface="Tahoma" pitchFamily="34" charset="0"/>
              </a:rPr>
              <a:t>Dùng cho ứng dụng giao diện bus 3,3V. </a:t>
            </a:r>
          </a:p>
          <a:p>
            <a:r>
              <a:rPr lang="en-US" sz="2400" spc="-100" smtClean="0">
                <a:latin typeface="Tahoma" pitchFamily="34" charset="0"/>
                <a:ea typeface="Tahoma" pitchFamily="34" charset="0"/>
                <a:cs typeface="Tahoma" pitchFamily="34" charset="0"/>
              </a:rPr>
              <a:t>Cho ra 25mA với thời gian trễ 2,2ns.</a:t>
            </a:r>
          </a:p>
          <a:p>
            <a:r>
              <a:rPr lang="en-US" sz="2400" b="1" spc="-100" smtClean="0">
                <a:solidFill>
                  <a:srgbClr val="C00000"/>
                </a:solidFill>
                <a:latin typeface="Tahoma" pitchFamily="34" charset="0"/>
                <a:ea typeface="Tahoma" pitchFamily="34" charset="0"/>
                <a:cs typeface="Tahoma" pitchFamily="34" charset="0"/>
              </a:rPr>
              <a:t>74VME </a:t>
            </a:r>
            <a:r>
              <a:rPr lang="en-US" sz="2400" spc="-100" smtClean="0">
                <a:solidFill>
                  <a:srgbClr val="C00000"/>
                </a:solidFill>
                <a:latin typeface="Tahoma" pitchFamily="34" charset="0"/>
                <a:ea typeface="Tahoma" pitchFamily="34" charset="0"/>
                <a:cs typeface="Tahoma" pitchFamily="34" charset="0"/>
              </a:rPr>
              <a:t>(VERSA Module Eurocard)</a:t>
            </a:r>
          </a:p>
          <a:p>
            <a:r>
              <a:rPr lang="en-US" sz="2400" spc="-100" smtClean="0">
                <a:latin typeface="Tahoma" pitchFamily="34" charset="0"/>
                <a:ea typeface="Tahoma" pitchFamily="34" charset="0"/>
                <a:cs typeface="Tahoma" pitchFamily="34" charset="0"/>
              </a:rPr>
              <a:t>Dùng cho công nghệ bus VME. </a:t>
            </a:r>
            <a:endParaRPr lang="en-US" sz="2400" spc="-100">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dissolve">
                                      <p:cBhvr>
                                        <p:cTn id="21" dur="500"/>
                                        <p:tgtEl>
                                          <p:spTgt spid="8">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dissolve">
                                      <p:cBhvr>
                                        <p:cTn id="24" dur="500"/>
                                        <p:tgtEl>
                                          <p:spTgt spid="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 calcmode="lin" valueType="num">
                                      <p:cBhvr additive="base">
                                        <p:cTn id="29"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 calcmode="lin" valueType="num">
                                      <p:cBhvr additive="base">
                                        <p:cTn id="35" dur="500" fill="hold"/>
                                        <p:tgtEl>
                                          <p:spTgt spid="8">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Effect transition="in" filter="dissolve">
                                      <p:cBhvr>
                                        <p:cTn id="41" dur="500"/>
                                        <p:tgtEl>
                                          <p:spTgt spid="8">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animEffect transition="in" filter="dissolve">
                                      <p:cBhvr>
                                        <p:cTn id="44" dur="500"/>
                                        <p:tgtEl>
                                          <p:spTgt spid="8">
                                            <p:txEl>
                                              <p:pRg st="8" end="8"/>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dissolve">
                                      <p:cBhvr>
                                        <p:cTn id="47" dur="500"/>
                                        <p:tgtEl>
                                          <p:spTgt spid="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xEl>
                                              <p:pRg st="10" end="10"/>
                                            </p:txEl>
                                          </p:spTgt>
                                        </p:tgtEl>
                                        <p:attrNameLst>
                                          <p:attrName>style.visibility</p:attrName>
                                        </p:attrNameLst>
                                      </p:cBhvr>
                                      <p:to>
                                        <p:strVal val="visible"/>
                                      </p:to>
                                    </p:set>
                                    <p:animEffect transition="in" filter="dissolve">
                                      <p:cBhvr>
                                        <p:cTn id="52" dur="500"/>
                                        <p:tgtEl>
                                          <p:spTgt spid="8">
                                            <p:txEl>
                                              <p:pRg st="10" end="10"/>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dissolve">
                                      <p:cBhvr>
                                        <p:cTn id="55"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97</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CMOS điện áp thấp</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đặc tính</a:t>
            </a:r>
            <a:endParaRPr lang="en-US" sz="2400" b="1" spc="-100">
              <a:solidFill>
                <a:srgbClr val="C00000"/>
              </a:solidFill>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381000" y="2209800"/>
            <a:ext cx="8226552" cy="2843212"/>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up)">
                                      <p:cBhvr>
                                        <p:cTn id="1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98</a:t>
            </a:fld>
            <a:endParaRPr lang="en-US"/>
          </a:p>
        </p:txBody>
      </p:sp>
      <p:sp>
        <p:nvSpPr>
          <p:cNvPr id="5" name="TextBox 4"/>
          <p:cNvSpPr txBox="1"/>
          <p:nvPr/>
        </p:nvSpPr>
        <p:spPr>
          <a:xfrm>
            <a:off x="304800" y="15240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Chu kỳ sống của các sản phẩm logic</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44516" y="1752600"/>
            <a:ext cx="8342284" cy="3852862"/>
          </a:xfrm>
          <a:prstGeom prst="rect">
            <a:avLst/>
          </a:prstGeom>
          <a:noFill/>
          <a:ln w="9525">
            <a:noFill/>
            <a:miter lim="800000"/>
            <a:headEnd/>
            <a:tailEnd/>
          </a:ln>
        </p:spPr>
      </p:pic>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3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99</a:t>
            </a:fld>
            <a:endParaRPr lang="en-US"/>
          </a:p>
        </p:txBody>
      </p:sp>
      <p:sp>
        <p:nvSpPr>
          <p:cNvPr id="5" name="TextBox 4"/>
          <p:cNvSpPr txBox="1"/>
          <p:nvPr/>
        </p:nvSpPr>
        <p:spPr>
          <a:xfrm>
            <a:off x="0" y="0"/>
            <a:ext cx="8001000" cy="584775"/>
          </a:xfrm>
          <a:prstGeom prst="rect">
            <a:avLst/>
          </a:prstGeom>
          <a:noFill/>
        </p:spPr>
        <p:txBody>
          <a:bodyPr wrap="square" rtlCol="0">
            <a:spAutoFit/>
          </a:bodyPr>
          <a:lstStyle/>
          <a:p>
            <a:r>
              <a:rPr lang="en-US" sz="3200" b="1"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MOS</a:t>
            </a:r>
            <a:endParaRPr lang="en-US" sz="3200" b="1"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04800" y="838200"/>
            <a:ext cx="7315200" cy="3123932"/>
          </a:xfrm>
          <a:prstGeom prst="rect">
            <a:avLst/>
          </a:prstGeom>
          <a:noFill/>
        </p:spPr>
        <p:txBody>
          <a:bodyPr wrap="square" rtlCol="0">
            <a:spAutoFit/>
          </a:bodyPr>
          <a:lstStyle/>
          <a:p>
            <a:pPr>
              <a:spcBef>
                <a:spcPts val="600"/>
              </a:spcBef>
              <a:spcAft>
                <a:spcPts val="600"/>
              </a:spcAft>
            </a:pPr>
            <a:r>
              <a:rPr lang="en-US" sz="2400" b="1" spc="-100" smtClean="0">
                <a:solidFill>
                  <a:srgbClr val="C00000"/>
                </a:solidFill>
                <a:latin typeface="Tahoma" pitchFamily="34" charset="0"/>
                <a:ea typeface="Tahoma" pitchFamily="34" charset="0"/>
                <a:cs typeface="Tahoma" pitchFamily="34" charset="0"/>
              </a:rPr>
              <a:t>Câu hỏi ôn tập:</a:t>
            </a:r>
          </a:p>
          <a:p>
            <a:pPr marL="457200" indent="-457200">
              <a:buAutoNum type="arabicPeriod"/>
            </a:pPr>
            <a:r>
              <a:rPr lang="en-US" sz="2400" spc="-100" smtClean="0">
                <a:latin typeface="Tahoma" pitchFamily="34" charset="0"/>
                <a:ea typeface="Tahoma" pitchFamily="34" charset="0"/>
                <a:cs typeface="Tahoma" pitchFamily="34" charset="0"/>
              </a:rPr>
              <a:t>Cho biết 3 ưu điểm của các IC mật độ cao?</a:t>
            </a:r>
          </a:p>
          <a:p>
            <a:pPr marL="457200" indent="-457200">
              <a:buAutoNum type="arabicPeriod"/>
            </a:pPr>
            <a:r>
              <a:rPr lang="en-US" sz="2400" spc="-100" smtClean="0">
                <a:latin typeface="Tahoma" pitchFamily="34" charset="0"/>
                <a:ea typeface="Tahoma" pitchFamily="34" charset="0"/>
                <a:cs typeface="Tahoma" pitchFamily="34" charset="0"/>
              </a:rPr>
              <a:t>Khuyết điểm là gì?</a:t>
            </a:r>
          </a:p>
          <a:p>
            <a:pPr marL="457200" indent="-457200">
              <a:buAutoNum type="arabicPeriod"/>
            </a:pPr>
            <a:r>
              <a:rPr lang="en-US" sz="2400" spc="-100" smtClean="0">
                <a:latin typeface="Tahoma" pitchFamily="34" charset="0"/>
                <a:ea typeface="Tahoma" pitchFamily="34" charset="0"/>
                <a:cs typeface="Tahoma" pitchFamily="34" charset="0"/>
              </a:rPr>
              <a:t>Mức điện áp cao (min) của 74LVT là bao nhiêu?</a:t>
            </a:r>
          </a:p>
          <a:p>
            <a:pPr marL="457200" indent="-457200">
              <a:buAutoNum type="arabicPeriod"/>
            </a:pPr>
            <a:r>
              <a:rPr lang="en-US" sz="2400" spc="-100" smtClean="0">
                <a:latin typeface="Tahoma" pitchFamily="34" charset="0"/>
                <a:ea typeface="Tahoma" pitchFamily="34" charset="0"/>
                <a:cs typeface="Tahoma" pitchFamily="34" charset="0"/>
              </a:rPr>
              <a:t>Cho biết loạt IC điện áp thấp này chỉ hoạt động với các loạt IC điện áp thấp khác?</a:t>
            </a:r>
          </a:p>
          <a:p>
            <a:pPr marL="457200" indent="-457200">
              <a:buAutoNum type="arabicPeriod"/>
            </a:pPr>
            <a:r>
              <a:rPr lang="en-US" sz="2400" spc="-100" smtClean="0">
                <a:latin typeface="Tahoma" pitchFamily="34" charset="0"/>
                <a:ea typeface="Tahoma" pitchFamily="34" charset="0"/>
                <a:cs typeface="Tahoma" pitchFamily="34" charset="0"/>
              </a:rPr>
              <a:t>Cho biết IC điện áp thấp nào tương thích hoàn toàn về điện với TTL?</a:t>
            </a:r>
            <a:endParaRPr lang="en-US" sz="2400" spc="-100">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dissolve">
                                      <p:cBhvr>
                                        <p:cTn id="31" dur="500"/>
                                        <p:tgtEl>
                                          <p:spTgt spid="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dissolve">
                                      <p:cBhvr>
                                        <p:cTn id="3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3322</TotalTime>
  <Words>12100</Words>
  <Application>Microsoft Office PowerPoint</Application>
  <PresentationFormat>On-screen Show (4:3)</PresentationFormat>
  <Paragraphs>1323</Paragraphs>
  <Slides>151</Slides>
  <Notes>151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151</vt:i4>
      </vt:variant>
    </vt:vector>
  </HeadingPairs>
  <TitlesOfParts>
    <vt:vector size="160" baseType="lpstr">
      <vt:lpstr>Arial</vt:lpstr>
      <vt:lpstr>Arial-Rounded</vt:lpstr>
      <vt:lpstr>Calibri</vt:lpstr>
      <vt:lpstr>Symbol</vt:lpstr>
      <vt:lpstr>Tahoma</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so</dc:title>
  <dc:creator>Nguyen Viet Hung</dc:creator>
  <cp:lastModifiedBy>Admin</cp:lastModifiedBy>
  <cp:revision>453</cp:revision>
  <dcterms:created xsi:type="dcterms:W3CDTF">2006-08-16T00:00:00Z</dcterms:created>
  <dcterms:modified xsi:type="dcterms:W3CDTF">2020-03-20T10:00:01Z</dcterms:modified>
</cp:coreProperties>
</file>