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99" r:id="rId2"/>
    <p:sldId id="283" r:id="rId3"/>
    <p:sldId id="284" r:id="rId4"/>
    <p:sldId id="301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300" r:id="rId20"/>
    <p:sldId id="302" r:id="rId21"/>
    <p:sldId id="303" r:id="rId22"/>
    <p:sldId id="304" r:id="rId23"/>
    <p:sldId id="258" r:id="rId24"/>
    <p:sldId id="259" r:id="rId25"/>
    <p:sldId id="305" r:id="rId26"/>
    <p:sldId id="311" r:id="rId27"/>
    <p:sldId id="312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277" r:id="rId46"/>
    <p:sldId id="278" r:id="rId47"/>
    <p:sldId id="306" r:id="rId48"/>
    <p:sldId id="307" r:id="rId49"/>
    <p:sldId id="308" r:id="rId50"/>
    <p:sldId id="309" r:id="rId51"/>
    <p:sldId id="310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485B6-B468-4412-B29C-A6EC6327BE6F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AD86A-0D19-4986-8B51-96C288603C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168013-54B5-4992-835B-5CEBCDA7613B}" type="slidenum">
              <a:rPr lang="en-AU" smtClean="0">
                <a:latin typeface="Times New Roman" pitchFamily="1" charset="0"/>
              </a:rPr>
              <a:pPr/>
              <a:t>14</a:t>
            </a:fld>
            <a:endParaRPr lang="en-AU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BF0283-7CE5-4A28-9ED0-C2EF644A17F3}" type="slidenum">
              <a:rPr lang="en-AU" smtClean="0">
                <a:latin typeface="Times New Roman" pitchFamily="1" charset="0"/>
              </a:rPr>
              <a:pPr/>
              <a:t>15</a:t>
            </a:fld>
            <a:endParaRPr lang="en-AU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E99B5D-3DC4-4F58-AD4E-DB56A8757857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1</a:t>
            </a:fld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3200400" y="3025914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CHƯƠNG 1</a:t>
            </a:r>
            <a:endParaRPr lang="en-US" sz="4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40458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Hệ thống số và hệ mã </a:t>
            </a:r>
            <a:endParaRPr lang="en-US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10</a:t>
            </a:fld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457200" y="1524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Hệ thống số học</a:t>
            </a:r>
            <a:endParaRPr lang="en-US" sz="4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838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Phép đếm nhị phân: </a:t>
            </a:r>
            <a:endParaRPr lang="en-US" sz="24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663" y="1371600"/>
            <a:ext cx="725053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11</a:t>
            </a:fld>
            <a:endParaRPr 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381000" y="838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Biểu diễn đại lượng nhị phân: </a:t>
            </a:r>
            <a:endParaRPr lang="en-US" sz="24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524000"/>
            <a:ext cx="3771148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1219200"/>
            <a:ext cx="3505200" cy="3354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06104" y="4191000"/>
            <a:ext cx="459944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57200" y="1524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Hệ thống số học</a:t>
            </a:r>
            <a:endParaRPr lang="en-US" sz="4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867400" y="304800"/>
            <a:ext cx="1600200" cy="457200"/>
          </a:xfrm>
          <a:prstGeom prst="wedgeRectCallout">
            <a:avLst>
              <a:gd name="adj1" fmla="val -64293"/>
              <a:gd name="adj2" fmla="val 177429"/>
            </a:avLst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Theo mức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019800" y="4953000"/>
            <a:ext cx="2743200" cy="457200"/>
          </a:xfrm>
          <a:prstGeom prst="wedgeRectCallout">
            <a:avLst>
              <a:gd name="adj1" fmla="val -64293"/>
              <a:gd name="adj2" fmla="val 177429"/>
            </a:avLst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Theo thời gian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12</a:t>
            </a:fld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457200" y="1524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số/mạch logic</a:t>
            </a:r>
            <a:endParaRPr lang="en-US" sz="4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838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0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Mạch số:</a:t>
            </a:r>
            <a:r>
              <a:rPr lang="en-US" sz="2400" spc="-10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2400" spc="-100">
              <a:solidFill>
                <a:srgbClr val="00B0F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95400"/>
            <a:ext cx="678631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81000" y="59436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Mạch số: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Chú ý các quan hệ điện áp vào/ra của mạch số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1143000" y="1600200"/>
            <a:ext cx="2209800" cy="381000"/>
          </a:xfrm>
          <a:prstGeom prst="wedgeRectCallout">
            <a:avLst>
              <a:gd name="adj1" fmla="val 67171"/>
              <a:gd name="adj2" fmla="val 92922"/>
            </a:avLst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Điện áp vào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1143000" y="2438400"/>
            <a:ext cx="2209800" cy="381000"/>
          </a:xfrm>
          <a:prstGeom prst="wedgeRectCallout">
            <a:avLst>
              <a:gd name="adj1" fmla="val 62508"/>
              <a:gd name="adj2" fmla="val 99683"/>
            </a:avLst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Điện áp ra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914400" y="4343400"/>
            <a:ext cx="2209800" cy="381000"/>
          </a:xfrm>
          <a:prstGeom prst="wedgeRectCallout">
            <a:avLst>
              <a:gd name="adj1" fmla="val 83490"/>
              <a:gd name="adj2" fmla="val 35457"/>
            </a:avLst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Điện áp vào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838200" y="5029200"/>
            <a:ext cx="2209800" cy="381000"/>
          </a:xfrm>
          <a:prstGeom prst="wedgeRectCallout">
            <a:avLst>
              <a:gd name="adj1" fmla="val 77078"/>
              <a:gd name="adj2" fmla="val 52359"/>
            </a:avLst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Điện áp ra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13</a:t>
            </a:fld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457200" y="1524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số/mạch logic</a:t>
            </a:r>
            <a:endParaRPr lang="en-US" sz="4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988403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logic (logic circuits)</a:t>
            </a:r>
            <a:r>
              <a:rPr lang="en-US" sz="2400" spc="-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Mạch số đáp ứng tuân thủ các luật logic = Mạch logic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3124200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số tích hợp (IC số: Digital Integrated  Circuits)</a:t>
            </a:r>
            <a:r>
              <a:rPr lang="en-US" sz="2400" spc="-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Mạch số thường được chế tạo dạng mạch tích hợp IC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Thí dụ: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dạng TTL, ECL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dạng NMOS, PMOS và CMOS</a:t>
            </a:r>
          </a:p>
          <a:p>
            <a:r>
              <a:rPr lang="en-US" sz="24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  </a:t>
            </a:r>
            <a:endParaRPr lang="en-US" sz="2400">
              <a:latin typeface="Arial-Rounded" pitchFamily="34" charset="0"/>
              <a:ea typeface="Arial-Rounded" pitchFamily="34" charset="0"/>
              <a:cs typeface="Arial-Rounded" pitchFamily="34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7772400" cy="76835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Truyền nối tiếp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0" y="1628775"/>
            <a:ext cx="8458200" cy="20891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latin typeface="Times New Roman" pitchFamily="1" charset="0"/>
                <a:cs typeface="Times New Roman" pitchFamily="1" charset="0"/>
              </a:rPr>
              <a:t>   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Dữ liệu được truyền trên một kênh duy nhất, lần lượt từng bit một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- Có thể truyền nhanh hơn phương pháp song song nhờ phương thức xử lý bit (thí dụ USB hay SATA)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A0E7D-7608-40E6-A9D4-3E289E2EE765}" type="slidenum">
              <a:rPr lang="en-AU"/>
              <a:pPr>
                <a:defRPr/>
              </a:pPr>
              <a:t>14</a:t>
            </a:fld>
            <a:endParaRPr lang="en-AU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285750" y="3571875"/>
            <a:ext cx="3311525" cy="9540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  </a:t>
            </a:r>
            <a:r>
              <a:rPr lang="en-US" sz="2800" smtClean="0">
                <a:solidFill>
                  <a:schemeClr val="bg1"/>
                </a:solidFill>
              </a:rPr>
              <a:t>     </a:t>
            </a:r>
            <a:r>
              <a:rPr lang="en-US" sz="2400" spc="-10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Máy </a:t>
            </a:r>
            <a:r>
              <a:rPr lang="en-US" sz="2400" spc="-1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phát gởi</a:t>
            </a: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3562350" y="3913188"/>
            <a:ext cx="4721225" cy="1587"/>
          </a:xfrm>
          <a:prstGeom prst="line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6274" name="Text Box 18"/>
          <p:cNvSpPr txBox="1">
            <a:spLocks noChangeArrowheads="1"/>
          </p:cNvSpPr>
          <p:nvPr/>
        </p:nvSpPr>
        <p:spPr bwMode="auto">
          <a:xfrm>
            <a:off x="4643438" y="3573463"/>
            <a:ext cx="3743325" cy="89255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800">
              <a:solidFill>
                <a:schemeClr val="bg1"/>
              </a:solidFill>
            </a:endParaRPr>
          </a:p>
          <a:p>
            <a:r>
              <a:rPr lang="en-US" sz="2400" spc="-1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sz="2400" spc="-10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en-US" sz="2400" spc="-10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spc="-1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Máy thu nhận</a:t>
            </a: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2986088" y="3716338"/>
            <a:ext cx="2889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2697163" y="3716338"/>
            <a:ext cx="2889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969963" y="3716338"/>
            <a:ext cx="2889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1257300" y="3716338"/>
            <a:ext cx="2889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1544638" y="3716338"/>
            <a:ext cx="2889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1833563" y="3716338"/>
            <a:ext cx="2889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2120900" y="3716338"/>
            <a:ext cx="2889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2409825" y="3716338"/>
            <a:ext cx="2889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1524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Truyền dẫn song song và nối tiếp </a:t>
            </a:r>
            <a:endParaRPr lang="en-US" sz="4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54323 -0.005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3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88889E-6 4.44444E-6 L 0.54341 -0.005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781 4.44444E-6 L 0.54323 -0.005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6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63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782 4.44444E-6 L 0.54341 -0.005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500"/>
                            </p:stCondLst>
                            <p:childTnLst>
                              <p:par>
                                <p:cTn id="29" presetID="63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3142 4.44444E-6 L 0.54323 -0.005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000"/>
                            </p:stCondLst>
                            <p:childTnLst>
                              <p:par>
                                <p:cTn id="32" presetID="63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3941 4.44444E-6 L 0.54341 -0.005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0"/>
                            </p:stCondLst>
                            <p:childTnLst>
                              <p:par>
                                <p:cTn id="35" presetID="63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4739 4.44444E-6 L 0.5434 -0.005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000"/>
                            </p:stCondLst>
                            <p:childTnLst>
                              <p:par>
                                <p:cTn id="38" presetID="63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4723 4.44444E-6 L 0.54323 -0.005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3" grpId="0" animBg="1"/>
      <p:bldP spid="96264" grpId="0" animBg="1"/>
      <p:bldP spid="96265" grpId="0" animBg="1"/>
      <p:bldP spid="96266" grpId="0" animBg="1"/>
      <p:bldP spid="96267" grpId="0" animBg="1"/>
      <p:bldP spid="96268" grpId="0" animBg="1"/>
      <p:bldP spid="96269" grpId="0" animBg="1"/>
      <p:bldP spid="962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C800C8-EBD5-47A5-979D-C68ACEB52C7F}" type="slidenum">
              <a:rPr lang="en-AU"/>
              <a:pPr>
                <a:defRPr/>
              </a:pPr>
              <a:t>15</a:t>
            </a:fld>
            <a:endParaRPr lang="en-AU"/>
          </a:p>
        </p:txBody>
      </p:sp>
      <p:sp>
        <p:nvSpPr>
          <p:cNvPr id="24581" name="Rectangle 102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14400"/>
            <a:ext cx="7772400" cy="463550"/>
          </a:xfr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Truyền song song</a:t>
            </a:r>
            <a:endParaRPr lang="en-AU" sz="240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63" name="Text Box 1039"/>
          <p:cNvSpPr txBox="1">
            <a:spLocks noChangeArrowheads="1"/>
          </p:cNvSpPr>
          <p:nvPr/>
        </p:nvSpPr>
        <p:spPr bwMode="auto">
          <a:xfrm rot="-5400000">
            <a:off x="4357688" y="3574247"/>
            <a:ext cx="3743325" cy="95410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  </a:t>
            </a:r>
            <a:r>
              <a:rPr lang="en-US" sz="2400" spc="-1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spc="-10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Máy thu nhận được</a:t>
            </a:r>
            <a:endParaRPr lang="en-US" sz="2400" spc="-100">
              <a:solidFill>
                <a:schemeClr val="tx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580" name="Text Box 1026"/>
          <p:cNvSpPr txBox="1">
            <a:spLocks noChangeArrowheads="1"/>
          </p:cNvSpPr>
          <p:nvPr/>
        </p:nvSpPr>
        <p:spPr bwMode="auto">
          <a:xfrm>
            <a:off x="304800" y="1371600"/>
            <a:ext cx="82073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>
                <a:cs typeface="Times New Roman" pitchFamily="1" charset="0"/>
              </a:rPr>
              <a:t> </a:t>
            </a:r>
            <a:r>
              <a:rPr lang="en-US" sz="2400" spc="-100">
                <a:latin typeface="Tahoma" pitchFamily="34" charset="0"/>
                <a:ea typeface="Tahoma" pitchFamily="34" charset="0"/>
                <a:cs typeface="Tahoma" pitchFamily="34" charset="0"/>
              </a:rPr>
              <a:t>Từng bit được gởi trên từng dây riêng biệt </a:t>
            </a:r>
          </a:p>
          <a:p>
            <a:r>
              <a:rPr lang="en-US" sz="2400" spc="-100">
                <a:latin typeface="Tahoma" pitchFamily="34" charset="0"/>
                <a:ea typeface="Tahoma" pitchFamily="34" charset="0"/>
                <a:cs typeface="Tahoma" pitchFamily="34" charset="0"/>
              </a:rPr>
              <a:t>-  Được dùng gởi dữ liệu đến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(máy in, v.v…)</a:t>
            </a:r>
            <a:endParaRPr lang="en-AU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30" name="Text Box 1029"/>
          <p:cNvSpPr txBox="1">
            <a:spLocks noChangeArrowheads="1"/>
          </p:cNvSpPr>
          <p:nvPr/>
        </p:nvSpPr>
        <p:spPr bwMode="auto">
          <a:xfrm rot="5400000">
            <a:off x="-154781" y="3600440"/>
            <a:ext cx="3602038" cy="95410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en-US" sz="2400" spc="-10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Máy phát gởi đi</a:t>
            </a:r>
            <a:endParaRPr lang="en-US" sz="2400" spc="-100">
              <a:solidFill>
                <a:schemeClr val="tx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583" name="Text Box 1040"/>
          <p:cNvSpPr txBox="1">
            <a:spLocks noChangeArrowheads="1"/>
          </p:cNvSpPr>
          <p:nvPr/>
        </p:nvSpPr>
        <p:spPr bwMode="auto">
          <a:xfrm>
            <a:off x="1692275" y="5876925"/>
            <a:ext cx="5419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spc="-1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 bit được truyền đi cùng một lúc</a:t>
            </a:r>
          </a:p>
        </p:txBody>
      </p:sp>
      <p:sp>
        <p:nvSpPr>
          <p:cNvPr id="26632" name="Line 1042"/>
          <p:cNvSpPr>
            <a:spLocks noChangeShapeType="1"/>
          </p:cNvSpPr>
          <p:nvPr/>
        </p:nvSpPr>
        <p:spPr bwMode="auto">
          <a:xfrm>
            <a:off x="2124075" y="2636838"/>
            <a:ext cx="3600450" cy="0"/>
          </a:xfrm>
          <a:prstGeom prst="line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3" name="Line 1043"/>
          <p:cNvSpPr>
            <a:spLocks noChangeShapeType="1"/>
          </p:cNvSpPr>
          <p:nvPr/>
        </p:nvSpPr>
        <p:spPr bwMode="auto">
          <a:xfrm>
            <a:off x="2124075" y="2997200"/>
            <a:ext cx="3600450" cy="0"/>
          </a:xfrm>
          <a:prstGeom prst="line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4" name="Line 1044"/>
          <p:cNvSpPr>
            <a:spLocks noChangeShapeType="1"/>
          </p:cNvSpPr>
          <p:nvPr/>
        </p:nvSpPr>
        <p:spPr bwMode="auto">
          <a:xfrm>
            <a:off x="2124075" y="3357563"/>
            <a:ext cx="3600450" cy="0"/>
          </a:xfrm>
          <a:prstGeom prst="line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5" name="Line 1045"/>
          <p:cNvSpPr>
            <a:spLocks noChangeShapeType="1"/>
          </p:cNvSpPr>
          <p:nvPr/>
        </p:nvSpPr>
        <p:spPr bwMode="auto">
          <a:xfrm>
            <a:off x="2124075" y="3717925"/>
            <a:ext cx="3600450" cy="0"/>
          </a:xfrm>
          <a:prstGeom prst="line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6" name="Line 1046"/>
          <p:cNvSpPr>
            <a:spLocks noChangeShapeType="1"/>
          </p:cNvSpPr>
          <p:nvPr/>
        </p:nvSpPr>
        <p:spPr bwMode="auto">
          <a:xfrm>
            <a:off x="2124075" y="4078288"/>
            <a:ext cx="3600450" cy="0"/>
          </a:xfrm>
          <a:prstGeom prst="line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7" name="Line 1047"/>
          <p:cNvSpPr>
            <a:spLocks noChangeShapeType="1"/>
          </p:cNvSpPr>
          <p:nvPr/>
        </p:nvSpPr>
        <p:spPr bwMode="auto">
          <a:xfrm>
            <a:off x="2124075" y="4438650"/>
            <a:ext cx="3600450" cy="0"/>
          </a:xfrm>
          <a:prstGeom prst="line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8" name="Line 1048"/>
          <p:cNvSpPr>
            <a:spLocks noChangeShapeType="1"/>
          </p:cNvSpPr>
          <p:nvPr/>
        </p:nvSpPr>
        <p:spPr bwMode="auto">
          <a:xfrm>
            <a:off x="2124075" y="4799013"/>
            <a:ext cx="3600450" cy="0"/>
          </a:xfrm>
          <a:prstGeom prst="line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9" name="Line 1049"/>
          <p:cNvSpPr>
            <a:spLocks noChangeShapeType="1"/>
          </p:cNvSpPr>
          <p:nvPr/>
        </p:nvSpPr>
        <p:spPr bwMode="auto">
          <a:xfrm>
            <a:off x="2124075" y="5159375"/>
            <a:ext cx="3600450" cy="0"/>
          </a:xfrm>
          <a:prstGeom prst="line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56" name="Rectangle 1032"/>
          <p:cNvSpPr>
            <a:spLocks noChangeArrowheads="1"/>
          </p:cNvSpPr>
          <p:nvPr/>
        </p:nvSpPr>
        <p:spPr bwMode="auto">
          <a:xfrm>
            <a:off x="1692275" y="2492375"/>
            <a:ext cx="2889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3257" name="Rectangle 1033"/>
          <p:cNvSpPr>
            <a:spLocks noChangeArrowheads="1"/>
          </p:cNvSpPr>
          <p:nvPr/>
        </p:nvSpPr>
        <p:spPr bwMode="auto">
          <a:xfrm>
            <a:off x="1692275" y="2852738"/>
            <a:ext cx="2889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53258" name="Rectangle 1034"/>
          <p:cNvSpPr>
            <a:spLocks noChangeArrowheads="1"/>
          </p:cNvSpPr>
          <p:nvPr/>
        </p:nvSpPr>
        <p:spPr bwMode="auto">
          <a:xfrm>
            <a:off x="1692275" y="3213100"/>
            <a:ext cx="2889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53259" name="Rectangle 1035"/>
          <p:cNvSpPr>
            <a:spLocks noChangeArrowheads="1"/>
          </p:cNvSpPr>
          <p:nvPr/>
        </p:nvSpPr>
        <p:spPr bwMode="auto">
          <a:xfrm>
            <a:off x="1692275" y="3573463"/>
            <a:ext cx="2889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3260" name="Rectangle 1036"/>
          <p:cNvSpPr>
            <a:spLocks noChangeArrowheads="1"/>
          </p:cNvSpPr>
          <p:nvPr/>
        </p:nvSpPr>
        <p:spPr bwMode="auto">
          <a:xfrm>
            <a:off x="1692275" y="3932238"/>
            <a:ext cx="2889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3261" name="Rectangle 1037"/>
          <p:cNvSpPr>
            <a:spLocks noChangeArrowheads="1"/>
          </p:cNvSpPr>
          <p:nvPr/>
        </p:nvSpPr>
        <p:spPr bwMode="auto">
          <a:xfrm>
            <a:off x="1692275" y="4292600"/>
            <a:ext cx="2889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53255" name="Rectangle 1031"/>
          <p:cNvSpPr>
            <a:spLocks noChangeArrowheads="1"/>
          </p:cNvSpPr>
          <p:nvPr/>
        </p:nvSpPr>
        <p:spPr bwMode="auto">
          <a:xfrm>
            <a:off x="1692275" y="4652963"/>
            <a:ext cx="2889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53254" name="Rectangle 1030"/>
          <p:cNvSpPr>
            <a:spLocks noChangeArrowheads="1"/>
          </p:cNvSpPr>
          <p:nvPr/>
        </p:nvSpPr>
        <p:spPr bwMode="auto">
          <a:xfrm>
            <a:off x="1692275" y="5013325"/>
            <a:ext cx="2889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4800" y="1524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Truyền dẫn song song và nối tiếp 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0533 L 0.45677 -0.0050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00" y="-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7 L 0.4566 -0.0050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00" y="-3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4.07407E-6 L 0.4566 -0.005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00" y="-3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0.4566 -0.005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00" y="-3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96296E-6 L 0.4566 -0.005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00" y="-3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0.4566 -0.0050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00" y="-3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7 L 0.4566 -0.0050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00" y="-3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07407E-6 L 0.4566 -0.005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 animBg="1"/>
      <p:bldP spid="53257" grpId="0" animBg="1"/>
      <p:bldP spid="53258" grpId="0" animBg="1"/>
      <p:bldP spid="53259" grpId="0" animBg="1"/>
      <p:bldP spid="53260" grpId="0" animBg="1"/>
      <p:bldP spid="53261" grpId="0" animBg="1"/>
      <p:bldP spid="53255" grpId="0" animBg="1"/>
      <p:bldP spid="532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16</a:t>
            </a:fld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457200" y="1524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Hệ nhớ</a:t>
            </a:r>
            <a:endParaRPr lang="en-US" sz="4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838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nhớ  và mạch không nhớ: </a:t>
            </a:r>
            <a:endParaRPr 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7325" y="2057400"/>
            <a:ext cx="58578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6172200" y="3200400"/>
            <a:ext cx="381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6858000" y="2209800"/>
            <a:ext cx="2057400" cy="762000"/>
          </a:xfrm>
          <a:prstGeom prst="wedgeRectCallout">
            <a:avLst>
              <a:gd name="adj1" fmla="val -73415"/>
              <a:gd name="adj2" fmla="val 170669"/>
            </a:avLst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Nhớ trạng thái trước đó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17</a:t>
            </a:fld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457200" y="1524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Máy tính số</a:t>
            </a:r>
            <a:endParaRPr lang="en-US" sz="4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838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Các khâu cơ bản của máy tính số: </a:t>
            </a:r>
            <a:endParaRPr 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513" y="1905000"/>
            <a:ext cx="808088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18</a:t>
            </a:fld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457200" y="1524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Tóm tắt (Phần 1) </a:t>
            </a:r>
            <a:endParaRPr lang="en-US" sz="4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990600"/>
            <a:ext cx="876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Arial-Rounded" pitchFamily="34" charset="0"/>
                <a:ea typeface="Arial-Rounded" pitchFamily="34" charset="0"/>
                <a:cs typeface="Arial-Rounded" pitchFamily="34" charset="0"/>
                <a:sym typeface="Wingdings 2"/>
              </a:rPr>
              <a:t></a:t>
            </a:r>
            <a:r>
              <a:rPr lang="en-US" sz="2400" smtClean="0">
                <a:latin typeface="Arial-Rounded" pitchFamily="34" charset="0"/>
                <a:ea typeface="Arial-Rounded" pitchFamily="34" charset="0"/>
                <a:cs typeface="Arial-Rounded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Có hai phương thức biểu diễn đại lượng vật lý: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analog (liên tục) và số (rời rạc).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Các đại lượng trong thế giới thực là analog, như kỹ thuật số ưu việt hơn, nên là công nghệ được phát triển nhanh trong tương lai.</a:t>
            </a:r>
          </a:p>
          <a:p>
            <a:r>
              <a:rPr lang="en-US" sz="2400" spc="-10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Hệ nhị phân là hệ cơ bản dùng trong  công nghệ số.</a:t>
            </a:r>
          </a:p>
          <a:p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Mạch số hay mạch logic hoạt động theo mức điện áp biểu diễn mức logic 1 và mức logic 0.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Hai phương thức truyền dẫn là: truyền nối tiếp và truyền song song.</a:t>
            </a:r>
          </a:p>
          <a:p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Các khâu chủ yếu của các máy tính là ngõ vào, điều khiển, nhớ, ALU và ngõ ra.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Máy vi tính có CPU trong một chip gọi là vi xử lý.</a:t>
            </a:r>
          </a:p>
          <a:p>
            <a:r>
              <a:rPr lang="en-US" sz="2400" spc="-10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Vi điều khiển là máy vi tính được chế tạo cho một ứng dụng điều khiển đặc thù.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19</a:t>
            </a:fld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457200" y="1524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Summary</a:t>
            </a:r>
            <a:endParaRPr lang="en-US" sz="4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331416"/>
            <a:ext cx="8763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1. The two basic ways of representing the numerical value of physical quantities are analog (continuous) and digital (discrete).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2. Most quantities in the real world are analog, but digital techniques are generally superior to analog techniques, and most of the predicted advances will be in the digital realm.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3. The binary number system (0 and 1) is the basic system used in digital technology.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4. Digital or logic circuits operate on voltages that fall in prescribed ranges that represent either a binary 0 or a binary 1.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5. The two basic ways to transfer digital information are parallel—all bits simultaneously—and serial—one bit at a time.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2</a:t>
            </a:fld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3200400" y="3025914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 1</a:t>
            </a:r>
            <a:endParaRPr lang="en-US" sz="4000" b="1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4045803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Các Ý Niệm Cơ Bản</a:t>
            </a:r>
            <a:r>
              <a:rPr lang="en-US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20</a:t>
            </a:fld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457200" y="1524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Summary</a:t>
            </a:r>
            <a:endParaRPr lang="en-US" sz="4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990600"/>
            <a:ext cx="87630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6. The main parts of all computers are the input, control, memory, arithmetic/logic, and output units.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7. The combination of the arithmetic/logic unit and the control unit makes up the CPU (central processing unit).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8. A microcomputer usually has a CPU that is on a single chip called a 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microprocessor.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9. A microcontroller is a microcomputer especially designed for dedicated (not general-purpose) control applications</a:t>
            </a:r>
            <a:r>
              <a:rPr lang="en-US" sz="2400" smtClean="0"/>
              <a:t>.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21</a:t>
            </a:fld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152400" y="1524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IMPORTANT TERMS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914400"/>
            <a:ext cx="80772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 representation                     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Digital representation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 system                               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Digital system 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Analog-to-digital  converter (ADC)  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Digital-to-analog converter (DAC)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Decimal system                              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Binary system       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Bit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Timing diagram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Digital circuits/logic  circuits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Parallel transmission                       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Serial transmission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22</a:t>
            </a:fld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152400" y="1524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IMPORTANT TERMS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990600"/>
            <a:ext cx="8153400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Memory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Digital computer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Program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Input unit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Memory unit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Control unit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Arithmetic/logic unit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Output unit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Central processing unit (CPU)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Microprocessor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Microcomputer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Microcontroller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23</a:t>
            </a:fld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3200400" y="3025914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Phần 2</a:t>
            </a:r>
            <a:endParaRPr lang="en-US" sz="4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40458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Hệ thống số và hệ mã </a:t>
            </a:r>
            <a:endParaRPr lang="en-US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29625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Nội dung</a:t>
            </a:r>
            <a:endParaRPr lang="en-US" sz="4000" spc="-1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1982212"/>
            <a:ext cx="7848600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Chuyển đổi hệ mã (thập phân, nhị phân, hexa, v.v,…)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spc="-10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Nêu một số ưu điểm của hệ hexa.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Hệ thống đếm trong mã hexa.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Biểu diễn số thập phân dùng mã BCD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Khác biệt giữa hệ BCD và nhị phân.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spc="-10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Các dạng mã ký tự (alphanumeric) như mã ASCII.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Phát hiện lỗi dùng phương pháp parity.</a:t>
            </a:r>
          </a:p>
          <a:p>
            <a:endParaRPr lang="en-US" sz="2400">
              <a:latin typeface="Arial-Rounded" pitchFamily="34" charset="0"/>
              <a:ea typeface="Arial-Rounded" pitchFamily="34" charset="0"/>
              <a:cs typeface="Arial-Rounded" pitchFamily="34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29625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OUTLINE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371600"/>
            <a:ext cx="7848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Binary-to-Decimal Conversions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Decimal-to-Binary Conversions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Hexadecimal Number System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BCD Code 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The Gray Code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Putting It All Together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The Byte, Nibble, and Word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Alphanumeric Codes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Parity Method for Error Detection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15669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Mục tiêu</a:t>
            </a:r>
            <a:endParaRPr lang="en-US" sz="36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143000"/>
            <a:ext cx="87630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Chuyển đổi qua lại giữa các hệ thống số (thập phân, nhị phân, hexa).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Nêu ưu điểm của hệ hexa.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Phép đếm trong hệ hexadecimal.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Biểu diễn số thập phân dùng mã BCD code; nêu điểm mạnh và điểm yếu khi dùng mã BCD.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Hiểu được sự khác biệt giữa mã BCD và hệ nhị phân.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Hiểu được mục đích của mã ký tự như mã ASCII.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Giải thích về phương pháp parity để phát hiện lỗi.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Xác định bit parity trong chuỗi dữ liệu số.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15669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Ojectives</a:t>
            </a:r>
            <a:endParaRPr lang="en-US" sz="36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295400"/>
            <a:ext cx="876300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Convert a number from one number system (decimal, binary, hexadecimal)  to its equivalent in one of the other number systems.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Cite the advantages of the hexadecimal number system.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Count in hexadecimal.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Represent decimal numbers using the BCD code; cite the pros and cons of using BCD.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Understand the difference between BCD and straight binary.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Understand the purpose of alphanumeric codes such as the ASCII code.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Explain the parity method for error detection.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Determine the parity bit to be attached to a digital data string.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7620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Upon completion of this chapter, you will be able to:</a:t>
            </a:r>
            <a:endParaRPr lang="en-US" sz="2400" spc="-1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329625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Chuyển đổi nhị phân sang thập phân </a:t>
            </a:r>
            <a:endParaRPr lang="en-US" sz="4000" spc="-1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2954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Chuyển đổi 11011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sang số thập phân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326683"/>
            <a:ext cx="5562600" cy="117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35814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Chuyển đổi 10110101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sang số thập phân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4607748"/>
            <a:ext cx="5943600" cy="91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329625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Chuyển đổi thập phân sang nhị phân</a:t>
            </a:r>
            <a:endParaRPr lang="en-US" sz="4000" spc="-1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2954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00" smtClean="0">
                <a:latin typeface="Tahoma" pitchFamily="34" charset="0"/>
                <a:ea typeface="Arial-Rounded" pitchFamily="34" charset="0"/>
                <a:cs typeface="Arial-Rounded" pitchFamily="34" charset="0"/>
              </a:rPr>
              <a:t>Thí dụ</a:t>
            </a:r>
            <a:r>
              <a:rPr lang="en-US" sz="2400" spc="-100" smtClean="0">
                <a:latin typeface="Tahoma" pitchFamily="34" charset="0"/>
                <a:ea typeface="Arial-Rounded" pitchFamily="34" charset="0"/>
                <a:cs typeface="Arial-Rounded" pitchFamily="34" charset="0"/>
              </a:rPr>
              <a:t>:</a:t>
            </a:r>
          </a:p>
          <a:p>
            <a:r>
              <a:rPr lang="en-US" sz="2400" spc="-100" smtClean="0">
                <a:latin typeface="Tahoma" pitchFamily="34" charset="0"/>
                <a:ea typeface="Arial-Rounded" pitchFamily="34" charset="0"/>
                <a:cs typeface="Arial-Rounded" pitchFamily="34" charset="0"/>
              </a:rPr>
              <a:t>   Chuyển đổi 45</a:t>
            </a:r>
            <a:r>
              <a:rPr lang="en-US" sz="2400" spc="-100" baseline="-25000" smtClean="0">
                <a:latin typeface="Tahoma" pitchFamily="34" charset="0"/>
                <a:ea typeface="Arial-Rounded" pitchFamily="34" charset="0"/>
                <a:cs typeface="Arial-Rounded" pitchFamily="34" charset="0"/>
              </a:rPr>
              <a:t>10</a:t>
            </a:r>
            <a:r>
              <a:rPr lang="en-US" sz="2400" spc="-100" smtClean="0">
                <a:latin typeface="Tahoma" pitchFamily="34" charset="0"/>
                <a:ea typeface="Arial-Rounded" pitchFamily="34" charset="0"/>
                <a:cs typeface="Arial-Rounded" pitchFamily="34" charset="0"/>
              </a:rPr>
              <a:t> sang số nhị phân</a:t>
            </a:r>
            <a:endParaRPr lang="en-US" sz="2400" spc="-100">
              <a:latin typeface="Tahoma" pitchFamily="34" charset="0"/>
              <a:ea typeface="Arial-Rounded" pitchFamily="34" charset="0"/>
              <a:cs typeface="Arial-Round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5814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Chuyển đổi 76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sang số nhị phân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030" y="2266950"/>
            <a:ext cx="700637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8329" y="4572000"/>
            <a:ext cx="707027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3</a:t>
            </a:fld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457200" y="3048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Mục tiêu</a:t>
            </a:r>
            <a:endParaRPr lang="en-US" sz="40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066800"/>
            <a:ext cx="8458200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smtClean="0">
                <a:solidFill>
                  <a:srgbClr val="FF0000"/>
                </a:solidFill>
                <a:latin typeface="Arial-Rounded" pitchFamily="34" charset="0"/>
                <a:ea typeface="Arial-Rounded" pitchFamily="34" charset="0"/>
                <a:cs typeface="Arial-Rounded" pitchFamily="34" charset="0"/>
                <a:sym typeface="Wingdings 2"/>
              </a:rPr>
              <a:t></a:t>
            </a:r>
            <a:r>
              <a:rPr lang="en-US" sz="2400" smtClean="0">
                <a:latin typeface="Arial-Rounded" pitchFamily="34" charset="0"/>
                <a:ea typeface="Arial-Rounded" pitchFamily="34" charset="0"/>
                <a:cs typeface="Arial-Rounded" pitchFamily="34" charset="0"/>
                <a:sym typeface="Wingdings 2"/>
              </a:rPr>
              <a:t> 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Phân biệt cách biểu diễn dạng analog và dạng số.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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Nêu ưu, nhược điểm của kỹ thuật số so với kỹ thuật analog.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92D05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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Tính cần thiết của bộ chuyển đổi analog – số (ADC) và DAC.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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Các đặc tính cơ bản của hệ nhị phân.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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Chuyển đổi nhị phân sang thập phân. 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 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Khảo sát hệ nhị phân.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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Nhận dạng một số dạng tín hiệu số.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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Phân biệt giữa truyền song song và truyền nối tiếp.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92D05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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Giản đồ thời gian.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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Các đặc tính của bộ nhớ.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 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Các khâu chức năng cơ bản của máy tính số.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92D05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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Phân biệt giữa máy vi tính, vi xử lý và vi điều khiển. 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329625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Chuyển đổi thập phân sang nhị phân</a:t>
            </a:r>
            <a:endParaRPr lang="en-US" sz="4000" spc="-1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074003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Dùng phép chia liên tiếp: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Chuyển đổi 25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sang số nhị phân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0" y="12909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Lưu đồ</a:t>
            </a:r>
            <a:r>
              <a:rPr lang="en-US" sz="24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:   </a:t>
            </a:r>
            <a:endParaRPr lang="en-US" sz="2400">
              <a:latin typeface="Arial-Rounded" pitchFamily="34" charset="0"/>
              <a:ea typeface="Arial-Rounded" pitchFamily="34" charset="0"/>
              <a:cs typeface="Arial-Rounded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9765" y="1769950"/>
            <a:ext cx="2596035" cy="455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397636"/>
            <a:ext cx="3886200" cy="3850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3048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Chuyển đổi thập phân sang nhị phân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541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Dùng phép chia liên tiếp: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Chuyển đổi 37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sang số nhị phân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1357" y="1752600"/>
            <a:ext cx="401084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447800" y="58674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Vậy 37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= 100101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endParaRPr lang="en-US" sz="2400" spc="-100" baseline="-25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04800" y="5867400"/>
            <a:ext cx="990600" cy="457200"/>
          </a:xfrm>
          <a:prstGeom prst="rightArrow">
            <a:avLst/>
          </a:prstGeom>
          <a:gradFill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228600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Chuyển đổi thập phân sang nhị phân</a:t>
            </a:r>
            <a:endParaRPr lang="en-US" sz="4000" spc="-1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9144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Tầm đếm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Với N bit, đếm đến 2</a:t>
            </a:r>
            <a:r>
              <a:rPr lang="en-US" sz="2400" spc="-100" baseline="30000" smtClean="0"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số thập phân khác nhau từ 0 đến 2</a:t>
            </a:r>
            <a:r>
              <a:rPr lang="en-US" sz="2400" spc="-100" baseline="30000" smtClean="0"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-1.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Thí dụ</a:t>
            </a:r>
            <a:r>
              <a:rPr lang="en-US" sz="2400" spc="-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Với N = 4, đếm từ 0000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đến 1111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, tức là từ 0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đến 15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, là 16 số hạng khác nhau.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Số hạng lớn nhất là 2</a:t>
            </a:r>
            <a:r>
              <a:rPr lang="en-US" sz="2400" spc="-100" baseline="30000" smtClean="0"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-1 = 15    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344168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Thí dụ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(a) Tìm tầm đếm số thập phân khi dùng 8 bit?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(b)  Tìm số bit để có tầm đếm số thập phân từ 0 đến 12.500?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Giải</a:t>
            </a:r>
            <a:r>
              <a:rPr lang="en-US" sz="2400" spc="-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(a) Với N = 8, đếm từ 0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đến 2</a:t>
            </a:r>
            <a:r>
              <a:rPr lang="en-US" sz="2400" spc="-100" baseline="30000" smtClean="0">
                <a:latin typeface="Tahoma" pitchFamily="34" charset="0"/>
                <a:ea typeface="Tahoma" pitchFamily="34" charset="0"/>
                <a:cs typeface="Tahoma" pitchFamily="34" charset="0"/>
              </a:rPr>
              <a:t>8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-1 =255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. Có thể kiểm nghiệm lại từ 11111111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= 255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(b)  Dùng 13 bit, ta có 2</a:t>
            </a:r>
            <a:r>
              <a:rPr lang="en-US" sz="2400" spc="-100" baseline="30000" smtClean="0">
                <a:latin typeface="Tahoma" pitchFamily="34" charset="0"/>
                <a:ea typeface="Tahoma" pitchFamily="34" charset="0"/>
                <a:cs typeface="Tahoma" pitchFamily="34" charset="0"/>
              </a:rPr>
              <a:t>13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-1 =8191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Dùng 14 bit thì 2</a:t>
            </a:r>
            <a:r>
              <a:rPr lang="en-US" sz="2400" spc="-100" baseline="30000" smtClean="0">
                <a:latin typeface="Tahoma" pitchFamily="34" charset="0"/>
                <a:ea typeface="Tahoma" pitchFamily="34" charset="0"/>
                <a:cs typeface="Tahoma" pitchFamily="34" charset="0"/>
              </a:rPr>
              <a:t>14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-1 =16.383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.     Vậy ta cần 14 bit.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29625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Hệ thống số Hexa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9144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Hệ cơ số 16 (từ 0 đến F).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0262" y="1447800"/>
            <a:ext cx="4300538" cy="522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Hệ thống số Hexa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914400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 </a:t>
            </a:r>
            <a:r>
              <a:rPr lang="en-US" sz="24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Chuyển đổi Hex sang thập phân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Thí dụ: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1650" y="1371600"/>
            <a:ext cx="4248150" cy="201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0" y="33528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Chuyển đổi thập phân sang Hexa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Thí dụ: Chuyển 423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sang số Hex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9200" y="33528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 </a:t>
            </a:r>
            <a:r>
              <a:rPr lang="en-US" sz="24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Thí dụ: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Chuyển 214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sang số Hex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191000"/>
            <a:ext cx="3578836" cy="2473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4410075"/>
            <a:ext cx="3689328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Hệ thống số Hexa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9144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 </a:t>
            </a:r>
            <a:r>
              <a:rPr lang="en-US" sz="24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Chuyển đổi Hex sang nhị phân.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Thí dụ: chuyển 9F2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16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sang nhị phân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9190" y="1752600"/>
            <a:ext cx="579501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04800" y="36576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 </a:t>
            </a:r>
            <a:r>
              <a:rPr lang="en-US" sz="24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Chuyển đổi nhị phân  sang Hex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Nhóm thành nhóm 4 bit, từ LSB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495800"/>
            <a:ext cx="521546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457200" y="5646003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 </a:t>
            </a:r>
            <a:r>
              <a:rPr lang="en-US" sz="24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Thí dụ.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Kiểm nghiệm lại 101011111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= 15F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16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31242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Luyện tập: kiểm nghiệm BA6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16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= 101110100110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29625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Hệ thống số Hexa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7338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 </a:t>
            </a:r>
            <a:r>
              <a:rPr lang="en-US" sz="24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Tính hữu ích của số Hex.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Giúp viết gọn hơn chuỗi bit nhị phân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Tuy nhiên: chú ý là máy tính số chỉ hoạt động với hệ nhị phân, biểu diễn số Hex chỉ hữu dụng cho người hiểu</a:t>
            </a:r>
            <a:r>
              <a:rPr lang="en-US" sz="2400" spc="-1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.   </a:t>
            </a:r>
            <a:endParaRPr lang="en-US" sz="2400" spc="-100">
              <a:latin typeface="Arial-Rounded" pitchFamily="34" charset="0"/>
              <a:ea typeface="Arial-Rounded" pitchFamily="34" charset="0"/>
              <a:cs typeface="Arial-Rounded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819400"/>
            <a:ext cx="6324600" cy="72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57200" y="17526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4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Phương thức đếm số Hex.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Xem thí dụ sau: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Hệ thống số Hexa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8382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Thí dụ</a:t>
            </a:r>
            <a:r>
              <a:rPr lang="en-US" sz="2400" spc="-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Chuyển số thập phân 378 sang số nhị phân 16 bit bằng cách chuyển sang số hex trước: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286000"/>
            <a:ext cx="401988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38200" y="4495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Vậy 378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=17A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16</a:t>
            </a:r>
            <a:r>
              <a:rPr lang="en-US" sz="2400" smtClean="0">
                <a:latin typeface="Arial-Rounded"/>
              </a:rPr>
              <a:t>. </a:t>
            </a:r>
            <a:endParaRPr lang="en-US" sz="2400">
              <a:latin typeface="Arial-Rounded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5105400"/>
            <a:ext cx="589461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57200" y="56388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 </a:t>
            </a:r>
            <a:r>
              <a:rPr lang="en-US" sz="24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Thí dụ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: Chuyển B2F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16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sang thập phân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B2F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16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= Bx16</a:t>
            </a:r>
            <a:r>
              <a:rPr lang="en-US" sz="2400" spc="-100" baseline="3000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+2x16</a:t>
            </a:r>
            <a:r>
              <a:rPr lang="en-US" sz="2400" spc="-100" baseline="30000" smtClean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+Fx16</a:t>
            </a:r>
            <a:r>
              <a:rPr lang="en-US" sz="2400" spc="-100" baseline="30000" smtClean="0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= 2863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29625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Mã BCD (Binary Coded Decimal) </a:t>
            </a:r>
            <a:endParaRPr lang="en-US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6143" y="2074708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 Thí dụ:   </a:t>
            </a:r>
            <a:endParaRPr lang="en-US" sz="24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5342" y="2455709"/>
            <a:ext cx="535845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2543" y="4132108"/>
            <a:ext cx="4604035" cy="1278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042343" y="3522508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 </a:t>
            </a:r>
            <a:r>
              <a:rPr 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Thí dụ:   </a:t>
            </a:r>
            <a:endParaRPr lang="en-US" sz="24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29625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Mã BCD (Binary Coded Decimal) </a:t>
            </a:r>
            <a:endParaRPr lang="en-US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12192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 </a:t>
            </a:r>
            <a:r>
              <a:rPr lang="en-US" sz="24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Thí dụ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: Chuyển 0110100000111001 (BCD) sang thập phân  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5455" y="1895972"/>
            <a:ext cx="3369545" cy="99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81000" y="33528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 </a:t>
            </a:r>
            <a:r>
              <a:rPr lang="en-US" sz="24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Thí dụ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: Chuyển 011111000001 (BCD) sang thập phân  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50" y="3938058"/>
            <a:ext cx="2609850" cy="101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Up Arrow 13"/>
          <p:cNvSpPr/>
          <p:nvPr/>
        </p:nvSpPr>
        <p:spPr>
          <a:xfrm>
            <a:off x="3581400" y="4953000"/>
            <a:ext cx="655319" cy="609600"/>
          </a:xfrm>
          <a:prstGeom prst="up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14600" y="57150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Mã cấm cho thấy có sai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trong số BCD</a:t>
            </a:r>
            <a:endParaRPr lang="en-US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4</a:t>
            </a:fld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76200" y="-762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OBJECTIVES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14400"/>
            <a:ext cx="8458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Arial-Rounded" pitchFamily="34" charset="0"/>
                <a:ea typeface="Arial-Rounded" pitchFamily="34" charset="0"/>
                <a:cs typeface="Arial-Rounded" pitchFamily="34" charset="0"/>
                <a:sym typeface="Wingdings 2"/>
              </a:rPr>
              <a:t>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Distinguish between analog and digital representations.</a:t>
            </a:r>
          </a:p>
          <a:p>
            <a:r>
              <a:rPr lang="en-US" sz="2400" smtClean="0">
                <a:solidFill>
                  <a:srgbClr val="0070C0"/>
                </a:solidFill>
                <a:latin typeface="Arial-Rounded" pitchFamily="34" charset="0"/>
                <a:ea typeface="Arial-Rounded" pitchFamily="34" charset="0"/>
                <a:cs typeface="Arial-Rounded" pitchFamily="34" charset="0"/>
                <a:sym typeface="Wingdings 2"/>
              </a:rPr>
              <a:t></a:t>
            </a:r>
            <a:r>
              <a:rPr lang="en-US" sz="2400" smtClean="0">
                <a:solidFill>
                  <a:srgbClr val="FF0000"/>
                </a:solidFill>
                <a:latin typeface="Arial-Rounded" pitchFamily="34" charset="0"/>
                <a:ea typeface="Arial-Rounded" pitchFamily="34" charset="0"/>
                <a:cs typeface="Arial-Rounded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Cite the advantages and drawbacks of digital techniques compared  with analog.</a:t>
            </a:r>
          </a:p>
          <a:p>
            <a:r>
              <a:rPr lang="en-US" sz="2400" smtClean="0">
                <a:solidFill>
                  <a:srgbClr val="00B050"/>
                </a:solidFill>
                <a:latin typeface="Arial-Rounded" pitchFamily="34" charset="0"/>
                <a:ea typeface="Arial-Rounded" pitchFamily="34" charset="0"/>
                <a:cs typeface="Arial-Rounded" pitchFamily="34" charset="0"/>
                <a:sym typeface="Wingdings 2"/>
              </a:rPr>
              <a:t></a:t>
            </a:r>
            <a:r>
              <a:rPr lang="en-US" sz="2400" smtClean="0">
                <a:solidFill>
                  <a:srgbClr val="FF0000"/>
                </a:solidFill>
                <a:latin typeface="Arial-Rounded" pitchFamily="34" charset="0"/>
                <a:ea typeface="Arial-Rounded" pitchFamily="34" charset="0"/>
                <a:cs typeface="Arial-Rounded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Understand the need for analog-to-digital converters (ADCs) and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digital-to-analog converters (DACs).</a:t>
            </a:r>
          </a:p>
          <a:p>
            <a:r>
              <a:rPr lang="en-US" sz="2400" smtClean="0">
                <a:solidFill>
                  <a:srgbClr val="FF0000"/>
                </a:solidFill>
                <a:latin typeface="Arial-Rounded" pitchFamily="34" charset="0"/>
                <a:ea typeface="Arial-Rounded" pitchFamily="34" charset="0"/>
                <a:cs typeface="Arial-Rounded" pitchFamily="34" charset="0"/>
                <a:sym typeface="Wingdings 2"/>
              </a:rPr>
              <a:t>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Recognize the basic characteristics of the binary number system.</a:t>
            </a:r>
          </a:p>
          <a:p>
            <a:r>
              <a:rPr lang="en-US" sz="2400" smtClean="0">
                <a:solidFill>
                  <a:srgbClr val="0070C0"/>
                </a:solidFill>
                <a:latin typeface="Arial-Rounded" pitchFamily="34" charset="0"/>
                <a:ea typeface="Arial-Rounded" pitchFamily="34" charset="0"/>
                <a:cs typeface="Arial-Rounded" pitchFamily="34" charset="0"/>
                <a:sym typeface="Wingdings 2"/>
              </a:rPr>
              <a:t></a:t>
            </a:r>
            <a:r>
              <a:rPr lang="en-US" sz="2400" smtClean="0">
                <a:solidFill>
                  <a:srgbClr val="FF0000"/>
                </a:solidFill>
                <a:latin typeface="Arial-Rounded" pitchFamily="34" charset="0"/>
                <a:ea typeface="Arial-Rounded" pitchFamily="34" charset="0"/>
                <a:cs typeface="Arial-Rounded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Convert a binary number to its decimal equivalent.</a:t>
            </a:r>
          </a:p>
          <a:p>
            <a:r>
              <a:rPr lang="en-US" sz="2400" smtClean="0">
                <a:solidFill>
                  <a:srgbClr val="00B050"/>
                </a:solidFill>
                <a:latin typeface="Arial-Rounded" pitchFamily="34" charset="0"/>
                <a:ea typeface="Arial-Rounded" pitchFamily="34" charset="0"/>
                <a:cs typeface="Arial-Rounded" pitchFamily="34" charset="0"/>
                <a:sym typeface="Wingdings 2"/>
              </a:rPr>
              <a:t></a:t>
            </a:r>
            <a:r>
              <a:rPr lang="en-US" sz="2400" smtClean="0">
                <a:solidFill>
                  <a:srgbClr val="FF0000"/>
                </a:solidFill>
                <a:latin typeface="Arial-Rounded" pitchFamily="34" charset="0"/>
                <a:ea typeface="Arial-Rounded" pitchFamily="34" charset="0"/>
                <a:cs typeface="Arial-Rounded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Count in the binary number system.</a:t>
            </a:r>
          </a:p>
          <a:p>
            <a:r>
              <a:rPr lang="en-US" sz="2400" smtClean="0">
                <a:solidFill>
                  <a:srgbClr val="FF0000"/>
                </a:solidFill>
                <a:latin typeface="Arial-Rounded" pitchFamily="34" charset="0"/>
                <a:ea typeface="Arial-Rounded" pitchFamily="34" charset="0"/>
                <a:cs typeface="Arial-Rounded" pitchFamily="34" charset="0"/>
                <a:sym typeface="Wingdings 2"/>
              </a:rPr>
              <a:t>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Identify typical digital signals.</a:t>
            </a:r>
          </a:p>
          <a:p>
            <a:r>
              <a:rPr lang="en-US" sz="2400" smtClean="0">
                <a:solidFill>
                  <a:srgbClr val="0070C0"/>
                </a:solidFill>
                <a:latin typeface="Arial-Rounded" pitchFamily="34" charset="0"/>
                <a:ea typeface="Arial-Rounded" pitchFamily="34" charset="0"/>
                <a:cs typeface="Arial-Rounded" pitchFamily="34" charset="0"/>
                <a:sym typeface="Wingdings 2"/>
              </a:rPr>
              <a:t></a:t>
            </a:r>
            <a:r>
              <a:rPr lang="en-US" sz="2400" smtClean="0">
                <a:solidFill>
                  <a:srgbClr val="FF0000"/>
                </a:solidFill>
                <a:latin typeface="Arial-Rounded" pitchFamily="34" charset="0"/>
                <a:ea typeface="Arial-Rounded" pitchFamily="34" charset="0"/>
                <a:cs typeface="Arial-Rounded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Identify a timing diagram.</a:t>
            </a:r>
          </a:p>
          <a:p>
            <a:r>
              <a:rPr lang="en-US" sz="2400" smtClean="0">
                <a:solidFill>
                  <a:srgbClr val="00B050"/>
                </a:solidFill>
                <a:latin typeface="Arial-Rounded" pitchFamily="34" charset="0"/>
                <a:ea typeface="Arial-Rounded" pitchFamily="34" charset="0"/>
                <a:cs typeface="Arial-Rounded" pitchFamily="34" charset="0"/>
                <a:sym typeface="Wingdings 2"/>
              </a:rPr>
              <a:t></a:t>
            </a:r>
            <a:r>
              <a:rPr lang="en-US" sz="2400" smtClean="0">
                <a:solidFill>
                  <a:srgbClr val="FF0000"/>
                </a:solidFill>
                <a:latin typeface="Arial-Rounded" pitchFamily="34" charset="0"/>
                <a:ea typeface="Arial-Rounded" pitchFamily="34" charset="0"/>
                <a:cs typeface="Arial-Rounded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State the differences between parallel and serial transmission.</a:t>
            </a:r>
          </a:p>
          <a:p>
            <a:r>
              <a:rPr lang="en-US" sz="2400" smtClean="0">
                <a:solidFill>
                  <a:srgbClr val="FF0000"/>
                </a:solidFill>
                <a:latin typeface="Arial-Rounded" pitchFamily="34" charset="0"/>
                <a:ea typeface="Arial-Rounded" pitchFamily="34" charset="0"/>
                <a:cs typeface="Arial-Rounded" pitchFamily="34" charset="0"/>
                <a:sym typeface="Wingdings 2"/>
              </a:rPr>
              <a:t>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Describe the property of memory.</a:t>
            </a:r>
          </a:p>
          <a:p>
            <a:r>
              <a:rPr lang="en-US" sz="2400" smtClean="0">
                <a:solidFill>
                  <a:srgbClr val="0070C0"/>
                </a:solidFill>
                <a:latin typeface="Arial-Rounded" pitchFamily="34" charset="0"/>
                <a:ea typeface="Arial-Rounded" pitchFamily="34" charset="0"/>
                <a:cs typeface="Arial-Rounded" pitchFamily="34" charset="0"/>
                <a:sym typeface="Wingdings 2"/>
              </a:rPr>
              <a:t></a:t>
            </a:r>
            <a:r>
              <a:rPr lang="en-US" sz="2400" smtClean="0">
                <a:solidFill>
                  <a:srgbClr val="FF0000"/>
                </a:solidFill>
                <a:latin typeface="Arial-Rounded" pitchFamily="34" charset="0"/>
                <a:ea typeface="Arial-Rounded" pitchFamily="34" charset="0"/>
                <a:cs typeface="Arial-Rounded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Describe the major parts of a digital computer and understand their functions.</a:t>
            </a:r>
          </a:p>
          <a:p>
            <a:r>
              <a:rPr lang="en-US" sz="2400" smtClean="0">
                <a:solidFill>
                  <a:srgbClr val="00B050"/>
                </a:solidFill>
                <a:latin typeface="Arial-Rounded" pitchFamily="34" charset="0"/>
                <a:ea typeface="Arial-Rounded" pitchFamily="34" charset="0"/>
                <a:cs typeface="Arial-Rounded" pitchFamily="34" charset="0"/>
                <a:sym typeface="Wingdings 2"/>
              </a:rPr>
              <a:t></a:t>
            </a:r>
            <a:r>
              <a:rPr lang="en-US" sz="2400" smtClean="0">
                <a:solidFill>
                  <a:srgbClr val="FF0000"/>
                </a:solidFill>
                <a:latin typeface="Arial-Rounded" pitchFamily="34" charset="0"/>
                <a:ea typeface="Arial-Rounded" pitchFamily="34" charset="0"/>
                <a:cs typeface="Arial-Rounded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Distinguish among microcomputers, microprocessors, and microcontroller.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4572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Upon completion of this chapter, you will be able to:</a:t>
            </a:r>
            <a:endParaRPr lang="en-US" sz="2400" spc="-1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29625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So sánh giữa số BCD và số nhị phân </a:t>
            </a:r>
            <a:endParaRPr lang="en-US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" y="174813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Nhận xét: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6800" y="2357735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137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= 10001001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. (nhị phân)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6800" y="2967335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137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= 0001 0011 0111. (BCD)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29625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Mã Gray </a:t>
            </a:r>
            <a:endParaRPr lang="en-US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3729335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Ứng dụng: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762000"/>
            <a:ext cx="512386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3733800"/>
            <a:ext cx="486650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06233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Nhận xét: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29625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Mã Gray </a:t>
            </a:r>
            <a:endParaRPr lang="en-US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3729335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Chuyển đổi Gray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sang nhị phân: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Giống nhau 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3"/>
              </a:rPr>
              <a:t>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3"/>
              </a:rPr>
              <a:t> bit 0</a:t>
            </a:r>
            <a:endParaRPr lang="en-US" sz="2400" spc="-1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Khác nhau  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3"/>
              </a:rPr>
              <a:t>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3"/>
              </a:rPr>
              <a:t> bit 1</a:t>
            </a:r>
            <a:endParaRPr lang="en-US" sz="2400" spc="-1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400" spc="-1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Đọc thí dụ trong giáo trìn</a:t>
            </a:r>
            <a:r>
              <a:rPr lang="en-US" sz="2400" smtClean="0">
                <a:latin typeface="Arial-Rounded"/>
              </a:rPr>
              <a:t>h  </a:t>
            </a:r>
            <a:endParaRPr lang="en-US" sz="2400">
              <a:latin typeface="Arial-Rounde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062335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Chuyển đổi nhị phân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sang Gray :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Giống nhau 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3"/>
              </a:rPr>
              <a:t>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3"/>
              </a:rPr>
              <a:t> bit 0</a:t>
            </a:r>
            <a:endParaRPr lang="en-US" sz="2400" spc="-1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Khác nhau  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3"/>
              </a:rPr>
              <a:t>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3"/>
              </a:rPr>
              <a:t> bit 1</a:t>
            </a:r>
            <a:endParaRPr lang="en-US" sz="2400" spc="-1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609600"/>
            <a:ext cx="394661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3657600"/>
            <a:ext cx="3910958" cy="3102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29625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Tóm tắt về các dạng mã </a:t>
            </a:r>
            <a:endParaRPr lang="en-US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126175"/>
            <a:ext cx="7661722" cy="53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29625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Byte, Nibble và Word (từ)</a:t>
            </a:r>
            <a:endParaRPr lang="en-US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9812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Byte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: chuỗi 8 bit  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7432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Nibble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: chuỗi 4 bit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37338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Word: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nhóm các bit biểu diễn một đơn vị thông tin.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Kích thước từ được định nghĩa là số bit trong từ nhị phân mà hệ thống hoạt động. Từ có thể là 8 bit cho hệ thống 1 byte, hay với máy tính dùng 8 byte, ta có từ 64 bit.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286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Mã ký tự (alphanumeric code)</a:t>
            </a:r>
            <a:endParaRPr lang="en-US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838201"/>
            <a:ext cx="6213334" cy="595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E49E58-6687-4A54-BF11-E900AE53BC54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495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Được dùng nhiều, do đơn giản</a:t>
            </a:r>
          </a:p>
          <a:p>
            <a:pPr eaLnBrk="1" hangingPunct="1">
              <a:defRPr/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Thêm một bit vào khối </a:t>
            </a:r>
          </a:p>
          <a:p>
            <a:pPr eaLnBrk="1" hangingPunct="1">
              <a:defRPr/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Hai dạng:</a:t>
            </a:r>
          </a:p>
          <a:p>
            <a:pPr lvl="1" eaLnBrk="1" hangingPunct="1">
              <a:defRPr/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Parity chẵn – Giữ số bit 1 là số chẵn </a:t>
            </a:r>
          </a:p>
          <a:p>
            <a:pPr lvl="2" eaLnBrk="1" hangingPunct="1">
              <a:defRPr/>
            </a:pPr>
            <a:r>
              <a:rPr lang="en-US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dụ: 1011 </a:t>
            </a:r>
            <a:r>
              <a:rPr lang="en-US" spc="-100" smtClean="0">
                <a:latin typeface="Tahoma" pitchFamily="34" charset="0"/>
                <a:ea typeface="Tahoma" pitchFamily="34" charset="0"/>
                <a:cs typeface="Tahoma" pitchFamily="34" charset="0"/>
                <a:sym typeface="Symbol" pitchFamily="18" charset="2"/>
              </a:rPr>
              <a:t> 1011</a:t>
            </a:r>
            <a:r>
              <a:rPr lang="en-US" b="1" u="sng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Symbol" pitchFamily="18" charset="2"/>
              </a:rPr>
              <a:t>1</a:t>
            </a:r>
          </a:p>
          <a:p>
            <a:pPr lvl="1" eaLnBrk="1" hangingPunct="1">
              <a:defRPr/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Parity lẻ – Giữ số bit 1 là số lẻ</a:t>
            </a:r>
          </a:p>
          <a:p>
            <a:pPr lvl="2" eaLnBrk="1" hangingPunct="1">
              <a:defRPr/>
            </a:pPr>
            <a:r>
              <a:rPr lang="en-US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dụ: 1011 </a:t>
            </a:r>
            <a:r>
              <a:rPr lang="en-US" spc="-100" smtClean="0">
                <a:latin typeface="Tahoma" pitchFamily="34" charset="0"/>
                <a:ea typeface="Tahoma" pitchFamily="34" charset="0"/>
                <a:cs typeface="Tahoma" pitchFamily="34" charset="0"/>
                <a:sym typeface="Symbol" pitchFamily="18" charset="2"/>
              </a:rPr>
              <a:t> 1011</a:t>
            </a:r>
            <a:r>
              <a:rPr lang="en-US" b="1" u="sng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Symbol" pitchFamily="18" charset="2"/>
              </a:rPr>
              <a:t>0</a:t>
            </a:r>
          </a:p>
        </p:txBody>
      </p:sp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Phương pháp Parity dùng phát hiện lỗi</a:t>
            </a:r>
            <a:endParaRPr lang="en-US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524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Tóm tắt (Phần 2)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868025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1. Hệ hexadecimal được dùng trong hệ thống số và máy tính, rất hiệu quả để biểu diễn các đại lượng nhị phân.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2. Số hexa khi chuyển đổi từ hexa sang nhị phân gồm 4 bit.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3. Dùng phương pháp chia khi chuyển đổi từ số thập phân sang số nhị phân hay số hexa.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4. Số nhị phân N bit biểu diễn các giá trị thập phân từ 0 đến 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2400" spc="-100" baseline="300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1</a:t>
            </a:r>
            <a:r>
              <a:rPr lang="en-US" sz="2400" i="1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5. Mã BCD là số thập phân viết dưới dạng nhị phân 4 bit.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6. Mã Gray là chuỗi bit với chỉ có 1 bit thay đổi khi thay đổi mẫu.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7. Byte: chuỗi 8 bit. Nibble: chuỗi 4 bit. Kích thước từ (word) thì phụ thuộc vào hệ thống.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8. Mã ký tự (alphanumeric code) dùng một nhóm bit để biểu diễn tất cả các ký tự trên bàn phím máy tính, trong đó mã  ASCII là dạng phổ biến nhất.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9. Phương pháp parity được dùng để phát hiện lỗi bằng cách thêm một bit dư vào trong nhóm bit được gởi đi.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286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SUMMARY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092875"/>
            <a:ext cx="8534400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1. The hexadecimal number system is used in digital systems and computers  as an efficient way of representing binary quantities.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2. In conversions between hex and binary, each hex digit corresponds to four bits.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3. The repeated-division method is used to convert decimal numbers to binary or hexadecimal.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4. Using an 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N-bit binary number, we can represent decimal values from 0 to 2</a:t>
            </a:r>
            <a:r>
              <a:rPr lang="en-US" sz="2400" spc="-100" baseline="300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1</a:t>
            </a:r>
            <a:r>
              <a:rPr lang="en-US" sz="2400" i="1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5. The BCD code for a decimal number is formed by converting each digit of the decimal number to its four-bit binary equivalent.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6. The Gray code defines a sequence of bit patterns in which only one bit changes between successive patterns in the sequence.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286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SUMMARY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092875"/>
            <a:ext cx="85344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7. A byte is a string of eight bits. A nibble is four bits. The word size depends on the system.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8. An alphanumeric code is one that uses groups of bits to represent all of the various characters and functions that are part of a typical computer’s keyboard. The ASCII code is the most widely used alphanumeric code.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9. The parity method for error detection attaches a special parity bit to each transmitted group of bits.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5</a:t>
            </a:fld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152400" y="5334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Biểu diễn dạng analog và dạng số</a:t>
            </a:r>
            <a:endParaRPr lang="en-US" sz="4000" spc="-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8956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Khác biệt cơ bản giữa các đại lượng analog và số;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analog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Symbol"/>
              </a:rPr>
              <a:t> liên tục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Symbol"/>
              </a:rPr>
              <a:t>                          số  rời rạc (từng bước)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286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IMPORTANT TERMS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8534400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Hexadecimal number system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Straight binary coding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Binary-coded-decimal (BCD) code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Gray code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Byte 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Nibble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Word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Word size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Alphanumeric code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American Standard Code for Information Interchange (ASCII)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Parity method       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Parity bit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286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Các nội dung cần tự học ở nhà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473875"/>
            <a:ext cx="8763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</a:t>
            </a: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Số bù</a:t>
            </a:r>
            <a:endParaRPr lang="en-US" sz="2400" spc="-1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ts val="600"/>
              </a:spcBef>
            </a:pP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</a:t>
            </a: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Mã thừa 3</a:t>
            </a:r>
            <a:endParaRPr lang="en-US" sz="2400" spc="-1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ts val="600"/>
              </a:spcBef>
            </a:pP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</a:t>
            </a: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Củng cố lại các kiến thức đã học.</a:t>
            </a:r>
            <a:endParaRPr lang="en-US" sz="2400" spc="-1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ts val="600"/>
              </a:spcBef>
            </a:pP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</a:t>
            </a: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Làm các bài tập, chuẩn bị các câu hỏi ôn tập, các câu trắc nghiệm.</a:t>
            </a:r>
            <a:endParaRPr lang="en-US" sz="2400" spc="-1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ts val="600"/>
              </a:spcBef>
            </a:pP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</a:t>
            </a: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Đọc nội dung tiếp theo.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6</a:t>
            </a:fld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457200" y="5334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Hệ thống analog và hệ thống số</a:t>
            </a:r>
            <a:endParaRPr lang="en-US" sz="4000" spc="-1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057400"/>
            <a:ext cx="80772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spc="-10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Hệ thống số</a:t>
            </a:r>
            <a:r>
              <a:rPr lang="en-US" sz="2400" spc="-10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Tổ hợp các thiết bị được thiết kế để xử lý các thông tin logic, biểu diễn dạng số, thường là các thiết bị điện tử nhưng có thể ở dạng khác (khí nén, thủy lực, v.v…).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spc="-10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Hệ thống analog</a:t>
            </a:r>
            <a:r>
              <a:rPr lang="en-US" sz="2400" spc="-10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Chứa các thiết bị xử lý các đại lượng dạng analog.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7</a:t>
            </a:fld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457200" y="1524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Hệ thống analog và hệ thống số</a:t>
            </a:r>
            <a:endParaRPr lang="en-US" sz="4000" spc="-1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204079"/>
            <a:ext cx="876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spc="-10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Ưu điểm của kỹ thuật số</a:t>
            </a:r>
            <a:r>
              <a:rPr lang="en-US" sz="2400" spc="-10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Hệ thống số dễ thiết kế (thường ở dạng mạch ngắt – dẫn).</a:t>
            </a:r>
          </a:p>
          <a:p>
            <a:pPr>
              <a:spcAft>
                <a:spcPts val="600"/>
              </a:spcAft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Dễ lưu trữ thông tin  </a:t>
            </a:r>
          </a:p>
          <a:p>
            <a:pPr>
              <a:spcAft>
                <a:spcPts val="600"/>
              </a:spcAft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Duy trì được độ chính xác và độ tin cậy trong suốt hệ thống.</a:t>
            </a:r>
          </a:p>
          <a:p>
            <a:pPr>
              <a:spcAft>
                <a:spcPts val="600"/>
              </a:spcAft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Có thể lập trình hoạt động của hệ thống.</a:t>
            </a:r>
          </a:p>
          <a:p>
            <a:pPr>
              <a:spcAft>
                <a:spcPts val="600"/>
              </a:spcAft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Mạch số ít bị ảnh hưởng của nhiễu.</a:t>
            </a:r>
          </a:p>
          <a:p>
            <a:pPr>
              <a:spcAft>
                <a:spcPts val="600"/>
              </a:spcAft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Mạch số được thực hiện dạng mạch tích hợp (IC).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4371707"/>
            <a:ext cx="85344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spc="-10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Nhược điểm của kỹ thuật số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Nằm ở hai vấn đề</a:t>
            </a:r>
          </a:p>
          <a:p>
            <a:pPr>
              <a:spcAft>
                <a:spcPts val="600"/>
              </a:spcAft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Thế giới thực (của chúng ta) ở dạng analog.</a:t>
            </a:r>
          </a:p>
          <a:p>
            <a:pPr>
              <a:spcAft>
                <a:spcPts val="600"/>
              </a:spcAft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Xử lý tín hiệu số hóa tiêu tốn thời gian (hiện nay đã tốt hơn).     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8</a:t>
            </a:fld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457200" y="2286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Hệ thống số học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99060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Hệ thập phân (Decimal):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spc="-10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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Hệ thống số cơ số 10 (từ 0 đến 9);Digit (số hạng) từ 0 đến 9. 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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Hệ có trọng số (giá trị theo vị trí):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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MSD (Most Significant Digit): số có nghĩa (trọng số) lớn nhất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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LSD (Least Significant Digit): số có nghĩa (trọng số) bé nhất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5798403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dụ: 2745, 214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= (2x10</a:t>
            </a:r>
            <a:r>
              <a:rPr lang="en-US" sz="2400" spc="-100" baseline="30000" smtClean="0">
                <a:latin typeface="Tahoma" pitchFamily="34" charset="0"/>
                <a:ea typeface="Tahoma" pitchFamily="34" charset="0"/>
                <a:cs typeface="Tahoma" pitchFamily="34" charset="0"/>
              </a:rPr>
              <a:t>+3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) + (7x10</a:t>
            </a:r>
            <a:r>
              <a:rPr lang="en-US" sz="2400" spc="-100" baseline="30000" smtClean="0">
                <a:latin typeface="Tahoma" pitchFamily="34" charset="0"/>
                <a:ea typeface="Tahoma" pitchFamily="34" charset="0"/>
                <a:cs typeface="Tahoma" pitchFamily="34" charset="0"/>
              </a:rPr>
              <a:t>+2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) + (4x10</a:t>
            </a:r>
            <a:r>
              <a:rPr lang="en-US" sz="2400" spc="-100" baseline="30000" smtClean="0">
                <a:latin typeface="Tahoma" pitchFamily="34" charset="0"/>
                <a:ea typeface="Tahoma" pitchFamily="34" charset="0"/>
                <a:cs typeface="Tahoma" pitchFamily="34" charset="0"/>
              </a:rPr>
              <a:t>+1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) + (5x10</a:t>
            </a:r>
            <a:r>
              <a:rPr lang="en-US" sz="2400" spc="-100" baseline="30000" smtClean="0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)                   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+ (2x10</a:t>
            </a:r>
            <a:r>
              <a:rPr lang="en-US" sz="2400" spc="-100" baseline="30000" smtClean="0">
                <a:latin typeface="Tahoma" pitchFamily="34" charset="0"/>
                <a:ea typeface="Tahoma" pitchFamily="34" charset="0"/>
                <a:cs typeface="Tahoma" pitchFamily="34" charset="0"/>
              </a:rPr>
              <a:t>-1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) + (1x10</a:t>
            </a:r>
            <a:r>
              <a:rPr lang="en-US" sz="2400" spc="-100" baseline="30000" smtClean="0">
                <a:latin typeface="Tahoma" pitchFamily="34" charset="0"/>
                <a:ea typeface="Tahoma" pitchFamily="34" charset="0"/>
                <a:cs typeface="Tahoma" pitchFamily="34" charset="0"/>
              </a:rPr>
              <a:t>-2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) + (4x10</a:t>
            </a:r>
            <a:r>
              <a:rPr lang="en-US" sz="2400" spc="-100" baseline="30000" smtClean="0">
                <a:latin typeface="Tahoma" pitchFamily="34" charset="0"/>
                <a:ea typeface="Tahoma" pitchFamily="34" charset="0"/>
                <a:cs typeface="Tahoma" pitchFamily="34" charset="0"/>
              </a:rPr>
              <a:t>-3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)    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971800"/>
            <a:ext cx="3886200" cy="264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9</a:t>
            </a:fld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457200" y="762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Hệ thống số học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7620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Hệ nhị phân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spc="-10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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Bit (binary unit): đơn vị nhị phân (0, 1).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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Hệ thống số cơ số 2 ( 0, 1).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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Hệ có trọng số (giá trị theo vị trí):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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MSB (Most Significant Bit): bit có trọng số lớn nhất.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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LSB (Least Significant Bit):  bit có trọng số bé nhất.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3972" y="3124200"/>
            <a:ext cx="3036228" cy="234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04800" y="51054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dụ: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1011,101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= (1 x 2</a:t>
            </a:r>
            <a:r>
              <a:rPr lang="en-US" sz="2400" spc="-100" baseline="30000" smtClean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) + (0 x 2</a:t>
            </a:r>
            <a:r>
              <a:rPr lang="en-US" sz="2400" spc="-100" baseline="3000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) + (1 x 2</a:t>
            </a:r>
            <a:r>
              <a:rPr lang="en-US" sz="2400" spc="-100" baseline="30000" smtClean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) + (1 x 2</a:t>
            </a:r>
            <a:r>
              <a:rPr lang="en-US" sz="2400" spc="-100" baseline="30000" smtClean="0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+ (1 x 2</a:t>
            </a:r>
            <a:r>
              <a:rPr lang="en-US" sz="2400" spc="-100" baseline="30000" smtClean="0">
                <a:latin typeface="Tahoma" pitchFamily="34" charset="0"/>
                <a:ea typeface="Tahoma" pitchFamily="34" charset="0"/>
                <a:cs typeface="Tahoma" pitchFamily="34" charset="0"/>
              </a:rPr>
              <a:t>-1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) + (0 x 2</a:t>
            </a:r>
            <a:r>
              <a:rPr lang="en-US" sz="2400" spc="-100" baseline="30000" smtClean="0">
                <a:latin typeface="Tahoma" pitchFamily="34" charset="0"/>
                <a:ea typeface="Tahoma" pitchFamily="34" charset="0"/>
                <a:cs typeface="Tahoma" pitchFamily="34" charset="0"/>
              </a:rPr>
              <a:t>-2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) + (1 x 2</a:t>
            </a:r>
            <a:r>
              <a:rPr lang="en-US" sz="2400" spc="-100" baseline="30000" smtClean="0">
                <a:latin typeface="Tahoma" pitchFamily="34" charset="0"/>
                <a:ea typeface="Tahoma" pitchFamily="34" charset="0"/>
                <a:cs typeface="Tahoma" pitchFamily="34" charset="0"/>
              </a:rPr>
              <a:t>-3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=  8+0+2+1+0,5+0+0,125 = 11,625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= 11,625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3226</Words>
  <Application>Microsoft Office PowerPoint</Application>
  <PresentationFormat>On-screen Show (4:3)</PresentationFormat>
  <Paragraphs>462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Arial-Rounded</vt:lpstr>
      <vt:lpstr>Calibri</vt:lpstr>
      <vt:lpstr>Symbol</vt:lpstr>
      <vt:lpstr>Tahoma</vt:lpstr>
      <vt:lpstr>Times New Roman</vt:lpstr>
      <vt:lpstr>Wingdings</vt:lpstr>
      <vt:lpstr>Wingdings 2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Truyền nối tiếp</vt:lpstr>
      <vt:lpstr>Truyền song song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Phương pháp Parity dùng phát hiện lỗi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 thong So Và Ma so</dc:title>
  <dc:creator>Nguyen Viet Hung</dc:creator>
  <cp:lastModifiedBy>Admin</cp:lastModifiedBy>
  <cp:revision>49</cp:revision>
  <dcterms:created xsi:type="dcterms:W3CDTF">2006-08-16T00:00:00Z</dcterms:created>
  <dcterms:modified xsi:type="dcterms:W3CDTF">2020-03-20T09:58:11Z</dcterms:modified>
</cp:coreProperties>
</file>