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1"/>
  </p:notesMasterIdLst>
  <p:sldIdLst>
    <p:sldId id="258" r:id="rId2"/>
    <p:sldId id="259" r:id="rId3"/>
    <p:sldId id="346" r:id="rId4"/>
    <p:sldId id="347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348" r:id="rId42"/>
    <p:sldId id="349" r:id="rId43"/>
    <p:sldId id="296" r:id="rId44"/>
    <p:sldId id="297" r:id="rId45"/>
    <p:sldId id="350" r:id="rId46"/>
    <p:sldId id="354" r:id="rId47"/>
    <p:sldId id="356" r:id="rId48"/>
    <p:sldId id="355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  <p:sldId id="335" r:id="rId86"/>
    <p:sldId id="336" r:id="rId87"/>
    <p:sldId id="337" r:id="rId88"/>
    <p:sldId id="338" r:id="rId89"/>
    <p:sldId id="339" r:id="rId90"/>
    <p:sldId id="340" r:id="rId91"/>
    <p:sldId id="341" r:id="rId92"/>
    <p:sldId id="342" r:id="rId93"/>
    <p:sldId id="343" r:id="rId94"/>
    <p:sldId id="344" r:id="rId95"/>
    <p:sldId id="345" r:id="rId96"/>
    <p:sldId id="352" r:id="rId97"/>
    <p:sldId id="353" r:id="rId98"/>
    <p:sldId id="351" r:id="rId99"/>
    <p:sldId id="357" r:id="rId10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83" autoAdjust="0"/>
    <p:restoredTop sz="94660"/>
  </p:normalViewPr>
  <p:slideViewPr>
    <p:cSldViewPr>
      <p:cViewPr varScale="1">
        <p:scale>
          <a:sx n="69" d="100"/>
          <a:sy n="69" d="100"/>
        </p:scale>
        <p:origin x="1194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3485B6-B468-4412-B29C-A6EC6327BE6F}" type="datetimeFigureOut">
              <a:rPr lang="en-US" smtClean="0"/>
              <a:pPr/>
              <a:t>20/3/2020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9AD86A-0D19-4986-8B51-96C288603C0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73785D-6CC5-4518-99F2-257D6F4CEC7C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73785D-6CC5-4518-99F2-257D6F4CEC7C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73785D-6CC5-4518-99F2-257D6F4CEC7C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73785D-6CC5-4518-99F2-257D6F4CEC7C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73785D-6CC5-4518-99F2-257D6F4CEC7C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73785D-6CC5-4518-99F2-257D6F4CEC7C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73785D-6CC5-4518-99F2-257D6F4CEC7C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73785D-6CC5-4518-99F2-257D6F4CEC7C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73785D-6CC5-4518-99F2-257D6F4CEC7C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73785D-6CC5-4518-99F2-257D6F4CEC7C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73785D-6CC5-4518-99F2-257D6F4CEC7C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73785D-6CC5-4518-99F2-257D6F4CEC7C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73785D-6CC5-4518-99F2-257D6F4CEC7C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73785D-6CC5-4518-99F2-257D6F4CEC7C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73785D-6CC5-4518-99F2-257D6F4CEC7C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73785D-6CC5-4518-99F2-257D6F4CEC7C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73785D-6CC5-4518-99F2-257D6F4CEC7C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73785D-6CC5-4518-99F2-257D6F4CEC7C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73785D-6CC5-4518-99F2-257D6F4CEC7C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73785D-6CC5-4518-99F2-257D6F4CEC7C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73785D-6CC5-4518-99F2-257D6F4CEC7C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73785D-6CC5-4518-99F2-257D6F4CEC7C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73785D-6CC5-4518-99F2-257D6F4CEC7C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73785D-6CC5-4518-99F2-257D6F4CEC7C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73785D-6CC5-4518-99F2-257D6F4CEC7C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73785D-6CC5-4518-99F2-257D6F4CEC7C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73785D-6CC5-4518-99F2-257D6F4CEC7C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73785D-6CC5-4518-99F2-257D6F4CEC7C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73785D-6CC5-4518-99F2-257D6F4CEC7C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73785D-6CC5-4518-99F2-257D6F4CEC7C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73785D-6CC5-4518-99F2-257D6F4CEC7C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73785D-6CC5-4518-99F2-257D6F4CEC7C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73785D-6CC5-4518-99F2-257D6F4CEC7C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73785D-6CC5-4518-99F2-257D6F4CEC7C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73785D-6CC5-4518-99F2-257D6F4CEC7C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73785D-6CC5-4518-99F2-257D6F4CEC7C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73785D-6CC5-4518-99F2-257D6F4CEC7C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73785D-6CC5-4518-99F2-257D6F4CEC7C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73785D-6CC5-4518-99F2-257D6F4CEC7C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73785D-6CC5-4518-99F2-257D6F4CEC7C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73785D-6CC5-4518-99F2-257D6F4CEC7C}" type="slidenum">
              <a:rPr lang="en-US" smtClean="0"/>
              <a:pPr/>
              <a:t>46</a:t>
            </a:fld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73785D-6CC5-4518-99F2-257D6F4CEC7C}" type="slidenum">
              <a:rPr lang="en-US" smtClean="0"/>
              <a:pPr/>
              <a:t>47</a:t>
            </a:fld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73785D-6CC5-4518-99F2-257D6F4CEC7C}" type="slidenum">
              <a:rPr lang="en-US" smtClean="0"/>
              <a:pPr/>
              <a:t>48</a:t>
            </a:fld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73785D-6CC5-4518-99F2-257D6F4CEC7C}" type="slidenum">
              <a:rPr lang="en-US" smtClean="0"/>
              <a:pPr/>
              <a:t>49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73785D-6CC5-4518-99F2-257D6F4CEC7C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73785D-6CC5-4518-99F2-257D6F4CEC7C}" type="slidenum">
              <a:rPr lang="en-US" smtClean="0"/>
              <a:pPr/>
              <a:t>50</a:t>
            </a:fld>
            <a:endParaRPr 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73785D-6CC5-4518-99F2-257D6F4CEC7C}" type="slidenum">
              <a:rPr lang="en-US" smtClean="0"/>
              <a:pPr/>
              <a:t>51</a:t>
            </a:fld>
            <a:endParaRPr 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73785D-6CC5-4518-99F2-257D6F4CEC7C}" type="slidenum">
              <a:rPr lang="en-US" smtClean="0"/>
              <a:pPr/>
              <a:t>52</a:t>
            </a:fld>
            <a:endParaRPr 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73785D-6CC5-4518-99F2-257D6F4CEC7C}" type="slidenum">
              <a:rPr lang="en-US" smtClean="0"/>
              <a:pPr/>
              <a:t>53</a:t>
            </a:fld>
            <a:endParaRPr 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73785D-6CC5-4518-99F2-257D6F4CEC7C}" type="slidenum">
              <a:rPr lang="en-US" smtClean="0"/>
              <a:pPr/>
              <a:t>54</a:t>
            </a:fld>
            <a:endParaRPr 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73785D-6CC5-4518-99F2-257D6F4CEC7C}" type="slidenum">
              <a:rPr lang="en-US" smtClean="0"/>
              <a:pPr/>
              <a:t>55</a:t>
            </a:fld>
            <a:endParaRPr 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73785D-6CC5-4518-99F2-257D6F4CEC7C}" type="slidenum">
              <a:rPr lang="en-US" smtClean="0"/>
              <a:pPr/>
              <a:t>56</a:t>
            </a:fld>
            <a:endParaRPr 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73785D-6CC5-4518-99F2-257D6F4CEC7C}" type="slidenum">
              <a:rPr lang="en-US" smtClean="0"/>
              <a:pPr/>
              <a:t>57</a:t>
            </a:fld>
            <a:endParaRPr 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73785D-6CC5-4518-99F2-257D6F4CEC7C}" type="slidenum">
              <a:rPr lang="en-US" smtClean="0"/>
              <a:pPr/>
              <a:t>58</a:t>
            </a:fld>
            <a:endParaRPr 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73785D-6CC5-4518-99F2-257D6F4CEC7C}" type="slidenum">
              <a:rPr lang="en-US" smtClean="0"/>
              <a:pPr/>
              <a:t>59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73785D-6CC5-4518-99F2-257D6F4CEC7C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73785D-6CC5-4518-99F2-257D6F4CEC7C}" type="slidenum">
              <a:rPr lang="en-US" smtClean="0"/>
              <a:pPr/>
              <a:t>60</a:t>
            </a:fld>
            <a:endParaRPr 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73785D-6CC5-4518-99F2-257D6F4CEC7C}" type="slidenum">
              <a:rPr lang="en-US" smtClean="0"/>
              <a:pPr/>
              <a:t>61</a:t>
            </a:fld>
            <a:endParaRPr 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73785D-6CC5-4518-99F2-257D6F4CEC7C}" type="slidenum">
              <a:rPr lang="en-US" smtClean="0"/>
              <a:pPr/>
              <a:t>62</a:t>
            </a:fld>
            <a:endParaRPr lang="en-US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73785D-6CC5-4518-99F2-257D6F4CEC7C}" type="slidenum">
              <a:rPr lang="en-US" smtClean="0"/>
              <a:pPr/>
              <a:t>63</a:t>
            </a:fld>
            <a:endParaRPr lang="en-US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73785D-6CC5-4518-99F2-257D6F4CEC7C}" type="slidenum">
              <a:rPr lang="en-US" smtClean="0"/>
              <a:pPr/>
              <a:t>64</a:t>
            </a:fld>
            <a:endParaRPr lang="en-US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73785D-6CC5-4518-99F2-257D6F4CEC7C}" type="slidenum">
              <a:rPr lang="en-US" smtClean="0"/>
              <a:pPr/>
              <a:t>65</a:t>
            </a:fld>
            <a:endParaRPr lang="en-US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73785D-6CC5-4518-99F2-257D6F4CEC7C}" type="slidenum">
              <a:rPr lang="en-US" smtClean="0"/>
              <a:pPr/>
              <a:t>66</a:t>
            </a:fld>
            <a:endParaRPr lang="en-US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73785D-6CC5-4518-99F2-257D6F4CEC7C}" type="slidenum">
              <a:rPr lang="en-US" smtClean="0"/>
              <a:pPr/>
              <a:t>67</a:t>
            </a:fld>
            <a:endParaRPr lang="en-US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73785D-6CC5-4518-99F2-257D6F4CEC7C}" type="slidenum">
              <a:rPr lang="en-US" smtClean="0"/>
              <a:pPr/>
              <a:t>68</a:t>
            </a:fld>
            <a:endParaRPr lang="en-US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73785D-6CC5-4518-99F2-257D6F4CEC7C}" type="slidenum">
              <a:rPr lang="en-US" smtClean="0"/>
              <a:pPr/>
              <a:t>69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73785D-6CC5-4518-99F2-257D6F4CEC7C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73785D-6CC5-4518-99F2-257D6F4CEC7C}" type="slidenum">
              <a:rPr lang="en-US" smtClean="0"/>
              <a:pPr/>
              <a:t>70</a:t>
            </a:fld>
            <a:endParaRPr lang="en-US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73785D-6CC5-4518-99F2-257D6F4CEC7C}" type="slidenum">
              <a:rPr lang="en-US" smtClean="0"/>
              <a:pPr/>
              <a:t>71</a:t>
            </a:fld>
            <a:endParaRPr lang="en-US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73785D-6CC5-4518-99F2-257D6F4CEC7C}" type="slidenum">
              <a:rPr lang="en-US" smtClean="0"/>
              <a:pPr/>
              <a:t>72</a:t>
            </a:fld>
            <a:endParaRPr lang="en-US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73785D-6CC5-4518-99F2-257D6F4CEC7C}" type="slidenum">
              <a:rPr lang="en-US" smtClean="0"/>
              <a:pPr/>
              <a:t>73</a:t>
            </a:fld>
            <a:endParaRPr lang="en-US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73785D-6CC5-4518-99F2-257D6F4CEC7C}" type="slidenum">
              <a:rPr lang="en-US" smtClean="0"/>
              <a:pPr/>
              <a:t>74</a:t>
            </a:fld>
            <a:endParaRPr lang="en-US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73785D-6CC5-4518-99F2-257D6F4CEC7C}" type="slidenum">
              <a:rPr lang="en-US" smtClean="0"/>
              <a:pPr/>
              <a:t>75</a:t>
            </a:fld>
            <a:endParaRPr lang="en-US"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73785D-6CC5-4518-99F2-257D6F4CEC7C}" type="slidenum">
              <a:rPr lang="en-US" smtClean="0"/>
              <a:pPr/>
              <a:t>76</a:t>
            </a:fld>
            <a:endParaRPr lang="en-US"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73785D-6CC5-4518-99F2-257D6F4CEC7C}" type="slidenum">
              <a:rPr lang="en-US" smtClean="0"/>
              <a:pPr/>
              <a:t>77</a:t>
            </a:fld>
            <a:endParaRPr lang="en-US"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73785D-6CC5-4518-99F2-257D6F4CEC7C}" type="slidenum">
              <a:rPr lang="en-US" smtClean="0"/>
              <a:pPr/>
              <a:t>78</a:t>
            </a:fld>
            <a:endParaRPr lang="en-US"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73785D-6CC5-4518-99F2-257D6F4CEC7C}" type="slidenum">
              <a:rPr lang="en-US" smtClean="0"/>
              <a:pPr/>
              <a:t>79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73785D-6CC5-4518-99F2-257D6F4CEC7C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73785D-6CC5-4518-99F2-257D6F4CEC7C}" type="slidenum">
              <a:rPr lang="en-US" smtClean="0"/>
              <a:pPr/>
              <a:t>80</a:t>
            </a:fld>
            <a:endParaRPr lang="en-US"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73785D-6CC5-4518-99F2-257D6F4CEC7C}" type="slidenum">
              <a:rPr lang="en-US" smtClean="0"/>
              <a:pPr/>
              <a:t>81</a:t>
            </a:fld>
            <a:endParaRPr lang="en-US"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73785D-6CC5-4518-99F2-257D6F4CEC7C}" type="slidenum">
              <a:rPr lang="en-US" smtClean="0"/>
              <a:pPr/>
              <a:t>82</a:t>
            </a:fld>
            <a:endParaRPr lang="en-US"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73785D-6CC5-4518-99F2-257D6F4CEC7C}" type="slidenum">
              <a:rPr lang="en-US" smtClean="0"/>
              <a:pPr/>
              <a:t>83</a:t>
            </a:fld>
            <a:endParaRPr lang="en-US"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73785D-6CC5-4518-99F2-257D6F4CEC7C}" type="slidenum">
              <a:rPr lang="en-US" smtClean="0"/>
              <a:pPr/>
              <a:t>84</a:t>
            </a:fld>
            <a:endParaRPr lang="en-US"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73785D-6CC5-4518-99F2-257D6F4CEC7C}" type="slidenum">
              <a:rPr lang="en-US" smtClean="0"/>
              <a:pPr/>
              <a:t>85</a:t>
            </a:fld>
            <a:endParaRPr lang="en-US"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73785D-6CC5-4518-99F2-257D6F4CEC7C}" type="slidenum">
              <a:rPr lang="en-US" smtClean="0"/>
              <a:pPr/>
              <a:t>86</a:t>
            </a:fld>
            <a:endParaRPr lang="en-US"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73785D-6CC5-4518-99F2-257D6F4CEC7C}" type="slidenum">
              <a:rPr lang="en-US" smtClean="0"/>
              <a:pPr/>
              <a:t>87</a:t>
            </a:fld>
            <a:endParaRPr lang="en-US"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73785D-6CC5-4518-99F2-257D6F4CEC7C}" type="slidenum">
              <a:rPr lang="en-US" smtClean="0"/>
              <a:pPr/>
              <a:t>88</a:t>
            </a:fld>
            <a:endParaRPr lang="en-US"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73785D-6CC5-4518-99F2-257D6F4CEC7C}" type="slidenum">
              <a:rPr lang="en-US" smtClean="0"/>
              <a:pPr/>
              <a:t>89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73785D-6CC5-4518-99F2-257D6F4CEC7C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73785D-6CC5-4518-99F2-257D6F4CEC7C}" type="slidenum">
              <a:rPr lang="en-US" smtClean="0"/>
              <a:pPr/>
              <a:t>90</a:t>
            </a:fld>
            <a:endParaRPr lang="en-US"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73785D-6CC5-4518-99F2-257D6F4CEC7C}" type="slidenum">
              <a:rPr lang="en-US" smtClean="0"/>
              <a:pPr/>
              <a:t>91</a:t>
            </a:fld>
            <a:endParaRPr lang="en-US"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73785D-6CC5-4518-99F2-257D6F4CEC7C}" type="slidenum">
              <a:rPr lang="en-US" smtClean="0"/>
              <a:pPr/>
              <a:t>92</a:t>
            </a:fld>
            <a:endParaRPr lang="en-US"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73785D-6CC5-4518-99F2-257D6F4CEC7C}" type="slidenum">
              <a:rPr lang="en-US" smtClean="0"/>
              <a:pPr/>
              <a:t>93</a:t>
            </a:fld>
            <a:endParaRPr lang="en-US"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73785D-6CC5-4518-99F2-257D6F4CEC7C}" type="slidenum">
              <a:rPr lang="en-US" smtClean="0"/>
              <a:pPr/>
              <a:t>94</a:t>
            </a:fld>
            <a:endParaRPr lang="en-US"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73785D-6CC5-4518-99F2-257D6F4CEC7C}" type="slidenum">
              <a:rPr lang="en-US" smtClean="0"/>
              <a:pPr/>
              <a:t>95</a:t>
            </a:fld>
            <a:endParaRPr lang="en-US"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73785D-6CC5-4518-99F2-257D6F4CEC7C}" type="slidenum">
              <a:rPr lang="en-US" smtClean="0"/>
              <a:pPr/>
              <a:t>96</a:t>
            </a:fld>
            <a:endParaRPr lang="en-US"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73785D-6CC5-4518-99F2-257D6F4CEC7C}" type="slidenum">
              <a:rPr lang="en-US" smtClean="0"/>
              <a:pPr/>
              <a:t>97</a:t>
            </a:fld>
            <a:endParaRPr lang="en-US"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73785D-6CC5-4518-99F2-257D6F4CEC7C}" type="slidenum">
              <a:rPr lang="en-US" smtClean="0"/>
              <a:pPr/>
              <a:t>98</a:t>
            </a:fld>
            <a:endParaRPr lang="en-US"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73785D-6CC5-4518-99F2-257D6F4CEC7C}" type="slidenum">
              <a:rPr lang="en-US" smtClean="0"/>
              <a:pPr/>
              <a:t>99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20/3/2020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1.png"/><Relationship Id="rId4" Type="http://schemas.openxmlformats.org/officeDocument/2006/relationships/image" Target="../media/image5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3" Type="http://schemas.openxmlformats.org/officeDocument/2006/relationships/image" Target="../media/image64.png"/><Relationship Id="rId7" Type="http://schemas.openxmlformats.org/officeDocument/2006/relationships/image" Target="../media/image6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7.png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7.png"/><Relationship Id="rId4" Type="http://schemas.openxmlformats.org/officeDocument/2006/relationships/image" Target="../media/image7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2.png"/><Relationship Id="rId4" Type="http://schemas.openxmlformats.org/officeDocument/2006/relationships/image" Target="../media/image8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4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jpeg"/><Relationship Id="rId4" Type="http://schemas.openxmlformats.org/officeDocument/2006/relationships/image" Target="../media/image87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jpe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jpe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jpe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jpe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jpe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jpe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jpe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3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5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9.png"/><Relationship Id="rId5" Type="http://schemas.openxmlformats.org/officeDocument/2006/relationships/image" Target="../media/image98.png"/><Relationship Id="rId4" Type="http://schemas.openxmlformats.org/officeDocument/2006/relationships/image" Target="../media/image97.pn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png"/><Relationship Id="rId3" Type="http://schemas.openxmlformats.org/officeDocument/2006/relationships/image" Target="../media/image100.png"/><Relationship Id="rId7" Type="http://schemas.openxmlformats.org/officeDocument/2006/relationships/image" Target="../media/image104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3.png"/><Relationship Id="rId5" Type="http://schemas.openxmlformats.org/officeDocument/2006/relationships/image" Target="../media/image102.png"/><Relationship Id="rId4" Type="http://schemas.openxmlformats.org/officeDocument/2006/relationships/image" Target="../media/image101.png"/><Relationship Id="rId9" Type="http://schemas.openxmlformats.org/officeDocument/2006/relationships/image" Target="../media/image106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9.png"/><Relationship Id="rId4" Type="http://schemas.openxmlformats.org/officeDocument/2006/relationships/image" Target="../media/image108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7" Type="http://schemas.openxmlformats.org/officeDocument/2006/relationships/image" Target="../media/image114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3.png"/><Relationship Id="rId5" Type="http://schemas.openxmlformats.org/officeDocument/2006/relationships/image" Target="../media/image112.png"/><Relationship Id="rId4" Type="http://schemas.openxmlformats.org/officeDocument/2006/relationships/image" Target="../media/image111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8.png"/><Relationship Id="rId5" Type="http://schemas.openxmlformats.org/officeDocument/2006/relationships/image" Target="../media/image117.png"/><Relationship Id="rId4" Type="http://schemas.openxmlformats.org/officeDocument/2006/relationships/image" Target="../media/image116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3.png"/><Relationship Id="rId4" Type="http://schemas.openxmlformats.org/officeDocument/2006/relationships/image" Target="../media/image122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5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7.png"/><Relationship Id="rId4" Type="http://schemas.openxmlformats.org/officeDocument/2006/relationships/image" Target="../media/image126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8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0.png"/><Relationship Id="rId4" Type="http://schemas.openxmlformats.org/officeDocument/2006/relationships/image" Target="../media/image129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2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3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4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6.png"/><Relationship Id="rId4" Type="http://schemas.openxmlformats.org/officeDocument/2006/relationships/image" Target="../media/image135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7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9.png"/><Relationship Id="rId4" Type="http://schemas.openxmlformats.org/officeDocument/2006/relationships/image" Target="../media/image138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2.png"/><Relationship Id="rId4" Type="http://schemas.openxmlformats.org/officeDocument/2006/relationships/image" Target="../media/image141.png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8.png"/><Relationship Id="rId3" Type="http://schemas.openxmlformats.org/officeDocument/2006/relationships/image" Target="../media/image143.png"/><Relationship Id="rId7" Type="http://schemas.openxmlformats.org/officeDocument/2006/relationships/image" Target="../media/image147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6.png"/><Relationship Id="rId5" Type="http://schemas.openxmlformats.org/officeDocument/2006/relationships/image" Target="../media/image145.png"/><Relationship Id="rId10" Type="http://schemas.openxmlformats.org/officeDocument/2006/relationships/image" Target="../media/image150.png"/><Relationship Id="rId4" Type="http://schemas.openxmlformats.org/officeDocument/2006/relationships/image" Target="../media/image144.png"/><Relationship Id="rId9" Type="http://schemas.openxmlformats.org/officeDocument/2006/relationships/image" Target="../media/image14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1.png"/><Relationship Id="rId7" Type="http://schemas.openxmlformats.org/officeDocument/2006/relationships/image" Target="../media/image155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4.png"/><Relationship Id="rId5" Type="http://schemas.openxmlformats.org/officeDocument/2006/relationships/image" Target="../media/image153.png"/><Relationship Id="rId4" Type="http://schemas.openxmlformats.org/officeDocument/2006/relationships/image" Target="../media/image152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6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9.png"/><Relationship Id="rId5" Type="http://schemas.openxmlformats.org/officeDocument/2006/relationships/image" Target="../media/image158.png"/><Relationship Id="rId4" Type="http://schemas.openxmlformats.org/officeDocument/2006/relationships/image" Target="../media/image157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3.png"/><Relationship Id="rId5" Type="http://schemas.openxmlformats.org/officeDocument/2006/relationships/image" Target="../media/image162.png"/><Relationship Id="rId4" Type="http://schemas.openxmlformats.org/officeDocument/2006/relationships/image" Target="../media/image161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4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5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6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9.png"/><Relationship Id="rId5" Type="http://schemas.openxmlformats.org/officeDocument/2006/relationships/image" Target="../media/image168.png"/><Relationship Id="rId4" Type="http://schemas.openxmlformats.org/officeDocument/2006/relationships/image" Target="../media/image167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2.png"/><Relationship Id="rId4" Type="http://schemas.openxmlformats.org/officeDocument/2006/relationships/image" Target="../media/image171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3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6.png"/><Relationship Id="rId5" Type="http://schemas.openxmlformats.org/officeDocument/2006/relationships/image" Target="../media/image175.png"/><Relationship Id="rId4" Type="http://schemas.openxmlformats.org/officeDocument/2006/relationships/image" Target="../media/image174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7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0.jpeg"/><Relationship Id="rId5" Type="http://schemas.openxmlformats.org/officeDocument/2006/relationships/image" Target="../media/image179.png"/><Relationship Id="rId4" Type="http://schemas.openxmlformats.org/officeDocument/2006/relationships/image" Target="../media/image178.png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5.jpeg"/><Relationship Id="rId3" Type="http://schemas.openxmlformats.org/officeDocument/2006/relationships/image" Target="../media/image181.png"/><Relationship Id="rId7" Type="http://schemas.openxmlformats.org/officeDocument/2006/relationships/image" Target="../media/image14.jpe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4.png"/><Relationship Id="rId5" Type="http://schemas.openxmlformats.org/officeDocument/2006/relationships/image" Target="../media/image183.png"/><Relationship Id="rId4" Type="http://schemas.openxmlformats.org/officeDocument/2006/relationships/image" Target="../media/image182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6.png"/><Relationship Id="rId7" Type="http://schemas.openxmlformats.org/officeDocument/2006/relationships/image" Target="../media/image190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9.png"/><Relationship Id="rId5" Type="http://schemas.openxmlformats.org/officeDocument/2006/relationships/image" Target="../media/image188.png"/><Relationship Id="rId4" Type="http://schemas.openxmlformats.org/officeDocument/2006/relationships/image" Target="../media/image187.pn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1.png"/><Relationship Id="rId7" Type="http://schemas.openxmlformats.org/officeDocument/2006/relationships/image" Target="../media/image195.pn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4.png"/><Relationship Id="rId5" Type="http://schemas.openxmlformats.org/officeDocument/2006/relationships/image" Target="../media/image193.png"/><Relationship Id="rId4" Type="http://schemas.openxmlformats.org/officeDocument/2006/relationships/image" Target="../media/image192.pn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6.pn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7.png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8.png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9.png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0.png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1.png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3.png"/><Relationship Id="rId4" Type="http://schemas.openxmlformats.org/officeDocument/2006/relationships/image" Target="../media/image202.png"/></Relationships>
</file>

<file path=ppt/slides/_rels/slide8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9.png"/><Relationship Id="rId3" Type="http://schemas.openxmlformats.org/officeDocument/2006/relationships/image" Target="../media/image204.png"/><Relationship Id="rId7" Type="http://schemas.openxmlformats.org/officeDocument/2006/relationships/image" Target="../media/image208.png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7.png"/><Relationship Id="rId5" Type="http://schemas.openxmlformats.org/officeDocument/2006/relationships/image" Target="../media/image206.png"/><Relationship Id="rId4" Type="http://schemas.openxmlformats.org/officeDocument/2006/relationships/image" Target="../media/image205.png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2.png"/><Relationship Id="rId4" Type="http://schemas.openxmlformats.org/officeDocument/2006/relationships/image" Target="../media/image211.png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3.png"/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6.png"/><Relationship Id="rId5" Type="http://schemas.openxmlformats.org/officeDocument/2006/relationships/image" Target="../media/image215.png"/><Relationship Id="rId4" Type="http://schemas.openxmlformats.org/officeDocument/2006/relationships/image" Target="../media/image2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jpeg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7.png"/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8.png"/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9.png"/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 cstate="print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z="1400" smtClean="0"/>
              <a:pPr/>
              <a:t>1</a:t>
            </a:fld>
            <a:endParaRPr lang="en-US" sz="1400"/>
          </a:p>
        </p:txBody>
      </p:sp>
      <p:sp>
        <p:nvSpPr>
          <p:cNvPr id="3" name="TextBox 2"/>
          <p:cNvSpPr txBox="1"/>
          <p:nvPr/>
        </p:nvSpPr>
        <p:spPr>
          <a:xfrm>
            <a:off x="3124200" y="3178314"/>
            <a:ext cx="3048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spc="-1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CHƯƠNG 2</a:t>
            </a:r>
            <a:endParaRPr lang="en-US" sz="4000" spc="-1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47800" y="4038600"/>
            <a:ext cx="7315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spc="-10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Đại số Boole và cổng logic</a:t>
            </a:r>
            <a:endParaRPr lang="en-US" spc="-10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76600" y="5029200"/>
            <a:ext cx="304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spc="-10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Phần 1/2</a:t>
            </a:r>
            <a:endParaRPr lang="en-US" sz="3600" spc="-10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ransition spd="slow"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Title 2"/>
          <p:cNvSpPr txBox="1">
            <a:spLocks/>
          </p:cNvSpPr>
          <p:nvPr/>
        </p:nvSpPr>
        <p:spPr>
          <a:xfrm>
            <a:off x="457200" y="274638"/>
            <a:ext cx="8229600" cy="715962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-100" normalizeH="0" baseline="0" noProof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Phép</a:t>
            </a:r>
            <a:r>
              <a:rPr kumimoji="0" lang="en-US" sz="4400" b="0" i="0" u="none" strike="noStrike" kern="1200" cap="none" spc="-100" normalizeH="0" noProof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 OR dùng cổng O</a:t>
            </a:r>
            <a:r>
              <a:rPr kumimoji="0" lang="en-US" sz="4400" b="0" i="0" u="none" strike="noStrike" kern="1200" cap="none" spc="0" normalizeH="0" noProof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R</a:t>
            </a:r>
            <a:r>
              <a:rPr kumimoji="0" lang="en-US" sz="4400" b="0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kumimoji="0" lang="en-US" sz="4400" b="0" i="0" u="none" strike="noStrike" kern="1200" cap="none" spc="0" normalizeH="0" noProof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endParaRPr kumimoji="0" lang="en-US" sz="44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1066800"/>
            <a:ext cx="609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pc="-10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Thí dụ 1</a:t>
            </a:r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: Phân tích giản đồ thời gian: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2164" y="1848600"/>
            <a:ext cx="8274636" cy="363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Title 2"/>
          <p:cNvSpPr txBox="1">
            <a:spLocks/>
          </p:cNvSpPr>
          <p:nvPr/>
        </p:nvSpPr>
        <p:spPr>
          <a:xfrm>
            <a:off x="457200" y="274638"/>
            <a:ext cx="8229600" cy="715962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-100" normalizeH="0" baseline="0" noProof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Phép</a:t>
            </a:r>
            <a:r>
              <a:rPr kumimoji="0" lang="en-US" sz="4400" b="0" i="0" u="none" strike="noStrike" kern="1200" cap="none" spc="-100" normalizeH="0" noProof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 OR dùng cổng OR</a:t>
            </a:r>
            <a:r>
              <a:rPr kumimoji="0" lang="en-US" sz="4400" b="0" i="0" u="none" strike="noStrike" kern="1200" cap="none" spc="-100" normalizeH="0" baseline="0" noProof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kumimoji="0" lang="en-US" sz="4400" b="0" i="0" u="none" strike="noStrike" kern="1200" cap="none" spc="-100" normalizeH="0" noProof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endParaRPr kumimoji="0" lang="en-US" sz="4400" b="0" i="0" u="none" strike="noStrike" kern="1200" cap="none" spc="-100" normalizeH="0" baseline="0" noProof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1066800"/>
            <a:ext cx="609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pc="-10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Thí dụ 2</a:t>
            </a:r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: Phân tích giản đồ thời gian: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1938338"/>
            <a:ext cx="8621615" cy="3471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Title 2"/>
          <p:cNvSpPr txBox="1">
            <a:spLocks/>
          </p:cNvSpPr>
          <p:nvPr/>
        </p:nvSpPr>
        <p:spPr>
          <a:xfrm>
            <a:off x="457200" y="274638"/>
            <a:ext cx="8229600" cy="715962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-100" normalizeH="0" baseline="0" noProof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Phép</a:t>
            </a:r>
            <a:r>
              <a:rPr kumimoji="0" lang="en-US" sz="4400" b="0" i="0" u="none" strike="noStrike" kern="1200" cap="none" spc="-100" normalizeH="0" noProof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 AND dùng cổng AND</a:t>
            </a:r>
            <a:r>
              <a:rPr kumimoji="0" lang="en-US" sz="4400" b="0" i="0" u="none" strike="noStrike" kern="1200" cap="none" spc="-100" normalizeH="0" baseline="0" noProof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kumimoji="0" lang="en-US" sz="4400" b="0" i="0" u="none" strike="noStrike" kern="1200" cap="none" spc="-100" normalizeH="0" noProof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endParaRPr kumimoji="0" lang="en-US" sz="4400" b="0" i="0" u="none" strike="noStrike" kern="1200" cap="none" spc="-100" normalizeH="0" baseline="0" noProof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990600"/>
            <a:ext cx="3886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Biểu thức Boole cho phép AND là  x = A.B</a:t>
            </a:r>
          </a:p>
          <a:p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Đọc là: ?  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257800" y="1219200"/>
            <a:ext cx="1752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Cổng AND 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85800" y="4567535"/>
            <a:ext cx="3657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Cổng AND với 3 ngõ vào 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2253888"/>
            <a:ext cx="2590800" cy="2091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20697" y="1828800"/>
            <a:ext cx="4166103" cy="1109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09600" y="5181600"/>
            <a:ext cx="4262036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257800" y="3276600"/>
            <a:ext cx="3307373" cy="3184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20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20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9" dur="20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4" grpId="0"/>
      <p:bldP spid="1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Title 2"/>
          <p:cNvSpPr txBox="1">
            <a:spLocks/>
          </p:cNvSpPr>
          <p:nvPr/>
        </p:nvSpPr>
        <p:spPr>
          <a:xfrm>
            <a:off x="457200" y="274638"/>
            <a:ext cx="8229600" cy="715962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-100" normalizeH="0" baseline="0" noProof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Phép</a:t>
            </a:r>
            <a:r>
              <a:rPr kumimoji="0" lang="en-US" sz="4400" b="0" i="0" u="none" strike="noStrike" kern="1200" cap="none" spc="-100" normalizeH="0" noProof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 NOT và cổng NOT (ĐẢO)</a:t>
            </a:r>
            <a:endParaRPr kumimoji="0" lang="en-US" sz="4400" b="0" i="0" u="none" strike="noStrike" kern="1200" cap="none" spc="-100" normalizeH="0" baseline="0" noProof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2400" y="1219200"/>
            <a:ext cx="457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Biểu thức Boole cho phép NOT 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257800" y="1219200"/>
            <a:ext cx="1752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Cổng NOT 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62000" y="4114800"/>
            <a:ext cx="2667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Giản đồ thời gian 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04260" y="1890657"/>
            <a:ext cx="1972340" cy="1995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307540" y="1905000"/>
            <a:ext cx="430306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505200" y="4437185"/>
            <a:ext cx="2514600" cy="20398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3" dur="20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4" dur="20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20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4" grpId="0"/>
      <p:bldP spid="1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Title 2"/>
          <p:cNvSpPr txBox="1">
            <a:spLocks/>
          </p:cNvSpPr>
          <p:nvPr/>
        </p:nvSpPr>
        <p:spPr>
          <a:xfrm>
            <a:off x="457200" y="274638"/>
            <a:ext cx="8229600" cy="715962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-100" normalizeH="0" baseline="0" noProof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Tóm</a:t>
            </a:r>
            <a:r>
              <a:rPr kumimoji="0" lang="en-US" sz="4400" b="0" i="0" u="none" strike="noStrike" kern="1200" cap="none" spc="-100" normalizeH="0" noProof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 tắt về các toán tử Boole</a:t>
            </a:r>
            <a:endParaRPr kumimoji="0" lang="en-US" sz="4400" b="0" i="0" u="none" strike="noStrike" kern="1200" cap="none" spc="-100" normalizeH="0" baseline="0" noProof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6800" y="2452255"/>
            <a:ext cx="2133600" cy="29579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81400" y="2479431"/>
            <a:ext cx="1828800" cy="2930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867400" y="2514600"/>
            <a:ext cx="1512711" cy="191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2362200" y="1371600"/>
            <a:ext cx="4038600" cy="533400"/>
          </a:xfrm>
          <a:prstGeom prst="rect">
            <a:avLst/>
          </a:prstGeom>
          <a:gradFill>
            <a:gsLst>
              <a:gs pos="0">
                <a:srgbClr val="000000"/>
              </a:gs>
              <a:gs pos="39999">
                <a:srgbClr val="0A128C"/>
              </a:gs>
              <a:gs pos="70000">
                <a:srgbClr val="181CC7"/>
              </a:gs>
              <a:gs pos="88000">
                <a:srgbClr val="7005D4"/>
              </a:gs>
              <a:gs pos="100000">
                <a:srgbClr val="8C3D91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Hằng số</a:t>
            </a:r>
            <a:endParaRPr lang="en-US" sz="2400" spc="-10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ransition spd="slow"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0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20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Title 2"/>
          <p:cNvSpPr txBox="1">
            <a:spLocks/>
          </p:cNvSpPr>
          <p:nvPr/>
        </p:nvSpPr>
        <p:spPr>
          <a:xfrm>
            <a:off x="457200" y="274638"/>
            <a:ext cx="8229600" cy="715962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-100" normalizeH="0" baseline="0" noProof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Mô</a:t>
            </a:r>
            <a:r>
              <a:rPr kumimoji="0" lang="en-US" sz="4400" b="0" i="0" u="none" strike="noStrike" kern="1200" cap="none" spc="-100" normalizeH="0" noProof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 tả đại số các cổng logic </a:t>
            </a:r>
            <a:endParaRPr kumimoji="0" lang="en-US" sz="4400" b="0" i="0" u="none" strike="noStrike" kern="1200" cap="none" spc="-100" normalizeH="0" baseline="0" noProof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5399" y="1781174"/>
            <a:ext cx="6649875" cy="1495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47800" y="3924300"/>
            <a:ext cx="6866948" cy="140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diamond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Title 2"/>
          <p:cNvSpPr txBox="1">
            <a:spLocks/>
          </p:cNvSpPr>
          <p:nvPr/>
        </p:nvSpPr>
        <p:spPr>
          <a:xfrm>
            <a:off x="457200" y="274638"/>
            <a:ext cx="8229600" cy="715962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-100" normalizeH="0" baseline="0" noProof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Mô</a:t>
            </a:r>
            <a:r>
              <a:rPr kumimoji="0" lang="en-US" sz="4400" b="0" i="0" u="none" strike="noStrike" kern="1200" cap="none" spc="-100" normalizeH="0" noProof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 tả đại số các cổng logic </a:t>
            </a:r>
            <a:endParaRPr kumimoji="0" lang="en-US" sz="4400" b="0" i="0" u="none" strike="noStrike" kern="1200" cap="none" spc="-100" normalizeH="0" baseline="0" noProof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1219200"/>
            <a:ext cx="457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Mạch chứa cổng NOT  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62200" y="2022285"/>
            <a:ext cx="4572000" cy="15591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38400" y="4059270"/>
            <a:ext cx="4876800" cy="1579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diamond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000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2000"/>
                                        <p:tgtEl>
                                          <p:spTgt spid="14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858000" y="640080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Title 2"/>
          <p:cNvSpPr txBox="1">
            <a:spLocks/>
          </p:cNvSpPr>
          <p:nvPr/>
        </p:nvSpPr>
        <p:spPr>
          <a:xfrm>
            <a:off x="457200" y="274638"/>
            <a:ext cx="8229600" cy="715962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-100" normalizeH="0" baseline="0" noProof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Mô</a:t>
            </a:r>
            <a:r>
              <a:rPr kumimoji="0" lang="en-US" sz="4400" b="0" i="0" u="none" strike="noStrike" kern="1200" cap="none" spc="-100" normalizeH="0" noProof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 tả đại số các cổng logic </a:t>
            </a:r>
            <a:endParaRPr kumimoji="0" lang="en-US" sz="4400" b="0" i="0" u="none" strike="noStrike" kern="1200" cap="none" spc="-100" normalizeH="0" baseline="0" noProof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914400"/>
            <a:ext cx="1752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Các thí dụ</a:t>
            </a:r>
            <a:r>
              <a:rPr lang="en-US" sz="2400" smtClean="0">
                <a:latin typeface="Arial-Rounded" pitchFamily="34" charset="0"/>
                <a:ea typeface="Arial-Rounded" pitchFamily="34" charset="0"/>
                <a:cs typeface="Arial-Rounded" pitchFamily="34" charset="0"/>
              </a:rPr>
              <a:t>:</a:t>
            </a: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1295400"/>
            <a:ext cx="8329613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6513" y="3657600"/>
            <a:ext cx="8077887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000"/>
                                        <p:tgtEl>
                                          <p:spTgt spid="15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2000"/>
                                        <p:tgtEl>
                                          <p:spTgt spid="15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858000" y="640080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Title 2"/>
          <p:cNvSpPr txBox="1">
            <a:spLocks/>
          </p:cNvSpPr>
          <p:nvPr/>
        </p:nvSpPr>
        <p:spPr>
          <a:xfrm>
            <a:off x="152400" y="76200"/>
            <a:ext cx="8686800" cy="715962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-100" normalizeH="0" baseline="0" noProof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Thiết</a:t>
            </a:r>
            <a:r>
              <a:rPr kumimoji="0" lang="en-US" sz="4400" b="0" i="0" u="none" strike="noStrike" kern="1200" cap="none" spc="-100" normalizeH="0" noProof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 lập mạch từ biểu thức Boole </a:t>
            </a:r>
            <a:endParaRPr kumimoji="0" lang="en-US" sz="4400" b="0" i="0" u="none" strike="noStrike" kern="1200" cap="none" spc="-100" normalizeH="0" baseline="0" noProof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91364" y="914400"/>
            <a:ext cx="4719236" cy="12278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8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71600" y="2744141"/>
            <a:ext cx="7467600" cy="38852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Down Arrow 10"/>
          <p:cNvSpPr/>
          <p:nvPr/>
        </p:nvSpPr>
        <p:spPr>
          <a:xfrm>
            <a:off x="3352800" y="1981200"/>
            <a:ext cx="1371600" cy="685800"/>
          </a:xfrm>
          <a:prstGeom prst="downArrow">
            <a:avLst/>
          </a:prstGeom>
          <a:gradFill>
            <a:gsLst>
              <a:gs pos="0">
                <a:srgbClr val="000000"/>
              </a:gs>
              <a:gs pos="20000">
                <a:srgbClr val="000040"/>
              </a:gs>
              <a:gs pos="50000">
                <a:srgbClr val="400040"/>
              </a:gs>
              <a:gs pos="75000">
                <a:srgbClr val="8F0040"/>
              </a:gs>
              <a:gs pos="89999">
                <a:srgbClr val="F27300"/>
              </a:gs>
              <a:gs pos="100000">
                <a:srgbClr val="FFBF00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04800" y="914400"/>
            <a:ext cx="114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Thí dụ:  </a:t>
            </a:r>
          </a:p>
        </p:txBody>
      </p:sp>
      <p:sp>
        <p:nvSpPr>
          <p:cNvPr id="8" name="Down Arrow 7"/>
          <p:cNvSpPr/>
          <p:nvPr/>
        </p:nvSpPr>
        <p:spPr>
          <a:xfrm>
            <a:off x="5257800" y="2133600"/>
            <a:ext cx="1143000" cy="1752600"/>
          </a:xfrm>
          <a:prstGeom prst="downArrow">
            <a:avLst/>
          </a:prstGeom>
          <a:gradFill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slow"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000"/>
                                        <p:tgtEl>
                                          <p:spTgt spid="16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2000"/>
                                        <p:tgtEl>
                                          <p:spTgt spid="16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858000" y="640080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Title 2"/>
          <p:cNvSpPr txBox="1">
            <a:spLocks/>
          </p:cNvSpPr>
          <p:nvPr/>
        </p:nvSpPr>
        <p:spPr>
          <a:xfrm>
            <a:off x="152400" y="76200"/>
            <a:ext cx="8686800" cy="715962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-100" normalizeH="0" baseline="0" noProof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Thiết</a:t>
            </a:r>
            <a:r>
              <a:rPr kumimoji="0" lang="en-US" sz="4400" b="0" i="0" u="none" strike="noStrike" kern="1200" cap="none" spc="-100" normalizeH="0" noProof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 lập mạch từ biểu thức Boole </a:t>
            </a:r>
            <a:endParaRPr kumimoji="0" lang="en-US" sz="4400" b="0" i="0" u="none" strike="noStrike" kern="1200" cap="none" spc="-100" normalizeH="0" baseline="0" noProof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28600" y="914400"/>
            <a:ext cx="6019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Thí dụ: Thiết lập mạch từ biểu thức  </a:t>
            </a: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57800" y="914400"/>
            <a:ext cx="310100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9245" y="2438400"/>
            <a:ext cx="8586155" cy="2319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7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17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Title 2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-100" normalizeH="0" noProof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Mục tiêu</a:t>
            </a:r>
            <a:endParaRPr kumimoji="0" lang="en-US" sz="4400" b="0" i="0" u="none" strike="noStrike" kern="1200" cap="none" spc="-100" normalizeH="0" noProof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1219200"/>
            <a:ext cx="8534400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2400" spc="-10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  <a:sym typeface="Wingdings 2"/>
              </a:rPr>
              <a:t></a:t>
            </a:r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  <a:sym typeface="Wingdings 2"/>
              </a:rPr>
              <a:t>  </a:t>
            </a:r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Hiểu được 3 toán tử logic cơ bản</a:t>
            </a:r>
          </a:p>
          <a:p>
            <a:pPr>
              <a:spcBef>
                <a:spcPts val="600"/>
              </a:spcBef>
            </a:pPr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  <a:sym typeface="Wingdings 2"/>
              </a:rPr>
              <a:t>  </a:t>
            </a:r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Mô tả hoạt động và xây dựng bảng sự thật các cổng </a:t>
            </a:r>
          </a:p>
          <a:p>
            <a:pPr>
              <a:spcBef>
                <a:spcPts val="600"/>
              </a:spcBef>
            </a:pPr>
            <a:r>
              <a:rPr lang="en-US" sz="2400" spc="-100" smtClean="0">
                <a:solidFill>
                  <a:srgbClr val="00B050"/>
                </a:solidFill>
                <a:latin typeface="Tahoma" pitchFamily="34" charset="0"/>
                <a:ea typeface="Tahoma" pitchFamily="34" charset="0"/>
                <a:cs typeface="Tahoma" pitchFamily="34" charset="0"/>
                <a:sym typeface="Wingdings 2"/>
              </a:rPr>
              <a:t></a:t>
            </a:r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  <a:sym typeface="Wingdings 2"/>
              </a:rPr>
              <a:t> </a:t>
            </a:r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Vẽ giản đồ thời gian   </a:t>
            </a:r>
          </a:p>
          <a:p>
            <a:pPr>
              <a:spcBef>
                <a:spcPts val="600"/>
              </a:spcBef>
            </a:pPr>
            <a:r>
              <a:rPr lang="en-US" sz="2400" spc="-10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  <a:sym typeface="Wingdings 2"/>
              </a:rPr>
              <a:t></a:t>
            </a:r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  <a:sym typeface="Wingdings 2"/>
              </a:rPr>
              <a:t> </a:t>
            </a:r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Viết biểu thức Boole cho các cổng và tổ hợp các cổng</a:t>
            </a:r>
          </a:p>
          <a:p>
            <a:pPr>
              <a:spcBef>
                <a:spcPts val="600"/>
              </a:spcBef>
            </a:pPr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  <a:sym typeface="Wingdings 2"/>
              </a:rPr>
              <a:t> </a:t>
            </a:r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Thiết lập mạch logic dùng các cổng cơ bản </a:t>
            </a:r>
          </a:p>
          <a:p>
            <a:pPr>
              <a:spcBef>
                <a:spcPts val="600"/>
              </a:spcBef>
            </a:pPr>
            <a:r>
              <a:rPr lang="en-US" sz="2400" spc="-100" smtClean="0">
                <a:solidFill>
                  <a:srgbClr val="00B050"/>
                </a:solidFill>
                <a:latin typeface="Tahoma" pitchFamily="34" charset="0"/>
                <a:ea typeface="Tahoma" pitchFamily="34" charset="0"/>
                <a:cs typeface="Tahoma" pitchFamily="34" charset="0"/>
                <a:sym typeface="Wingdings 2"/>
              </a:rPr>
              <a:t></a:t>
            </a:r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  <a:sym typeface="Wingdings 2"/>
              </a:rPr>
              <a:t> </a:t>
            </a:r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Dùng đại số Boole, định lý De Morgan để đơn giản hàm</a:t>
            </a:r>
          </a:p>
          <a:p>
            <a:pPr>
              <a:spcBef>
                <a:spcPts val="600"/>
              </a:spcBef>
            </a:pPr>
            <a:r>
              <a:rPr lang="en-US" sz="2400" spc="-10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  <a:sym typeface="Wingdings 2"/>
              </a:rPr>
              <a:t></a:t>
            </a:r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  <a:sym typeface="Wingdings 2"/>
              </a:rPr>
              <a:t> </a:t>
            </a:r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Thiết lập mạch logic chỉ dùng cổng NAND hay NOR</a:t>
            </a:r>
          </a:p>
          <a:p>
            <a:pPr>
              <a:spcBef>
                <a:spcPts val="600"/>
              </a:spcBef>
            </a:pPr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  <a:sym typeface="Wingdings 2"/>
              </a:rPr>
              <a:t> </a:t>
            </a:r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Các dạng ký hiệu dùng cho cổng logic</a:t>
            </a:r>
          </a:p>
          <a:p>
            <a:pPr>
              <a:spcBef>
                <a:spcPts val="600"/>
              </a:spcBef>
            </a:pPr>
            <a:r>
              <a:rPr lang="en-US" sz="2400" spc="-100" smtClean="0">
                <a:solidFill>
                  <a:srgbClr val="00B050"/>
                </a:solidFill>
                <a:latin typeface="Tahoma" pitchFamily="34" charset="0"/>
                <a:ea typeface="Tahoma" pitchFamily="34" charset="0"/>
                <a:cs typeface="Tahoma" pitchFamily="34" charset="0"/>
                <a:sym typeface="Wingdings 2"/>
              </a:rPr>
              <a:t></a:t>
            </a:r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  <a:sym typeface="Wingdings 2"/>
              </a:rPr>
              <a:t> </a:t>
            </a:r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Mô tả ý niệm tín hiệu tích cực LOW và tích cực HIGH</a:t>
            </a:r>
          </a:p>
          <a:p>
            <a:pPr>
              <a:spcBef>
                <a:spcPts val="600"/>
              </a:spcBef>
            </a:pPr>
            <a:r>
              <a:rPr lang="en-US" sz="2400" spc="-10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  <a:sym typeface="Wingdings 2"/>
              </a:rPr>
              <a:t></a:t>
            </a:r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  <a:sym typeface="Wingdings 2"/>
              </a:rPr>
              <a:t> </a:t>
            </a:r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Các ký hiệu chuẩn IEEE/ANSI</a:t>
            </a:r>
          </a:p>
          <a:p>
            <a:pPr>
              <a:spcBef>
                <a:spcPts val="600"/>
              </a:spcBef>
            </a:pPr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  <a:sym typeface="Wingdings 2"/>
              </a:rPr>
              <a:t> </a:t>
            </a:r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Các phương pháp mô tả hoạt động của mạch logic</a:t>
            </a:r>
          </a:p>
          <a:p>
            <a:r>
              <a:rPr lang="en-US" sz="2400" smtClean="0">
                <a:latin typeface="Arial-Rounded" pitchFamily="34" charset="0"/>
                <a:ea typeface="Arial-Rounded" pitchFamily="34" charset="0"/>
                <a:cs typeface="Arial-Rounded" pitchFamily="34" charset="0"/>
              </a:rPr>
              <a:t> </a:t>
            </a:r>
            <a:endParaRPr lang="en-US"/>
          </a:p>
        </p:txBody>
      </p:sp>
    </p:spTree>
  </p:cSld>
  <p:clrMapOvr>
    <a:masterClrMapping/>
  </p:clrMapOvr>
  <p:transition spd="slow">
    <p:circl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858000" y="640080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Title 2"/>
          <p:cNvSpPr txBox="1">
            <a:spLocks/>
          </p:cNvSpPr>
          <p:nvPr/>
        </p:nvSpPr>
        <p:spPr>
          <a:xfrm>
            <a:off x="152400" y="76200"/>
            <a:ext cx="8686800" cy="715962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-100" normalizeH="0" baseline="0" noProof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Cổng</a:t>
            </a:r>
            <a:r>
              <a:rPr kumimoji="0" lang="en-US" sz="4400" b="0" i="0" u="none" strike="noStrike" kern="1200" cap="none" spc="-100" normalizeH="0" noProof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 NOR và cổng NAND</a:t>
            </a:r>
            <a:endParaRPr kumimoji="0" lang="en-US" sz="4400" b="0" i="0" u="none" strike="noStrike" kern="1200" cap="none" spc="-100" normalizeH="0" baseline="0" noProof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553200" y="2438400"/>
            <a:ext cx="198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Bảng sự thật</a:t>
            </a:r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43600" y="2895600"/>
            <a:ext cx="2998574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9600" y="1898073"/>
            <a:ext cx="4572000" cy="14547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7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28600" y="4191000"/>
            <a:ext cx="5168900" cy="140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381000" y="1066800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Cổng NOR </a:t>
            </a:r>
          </a:p>
        </p:txBody>
      </p:sp>
      <p:sp>
        <p:nvSpPr>
          <p:cNvPr id="13" name="Down Arrow 12"/>
          <p:cNvSpPr/>
          <p:nvPr/>
        </p:nvSpPr>
        <p:spPr>
          <a:xfrm>
            <a:off x="3276600" y="3352800"/>
            <a:ext cx="1066800" cy="762000"/>
          </a:xfrm>
          <a:prstGeom prst="downArrow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slow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3" dur="20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2000"/>
                                        <p:tgtEl>
                                          <p:spTgt spid="18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4" dur="2000"/>
                                        <p:tgtEl>
                                          <p:spTgt spid="18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1" grpId="0"/>
      <p:bldP spid="1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858000" y="640080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Title 2"/>
          <p:cNvSpPr txBox="1">
            <a:spLocks/>
          </p:cNvSpPr>
          <p:nvPr/>
        </p:nvSpPr>
        <p:spPr>
          <a:xfrm>
            <a:off x="152400" y="76200"/>
            <a:ext cx="8686800" cy="715962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-100" normalizeH="0" baseline="0" noProof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Cổng</a:t>
            </a:r>
            <a:r>
              <a:rPr kumimoji="0" lang="en-US" sz="4400" b="0" i="0" u="none" strike="noStrike" kern="1200" cap="none" spc="-100" normalizeH="0" noProof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 NOR và cổng NAND</a:t>
            </a:r>
            <a:endParaRPr kumimoji="0" lang="en-US" sz="4400" b="0" i="0" u="none" strike="noStrike" kern="1200" cap="none" spc="-100" normalizeH="0" baseline="0" noProof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04800" y="838200"/>
            <a:ext cx="3810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Cổng NOR: Các thí dụ</a:t>
            </a:r>
          </a:p>
          <a:p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Tìm và vẽ ngõ ra  </a:t>
            </a: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1752600"/>
            <a:ext cx="8003890" cy="244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Box 13"/>
          <p:cNvSpPr txBox="1"/>
          <p:nvPr/>
        </p:nvSpPr>
        <p:spPr>
          <a:xfrm>
            <a:off x="228600" y="4191000"/>
            <a:ext cx="6477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Thí dụ: Tìm biểu thức tại ngõ ra  </a:t>
            </a:r>
          </a:p>
        </p:txBody>
      </p:sp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84890" y="4876800"/>
            <a:ext cx="663991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Down Arrow 14"/>
          <p:cNvSpPr/>
          <p:nvPr/>
        </p:nvSpPr>
        <p:spPr>
          <a:xfrm>
            <a:off x="6858000" y="4267200"/>
            <a:ext cx="914400" cy="685800"/>
          </a:xfrm>
          <a:prstGeom prst="downArrow">
            <a:avLst/>
          </a:prstGeom>
          <a:gradFill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slow">
    <p:diamond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9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2000"/>
                                        <p:tgtEl>
                                          <p:spTgt spid="19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858000" y="640080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Title 2"/>
          <p:cNvSpPr txBox="1">
            <a:spLocks/>
          </p:cNvSpPr>
          <p:nvPr/>
        </p:nvSpPr>
        <p:spPr>
          <a:xfrm>
            <a:off x="152400" y="76200"/>
            <a:ext cx="8686800" cy="715962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-100" normalizeH="0" baseline="0" noProof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Cổng</a:t>
            </a:r>
            <a:r>
              <a:rPr kumimoji="0" lang="en-US" sz="4400" b="0" i="0" u="none" strike="noStrike" kern="1200" cap="none" spc="-100" normalizeH="0" noProof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 NOR và cổng NAND</a:t>
            </a:r>
            <a:endParaRPr kumimoji="0" lang="en-US" sz="4400" b="0" i="0" u="none" strike="noStrike" kern="1200" cap="none" spc="-100" normalizeH="0" baseline="0" noProof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553200" y="2438400"/>
            <a:ext cx="198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Bảng sự thật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81000" y="1066800"/>
            <a:ext cx="198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Cổng NAND </a:t>
            </a: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98391" y="2971800"/>
            <a:ext cx="2693209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1000" y="1752600"/>
            <a:ext cx="5188086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81000" y="4038600"/>
            <a:ext cx="5100638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Down Arrow 13"/>
          <p:cNvSpPr/>
          <p:nvPr/>
        </p:nvSpPr>
        <p:spPr>
          <a:xfrm>
            <a:off x="3581400" y="3276600"/>
            <a:ext cx="1143000" cy="838200"/>
          </a:xfrm>
          <a:prstGeom prst="downArrow">
            <a:avLst/>
          </a:prstGeom>
          <a:gradFill>
            <a:gsLst>
              <a:gs pos="0">
                <a:srgbClr val="3399FF"/>
              </a:gs>
              <a:gs pos="16000">
                <a:srgbClr val="00CCCC"/>
              </a:gs>
              <a:gs pos="47000">
                <a:srgbClr val="9999FF"/>
              </a:gs>
              <a:gs pos="60001">
                <a:srgbClr val="2E6792"/>
              </a:gs>
              <a:gs pos="71001">
                <a:srgbClr val="3333CC"/>
              </a:gs>
              <a:gs pos="81000">
                <a:srgbClr val="1170FF"/>
              </a:gs>
              <a:gs pos="100000">
                <a:srgbClr val="006699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000"/>
                                        <p:tgtEl>
                                          <p:spTgt spid="20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2000"/>
                                        <p:tgtEl>
                                          <p:spTgt spid="2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4" dur="2000"/>
                                        <p:tgtEl>
                                          <p:spTgt spid="20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1" grpId="0"/>
      <p:bldP spid="1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858000" y="640080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Title 2"/>
          <p:cNvSpPr txBox="1">
            <a:spLocks/>
          </p:cNvSpPr>
          <p:nvPr/>
        </p:nvSpPr>
        <p:spPr>
          <a:xfrm>
            <a:off x="152400" y="76200"/>
            <a:ext cx="8686800" cy="715962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-100" normalizeH="0" baseline="0" noProof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Cổng</a:t>
            </a:r>
            <a:r>
              <a:rPr kumimoji="0" lang="en-US" sz="4400" b="0" i="0" u="none" strike="noStrike" kern="1200" cap="none" spc="-100" normalizeH="0" noProof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 NOR và cổng NAND</a:t>
            </a:r>
            <a:endParaRPr kumimoji="0" lang="en-US" sz="4400" b="0" i="0" u="none" strike="noStrike" kern="1200" cap="none" spc="-100" normalizeH="0" baseline="0" noProof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04800" y="838200"/>
            <a:ext cx="3810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Cổng NAND: Các thí dụ</a:t>
            </a:r>
          </a:p>
          <a:p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Tìm và vẽ ngõ ra 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28600" y="4191000"/>
            <a:ext cx="5105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Thí dụ: Thiết lập mạch từ biểu thức</a:t>
            </a:r>
          </a:p>
          <a:p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             dùng cổng NOR và NAND  </a:t>
            </a: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1733550"/>
            <a:ext cx="7580842" cy="222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76800" y="4191000"/>
            <a:ext cx="2188782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38200" y="5105400"/>
            <a:ext cx="7450931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2000"/>
                                        <p:tgtEl>
                                          <p:spTgt spid="21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1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858000" y="640080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Title 2"/>
          <p:cNvSpPr txBox="1">
            <a:spLocks/>
          </p:cNvSpPr>
          <p:nvPr/>
        </p:nvSpPr>
        <p:spPr>
          <a:xfrm>
            <a:off x="152400" y="76200"/>
            <a:ext cx="8686800" cy="715962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-10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Các</a:t>
            </a:r>
            <a:r>
              <a:rPr kumimoji="0" lang="en-US" sz="4400" b="0" i="0" u="none" strike="noStrike" kern="1200" cap="none" spc="-100" normalizeH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 định lý Boole</a:t>
            </a:r>
            <a:endParaRPr kumimoji="0" lang="en-US" sz="4400" b="0" i="0" u="none" strike="noStrike" kern="1200" cap="none" spc="-10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1000" y="838200"/>
            <a:ext cx="198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-Rounded" pitchFamily="34" charset="0"/>
                <a:ea typeface="Arial-Rounded" pitchFamily="34" charset="0"/>
                <a:cs typeface="Arial-Rounded" pitchFamily="34" charset="0"/>
              </a:rPr>
              <a:t>Phép AND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2400" y="6248400"/>
            <a:ext cx="7391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Sinh viên thử chứng minh các phần trên</a:t>
            </a:r>
            <a:endParaRPr lang="en-US" sz="2400" spc="-10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1247775"/>
            <a:ext cx="3810000" cy="431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67225" y="1295400"/>
            <a:ext cx="3609975" cy="429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4724400" y="300335"/>
            <a:ext cx="4114800" cy="461665"/>
          </a:xfrm>
          <a:prstGeom prst="rect">
            <a:avLst/>
          </a:prstGeom>
          <a:gradFill>
            <a:gsLst>
              <a:gs pos="0">
                <a:srgbClr val="000000"/>
              </a:gs>
              <a:gs pos="39999">
                <a:srgbClr val="0A128C"/>
              </a:gs>
              <a:gs pos="70000">
                <a:srgbClr val="181CC7"/>
              </a:gs>
              <a:gs pos="88000">
                <a:srgbClr val="7005D4"/>
              </a:gs>
              <a:gs pos="100000">
                <a:srgbClr val="8C3D91"/>
              </a:gs>
            </a:gsLst>
            <a:lin ang="5400000" scaled="0"/>
          </a:gradFill>
        </p:spPr>
        <p:txBody>
          <a:bodyPr wrap="square" rtlCol="0">
            <a:spAutoFit/>
          </a:bodyPr>
          <a:lstStyle/>
          <a:p>
            <a:r>
              <a:rPr lang="en-US" sz="2400" spc="-10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Định lý với hàm một biến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419600" y="833735"/>
            <a:ext cx="2819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-Rounded" pitchFamily="34" charset="0"/>
                <a:ea typeface="Arial-Rounded" pitchFamily="34" charset="0"/>
                <a:cs typeface="Arial-Rounded" pitchFamily="34" charset="0"/>
              </a:rPr>
              <a:t>Phép OR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52400" y="5656943"/>
            <a:ext cx="198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-Rounded" pitchFamily="34" charset="0"/>
                <a:ea typeface="Arial-Rounded" pitchFamily="34" charset="0"/>
                <a:cs typeface="Arial-Rounded" pitchFamily="34" charset="0"/>
              </a:rPr>
              <a:t>Phép NOT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038350" y="5591175"/>
            <a:ext cx="245745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876800" y="5562600"/>
            <a:ext cx="914400" cy="551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7" dur="2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6" grpId="0"/>
      <p:bldP spid="9" grpId="0" animBg="1"/>
      <p:bldP spid="10" grpId="0"/>
      <p:bldP spid="1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858000" y="640080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5" name="Title 2"/>
          <p:cNvSpPr txBox="1">
            <a:spLocks/>
          </p:cNvSpPr>
          <p:nvPr/>
        </p:nvSpPr>
        <p:spPr>
          <a:xfrm>
            <a:off x="152400" y="76200"/>
            <a:ext cx="8686800" cy="715962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-100" normalizeH="0" baseline="0" noProof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Các</a:t>
            </a:r>
            <a:r>
              <a:rPr kumimoji="0" lang="en-US" sz="4400" b="0" i="0" u="none" strike="noStrike" kern="1200" cap="none" spc="-100" normalizeH="0" noProof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 định lý Boole</a:t>
            </a:r>
            <a:endParaRPr kumimoji="0" lang="en-US" sz="4400" b="0" i="0" u="none" strike="noStrike" kern="1200" cap="none" spc="-100" normalizeH="0" baseline="0" noProof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74800" y="1219200"/>
            <a:ext cx="5130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3999" y="2438400"/>
            <a:ext cx="6346557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676400" y="5544457"/>
            <a:ext cx="914400" cy="551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4724400" y="300335"/>
            <a:ext cx="4114800" cy="461665"/>
          </a:xfrm>
          <a:prstGeom prst="rect">
            <a:avLst/>
          </a:prstGeom>
          <a:gradFill>
            <a:gsLst>
              <a:gs pos="0">
                <a:srgbClr val="000000"/>
              </a:gs>
              <a:gs pos="39999">
                <a:srgbClr val="0A128C"/>
              </a:gs>
              <a:gs pos="70000">
                <a:srgbClr val="181CC7"/>
              </a:gs>
              <a:gs pos="88000">
                <a:srgbClr val="7005D4"/>
              </a:gs>
              <a:gs pos="100000">
                <a:srgbClr val="8C3D91"/>
              </a:gs>
            </a:gsLst>
            <a:lin ang="5400000" scaled="0"/>
          </a:gradFill>
        </p:spPr>
        <p:txBody>
          <a:bodyPr wrap="square" rtlCol="0">
            <a:spAutoFit/>
          </a:bodyPr>
          <a:lstStyle/>
          <a:p>
            <a:r>
              <a:rPr lang="en-US" sz="2400" spc="-10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Định lý với hàm nhiều biến </a:t>
            </a:r>
          </a:p>
        </p:txBody>
      </p:sp>
    </p:spTree>
  </p:cSld>
  <p:clrMapOvr>
    <a:masterClrMapping/>
  </p:clrMapOvr>
  <p:transition spd="slow"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0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858000" y="640080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5" name="Title 2"/>
          <p:cNvSpPr txBox="1">
            <a:spLocks/>
          </p:cNvSpPr>
          <p:nvPr/>
        </p:nvSpPr>
        <p:spPr>
          <a:xfrm>
            <a:off x="152400" y="76200"/>
            <a:ext cx="8686800" cy="715962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-100" normalizeH="0" baseline="0" noProof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Các</a:t>
            </a:r>
            <a:r>
              <a:rPr kumimoji="0" lang="en-US" sz="4400" b="0" i="0" u="none" strike="noStrike" kern="1200" cap="none" spc="-100" normalizeH="0" noProof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 định lý Boole</a:t>
            </a:r>
            <a:endParaRPr kumimoji="0" lang="en-US" sz="4400" b="0" i="0" u="none" strike="noStrike" kern="1200" cap="none" spc="-100" normalizeH="0" baseline="0" noProof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04800" y="838200"/>
            <a:ext cx="411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pc="-10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Thí dụ</a:t>
            </a:r>
            <a:r>
              <a:rPr lang="en-US" sz="2400" spc="-1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: 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399" y="1219200"/>
            <a:ext cx="5464779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9600" y="1829699"/>
            <a:ext cx="4648200" cy="12325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381000" y="3124200"/>
            <a:ext cx="411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pc="-10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Thí dụ</a:t>
            </a:r>
            <a:r>
              <a:rPr lang="en-US" sz="2400" smtClean="0">
                <a:latin typeface="Arial-Rounded" pitchFamily="34" charset="0"/>
                <a:ea typeface="Arial-Rounded" pitchFamily="34" charset="0"/>
                <a:cs typeface="Arial-Rounded" pitchFamily="34" charset="0"/>
              </a:rPr>
              <a:t>: </a:t>
            </a: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09600" y="3579158"/>
            <a:ext cx="5638800" cy="4975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90347" y="4191000"/>
            <a:ext cx="6115253" cy="202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10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20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858000" y="640080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5" name="Title 2"/>
          <p:cNvSpPr txBox="1">
            <a:spLocks/>
          </p:cNvSpPr>
          <p:nvPr/>
        </p:nvSpPr>
        <p:spPr>
          <a:xfrm>
            <a:off x="152400" y="76200"/>
            <a:ext cx="8686800" cy="715962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-100" normalizeH="0" baseline="0" noProof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Các</a:t>
            </a:r>
            <a:r>
              <a:rPr kumimoji="0" lang="en-US" sz="4400" b="0" i="0" u="none" strike="noStrike" kern="1200" cap="none" spc="-100" normalizeH="0" noProof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 định lý Boole</a:t>
            </a:r>
            <a:endParaRPr kumimoji="0" lang="en-US" sz="4400" b="0" i="0" u="none" strike="noStrike" kern="1200" cap="none" spc="-100" normalizeH="0" baseline="0" noProof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38200" y="1367135"/>
            <a:ext cx="411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Thí dụ: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34572" y="1905000"/>
            <a:ext cx="3942428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12680" y="2362200"/>
            <a:ext cx="4208092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ight Arrow 6"/>
          <p:cNvSpPr/>
          <p:nvPr/>
        </p:nvSpPr>
        <p:spPr>
          <a:xfrm>
            <a:off x="1447800" y="3581400"/>
            <a:ext cx="685800" cy="228600"/>
          </a:xfrm>
          <a:prstGeom prst="rightArrow">
            <a:avLst/>
          </a:prstGeom>
          <a:gradFill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slow"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2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858000" y="640080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5" name="Title 2"/>
          <p:cNvSpPr txBox="1">
            <a:spLocks/>
          </p:cNvSpPr>
          <p:nvPr/>
        </p:nvSpPr>
        <p:spPr>
          <a:xfrm>
            <a:off x="152400" y="76200"/>
            <a:ext cx="8686800" cy="715962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spc="-10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Đ</a:t>
            </a:r>
            <a:r>
              <a:rPr kumimoji="0" lang="en-US" sz="4400" b="0" i="0" u="none" strike="noStrike" kern="1200" cap="none" spc="-100" normalizeH="0" noProof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ịnh lý DeMorgan</a:t>
            </a:r>
            <a:endParaRPr kumimoji="0" lang="en-US" sz="4400" b="0" i="0" u="none" strike="noStrike" kern="1200" cap="none" spc="-100" normalizeH="0" noProof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1000" y="914400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Định lý</a:t>
            </a:r>
            <a:r>
              <a:rPr lang="en-US" sz="2400" smtClean="0">
                <a:latin typeface="Arial-Rounded" pitchFamily="34" charset="0"/>
                <a:ea typeface="Arial-Rounded" pitchFamily="34" charset="0"/>
                <a:cs typeface="Arial-Rounded" pitchFamily="34" charset="0"/>
              </a:rPr>
              <a:t>: 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33601" y="1123950"/>
            <a:ext cx="22098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381000" y="2209800"/>
            <a:ext cx="190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Thí dụ 1: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505200" y="2133600"/>
            <a:ext cx="190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Thí dụ 2: 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5800" y="2819401"/>
            <a:ext cx="2286000" cy="1757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810000" y="2667000"/>
            <a:ext cx="41275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Box 13"/>
          <p:cNvSpPr txBox="1"/>
          <p:nvPr/>
        </p:nvSpPr>
        <p:spPr>
          <a:xfrm>
            <a:off x="533400" y="4648200"/>
            <a:ext cx="190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Mở rộng:</a:t>
            </a:r>
            <a:r>
              <a:rPr lang="en-US" sz="2400" smtClean="0">
                <a:latin typeface="Arial-Rounded" pitchFamily="34" charset="0"/>
                <a:ea typeface="Arial-Rounded" pitchFamily="34" charset="0"/>
                <a:cs typeface="Arial-Rounded" pitchFamily="34" charset="0"/>
              </a:rPr>
              <a:t> </a:t>
            </a:r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438400" y="5314950"/>
            <a:ext cx="3733800" cy="93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circl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2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2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20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20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0" grpId="0"/>
      <p:bldP spid="12" grpId="0"/>
      <p:bldP spid="1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858000" y="640080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5" name="Title 2"/>
          <p:cNvSpPr txBox="1">
            <a:spLocks/>
          </p:cNvSpPr>
          <p:nvPr/>
        </p:nvSpPr>
        <p:spPr>
          <a:xfrm>
            <a:off x="152400" y="76200"/>
            <a:ext cx="8686800" cy="715962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spc="-10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Ứng dụng của đ</a:t>
            </a:r>
            <a:r>
              <a:rPr kumimoji="0" lang="en-US" sz="4400" b="0" i="0" u="none" strike="noStrike" kern="1200" cap="none" spc="-100" normalizeH="0" noProof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ịnh lý DeMorgan</a:t>
            </a:r>
            <a:endParaRPr kumimoji="0" lang="en-US" sz="4400" b="0" i="0" u="none" strike="noStrike" kern="1200" cap="none" spc="-100" normalizeH="0" noProof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1000" y="914400"/>
            <a:ext cx="2057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Xét định lý 1</a:t>
            </a:r>
            <a:r>
              <a:rPr lang="en-US" sz="2400" smtClean="0">
                <a:latin typeface="Arial-Rounded" pitchFamily="34" charset="0"/>
                <a:ea typeface="Arial-Rounded" pitchFamily="34" charset="0"/>
                <a:cs typeface="Arial-Rounded" pitchFamily="34" charset="0"/>
              </a:rPr>
              <a:t>: 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33600" y="838200"/>
            <a:ext cx="2057400" cy="5373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2000" y="1447800"/>
            <a:ext cx="7839075" cy="96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785112" y="2514600"/>
            <a:ext cx="3911088" cy="947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Right Arrow 16"/>
          <p:cNvSpPr/>
          <p:nvPr/>
        </p:nvSpPr>
        <p:spPr>
          <a:xfrm>
            <a:off x="1905000" y="5334000"/>
            <a:ext cx="1676400" cy="838200"/>
          </a:xfrm>
          <a:prstGeom prst="rightArrow">
            <a:avLst/>
          </a:prstGeom>
          <a:gradFill>
            <a:gsLst>
              <a:gs pos="0">
                <a:srgbClr val="FF3399"/>
              </a:gs>
              <a:gs pos="25000">
                <a:srgbClr val="FF6633"/>
              </a:gs>
              <a:gs pos="50000">
                <a:srgbClr val="FFFF00"/>
              </a:gs>
              <a:gs pos="75000">
                <a:srgbClr val="01A78F"/>
              </a:gs>
              <a:gs pos="100000">
                <a:srgbClr val="3366FF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533400" y="3429000"/>
            <a:ext cx="2057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Xét định lý 2: </a:t>
            </a:r>
          </a:p>
        </p:txBody>
      </p:sp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362200" y="3405051"/>
            <a:ext cx="2438400" cy="5573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04800" y="3914775"/>
            <a:ext cx="8486365" cy="126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886200" y="5181600"/>
            <a:ext cx="4104005" cy="109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Right Arrow 21"/>
          <p:cNvSpPr/>
          <p:nvPr/>
        </p:nvSpPr>
        <p:spPr>
          <a:xfrm>
            <a:off x="1905000" y="2438400"/>
            <a:ext cx="1676400" cy="838200"/>
          </a:xfrm>
          <a:prstGeom prst="rightArrow">
            <a:avLst/>
          </a:prstGeom>
          <a:gradFill>
            <a:gsLst>
              <a:gs pos="0">
                <a:srgbClr val="FF3399"/>
              </a:gs>
              <a:gs pos="25000">
                <a:srgbClr val="FF6633"/>
              </a:gs>
              <a:gs pos="50000">
                <a:srgbClr val="FFFF00"/>
              </a:gs>
              <a:gs pos="75000">
                <a:srgbClr val="01A78F"/>
              </a:gs>
              <a:gs pos="100000">
                <a:srgbClr val="3366FF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20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20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000"/>
                                        <p:tgtEl>
                                          <p:spTgt spid="3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2000"/>
                                        <p:tgtEl>
                                          <p:spTgt spid="3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7" grpId="0" animBg="1"/>
      <p:bldP spid="18" grpId="0"/>
      <p:bldP spid="2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Title 2"/>
          <p:cNvSpPr txBox="1">
            <a:spLocks/>
          </p:cNvSpPr>
          <p:nvPr/>
        </p:nvSpPr>
        <p:spPr>
          <a:xfrm>
            <a:off x="304800" y="350838"/>
            <a:ext cx="8229600" cy="715962"/>
          </a:xfrm>
          <a:prstGeom prst="rect">
            <a:avLst/>
          </a:prstGeom>
        </p:spPr>
        <p:txBody>
          <a:bodyPr/>
          <a:lstStyle/>
          <a:p>
            <a:r>
              <a:rPr lang="en-US" sz="400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OBJECTIVES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1000" y="2043767"/>
            <a:ext cx="8534400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2400" spc="-10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  <a:sym typeface="Wingdings 2"/>
              </a:rPr>
              <a:t> </a:t>
            </a:r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Perform the three basic logic operations.</a:t>
            </a:r>
          </a:p>
          <a:p>
            <a:pPr>
              <a:spcBef>
                <a:spcPts val="600"/>
              </a:spcBef>
            </a:pPr>
            <a:r>
              <a:rPr lang="en-US" sz="2400" spc="-10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  <a:sym typeface="Wingdings 2"/>
              </a:rPr>
              <a:t></a:t>
            </a:r>
            <a:r>
              <a:rPr lang="en-US" sz="2400" spc="-10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  <a:sym typeface="Wingdings 2"/>
              </a:rPr>
              <a:t> </a:t>
            </a:r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Describe the operation of and construct the truth tables for the AND, NAND, OR, and NOR gates, and the NOT (INVERTER) circuit.</a:t>
            </a:r>
          </a:p>
          <a:p>
            <a:pPr>
              <a:spcBef>
                <a:spcPts val="600"/>
              </a:spcBef>
            </a:pPr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  <a:sym typeface="Wingdings 2"/>
              </a:rPr>
              <a:t></a:t>
            </a:r>
            <a:r>
              <a:rPr lang="en-US" sz="2400" spc="-10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  <a:sym typeface="Wingdings 2"/>
              </a:rPr>
              <a:t> </a:t>
            </a:r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Draw timing diagrams for the various logic-circuit gates.</a:t>
            </a:r>
          </a:p>
          <a:p>
            <a:pPr>
              <a:spcBef>
                <a:spcPts val="600"/>
              </a:spcBef>
            </a:pPr>
            <a:r>
              <a:rPr lang="en-US" sz="2400" spc="-10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  <a:sym typeface="Wingdings 2"/>
              </a:rPr>
              <a:t> </a:t>
            </a:r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Write the Boolean expression for the logic gates and combinations of logic gates.</a:t>
            </a:r>
          </a:p>
          <a:p>
            <a:pPr>
              <a:spcBef>
                <a:spcPts val="600"/>
              </a:spcBef>
            </a:pPr>
            <a:r>
              <a:rPr lang="en-US" sz="2400" spc="-10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  <a:sym typeface="Wingdings 2"/>
              </a:rPr>
              <a:t></a:t>
            </a:r>
            <a:r>
              <a:rPr lang="en-US" sz="2400" spc="-10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  <a:sym typeface="Wingdings 2"/>
              </a:rPr>
              <a:t> </a:t>
            </a:r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Implement logic circuits using basic AND, OR, and NOT gates.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1000" y="1353502"/>
            <a:ext cx="853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Upon completion of this chapter, you will be able to:</a:t>
            </a:r>
            <a:endParaRPr lang="en-US" sz="2400" spc="-10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ransition spd="slow"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858000" y="640080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5" name="Title 2"/>
          <p:cNvSpPr txBox="1">
            <a:spLocks/>
          </p:cNvSpPr>
          <p:nvPr/>
        </p:nvSpPr>
        <p:spPr>
          <a:xfrm>
            <a:off x="152400" y="76200"/>
            <a:ext cx="8686800" cy="715962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spc="-10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Ứng dụng của đ</a:t>
            </a:r>
            <a:r>
              <a:rPr kumimoji="0" lang="en-US" sz="4400" b="0" i="0" u="none" strike="noStrike" kern="1200" cap="none" spc="-100" normalizeH="0" noProof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ịnh lý DeMorgan</a:t>
            </a:r>
            <a:endParaRPr kumimoji="0" lang="en-US" sz="4400" b="0" i="0" u="none" strike="noStrike" kern="1200" cap="none" spc="-100" normalizeH="0" noProof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1000" y="1214735"/>
            <a:ext cx="822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Tìm ngõ ra của mạch, đơn giản: 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2514600"/>
            <a:ext cx="4391025" cy="172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05375" y="3248025"/>
            <a:ext cx="3933825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0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20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858000" y="640080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5" name="Title 2"/>
          <p:cNvSpPr txBox="1">
            <a:spLocks/>
          </p:cNvSpPr>
          <p:nvPr/>
        </p:nvSpPr>
        <p:spPr>
          <a:xfrm>
            <a:off x="152400" y="76200"/>
            <a:ext cx="8991600" cy="715962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spc="-10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Biểu diễn mạch dùng một dạng cổng</a:t>
            </a:r>
            <a:r>
              <a:rPr kumimoji="0" lang="en-US" sz="4000" b="0" i="0" u="none" strike="noStrike" kern="1200" cap="none" spc="-100" normalizeH="0" noProof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endParaRPr kumimoji="0" lang="en-US" sz="4000" b="0" i="0" u="none" strike="noStrike" kern="1200" cap="none" spc="-100" normalizeH="0" noProof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28600" y="838200"/>
            <a:ext cx="3429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Chỉ dùng cổng NAND: 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1571625"/>
            <a:ext cx="8853777" cy="124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400" y="3048000"/>
            <a:ext cx="8915400" cy="1113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28600" y="4419600"/>
            <a:ext cx="8760719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0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20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20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858000" y="640080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5" name="Title 2"/>
          <p:cNvSpPr txBox="1">
            <a:spLocks/>
          </p:cNvSpPr>
          <p:nvPr/>
        </p:nvSpPr>
        <p:spPr>
          <a:xfrm>
            <a:off x="152400" y="76200"/>
            <a:ext cx="8991600" cy="715962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spc="-10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Biểu diễn mạch dùng một dạng cổng</a:t>
            </a:r>
            <a:r>
              <a:rPr kumimoji="0" lang="en-US" sz="4000" b="0" i="0" u="none" strike="noStrike" kern="1200" cap="none" spc="-100" normalizeH="0" noProof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endParaRPr kumimoji="0" lang="en-US" sz="4000" b="0" i="0" u="none" strike="noStrike" kern="1200" cap="none" spc="-100" normalizeH="0" noProof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28600" y="838200"/>
            <a:ext cx="3429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pc="-1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Chỉ dùng cổng NOR: 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1600200"/>
            <a:ext cx="8763000" cy="11757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200" y="3048000"/>
            <a:ext cx="8915400" cy="12239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04800" y="4648200"/>
            <a:ext cx="8630756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plu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0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20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20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858000" y="640080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5" name="Title 2"/>
          <p:cNvSpPr txBox="1">
            <a:spLocks/>
          </p:cNvSpPr>
          <p:nvPr/>
        </p:nvSpPr>
        <p:spPr>
          <a:xfrm>
            <a:off x="152400" y="76200"/>
            <a:ext cx="8991600" cy="715962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spc="-10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Biểu diễn mạch dùng một dạng cổng</a:t>
            </a:r>
            <a:r>
              <a:rPr kumimoji="0" lang="en-US" sz="4000" b="0" i="0" u="none" strike="noStrike" kern="1200" cap="none" spc="-100" normalizeH="0" noProof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endParaRPr kumimoji="0" lang="en-US" sz="4000" b="0" i="0" u="none" strike="noStrike" kern="1200" cap="none" spc="-100" normalizeH="0" noProof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28600" y="762000"/>
            <a:ext cx="845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Tạo mạch có ngõ ra x = AB+CD chỉ dùng một dạng cổng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04800" y="1219200"/>
            <a:ext cx="8458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pc="-10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Giải</a:t>
            </a:r>
          </a:p>
          <a:p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Ban đầu  x = AB+CD cần các cổng  AND và cổng OR  </a:t>
            </a:r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5000" y="2076681"/>
            <a:ext cx="5181600" cy="23238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9793" y="4953000"/>
            <a:ext cx="7418807" cy="162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Box 13"/>
          <p:cNvSpPr txBox="1"/>
          <p:nvPr/>
        </p:nvSpPr>
        <p:spPr>
          <a:xfrm>
            <a:off x="381000" y="4415135"/>
            <a:ext cx="845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Dùng 2 IC, 74LS32 chỉ dùng 1 cổng; 74LS08 dùng 2 cổng</a:t>
            </a:r>
          </a:p>
        </p:txBody>
      </p:sp>
    </p:spTree>
  </p:cSld>
  <p:clrMapOvr>
    <a:masterClrMapping/>
  </p:clrMapOvr>
  <p:transition spd="slow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20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3" dur="20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3" dur="20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858000" y="640080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5" name="Title 2"/>
          <p:cNvSpPr txBox="1">
            <a:spLocks/>
          </p:cNvSpPr>
          <p:nvPr/>
        </p:nvSpPr>
        <p:spPr>
          <a:xfrm>
            <a:off x="152400" y="76200"/>
            <a:ext cx="8991600" cy="715962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spc="-10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Biểu diễn mạch dùng một dạng cổng</a:t>
            </a:r>
            <a:r>
              <a:rPr kumimoji="0" lang="en-US" sz="4000" b="0" i="0" u="none" strike="noStrike" kern="1200" cap="none" spc="-100" normalizeH="0" noProof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endParaRPr kumimoji="0" lang="en-US" sz="4000" b="0" i="0" u="none" strike="noStrike" kern="1200" cap="none" spc="-100" normalizeH="0" noProof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28600" y="762000"/>
            <a:ext cx="845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Giải (t.t): Vẽ lại mạch  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7537" y="1219200"/>
            <a:ext cx="7433463" cy="299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9600" y="4648200"/>
            <a:ext cx="3886200" cy="204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029200" y="4191000"/>
            <a:ext cx="4038600" cy="1761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Down Arrow 12"/>
          <p:cNvSpPr/>
          <p:nvPr/>
        </p:nvSpPr>
        <p:spPr>
          <a:xfrm>
            <a:off x="1295400" y="4038600"/>
            <a:ext cx="762000" cy="609600"/>
          </a:xfrm>
          <a:prstGeom prst="downArrow">
            <a:avLst/>
          </a:prstGeom>
          <a:gradFill>
            <a:gsLst>
              <a:gs pos="0">
                <a:srgbClr val="A603AB"/>
              </a:gs>
              <a:gs pos="21001">
                <a:srgbClr val="0819FB"/>
              </a:gs>
              <a:gs pos="35001">
                <a:srgbClr val="1A8D48"/>
              </a:gs>
              <a:gs pos="52000">
                <a:srgbClr val="FFFF00"/>
              </a:gs>
              <a:gs pos="73000">
                <a:srgbClr val="EE3F17"/>
              </a:gs>
              <a:gs pos="88000">
                <a:srgbClr val="E81766"/>
              </a:gs>
              <a:gs pos="100000">
                <a:srgbClr val="A603AB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Left Arrow 14"/>
          <p:cNvSpPr/>
          <p:nvPr/>
        </p:nvSpPr>
        <p:spPr>
          <a:xfrm>
            <a:off x="4038600" y="6019800"/>
            <a:ext cx="838200" cy="533400"/>
          </a:xfrm>
          <a:prstGeom prst="leftArrow">
            <a:avLst/>
          </a:prstGeom>
          <a:gradFill>
            <a:gsLst>
              <a:gs pos="0">
                <a:srgbClr val="FF3399"/>
              </a:gs>
              <a:gs pos="25000">
                <a:srgbClr val="FF6633"/>
              </a:gs>
              <a:gs pos="50000">
                <a:srgbClr val="FFFF00"/>
              </a:gs>
              <a:gs pos="75000">
                <a:srgbClr val="01A78F"/>
              </a:gs>
              <a:gs pos="100000">
                <a:srgbClr val="3366FF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410200" y="6091535"/>
            <a:ext cx="320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Chỉ dùng 74LS00</a:t>
            </a:r>
            <a:endParaRPr lang="en-US" sz="2400" spc="-10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ransition spd="slow"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0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8" dur="20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3" dur="20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animBg="1"/>
      <p:bldP spid="15" grpId="0" animBg="1"/>
      <p:bldP spid="16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858000" y="640080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5" name="Title 2"/>
          <p:cNvSpPr txBox="1">
            <a:spLocks/>
          </p:cNvSpPr>
          <p:nvPr/>
        </p:nvSpPr>
        <p:spPr>
          <a:xfrm>
            <a:off x="152400" y="76200"/>
            <a:ext cx="8991600" cy="715962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spc="-10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Biểu diễn mạch dùng một dạng cổng</a:t>
            </a:r>
            <a:r>
              <a:rPr kumimoji="0" lang="en-US" sz="4000" b="0" i="0" u="none" strike="noStrike" kern="1200" cap="none" spc="-100" normalizeH="0" noProof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endParaRPr kumimoji="0" lang="en-US" sz="4000" b="0" i="0" u="none" strike="noStrike" kern="1200" cap="none" spc="-100" normalizeH="0" noProof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28600" y="762000"/>
            <a:ext cx="84582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Phương thức đơn giản chuyển sang dạng chỉ dùng một dạng cổng NAND hay NOR </a:t>
            </a:r>
          </a:p>
          <a:p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   </a:t>
            </a:r>
            <a:r>
              <a:rPr lang="en-US" sz="2400" spc="-10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1) Dạng cổng NAND</a:t>
            </a:r>
          </a:p>
          <a:p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       Chuyển sang dạng tổng các tích, đơn giản hàm </a:t>
            </a:r>
          </a:p>
          <a:p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       Dùng định lý đảo 2 lần và định lý DeMorgan</a:t>
            </a:r>
          </a:p>
          <a:p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       Tìm ra dạng mạch thích hợp </a:t>
            </a:r>
          </a:p>
          <a:p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  </a:t>
            </a:r>
            <a:r>
              <a:rPr lang="en-US" sz="2400" spc="-10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2) Dạng cổng NOR</a:t>
            </a:r>
          </a:p>
          <a:p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       Chuyển sang dạng tích các tổng, đơn giản hàm </a:t>
            </a:r>
          </a:p>
          <a:p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       Dùng định lý đảo 2 lần và định lý DeMorgan</a:t>
            </a:r>
          </a:p>
          <a:p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       Tìm ra dạng mạch thích hợp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4495800"/>
            <a:ext cx="5943600" cy="154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ular Callout 8"/>
          <p:cNvSpPr/>
          <p:nvPr/>
        </p:nvSpPr>
        <p:spPr>
          <a:xfrm>
            <a:off x="3505200" y="4495800"/>
            <a:ext cx="2971800" cy="533400"/>
          </a:xfrm>
          <a:prstGeom prst="wedgeRectCallout">
            <a:avLst>
              <a:gd name="adj1" fmla="val -56939"/>
              <a:gd name="adj2" fmla="val 12902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Chỉ dùng cổng NAND</a:t>
            </a:r>
            <a:endParaRPr lang="en-US" sz="2400" spc="-10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67000" y="6096000"/>
            <a:ext cx="249555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ular Callout 9"/>
          <p:cNvSpPr/>
          <p:nvPr/>
        </p:nvSpPr>
        <p:spPr>
          <a:xfrm>
            <a:off x="6248400" y="5791200"/>
            <a:ext cx="2819400" cy="533400"/>
          </a:xfrm>
          <a:prstGeom prst="wedgeRectCallout">
            <a:avLst>
              <a:gd name="adj1" fmla="val -90216"/>
              <a:gd name="adj2" fmla="val 701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Chỉ dùng cổng NOR</a:t>
            </a:r>
            <a:endParaRPr lang="en-US" sz="2400" spc="-10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ransition spd="slow"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0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858000" y="640080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5" name="Title 2"/>
          <p:cNvSpPr txBox="1">
            <a:spLocks/>
          </p:cNvSpPr>
          <p:nvPr/>
        </p:nvSpPr>
        <p:spPr>
          <a:xfrm>
            <a:off x="152400" y="76200"/>
            <a:ext cx="8991600" cy="715962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spc="-10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Biểu diễn mạch dùng một dạng cổng</a:t>
            </a:r>
            <a:r>
              <a:rPr kumimoji="0" lang="en-US" sz="4000" b="0" i="0" u="none" strike="noStrike" kern="1200" cap="none" spc="-100" normalizeH="0" noProof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endParaRPr kumimoji="0" lang="en-US" sz="4000" b="0" i="0" u="none" strike="noStrike" kern="1200" cap="none" spc="-100" normalizeH="0" noProof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8200" y="2286000"/>
            <a:ext cx="7162800" cy="135421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2400" spc="-10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Bài luyện tập</a:t>
            </a:r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:</a:t>
            </a:r>
          </a:p>
          <a:p>
            <a:pPr>
              <a:spcBef>
                <a:spcPts val="600"/>
              </a:spcBef>
            </a:pPr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   a) Chế tạo mạch AND dùng cổng NOR</a:t>
            </a:r>
          </a:p>
          <a:p>
            <a:pPr>
              <a:spcBef>
                <a:spcPts val="600"/>
              </a:spcBef>
            </a:pPr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   b) Chế tạo mạch OR dùng cổng NAND </a:t>
            </a:r>
            <a:endParaRPr lang="en-US" sz="2400" spc="-10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ransition spd="slow"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2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858000" y="640080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5" name="Title 2"/>
          <p:cNvSpPr txBox="1">
            <a:spLocks/>
          </p:cNvSpPr>
          <p:nvPr/>
        </p:nvSpPr>
        <p:spPr>
          <a:xfrm>
            <a:off x="0" y="76200"/>
            <a:ext cx="9144000" cy="715962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spc="-10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Cách biểu diễn khác của cổng logic </a:t>
            </a:r>
            <a:endParaRPr kumimoji="0" lang="en-US" sz="4000" b="0" i="0" u="none" strike="noStrike" kern="1200" cap="none" spc="-100" normalizeH="0" noProof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1999" y="807027"/>
            <a:ext cx="7633447" cy="58985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0"/>
                                        <p:tgtEl>
                                          <p:spTgt spid="9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858000" y="640080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5" name="Title 2"/>
          <p:cNvSpPr txBox="1">
            <a:spLocks/>
          </p:cNvSpPr>
          <p:nvPr/>
        </p:nvSpPr>
        <p:spPr>
          <a:xfrm>
            <a:off x="0" y="76200"/>
            <a:ext cx="9144000" cy="715962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spc="-10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Cách biểu diễn khác của cổng logic </a:t>
            </a:r>
            <a:endParaRPr kumimoji="0" lang="en-US" sz="4000" b="0" i="0" u="none" strike="noStrike" kern="1200" cap="none" spc="-100" normalizeH="0" noProof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600" y="986135"/>
            <a:ext cx="3886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Cách diễn giải ký hiệu logic </a:t>
            </a:r>
            <a:endParaRPr lang="en-US" sz="2400" spc="-10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1600" y="1598708"/>
            <a:ext cx="6781800" cy="1992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71600" y="3889084"/>
            <a:ext cx="7010400" cy="2025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ular Callout 6"/>
          <p:cNvSpPr/>
          <p:nvPr/>
        </p:nvSpPr>
        <p:spPr>
          <a:xfrm>
            <a:off x="228600" y="3276600"/>
            <a:ext cx="2286000" cy="533400"/>
          </a:xfrm>
          <a:prstGeom prst="wedgeRectCallout">
            <a:avLst>
              <a:gd name="adj1" fmla="val 44974"/>
              <a:gd name="adj2" fmla="val -186348"/>
            </a:avLst>
          </a:prstGeom>
          <a:blipFill>
            <a:blip r:embed="rId5" cstate="print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Tác động mức cao</a:t>
            </a:r>
            <a:endParaRPr lang="en-US" sz="2200" spc="-10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8" name="Rectangular Callout 7"/>
          <p:cNvSpPr/>
          <p:nvPr/>
        </p:nvSpPr>
        <p:spPr>
          <a:xfrm>
            <a:off x="381000" y="6096000"/>
            <a:ext cx="2438400" cy="533400"/>
          </a:xfrm>
          <a:prstGeom prst="wedgeRectCallout">
            <a:avLst>
              <a:gd name="adj1" fmla="val 33563"/>
              <a:gd name="adj2" fmla="val -272063"/>
            </a:avLst>
          </a:prstGeom>
          <a:blipFill>
            <a:blip r:embed="rId5" cstate="print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Tác động mức thấp </a:t>
            </a:r>
            <a:endParaRPr lang="en-US" sz="2200" spc="-10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410200" y="1752600"/>
            <a:ext cx="3505200" cy="1295400"/>
          </a:xfrm>
          <a:prstGeom prst="rect">
            <a:avLst/>
          </a:prstGeom>
          <a:gradFill>
            <a:gsLst>
              <a:gs pos="0">
                <a:srgbClr val="000000"/>
              </a:gs>
              <a:gs pos="39999">
                <a:srgbClr val="0A128C"/>
              </a:gs>
              <a:gs pos="70000">
                <a:srgbClr val="181CC7"/>
              </a:gs>
              <a:gs pos="88000">
                <a:srgbClr val="7005D4"/>
              </a:gs>
              <a:gs pos="100000">
                <a:srgbClr val="8C3D91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Ngõ ra lên mức cao khi có 1 ngõ vào lên mức cao</a:t>
            </a:r>
            <a:endParaRPr lang="en-US" sz="2400" spc="-10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486400" y="3810000"/>
            <a:ext cx="3505200" cy="1295400"/>
          </a:xfrm>
          <a:prstGeom prst="rect">
            <a:avLst/>
          </a:prstGeom>
          <a:gradFill>
            <a:gsLst>
              <a:gs pos="0">
                <a:srgbClr val="000000"/>
              </a:gs>
              <a:gs pos="39999">
                <a:srgbClr val="0A128C"/>
              </a:gs>
              <a:gs pos="70000">
                <a:srgbClr val="181CC7"/>
              </a:gs>
              <a:gs pos="88000">
                <a:srgbClr val="7005D4"/>
              </a:gs>
              <a:gs pos="100000">
                <a:srgbClr val="8C3D91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Ngõ ra xuống mức thấp  khi mọi ngõ vào xuống  mức thấp.</a:t>
            </a:r>
            <a:endParaRPr lang="en-US" sz="2400" spc="-10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ransition spd="slow">
    <p:pull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20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 animBg="1"/>
      <p:bldP spid="10" grpId="0" animBg="1"/>
      <p:bldP spid="11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858000" y="640080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5" name="Title 2"/>
          <p:cNvSpPr txBox="1">
            <a:spLocks/>
          </p:cNvSpPr>
          <p:nvPr/>
        </p:nvSpPr>
        <p:spPr>
          <a:xfrm>
            <a:off x="152400" y="274638"/>
            <a:ext cx="8839200" cy="715962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smtClean="0">
                <a:solidFill>
                  <a:srgbClr val="0070C0"/>
                </a:solidFill>
                <a:latin typeface="Arial-Rounded" pitchFamily="34" charset="0"/>
                <a:ea typeface="Arial-Rounded" pitchFamily="34" charset="0"/>
                <a:cs typeface="Arial-Rounded" pitchFamily="34" charset="0"/>
              </a:rPr>
              <a:t> </a:t>
            </a:r>
            <a:r>
              <a:rPr lang="en-US" sz="4000" spc="-10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Ký hiệu logic theo chuẩn IEEE/ANSI</a:t>
            </a:r>
            <a:endParaRPr kumimoji="0" lang="en-US" sz="4000" b="0" i="0" u="none" strike="noStrike" kern="1200" cap="none" spc="-100" normalizeH="0" noProof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76400" y="914400"/>
            <a:ext cx="5334000" cy="5753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30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Title 2"/>
          <p:cNvSpPr txBox="1">
            <a:spLocks/>
          </p:cNvSpPr>
          <p:nvPr/>
        </p:nvSpPr>
        <p:spPr>
          <a:xfrm>
            <a:off x="304800" y="152400"/>
            <a:ext cx="8229600" cy="715962"/>
          </a:xfrm>
          <a:prstGeom prst="rect">
            <a:avLst/>
          </a:prstGeom>
        </p:spPr>
        <p:txBody>
          <a:bodyPr/>
          <a:lstStyle/>
          <a:p>
            <a:r>
              <a:rPr lang="en-US" sz="400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OBJECTIVES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2400" y="1624548"/>
            <a:ext cx="8839200" cy="4324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2400" spc="-10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  <a:sym typeface="Wingdings 2"/>
              </a:rPr>
              <a:t>  </a:t>
            </a:r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Appreciate the potential of Boolean algebra to simplify complex logic  circuits.</a:t>
            </a:r>
          </a:p>
          <a:p>
            <a:pPr>
              <a:spcBef>
                <a:spcPts val="600"/>
              </a:spcBef>
            </a:pPr>
            <a:r>
              <a:rPr lang="en-US" sz="2400" spc="-10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  <a:sym typeface="Wingdings 2"/>
              </a:rPr>
              <a:t></a:t>
            </a:r>
            <a:r>
              <a:rPr lang="en-US" sz="2400" spc="-10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  <a:sym typeface="Wingdings 2"/>
              </a:rPr>
              <a:t> </a:t>
            </a:r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Use DeMorgan’s theorems to simplify logic expressions.</a:t>
            </a:r>
          </a:p>
          <a:p>
            <a:pPr>
              <a:spcBef>
                <a:spcPts val="600"/>
              </a:spcBef>
            </a:pPr>
            <a:r>
              <a:rPr lang="en-US" sz="2400" spc="-100" smtClean="0">
                <a:solidFill>
                  <a:srgbClr val="92D050"/>
                </a:solidFill>
                <a:latin typeface="Tahoma" pitchFamily="34" charset="0"/>
                <a:ea typeface="Tahoma" pitchFamily="34" charset="0"/>
                <a:cs typeface="Tahoma" pitchFamily="34" charset="0"/>
                <a:sym typeface="Wingdings 2"/>
              </a:rPr>
              <a:t> </a:t>
            </a:r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Use either of the universal gates (NAND or NOR) to implement a</a:t>
            </a:r>
          </a:p>
          <a:p>
            <a:pPr>
              <a:spcBef>
                <a:spcPts val="600"/>
              </a:spcBef>
            </a:pPr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circuit represented by a Boolean expression.</a:t>
            </a:r>
          </a:p>
          <a:p>
            <a:pPr>
              <a:spcBef>
                <a:spcPts val="600"/>
              </a:spcBef>
            </a:pPr>
            <a:r>
              <a:rPr lang="en-US" sz="2400" spc="-10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  <a:sym typeface="Wingdings 2"/>
              </a:rPr>
              <a:t> </a:t>
            </a:r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Explain the advantages of constructing a logic-circuit diagram using the alternate gate symbols versus the standard logic-gate symbols.</a:t>
            </a:r>
          </a:p>
          <a:p>
            <a:pPr>
              <a:spcBef>
                <a:spcPts val="600"/>
              </a:spcBef>
            </a:pPr>
            <a:r>
              <a:rPr lang="en-US" sz="2400" spc="-10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  <a:sym typeface="Wingdings 2"/>
              </a:rPr>
              <a:t></a:t>
            </a:r>
            <a:r>
              <a:rPr lang="en-US" sz="2400" spc="-10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  <a:sym typeface="Wingdings 2"/>
              </a:rPr>
              <a:t> </a:t>
            </a:r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Describe the concept of active-LOW and active-HIGH logic signals.</a:t>
            </a:r>
          </a:p>
          <a:p>
            <a:pPr>
              <a:spcBef>
                <a:spcPts val="600"/>
              </a:spcBef>
            </a:pPr>
            <a:r>
              <a:rPr lang="en-US" sz="2400" spc="-100" smtClean="0">
                <a:solidFill>
                  <a:srgbClr val="92D050"/>
                </a:solidFill>
                <a:latin typeface="Tahoma" pitchFamily="34" charset="0"/>
                <a:ea typeface="Tahoma" pitchFamily="34" charset="0"/>
                <a:cs typeface="Tahoma" pitchFamily="34" charset="0"/>
                <a:sym typeface="Wingdings 2"/>
              </a:rPr>
              <a:t></a:t>
            </a:r>
            <a:r>
              <a:rPr lang="en-US" sz="2400" spc="-10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  <a:sym typeface="Wingdings 2"/>
              </a:rPr>
              <a:t> </a:t>
            </a:r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Draw and interpret the IEEE/ANSI standard logic-gate symbols.</a:t>
            </a:r>
          </a:p>
          <a:p>
            <a:pPr>
              <a:spcBef>
                <a:spcPts val="600"/>
              </a:spcBef>
            </a:pPr>
            <a:r>
              <a:rPr lang="en-US" sz="2400" spc="-10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  <a:sym typeface="Wingdings 2"/>
              </a:rPr>
              <a:t> </a:t>
            </a:r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Use several methods to describe the operation of logic circuits.</a:t>
            </a:r>
            <a:endParaRPr lang="en-US" spc="-10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986135"/>
            <a:ext cx="853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Upon completion of this chapter, you will be able to:</a:t>
            </a:r>
            <a:endParaRPr lang="en-US" sz="2400" spc="-10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ransition spd="slow">
    <p:pull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 cstate="print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81000" y="304800"/>
            <a:ext cx="7467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SUMMARY</a:t>
            </a:r>
            <a:endParaRPr lang="en-US" sz="4000" spc="-10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8600" y="1185476"/>
            <a:ext cx="8763000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1. Boolean algebra is a mathematical tool used in the analysis and design of digital circuits.</a:t>
            </a:r>
          </a:p>
          <a:p>
            <a:pPr>
              <a:spcBef>
                <a:spcPts val="600"/>
              </a:spcBef>
            </a:pPr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2. The basic Boolean operations are the OR, AND, and NOT operations.</a:t>
            </a:r>
          </a:p>
          <a:p>
            <a:pPr>
              <a:spcBef>
                <a:spcPts val="600"/>
              </a:spcBef>
            </a:pPr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3. An OR gate produces a HIGH output when any input is HIGH. </a:t>
            </a:r>
          </a:p>
          <a:p>
            <a:pPr>
              <a:spcBef>
                <a:spcPts val="600"/>
              </a:spcBef>
            </a:pPr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An AND gate produces a HIGH output only when all inputs are HIGH. </a:t>
            </a:r>
          </a:p>
          <a:p>
            <a:pPr>
              <a:spcBef>
                <a:spcPts val="600"/>
              </a:spcBef>
            </a:pPr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A NOT circuit (INVERTER) produces an output that is the opposite logic level compared to the input.</a:t>
            </a:r>
          </a:p>
          <a:p>
            <a:pPr>
              <a:spcBef>
                <a:spcPts val="600"/>
              </a:spcBef>
            </a:pPr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4. A NOR gate is the same as an OR gate with its output connected to an INVERTER.</a:t>
            </a:r>
          </a:p>
          <a:p>
            <a:pPr>
              <a:spcBef>
                <a:spcPts val="600"/>
              </a:spcBef>
            </a:pPr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A NAND gate is the same as an AND gate with its output connected</a:t>
            </a:r>
          </a:p>
          <a:p>
            <a:pPr>
              <a:spcBef>
                <a:spcPts val="600"/>
              </a:spcBef>
            </a:pPr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to an INVERTER.</a:t>
            </a:r>
            <a:endParaRPr lang="en-US" sz="2400" spc="-10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ransition spd="slow">
    <p:wheel spokes="3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 cstate="print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81000" y="304800"/>
            <a:ext cx="7467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SUMMARY</a:t>
            </a:r>
            <a:endParaRPr lang="en-US" sz="4000" spc="-10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8600" y="1185476"/>
            <a:ext cx="8763000" cy="52783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5. Boolean theorems and rules can be used to simplify the expression of a logic circuit and can lead to a simpler way of implementing the circuit.</a:t>
            </a:r>
          </a:p>
          <a:p>
            <a:pPr>
              <a:spcBef>
                <a:spcPts val="600"/>
              </a:spcBef>
            </a:pPr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6. NAND gates can be used to implement any of the basic Boolean operations. NOR gates can be used likewise.</a:t>
            </a:r>
          </a:p>
          <a:p>
            <a:pPr>
              <a:spcBef>
                <a:spcPts val="600"/>
              </a:spcBef>
            </a:pPr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7. Either standard or alternate symbols can be used for each logic gate, depending on whether the output is to be active-HIGH</a:t>
            </a:r>
          </a:p>
          <a:p>
            <a:pPr>
              <a:spcBef>
                <a:spcPts val="600"/>
              </a:spcBef>
            </a:pPr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or active-LOW.</a:t>
            </a:r>
          </a:p>
          <a:p>
            <a:pPr>
              <a:spcBef>
                <a:spcPts val="600"/>
              </a:spcBef>
            </a:pPr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8. The IEEE/ANSI standard for logic symbols uses rectangular symbols for each logic device, with special notations inside the rectangles to show how the outputs depend on the inputs.</a:t>
            </a:r>
          </a:p>
          <a:p>
            <a:pPr>
              <a:spcBef>
                <a:spcPts val="600"/>
              </a:spcBef>
            </a:pPr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9. Hardware description languages (HDL) have become an important method of describing digital circuits.</a:t>
            </a:r>
            <a:endParaRPr lang="en-US" sz="2400" spc="-10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ransition spd="slow">
    <p:cover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 cstate="print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28600" y="152400"/>
            <a:ext cx="7467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spc="-10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IMPORTANT TERMS</a:t>
            </a:r>
            <a:endParaRPr lang="en-US" sz="4000" spc="-10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4800" y="888623"/>
            <a:ext cx="8763000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Logic level</a:t>
            </a:r>
          </a:p>
          <a:p>
            <a:pPr>
              <a:spcBef>
                <a:spcPts val="600"/>
              </a:spcBef>
            </a:pPr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Boolean algebra                                 truth table</a:t>
            </a:r>
          </a:p>
          <a:p>
            <a:pPr>
              <a:spcBef>
                <a:spcPts val="600"/>
              </a:spcBef>
            </a:pPr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OR operation                                     OR gate</a:t>
            </a:r>
          </a:p>
          <a:p>
            <a:pPr>
              <a:spcBef>
                <a:spcPts val="600"/>
              </a:spcBef>
            </a:pPr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AND operation                                   AND gate</a:t>
            </a:r>
          </a:p>
          <a:p>
            <a:pPr>
              <a:spcBef>
                <a:spcPts val="600"/>
              </a:spcBef>
            </a:pPr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NOT operation                                   inversion  (complementation)</a:t>
            </a:r>
          </a:p>
          <a:p>
            <a:pPr>
              <a:spcBef>
                <a:spcPts val="600"/>
              </a:spcBef>
            </a:pPr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NOT circuit  (INVERTER)</a:t>
            </a:r>
          </a:p>
          <a:p>
            <a:pPr>
              <a:spcBef>
                <a:spcPts val="600"/>
              </a:spcBef>
            </a:pPr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NOR gate                                         NAND gate</a:t>
            </a:r>
          </a:p>
          <a:p>
            <a:pPr>
              <a:spcBef>
                <a:spcPts val="600"/>
              </a:spcBef>
            </a:pPr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Boolean theorems         </a:t>
            </a:r>
          </a:p>
          <a:p>
            <a:pPr>
              <a:spcBef>
                <a:spcPts val="600"/>
              </a:spcBef>
            </a:pPr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DeMorgan’s theorems </a:t>
            </a:r>
          </a:p>
          <a:p>
            <a:pPr>
              <a:spcBef>
                <a:spcPts val="600"/>
              </a:spcBef>
            </a:pPr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Alternate logic symbols</a:t>
            </a:r>
          </a:p>
          <a:p>
            <a:pPr>
              <a:spcBef>
                <a:spcPts val="600"/>
              </a:spcBef>
            </a:pPr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Active logic levels                      active-HIGH               active-LOW</a:t>
            </a:r>
          </a:p>
          <a:p>
            <a:pPr>
              <a:spcBef>
                <a:spcPts val="600"/>
              </a:spcBef>
            </a:pPr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Asserted                                   unasserted</a:t>
            </a:r>
          </a:p>
          <a:p>
            <a:pPr>
              <a:spcBef>
                <a:spcPts val="600"/>
              </a:spcBef>
            </a:pPr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IEEE/ANSI</a:t>
            </a:r>
          </a:p>
        </p:txBody>
      </p:sp>
    </p:spTree>
  </p:cSld>
  <p:clrMapOvr>
    <a:masterClrMapping/>
  </p:clrMapOvr>
  <p:transition spd="slow">
    <p:cover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1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66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1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z="1400" smtClean="0"/>
              <a:pPr/>
              <a:t>43</a:t>
            </a:fld>
            <a:endParaRPr lang="en-US" sz="1400"/>
          </a:p>
        </p:txBody>
      </p:sp>
      <p:sp>
        <p:nvSpPr>
          <p:cNvPr id="3" name="TextBox 2"/>
          <p:cNvSpPr txBox="1"/>
          <p:nvPr/>
        </p:nvSpPr>
        <p:spPr>
          <a:xfrm>
            <a:off x="3200400" y="3254514"/>
            <a:ext cx="3048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Chương 2</a:t>
            </a:r>
            <a:endParaRPr lang="en-US" sz="4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90800" y="4045803"/>
            <a:ext cx="5486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Mạch logic tổ hợp   </a:t>
            </a:r>
            <a:endParaRPr lang="en-US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52800" y="5029200"/>
            <a:ext cx="304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spc="-10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Phần 2/2</a:t>
            </a:r>
            <a:endParaRPr lang="en-US" sz="3600" spc="-10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ransition spd="slow"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 cstate="print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28600" y="304800"/>
            <a:ext cx="4267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Nội dung</a:t>
            </a:r>
            <a:endParaRPr lang="en-US" sz="400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66800" y="1677412"/>
            <a:ext cx="7620000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spc="-10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  <a:sym typeface="Wingdings 2"/>
              </a:rPr>
              <a:t></a:t>
            </a:r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  <a:sym typeface="Wingdings 2"/>
              </a:rPr>
              <a:t> </a:t>
            </a:r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Dạng tổng các tích SoP (Sum of Product)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  <a:sym typeface="Wingdings 2"/>
              </a:rPr>
              <a:t> </a:t>
            </a:r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Đơn giản mạch logic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spc="-10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  <a:sym typeface="Wingdings 2"/>
              </a:rPr>
              <a:t></a:t>
            </a:r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  <a:sym typeface="Wingdings 2"/>
              </a:rPr>
              <a:t> </a:t>
            </a:r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Phương pháp đại số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spc="-10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  <a:sym typeface="Wingdings 2"/>
              </a:rPr>
              <a:t></a:t>
            </a:r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  <a:sym typeface="Wingdings 2"/>
              </a:rPr>
              <a:t> </a:t>
            </a:r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Thiết kế mạch logic tổ hợp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  <a:sym typeface="Wingdings 2"/>
              </a:rPr>
              <a:t> </a:t>
            </a:r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Phương pháp bìa Karnaugh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spc="-10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  <a:sym typeface="Wingdings 2"/>
              </a:rPr>
              <a:t></a:t>
            </a:r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  <a:sym typeface="Wingdings 2"/>
              </a:rPr>
              <a:t> </a:t>
            </a:r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Mạch EX – OR và EX – NOR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  <a:sym typeface="Wingdings 2"/>
              </a:rPr>
              <a:t> </a:t>
            </a:r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Bộ phát và kiểm tra Parity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spc="-10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  <a:sym typeface="Wingdings 2"/>
              </a:rPr>
              <a:t></a:t>
            </a:r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  <a:sym typeface="Wingdings 2"/>
              </a:rPr>
              <a:t> </a:t>
            </a:r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Mạch Enable và Disable</a:t>
            </a:r>
          </a:p>
        </p:txBody>
      </p:sp>
    </p:spTree>
  </p:cSld>
  <p:clrMapOvr>
    <a:masterClrMapping/>
  </p:clrMapOvr>
  <p:transition spd="slow"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 cstate="print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28600" y="304800"/>
            <a:ext cx="4267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spc="-10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OUTLINE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43000" y="1606927"/>
            <a:ext cx="67818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2400" spc="-10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  <a:sym typeface="Wingdings 2"/>
              </a:rPr>
              <a:t> </a:t>
            </a:r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Sum-of-Products Form</a:t>
            </a:r>
          </a:p>
          <a:p>
            <a:pPr>
              <a:spcBef>
                <a:spcPts val="600"/>
              </a:spcBef>
            </a:pPr>
            <a:r>
              <a:rPr lang="en-US" sz="2400" spc="-10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  <a:sym typeface="Wingdings 2"/>
              </a:rPr>
              <a:t></a:t>
            </a:r>
            <a:r>
              <a:rPr lang="en-US" sz="2400" spc="-10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  <a:sym typeface="Wingdings 2"/>
              </a:rPr>
              <a:t> </a:t>
            </a:r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Simplifying Logic Circuits</a:t>
            </a:r>
          </a:p>
          <a:p>
            <a:pPr>
              <a:spcBef>
                <a:spcPts val="600"/>
              </a:spcBef>
            </a:pPr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  <a:sym typeface="Wingdings 2"/>
              </a:rPr>
              <a:t></a:t>
            </a:r>
            <a:r>
              <a:rPr lang="en-US" sz="2400" spc="-10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  <a:sym typeface="Wingdings 2"/>
              </a:rPr>
              <a:t> </a:t>
            </a:r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Algebraic Simplification</a:t>
            </a:r>
          </a:p>
          <a:p>
            <a:pPr>
              <a:spcBef>
                <a:spcPts val="600"/>
              </a:spcBef>
            </a:pPr>
            <a:r>
              <a:rPr lang="en-US" sz="2400" spc="-10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  <a:sym typeface="Wingdings 2"/>
              </a:rPr>
              <a:t> </a:t>
            </a:r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Designing Combinational Logic Circuits</a:t>
            </a:r>
          </a:p>
          <a:p>
            <a:pPr>
              <a:spcBef>
                <a:spcPts val="600"/>
              </a:spcBef>
            </a:pPr>
            <a:r>
              <a:rPr lang="en-US" sz="2400" spc="-10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  <a:sym typeface="Wingdings 2"/>
              </a:rPr>
              <a:t></a:t>
            </a:r>
            <a:r>
              <a:rPr lang="en-US" sz="2400" spc="-10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  <a:sym typeface="Wingdings 2"/>
              </a:rPr>
              <a:t> </a:t>
            </a:r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Karnaugh Map Method</a:t>
            </a:r>
          </a:p>
          <a:p>
            <a:pPr>
              <a:spcBef>
                <a:spcPts val="600"/>
              </a:spcBef>
            </a:pPr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  <a:sym typeface="Wingdings 2"/>
              </a:rPr>
              <a:t></a:t>
            </a:r>
            <a:r>
              <a:rPr lang="en-US" sz="2400" spc="-10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  <a:sym typeface="Wingdings 2"/>
              </a:rPr>
              <a:t> </a:t>
            </a:r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Exclusive-OR  </a:t>
            </a:r>
          </a:p>
          <a:p>
            <a:pPr>
              <a:spcBef>
                <a:spcPts val="600"/>
              </a:spcBef>
            </a:pPr>
            <a:r>
              <a:rPr lang="en-US" sz="2400" spc="-10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  <a:sym typeface="Wingdings 2"/>
              </a:rPr>
              <a:t> </a:t>
            </a:r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Exclusive-NOR Circuits</a:t>
            </a:r>
          </a:p>
          <a:p>
            <a:pPr>
              <a:spcBef>
                <a:spcPts val="600"/>
              </a:spcBef>
            </a:pPr>
            <a:r>
              <a:rPr lang="en-US" sz="2400" spc="-10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  <a:sym typeface="Wingdings 2"/>
              </a:rPr>
              <a:t></a:t>
            </a:r>
            <a:r>
              <a:rPr lang="en-US" sz="2400" spc="-10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  <a:sym typeface="Wingdings 2"/>
              </a:rPr>
              <a:t> </a:t>
            </a:r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Parity Generator and Checker</a:t>
            </a:r>
          </a:p>
          <a:p>
            <a:pPr>
              <a:spcBef>
                <a:spcPts val="600"/>
              </a:spcBef>
            </a:pPr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  <a:sym typeface="Wingdings 2"/>
              </a:rPr>
              <a:t></a:t>
            </a:r>
            <a:r>
              <a:rPr lang="en-US" sz="2400" spc="-10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  <a:sym typeface="Wingdings 2"/>
              </a:rPr>
              <a:t> </a:t>
            </a:r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Enable/Disable Circuits</a:t>
            </a:r>
          </a:p>
        </p:txBody>
      </p:sp>
    </p:spTree>
  </p:cSld>
  <p:clrMapOvr>
    <a:masterClrMapping/>
  </p:clrMapOvr>
  <p:transition spd="slow">
    <p:circl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 cstate="print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200" y="0"/>
            <a:ext cx="4267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spc="-10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Mục tiêu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4800" y="672435"/>
            <a:ext cx="8534400" cy="6109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2400" spc="-10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  <a:sym typeface="Wingdings 2"/>
              </a:rPr>
              <a:t> </a:t>
            </a:r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Thực hiện 3 phép tính logic cơ bản.</a:t>
            </a:r>
          </a:p>
          <a:p>
            <a:pPr>
              <a:spcBef>
                <a:spcPts val="600"/>
              </a:spcBef>
            </a:pPr>
            <a:r>
              <a:rPr lang="en-US" sz="2400" spc="-10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  <a:sym typeface="Wingdings 2"/>
              </a:rPr>
              <a:t></a:t>
            </a:r>
            <a:r>
              <a:rPr lang="en-US" sz="2400" spc="-10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  <a:sym typeface="Wingdings 2"/>
              </a:rPr>
              <a:t> </a:t>
            </a:r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Mô tả hoạt động và các xây dựng bảng sự thật cho các cổng  AND, NAND, OR, và NOR, và mạch NOT (INVERTER).</a:t>
            </a:r>
          </a:p>
          <a:p>
            <a:pPr>
              <a:spcBef>
                <a:spcPts val="600"/>
              </a:spcBef>
            </a:pPr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  <a:sym typeface="Wingdings 2"/>
              </a:rPr>
              <a:t></a:t>
            </a:r>
            <a:r>
              <a:rPr lang="en-US" sz="2400" spc="-10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  <a:sym typeface="Wingdings 2"/>
              </a:rPr>
              <a:t> </a:t>
            </a:r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Vẽ giản đồ thời gian cho các mạch cổng logic.</a:t>
            </a:r>
          </a:p>
          <a:p>
            <a:pPr>
              <a:spcBef>
                <a:spcPts val="600"/>
              </a:spcBef>
            </a:pPr>
            <a:r>
              <a:rPr lang="en-US" sz="2400" spc="-10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  <a:sym typeface="Wingdings 2"/>
              </a:rPr>
              <a:t> </a:t>
            </a:r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Viết biểu thức Boole cho các cổng và tổ hợp các cổng logic.</a:t>
            </a:r>
          </a:p>
          <a:p>
            <a:pPr>
              <a:spcBef>
                <a:spcPts val="600"/>
              </a:spcBef>
            </a:pPr>
            <a:r>
              <a:rPr lang="en-US" sz="2400" spc="-10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  <a:sym typeface="Wingdings 2"/>
              </a:rPr>
              <a:t></a:t>
            </a:r>
            <a:r>
              <a:rPr lang="en-US" sz="2400" spc="-10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  <a:sym typeface="Wingdings 2"/>
              </a:rPr>
              <a:t> </a:t>
            </a:r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Thiết lập các mạch logic dùng các cổng cơ bản AND, OR, NOT. </a:t>
            </a:r>
          </a:p>
          <a:p>
            <a:pPr>
              <a:spcBef>
                <a:spcPts val="600"/>
              </a:spcBef>
            </a:pPr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  <a:sym typeface="Wingdings 2"/>
              </a:rPr>
              <a:t></a:t>
            </a:r>
            <a:r>
              <a:rPr lang="en-US" sz="2400" spc="-10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  <a:sym typeface="Wingdings 2"/>
              </a:rPr>
              <a:t> </a:t>
            </a:r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Biết được khả năng của đại số Boole để đơn giản các mạch logic phức tạp.</a:t>
            </a:r>
          </a:p>
          <a:p>
            <a:pPr>
              <a:spcBef>
                <a:spcPts val="600"/>
              </a:spcBef>
            </a:pPr>
            <a:r>
              <a:rPr lang="en-US" sz="2400" spc="-10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  <a:sym typeface="Wingdings 2"/>
              </a:rPr>
              <a:t> </a:t>
            </a:r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Dùng định lý DeMorgan để đơn giản biểu thức logic.</a:t>
            </a:r>
          </a:p>
          <a:p>
            <a:pPr>
              <a:spcBef>
                <a:spcPts val="600"/>
              </a:spcBef>
            </a:pPr>
            <a:r>
              <a:rPr lang="en-US" sz="2400" spc="-10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  <a:sym typeface="Wingdings 2"/>
              </a:rPr>
              <a:t></a:t>
            </a:r>
            <a:r>
              <a:rPr lang="en-US" sz="2400" spc="-10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  <a:sym typeface="Wingdings 2"/>
              </a:rPr>
              <a:t> </a:t>
            </a:r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Thiết lập mạch logic chỉ dùng một loại cổng (NAND hay NOR).</a:t>
            </a:r>
          </a:p>
          <a:p>
            <a:pPr>
              <a:spcBef>
                <a:spcPts val="600"/>
              </a:spcBef>
            </a:pPr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  <a:sym typeface="Wingdings 2"/>
              </a:rPr>
              <a:t></a:t>
            </a:r>
            <a:r>
              <a:rPr lang="en-US" sz="2400" spc="-10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  <a:sym typeface="Wingdings 2"/>
              </a:rPr>
              <a:t> </a:t>
            </a:r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Giải thích lợi điểm khi dùng cách biểu diễn khác của cổng logic.</a:t>
            </a:r>
          </a:p>
          <a:p>
            <a:pPr>
              <a:spcBef>
                <a:spcPts val="600"/>
              </a:spcBef>
            </a:pPr>
            <a:r>
              <a:rPr lang="en-US" sz="2400" spc="-10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  <a:sym typeface="Wingdings 2"/>
              </a:rPr>
              <a:t> </a:t>
            </a:r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Mô tả ý niệm về tín hiệu tác động-LOW và tác động-HIGH.</a:t>
            </a:r>
          </a:p>
          <a:p>
            <a:pPr>
              <a:spcBef>
                <a:spcPts val="600"/>
              </a:spcBef>
            </a:pPr>
            <a:r>
              <a:rPr lang="en-US" sz="2400" spc="-10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  <a:sym typeface="Wingdings 2"/>
              </a:rPr>
              <a:t></a:t>
            </a:r>
            <a:r>
              <a:rPr lang="en-US" sz="2400" spc="-10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  <a:sym typeface="Wingdings 2"/>
              </a:rPr>
              <a:t> </a:t>
            </a:r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Vẽ và diễn dịch các ký hiệu cổng logic theo chuẩn IEEE/ANSI.</a:t>
            </a:r>
          </a:p>
          <a:p>
            <a:pPr>
              <a:spcBef>
                <a:spcPts val="600"/>
              </a:spcBef>
            </a:pPr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  <a:sym typeface="Wingdings 2"/>
              </a:rPr>
              <a:t></a:t>
            </a:r>
            <a:r>
              <a:rPr lang="en-US" sz="2400" spc="-10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  <a:sym typeface="Wingdings 2"/>
              </a:rPr>
              <a:t> </a:t>
            </a:r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Các phương pháp khác để mô tả hoạt động của các mạch logic.</a:t>
            </a:r>
          </a:p>
        </p:txBody>
      </p:sp>
    </p:spTree>
  </p:cSld>
  <p:clrMapOvr>
    <a:masterClrMapping/>
  </p:clrMapOvr>
  <p:transition spd="slow">
    <p:circl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 cstate="print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200" y="76200"/>
            <a:ext cx="4267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spc="-10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Ojectives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8600" y="1459766"/>
            <a:ext cx="85344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2400" spc="-10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  <a:sym typeface="Wingdings 2"/>
              </a:rPr>
              <a:t> </a:t>
            </a:r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Perform the three basic logic operations.</a:t>
            </a:r>
          </a:p>
          <a:p>
            <a:pPr>
              <a:spcBef>
                <a:spcPts val="600"/>
              </a:spcBef>
            </a:pPr>
            <a:r>
              <a:rPr lang="en-US" sz="2400" spc="-10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  <a:sym typeface="Wingdings 2"/>
              </a:rPr>
              <a:t></a:t>
            </a:r>
            <a:r>
              <a:rPr lang="en-US" sz="2400" spc="-10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  <a:sym typeface="Wingdings 2"/>
              </a:rPr>
              <a:t> </a:t>
            </a:r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Describe the operation of and construct the truth tables for the AND, NAND, OR, and NOR gates, and the NOT (INVERTER) circuit.</a:t>
            </a:r>
          </a:p>
          <a:p>
            <a:pPr>
              <a:spcBef>
                <a:spcPts val="600"/>
              </a:spcBef>
            </a:pPr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  <a:sym typeface="Wingdings 2"/>
              </a:rPr>
              <a:t></a:t>
            </a:r>
            <a:r>
              <a:rPr lang="en-US" sz="2400" spc="-10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  <a:sym typeface="Wingdings 2"/>
              </a:rPr>
              <a:t> </a:t>
            </a:r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Draw timing diagrams for the various logic-circuit gates.</a:t>
            </a:r>
          </a:p>
          <a:p>
            <a:pPr>
              <a:spcBef>
                <a:spcPts val="600"/>
              </a:spcBef>
            </a:pPr>
            <a:r>
              <a:rPr lang="en-US" sz="2400" spc="-10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  <a:sym typeface="Wingdings 2"/>
              </a:rPr>
              <a:t> </a:t>
            </a:r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Write the Boolean expression for the logic gates and combinations of logic gates.</a:t>
            </a:r>
          </a:p>
          <a:p>
            <a:pPr>
              <a:spcBef>
                <a:spcPts val="600"/>
              </a:spcBef>
            </a:pPr>
            <a:r>
              <a:rPr lang="en-US" sz="2400" spc="-10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  <a:sym typeface="Wingdings 2"/>
              </a:rPr>
              <a:t></a:t>
            </a:r>
            <a:r>
              <a:rPr lang="en-US" sz="2400" spc="-10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  <a:sym typeface="Wingdings 2"/>
              </a:rPr>
              <a:t> </a:t>
            </a:r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Implement logic circuits using basic AND, OR, and NOT gates.</a:t>
            </a:r>
          </a:p>
          <a:p>
            <a:pPr>
              <a:spcBef>
                <a:spcPts val="600"/>
              </a:spcBef>
            </a:pPr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  <a:sym typeface="Wingdings 2"/>
              </a:rPr>
              <a:t></a:t>
            </a:r>
            <a:r>
              <a:rPr lang="en-US" sz="2400" spc="-10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  <a:sym typeface="Wingdings 2"/>
              </a:rPr>
              <a:t> </a:t>
            </a:r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Appreciate the potential of Boolean algebra to simplify complex logic circuits.</a:t>
            </a:r>
          </a:p>
          <a:p>
            <a:pPr>
              <a:spcBef>
                <a:spcPts val="600"/>
              </a:spcBef>
            </a:pPr>
            <a:r>
              <a:rPr lang="en-US" sz="2400" spc="-10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  <a:sym typeface="Wingdings 2"/>
              </a:rPr>
              <a:t> </a:t>
            </a:r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Use DeMorgan’s theorems to simplify logic expressions.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8600" y="909935"/>
            <a:ext cx="853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Upon completion of this chapter, you will be able to:</a:t>
            </a:r>
            <a:endParaRPr lang="en-US" sz="2400" spc="-10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ransition spd="slow"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 cstate="print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200" y="76200"/>
            <a:ext cx="4267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spc="-10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Ojectives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8600" y="1459766"/>
            <a:ext cx="8534400" cy="3801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2400" spc="-10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  <a:sym typeface="Wingdings 2"/>
              </a:rPr>
              <a:t> </a:t>
            </a:r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Use either of the universal gates (NAND or NOR) to implement a</a:t>
            </a:r>
          </a:p>
          <a:p>
            <a:pPr>
              <a:spcBef>
                <a:spcPts val="600"/>
              </a:spcBef>
            </a:pPr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circuit represented by a Boolean expression.</a:t>
            </a:r>
          </a:p>
          <a:p>
            <a:pPr>
              <a:spcBef>
                <a:spcPts val="600"/>
              </a:spcBef>
            </a:pPr>
            <a:r>
              <a:rPr lang="en-US" sz="2400" spc="-10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  <a:sym typeface="Wingdings 2"/>
              </a:rPr>
              <a:t></a:t>
            </a:r>
            <a:r>
              <a:rPr lang="en-US" sz="2400" spc="-10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  <a:sym typeface="Wingdings 2"/>
              </a:rPr>
              <a:t> </a:t>
            </a:r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Explain the advantages of constructing a logic-circuit diagram using the alternate gate symbols versus the standard logic-gate symbols.</a:t>
            </a:r>
          </a:p>
          <a:p>
            <a:pPr>
              <a:spcBef>
                <a:spcPts val="600"/>
              </a:spcBef>
            </a:pPr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  <a:sym typeface="Wingdings 2"/>
              </a:rPr>
              <a:t></a:t>
            </a:r>
            <a:r>
              <a:rPr lang="en-US" sz="2400" spc="-10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  <a:sym typeface="Wingdings 2"/>
              </a:rPr>
              <a:t> </a:t>
            </a:r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Describe the concept of active-LOW and active-HIGH logic signals.</a:t>
            </a:r>
          </a:p>
          <a:p>
            <a:pPr>
              <a:spcBef>
                <a:spcPts val="600"/>
              </a:spcBef>
            </a:pPr>
            <a:r>
              <a:rPr lang="en-US" sz="2400" spc="-10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  <a:sym typeface="Wingdings 2"/>
              </a:rPr>
              <a:t> </a:t>
            </a:r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Draw and interpret the IEEE/ANSI standard logic-gate symbols.</a:t>
            </a:r>
          </a:p>
          <a:p>
            <a:pPr>
              <a:spcBef>
                <a:spcPts val="600"/>
              </a:spcBef>
            </a:pPr>
            <a:r>
              <a:rPr lang="en-US" sz="2400" spc="-10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  <a:sym typeface="Wingdings 2"/>
              </a:rPr>
              <a:t></a:t>
            </a:r>
            <a:r>
              <a:rPr lang="en-US" sz="2400" spc="-10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  <a:sym typeface="Wingdings 2"/>
              </a:rPr>
              <a:t> </a:t>
            </a:r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Use several methods to describe the operation of logic circuits.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8600" y="909935"/>
            <a:ext cx="853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Upon completion of this chapter, you will be able to:</a:t>
            </a:r>
            <a:endParaRPr lang="en-US" sz="2400" spc="-10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28600" y="304800"/>
            <a:ext cx="762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smtClean="0">
                <a:latin typeface="Arial-Rounded" pitchFamily="34" charset="0"/>
                <a:ea typeface="Arial-Rounded" pitchFamily="34" charset="0"/>
                <a:cs typeface="Arial-Rounded" pitchFamily="34" charset="0"/>
              </a:rPr>
              <a:t> </a:t>
            </a:r>
            <a:r>
              <a:rPr lang="en-US" sz="320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Dạng SoP và PoS              </a:t>
            </a:r>
            <a:endParaRPr lang="en-US" sz="320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990600"/>
            <a:ext cx="8077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pc="-10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Dạng tổng các tích (SoP: sum of products)</a:t>
            </a:r>
          </a:p>
          <a:p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   Dạng tổng (OR) của các thừa số tích số (AND)</a:t>
            </a:r>
          </a:p>
          <a:p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Thí dụ:</a:t>
            </a:r>
            <a:endParaRPr lang="en-US" sz="2400" spc="-10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3400" y="3733800"/>
            <a:ext cx="8077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pc="-10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Dạng tích các tổng (PoS: product of sums)</a:t>
            </a:r>
          </a:p>
          <a:p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   Dạng tích (AND) các thừa số tổng số (OR)</a:t>
            </a:r>
          </a:p>
          <a:p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Thí dụ:    </a:t>
            </a:r>
            <a:endParaRPr lang="en-US" sz="2400" spc="-10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2286000"/>
            <a:ext cx="4736616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65158" y="5105400"/>
            <a:ext cx="5335642" cy="128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2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Title 2"/>
          <p:cNvSpPr txBox="1">
            <a:spLocks/>
          </p:cNvSpPr>
          <p:nvPr/>
        </p:nvSpPr>
        <p:spPr>
          <a:xfrm>
            <a:off x="457200" y="274638"/>
            <a:ext cx="8229600" cy="715962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-100" normalizeH="0" baseline="0" noProof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Hằng</a:t>
            </a:r>
            <a:r>
              <a:rPr kumimoji="0" lang="en-US" sz="4400" b="0" i="0" u="none" strike="noStrike" kern="1200" cap="none" spc="-100" normalizeH="0" noProof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 số và biến số Boole </a:t>
            </a:r>
            <a:endParaRPr kumimoji="0" lang="en-US" sz="4400" b="0" i="0" u="none" strike="noStrike" kern="1200" cap="none" spc="-100" normalizeH="0" baseline="0" noProof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600" y="1531203"/>
            <a:ext cx="853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pc="-10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Hằng số Boole</a:t>
            </a:r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: hằng có giá trị là 0 hay 1 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8600" y="1983938"/>
            <a:ext cx="853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pc="-10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Biến số Boole</a:t>
            </a:r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: biến thay đổi trong 2 giá trị là 0 hay 1 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04800" y="2445603"/>
            <a:ext cx="701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Các giá trị 0 hay 1: các mức logic, giải thích:?  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04800" y="3524071"/>
            <a:ext cx="8534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pc="-10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Đại số Boole: </a:t>
            </a:r>
          </a:p>
          <a:p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  phương tiện biểu diễn quan hệ giữa ngõ vào và ngõ ra,</a:t>
            </a:r>
          </a:p>
          <a:p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  có 3 phép tính cơ bản: NOT, AND và OR.</a:t>
            </a:r>
          </a:p>
        </p:txBody>
      </p:sp>
    </p:spTree>
  </p:cSld>
  <p:clrMapOvr>
    <a:masterClrMapping/>
  </p:clrMapOvr>
  <p:transition spd="slow">
    <p:pull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6" grpId="0"/>
      <p:bldP spid="8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28600" y="304800"/>
            <a:ext cx="762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smtClean="0">
                <a:latin typeface="Arial-Rounded" pitchFamily="34" charset="0"/>
                <a:ea typeface="Arial-Rounded" pitchFamily="34" charset="0"/>
                <a:cs typeface="Arial-Rounded" pitchFamily="34" charset="0"/>
              </a:rPr>
              <a:t> </a:t>
            </a:r>
            <a:r>
              <a:rPr lang="en-US" sz="320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Đơn giản mạch logic              </a:t>
            </a:r>
            <a:endParaRPr lang="en-US" sz="320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990600"/>
            <a:ext cx="114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Thí dụ:</a:t>
            </a:r>
            <a:endParaRPr lang="en-US" sz="2400" spc="-10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1600200"/>
            <a:ext cx="8839200" cy="192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76600" y="4495800"/>
            <a:ext cx="5407959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Down Arrow 10"/>
          <p:cNvSpPr/>
          <p:nvPr/>
        </p:nvSpPr>
        <p:spPr>
          <a:xfrm>
            <a:off x="6781800" y="3200400"/>
            <a:ext cx="1295400" cy="1371600"/>
          </a:xfrm>
          <a:prstGeom prst="downArrow">
            <a:avLst/>
          </a:prstGeom>
          <a:gradFill>
            <a:gsLst>
              <a:gs pos="0">
                <a:srgbClr val="A603AB"/>
              </a:gs>
              <a:gs pos="21001">
                <a:srgbClr val="0819FB"/>
              </a:gs>
              <a:gs pos="35001">
                <a:srgbClr val="1A8D48"/>
              </a:gs>
              <a:gs pos="52000">
                <a:srgbClr val="FFFF00"/>
              </a:gs>
              <a:gs pos="73000">
                <a:srgbClr val="EE3F17"/>
              </a:gs>
              <a:gs pos="88000">
                <a:srgbClr val="E81766"/>
              </a:gs>
              <a:gs pos="100000">
                <a:srgbClr val="A603AB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slow"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20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28600" y="304800"/>
            <a:ext cx="762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smtClean="0">
                <a:latin typeface="Arial-Rounded" pitchFamily="34" charset="0"/>
                <a:ea typeface="Arial-Rounded" pitchFamily="34" charset="0"/>
                <a:cs typeface="Arial-Rounded" pitchFamily="34" charset="0"/>
              </a:rPr>
              <a:t> </a:t>
            </a:r>
            <a:r>
              <a:rPr lang="en-US" sz="320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Đơn giản dùng phương pháp đại số              </a:t>
            </a:r>
            <a:endParaRPr lang="en-US" sz="320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990600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Chuyển biểu thức sang dạng SoP</a:t>
            </a:r>
          </a:p>
          <a:p>
            <a:pPr marL="457200" indent="-457200">
              <a:buAutoNum type="arabicPeriod"/>
            </a:pPr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Dùng các các định lý của đại số Boole để rút gọn hàm  </a:t>
            </a:r>
            <a:endParaRPr lang="en-US" sz="2400" spc="-10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1000" y="1905000"/>
            <a:ext cx="815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/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Thí dụ: Đơn giản mạch logic sau   </a:t>
            </a:r>
            <a:endParaRPr lang="en-US" sz="2400" spc="-10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6859" y="2452534"/>
            <a:ext cx="8379941" cy="25004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81199" y="4953000"/>
            <a:ext cx="5846775" cy="149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ight Arrow 11"/>
          <p:cNvSpPr/>
          <p:nvPr/>
        </p:nvSpPr>
        <p:spPr>
          <a:xfrm>
            <a:off x="381000" y="5105400"/>
            <a:ext cx="1371600" cy="838200"/>
          </a:xfrm>
          <a:prstGeom prst="rightArrow">
            <a:avLst/>
          </a:prstGeom>
          <a:gradFill>
            <a:gsLst>
              <a:gs pos="0">
                <a:srgbClr val="FF3399"/>
              </a:gs>
              <a:gs pos="25000">
                <a:srgbClr val="FF6633"/>
              </a:gs>
              <a:gs pos="50000">
                <a:srgbClr val="FFFF00"/>
              </a:gs>
              <a:gs pos="75000">
                <a:srgbClr val="01A78F"/>
              </a:gs>
              <a:gs pos="100000">
                <a:srgbClr val="3366FF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slow">
    <p:circl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52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04800" y="990600"/>
            <a:ext cx="815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/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Thí dụ: Đơn giản hàm từ mạch logic    </a:t>
            </a:r>
            <a:endParaRPr lang="en-US" sz="2400" spc="-10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67000" y="1646133"/>
            <a:ext cx="2819400" cy="4874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33600" y="3581400"/>
            <a:ext cx="3200400" cy="157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90800" y="5181600"/>
            <a:ext cx="18288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ight Arrow 12"/>
          <p:cNvSpPr/>
          <p:nvPr/>
        </p:nvSpPr>
        <p:spPr>
          <a:xfrm>
            <a:off x="1447800" y="5105400"/>
            <a:ext cx="1066800" cy="609600"/>
          </a:xfrm>
          <a:prstGeom prst="rightArrow">
            <a:avLst/>
          </a:prstGeom>
          <a:gradFill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667000" y="2095500"/>
            <a:ext cx="4772025" cy="148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228600" y="304800"/>
            <a:ext cx="762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smtClean="0">
                <a:latin typeface="Arial-Rounded" pitchFamily="34" charset="0"/>
                <a:ea typeface="Arial-Rounded" pitchFamily="34" charset="0"/>
                <a:cs typeface="Arial-Rounded" pitchFamily="34" charset="0"/>
              </a:rPr>
              <a:t> </a:t>
            </a:r>
            <a:r>
              <a:rPr lang="en-US" sz="320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Đơn giản dùng phương pháp đại số              </a:t>
            </a:r>
            <a:endParaRPr lang="en-US" sz="320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ransition spd="slow">
    <p:cover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20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53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04800" y="990600"/>
            <a:ext cx="320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/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Thí dụ: Đơn giản hàm</a:t>
            </a:r>
            <a:endParaRPr lang="en-US" sz="2400" spc="-10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96639" y="914400"/>
            <a:ext cx="3489961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Box 13"/>
          <p:cNvSpPr txBox="1"/>
          <p:nvPr/>
        </p:nvSpPr>
        <p:spPr>
          <a:xfrm>
            <a:off x="7239000" y="986135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/>
            <a:r>
              <a:rPr lang="en-US" sz="240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Dạng SoP</a:t>
            </a:r>
            <a:endParaRPr lang="en-US" sz="240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04800" y="1524000"/>
            <a:ext cx="320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/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Phương pháp 1</a:t>
            </a:r>
            <a:endParaRPr lang="en-US" sz="2400" spc="-10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81000" y="3810000"/>
            <a:ext cx="320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/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Phương pháp 2</a:t>
            </a:r>
            <a:endParaRPr lang="en-US" sz="2400" spc="-10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96442" y="1524000"/>
            <a:ext cx="3471158" cy="1637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04800" y="3195770"/>
            <a:ext cx="2612226" cy="461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038600" y="3119570"/>
            <a:ext cx="2286000" cy="5135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Right Arrow 18"/>
          <p:cNvSpPr/>
          <p:nvPr/>
        </p:nvSpPr>
        <p:spPr>
          <a:xfrm>
            <a:off x="3124200" y="3195770"/>
            <a:ext cx="838200" cy="457200"/>
          </a:xfrm>
          <a:prstGeom prst="rightArrow">
            <a:avLst/>
          </a:prstGeom>
          <a:gradFill>
            <a:gsLst>
              <a:gs pos="0">
                <a:srgbClr val="A603AB"/>
              </a:gs>
              <a:gs pos="21001">
                <a:srgbClr val="0819FB"/>
              </a:gs>
              <a:gs pos="35001">
                <a:srgbClr val="1A8D48"/>
              </a:gs>
              <a:gs pos="52000">
                <a:srgbClr val="FFFF00"/>
              </a:gs>
              <a:gs pos="73000">
                <a:srgbClr val="EE3F17"/>
              </a:gs>
              <a:gs pos="88000">
                <a:srgbClr val="E81766"/>
              </a:gs>
              <a:gs pos="100000">
                <a:srgbClr val="A603AB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8" name="Picture 8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819400" y="4343400"/>
            <a:ext cx="3427639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9" name="Picture 9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971800" y="4724400"/>
            <a:ext cx="4419601" cy="554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30" name="Picture 10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971800" y="5181600"/>
            <a:ext cx="3882948" cy="116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extBox 16"/>
          <p:cNvSpPr txBox="1"/>
          <p:nvPr/>
        </p:nvSpPr>
        <p:spPr>
          <a:xfrm>
            <a:off x="228600" y="304800"/>
            <a:ext cx="762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smtClean="0">
                <a:latin typeface="Arial-Rounded" pitchFamily="34" charset="0"/>
                <a:ea typeface="Arial-Rounded" pitchFamily="34" charset="0"/>
                <a:cs typeface="Arial-Rounded" pitchFamily="34" charset="0"/>
              </a:rPr>
              <a:t> </a:t>
            </a:r>
            <a:r>
              <a:rPr lang="en-US" sz="320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Đơn giản dùng phương pháp đại số              </a:t>
            </a:r>
            <a:endParaRPr lang="en-US" sz="320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ransition spd="slow">
    <p:pull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20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2000"/>
                                        <p:tgtEl>
                                          <p:spTgt spid="5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5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000"/>
                                        <p:tgtEl>
                                          <p:spTgt spid="5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2000"/>
                                        <p:tgtEl>
                                          <p:spTgt spid="5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4" grpId="0"/>
      <p:bldP spid="15" grpId="0"/>
      <p:bldP spid="16" grpId="0"/>
      <p:bldP spid="19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54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04800" y="990600"/>
            <a:ext cx="320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/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Thí dụ: Đơn giản hàm</a:t>
            </a:r>
            <a:endParaRPr lang="en-US" sz="2400" spc="-10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81000" y="1524000"/>
            <a:ext cx="3962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/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Chuyển sang dạng SoP</a:t>
            </a:r>
            <a:endParaRPr lang="en-US" sz="2400" spc="-10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52800" y="962025"/>
            <a:ext cx="3578893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32958" y="2038350"/>
            <a:ext cx="6844242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2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219200" y="2590800"/>
            <a:ext cx="3673642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228600" y="304800"/>
            <a:ext cx="762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smtClean="0">
                <a:latin typeface="Arial-Rounded" pitchFamily="34" charset="0"/>
                <a:ea typeface="Arial-Rounded" pitchFamily="34" charset="0"/>
                <a:cs typeface="Arial-Rounded" pitchFamily="34" charset="0"/>
              </a:rPr>
              <a:t> </a:t>
            </a:r>
            <a:r>
              <a:rPr lang="en-US" sz="320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Đơn giản dùng phương pháp đại số              </a:t>
            </a:r>
            <a:endParaRPr lang="en-US" sz="320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6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000"/>
                                        <p:tgtEl>
                                          <p:spTgt spid="6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7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55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04800" y="990600"/>
            <a:ext cx="320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/>
            <a:r>
              <a:rPr lang="en-US" sz="2400" smtClean="0">
                <a:latin typeface="Tahoma" pitchFamily="34" charset="0"/>
                <a:ea typeface="Tahoma" pitchFamily="34" charset="0"/>
                <a:cs typeface="Tahoma" pitchFamily="34" charset="0"/>
              </a:rPr>
              <a:t>Thí dụ: Đơn giản hàm</a:t>
            </a:r>
            <a:endParaRPr lang="en-US" sz="240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2109893"/>
            <a:ext cx="3733800" cy="2157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05400" y="2359675"/>
            <a:ext cx="3886200" cy="221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ight Arrow 10"/>
          <p:cNvSpPr/>
          <p:nvPr/>
        </p:nvSpPr>
        <p:spPr>
          <a:xfrm>
            <a:off x="4191000" y="2667000"/>
            <a:ext cx="762000" cy="914400"/>
          </a:xfrm>
          <a:prstGeom prst="rightArrow">
            <a:avLst/>
          </a:prstGeom>
          <a:gradFill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14400" y="4895850"/>
            <a:ext cx="3641912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286000" y="2028825"/>
            <a:ext cx="2988381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940960" y="2066925"/>
            <a:ext cx="2050640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228600" y="304800"/>
            <a:ext cx="762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smtClean="0">
                <a:latin typeface="Arial-Rounded" pitchFamily="34" charset="0"/>
                <a:ea typeface="Arial-Rounded" pitchFamily="34" charset="0"/>
                <a:cs typeface="Arial-Rounded" pitchFamily="34" charset="0"/>
              </a:rPr>
              <a:t> </a:t>
            </a:r>
            <a:r>
              <a:rPr lang="en-US" sz="320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Đơn giản dùng phương pháp đại số              </a:t>
            </a:r>
            <a:endParaRPr lang="en-US" sz="320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ransition spd="slow"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0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20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28600" y="304800"/>
            <a:ext cx="762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smtClean="0">
                <a:latin typeface="Arial-Rounded" pitchFamily="34" charset="0"/>
                <a:ea typeface="Arial-Rounded" pitchFamily="34" charset="0"/>
                <a:cs typeface="Arial-Rounded" pitchFamily="34" charset="0"/>
              </a:rPr>
              <a:t> </a:t>
            </a:r>
            <a:r>
              <a:rPr lang="en-US" sz="320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Thiết kế mạch logic tổ hợp    </a:t>
            </a:r>
            <a:endParaRPr lang="en-US" sz="320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1000" y="1976735"/>
            <a:ext cx="320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/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Các bước:</a:t>
            </a:r>
            <a:endParaRPr lang="en-US" sz="2400" spc="-10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14400" y="2819400"/>
            <a:ext cx="78486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600"/>
              </a:spcBef>
              <a:spcAft>
                <a:spcPts val="600"/>
              </a:spcAft>
              <a:buAutoNum type="arabicPeriod"/>
            </a:pPr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Diễn dịch bài toán sang bảng sự thật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AutoNum type="arabicPeriod"/>
            </a:pPr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Viết các thừa số tích số (AND) khi ngõ ra là 1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AutoNum type="arabicPeriod"/>
            </a:pPr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Viết thành dạng tổng các tích (SoP) của ngõ ra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AutoNum type="arabicPeriod"/>
            </a:pPr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Đơn giản (tối giản) hàm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AutoNum type="arabicPeriod"/>
            </a:pPr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Thiết lập mạch logic </a:t>
            </a:r>
            <a:endParaRPr lang="en-US" sz="2400" spc="-10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ransition spd="slow">
    <p:plu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57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81000" y="838200"/>
            <a:ext cx="8458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/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Thí dụ: Thiết kế mạch logic 3 ngõ vào A, B, C; với ngõ ra ở mức cao khi đa số ngõ vào ở mức cao  </a:t>
            </a:r>
            <a:endParaRPr lang="en-US" sz="2400" spc="-10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6096000"/>
            <a:ext cx="3948223" cy="565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457200" y="5638800"/>
            <a:ext cx="190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Bước 2 và 3</a:t>
            </a:r>
            <a:endParaRPr lang="en-US" sz="2400" spc="-10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04800" y="1676400"/>
            <a:ext cx="350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1 Thiết lập bảng sự thật</a:t>
            </a:r>
            <a:endParaRPr lang="en-US" sz="2400" spc="-10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3400" y="2133600"/>
            <a:ext cx="3352800" cy="33895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Box 13"/>
          <p:cNvSpPr txBox="1"/>
          <p:nvPr/>
        </p:nvSpPr>
        <p:spPr>
          <a:xfrm>
            <a:off x="5105400" y="1676400"/>
            <a:ext cx="3505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Bước 4</a:t>
            </a:r>
          </a:p>
          <a:p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Đơn giản hàm </a:t>
            </a:r>
          </a:p>
          <a:p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  - phương pháp đại số</a:t>
            </a:r>
          </a:p>
          <a:p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  - Bìa Karnaugh</a:t>
            </a:r>
            <a:endParaRPr lang="en-US" sz="2400" spc="-10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9223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562600" y="3276600"/>
            <a:ext cx="2895600" cy="494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Right Arrow 14"/>
          <p:cNvSpPr/>
          <p:nvPr/>
        </p:nvSpPr>
        <p:spPr>
          <a:xfrm>
            <a:off x="4876800" y="3276600"/>
            <a:ext cx="685800" cy="457200"/>
          </a:xfrm>
          <a:prstGeom prst="rightArrow">
            <a:avLst/>
          </a:prstGeom>
          <a:gradFill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724400" y="3733800"/>
            <a:ext cx="350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Bước 5: Thiết lập mạch</a:t>
            </a:r>
            <a:endParaRPr lang="en-US" sz="2400" spc="-10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9224" name="Picture 8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551523" y="4191000"/>
            <a:ext cx="4516277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extBox 16"/>
          <p:cNvSpPr txBox="1"/>
          <p:nvPr/>
        </p:nvSpPr>
        <p:spPr>
          <a:xfrm>
            <a:off x="228600" y="304800"/>
            <a:ext cx="762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smtClean="0">
                <a:latin typeface="Arial-Rounded" pitchFamily="34" charset="0"/>
                <a:ea typeface="Arial-Rounded" pitchFamily="34" charset="0"/>
                <a:cs typeface="Arial-Rounded" pitchFamily="34" charset="0"/>
              </a:rPr>
              <a:t> </a:t>
            </a:r>
            <a:r>
              <a:rPr lang="en-US" sz="320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Thiết kế mạch logic tổ hợp    </a:t>
            </a:r>
            <a:endParaRPr lang="en-US" sz="320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ransition spd="slow">
    <p:diamond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3000"/>
                                        <p:tgtEl>
                                          <p:spTgt spid="9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2000"/>
                                        <p:tgtEl>
                                          <p:spTgt spid="9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2000"/>
                                        <p:tgtEl>
                                          <p:spTgt spid="9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5" grpId="0" animBg="1"/>
      <p:bldP spid="16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58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81000" y="838200"/>
            <a:ext cx="8458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/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Thí dụ: Thiết kế mạch logic giám sát nguồn nuôi 12VDC cho một tàu vũ trụ, mạch chuyển đổi ADC 4 bit nhị phân ABCD tương ứng với các bước điện áp 1V, A là MSB; ngõ ra ADC vào mạch logic với điều kiện ngõ ra ở mức cao, khi trị nhị phân ngõ vào lớn hơn 01101</a:t>
            </a:r>
            <a:r>
              <a:rPr lang="en-US" sz="2400" spc="-100" baseline="-25000" smtClean="0">
                <a:latin typeface="Tahoma" pitchFamily="34" charset="0"/>
                <a:ea typeface="Tahoma" pitchFamily="34" charset="0"/>
                <a:cs typeface="Tahoma" pitchFamily="34" charset="0"/>
              </a:rPr>
              <a:t>2</a:t>
            </a:r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 = 6</a:t>
            </a:r>
            <a:r>
              <a:rPr lang="en-US" sz="2400" spc="-100" baseline="-25000" smtClean="0">
                <a:latin typeface="Tahoma" pitchFamily="34" charset="0"/>
                <a:ea typeface="Tahoma" pitchFamily="34" charset="0"/>
                <a:cs typeface="Tahoma" pitchFamily="34" charset="0"/>
              </a:rPr>
              <a:t>10</a:t>
            </a:r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.</a:t>
            </a:r>
          </a:p>
          <a:p>
            <a:pPr marL="457200" indent="-457200"/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    Thiết kế mạch logic này   </a:t>
            </a:r>
            <a:endParaRPr lang="en-US" sz="2400" spc="-10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68242" y="3886200"/>
            <a:ext cx="6804158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Down Arrow 16"/>
          <p:cNvSpPr/>
          <p:nvPr/>
        </p:nvSpPr>
        <p:spPr>
          <a:xfrm>
            <a:off x="6172200" y="3200400"/>
            <a:ext cx="838200" cy="762000"/>
          </a:xfrm>
          <a:prstGeom prst="downArrow">
            <a:avLst/>
          </a:prstGeom>
          <a:gradFill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28600" y="304800"/>
            <a:ext cx="762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smtClean="0">
                <a:latin typeface="Arial-Rounded" pitchFamily="34" charset="0"/>
                <a:ea typeface="Arial-Rounded" pitchFamily="34" charset="0"/>
                <a:cs typeface="Arial-Rounded" pitchFamily="34" charset="0"/>
              </a:rPr>
              <a:t> </a:t>
            </a:r>
            <a:r>
              <a:rPr lang="en-US" sz="320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Thiết kế mạch logic tổ hợp    </a:t>
            </a:r>
            <a:endParaRPr lang="en-US" sz="320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7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59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81000" y="838200"/>
            <a:ext cx="845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/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Bảng sự thật</a:t>
            </a:r>
            <a:endParaRPr lang="en-US" sz="2400" spc="-10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0" y="1336917"/>
            <a:ext cx="3809999" cy="523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228600" y="304800"/>
            <a:ext cx="762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smtClean="0">
                <a:latin typeface="Arial-Rounded" pitchFamily="34" charset="0"/>
                <a:ea typeface="Arial-Rounded" pitchFamily="34" charset="0"/>
                <a:cs typeface="Arial-Rounded" pitchFamily="34" charset="0"/>
              </a:rPr>
              <a:t> </a:t>
            </a:r>
            <a:r>
              <a:rPr lang="en-US" sz="320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Thiết kế mạch logic tổ hợp    </a:t>
            </a:r>
            <a:endParaRPr lang="en-US" sz="320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1143000"/>
            <a:ext cx="42672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48200" y="1678305"/>
            <a:ext cx="4191000" cy="47224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591049" y="1143000"/>
            <a:ext cx="4171951" cy="450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2"/>
          <p:cNvSpPr txBox="1">
            <a:spLocks/>
          </p:cNvSpPr>
          <p:nvPr/>
        </p:nvSpPr>
        <p:spPr>
          <a:xfrm>
            <a:off x="457200" y="274638"/>
            <a:ext cx="8229600" cy="715962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-100" normalizeH="0" baseline="0" noProof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Tiểu</a:t>
            </a:r>
            <a:r>
              <a:rPr kumimoji="0" lang="en-US" sz="4400" b="0" i="0" u="none" strike="noStrike" kern="1200" cap="none" spc="-100" normalizeH="0" noProof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 sử </a:t>
            </a:r>
            <a:endParaRPr kumimoji="0" lang="en-US" sz="4400" b="0" i="0" u="none" strike="noStrike" kern="1200" cap="none" spc="-100" normalizeH="0" baseline="0" noProof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ransition spd="slow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60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81000" y="838200"/>
            <a:ext cx="731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/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Biểu thức ngõ ra dạng tổng các tích SOP  </a:t>
            </a:r>
            <a:endParaRPr lang="en-US" sz="2400" spc="-10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800" y="2133600"/>
            <a:ext cx="7315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/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Đơn giản hàm: </a:t>
            </a:r>
          </a:p>
          <a:p>
            <a:pPr marL="457200" indent="-457200"/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  Sau khi đơn giản (thường dùng bìa Karnaugh)</a:t>
            </a:r>
            <a:endParaRPr lang="en-US" sz="2400" spc="-10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3505200"/>
            <a:ext cx="2209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/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Thiết lập mạch</a:t>
            </a:r>
            <a:endParaRPr lang="en-US" sz="2400" spc="-10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71537" y="1295400"/>
            <a:ext cx="7815263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09800" y="2971800"/>
            <a:ext cx="4349931" cy="433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51865" y="4267200"/>
            <a:ext cx="5793638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Down Arrow 10"/>
          <p:cNvSpPr/>
          <p:nvPr/>
        </p:nvSpPr>
        <p:spPr>
          <a:xfrm>
            <a:off x="5410200" y="3505200"/>
            <a:ext cx="990600" cy="914400"/>
          </a:xfrm>
          <a:prstGeom prst="downArrow">
            <a:avLst/>
          </a:prstGeom>
          <a:gradFill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28600" y="304800"/>
            <a:ext cx="762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smtClean="0">
                <a:latin typeface="Arial-Rounded" pitchFamily="34" charset="0"/>
                <a:ea typeface="Arial-Rounded" pitchFamily="34" charset="0"/>
                <a:cs typeface="Arial-Rounded" pitchFamily="34" charset="0"/>
              </a:rPr>
              <a:t> </a:t>
            </a:r>
            <a:r>
              <a:rPr lang="en-US" sz="320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Thiết kế mạch logic tổ hợp    </a:t>
            </a:r>
            <a:endParaRPr lang="en-US" sz="320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ransition spd="slow">
    <p:pull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7" grpId="0"/>
      <p:bldP spid="11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61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81000" y="838200"/>
            <a:ext cx="8382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/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Thí dụ: Trong mạch copy, tín hiệu S báo hiệu (mức cao) khi </a:t>
            </a:r>
          </a:p>
          <a:p>
            <a:pPr marL="457200" indent="-457200">
              <a:buAutoNum type="arabicParenBoth"/>
            </a:pPr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Không có giấy trên khay</a:t>
            </a:r>
          </a:p>
          <a:p>
            <a:pPr marL="457200" indent="-457200">
              <a:buAutoNum type="arabicParenBoth"/>
            </a:pPr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Hai vi chuyển mạch trên đường chuyển giấy được tác động (tạo mức cao), khi kẹt giấy   </a:t>
            </a:r>
          </a:p>
          <a:p>
            <a:pPr marL="457200" indent="-457200"/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Thiết kế mạch dùng CMOS 74HC00 (4 x NAND 2 ngõ vào</a:t>
            </a:r>
            <a:r>
              <a:rPr lang="en-US" sz="2400" smtClean="0">
                <a:latin typeface="Arial-Rounded"/>
              </a:rPr>
              <a:t>)</a:t>
            </a:r>
            <a:endParaRPr lang="en-US" sz="2400">
              <a:latin typeface="Arial-Rounded"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79308" y="2895600"/>
            <a:ext cx="6893092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228600" y="304800"/>
            <a:ext cx="762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smtClean="0">
                <a:latin typeface="Arial-Rounded" pitchFamily="34" charset="0"/>
                <a:ea typeface="Arial-Rounded" pitchFamily="34" charset="0"/>
                <a:cs typeface="Arial-Rounded" pitchFamily="34" charset="0"/>
              </a:rPr>
              <a:t> </a:t>
            </a:r>
            <a:r>
              <a:rPr lang="en-US" sz="320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Thiết kế mạch logic tổ hợp    </a:t>
            </a:r>
            <a:endParaRPr lang="en-US" sz="320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8" dur="2000"/>
                                        <p:tgtEl>
                                          <p:spTgt spid="13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62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38200" y="838200"/>
            <a:ext cx="2057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/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Bảng sự thật</a:t>
            </a:r>
            <a:endParaRPr lang="en-US" sz="2400" spc="-10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9600" y="4267200"/>
            <a:ext cx="274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/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Ngõ ra dạng SOP</a:t>
            </a:r>
            <a:endParaRPr lang="en-US" sz="2400" spc="-10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14800" y="1066800"/>
            <a:ext cx="33528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71600" y="4857750"/>
            <a:ext cx="5182721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609600" y="5410200"/>
            <a:ext cx="274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/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Đơn giản hàm</a:t>
            </a:r>
            <a:endParaRPr lang="en-US" sz="2400" spc="-10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67000" y="5943600"/>
            <a:ext cx="1905000" cy="5309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228600" y="304800"/>
            <a:ext cx="762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smtClean="0">
                <a:latin typeface="Arial-Rounded" pitchFamily="34" charset="0"/>
                <a:ea typeface="Arial-Rounded" pitchFamily="34" charset="0"/>
                <a:cs typeface="Arial-Rounded" pitchFamily="34" charset="0"/>
              </a:rPr>
              <a:t> </a:t>
            </a:r>
            <a:r>
              <a:rPr lang="en-US" sz="320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Thiết kế mạch logic tổ hợp    </a:t>
            </a:r>
            <a:endParaRPr lang="en-US" sz="320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ransition spd="slow"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2000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2000"/>
                                        <p:tgtEl>
                                          <p:spTgt spid="14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6" grpId="0"/>
      <p:bldP spid="11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63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57200" y="1066800"/>
            <a:ext cx="274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/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Thiết lập mạch</a:t>
            </a:r>
            <a:endParaRPr lang="en-US" sz="2400" spc="-10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33400" y="3200400"/>
            <a:ext cx="350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/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Chỉ dùng cổng NAND</a:t>
            </a:r>
            <a:endParaRPr lang="en-US" sz="2400" spc="-10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0" y="1295400"/>
            <a:ext cx="4419600" cy="176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400" y="4114800"/>
            <a:ext cx="4191000" cy="180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6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105400" y="4286250"/>
            <a:ext cx="3914775" cy="150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Right Arrow 16"/>
          <p:cNvSpPr/>
          <p:nvPr/>
        </p:nvSpPr>
        <p:spPr>
          <a:xfrm>
            <a:off x="3657600" y="5181600"/>
            <a:ext cx="1066800" cy="609600"/>
          </a:xfrm>
          <a:prstGeom prst="rightArrow">
            <a:avLst/>
          </a:prstGeo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28600" y="304800"/>
            <a:ext cx="762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smtClean="0">
                <a:latin typeface="Arial-Rounded" pitchFamily="34" charset="0"/>
                <a:ea typeface="Arial-Rounded" pitchFamily="34" charset="0"/>
                <a:cs typeface="Arial-Rounded" pitchFamily="34" charset="0"/>
              </a:rPr>
              <a:t> </a:t>
            </a:r>
            <a:r>
              <a:rPr lang="en-US" sz="320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Thiết kế mạch logic tổ hợp    </a:t>
            </a:r>
            <a:endParaRPr lang="en-US" sz="320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15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30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000"/>
                                        <p:tgtEl>
                                          <p:spTgt spid="15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7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64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57200" y="1066800"/>
            <a:ext cx="274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/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Thiết lập mạch</a:t>
            </a:r>
            <a:endParaRPr lang="en-US" sz="2400" spc="-10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6800" y="1695450"/>
            <a:ext cx="7098305" cy="348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3581400" y="5265003"/>
            <a:ext cx="5486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/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Hai cổng NAND còn lại không dùng</a:t>
            </a:r>
          </a:p>
          <a:p>
            <a:pPr marL="457200" indent="-457200"/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(xử lý đặc biệt với cổng CMOS)</a:t>
            </a:r>
            <a:endParaRPr lang="en-US" sz="2400" spc="-10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600" y="304800"/>
            <a:ext cx="762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smtClean="0">
                <a:latin typeface="Arial-Rounded" pitchFamily="34" charset="0"/>
                <a:ea typeface="Arial-Rounded" pitchFamily="34" charset="0"/>
                <a:cs typeface="Arial-Rounded" pitchFamily="34" charset="0"/>
              </a:rPr>
              <a:t> </a:t>
            </a:r>
            <a:r>
              <a:rPr lang="en-US" sz="320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Thiết kế mạch logic tổ hợp    </a:t>
            </a:r>
            <a:endParaRPr lang="en-US" sz="320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0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2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65</a:t>
            </a:fld>
            <a:endParaRPr lang="en-US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457200" y="274638"/>
            <a:ext cx="8229600" cy="715962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-100" normalizeH="0" baseline="0" noProof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Tiểu</a:t>
            </a:r>
            <a:r>
              <a:rPr kumimoji="0" lang="en-US" sz="4400" b="0" i="0" u="none" strike="noStrike" kern="1200" cap="none" spc="-100" normalizeH="0" noProof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 sử Karnaugh </a:t>
            </a:r>
            <a:endParaRPr kumimoji="0" lang="en-US" sz="4400" b="0" i="0" u="none" strike="noStrike" kern="1200" cap="none" spc="-100" normalizeH="0" baseline="0" noProof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2090568"/>
            <a:ext cx="8875425" cy="4005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89361" y="159204"/>
            <a:ext cx="2302239" cy="2507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66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04800" y="990600"/>
            <a:ext cx="411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/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Format của bìa Karnaugh</a:t>
            </a:r>
            <a:endParaRPr lang="en-US" sz="2400" spc="-10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1000" y="1524000"/>
            <a:ext cx="411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/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Trường hợp 2 biến</a:t>
            </a:r>
            <a:endParaRPr lang="en-US" sz="2400" spc="-10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" y="2743200"/>
            <a:ext cx="2738438" cy="2221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30710" y="3130735"/>
            <a:ext cx="2665290" cy="15174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934200" y="2819400"/>
            <a:ext cx="2133600" cy="21175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ight Arrow 11"/>
          <p:cNvSpPr/>
          <p:nvPr/>
        </p:nvSpPr>
        <p:spPr>
          <a:xfrm>
            <a:off x="2743200" y="3581400"/>
            <a:ext cx="685800" cy="609600"/>
          </a:xfrm>
          <a:prstGeom prst="rightArrow">
            <a:avLst/>
          </a:prstGeom>
          <a:gradFill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>
            <a:off x="6172200" y="3581400"/>
            <a:ext cx="685800" cy="609600"/>
          </a:xfrm>
          <a:prstGeom prst="rightArrow">
            <a:avLst/>
          </a:prstGeom>
          <a:gradFill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228600" y="304800"/>
            <a:ext cx="762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smtClean="0">
                <a:latin typeface="Arial-Rounded" pitchFamily="34" charset="0"/>
                <a:ea typeface="Arial-Rounded" pitchFamily="34" charset="0"/>
                <a:cs typeface="Arial-Rounded" pitchFamily="34" charset="0"/>
              </a:rPr>
              <a:t> </a:t>
            </a:r>
            <a:r>
              <a:rPr lang="en-US" sz="320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Phương pháp bìa Karnaugh    </a:t>
            </a:r>
            <a:endParaRPr lang="en-US" sz="320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ransition spd="slow"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2000"/>
                                        <p:tgtEl>
                                          <p:spTgt spid="17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17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0" dur="2000"/>
                                        <p:tgtEl>
                                          <p:spTgt spid="17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2" grpId="0" animBg="1"/>
      <p:bldP spid="14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67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04800" y="990600"/>
            <a:ext cx="411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/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Format của bìa Karnaugh</a:t>
            </a:r>
            <a:endParaRPr lang="en-US" sz="2400" spc="-10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1000" y="1524000"/>
            <a:ext cx="411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/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Trường hợp 3 biến</a:t>
            </a:r>
            <a:endParaRPr lang="en-US" sz="2400" spc="-10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2743200" y="3581400"/>
            <a:ext cx="685800" cy="609600"/>
          </a:xfrm>
          <a:prstGeom prst="rightArrow">
            <a:avLst/>
          </a:prstGeom>
          <a:gradFill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>
            <a:off x="5867400" y="3505200"/>
            <a:ext cx="685800" cy="609600"/>
          </a:xfrm>
          <a:prstGeom prst="rightArrow">
            <a:avLst/>
          </a:prstGeom>
          <a:gradFill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2662570"/>
            <a:ext cx="2286000" cy="2671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81400" y="3352800"/>
            <a:ext cx="2209800" cy="1024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858000" y="2555605"/>
            <a:ext cx="1724025" cy="27021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228600" y="304800"/>
            <a:ext cx="762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smtClean="0">
                <a:latin typeface="Arial-Rounded" pitchFamily="34" charset="0"/>
                <a:ea typeface="Arial-Rounded" pitchFamily="34" charset="0"/>
                <a:cs typeface="Arial-Rounded" pitchFamily="34" charset="0"/>
              </a:rPr>
              <a:t> </a:t>
            </a:r>
            <a:r>
              <a:rPr lang="en-US" sz="320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Phương pháp bìa Karnaugh    </a:t>
            </a:r>
            <a:endParaRPr lang="en-US" sz="320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ransition spd="slow">
    <p:wheel spokes="2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3000"/>
                                        <p:tgtEl>
                                          <p:spTgt spid="18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18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9" dur="20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7" grpId="0"/>
      <p:bldP spid="12" grpId="0" animBg="1"/>
      <p:bldP spid="14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68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04800" y="838200"/>
            <a:ext cx="411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/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Format của bìa Karnaugh</a:t>
            </a:r>
            <a:endParaRPr lang="en-US" sz="2400" spc="-10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1000" y="1295400"/>
            <a:ext cx="411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/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Trường hợp 4 biến</a:t>
            </a:r>
            <a:endParaRPr lang="en-US" sz="2400" spc="-10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2667000" y="3962400"/>
            <a:ext cx="457200" cy="609600"/>
          </a:xfrm>
          <a:prstGeom prst="rightArrow">
            <a:avLst/>
          </a:prstGeom>
          <a:gradFill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>
            <a:off x="5562600" y="3962400"/>
            <a:ext cx="457200" cy="609600"/>
          </a:xfrm>
          <a:prstGeom prst="rightArrow">
            <a:avLst/>
          </a:prstGeom>
          <a:gradFill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1926820"/>
            <a:ext cx="2604960" cy="43501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00400" y="3800475"/>
            <a:ext cx="2311977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228600" y="304800"/>
            <a:ext cx="762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smtClean="0">
                <a:latin typeface="Arial-Rounded" pitchFamily="34" charset="0"/>
                <a:ea typeface="Arial-Rounded" pitchFamily="34" charset="0"/>
                <a:cs typeface="Arial-Rounded" pitchFamily="34" charset="0"/>
              </a:rPr>
              <a:t> </a:t>
            </a:r>
            <a:r>
              <a:rPr lang="en-US" sz="320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Phương pháp bìa Karnaugh    </a:t>
            </a:r>
            <a:endParaRPr lang="en-US" sz="320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124575" y="2895600"/>
            <a:ext cx="2867025" cy="270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3000"/>
                                        <p:tgtEl>
                                          <p:spTgt spid="19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19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7" grpId="0"/>
      <p:bldP spid="12" grpId="0" animBg="1"/>
      <p:bldP spid="14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69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04800" y="609600"/>
            <a:ext cx="533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/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Looping: Nhóm hai = 2</a:t>
            </a:r>
            <a:r>
              <a:rPr lang="en-US" sz="2400" spc="-100" baseline="30000" smtClean="0">
                <a:latin typeface="Tahoma" pitchFamily="34" charset="0"/>
                <a:ea typeface="Tahoma" pitchFamily="34" charset="0"/>
                <a:cs typeface="Tahoma" pitchFamily="34" charset="0"/>
              </a:rPr>
              <a:t>1</a:t>
            </a:r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spc="-10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  <a:sym typeface="Wingdings 3"/>
              </a:rPr>
              <a:t></a:t>
            </a:r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  <a:sym typeface="Wingdings 3"/>
              </a:rPr>
              <a:t>giảm 1 biến</a:t>
            </a:r>
            <a:endParaRPr lang="en-US" sz="2400" spc="-10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33600" y="1228928"/>
            <a:ext cx="1523071" cy="2657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62400" y="2076450"/>
            <a:ext cx="1447800" cy="60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943601" y="685800"/>
            <a:ext cx="1523999" cy="26364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505488" y="1752600"/>
            <a:ext cx="1562312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04800" y="3810000"/>
            <a:ext cx="1524000" cy="2902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133600" y="4800600"/>
            <a:ext cx="1438275" cy="5658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943497" y="3505200"/>
            <a:ext cx="3905104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078732" y="4800600"/>
            <a:ext cx="1912868" cy="88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Box 13"/>
          <p:cNvSpPr txBox="1"/>
          <p:nvPr/>
        </p:nvSpPr>
        <p:spPr>
          <a:xfrm>
            <a:off x="76200" y="24825"/>
            <a:ext cx="762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smtClean="0">
                <a:latin typeface="Arial-Rounded" pitchFamily="34" charset="0"/>
                <a:ea typeface="Arial-Rounded" pitchFamily="34" charset="0"/>
                <a:cs typeface="Arial-Rounded" pitchFamily="34" charset="0"/>
              </a:rPr>
              <a:t> </a:t>
            </a:r>
            <a:r>
              <a:rPr lang="en-US" sz="320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Phương pháp bìa Karnaugh    </a:t>
            </a:r>
            <a:endParaRPr lang="en-US" sz="320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ransition spd="slow"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3" dur="2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4" dur="2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5" dur="20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1000"/>
                                        <p:tgtEl>
                                          <p:spTgt spid="1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Title 2"/>
          <p:cNvSpPr txBox="1">
            <a:spLocks/>
          </p:cNvSpPr>
          <p:nvPr/>
        </p:nvSpPr>
        <p:spPr>
          <a:xfrm>
            <a:off x="457200" y="274638"/>
            <a:ext cx="8229600" cy="715962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-100" normalizeH="0" baseline="0" noProof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Bảng</a:t>
            </a:r>
            <a:r>
              <a:rPr kumimoji="0" lang="en-US" sz="4400" b="0" i="0" u="none" strike="noStrike" kern="1200" cap="none" spc="-100" normalizeH="0" noProof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 sự thật </a:t>
            </a:r>
            <a:endParaRPr kumimoji="0" lang="en-US" sz="4400" b="0" i="0" u="none" strike="noStrike" kern="1200" cap="none" spc="-100" normalizeH="0" baseline="0" noProof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1000" y="1066800"/>
            <a:ext cx="3886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Biểu diễn quan hệ giữa </a:t>
            </a:r>
          </a:p>
          <a:p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ngõ vào và ngõ ra  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86200" y="914400"/>
            <a:ext cx="2025650" cy="28597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352675" y="4114800"/>
            <a:ext cx="1838325" cy="24612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553200" y="1923092"/>
            <a:ext cx="2438400" cy="46967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85014" y="2362200"/>
            <a:ext cx="2699004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Box 14"/>
          <p:cNvSpPr txBox="1"/>
          <p:nvPr/>
        </p:nvSpPr>
        <p:spPr>
          <a:xfrm>
            <a:off x="304800" y="4884003"/>
            <a:ext cx="1981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Trường hợp </a:t>
            </a:r>
          </a:p>
          <a:p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3 ngõ vào 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648200" y="4800600"/>
            <a:ext cx="1981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Trường hợp </a:t>
            </a:r>
          </a:p>
          <a:p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4 ngõ vào  </a:t>
            </a:r>
          </a:p>
        </p:txBody>
      </p:sp>
    </p:spTree>
  </p:cSld>
  <p:clrMapOvr>
    <a:masterClrMapping/>
  </p:clrMapOvr>
  <p:transition spd="slow">
    <p:diamond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7" dur="2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7" dur="20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7" dur="20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5" grpId="0"/>
      <p:bldP spid="16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70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04800" y="609600"/>
            <a:ext cx="2286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/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Looping:</a:t>
            </a:r>
          </a:p>
          <a:p>
            <a:pPr marL="457200" indent="-457200"/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Nhóm 4 = 2</a:t>
            </a:r>
            <a:r>
              <a:rPr lang="en-US" sz="2400" spc="-100" baseline="30000" smtClean="0">
                <a:latin typeface="Tahoma" pitchFamily="34" charset="0"/>
                <a:ea typeface="Tahoma" pitchFamily="34" charset="0"/>
                <a:cs typeface="Tahoma" pitchFamily="34" charset="0"/>
              </a:rPr>
              <a:t>2</a:t>
            </a:r>
          </a:p>
          <a:p>
            <a:pPr marL="457200" indent="-457200"/>
            <a:r>
              <a:rPr lang="en-US" sz="2400" spc="-10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  <a:sym typeface="Wingdings 3"/>
              </a:rPr>
              <a:t></a:t>
            </a:r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 giảm 2 biến</a:t>
            </a:r>
            <a:endParaRPr lang="en-US" sz="2400" spc="-10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3131408"/>
            <a:ext cx="1676400" cy="2888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95600" y="609600"/>
            <a:ext cx="2705100" cy="28713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791200" y="528053"/>
            <a:ext cx="2590800" cy="29771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676098" y="3429000"/>
            <a:ext cx="2886502" cy="30697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816502" y="3505200"/>
            <a:ext cx="3327498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0" y="0"/>
            <a:ext cx="762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smtClean="0">
                <a:latin typeface="Arial-Rounded" pitchFamily="34" charset="0"/>
                <a:ea typeface="Arial-Rounded" pitchFamily="34" charset="0"/>
                <a:cs typeface="Arial-Rounded" pitchFamily="34" charset="0"/>
              </a:rPr>
              <a:t> </a:t>
            </a:r>
            <a:r>
              <a:rPr lang="en-US" sz="320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Phương pháp bìa Karnaugh    </a:t>
            </a:r>
            <a:endParaRPr lang="en-US" sz="320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ransition spd="slow"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2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7" dur="20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2" dur="2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7" dur="20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2" dur="20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077200" y="6324600"/>
            <a:ext cx="9144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71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90800" y="609600"/>
            <a:ext cx="2743200" cy="31500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638800" y="659130"/>
            <a:ext cx="2743200" cy="30746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28900" y="3549148"/>
            <a:ext cx="2781300" cy="3232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638800" y="3676880"/>
            <a:ext cx="2895600" cy="3104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Box 13"/>
          <p:cNvSpPr txBox="1"/>
          <p:nvPr/>
        </p:nvSpPr>
        <p:spPr>
          <a:xfrm>
            <a:off x="152400" y="685800"/>
            <a:ext cx="2286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/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Looping:</a:t>
            </a:r>
          </a:p>
          <a:p>
            <a:pPr marL="457200" indent="-457200"/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Nhóm 8 = 2</a:t>
            </a:r>
            <a:r>
              <a:rPr lang="en-US" sz="2400" spc="-100" baseline="30000" smtClean="0">
                <a:latin typeface="Tahoma" pitchFamily="34" charset="0"/>
                <a:ea typeface="Tahoma" pitchFamily="34" charset="0"/>
                <a:cs typeface="Tahoma" pitchFamily="34" charset="0"/>
              </a:rPr>
              <a:t>3</a:t>
            </a:r>
          </a:p>
          <a:p>
            <a:pPr marL="457200" indent="-457200"/>
            <a:r>
              <a:rPr lang="en-US" sz="2400" spc="-10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  <a:sym typeface="Wingdings 3"/>
              </a:rPr>
              <a:t></a:t>
            </a:r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 giảm 3 biến</a:t>
            </a:r>
            <a:endParaRPr lang="en-US" sz="2400" spc="-10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24825"/>
            <a:ext cx="762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smtClean="0">
                <a:latin typeface="Arial-Rounded" pitchFamily="34" charset="0"/>
                <a:ea typeface="Arial-Rounded" pitchFamily="34" charset="0"/>
                <a:cs typeface="Arial-Rounded" pitchFamily="34" charset="0"/>
              </a:rPr>
              <a:t> </a:t>
            </a:r>
            <a:r>
              <a:rPr lang="en-US" sz="320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Phương pháp bìa Karnaugh    </a:t>
            </a:r>
            <a:endParaRPr lang="en-US" sz="320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ransition spd="slow">
    <p:circl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2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7" dur="20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2" dur="20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7" dur="20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077200" y="6324600"/>
            <a:ext cx="9144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72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52400" y="533400"/>
            <a:ext cx="228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/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Các thí dụ: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1066800"/>
            <a:ext cx="2743200" cy="2789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71260" y="1981200"/>
            <a:ext cx="4182140" cy="112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89573" y="3888382"/>
            <a:ext cx="2691827" cy="28934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191000" y="4657725"/>
            <a:ext cx="3934920" cy="120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0" y="24825"/>
            <a:ext cx="762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smtClean="0">
                <a:latin typeface="Arial-Rounded" pitchFamily="34" charset="0"/>
                <a:ea typeface="Arial-Rounded" pitchFamily="34" charset="0"/>
                <a:cs typeface="Arial-Rounded" pitchFamily="34" charset="0"/>
              </a:rPr>
              <a:t> </a:t>
            </a:r>
            <a:r>
              <a:rPr lang="en-US" sz="320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Phương pháp bìa Karnaugh    </a:t>
            </a:r>
            <a:endParaRPr lang="en-US" sz="320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ransition spd="slow"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3" dur="2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30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3" dur="20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30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077200" y="6324600"/>
            <a:ext cx="9144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73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52400" y="681335"/>
            <a:ext cx="228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/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Các thí dụ: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5931" y="1752601"/>
            <a:ext cx="2658769" cy="2833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83932" y="2667000"/>
            <a:ext cx="4117068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0" y="24825"/>
            <a:ext cx="762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smtClean="0">
                <a:latin typeface="Arial-Rounded" pitchFamily="34" charset="0"/>
                <a:ea typeface="Arial-Rounded" pitchFamily="34" charset="0"/>
                <a:cs typeface="Arial-Rounded" pitchFamily="34" charset="0"/>
              </a:rPr>
              <a:t> </a:t>
            </a:r>
            <a:r>
              <a:rPr lang="en-US" sz="320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Phương pháp bìa Karnaugh    </a:t>
            </a:r>
            <a:endParaRPr lang="en-US" sz="320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ransition spd="slow"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3" dur="2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30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077200" y="6324600"/>
            <a:ext cx="9144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74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52400" y="681335"/>
            <a:ext cx="487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/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Thí dụ: 2 phương án để đơn giản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1525" y="1371600"/>
            <a:ext cx="3190875" cy="300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8200" y="5648325"/>
            <a:ext cx="3429000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724400" y="1390650"/>
            <a:ext cx="3429000" cy="295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991100" y="5648325"/>
            <a:ext cx="3238500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Down Arrow 10"/>
          <p:cNvSpPr/>
          <p:nvPr/>
        </p:nvSpPr>
        <p:spPr>
          <a:xfrm>
            <a:off x="1905000" y="4572000"/>
            <a:ext cx="1143000" cy="990600"/>
          </a:xfrm>
          <a:prstGeom prst="downArrow">
            <a:avLst/>
          </a:prstGeom>
          <a:gradFill>
            <a:gsLst>
              <a:gs pos="0">
                <a:srgbClr val="FF3399"/>
              </a:gs>
              <a:gs pos="25000">
                <a:srgbClr val="FF6633"/>
              </a:gs>
              <a:gs pos="50000">
                <a:srgbClr val="FFFF00"/>
              </a:gs>
              <a:gs pos="75000">
                <a:srgbClr val="01A78F"/>
              </a:gs>
              <a:gs pos="100000">
                <a:srgbClr val="3366FF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/>
          <p:cNvSpPr/>
          <p:nvPr/>
        </p:nvSpPr>
        <p:spPr>
          <a:xfrm>
            <a:off x="6172200" y="4495800"/>
            <a:ext cx="1066800" cy="990600"/>
          </a:xfrm>
          <a:prstGeom prst="downArrow">
            <a:avLst/>
          </a:prstGeom>
          <a:gradFill>
            <a:gsLst>
              <a:gs pos="0">
                <a:srgbClr val="A603AB"/>
              </a:gs>
              <a:gs pos="21001">
                <a:srgbClr val="0819FB"/>
              </a:gs>
              <a:gs pos="35001">
                <a:srgbClr val="1A8D48"/>
              </a:gs>
              <a:gs pos="52000">
                <a:srgbClr val="FFFF00"/>
              </a:gs>
              <a:gs pos="73000">
                <a:srgbClr val="EE3F17"/>
              </a:gs>
              <a:gs pos="88000">
                <a:srgbClr val="E81766"/>
              </a:gs>
              <a:gs pos="100000">
                <a:srgbClr val="A603AB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0" y="24825"/>
            <a:ext cx="762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smtClean="0">
                <a:latin typeface="Arial-Rounded" pitchFamily="34" charset="0"/>
                <a:ea typeface="Arial-Rounded" pitchFamily="34" charset="0"/>
                <a:cs typeface="Arial-Rounded" pitchFamily="34" charset="0"/>
              </a:rPr>
              <a:t> </a:t>
            </a:r>
            <a:r>
              <a:rPr lang="en-US" sz="320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Phương pháp bìa Karnaugh    </a:t>
            </a:r>
            <a:endParaRPr lang="en-US" sz="320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3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2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8" dur="2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30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1" grpId="0" animBg="1"/>
      <p:bldP spid="12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077200" y="6324600"/>
            <a:ext cx="9144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75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52400" y="986135"/>
            <a:ext cx="487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/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Bài luyện tập: Đơn giản hàm 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1966913"/>
            <a:ext cx="2800350" cy="292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19500" y="2024063"/>
            <a:ext cx="2857500" cy="280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810375" y="1981200"/>
            <a:ext cx="1724025" cy="273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0" y="24825"/>
            <a:ext cx="762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smtClean="0">
                <a:latin typeface="Arial-Rounded" pitchFamily="34" charset="0"/>
                <a:ea typeface="Arial-Rounded" pitchFamily="34" charset="0"/>
                <a:cs typeface="Arial-Rounded" pitchFamily="34" charset="0"/>
              </a:rPr>
              <a:t> </a:t>
            </a:r>
            <a:r>
              <a:rPr lang="en-US" sz="320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Phương pháp bìa Karnaugh    </a:t>
            </a:r>
            <a:endParaRPr lang="en-US" sz="320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ransition spd="slow"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3" dur="2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8" dur="20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3" dur="2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077200" y="6324600"/>
            <a:ext cx="9144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76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24825"/>
            <a:ext cx="762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smtClean="0">
                <a:latin typeface="Arial-Rounded" pitchFamily="34" charset="0"/>
                <a:ea typeface="Arial-Rounded" pitchFamily="34" charset="0"/>
                <a:cs typeface="Arial-Rounded" pitchFamily="34" charset="0"/>
              </a:rPr>
              <a:t> </a:t>
            </a:r>
            <a:r>
              <a:rPr lang="en-US" sz="3200" spc="-10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Tìm bìa Karnaugh từ hàm ra    </a:t>
            </a:r>
            <a:endParaRPr lang="en-US" sz="3200" spc="-10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52400" y="681335"/>
            <a:ext cx="7162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Chuyển hàm ra thành dạng tổng các tích</a:t>
            </a:r>
          </a:p>
          <a:p>
            <a:pPr marL="457200" indent="-457200">
              <a:buAutoNum type="arabicPeriod"/>
            </a:pPr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Ghi giá trị 1 cho các ô của thừa số tích số</a:t>
            </a:r>
          </a:p>
          <a:p>
            <a:pPr marL="457200" indent="-457200"/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      Các ô còn lại, có giá trị 0. </a:t>
            </a:r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8800" y="2438400"/>
            <a:ext cx="6144400" cy="452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228600" y="2971800"/>
            <a:ext cx="114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/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Giải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52400" y="1976735"/>
            <a:ext cx="114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/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Thí dụ</a:t>
            </a:r>
          </a:p>
        </p:txBody>
      </p:sp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2383" y="3429000"/>
            <a:ext cx="3824817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Right Arrow 15"/>
          <p:cNvSpPr/>
          <p:nvPr/>
        </p:nvSpPr>
        <p:spPr>
          <a:xfrm>
            <a:off x="4191000" y="4267200"/>
            <a:ext cx="1219200" cy="914400"/>
          </a:xfrm>
          <a:prstGeom prst="rightArrow">
            <a:avLst/>
          </a:prstGeom>
          <a:gradFill>
            <a:gsLst>
              <a:gs pos="0">
                <a:srgbClr val="FC9FCB"/>
              </a:gs>
              <a:gs pos="13000">
                <a:srgbClr val="F8B049"/>
              </a:gs>
              <a:gs pos="21001">
                <a:srgbClr val="F8B049"/>
              </a:gs>
              <a:gs pos="63000">
                <a:srgbClr val="FEE7F2"/>
              </a:gs>
              <a:gs pos="67000">
                <a:srgbClr val="F952A0"/>
              </a:gs>
              <a:gs pos="69000">
                <a:srgbClr val="C50849"/>
              </a:gs>
              <a:gs pos="82001">
                <a:srgbClr val="B43E85"/>
              </a:gs>
              <a:gs pos="100000">
                <a:srgbClr val="F8B049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>
            <a:off x="5562600" y="6096000"/>
            <a:ext cx="533400" cy="228600"/>
          </a:xfrm>
          <a:prstGeom prst="rightArrow">
            <a:avLst/>
          </a:prstGeom>
          <a:gradFill>
            <a:gsLst>
              <a:gs pos="0">
                <a:srgbClr val="000082"/>
              </a:gs>
              <a:gs pos="30000">
                <a:srgbClr val="66008F"/>
              </a:gs>
              <a:gs pos="64999">
                <a:srgbClr val="BA0066"/>
              </a:gs>
              <a:gs pos="89999">
                <a:srgbClr val="FF0000"/>
              </a:gs>
              <a:gs pos="100000">
                <a:srgbClr val="FF8200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76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715000" y="2840998"/>
            <a:ext cx="3124200" cy="30645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7" name="Picture 9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248400" y="5991225"/>
            <a:ext cx="1860641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20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20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8" dur="2000"/>
                                        <p:tgtEl>
                                          <p:spTgt spid="7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2000"/>
                                        <p:tgtEl>
                                          <p:spTgt spid="7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6" grpId="0" animBg="1"/>
      <p:bldP spid="18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077200" y="6324600"/>
            <a:ext cx="9144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77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52400" y="762000"/>
            <a:ext cx="822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/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Các điều kiện </a:t>
            </a:r>
            <a:r>
              <a:rPr lang="en-US" sz="2400" spc="-10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không quan tâm </a:t>
            </a:r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hay </a:t>
            </a:r>
            <a:r>
              <a:rPr lang="en-US" sz="2400" spc="-10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không thể xảy ra 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2055891"/>
            <a:ext cx="2590800" cy="27447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124200" y="3077750"/>
            <a:ext cx="1953227" cy="317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980755" y="3048000"/>
            <a:ext cx="3087045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Right Arrow 16"/>
          <p:cNvSpPr/>
          <p:nvPr/>
        </p:nvSpPr>
        <p:spPr>
          <a:xfrm>
            <a:off x="2362200" y="4495800"/>
            <a:ext cx="762000" cy="914400"/>
          </a:xfrm>
          <a:prstGeom prst="rightArrow">
            <a:avLst/>
          </a:prstGeom>
          <a:gradFill>
            <a:gsLst>
              <a:gs pos="0">
                <a:srgbClr val="000000"/>
              </a:gs>
              <a:gs pos="20000">
                <a:srgbClr val="000040"/>
              </a:gs>
              <a:gs pos="50000">
                <a:srgbClr val="400040"/>
              </a:gs>
              <a:gs pos="75000">
                <a:srgbClr val="8F0040"/>
              </a:gs>
              <a:gs pos="89999">
                <a:srgbClr val="F27300"/>
              </a:gs>
              <a:gs pos="100000">
                <a:srgbClr val="FFBF00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>
            <a:off x="5105400" y="4419600"/>
            <a:ext cx="838200" cy="914400"/>
          </a:xfrm>
          <a:prstGeom prst="rightArrow">
            <a:avLst/>
          </a:prstGeom>
          <a:gradFill>
            <a:gsLst>
              <a:gs pos="0">
                <a:srgbClr val="FF3399"/>
              </a:gs>
              <a:gs pos="25000">
                <a:srgbClr val="FF6633"/>
              </a:gs>
              <a:gs pos="50000">
                <a:srgbClr val="FFFF00"/>
              </a:gs>
              <a:gs pos="75000">
                <a:srgbClr val="01A78F"/>
              </a:gs>
              <a:gs pos="100000">
                <a:srgbClr val="3366FF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562600" y="1752600"/>
            <a:ext cx="3581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/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Có thể xem x là 0 hay 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429000" y="1371600"/>
            <a:ext cx="1828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/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Ghi vào bìa </a:t>
            </a:r>
          </a:p>
          <a:p>
            <a:pPr marL="457200" indent="-457200"/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Karnaugh</a:t>
            </a:r>
          </a:p>
        </p:txBody>
      </p:sp>
      <p:sp>
        <p:nvSpPr>
          <p:cNvPr id="22" name="Down Arrow 21"/>
          <p:cNvSpPr/>
          <p:nvPr/>
        </p:nvSpPr>
        <p:spPr>
          <a:xfrm>
            <a:off x="4114800" y="2362200"/>
            <a:ext cx="457200" cy="457200"/>
          </a:xfrm>
          <a:prstGeom prst="downArrow">
            <a:avLst/>
          </a:prstGeom>
          <a:blipFill>
            <a:blip r:embed="rId6" cstate="print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Down Arrow 22"/>
          <p:cNvSpPr/>
          <p:nvPr/>
        </p:nvSpPr>
        <p:spPr>
          <a:xfrm>
            <a:off x="6934200" y="2362200"/>
            <a:ext cx="457200" cy="457200"/>
          </a:xfrm>
          <a:prstGeom prst="downArrow">
            <a:avLst/>
          </a:prstGeom>
          <a:blipFill>
            <a:blip r:embed="rId6" cstate="print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Down Arrow 23"/>
          <p:cNvSpPr/>
          <p:nvPr/>
        </p:nvSpPr>
        <p:spPr>
          <a:xfrm>
            <a:off x="8458200" y="3657600"/>
            <a:ext cx="381000" cy="990600"/>
          </a:xfrm>
          <a:prstGeom prst="downArrow">
            <a:avLst/>
          </a:prstGeom>
          <a:gradFill>
            <a:gsLst>
              <a:gs pos="0">
                <a:srgbClr val="D6B19C"/>
              </a:gs>
              <a:gs pos="30000">
                <a:srgbClr val="D49E6C"/>
              </a:gs>
              <a:gs pos="70000">
                <a:srgbClr val="A65528"/>
              </a:gs>
              <a:gs pos="100000">
                <a:srgbClr val="663012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0" y="24825"/>
            <a:ext cx="762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smtClean="0">
                <a:latin typeface="Arial-Rounded" pitchFamily="34" charset="0"/>
                <a:ea typeface="Arial-Rounded" pitchFamily="34" charset="0"/>
                <a:cs typeface="Arial-Rounded" pitchFamily="34" charset="0"/>
              </a:rPr>
              <a:t> </a:t>
            </a:r>
            <a:r>
              <a:rPr lang="en-US" sz="3200" spc="-10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Tìm bìa Karnaugh từ hàm ra    </a:t>
            </a:r>
            <a:endParaRPr lang="en-US" sz="3200" spc="-10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ransition spd="slow"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20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4" dur="20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5" dur="20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61" dur="20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7" grpId="0" animBg="1"/>
      <p:bldP spid="19" grpId="0" animBg="1"/>
      <p:bldP spid="20" grpId="0"/>
      <p:bldP spid="21" grpId="0"/>
      <p:bldP spid="22" grpId="0" animBg="1"/>
      <p:bldP spid="23" grpId="0" animBg="1"/>
      <p:bldP spid="24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077200" y="6324600"/>
            <a:ext cx="9144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78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52400" y="921603"/>
            <a:ext cx="8229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/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Nói thêm về trường hợp:</a:t>
            </a:r>
          </a:p>
          <a:p>
            <a:pPr marL="457200" indent="-457200"/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  </a:t>
            </a:r>
            <a:r>
              <a:rPr lang="en-US" sz="2400" spc="-10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tích các tổng </a:t>
            </a:r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hay PoS</a:t>
            </a:r>
          </a:p>
          <a:p>
            <a:pPr marL="457200" indent="-457200"/>
            <a:r>
              <a:rPr lang="en-US" sz="2400" spc="-10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cách đơn giản (nếu có thời gian) </a:t>
            </a:r>
          </a:p>
          <a:p>
            <a:pPr marL="457200" indent="-457200"/>
            <a:endParaRPr lang="en-US" sz="2400" spc="-100" smtClean="0">
              <a:solidFill>
                <a:srgbClr val="FF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457200" indent="-457200"/>
            <a:r>
              <a:rPr lang="en-US" sz="2400" spc="-10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Yêu cầu sinh viên ghi nhận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24825"/>
            <a:ext cx="762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smtClean="0">
                <a:latin typeface="Arial-Rounded" pitchFamily="34" charset="0"/>
                <a:ea typeface="Arial-Rounded" pitchFamily="34" charset="0"/>
                <a:cs typeface="Arial-Rounded" pitchFamily="34" charset="0"/>
              </a:rPr>
              <a:t> </a:t>
            </a:r>
            <a:r>
              <a:rPr lang="en-US" sz="3200" spc="-10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Tìm bìa Karnaugh từ hàm ra    </a:t>
            </a:r>
            <a:endParaRPr lang="en-US" sz="3200" spc="-10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ransition spd="slow"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077200" y="6324600"/>
            <a:ext cx="9144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79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52400" y="762000"/>
            <a:ext cx="86868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/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Thí dụ: Tạo tín hiệu mở cửa thang máy</a:t>
            </a:r>
          </a:p>
          <a:p>
            <a:pPr marL="457200" indent="-457200" algn="just"/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      Mạch logic có 4 ngõ vào. M là tín hiệu logic cho biết thang đang đi chuyển  (M=1) hay dừng (M=0). F1, F2 và F3 tín hiệu cửa, thường ở mức thấp, chỉ ở mức cao khi thang máy ở đúng vị trí của tầng, thí dụ khi thang đang dừng ở vị trí tầng 2 thì F2 =1, F1=F3=0. Ngõ ra OPEN của mạch ở mức thấp, và chỉ ở mức co khi cửa được mở. Thiết lập bảng sự thật như sau:</a:t>
            </a:r>
          </a:p>
          <a:p>
            <a:pPr marL="457200" indent="-457200" algn="just"/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        1. Do thang chỉ dừng tại một tầng, không cùng lúc ở 3 tầng nên chỉ có một ngõ vào F là ở mức cao.</a:t>
            </a:r>
          </a:p>
          <a:p>
            <a:pPr marL="457200" indent="-457200" algn="just"/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        2.  Khi M=1, thang di chuyển, OPEN pải ở 0 do cửa không thể được mở. Khi M=0 (thang đã dừng), ta muốn OPEN chỉ =1 khi có một ngõ vào cửa =1. Khi M=0 và các ngõ vào cửa đều =0, thang dừng nhưng không đúng vị trí cửa, ta cần OPEN =0, giữ cho cửa đóng.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24825"/>
            <a:ext cx="762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smtClean="0">
                <a:latin typeface="Arial-Rounded" pitchFamily="34" charset="0"/>
                <a:ea typeface="Arial-Rounded" pitchFamily="34" charset="0"/>
                <a:cs typeface="Arial-Rounded" pitchFamily="34" charset="0"/>
              </a:rPr>
              <a:t> </a:t>
            </a:r>
            <a:r>
              <a:rPr lang="en-US" sz="3200" spc="-10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Tìm bìa Karnaugh từ hàm ra    </a:t>
            </a:r>
            <a:endParaRPr lang="en-US" sz="3200" spc="-10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ransition spd="slow"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3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Title 2"/>
          <p:cNvSpPr txBox="1">
            <a:spLocks/>
          </p:cNvSpPr>
          <p:nvPr/>
        </p:nvSpPr>
        <p:spPr>
          <a:xfrm>
            <a:off x="457200" y="274638"/>
            <a:ext cx="8229600" cy="715962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-100" normalizeH="0" baseline="0" noProof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Phép</a:t>
            </a:r>
            <a:r>
              <a:rPr kumimoji="0" lang="en-US" sz="4400" b="0" i="0" u="none" strike="noStrike" kern="1200" cap="none" spc="-100" normalizeH="0" noProof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 OR dùng cổng OR</a:t>
            </a:r>
            <a:r>
              <a:rPr kumimoji="0" lang="en-US" sz="4400" b="0" i="0" u="none" strike="noStrike" kern="1200" cap="none" spc="-100" normalizeH="0" baseline="0" noProof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kumimoji="0" lang="en-US" sz="4400" b="0" i="0" u="none" strike="noStrike" kern="1200" cap="none" spc="-100" normalizeH="0" noProof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endParaRPr kumimoji="0" lang="en-US" sz="4400" b="0" i="0" u="none" strike="noStrike" kern="1200" cap="none" spc="-100" normalizeH="0" baseline="0" noProof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1066800"/>
            <a:ext cx="3886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Biểu thức Boole cho phép OR         </a:t>
            </a:r>
          </a:p>
          <a:p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        x = A + B </a:t>
            </a:r>
          </a:p>
          <a:p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Đọc là: ?!  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2333625"/>
            <a:ext cx="2711527" cy="223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Box 13"/>
          <p:cNvSpPr txBox="1"/>
          <p:nvPr/>
        </p:nvSpPr>
        <p:spPr>
          <a:xfrm>
            <a:off x="5257800" y="1219200"/>
            <a:ext cx="1752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Cổng OR </a:t>
            </a:r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05400" y="1828800"/>
            <a:ext cx="3028013" cy="96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62000" y="5029200"/>
            <a:ext cx="3816626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105400" y="3866545"/>
            <a:ext cx="3213783" cy="2686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TextBox 17"/>
          <p:cNvSpPr txBox="1"/>
          <p:nvPr/>
        </p:nvSpPr>
        <p:spPr>
          <a:xfrm>
            <a:off x="685800" y="4567535"/>
            <a:ext cx="3657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Cổng OR với 3 ngõ vào </a:t>
            </a: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2" dur="2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9" dur="2000"/>
                                        <p:tgtEl>
                                          <p:spTgt spid="3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8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077200" y="6324600"/>
            <a:ext cx="9144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80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57200" y="921603"/>
            <a:ext cx="4038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/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Thí dụ: Tạo tín hiệu </a:t>
            </a:r>
          </a:p>
          <a:p>
            <a:pPr marL="457200" indent="-457200"/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mở cửa thang máy (OPEN)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4418" y="2590800"/>
            <a:ext cx="1435782" cy="26624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09800" y="1935139"/>
            <a:ext cx="2733675" cy="48466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789481" y="3505200"/>
            <a:ext cx="3125919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2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779410" y="76200"/>
            <a:ext cx="313599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ight Arrow 9"/>
          <p:cNvSpPr/>
          <p:nvPr/>
        </p:nvSpPr>
        <p:spPr>
          <a:xfrm>
            <a:off x="1066800" y="5562600"/>
            <a:ext cx="990600" cy="609600"/>
          </a:xfrm>
          <a:prstGeom prst="rightArrow">
            <a:avLst/>
          </a:prstGeom>
          <a:gradFill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5029200" y="2438400"/>
            <a:ext cx="762000" cy="533400"/>
          </a:xfrm>
          <a:prstGeom prst="rightArrow">
            <a:avLst/>
          </a:prstGeom>
          <a:blipFill>
            <a:blip r:embed="rId7" cstate="print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/>
          <p:cNvSpPr/>
          <p:nvPr/>
        </p:nvSpPr>
        <p:spPr>
          <a:xfrm>
            <a:off x="6934200" y="3048000"/>
            <a:ext cx="381000" cy="304800"/>
          </a:xfrm>
          <a:prstGeom prst="downArrow">
            <a:avLst/>
          </a:prstGeom>
          <a:blipFill>
            <a:blip r:embed="rId8" cstate="print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0" y="24825"/>
            <a:ext cx="762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smtClean="0">
                <a:latin typeface="Arial-Rounded" pitchFamily="34" charset="0"/>
                <a:ea typeface="Arial-Rounded" pitchFamily="34" charset="0"/>
                <a:cs typeface="Arial-Rounded" pitchFamily="34" charset="0"/>
              </a:rPr>
              <a:t> </a:t>
            </a:r>
            <a:r>
              <a:rPr lang="en-US" sz="3200" spc="-10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Tìm bìa Karnaugh từ hàm ra    </a:t>
            </a:r>
            <a:endParaRPr lang="en-US" sz="3200" spc="-10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20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3000"/>
                                        <p:tgtEl>
                                          <p:spTgt spid="9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4" dur="20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5" dur="2000"/>
                                        <p:tgtEl>
                                          <p:spTgt spid="9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0" grpId="0" animBg="1"/>
      <p:bldP spid="11" grpId="0" animBg="1"/>
      <p:bldP spid="12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077200" y="6324600"/>
            <a:ext cx="9144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81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76200"/>
            <a:ext cx="8686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smtClean="0">
                <a:latin typeface="Arial-Rounded" pitchFamily="34" charset="0"/>
                <a:ea typeface="Arial-Rounded" pitchFamily="34" charset="0"/>
                <a:cs typeface="Arial-Rounded" pitchFamily="34" charset="0"/>
              </a:rPr>
              <a:t> </a:t>
            </a:r>
            <a:r>
              <a:rPr lang="en-US" sz="3200" spc="-10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Mạch EX-OR và EX – NOR  (X-OR, X –NOR)   </a:t>
            </a:r>
            <a:endParaRPr lang="en-US" sz="3200" spc="-10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57200" y="921603"/>
            <a:ext cx="403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/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Cổng EX - OR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1905000"/>
            <a:ext cx="2057400" cy="21063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02193" y="1543050"/>
            <a:ext cx="5760807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extBox 16"/>
          <p:cNvSpPr txBox="1"/>
          <p:nvPr/>
        </p:nvSpPr>
        <p:spPr>
          <a:xfrm>
            <a:off x="381000" y="4419600"/>
            <a:ext cx="1752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/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Ký hiệu</a:t>
            </a:r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28600" y="4953000"/>
            <a:ext cx="4349198" cy="169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953000" y="4953000"/>
            <a:ext cx="3736278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590800" y="971550"/>
            <a:ext cx="32480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7" dur="2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2" dur="20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20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8" dur="20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7" grpId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077200" y="6324600"/>
            <a:ext cx="9144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82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57200" y="921603"/>
            <a:ext cx="403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/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Cổng EX - NOR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57200" y="4343400"/>
            <a:ext cx="1752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/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Ký hiệu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95600" y="838200"/>
            <a:ext cx="3327776" cy="5667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48001" y="1321547"/>
            <a:ext cx="5562600" cy="31742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14400" y="2209800"/>
            <a:ext cx="1752600" cy="1935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57200" y="4876800"/>
            <a:ext cx="45085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334000" y="4648200"/>
            <a:ext cx="3366923" cy="191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0" y="76200"/>
            <a:ext cx="8686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smtClean="0">
                <a:latin typeface="Arial-Rounded" pitchFamily="34" charset="0"/>
                <a:ea typeface="Arial-Rounded" pitchFamily="34" charset="0"/>
                <a:cs typeface="Arial-Rounded" pitchFamily="34" charset="0"/>
              </a:rPr>
              <a:t> </a:t>
            </a:r>
            <a:r>
              <a:rPr lang="en-US" sz="3200" spc="-10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Mạch EX-OR và EX – NOR  (X-OR, X –NOR)   </a:t>
            </a:r>
            <a:endParaRPr lang="en-US" sz="3200" spc="-10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ransition spd="slow"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7" dur="20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2" dur="20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20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8" dur="20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7" grpId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077200" y="6324600"/>
            <a:ext cx="9144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83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04800" y="914400"/>
            <a:ext cx="800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/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Thí dụ cổng EX – OR: Phân tích giản đồ thời gian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1638300"/>
            <a:ext cx="7916885" cy="316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Up Arrow 12"/>
          <p:cNvSpPr/>
          <p:nvPr/>
        </p:nvSpPr>
        <p:spPr>
          <a:xfrm>
            <a:off x="4114800" y="3962400"/>
            <a:ext cx="152400" cy="609600"/>
          </a:xfrm>
          <a:prstGeom prst="upArrow">
            <a:avLst/>
          </a:prstGeom>
          <a:gradFill>
            <a:gsLst>
              <a:gs pos="0">
                <a:srgbClr val="000000"/>
              </a:gs>
              <a:gs pos="20000">
                <a:srgbClr val="000040"/>
              </a:gs>
              <a:gs pos="50000">
                <a:srgbClr val="400040"/>
              </a:gs>
              <a:gs pos="75000">
                <a:srgbClr val="8F0040"/>
              </a:gs>
              <a:gs pos="89999">
                <a:srgbClr val="F27300"/>
              </a:gs>
              <a:gs pos="100000">
                <a:srgbClr val="FFBF00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276600" y="4648200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A = B</a:t>
            </a:r>
            <a:endParaRPr lang="en-US" sz="2400" spc="-10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8" name="Up Arrow 17"/>
          <p:cNvSpPr/>
          <p:nvPr/>
        </p:nvSpPr>
        <p:spPr>
          <a:xfrm>
            <a:off x="4572000" y="3962400"/>
            <a:ext cx="152400" cy="12192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3733800" y="5181600"/>
            <a:ext cx="99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A </a:t>
            </a:r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  <a:sym typeface="Symbol"/>
              </a:rPr>
              <a:t></a:t>
            </a:r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 B</a:t>
            </a:r>
            <a:endParaRPr lang="en-US" sz="2400" spc="-10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0" name="Up Arrow 19"/>
          <p:cNvSpPr/>
          <p:nvPr/>
        </p:nvSpPr>
        <p:spPr>
          <a:xfrm>
            <a:off x="4876800" y="4114800"/>
            <a:ext cx="152400" cy="1752600"/>
          </a:xfrm>
          <a:prstGeom prst="upArrow">
            <a:avLst/>
          </a:prstGeom>
          <a:gradFill>
            <a:gsLst>
              <a:gs pos="0">
                <a:srgbClr val="000000"/>
              </a:gs>
              <a:gs pos="20000">
                <a:srgbClr val="000040"/>
              </a:gs>
              <a:gs pos="50000">
                <a:srgbClr val="400040"/>
              </a:gs>
              <a:gs pos="75000">
                <a:srgbClr val="8F0040"/>
              </a:gs>
              <a:gs pos="89999">
                <a:srgbClr val="F27300"/>
              </a:gs>
              <a:gs pos="100000">
                <a:srgbClr val="FFBF00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3886200" y="5715000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A = B</a:t>
            </a:r>
            <a:endParaRPr lang="en-US" sz="2400" spc="-10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76200"/>
            <a:ext cx="8686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smtClean="0">
                <a:latin typeface="Arial-Rounded" pitchFamily="34" charset="0"/>
                <a:ea typeface="Arial-Rounded" pitchFamily="34" charset="0"/>
                <a:cs typeface="Arial-Rounded" pitchFamily="34" charset="0"/>
              </a:rPr>
              <a:t> </a:t>
            </a:r>
            <a:r>
              <a:rPr lang="en-US" sz="3200" spc="-10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Mạch EX-OR và EX – NOR  (X-OR, X –NOR)   </a:t>
            </a:r>
            <a:endParaRPr lang="en-US" sz="3200" spc="-10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ransition spd="slow"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3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3" grpId="0" animBg="1"/>
      <p:bldP spid="15" grpId="0"/>
      <p:bldP spid="18" grpId="0" animBg="1"/>
      <p:bldP spid="19" grpId="0"/>
      <p:bldP spid="20" grpId="0" animBg="1"/>
      <p:bldP spid="21" grpId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077200" y="6324600"/>
            <a:ext cx="9144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84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52400" y="762000"/>
            <a:ext cx="8686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/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Thí dụ: Thiết kế mạch có 4 ngõ vào x</a:t>
            </a:r>
            <a:r>
              <a:rPr lang="en-US" sz="2400" spc="-100" baseline="-25000" smtClean="0">
                <a:latin typeface="Tahoma" pitchFamily="34" charset="0"/>
                <a:ea typeface="Tahoma" pitchFamily="34" charset="0"/>
                <a:cs typeface="Tahoma" pitchFamily="34" charset="0"/>
              </a:rPr>
              <a:t>0</a:t>
            </a:r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, x</a:t>
            </a:r>
            <a:r>
              <a:rPr lang="en-US" sz="2400" spc="-100" baseline="-25000" smtClean="0">
                <a:latin typeface="Tahoma" pitchFamily="34" charset="0"/>
                <a:ea typeface="Tahoma" pitchFamily="34" charset="0"/>
                <a:cs typeface="Tahoma" pitchFamily="34" charset="0"/>
              </a:rPr>
              <a:t>1</a:t>
            </a:r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, y</a:t>
            </a:r>
            <a:r>
              <a:rPr lang="en-US" sz="2400" spc="-100" baseline="-25000" smtClean="0">
                <a:latin typeface="Tahoma" pitchFamily="34" charset="0"/>
                <a:ea typeface="Tahoma" pitchFamily="34" charset="0"/>
                <a:cs typeface="Tahoma" pitchFamily="34" charset="0"/>
              </a:rPr>
              <a:t>0</a:t>
            </a:r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, và y</a:t>
            </a:r>
            <a:r>
              <a:rPr lang="en-US" sz="2400" spc="-100" baseline="-25000" smtClean="0">
                <a:latin typeface="Tahoma" pitchFamily="34" charset="0"/>
                <a:ea typeface="Tahoma" pitchFamily="34" charset="0"/>
                <a:cs typeface="Tahoma" pitchFamily="34" charset="0"/>
              </a:rPr>
              <a:t>1</a:t>
            </a:r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; ngõ ra z ở mức cao khi 2 cặp số nhị phân x</a:t>
            </a:r>
            <a:r>
              <a:rPr lang="en-US" sz="2400" spc="-100" baseline="-25000" smtClean="0">
                <a:latin typeface="Tahoma" pitchFamily="34" charset="0"/>
                <a:ea typeface="Tahoma" pitchFamily="34" charset="0"/>
                <a:cs typeface="Tahoma" pitchFamily="34" charset="0"/>
              </a:rPr>
              <a:t>0</a:t>
            </a:r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, y</a:t>
            </a:r>
            <a:r>
              <a:rPr lang="en-US" sz="2400" spc="-100" baseline="-25000" smtClean="0">
                <a:latin typeface="Tahoma" pitchFamily="34" charset="0"/>
                <a:ea typeface="Tahoma" pitchFamily="34" charset="0"/>
                <a:cs typeface="Tahoma" pitchFamily="34" charset="0"/>
              </a:rPr>
              <a:t>0</a:t>
            </a:r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, và x</a:t>
            </a:r>
            <a:r>
              <a:rPr lang="en-US" sz="2400" spc="-100" baseline="-25000" smtClean="0">
                <a:latin typeface="Tahoma" pitchFamily="34" charset="0"/>
                <a:ea typeface="Tahoma" pitchFamily="34" charset="0"/>
                <a:cs typeface="Tahoma" pitchFamily="34" charset="0"/>
              </a:rPr>
              <a:t>1</a:t>
            </a:r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, y</a:t>
            </a:r>
            <a:r>
              <a:rPr lang="en-US" sz="2400" spc="-100" baseline="-25000" smtClean="0">
                <a:latin typeface="Tahoma" pitchFamily="34" charset="0"/>
                <a:ea typeface="Tahoma" pitchFamily="34" charset="0"/>
                <a:cs typeface="Tahoma" pitchFamily="34" charset="0"/>
              </a:rPr>
              <a:t>1</a:t>
            </a:r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, bằng nhau   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1714500"/>
            <a:ext cx="3057525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33800" y="4324350"/>
            <a:ext cx="5353050" cy="200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TextBox 15"/>
          <p:cNvSpPr txBox="1"/>
          <p:nvPr/>
        </p:nvSpPr>
        <p:spPr>
          <a:xfrm>
            <a:off x="4419600" y="1905000"/>
            <a:ext cx="3124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Giải</a:t>
            </a:r>
          </a:p>
          <a:p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Lập bảng sự thật</a:t>
            </a:r>
          </a:p>
          <a:p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Đơn giản hàm</a:t>
            </a:r>
          </a:p>
          <a:p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Vẽ sơ đồ logic</a:t>
            </a:r>
            <a:endParaRPr lang="en-US" sz="2400" spc="-10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7" name="Left Arrow 16"/>
          <p:cNvSpPr/>
          <p:nvPr/>
        </p:nvSpPr>
        <p:spPr>
          <a:xfrm>
            <a:off x="3810000" y="2209800"/>
            <a:ext cx="609600" cy="533400"/>
          </a:xfrm>
          <a:prstGeom prst="leftArrow">
            <a:avLst/>
          </a:prstGeom>
          <a:gradFill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Down Arrow 21"/>
          <p:cNvSpPr/>
          <p:nvPr/>
        </p:nvSpPr>
        <p:spPr>
          <a:xfrm>
            <a:off x="5486400" y="3657600"/>
            <a:ext cx="685800" cy="533400"/>
          </a:xfrm>
          <a:prstGeom prst="downArrow">
            <a:avLst/>
          </a:prstGeom>
          <a:gradFill>
            <a:gsLst>
              <a:gs pos="0">
                <a:srgbClr val="A603AB"/>
              </a:gs>
              <a:gs pos="21001">
                <a:srgbClr val="0819FB"/>
              </a:gs>
              <a:gs pos="35001">
                <a:srgbClr val="1A8D48"/>
              </a:gs>
              <a:gs pos="52000">
                <a:srgbClr val="FFFF00"/>
              </a:gs>
              <a:gs pos="73000">
                <a:srgbClr val="EE3F17"/>
              </a:gs>
              <a:gs pos="88000">
                <a:srgbClr val="E81766"/>
              </a:gs>
              <a:gs pos="100000">
                <a:srgbClr val="A603AB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0" y="76200"/>
            <a:ext cx="8686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smtClean="0">
                <a:latin typeface="Arial-Rounded" pitchFamily="34" charset="0"/>
                <a:ea typeface="Arial-Rounded" pitchFamily="34" charset="0"/>
                <a:cs typeface="Arial-Rounded" pitchFamily="34" charset="0"/>
              </a:rPr>
              <a:t> </a:t>
            </a:r>
            <a:r>
              <a:rPr lang="en-US" sz="3200" spc="-10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Mạch EX-OR và EX – NOR  (X-OR, X –NOR)   </a:t>
            </a:r>
            <a:endParaRPr lang="en-US" sz="3200" spc="-10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ransition spd="slow">
    <p:circl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8" dur="20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7" grpId="0" animBg="1"/>
      <p:bldP spid="22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76200"/>
            <a:ext cx="8686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smtClean="0">
                <a:latin typeface="Arial-Rounded" pitchFamily="34" charset="0"/>
                <a:ea typeface="Arial-Rounded" pitchFamily="34" charset="0"/>
                <a:cs typeface="Arial-Rounded" pitchFamily="34" charset="0"/>
              </a:rPr>
              <a:t> </a:t>
            </a:r>
            <a:r>
              <a:rPr lang="en-US" sz="3200" spc="-10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Mạch phát/kiểm tra Parity</a:t>
            </a:r>
            <a:endParaRPr lang="en-US" sz="3200" spc="-10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593" y="762000"/>
            <a:ext cx="9032207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97903" y="4114800"/>
            <a:ext cx="8541297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pull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20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6200" y="76200"/>
            <a:ext cx="8686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smtClean="0">
                <a:latin typeface="Arial-Rounded" pitchFamily="34" charset="0"/>
                <a:ea typeface="Arial-Rounded" pitchFamily="34" charset="0"/>
                <a:cs typeface="Arial-Rounded" pitchFamily="34" charset="0"/>
              </a:rPr>
              <a:t> </a:t>
            </a:r>
            <a:r>
              <a:rPr lang="en-US" sz="3200" spc="-10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Tác động điều khiển của cổng</a:t>
            </a:r>
          </a:p>
          <a:p>
            <a:r>
              <a:rPr lang="en-US" sz="32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  </a:t>
            </a:r>
            <a:r>
              <a:rPr lang="en-US" sz="3200" spc="-10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Mạch Enable/Disable</a:t>
            </a:r>
            <a:endParaRPr lang="en-US" sz="3200" spc="-100">
              <a:solidFill>
                <a:srgbClr val="FF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1447800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Cổng AND</a:t>
            </a:r>
            <a:endParaRPr lang="en-US" sz="2400" spc="-10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4002130"/>
            <a:ext cx="8978348" cy="15604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5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4800" y="2286000"/>
            <a:ext cx="341603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/>
        </p:nvSpPr>
        <p:spPr>
          <a:xfrm>
            <a:off x="6553200" y="1828800"/>
            <a:ext cx="2286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Nhận xét:</a:t>
            </a:r>
          </a:p>
          <a:p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 B=0, X= 0  </a:t>
            </a:r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  <a:sym typeface="Symbol"/>
              </a:rPr>
              <a:t>A</a:t>
            </a:r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</a:p>
          <a:p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 B=1, X=A </a:t>
            </a:r>
            <a:endParaRPr lang="en-US" sz="2400" spc="-10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4" name="Up Arrow 13"/>
          <p:cNvSpPr/>
          <p:nvPr/>
        </p:nvSpPr>
        <p:spPr>
          <a:xfrm>
            <a:off x="1295400" y="5638800"/>
            <a:ext cx="381000" cy="533400"/>
          </a:xfrm>
          <a:prstGeom prst="upArrow">
            <a:avLst/>
          </a:prstGeom>
          <a:gradFill>
            <a:gsLst>
              <a:gs pos="0">
                <a:srgbClr val="A603AB"/>
              </a:gs>
              <a:gs pos="21001">
                <a:srgbClr val="0819FB"/>
              </a:gs>
              <a:gs pos="35001">
                <a:srgbClr val="1A8D48"/>
              </a:gs>
              <a:gs pos="52000">
                <a:srgbClr val="FFFF00"/>
              </a:gs>
              <a:gs pos="73000">
                <a:srgbClr val="EE3F17"/>
              </a:gs>
              <a:gs pos="88000">
                <a:srgbClr val="E81766"/>
              </a:gs>
              <a:gs pos="100000">
                <a:srgbClr val="A603AB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Up Arrow 14"/>
          <p:cNvSpPr/>
          <p:nvPr/>
        </p:nvSpPr>
        <p:spPr>
          <a:xfrm>
            <a:off x="6629400" y="5638800"/>
            <a:ext cx="381000" cy="533400"/>
          </a:xfrm>
          <a:prstGeom prst="upArrow">
            <a:avLst/>
          </a:prstGeom>
          <a:gradFill>
            <a:gsLst>
              <a:gs pos="0">
                <a:srgbClr val="A603AB"/>
              </a:gs>
              <a:gs pos="21001">
                <a:srgbClr val="0819FB"/>
              </a:gs>
              <a:gs pos="35001">
                <a:srgbClr val="1A8D48"/>
              </a:gs>
              <a:gs pos="52000">
                <a:srgbClr val="FFFF00"/>
              </a:gs>
              <a:gs pos="73000">
                <a:srgbClr val="EE3F17"/>
              </a:gs>
              <a:gs pos="88000">
                <a:srgbClr val="E81766"/>
              </a:gs>
              <a:gs pos="100000">
                <a:srgbClr val="A603AB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76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038600" y="1447800"/>
            <a:ext cx="2163536" cy="201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077200" y="6324600"/>
            <a:ext cx="9144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86</a:t>
            </a:fld>
            <a:endParaRPr lang="en-US"/>
          </a:p>
        </p:txBody>
      </p:sp>
    </p:spTree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8" dur="2000"/>
                                        <p:tgtEl>
                                          <p:spTgt spid="7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3" dur="2000"/>
                                        <p:tgtEl>
                                          <p:spTgt spid="7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30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3" grpId="0"/>
      <p:bldP spid="14" grpId="0" animBg="1"/>
      <p:bldP spid="15" grpId="0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57200" y="1447800"/>
            <a:ext cx="2209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Cổng NAND</a:t>
            </a:r>
            <a:endParaRPr lang="en-US" sz="2400" spc="-10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4" name="Up Arrow 13"/>
          <p:cNvSpPr/>
          <p:nvPr/>
        </p:nvSpPr>
        <p:spPr>
          <a:xfrm>
            <a:off x="1447800" y="5486400"/>
            <a:ext cx="381000" cy="533400"/>
          </a:xfrm>
          <a:prstGeom prst="upArrow">
            <a:avLst/>
          </a:prstGeom>
          <a:gradFill>
            <a:gsLst>
              <a:gs pos="0">
                <a:srgbClr val="A603AB"/>
              </a:gs>
              <a:gs pos="21001">
                <a:srgbClr val="0819FB"/>
              </a:gs>
              <a:gs pos="35001">
                <a:srgbClr val="1A8D48"/>
              </a:gs>
              <a:gs pos="52000">
                <a:srgbClr val="FFFF00"/>
              </a:gs>
              <a:gs pos="73000">
                <a:srgbClr val="EE3F17"/>
              </a:gs>
              <a:gs pos="88000">
                <a:srgbClr val="E81766"/>
              </a:gs>
              <a:gs pos="100000">
                <a:srgbClr val="A603AB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Up Arrow 14"/>
          <p:cNvSpPr/>
          <p:nvPr/>
        </p:nvSpPr>
        <p:spPr>
          <a:xfrm>
            <a:off x="6553200" y="5486400"/>
            <a:ext cx="381000" cy="533400"/>
          </a:xfrm>
          <a:prstGeom prst="upArrow">
            <a:avLst/>
          </a:prstGeom>
          <a:gradFill>
            <a:gsLst>
              <a:gs pos="0">
                <a:srgbClr val="A603AB"/>
              </a:gs>
              <a:gs pos="21001">
                <a:srgbClr val="0819FB"/>
              </a:gs>
              <a:gs pos="35001">
                <a:srgbClr val="1A8D48"/>
              </a:gs>
              <a:gs pos="52000">
                <a:srgbClr val="FFFF00"/>
              </a:gs>
              <a:gs pos="73000">
                <a:srgbClr val="EE3F17"/>
              </a:gs>
              <a:gs pos="88000">
                <a:srgbClr val="E81766"/>
              </a:gs>
              <a:gs pos="100000">
                <a:srgbClr val="A603AB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2133600"/>
            <a:ext cx="3624943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62400" y="1981200"/>
            <a:ext cx="2110439" cy="177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781800" y="2211754"/>
            <a:ext cx="1828800" cy="1141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16262" y="4133850"/>
            <a:ext cx="8599138" cy="127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133600" y="4152900"/>
            <a:ext cx="904875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9" name="Picture 7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124700" y="4114800"/>
            <a:ext cx="876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077200" y="6324600"/>
            <a:ext cx="9144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87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6200" y="76200"/>
            <a:ext cx="8686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smtClean="0">
                <a:latin typeface="Arial-Rounded" pitchFamily="34" charset="0"/>
                <a:ea typeface="Arial-Rounded" pitchFamily="34" charset="0"/>
                <a:cs typeface="Arial-Rounded" pitchFamily="34" charset="0"/>
              </a:rPr>
              <a:t> </a:t>
            </a:r>
            <a:r>
              <a:rPr lang="en-US" sz="3200" spc="-10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Tác động điều khiển của cổng</a:t>
            </a:r>
          </a:p>
          <a:p>
            <a:r>
              <a:rPr lang="en-US" sz="32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  </a:t>
            </a:r>
            <a:r>
              <a:rPr lang="en-US" sz="3200" spc="-10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Mạch Enable/Disable</a:t>
            </a:r>
            <a:endParaRPr lang="en-US" sz="3200" spc="-100">
              <a:solidFill>
                <a:srgbClr val="FF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ransition spd="slow">
    <p:diamond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3" dur="20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8" dur="20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20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20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8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8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4" grpId="0" animBg="1"/>
      <p:bldP spid="15" grpId="0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57200" y="1447800"/>
            <a:ext cx="2209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Cổng OR</a:t>
            </a:r>
            <a:endParaRPr lang="en-US" sz="2400" spc="-10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4" name="Up Arrow 13"/>
          <p:cNvSpPr/>
          <p:nvPr/>
        </p:nvSpPr>
        <p:spPr>
          <a:xfrm>
            <a:off x="1219200" y="5562600"/>
            <a:ext cx="381000" cy="533400"/>
          </a:xfrm>
          <a:prstGeom prst="upArrow">
            <a:avLst/>
          </a:prstGeom>
          <a:gradFill>
            <a:gsLst>
              <a:gs pos="0">
                <a:srgbClr val="A603AB"/>
              </a:gs>
              <a:gs pos="21001">
                <a:srgbClr val="0819FB"/>
              </a:gs>
              <a:gs pos="35001">
                <a:srgbClr val="1A8D48"/>
              </a:gs>
              <a:gs pos="52000">
                <a:srgbClr val="FFFF00"/>
              </a:gs>
              <a:gs pos="73000">
                <a:srgbClr val="EE3F17"/>
              </a:gs>
              <a:gs pos="88000">
                <a:srgbClr val="E81766"/>
              </a:gs>
              <a:gs pos="100000">
                <a:srgbClr val="A603AB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Up Arrow 14"/>
          <p:cNvSpPr/>
          <p:nvPr/>
        </p:nvSpPr>
        <p:spPr>
          <a:xfrm>
            <a:off x="6629400" y="5562600"/>
            <a:ext cx="381000" cy="533400"/>
          </a:xfrm>
          <a:prstGeom prst="upArrow">
            <a:avLst/>
          </a:prstGeom>
          <a:gradFill>
            <a:gsLst>
              <a:gs pos="0">
                <a:srgbClr val="A603AB"/>
              </a:gs>
              <a:gs pos="21001">
                <a:srgbClr val="0819FB"/>
              </a:gs>
              <a:gs pos="35001">
                <a:srgbClr val="1A8D48"/>
              </a:gs>
              <a:gs pos="52000">
                <a:srgbClr val="FFFF00"/>
              </a:gs>
              <a:gs pos="73000">
                <a:srgbClr val="EE3F17"/>
              </a:gs>
              <a:gs pos="88000">
                <a:srgbClr val="E81766"/>
              </a:gs>
              <a:gs pos="100000">
                <a:srgbClr val="A603AB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" y="2247900"/>
            <a:ext cx="3570732" cy="125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93165" y="1752600"/>
            <a:ext cx="2055235" cy="192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TextBox 15"/>
          <p:cNvSpPr txBox="1"/>
          <p:nvPr/>
        </p:nvSpPr>
        <p:spPr>
          <a:xfrm>
            <a:off x="6705600" y="1905000"/>
            <a:ext cx="152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Nhận xét:</a:t>
            </a:r>
          </a:p>
          <a:p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B=0, X=A</a:t>
            </a:r>
          </a:p>
          <a:p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B=1, X=1 </a:t>
            </a:r>
            <a:endParaRPr lang="en-US" sz="2400" spc="-10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7776" y="4038600"/>
            <a:ext cx="9020024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077200" y="6324600"/>
            <a:ext cx="9144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88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6200" y="76200"/>
            <a:ext cx="8686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smtClean="0">
                <a:latin typeface="Arial-Rounded" pitchFamily="34" charset="0"/>
                <a:ea typeface="Arial-Rounded" pitchFamily="34" charset="0"/>
                <a:cs typeface="Arial-Rounded" pitchFamily="34" charset="0"/>
              </a:rPr>
              <a:t> </a:t>
            </a:r>
            <a:r>
              <a:rPr lang="en-US" sz="3200" spc="-10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Tác động điều khiển của cổng</a:t>
            </a:r>
          </a:p>
          <a:p>
            <a:r>
              <a:rPr lang="en-US" sz="32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  </a:t>
            </a:r>
            <a:r>
              <a:rPr lang="en-US" sz="3200" spc="-10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Mạch Enable/Disable</a:t>
            </a:r>
            <a:endParaRPr lang="en-US" sz="3200" spc="-100">
              <a:solidFill>
                <a:srgbClr val="FF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3" dur="20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2000"/>
                                        <p:tgtEl>
                                          <p:spTgt spid="9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30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4" grpId="0" animBg="1"/>
      <p:bldP spid="15" grpId="0" animBg="1"/>
      <p:bldP spid="16" grpId="0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57200" y="1447800"/>
            <a:ext cx="2209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Cổng NOR</a:t>
            </a:r>
            <a:endParaRPr lang="en-US" sz="2400" spc="-10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" y="1981200"/>
            <a:ext cx="3781136" cy="124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91000" y="1828800"/>
            <a:ext cx="2089539" cy="17668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57200" y="4485940"/>
            <a:ext cx="8534400" cy="1350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034784" y="2082800"/>
            <a:ext cx="1575816" cy="119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077200" y="6324600"/>
            <a:ext cx="9144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89</a:t>
            </a:fld>
            <a:endParaRPr lang="en-US"/>
          </a:p>
        </p:txBody>
      </p:sp>
      <p:sp>
        <p:nvSpPr>
          <p:cNvPr id="10" name="Up Arrow 9"/>
          <p:cNvSpPr/>
          <p:nvPr/>
        </p:nvSpPr>
        <p:spPr>
          <a:xfrm>
            <a:off x="1447800" y="5867400"/>
            <a:ext cx="685800" cy="762000"/>
          </a:xfrm>
          <a:prstGeom prst="upArrow">
            <a:avLst/>
          </a:prstGeom>
          <a:gradFill>
            <a:gsLst>
              <a:gs pos="0">
                <a:srgbClr val="000000"/>
              </a:gs>
              <a:gs pos="20000">
                <a:srgbClr val="000040"/>
              </a:gs>
              <a:gs pos="50000">
                <a:srgbClr val="400040"/>
              </a:gs>
              <a:gs pos="75000">
                <a:srgbClr val="8F0040"/>
              </a:gs>
              <a:gs pos="89999">
                <a:srgbClr val="F27300"/>
              </a:gs>
              <a:gs pos="100000">
                <a:srgbClr val="FFBF00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Up Arrow 10"/>
          <p:cNvSpPr/>
          <p:nvPr/>
        </p:nvSpPr>
        <p:spPr>
          <a:xfrm>
            <a:off x="6477000" y="5791200"/>
            <a:ext cx="609600" cy="838200"/>
          </a:xfrm>
          <a:prstGeom prst="upArrow">
            <a:avLst/>
          </a:prstGeom>
          <a:gradFill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6200" y="76200"/>
            <a:ext cx="8686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smtClean="0">
                <a:latin typeface="Arial-Rounded" pitchFamily="34" charset="0"/>
                <a:ea typeface="Arial-Rounded" pitchFamily="34" charset="0"/>
                <a:cs typeface="Arial-Rounded" pitchFamily="34" charset="0"/>
              </a:rPr>
              <a:t> </a:t>
            </a:r>
            <a:r>
              <a:rPr lang="en-US" sz="3200" spc="-10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Tác động điều khiển của cổng</a:t>
            </a:r>
          </a:p>
          <a:p>
            <a:r>
              <a:rPr lang="en-US" sz="32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  </a:t>
            </a:r>
            <a:r>
              <a:rPr lang="en-US" sz="3200" spc="-10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Mạch Enable/Disable</a:t>
            </a:r>
            <a:endParaRPr lang="en-US" sz="3200" spc="-100">
              <a:solidFill>
                <a:srgbClr val="FF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20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0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 animBg="1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Title 2"/>
          <p:cNvSpPr txBox="1">
            <a:spLocks/>
          </p:cNvSpPr>
          <p:nvPr/>
        </p:nvSpPr>
        <p:spPr>
          <a:xfrm>
            <a:off x="457200" y="274638"/>
            <a:ext cx="8229600" cy="715962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-100" normalizeH="0" baseline="0" noProof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Phép</a:t>
            </a:r>
            <a:r>
              <a:rPr kumimoji="0" lang="en-US" sz="4400" b="0" i="0" u="none" strike="noStrike" kern="1200" cap="none" spc="-100" normalizeH="0" noProof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 OR dùng cổng OR</a:t>
            </a:r>
            <a:r>
              <a:rPr kumimoji="0" lang="en-US" sz="4400" b="0" i="0" u="none" strike="noStrike" kern="1200" cap="none" spc="-100" normalizeH="0" baseline="0" noProof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kumimoji="0" lang="en-US" sz="4400" b="0" i="0" u="none" strike="noStrike" kern="1200" cap="none" spc="-100" normalizeH="0" noProof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endParaRPr kumimoji="0" lang="en-US" sz="4400" b="0" i="0" u="none" strike="noStrike" kern="1200" cap="none" spc="-100" normalizeH="0" baseline="0" noProof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1066800"/>
            <a:ext cx="822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Thí dụ: Hệ thống báo động nhiệt độ cho quá trình hóa chế      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1839" y="1957388"/>
            <a:ext cx="7421561" cy="3452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152400" y="5722203"/>
            <a:ext cx="8534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spc="-10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Giải thích</a:t>
            </a:r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: xem như bài luyện tập, hệ thống báo động khi có một trong 2 cảm biến nhiệt độ hay cảm biến áp suất vượt quá ngưỡng</a:t>
            </a:r>
            <a:r>
              <a:rPr lang="en-US" sz="22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.  </a:t>
            </a:r>
            <a:endParaRPr lang="en-US" sz="2200" spc="-10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8" name="Rectangular Callout 7"/>
          <p:cNvSpPr/>
          <p:nvPr/>
        </p:nvSpPr>
        <p:spPr>
          <a:xfrm>
            <a:off x="2971800" y="1676400"/>
            <a:ext cx="2514600" cy="533400"/>
          </a:xfrm>
          <a:prstGeom prst="wedgeRectCallout">
            <a:avLst>
              <a:gd name="adj1" fmla="val -73032"/>
              <a:gd name="adj2" fmla="val 77016"/>
            </a:avLst>
          </a:prstGeom>
          <a:blipFill>
            <a:blip r:embed="rId4" cstate="print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Cảm biến nhiệt độ</a:t>
            </a:r>
            <a:endParaRPr lang="en-US" sz="2200" spc="-10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9" name="Rectangular Callout 8"/>
          <p:cNvSpPr/>
          <p:nvPr/>
        </p:nvSpPr>
        <p:spPr>
          <a:xfrm>
            <a:off x="152400" y="5105400"/>
            <a:ext cx="2438400" cy="533400"/>
          </a:xfrm>
          <a:prstGeom prst="wedgeRectCallout">
            <a:avLst>
              <a:gd name="adj1" fmla="val 40678"/>
              <a:gd name="adj2" fmla="val -130357"/>
            </a:avLst>
          </a:prstGeom>
          <a:blipFill>
            <a:blip r:embed="rId4" cstate="print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Cảm biến áp suất</a:t>
            </a:r>
            <a:endParaRPr lang="en-US" sz="2200" spc="-10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0" name="Rectangular Callout 9"/>
          <p:cNvSpPr/>
          <p:nvPr/>
        </p:nvSpPr>
        <p:spPr>
          <a:xfrm>
            <a:off x="5638800" y="1981200"/>
            <a:ext cx="2514600" cy="533400"/>
          </a:xfrm>
          <a:prstGeom prst="wedgeRectCallout">
            <a:avLst>
              <a:gd name="adj1" fmla="val -88281"/>
              <a:gd name="adj2" fmla="val 57661"/>
            </a:avLst>
          </a:prstGeom>
          <a:gradFill>
            <a:gsLst>
              <a:gs pos="0">
                <a:srgbClr val="000000"/>
              </a:gs>
              <a:gs pos="39999">
                <a:srgbClr val="0A128C"/>
              </a:gs>
              <a:gs pos="70000">
                <a:srgbClr val="181CC7"/>
              </a:gs>
              <a:gs pos="88000">
                <a:srgbClr val="7005D4"/>
              </a:gs>
              <a:gs pos="100000">
                <a:srgbClr val="8C3D91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Mạch so sánh</a:t>
            </a:r>
            <a:endParaRPr lang="en-US" sz="2200" spc="-10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1" name="Rectangular Callout 10"/>
          <p:cNvSpPr/>
          <p:nvPr/>
        </p:nvSpPr>
        <p:spPr>
          <a:xfrm>
            <a:off x="5791200" y="4572000"/>
            <a:ext cx="2514600" cy="533400"/>
          </a:xfrm>
          <a:prstGeom prst="wedgeRectCallout">
            <a:avLst>
              <a:gd name="adj1" fmla="val -98252"/>
              <a:gd name="adj2" fmla="val -22523"/>
            </a:avLst>
          </a:prstGeom>
          <a:gradFill>
            <a:gsLst>
              <a:gs pos="0">
                <a:srgbClr val="000000"/>
              </a:gs>
              <a:gs pos="39999">
                <a:srgbClr val="0A128C"/>
              </a:gs>
              <a:gs pos="70000">
                <a:srgbClr val="181CC7"/>
              </a:gs>
              <a:gs pos="88000">
                <a:srgbClr val="7005D4"/>
              </a:gs>
              <a:gs pos="100000">
                <a:srgbClr val="8C3D91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Mạch so sánh</a:t>
            </a:r>
            <a:endParaRPr lang="en-US" sz="2200" spc="-10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ransition spd="slow"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2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6" grpId="0"/>
      <p:bldP spid="8" grpId="0" animBg="1"/>
      <p:bldP spid="9" grpId="0" animBg="1"/>
      <p:bldP spid="10" grpId="0" animBg="1"/>
      <p:bldP spid="11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57200" y="1447800"/>
            <a:ext cx="5943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Thí dụ : Khảo sát tác động điều khiển từ:</a:t>
            </a:r>
          </a:p>
          <a:p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              Cổng XOR</a:t>
            </a:r>
          </a:p>
          <a:p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              Cổng XNOR</a:t>
            </a:r>
          </a:p>
          <a:p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Sinh viên xem như bài luyện tập </a:t>
            </a:r>
            <a:endParaRPr lang="en-US" sz="2400" spc="-10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9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077200" y="6324600"/>
            <a:ext cx="9144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90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6200" y="76200"/>
            <a:ext cx="8686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smtClean="0">
                <a:latin typeface="Arial-Rounded" pitchFamily="34" charset="0"/>
                <a:ea typeface="Arial-Rounded" pitchFamily="34" charset="0"/>
                <a:cs typeface="Arial-Rounded" pitchFamily="34" charset="0"/>
              </a:rPr>
              <a:t> </a:t>
            </a:r>
            <a:r>
              <a:rPr lang="en-US" sz="3200" spc="-100" smtClean="0">
                <a:solidFill>
                  <a:srgbClr val="0070C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Tác động điều khiển của cổng</a:t>
            </a:r>
          </a:p>
          <a:p>
            <a:r>
              <a:rPr lang="en-US" sz="32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  </a:t>
            </a:r>
            <a:r>
              <a:rPr lang="en-US" sz="3200" spc="-10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Mạch Enable/Disable</a:t>
            </a:r>
            <a:endParaRPr lang="en-US" sz="3200" spc="-100">
              <a:solidFill>
                <a:srgbClr val="FF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ransition spd="slow"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6200" y="228600"/>
            <a:ext cx="8686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smtClean="0">
                <a:latin typeface="Arial-Rounded" pitchFamily="34" charset="0"/>
                <a:ea typeface="Arial-Rounded" pitchFamily="34" charset="0"/>
                <a:cs typeface="Arial-Rounded" pitchFamily="34" charset="0"/>
              </a:rPr>
              <a:t> </a:t>
            </a:r>
            <a:r>
              <a:rPr lang="en-US" sz="3200" spc="-10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Các thí dụ về tác động điều khiển</a:t>
            </a:r>
            <a:endParaRPr lang="en-US" sz="3200" spc="-10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04800" y="914400"/>
            <a:ext cx="8534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Thí dụ: </a:t>
            </a:r>
          </a:p>
          <a:p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Thiết kế mạch logic chỉ cho tín hiệu vào đến ngõ ra khi các ngõ vào điều khiển A và B đều ở mức cao, ngược lại ngõ ra ờ mức thấp.</a:t>
            </a:r>
            <a:endParaRPr lang="en-US" sz="2400" spc="-10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00200" y="4419600"/>
            <a:ext cx="4337538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381000" y="2545140"/>
            <a:ext cx="8305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Giải: </a:t>
            </a:r>
          </a:p>
          <a:p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Theo tính chất điều khiển các ngõ vào, mạch dùng cổng AND 3 ngõ vào, các ngõ vào điều khiển là A và B</a:t>
            </a:r>
          </a:p>
          <a:p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Tín hiệu vào ở C.</a:t>
            </a:r>
            <a:endParaRPr lang="en-US" sz="2400" spc="-10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077200" y="6324600"/>
            <a:ext cx="9144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91</a:t>
            </a:fld>
            <a:endParaRPr lang="en-US"/>
          </a:p>
        </p:txBody>
      </p:sp>
    </p:spTree>
  </p:cSld>
  <p:clrMapOvr>
    <a:masterClrMapping/>
  </p:clrMapOvr>
  <p:transition spd="slow"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20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20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2" dur="2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304800" y="762000"/>
            <a:ext cx="830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Thí dụ: Thiết kế mạch logic chỉ cho tín hiệu vào đến ngõ ra khi một, không phải hai ngõ vào điều khiển ở mức cao, ngược lại ngõ ra luôn ở mức cao.</a:t>
            </a:r>
            <a:endParaRPr lang="en-US" sz="2400" spc="-10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52400" y="2057400"/>
            <a:ext cx="8686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Giải: có thể dùng một trong hai cách</a:t>
            </a:r>
          </a:p>
          <a:p>
            <a:pPr marL="457200" indent="-457200">
              <a:buAutoNum type="arabicPeriod"/>
            </a:pPr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Dùng các thiết kế mạch tổ hợp với bảng sự thật, đơn giản hàm, thiết lập mạch logic</a:t>
            </a:r>
          </a:p>
          <a:p>
            <a:pPr marL="457200" indent="-457200">
              <a:buAutoNum type="arabicPeriod"/>
            </a:pPr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Dùng tính điều khiển của các ngõ vào, dùng cổng OR do ngõ ra disable ở mức cao. Ngõ vào điều khiển vào cổng XNOR gởi tín hiệu mức thấp, enable cho cổng OR. Khi B và C giống nhau, XNOR gởi mức cao để disable cổng OR</a:t>
            </a:r>
            <a:r>
              <a:rPr lang="en-US" sz="2400" smtClean="0">
                <a:latin typeface="Arial-Rounded"/>
                <a:ea typeface="Arial Unicode MS" pitchFamily="34" charset="-128"/>
                <a:cs typeface="Arial Unicode MS" pitchFamily="34" charset="-128"/>
              </a:rPr>
              <a:t>.</a:t>
            </a:r>
            <a:endParaRPr lang="en-US" sz="2400">
              <a:latin typeface="Arial-Rounded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077200" y="6324600"/>
            <a:ext cx="9144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92</a:t>
            </a:fld>
            <a:endParaRPr lang="en-US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76400" y="4800600"/>
            <a:ext cx="4984634" cy="1811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76200" y="228600"/>
            <a:ext cx="8686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smtClean="0">
                <a:latin typeface="Arial-Rounded" pitchFamily="34" charset="0"/>
                <a:ea typeface="Arial-Rounded" pitchFamily="34" charset="0"/>
                <a:cs typeface="Arial-Rounded" pitchFamily="34" charset="0"/>
              </a:rPr>
              <a:t> </a:t>
            </a:r>
            <a:r>
              <a:rPr lang="en-US" sz="3200" spc="-10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Các thí dụ về tác động điều khiển</a:t>
            </a:r>
            <a:endParaRPr lang="en-US" sz="3200" spc="-10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ransition spd="slow"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20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20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20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304800" y="762000"/>
            <a:ext cx="8305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Thí dụ: Thiết kế mạch logic; tín hiệu vào A, ngõ vào điều khiển B, ngõ ra X và Y như sau:</a:t>
            </a:r>
          </a:p>
          <a:p>
            <a:pPr marL="457200" indent="-457200">
              <a:buAutoNum type="arabicPeriod"/>
            </a:pPr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Khi B=1, ngõ ra X theo A và Y=0</a:t>
            </a:r>
          </a:p>
          <a:p>
            <a:pPr marL="457200" indent="-457200">
              <a:buAutoNum type="arabicPeriod"/>
            </a:pPr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Khi B=0, ngõ ra X=0 và Y theo A.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52400" y="2427744"/>
            <a:ext cx="8686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Giải: có thể dùng một trong hai cách</a:t>
            </a:r>
          </a:p>
          <a:p>
            <a:pPr marL="457200" indent="-457200">
              <a:buAutoNum type="arabicPeriod"/>
            </a:pPr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Dùng các thiết kế mạch tổ hợp với bảng sự thật, đơn giản hàm, thiết lập mạch logic</a:t>
            </a:r>
          </a:p>
          <a:p>
            <a:pPr marL="457200" indent="-457200">
              <a:buAutoNum type="arabicPeriod"/>
            </a:pPr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Dùng tính điều khiển của các ngõ vào, ta có mạch sau.</a:t>
            </a:r>
          </a:p>
          <a:p>
            <a:pPr marL="457200" indent="-457200"/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      Mạch thiết kế gọi là mạch chia xung.</a:t>
            </a:r>
            <a:endParaRPr lang="en-US" sz="2400" spc="-10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077200" y="6324600"/>
            <a:ext cx="9144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93</a:t>
            </a:fld>
            <a:endParaRPr 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9200" y="4543425"/>
            <a:ext cx="6810273" cy="216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76200" y="228600"/>
            <a:ext cx="8686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smtClean="0">
                <a:latin typeface="Arial-Rounded" pitchFamily="34" charset="0"/>
                <a:ea typeface="Arial-Rounded" pitchFamily="34" charset="0"/>
                <a:cs typeface="Arial-Rounded" pitchFamily="34" charset="0"/>
              </a:rPr>
              <a:t> </a:t>
            </a:r>
            <a:r>
              <a:rPr lang="en-US" sz="3200" spc="-10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Các thí dụ về tác động điều khiển</a:t>
            </a:r>
            <a:endParaRPr lang="en-US" sz="3200" spc="-10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ransition spd="slow"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20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20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20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7200" y="892314"/>
            <a:ext cx="7467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spc="-10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Môt số bài luyện tập</a:t>
            </a:r>
            <a:endParaRPr lang="en-US" sz="4000" spc="-10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9600" y="2514600"/>
            <a:ext cx="731520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Thiết tính mạch giải mã từ BCD sang LED 7 đoạn: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   a) Mạch LED có anođ chung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   b) Mạch LED có catốđ chung  </a:t>
            </a:r>
          </a:p>
        </p:txBody>
      </p:sp>
    </p:spTree>
  </p:cSld>
  <p:clrMapOvr>
    <a:masterClrMapping/>
  </p:clrMapOvr>
  <p:transition spd="slow"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28600" y="130314"/>
            <a:ext cx="7467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spc="-10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Tóm tắt Phần 2/2</a:t>
            </a:r>
            <a:endParaRPr lang="en-US" sz="4000" spc="-10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2400" y="838200"/>
            <a:ext cx="88392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1. Biểu thức logic thường có 2 dạng: Dạng tổng các tích và dạng tích các tổng.</a:t>
            </a:r>
          </a:p>
          <a:p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2. Các bước thiết kế hệ tổ hợp:</a:t>
            </a:r>
          </a:p>
          <a:p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  (1) Viết bảng sự thật,</a:t>
            </a:r>
          </a:p>
          <a:p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  (2) Chuyển bảng sự thật sang biểu thức dạng tổng các tích</a:t>
            </a:r>
          </a:p>
          <a:p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  (3) Đơn giản biểu thức dùng đại số Boolean hay bìa Karnaugh</a:t>
            </a:r>
          </a:p>
          <a:p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  (4) Thiết lập biểu thức sau cùng.</a:t>
            </a:r>
          </a:p>
          <a:p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3. Bìa Karnaugh là phương pháp đồ thị nhằm đơn giản hóa biểu thức logic từ bảng sự thật.</a:t>
            </a:r>
          </a:p>
          <a:p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4. Cổng X-OR có ngõ ra X ở HIGH chỉ khi các ngõ vào A và B có mức logic khác nhau.</a:t>
            </a:r>
          </a:p>
          <a:p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5. Cổng X-NOR có ngõ ra X ở  HIGH chỉ khi các ngõ vào A và B có cùng mức logic giống nhau.</a:t>
            </a:r>
          </a:p>
          <a:p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6. Từng cổng cơ bản (AND, OR, NAND, NOR) đều có thể dùng điều khiển (enable hay disable) đường đi của tín hiệu ngõ vào đến ngõ ra.</a:t>
            </a:r>
          </a:p>
        </p:txBody>
      </p:sp>
    </p:spTree>
  </p:cSld>
  <p:clrMapOvr>
    <a:masterClrMapping/>
  </p:clrMapOvr>
  <p:transition spd="slow"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200" y="0"/>
            <a:ext cx="7467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spc="-10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Summary</a:t>
            </a:r>
            <a:endParaRPr lang="en-US" sz="4000" spc="-10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8600" y="685800"/>
            <a:ext cx="8534400" cy="6170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1. The two general forms for logic expressions are the sum-of-products form and the product-of-sums form.</a:t>
            </a:r>
          </a:p>
          <a:p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2. One approach to the design of a combinatorial logic circuit is to (1) construct  its truth table,</a:t>
            </a:r>
          </a:p>
          <a:p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(2) convert the truth table to a sum-of-products expression, </a:t>
            </a:r>
          </a:p>
          <a:p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(3) simplify the expression using Boolean algebra or K mapping,</a:t>
            </a:r>
          </a:p>
          <a:p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(4) implement the final expression.</a:t>
            </a:r>
          </a:p>
          <a:p>
            <a:pPr>
              <a:spcBef>
                <a:spcPts val="600"/>
              </a:spcBef>
            </a:pPr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3. The K map is a graphical method for representing a circuit’s truth table and generating a simplified expression for the circuit output.</a:t>
            </a:r>
          </a:p>
          <a:p>
            <a:pPr>
              <a:spcBef>
                <a:spcPts val="600"/>
              </a:spcBef>
            </a:pPr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4. An exclusive-OR circuit has the output X will be HIGH only when inputs </a:t>
            </a:r>
            <a:r>
              <a:rPr lang="en-US" sz="2400" spc="-10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 and B are at opposite logic levels</a:t>
            </a:r>
            <a:r>
              <a:rPr lang="en-US" sz="2400" i="1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.</a:t>
            </a:r>
          </a:p>
          <a:p>
            <a:pPr>
              <a:spcBef>
                <a:spcPts val="600"/>
              </a:spcBef>
            </a:pPr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5. An exclusive-NOR circuit has the output X will be HIGH only when inputs </a:t>
            </a:r>
            <a:r>
              <a:rPr lang="en-US" sz="2400" spc="-10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 and B are at the same logic level</a:t>
            </a:r>
            <a:r>
              <a:rPr lang="en-US" sz="2400" i="1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.</a:t>
            </a:r>
          </a:p>
          <a:p>
            <a:pPr>
              <a:spcBef>
                <a:spcPts val="600"/>
              </a:spcBef>
            </a:pPr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6. Each of the basic gates (AND, OR, NAND, NOR) can be used to enable or disable the passage of an input signal to its output.</a:t>
            </a:r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200" y="0"/>
            <a:ext cx="7467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spc="-10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IMPORTANT TERMS</a:t>
            </a:r>
            <a:endParaRPr lang="en-US" sz="4000" spc="-10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8600" y="938748"/>
            <a:ext cx="8534400" cy="4478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Sum-of-products  (SOP)</a:t>
            </a:r>
          </a:p>
          <a:p>
            <a:pPr>
              <a:spcBef>
                <a:spcPts val="600"/>
              </a:spcBef>
            </a:pPr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Product-of-sums  (POS)</a:t>
            </a:r>
          </a:p>
          <a:p>
            <a:pPr>
              <a:spcBef>
                <a:spcPts val="600"/>
              </a:spcBef>
            </a:pPr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Karnaugh map  (K map)</a:t>
            </a:r>
          </a:p>
          <a:p>
            <a:pPr>
              <a:spcBef>
                <a:spcPts val="600"/>
              </a:spcBef>
            </a:pPr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Looping</a:t>
            </a:r>
          </a:p>
          <a:p>
            <a:pPr>
              <a:spcBef>
                <a:spcPts val="600"/>
              </a:spcBef>
            </a:pPr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Don’t-care condition</a:t>
            </a:r>
          </a:p>
          <a:p>
            <a:pPr>
              <a:spcBef>
                <a:spcPts val="600"/>
              </a:spcBef>
            </a:pPr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Exclusive-OR (XOR)                </a:t>
            </a:r>
          </a:p>
          <a:p>
            <a:pPr>
              <a:spcBef>
                <a:spcPts val="600"/>
              </a:spcBef>
            </a:pPr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Exclusive-NOR  (XNOR)</a:t>
            </a:r>
          </a:p>
          <a:p>
            <a:pPr>
              <a:spcBef>
                <a:spcPts val="600"/>
              </a:spcBef>
            </a:pPr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Parity generator                     </a:t>
            </a:r>
          </a:p>
          <a:p>
            <a:pPr>
              <a:spcBef>
                <a:spcPts val="600"/>
              </a:spcBef>
            </a:pPr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Parity checker</a:t>
            </a:r>
          </a:p>
          <a:p>
            <a:pPr>
              <a:spcBef>
                <a:spcPts val="600"/>
              </a:spcBef>
            </a:pPr>
            <a:r>
              <a:rPr lang="en-US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Enable/disable</a:t>
            </a:r>
          </a:p>
        </p:txBody>
      </p:sp>
    </p:spTree>
  </p:cSld>
  <p:clrMapOvr>
    <a:masterClrMapping/>
  </p:clrMapOvr>
  <p:transition spd="slow"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7200" y="228600"/>
            <a:ext cx="7467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spc="-10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Các nội dung cần tự học ở nhà</a:t>
            </a:r>
            <a:endParaRPr lang="en-US" sz="4000" spc="-10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8600" y="1473875"/>
            <a:ext cx="8763000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de-DE" sz="2400" spc="-100" smtClean="0">
                <a:latin typeface="Tahoma" pitchFamily="34" charset="0"/>
                <a:ea typeface="Tahoma" pitchFamily="34" charset="0"/>
                <a:cs typeface="Tahoma" pitchFamily="34" charset="0"/>
                <a:sym typeface="Wingdings"/>
              </a:rPr>
              <a:t></a:t>
            </a:r>
            <a:r>
              <a:rPr lang="de-DE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 Xây dựng các cổng AND, OR, NAND, NOR, EXOR, EXNOR 3 ngõ vào từ các cổng NAND 2 ngõ vào.</a:t>
            </a:r>
            <a:endParaRPr lang="en-US" sz="2400" spc="-10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spcBef>
                <a:spcPts val="600"/>
              </a:spcBef>
            </a:pPr>
            <a:r>
              <a:rPr lang="de-DE" sz="2400" spc="-100" smtClean="0">
                <a:latin typeface="Tahoma" pitchFamily="34" charset="0"/>
                <a:ea typeface="Tahoma" pitchFamily="34" charset="0"/>
                <a:cs typeface="Tahoma" pitchFamily="34" charset="0"/>
                <a:sym typeface="Wingdings"/>
              </a:rPr>
              <a:t></a:t>
            </a:r>
            <a:r>
              <a:rPr lang="de-DE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 Xây dựng các cổng AND, OR, NAND, NOR, EXOR, EXNOR 3 ngõ vào từ các cổng NOR 2 ngõ vào.</a:t>
            </a:r>
            <a:endParaRPr lang="en-US" sz="2400" spc="-10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spcBef>
                <a:spcPts val="600"/>
              </a:spcBef>
            </a:pPr>
            <a:r>
              <a:rPr lang="de-DE" sz="2400" spc="-100" smtClean="0">
                <a:latin typeface="Tahoma" pitchFamily="34" charset="0"/>
                <a:ea typeface="Tahoma" pitchFamily="34" charset="0"/>
                <a:cs typeface="Tahoma" pitchFamily="34" charset="0"/>
                <a:sym typeface="Wingdings"/>
              </a:rPr>
              <a:t></a:t>
            </a:r>
            <a:r>
              <a:rPr lang="de-DE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 Củng cố lại các kiến thức đã học.</a:t>
            </a:r>
            <a:endParaRPr lang="en-US" sz="2400" spc="-10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spcBef>
                <a:spcPts val="600"/>
              </a:spcBef>
            </a:pPr>
            <a:r>
              <a:rPr lang="de-DE" sz="2400" spc="-100" smtClean="0">
                <a:latin typeface="Tahoma" pitchFamily="34" charset="0"/>
                <a:ea typeface="Tahoma" pitchFamily="34" charset="0"/>
                <a:cs typeface="Tahoma" pitchFamily="34" charset="0"/>
                <a:sym typeface="Wingdings"/>
              </a:rPr>
              <a:t></a:t>
            </a:r>
            <a:r>
              <a:rPr lang="de-DE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 Làm các bài tập, chuẩn bị các câu hỏi ôn tập, các câu trắc nghiệm. </a:t>
            </a:r>
            <a:endParaRPr lang="en-US" sz="2400" spc="-10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spcBef>
                <a:spcPts val="600"/>
              </a:spcBef>
            </a:pPr>
            <a:r>
              <a:rPr lang="de-DE" sz="2400" spc="-100" smtClean="0">
                <a:latin typeface="Tahoma" pitchFamily="34" charset="0"/>
                <a:ea typeface="Tahoma" pitchFamily="34" charset="0"/>
                <a:cs typeface="Tahoma" pitchFamily="34" charset="0"/>
                <a:sym typeface="Wingdings"/>
              </a:rPr>
              <a:t></a:t>
            </a:r>
            <a:r>
              <a:rPr lang="de-DE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 Đọc nội dung tiếp theo.</a:t>
            </a:r>
            <a:endParaRPr lang="en-US" sz="2400" spc="-10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ransition spd="slow">
    <p:wheel spokes="3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2000" y="609600"/>
            <a:ext cx="7467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spc="-10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Xây dựng bảng tóm tắt chương 2</a:t>
            </a:r>
            <a:endParaRPr lang="en-US" sz="4000" spc="-10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8600" y="2348567"/>
            <a:ext cx="8763000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de-DE" sz="2400" spc="-100" smtClean="0">
                <a:latin typeface="Tahoma" pitchFamily="34" charset="0"/>
                <a:ea typeface="Tahoma" pitchFamily="34" charset="0"/>
                <a:cs typeface="Tahoma" pitchFamily="34" charset="0"/>
                <a:sym typeface="Wingdings"/>
              </a:rPr>
              <a:t></a:t>
            </a:r>
            <a:r>
              <a:rPr lang="de-DE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 Sinh viên tự xây dựng bảng tóm tắt chương 2 trong 1 trang A4 </a:t>
            </a:r>
            <a:endParaRPr lang="en-US" sz="2400" spc="-10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spcBef>
                <a:spcPts val="600"/>
              </a:spcBef>
            </a:pPr>
            <a:r>
              <a:rPr lang="de-DE" sz="2400" spc="-100" smtClean="0">
                <a:latin typeface="Tahoma" pitchFamily="34" charset="0"/>
                <a:ea typeface="Tahoma" pitchFamily="34" charset="0"/>
                <a:cs typeface="Tahoma" pitchFamily="34" charset="0"/>
                <a:sym typeface="Wingdings"/>
              </a:rPr>
              <a:t></a:t>
            </a:r>
            <a:r>
              <a:rPr lang="de-DE" sz="2400" spc="-100" smtClean="0">
                <a:latin typeface="Tahoma" pitchFamily="34" charset="0"/>
                <a:ea typeface="Tahoma" pitchFamily="34" charset="0"/>
                <a:cs typeface="Tahoma" pitchFamily="34" charset="0"/>
              </a:rPr>
              <a:t> Giáo viên giúp sinh viên củng cố lại các kiến thức đã học và xây dựng bảng tóm tắt – Yêu cầu ghi chép đầy đủ.</a:t>
            </a:r>
            <a:endParaRPr lang="en-US" sz="2400" spc="-10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ransition spd="slow">
    <p:wheel spokes="3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4284</Words>
  <Application>Microsoft Office PowerPoint</Application>
  <PresentationFormat>On-screen Show (4:3)</PresentationFormat>
  <Paragraphs>664</Paragraphs>
  <Slides>99</Slides>
  <Notes>99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99</vt:i4>
      </vt:variant>
    </vt:vector>
  </HeadingPairs>
  <TitlesOfParts>
    <vt:vector size="109" baseType="lpstr">
      <vt:lpstr>Arial</vt:lpstr>
      <vt:lpstr>Arial Unicode MS</vt:lpstr>
      <vt:lpstr>Arial-Rounded</vt:lpstr>
      <vt:lpstr>Calibri</vt:lpstr>
      <vt:lpstr>Symbol</vt:lpstr>
      <vt:lpstr>Tahoma</vt:lpstr>
      <vt:lpstr>Wingdings</vt:lpstr>
      <vt:lpstr>Wingdings 2</vt:lpstr>
      <vt:lpstr>Wingdings 3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Dai so Boole va cong Logic</dc:title>
  <dc:creator>Nguyen Viet Hung</dc:creator>
  <cp:lastModifiedBy>Admin</cp:lastModifiedBy>
  <cp:revision>55</cp:revision>
  <dcterms:created xsi:type="dcterms:W3CDTF">2006-08-16T00:00:00Z</dcterms:created>
  <dcterms:modified xsi:type="dcterms:W3CDTF">2020-03-20T09:58:52Z</dcterms:modified>
</cp:coreProperties>
</file>