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4"/>
  </p:notesMasterIdLst>
  <p:sldIdLst>
    <p:sldId id="258" r:id="rId2"/>
    <p:sldId id="259" r:id="rId3"/>
    <p:sldId id="306" r:id="rId4"/>
    <p:sldId id="307" r:id="rId5"/>
    <p:sldId id="30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10" r:id="rId52"/>
    <p:sldId id="309" r:id="rId53"/>
    <p:sldId id="311" r:id="rId54"/>
    <p:sldId id="312" r:id="rId55"/>
    <p:sldId id="313" r:id="rId56"/>
    <p:sldId id="314" r:id="rId57"/>
    <p:sldId id="315" r:id="rId58"/>
    <p:sldId id="316" r:id="rId59"/>
    <p:sldId id="392" r:id="rId60"/>
    <p:sldId id="398" r:id="rId61"/>
    <p:sldId id="399" r:id="rId62"/>
    <p:sldId id="400"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3" r:id="rId138"/>
    <p:sldId id="394" r:id="rId139"/>
    <p:sldId id="395" r:id="rId140"/>
    <p:sldId id="396" r:id="rId141"/>
    <p:sldId id="397" r:id="rId142"/>
    <p:sldId id="391" r:id="rId1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3485B6-B468-4412-B29C-A6EC6327BE6F}" type="datetimeFigureOut">
              <a:rPr lang="en-US" smtClean="0"/>
              <a:pPr/>
              <a:t>20/3/2020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9AD86A-0D19-4986-8B51-96C288603C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100</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101</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102</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104</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105</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106</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107</a:t>
            </a:fld>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108</a:t>
            </a:fld>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110</a:t>
            </a:fld>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111</a:t>
            </a:fld>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112</a:t>
            </a:fld>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113</a:t>
            </a:fld>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114</a:t>
            </a:fld>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115</a:t>
            </a:fld>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116</a:t>
            </a:fld>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117</a:t>
            </a:fld>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118</a:t>
            </a:fld>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a:t>
            </a:fld>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120</a:t>
            </a:fld>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121</a:t>
            </a:fld>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122</a:t>
            </a:fld>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123</a:t>
            </a:fld>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124</a:t>
            </a:fld>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125</a:t>
            </a:fld>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126</a:t>
            </a:fld>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127</a:t>
            </a:fld>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128</a:t>
            </a:fld>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a:t>
            </a:fld>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130</a:t>
            </a:fld>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131</a:t>
            </a:fld>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132</a:t>
            </a:fld>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133</a:t>
            </a:fld>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134</a:t>
            </a:fld>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135</a:t>
            </a:fld>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136</a:t>
            </a:fld>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137</a:t>
            </a:fld>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138</a:t>
            </a:fld>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a:t>
            </a:fld>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140</a:t>
            </a:fld>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141</a:t>
            </a:fld>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93</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94</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95</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96</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97</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2.xml"/><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10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03.xml"/><Relationship Id="rId1" Type="http://schemas.openxmlformats.org/officeDocument/2006/relationships/slideLayout" Target="../slideLayouts/slideLayout7.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10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104.xml"/><Relationship Id="rId1" Type="http://schemas.openxmlformats.org/officeDocument/2006/relationships/slideLayout" Target="../slideLayouts/slideLayout7.xml"/><Relationship Id="rId5" Type="http://schemas.openxmlformats.org/officeDocument/2006/relationships/image" Target="../media/image120.png"/><Relationship Id="rId4" Type="http://schemas.openxmlformats.org/officeDocument/2006/relationships/image" Target="../media/image119.png"/></Relationships>
</file>

<file path=ppt/slides/_rels/slide10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05.xml"/><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18.xml"/><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11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122.xml"/><Relationship Id="rId1" Type="http://schemas.openxmlformats.org/officeDocument/2006/relationships/slideLayout" Target="../slideLayouts/slideLayout7.xml"/><Relationship Id="rId5" Type="http://schemas.openxmlformats.org/officeDocument/2006/relationships/image" Target="../media/image134.png"/><Relationship Id="rId4" Type="http://schemas.openxmlformats.org/officeDocument/2006/relationships/image" Target="../media/image133.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126.xml"/><Relationship Id="rId1" Type="http://schemas.openxmlformats.org/officeDocument/2006/relationships/slideLayout" Target="../slideLayouts/slideLayout7.xml"/><Relationship Id="rId4" Type="http://schemas.openxmlformats.org/officeDocument/2006/relationships/image" Target="../media/image138.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28.xml"/><Relationship Id="rId1" Type="http://schemas.openxmlformats.org/officeDocument/2006/relationships/slideLayout" Target="../slideLayouts/slideLayout7.xml"/><Relationship Id="rId4" Type="http://schemas.openxmlformats.org/officeDocument/2006/relationships/image" Target="../media/image140.png"/></Relationships>
</file>

<file path=ppt/slides/_rels/slide129.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8.xml"/><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7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7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7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8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94.png"/></Relationships>
</file>

<file path=ppt/slides/_rels/slide8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88.xml"/><Relationship Id="rId1" Type="http://schemas.openxmlformats.org/officeDocument/2006/relationships/slideLayout" Target="../slideLayouts/slideLayout7.xml"/><Relationship Id="rId5" Type="http://schemas.openxmlformats.org/officeDocument/2006/relationships/image" Target="../media/image97.png"/><Relationship Id="rId4" Type="http://schemas.openxmlformats.org/officeDocument/2006/relationships/image" Target="../media/image96.png"/></Relationships>
</file>

<file path=ppt/slides/_rels/slide8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91.xml"/><Relationship Id="rId1" Type="http://schemas.openxmlformats.org/officeDocument/2006/relationships/slideLayout" Target="../slideLayouts/slideLayout7.xml"/><Relationship Id="rId5" Type="http://schemas.openxmlformats.org/officeDocument/2006/relationships/image" Target="../media/image101.png"/><Relationship Id="rId4" Type="http://schemas.openxmlformats.org/officeDocument/2006/relationships/image" Target="../media/image100.png"/></Relationships>
</file>

<file path=ppt/slides/_rels/slide9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103.png"/></Relationships>
</file>

<file path=ppt/slides/_rels/slide9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93.xml"/><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9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z="1400" smtClean="0"/>
              <a:pPr/>
              <a:t>1</a:t>
            </a:fld>
            <a:endParaRPr lang="en-US" sz="1400" dirty="0"/>
          </a:p>
        </p:txBody>
      </p:sp>
      <p:sp>
        <p:nvSpPr>
          <p:cNvPr id="3" name="TextBox 2"/>
          <p:cNvSpPr txBox="1"/>
          <p:nvPr/>
        </p:nvSpPr>
        <p:spPr>
          <a:xfrm>
            <a:off x="3124200" y="3048000"/>
            <a:ext cx="3048000" cy="707886"/>
          </a:xfrm>
          <a:prstGeom prst="rect">
            <a:avLst/>
          </a:prstGeom>
          <a:noFill/>
        </p:spPr>
        <p:txBody>
          <a:bodyPr wrap="square" rtlCol="0">
            <a:spAutoFit/>
          </a:bodyPr>
          <a:lstStyle/>
          <a:p>
            <a:r>
              <a:rPr lang="en-US" sz="4000" spc="-10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CHƯƠNG</a:t>
            </a:r>
            <a:r>
              <a:rPr lang="en-US" sz="40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 3</a:t>
            </a:r>
            <a:endParaRPr lang="en-US" sz="40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2438400" y="3962400"/>
            <a:ext cx="4343400" cy="830997"/>
          </a:xfrm>
          <a:prstGeom prst="rect">
            <a:avLst/>
          </a:prstGeom>
          <a:noFill/>
        </p:spPr>
        <p:txBody>
          <a:bodyPr wrap="square" rtlCol="0">
            <a:spAutoFit/>
          </a:bodyPr>
          <a:lstStyle/>
          <a:p>
            <a:r>
              <a:rPr lang="en-US" sz="48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MẠCH MSI</a:t>
            </a:r>
            <a:endParaRPr lang="en-US"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505200" y="4992469"/>
            <a:ext cx="3048000" cy="646331"/>
          </a:xfrm>
          <a:prstGeom prst="rect">
            <a:avLst/>
          </a:prstGeom>
          <a:noFill/>
        </p:spPr>
        <p:txBody>
          <a:bodyPr wrap="square" rtlCol="0">
            <a:spAutoFit/>
          </a:bodyPr>
          <a:lstStyle/>
          <a:p>
            <a:r>
              <a:rPr lang="en-US" sz="36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Phần ½ </a:t>
            </a:r>
            <a:endParaRPr lang="en-US" sz="3600" spc="-1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p:cNvSpPr txBox="1"/>
          <p:nvPr/>
        </p:nvSpPr>
        <p:spPr>
          <a:xfrm>
            <a:off x="0" y="0"/>
            <a:ext cx="9144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 2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838200"/>
            <a:ext cx="86868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4 x74ALS138 và các cổng đảo tạo bộ giải mã 1 sang 32, tìm:</a:t>
            </a:r>
          </a:p>
          <a:p>
            <a:pPr marL="457200" indent="-457200">
              <a:buAutoNum type="alphaLcParenBoth"/>
            </a:pPr>
            <a:r>
              <a:rPr lang="en-US" sz="2400" spc="-100" smtClean="0">
                <a:latin typeface="Tahoma" pitchFamily="34" charset="0"/>
                <a:ea typeface="Tahoma" pitchFamily="34" charset="0"/>
                <a:cs typeface="Tahoma" pitchFamily="34" charset="0"/>
              </a:rPr>
              <a:t>Ngõ ra tác động khi A</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01101? </a:t>
            </a:r>
          </a:p>
          <a:p>
            <a:pPr marL="457200" indent="-457200">
              <a:buAutoNum type="alphaLcParenBoth"/>
            </a:pPr>
            <a:r>
              <a:rPr lang="en-US" sz="2400" spc="-100" smtClean="0">
                <a:latin typeface="Tahoma" pitchFamily="34" charset="0"/>
                <a:ea typeface="Tahoma" pitchFamily="34" charset="0"/>
                <a:cs typeface="Tahoma" pitchFamily="34" charset="0"/>
              </a:rPr>
              <a:t>Các mã ngõ vào nào tác động lên IC Z</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a:t>
            </a:r>
            <a:endParaRPr lang="en-US" sz="2400" spc="-100">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457200" y="2209800"/>
            <a:ext cx="8090572" cy="4191000"/>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Righ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wedge">
                                      <p:cBhvr>
                                        <p:cTn id="22"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100</a:t>
            </a:fld>
            <a:endParaRPr lang="en-US"/>
          </a:p>
        </p:txBody>
      </p:sp>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cộng nhị phân song song</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42" name="Picture 2"/>
          <p:cNvPicPr>
            <a:picLocks noChangeAspect="1" noChangeArrowheads="1"/>
          </p:cNvPicPr>
          <p:nvPr/>
        </p:nvPicPr>
        <p:blipFill>
          <a:blip r:embed="rId3" cstate="print"/>
          <a:srcRect/>
          <a:stretch>
            <a:fillRect/>
          </a:stretch>
        </p:blipFill>
        <p:spPr bwMode="auto">
          <a:xfrm>
            <a:off x="1226318" y="3581401"/>
            <a:ext cx="6516384" cy="3276600"/>
          </a:xfrm>
          <a:prstGeom prst="rect">
            <a:avLst/>
          </a:prstGeom>
          <a:noFill/>
          <a:ln w="9525">
            <a:noFill/>
            <a:miter lim="800000"/>
            <a:headEnd/>
            <a:tailEnd/>
          </a:ln>
        </p:spPr>
      </p:pic>
      <p:sp>
        <p:nvSpPr>
          <p:cNvPr id="7" name="TextBox 6"/>
          <p:cNvSpPr txBox="1"/>
          <p:nvPr/>
        </p:nvSpPr>
        <p:spPr>
          <a:xfrm>
            <a:off x="228600" y="914400"/>
            <a:ext cx="8686800" cy="2677656"/>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Trong sơ đồ này các biến A</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và được chứa trong thanh ghi tích lủy. </a:t>
            </a:r>
          </a:p>
          <a:p>
            <a:r>
              <a:rPr lang="en-US" sz="2400" spc="-100" smtClean="0">
                <a:latin typeface="Tahoma" pitchFamily="34" charset="0"/>
                <a:ea typeface="Tahoma" pitchFamily="34" charset="0"/>
                <a:cs typeface="Tahoma" pitchFamily="34" charset="0"/>
              </a:rPr>
              <a:t>Các biến B</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và được chứa trong thanh ghi B. </a:t>
            </a:r>
          </a:p>
          <a:p>
            <a:r>
              <a:rPr lang="en-US" sz="2400" spc="-100" smtClean="0">
                <a:latin typeface="Tahoma" pitchFamily="34" charset="0"/>
                <a:ea typeface="Tahoma" pitchFamily="34" charset="0"/>
                <a:cs typeface="Tahoma" pitchFamily="34" charset="0"/>
              </a:rPr>
              <a:t>Các biến C</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C</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C</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C</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C</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là các bit nhớ ở các vị trí tương ứng.</a:t>
            </a:r>
          </a:p>
          <a:p>
            <a:r>
              <a:rPr lang="en-US" sz="2400" spc="-100" smtClean="0">
                <a:latin typeface="Tahoma" pitchFamily="34" charset="0"/>
                <a:ea typeface="Tahoma" pitchFamily="34" charset="0"/>
                <a:cs typeface="Tahoma" pitchFamily="34" charset="0"/>
              </a:rPr>
              <a:t>Các biến S</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là ngõ ra tổng ở các vị trí tương ứng.</a:t>
            </a:r>
          </a:p>
          <a:p>
            <a:r>
              <a:rPr lang="en-US" sz="2400" spc="-100" smtClean="0">
                <a:latin typeface="Tahoma" pitchFamily="34" charset="0"/>
                <a:ea typeface="Tahoma" pitchFamily="34" charset="0"/>
                <a:cs typeface="Tahoma" pitchFamily="34" charset="0"/>
              </a:rPr>
              <a:t>Các bit tương ứng được đưa vào bộ cộng toàn phần FA . </a:t>
            </a:r>
          </a:p>
          <a:p>
            <a:r>
              <a:rPr lang="en-US" sz="2400" spc="-100" smtClean="0">
                <a:latin typeface="Tahoma" pitchFamily="34" charset="0"/>
                <a:ea typeface="Tahoma" pitchFamily="34" charset="0"/>
                <a:cs typeface="Tahoma" pitchFamily="34" charset="0"/>
              </a:rPr>
              <a:t>Mạch cộng trên gọi là mạch cộng song song.</a:t>
            </a:r>
            <a:endParaRPr lang="en-US" sz="2400" spc="-100">
              <a:latin typeface="Tahoma" pitchFamily="34" charset="0"/>
              <a:ea typeface="Tahoma" pitchFamily="34" charset="0"/>
              <a:cs typeface="Tahoma" pitchFamily="34" charset="0"/>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 calcmode="lin" valueType="num">
                                      <p:cBhvr additive="base">
                                        <p:cTn id="32"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nodeType="clickEffect">
                                  <p:stCondLst>
                                    <p:cond delay="0"/>
                                  </p:stCondLst>
                                  <p:childTnLst>
                                    <p:set>
                                      <p:cBhvr>
                                        <p:cTn id="37" dur="1" fill="hold">
                                          <p:stCondLst>
                                            <p:cond delay="0"/>
                                          </p:stCondLst>
                                        </p:cTn>
                                        <p:tgtEl>
                                          <p:spTgt spid="10242"/>
                                        </p:tgtEl>
                                        <p:attrNameLst>
                                          <p:attrName>style.visibility</p:attrName>
                                        </p:attrNameLst>
                                      </p:cBhvr>
                                      <p:to>
                                        <p:strVal val="visible"/>
                                      </p:to>
                                    </p:set>
                                    <p:animEffect transition="in" filter="wedge">
                                      <p:cBhvr>
                                        <p:cTn id="38" dur="2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extBox 6"/>
          <p:cNvSpPr txBox="1"/>
          <p:nvPr/>
        </p:nvSpPr>
        <p:spPr>
          <a:xfrm>
            <a:off x="304800" y="1066800"/>
            <a:ext cx="8534400" cy="341632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Bài luyện tập</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Cần bao nhiêu ngõ vào cho bộ cộng toàn phần? Và bao nhiêu ngõ ra?</a:t>
            </a:r>
          </a:p>
          <a:p>
            <a:pPr marL="457200" indent="-457200">
              <a:buAutoNum type="arabicPeriod"/>
            </a:pPr>
            <a:r>
              <a:rPr lang="en-US" sz="2400" spc="-100" smtClean="0">
                <a:latin typeface="Tahoma" pitchFamily="34" charset="0"/>
                <a:ea typeface="Tahoma" pitchFamily="34" charset="0"/>
                <a:cs typeface="Tahoma" pitchFamily="34" charset="0"/>
              </a:rPr>
              <a:t>Giả sử ngõ vào ở mức như hình trên, A</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=01001;</a:t>
            </a:r>
          </a:p>
          <a:p>
            <a:pPr marL="457200" indent="-457200"/>
            <a:r>
              <a:rPr lang="en-US" sz="2400" spc="-100" smtClean="0">
                <a:latin typeface="Tahoma" pitchFamily="34" charset="0"/>
                <a:ea typeface="Tahoma" pitchFamily="34" charset="0"/>
                <a:cs typeface="Tahoma" pitchFamily="34" charset="0"/>
              </a:rPr>
              <a:t>      B</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=00111; và C</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a:t>
            </a:r>
          </a:p>
          <a:p>
            <a:pPr marL="457200" indent="-457200"/>
            <a:r>
              <a:rPr lang="en-US" sz="2400" spc="-100" smtClean="0">
                <a:latin typeface="Tahoma" pitchFamily="34" charset="0"/>
                <a:ea typeface="Tahoma" pitchFamily="34" charset="0"/>
                <a:cs typeface="Tahoma" pitchFamily="34" charset="0"/>
              </a:rPr>
              <a:t>      (a) Cho biết mức ra của FA#2?</a:t>
            </a:r>
          </a:p>
          <a:p>
            <a:pPr marL="457200" indent="-457200"/>
            <a:r>
              <a:rPr lang="en-US" sz="2400" spc="-100" smtClean="0">
                <a:latin typeface="Tahoma" pitchFamily="34" charset="0"/>
                <a:ea typeface="Tahoma" pitchFamily="34" charset="0"/>
                <a:cs typeface="Tahoma" pitchFamily="34" charset="0"/>
              </a:rPr>
              <a:t>      (b) Cho biết mức ra của C</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  </a:t>
            </a:r>
          </a:p>
          <a:p>
            <a:pPr marL="457200" indent="-457200"/>
            <a:r>
              <a:rPr lang="en-US" sz="2400" smtClean="0">
                <a:latin typeface="Arial-Rounded"/>
              </a:rPr>
              <a:t>   </a:t>
            </a:r>
          </a:p>
          <a:p>
            <a:pPr marL="457200" indent="-457200"/>
            <a:r>
              <a:rPr lang="en-US" sz="2400" smtClean="0">
                <a:latin typeface="Arial-Rounded"/>
              </a:rPr>
              <a:t>   </a:t>
            </a:r>
            <a:endParaRPr lang="en-US" sz="2400">
              <a:latin typeface="Arial-Rounded"/>
            </a:endParaRPr>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cộng nhị phân song song</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dissolve">
                                      <p:cBhvr>
                                        <p:cTn id="18" dur="500"/>
                                        <p:tgtEl>
                                          <p:spTgt spid="7">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dissolve">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wipe(left)">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wipe(left)">
                                      <p:cBhvr>
                                        <p:cTn id="3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102</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cộng bán phần</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990600"/>
            <a:ext cx="8458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Bảng sự thật có 2 ngõ vào A, B, và 2 ngõ ra S và C.  </a:t>
            </a:r>
            <a:endParaRPr lang="en-US" sz="2400" spc="-10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4943475" y="2962275"/>
            <a:ext cx="2752725" cy="178117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22844" y="2962275"/>
            <a:ext cx="2167956" cy="1838325"/>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6814236" y="2438400"/>
            <a:ext cx="2101164" cy="504825"/>
          </a:xfrm>
          <a:prstGeom prst="rect">
            <a:avLst/>
          </a:prstGeom>
          <a:noFill/>
          <a:ln w="9525">
            <a:noFill/>
            <a:miter lim="800000"/>
            <a:headEnd/>
            <a:tailEnd/>
          </a:ln>
        </p:spPr>
      </p:pic>
      <p:pic>
        <p:nvPicPr>
          <p:cNvPr id="4101" name="Picture 5"/>
          <p:cNvPicPr>
            <a:picLocks noChangeAspect="1" noChangeArrowheads="1"/>
          </p:cNvPicPr>
          <p:nvPr/>
        </p:nvPicPr>
        <p:blipFill>
          <a:blip r:embed="rId6" cstate="print"/>
          <a:srcRect/>
          <a:stretch>
            <a:fillRect/>
          </a:stretch>
        </p:blipFill>
        <p:spPr bwMode="auto">
          <a:xfrm>
            <a:off x="7243939" y="4695825"/>
            <a:ext cx="1061861" cy="333375"/>
          </a:xfrm>
          <a:prstGeom prst="rect">
            <a:avLst/>
          </a:prstGeom>
          <a:noFill/>
          <a:ln w="9525">
            <a:noFill/>
            <a:miter lim="800000"/>
            <a:headEnd/>
            <a:tailEnd/>
          </a:ln>
        </p:spPr>
      </p:pic>
      <p:sp>
        <p:nvSpPr>
          <p:cNvPr id="9" name="Right Arrow 8"/>
          <p:cNvSpPr/>
          <p:nvPr/>
        </p:nvSpPr>
        <p:spPr>
          <a:xfrm>
            <a:off x="3276600" y="3581400"/>
            <a:ext cx="1371600" cy="914400"/>
          </a:xfrm>
          <a:prstGeom prst="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dissolve">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dissolve">
                                      <p:cBhvr>
                                        <p:cTn id="22" dur="500"/>
                                        <p:tgtEl>
                                          <p:spTgt spid="409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dissolve">
                                      <p:cBhvr>
                                        <p:cTn id="27" dur="500"/>
                                        <p:tgtEl>
                                          <p:spTgt spid="41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101"/>
                                        </p:tgtEl>
                                        <p:attrNameLst>
                                          <p:attrName>style.visibility</p:attrName>
                                        </p:attrNameLst>
                                      </p:cBhvr>
                                      <p:to>
                                        <p:strVal val="visible"/>
                                      </p:to>
                                    </p:set>
                                    <p:animEffect transition="in" filter="dissolve">
                                      <p:cBhvr>
                                        <p:cTn id="3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103</a:t>
            </a:fld>
            <a:endParaRPr lang="en-US"/>
          </a:p>
        </p:txBody>
      </p:sp>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cộng toàn phần</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990600"/>
            <a:ext cx="8458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Bảng sự thật có 3 ngõ vào A, B, C</a:t>
            </a:r>
            <a:r>
              <a:rPr lang="en-US" sz="2400" spc="-100" baseline="-25000" smtClean="0">
                <a:latin typeface="Tahoma" pitchFamily="34" charset="0"/>
                <a:ea typeface="Tahoma" pitchFamily="34" charset="0"/>
                <a:cs typeface="Tahoma" pitchFamily="34" charset="0"/>
              </a:rPr>
              <a:t>IN</a:t>
            </a:r>
            <a:r>
              <a:rPr lang="en-US" sz="2400" spc="-100" smtClean="0">
                <a:latin typeface="Tahoma" pitchFamily="34" charset="0"/>
                <a:ea typeface="Tahoma" pitchFamily="34" charset="0"/>
                <a:cs typeface="Tahoma" pitchFamily="34" charset="0"/>
              </a:rPr>
              <a:t>, và 2 ngõ ra S và C</a:t>
            </a:r>
            <a:r>
              <a:rPr lang="en-US" sz="2400" spc="-100" baseline="-25000" smtClean="0">
                <a:latin typeface="Tahoma" pitchFamily="34" charset="0"/>
                <a:ea typeface="Tahoma" pitchFamily="34" charset="0"/>
                <a:cs typeface="Tahoma" pitchFamily="34" charset="0"/>
              </a:rPr>
              <a:t>OUT</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5334000" y="1676400"/>
            <a:ext cx="2514600" cy="2474474"/>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972262" y="1447800"/>
            <a:ext cx="3447338" cy="27432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228600" y="4495800"/>
            <a:ext cx="4050566" cy="1828800"/>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4285397" y="5410200"/>
            <a:ext cx="4858603" cy="914400"/>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edge">
                                      <p:cBhvr>
                                        <p:cTn id="12" dur="20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dissolve">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wipe(up)">
                                      <p:cBhvr>
                                        <p:cTn id="22" dur="2000"/>
                                        <p:tgtEl>
                                          <p:spTgt spid="10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wipe(up)">
                                      <p:cBhvr>
                                        <p:cTn id="27" dur="20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104</a:t>
            </a:fld>
            <a:endParaRPr lang="en-US"/>
          </a:p>
        </p:txBody>
      </p:sp>
      <p:pic>
        <p:nvPicPr>
          <p:cNvPr id="43010" name="Picture 2"/>
          <p:cNvPicPr>
            <a:picLocks noChangeAspect="1" noChangeArrowheads="1"/>
          </p:cNvPicPr>
          <p:nvPr/>
        </p:nvPicPr>
        <p:blipFill>
          <a:blip r:embed="rId3" cstate="print"/>
          <a:srcRect/>
          <a:stretch>
            <a:fillRect/>
          </a:stretch>
        </p:blipFill>
        <p:spPr bwMode="auto">
          <a:xfrm>
            <a:off x="838200" y="2286000"/>
            <a:ext cx="5314471" cy="3914775"/>
          </a:xfrm>
          <a:prstGeom prst="rect">
            <a:avLst/>
          </a:prstGeom>
          <a:noFill/>
          <a:ln w="9525">
            <a:noFill/>
            <a:miter lim="800000"/>
            <a:headEnd/>
            <a:tailEnd/>
          </a:ln>
          <a:effectLst/>
        </p:spPr>
      </p:pic>
      <p:sp>
        <p:nvSpPr>
          <p:cNvPr id="6" name="TextBox 5"/>
          <p:cNvSpPr txBox="1"/>
          <p:nvPr/>
        </p:nvSpPr>
        <p:spPr>
          <a:xfrm>
            <a:off x="228600" y="990600"/>
            <a:ext cx="8458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Thiết lập mạch với .  </a:t>
            </a:r>
            <a:endParaRPr lang="en-US" sz="2400" spc="-10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4" cstate="print"/>
          <a:srcRect/>
          <a:stretch>
            <a:fillRect/>
          </a:stretch>
        </p:blipFill>
        <p:spPr bwMode="auto">
          <a:xfrm>
            <a:off x="5334000" y="4572000"/>
            <a:ext cx="3048001" cy="385187"/>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5334000" y="3038379"/>
            <a:ext cx="2209800" cy="390621"/>
          </a:xfrm>
          <a:prstGeom prst="rect">
            <a:avLst/>
          </a:prstGeom>
          <a:noFill/>
          <a:ln w="9525">
            <a:noFill/>
            <a:miter lim="800000"/>
            <a:headEnd/>
            <a:tailEnd/>
          </a:ln>
        </p:spPr>
      </p:pic>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cộng toàn phần</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wedge">
                                      <p:cBhvr>
                                        <p:cTn id="12" dur="2000"/>
                                        <p:tgtEl>
                                          <p:spTgt spid="430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dissolve">
                                      <p:cBhvr>
                                        <p:cTn id="17" dur="5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dissolve">
                                      <p:cBhvr>
                                        <p:cTn id="2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extBox 6"/>
          <p:cNvSpPr txBox="1"/>
          <p:nvPr/>
        </p:nvSpPr>
        <p:spPr>
          <a:xfrm>
            <a:off x="228600" y="990600"/>
            <a:ext cx="84582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Đơn giản dùng bìa Karnaugh.</a:t>
            </a:r>
          </a:p>
          <a:p>
            <a:r>
              <a:rPr lang="en-US" sz="2400" spc="-100" smtClean="0">
                <a:latin typeface="Tahoma" pitchFamily="34" charset="0"/>
                <a:ea typeface="Tahoma" pitchFamily="34" charset="0"/>
                <a:cs typeface="Tahoma" pitchFamily="34" charset="0"/>
              </a:rPr>
              <a:t>Ta còn có thể dùng phương pháp này  </a:t>
            </a:r>
            <a:endParaRPr lang="en-US" sz="2400" spc="-100">
              <a:latin typeface="Tahoma" pitchFamily="34" charset="0"/>
              <a:ea typeface="Tahoma" pitchFamily="34" charset="0"/>
              <a:cs typeface="Tahoma"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838200" y="2190750"/>
            <a:ext cx="3114675" cy="33718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953000" y="2181225"/>
            <a:ext cx="2371725" cy="3305175"/>
          </a:xfrm>
          <a:prstGeom prst="rect">
            <a:avLst/>
          </a:prstGeom>
          <a:noFill/>
          <a:ln w="9525">
            <a:noFill/>
            <a:miter lim="800000"/>
            <a:headEnd/>
            <a:tailEnd/>
          </a:ln>
        </p:spPr>
      </p:pic>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cộng toàn phần</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animEffect transition="in" filter="wedge">
                                      <p:cBhvr>
                                        <p:cTn id="15" dur="2000"/>
                                        <p:tgtEl>
                                          <p:spTgt spid="3075"/>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wedge">
                                      <p:cBhvr>
                                        <p:cTn id="20"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106</a:t>
            </a:fld>
            <a:endParaRPr lang="en-US"/>
          </a:p>
        </p:txBody>
      </p:sp>
      <p:sp>
        <p:nvSpPr>
          <p:cNvPr id="5" name="TextBox 4"/>
          <p:cNvSpPr txBox="1"/>
          <p:nvPr/>
        </p:nvSpPr>
        <p:spPr>
          <a:xfrm>
            <a:off x="0" y="0"/>
            <a:ext cx="8534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cộng song song dùng thanh ghi</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152400" y="838200"/>
            <a:ext cx="8458200" cy="5632311"/>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Trong máy tính, các số dùng cộng được chứa trong thanh ghi FF, như trong hình vẽ mạch cộng song song 4 bit cùng thanh ghi chứa dữ liệu. Các bit từ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đến 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chứa trong thanh ghi tích lủy (thanh ghi A); các bit từ  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đến 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chứa trong thanh ghi B (dùng FFD). </a:t>
            </a:r>
          </a:p>
          <a:p>
            <a:r>
              <a:rPr lang="en-US" sz="2400" spc="-100" smtClean="0">
                <a:latin typeface="Tahoma" pitchFamily="34" charset="0"/>
                <a:ea typeface="Tahoma" pitchFamily="34" charset="0"/>
                <a:cs typeface="Tahoma" pitchFamily="34" charset="0"/>
              </a:rPr>
              <a:t>Nội dung thanh ghi A được cộng với nội dung trong B dùng 4 mạch cộng FA, tạo các tổng S</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đến 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C</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là số nhớ ra của bốn FA, được dùng chuyển đến bộ FA thứ năm, hay dùng làm bit tràn hàng (overflow) cho biết tổng đã vượt quá 1111.</a:t>
            </a:r>
          </a:p>
          <a:p>
            <a:r>
              <a:rPr lang="en-US" sz="2400" spc="-100" smtClean="0">
                <a:latin typeface="Tahoma" pitchFamily="34" charset="0"/>
                <a:ea typeface="Tahoma" pitchFamily="34" charset="0"/>
                <a:cs typeface="Tahoma" pitchFamily="34" charset="0"/>
              </a:rPr>
              <a:t>Chú ý các ngõ ra tổng được nối với ngõ vào D của thanh ghi A, cho phép chuyển song song tổng vào thanh ghi A (để lưu trữ) khi có cạnh lên của xung TRANSFER. Cần chú ý là các ngõ vào D của thanh ghi B lấy từ bộ nhớ máy tính nên vào song song thanh ghi B với cạnh lên xung LOAD. </a:t>
            </a:r>
          </a:p>
          <a:p>
            <a:r>
              <a:rPr lang="en-US" sz="2400" spc="-100" smtClean="0">
                <a:latin typeface="Tahoma" pitchFamily="34" charset="0"/>
                <a:ea typeface="Tahoma" pitchFamily="34" charset="0"/>
                <a:cs typeface="Tahoma" pitchFamily="34" charset="0"/>
              </a:rPr>
              <a:t>Sau cùng, chú ý là ngõ ra thanh ghi A cũng có thể dùng truyền đến các thanh ghi khác hay bộ nhớ máy tính. </a:t>
            </a:r>
            <a:endParaRPr lang="en-US" sz="2400" spc="-100">
              <a:latin typeface="Tahoma" pitchFamily="34" charset="0"/>
              <a:ea typeface="Tahoma" pitchFamily="34" charset="0"/>
              <a:cs typeface="Tahoma" pitchFamily="34" charset="0"/>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107</a:t>
            </a:fld>
            <a:endParaRPr lang="en-US"/>
          </a:p>
        </p:txBody>
      </p:sp>
      <p:pic>
        <p:nvPicPr>
          <p:cNvPr id="5123" name="Picture 3"/>
          <p:cNvPicPr>
            <a:picLocks noChangeAspect="1" noChangeArrowheads="1"/>
          </p:cNvPicPr>
          <p:nvPr/>
        </p:nvPicPr>
        <p:blipFill>
          <a:blip r:embed="rId3" cstate="print"/>
          <a:srcRect/>
          <a:stretch>
            <a:fillRect/>
          </a:stretch>
        </p:blipFill>
        <p:spPr bwMode="auto">
          <a:xfrm>
            <a:off x="823913" y="414338"/>
            <a:ext cx="7496175" cy="6029325"/>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extBox 6"/>
          <p:cNvSpPr txBox="1"/>
          <p:nvPr/>
        </p:nvSpPr>
        <p:spPr>
          <a:xfrm>
            <a:off x="381000" y="4114800"/>
            <a:ext cx="84582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Ý niệm về thanh ghi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Để đơn giản, dùng [A] = 1011 chỉ ngõ ra thanh ghi A</a:t>
            </a:r>
          </a:p>
          <a:p>
            <a:r>
              <a:rPr lang="en-US" sz="2400" spc="-100" smtClean="0">
                <a:latin typeface="Tahoma" pitchFamily="34" charset="0"/>
                <a:ea typeface="Tahoma" pitchFamily="34" charset="0"/>
                <a:cs typeface="Tahoma" pitchFamily="34" charset="0"/>
              </a:rPr>
              <a:t>Hay                         [A] biểu diễn nội dung thanh ghi A</a:t>
            </a:r>
          </a:p>
          <a:p>
            <a:r>
              <a:rPr lang="en-US" sz="2400" spc="-100" smtClean="0">
                <a:latin typeface="Tahoma" pitchFamily="34" charset="0"/>
                <a:ea typeface="Tahoma" pitchFamily="34" charset="0"/>
                <a:cs typeface="Tahoma" pitchFamily="34" charset="0"/>
              </a:rPr>
              <a:t>Tương tự, truyền dữ liệu từ B sang A</a:t>
            </a:r>
          </a:p>
          <a:p>
            <a:r>
              <a:rPr lang="en-US" sz="2400" spc="-100" smtClean="0">
                <a:latin typeface="Tahoma" pitchFamily="34" charset="0"/>
                <a:ea typeface="Tahoma" pitchFamily="34" charset="0"/>
                <a:cs typeface="Tahoma" pitchFamily="34" charset="0"/>
              </a:rPr>
              <a:t>                               [B]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[A] </a:t>
            </a:r>
          </a:p>
          <a:p>
            <a:r>
              <a:rPr lang="en-US" sz="2400" spc="-100" smtClean="0">
                <a:latin typeface="Tahoma" pitchFamily="34" charset="0"/>
                <a:ea typeface="Tahoma" pitchFamily="34" charset="0"/>
                <a:cs typeface="Tahoma" pitchFamily="34" charset="0"/>
              </a:rPr>
              <a:t>Nội dung trong A đã thay đổi, còn nội dung trong B không đổi  </a:t>
            </a:r>
            <a:endParaRPr lang="en-US" sz="2400" spc="-100">
              <a:latin typeface="Tahoma" pitchFamily="34" charset="0"/>
              <a:ea typeface="Tahoma" pitchFamily="34" charset="0"/>
              <a:cs typeface="Tahoma" pitchFamily="34" charset="0"/>
            </a:endParaRPr>
          </a:p>
        </p:txBody>
      </p:sp>
      <p:pic>
        <p:nvPicPr>
          <p:cNvPr id="3078" name="Picture 6"/>
          <p:cNvPicPr>
            <a:picLocks noChangeAspect="1" noChangeArrowheads="1"/>
          </p:cNvPicPr>
          <p:nvPr/>
        </p:nvPicPr>
        <p:blipFill>
          <a:blip r:embed="rId3" cstate="print"/>
          <a:srcRect/>
          <a:stretch>
            <a:fillRect/>
          </a:stretch>
        </p:blipFill>
        <p:spPr bwMode="auto">
          <a:xfrm>
            <a:off x="1600199" y="904875"/>
            <a:ext cx="5154422" cy="2600325"/>
          </a:xfrm>
          <a:prstGeom prst="rect">
            <a:avLst/>
          </a:prstGeom>
          <a:noFill/>
          <a:ln w="9525">
            <a:noFill/>
            <a:miter lim="800000"/>
            <a:headEnd/>
            <a:tailEnd/>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ssolve">
                                      <p:cBhvr>
                                        <p:cTn id="20" dur="500"/>
                                        <p:tgtEl>
                                          <p:spTgt spid="7">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wipe(left)">
                                      <p:cBhvr>
                                        <p:cTn id="28"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109</a:t>
            </a:fld>
            <a:endParaRPr lang="en-US"/>
          </a:p>
        </p:txBody>
      </p:sp>
      <p:sp>
        <p:nvSpPr>
          <p:cNvPr id="6" name="TextBox 5"/>
          <p:cNvSpPr txBox="1"/>
          <p:nvPr/>
        </p:nvSpPr>
        <p:spPr>
          <a:xfrm>
            <a:off x="76200" y="228600"/>
            <a:ext cx="8458200" cy="637097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Hoạt động</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Quá trình mạch cộng hình trên cộng số 1001 và 0101, giả sử C</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 (không có số nhớ tại LSB).</a:t>
            </a:r>
          </a:p>
          <a:p>
            <a:pPr marL="457200" indent="-457200">
              <a:buAutoNum type="arabicPeriod"/>
            </a:pPr>
            <a:r>
              <a:rPr lang="en-US" sz="2400" spc="-100" smtClean="0">
                <a:latin typeface="Tahoma" pitchFamily="34" charset="0"/>
                <a:ea typeface="Tahoma" pitchFamily="34" charset="0"/>
                <a:cs typeface="Tahoma" pitchFamily="34" charset="0"/>
              </a:rPr>
              <a:t>[A]=0000, Xung CLEAR vào từ FF của thanh ghi tại t</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[M] </a:t>
            </a:r>
            <a:r>
              <a:rPr lang="en-US" sz="2400" spc="-100" smtClean="0">
                <a:latin typeface="Tahoma" pitchFamily="34" charset="0"/>
                <a:ea typeface="Tahoma" pitchFamily="34" charset="0"/>
                <a:cs typeface="Tahoma" pitchFamily="34" charset="0"/>
                <a:sym typeface="Symbol"/>
              </a:rPr>
              <a:t> [B]; nội dung memory vào B, tại </a:t>
            </a:r>
            <a:r>
              <a:rPr lang="en-US" sz="2400" spc="-100" smtClean="0">
                <a:latin typeface="Tahoma" pitchFamily="34" charset="0"/>
                <a:ea typeface="Tahoma" pitchFamily="34" charset="0"/>
                <a:cs typeface="Tahoma" pitchFamily="34" charset="0"/>
              </a:rPr>
              <a:t>t</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1001 được nạp vào B tại cạnh lên xung LOAD.</a:t>
            </a:r>
          </a:p>
          <a:p>
            <a:pPr marL="457200" indent="-457200">
              <a:buAutoNum type="arabicPeriod"/>
            </a:pPr>
            <a:r>
              <a:rPr lang="en-US" sz="2400" spc="-100" smtClean="0">
                <a:latin typeface="Tahoma" pitchFamily="34" charset="0"/>
                <a:ea typeface="Tahoma" pitchFamily="34" charset="0"/>
                <a:cs typeface="Tahoma" pitchFamily="34" charset="0"/>
              </a:rPr>
              <a:t>[S]*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[A]; [B] = 1001 và [A]=0000, bộ cộng FA tạo tổng 1001; tức là [S]=1001 và được chuyển vào A tại cạnh lên xung TRANSFER tại t</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làm [A] = 1001.</a:t>
            </a:r>
          </a:p>
          <a:p>
            <a:pPr marL="457200" indent="-457200">
              <a:buAutoNum type="arabicPeriod"/>
            </a:pPr>
            <a:r>
              <a:rPr lang="en-US" sz="2400" spc="-100" smtClean="0">
                <a:latin typeface="Tahoma" pitchFamily="34" charset="0"/>
                <a:ea typeface="Tahoma" pitchFamily="34" charset="0"/>
                <a:cs typeface="Tahoma" pitchFamily="34" charset="0"/>
              </a:rPr>
              <a:t>[M]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[B]; số thứ hai 0101 chuyển từ bộ nhớ vào B tại cạnh lên xung LOAD tại t</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làm [B] = 0101. </a:t>
            </a:r>
          </a:p>
          <a:p>
            <a:pPr marL="457200" indent="-457200">
              <a:buAutoNum type="arabicPeriod"/>
            </a:pPr>
            <a:r>
              <a:rPr lang="en-US" sz="2400" spc="-100" smtClean="0">
                <a:latin typeface="Tahoma" pitchFamily="34" charset="0"/>
                <a:ea typeface="Tahoma" pitchFamily="34" charset="0"/>
                <a:cs typeface="Tahoma" pitchFamily="34" charset="0"/>
              </a:rPr>
              <a:t>[S]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[A]; với [B]=0101 và [A]=1001, bộ FA tạo [S]=1110, tổng được chuyển vào thanh ghi A khi có xung TRANSFER thứ hai tại t</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 [A]=1110.</a:t>
            </a:r>
          </a:p>
          <a:p>
            <a:pPr marL="457200" indent="-457200">
              <a:buAutoNum type="arabicPeriod"/>
            </a:pPr>
            <a:r>
              <a:rPr lang="en-US" sz="2400" spc="-100" smtClean="0">
                <a:latin typeface="Tahoma" pitchFamily="34" charset="0"/>
                <a:ea typeface="Tahoma" pitchFamily="34" charset="0"/>
                <a:cs typeface="Tahoma" pitchFamily="34" charset="0"/>
              </a:rPr>
              <a:t>Từ đây, tổng được đưa vào thanh ghi tích lủy. Trong máy tính, nội dung bộ tích lủy thường được chuyển vào bộ nhớ, tức là [A]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[M].</a:t>
            </a:r>
            <a:endParaRPr lang="en-US" sz="2400" spc="-100">
              <a:latin typeface="Tahoma" pitchFamily="34" charset="0"/>
              <a:ea typeface="Tahoma" pitchFamily="34" charset="0"/>
              <a:cs typeface="Tahoma" pitchFamily="34" charset="0"/>
            </a:endParaRPr>
          </a:p>
        </p:txBody>
      </p:sp>
      <p:cxnSp>
        <p:nvCxnSpPr>
          <p:cNvPr id="9" name="Straight Connector 8"/>
          <p:cNvCxnSpPr/>
          <p:nvPr/>
        </p:nvCxnSpPr>
        <p:spPr>
          <a:xfrm>
            <a:off x="2667000" y="1371600"/>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checkerboard(across)">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dissolv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dissolv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dissolv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5" name="TextBox 4"/>
          <p:cNvSpPr txBox="1"/>
          <p:nvPr/>
        </p:nvSpPr>
        <p:spPr>
          <a:xfrm>
            <a:off x="76200" y="228600"/>
            <a:ext cx="9144000" cy="1077218"/>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 2: </a:t>
            </a:r>
          </a:p>
          <a:p>
            <a:r>
              <a:rPr lang="en-US" sz="32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3200" spc="-100" smtClean="0">
                <a:latin typeface="Tahoma" pitchFamily="34" charset="0"/>
                <a:ea typeface="Tahoma" pitchFamily="34" charset="0"/>
                <a:cs typeface="Tahoma" pitchFamily="34" charset="0"/>
              </a:rPr>
              <a:t>  </a:t>
            </a:r>
            <a:endParaRPr lang="en-US" sz="3200" spc="-100">
              <a:latin typeface="Tahoma" pitchFamily="34" charset="0"/>
              <a:ea typeface="Tahoma" pitchFamily="34" charset="0"/>
              <a:cs typeface="Tahoma" pitchFamily="34" charset="0"/>
            </a:endParaRPr>
          </a:p>
        </p:txBody>
      </p:sp>
      <p:pic>
        <p:nvPicPr>
          <p:cNvPr id="6148" name="Picture 4"/>
          <p:cNvPicPr>
            <a:picLocks noChangeAspect="1" noChangeArrowheads="1"/>
          </p:cNvPicPr>
          <p:nvPr/>
        </p:nvPicPr>
        <p:blipFill>
          <a:blip r:embed="rId3" cstate="print"/>
          <a:srcRect/>
          <a:stretch>
            <a:fillRect/>
          </a:stretch>
        </p:blipFill>
        <p:spPr bwMode="auto">
          <a:xfrm>
            <a:off x="685800" y="1371600"/>
            <a:ext cx="7673473" cy="2667000"/>
          </a:xfrm>
          <a:prstGeom prst="rect">
            <a:avLst/>
          </a:prstGeom>
          <a:noFill/>
          <a:ln w="9525">
            <a:noFill/>
            <a:miter lim="800000"/>
            <a:headEnd/>
            <a:tailEnd/>
          </a:ln>
        </p:spPr>
      </p:pic>
      <p:pic>
        <p:nvPicPr>
          <p:cNvPr id="6150" name="Picture 6"/>
          <p:cNvPicPr>
            <a:picLocks noChangeAspect="1" noChangeArrowheads="1"/>
          </p:cNvPicPr>
          <p:nvPr/>
        </p:nvPicPr>
        <p:blipFill>
          <a:blip r:embed="rId4" cstate="print"/>
          <a:srcRect/>
          <a:stretch>
            <a:fillRect/>
          </a:stretch>
        </p:blipFill>
        <p:spPr bwMode="auto">
          <a:xfrm>
            <a:off x="779721" y="4267200"/>
            <a:ext cx="7678479" cy="1066800"/>
          </a:xfrm>
          <a:prstGeom prst="rect">
            <a:avLst/>
          </a:prstGeom>
          <a:noFill/>
          <a:ln w="9525">
            <a:noFill/>
            <a:miter lim="800000"/>
            <a:headEnd/>
            <a:tailEnd/>
          </a:ln>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dissolve">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dissolve">
                                      <p:cBhvr>
                                        <p:cTn id="17"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110</a:t>
            </a:fld>
            <a:endParaRPr lang="en-US"/>
          </a:p>
        </p:txBody>
      </p:sp>
      <p:sp>
        <p:nvSpPr>
          <p:cNvPr id="6" name="TextBox 5"/>
          <p:cNvSpPr txBox="1"/>
          <p:nvPr/>
        </p:nvSpPr>
        <p:spPr>
          <a:xfrm>
            <a:off x="457200" y="1066800"/>
            <a:ext cx="84582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Giả sử có 4 bộ số 4 bit được lấy từ bộ nhớ và cộng với mạch cộng trong hình trên. Cần bao nhiêu xung CLEAR? Bao nhiêu xung TRANSFER? Bao nhiêu xung LOAD?</a:t>
            </a:r>
          </a:p>
          <a:p>
            <a:pPr marL="457200" indent="-457200">
              <a:buAutoNum type="arabicPeriod"/>
            </a:pPr>
            <a:r>
              <a:rPr lang="en-US" sz="2400" spc="-100" smtClean="0">
                <a:latin typeface="Tahoma" pitchFamily="34" charset="0"/>
                <a:ea typeface="Tahoma" pitchFamily="34" charset="0"/>
                <a:cs typeface="Tahoma" pitchFamily="34" charset="0"/>
              </a:rPr>
              <a:t>Tìm nội dung thanh ghi A theo các bước sau: [A]=0000,</a:t>
            </a:r>
          </a:p>
          <a:p>
            <a:pPr marL="457200" indent="-457200"/>
            <a:r>
              <a:rPr lang="en-US" sz="2400" spc="-100" smtClean="0">
                <a:latin typeface="Tahoma" pitchFamily="34" charset="0"/>
                <a:ea typeface="Tahoma" pitchFamily="34" charset="0"/>
                <a:cs typeface="Tahoma" pitchFamily="34" charset="0"/>
              </a:rPr>
              <a:t>     [0110]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[B], [S]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[A], [1110]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[B], [S]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[A].      </a:t>
            </a:r>
            <a:endParaRPr lang="en-US" sz="2400" spc="-100">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111</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Lan truyền số nhớ</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228600" y="990600"/>
            <a:ext cx="8458200" cy="526297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cộng song song vừa thảo luận tính toán tương đối nhanh do cộng đồng thời các bit tại các vị trí khác nhau.</a:t>
            </a:r>
          </a:p>
          <a:p>
            <a:r>
              <a:rPr lang="en-US" sz="2400" spc="-100" smtClean="0">
                <a:latin typeface="Tahoma" pitchFamily="34" charset="0"/>
                <a:ea typeface="Tahoma" pitchFamily="34" charset="0"/>
                <a:cs typeface="Tahoma" pitchFamily="34" charset="0"/>
              </a:rPr>
              <a:t>Tuy nhiên, tốc độ này bị giới hạn bởi việc lan truyền số nhớ</a:t>
            </a:r>
          </a:p>
          <a:p>
            <a:r>
              <a:rPr lang="en-US" sz="2400" spc="-100" smtClean="0">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     0111</a:t>
            </a:r>
          </a:p>
          <a:p>
            <a:r>
              <a:rPr lang="en-US" sz="2400" spc="-100" smtClean="0">
                <a:latin typeface="Tahoma" pitchFamily="34" charset="0"/>
                <a:ea typeface="Tahoma" pitchFamily="34" charset="0"/>
                <a:cs typeface="Tahoma" pitchFamily="34" charset="0"/>
              </a:rPr>
              <a:t> + 0001</a:t>
            </a:r>
          </a:p>
          <a:p>
            <a:r>
              <a:rPr lang="en-US" sz="2400" spc="-100" smtClean="0">
                <a:latin typeface="Tahoma" pitchFamily="34" charset="0"/>
                <a:ea typeface="Tahoma" pitchFamily="34" charset="0"/>
                <a:cs typeface="Tahoma" pitchFamily="34" charset="0"/>
              </a:rPr>
              <a:t>    1000: ta thấy bit nhớ C đã lan truyền từ LSB đến MSB.</a:t>
            </a:r>
          </a:p>
          <a:p>
            <a:r>
              <a:rPr lang="en-US" sz="2400" spc="-100" smtClean="0">
                <a:latin typeface="Tahoma" pitchFamily="34" charset="0"/>
                <a:ea typeface="Tahoma" pitchFamily="34" charset="0"/>
                <a:cs typeface="Tahoma" pitchFamily="34" charset="0"/>
              </a:rPr>
              <a:t>Tình trạng này càng xấu khi bộ cộng với số bit càng lớn.</a:t>
            </a:r>
          </a:p>
          <a:p>
            <a:r>
              <a:rPr lang="en-US" sz="2400" spc="-100" smtClean="0">
                <a:latin typeface="Tahoma" pitchFamily="34" charset="0"/>
                <a:ea typeface="Tahoma" pitchFamily="34" charset="0"/>
                <a:cs typeface="Tahoma" pitchFamily="34" charset="0"/>
              </a:rPr>
              <a:t>Thí dụ: bộ cộng 32 bit, thời gian truyền bit nhớ có thể đến 1280ns = 1,28</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s.</a:t>
            </a:r>
          </a:p>
          <a:p>
            <a:r>
              <a:rPr lang="en-US" sz="2400" spc="-100" smtClean="0">
                <a:latin typeface="Tahoma" pitchFamily="34" charset="0"/>
                <a:ea typeface="Tahoma" pitchFamily="34" charset="0"/>
                <a:cs typeface="Tahoma" pitchFamily="34" charset="0"/>
              </a:rPr>
              <a:t>Bộ cộng không thể hoàn tất trong ít nhất 1,28</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s sau khi số được đưa vào thanh ghi.</a:t>
            </a:r>
          </a:p>
          <a:p>
            <a:r>
              <a:rPr lang="en-US" sz="2400" spc="-100" smtClean="0">
                <a:latin typeface="Tahoma" pitchFamily="34" charset="0"/>
                <a:ea typeface="Tahoma" pitchFamily="34" charset="0"/>
                <a:cs typeface="Tahoma" pitchFamily="34" charset="0"/>
              </a:rPr>
              <a:t>Từ đó, phát triển:</a:t>
            </a:r>
          </a:p>
          <a:p>
            <a:r>
              <a:rPr lang="en-US" sz="2400" spc="-100" smtClean="0">
                <a:latin typeface="Tahoma" pitchFamily="34" charset="0"/>
                <a:ea typeface="Tahoma" pitchFamily="34" charset="0"/>
                <a:cs typeface="Tahoma" pitchFamily="34" charset="0"/>
              </a:rPr>
              <a:t>      phương pháp </a:t>
            </a:r>
            <a:r>
              <a:rPr lang="en-US" sz="2400" b="1" spc="-100" smtClean="0">
                <a:solidFill>
                  <a:srgbClr val="C00000"/>
                </a:solidFill>
                <a:latin typeface="Tahoma" pitchFamily="34" charset="0"/>
                <a:ea typeface="Tahoma" pitchFamily="34" charset="0"/>
                <a:cs typeface="Tahoma" pitchFamily="34" charset="0"/>
              </a:rPr>
              <a:t>nhìn trước số nhớ </a:t>
            </a:r>
            <a:r>
              <a:rPr lang="en-US" sz="2400" spc="-100" smtClean="0">
                <a:latin typeface="Tahoma" pitchFamily="34" charset="0"/>
                <a:ea typeface="Tahoma" pitchFamily="34" charset="0"/>
                <a:cs typeface="Tahoma" pitchFamily="34" charset="0"/>
              </a:rPr>
              <a:t>(carry look ahead).  </a:t>
            </a:r>
            <a:endParaRPr lang="en-US" sz="2400" spc="-100">
              <a:latin typeface="Tahoma" pitchFamily="34" charset="0"/>
              <a:ea typeface="Tahoma" pitchFamily="34" charset="0"/>
              <a:cs typeface="Tahoma" pitchFamily="34" charset="0"/>
            </a:endParaRPr>
          </a:p>
        </p:txBody>
      </p:sp>
      <p:cxnSp>
        <p:nvCxnSpPr>
          <p:cNvPr id="9" name="Straight Connector 8"/>
          <p:cNvCxnSpPr/>
          <p:nvPr/>
        </p:nvCxnSpPr>
        <p:spPr>
          <a:xfrm>
            <a:off x="609600" y="3200400"/>
            <a:ext cx="76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dissolve">
                                      <p:cBhvr>
                                        <p:cTn id="23" dur="500"/>
                                        <p:tgtEl>
                                          <p:spTgt spid="7">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dissolve">
                                      <p:cBhvr>
                                        <p:cTn id="26" dur="500"/>
                                        <p:tgtEl>
                                          <p:spTgt spid="7">
                                            <p:txEl>
                                              <p:pRg st="4" end="4"/>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dissolve">
                                      <p:cBhvr>
                                        <p:cTn id="29" dur="500"/>
                                        <p:tgtEl>
                                          <p:spTgt spid="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dissolve">
                                      <p:cBhvr>
                                        <p:cTn id="34" dur="500"/>
                                        <p:tgtEl>
                                          <p:spTgt spid="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dissolve">
                                      <p:cBhvr>
                                        <p:cTn id="39" dur="500"/>
                                        <p:tgtEl>
                                          <p:spTgt spid="7">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 calcmode="lin" valueType="num">
                                      <p:cBhvr additive="base">
                                        <p:cTn id="44"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
                                            <p:txEl>
                                              <p:pRg st="9" end="9"/>
                                            </p:txEl>
                                          </p:spTgt>
                                        </p:tgtEl>
                                        <p:attrNameLst>
                                          <p:attrName>style.visibility</p:attrName>
                                        </p:attrNameLst>
                                      </p:cBhvr>
                                      <p:to>
                                        <p:strVal val="visible"/>
                                      </p:to>
                                    </p:set>
                                    <p:animEffect transition="in" filter="dissolve">
                                      <p:cBhvr>
                                        <p:cTn id="50" dur="500"/>
                                        <p:tgtEl>
                                          <p:spTgt spid="7">
                                            <p:txEl>
                                              <p:pRg st="9" end="9"/>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Effect transition="in" filter="dissolve">
                                      <p:cBhvr>
                                        <p:cTn id="53"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112</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IC cộng song song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457200" y="1066800"/>
            <a:ext cx="84582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Có nhiều IC đếm, thông thường dạng cộng 4 bit và mạch nhìn trước số nhớ, thí dụ 7483A, 74LS83A, 74LS283, 74HC283 là các vi mạch đếm song song 4 bit.  </a:t>
            </a:r>
            <a:endParaRPr lang="en-US" sz="2400" spc="-100">
              <a:latin typeface="Tahoma" pitchFamily="34" charset="0"/>
              <a:ea typeface="Tahoma" pitchFamily="34" charset="0"/>
              <a:cs typeface="Tahoma" pitchFamily="34" charset="0"/>
            </a:endParaRPr>
          </a:p>
        </p:txBody>
      </p:sp>
      <p:pic>
        <p:nvPicPr>
          <p:cNvPr id="8195" name="Picture 3"/>
          <p:cNvPicPr>
            <a:picLocks noChangeAspect="1" noChangeArrowheads="1"/>
          </p:cNvPicPr>
          <p:nvPr/>
        </p:nvPicPr>
        <p:blipFill>
          <a:blip r:embed="rId3" cstate="print"/>
          <a:srcRect/>
          <a:stretch>
            <a:fillRect/>
          </a:stretch>
        </p:blipFill>
        <p:spPr bwMode="auto">
          <a:xfrm>
            <a:off x="5109081" y="2514600"/>
            <a:ext cx="3958719" cy="2895600"/>
          </a:xfrm>
          <a:prstGeom prst="rect">
            <a:avLst/>
          </a:prstGeom>
          <a:noFill/>
          <a:ln w="9525">
            <a:noFill/>
            <a:miter lim="800000"/>
            <a:headEnd/>
            <a:tailEnd/>
          </a:ln>
        </p:spPr>
      </p:pic>
      <p:sp>
        <p:nvSpPr>
          <p:cNvPr id="9" name="TextBox 8"/>
          <p:cNvSpPr txBox="1"/>
          <p:nvPr/>
        </p:nvSpPr>
        <p:spPr>
          <a:xfrm>
            <a:off x="457200" y="2633008"/>
            <a:ext cx="4800600" cy="1938992"/>
          </a:xfrm>
          <a:prstGeom prst="rect">
            <a:avLst/>
          </a:prstGeom>
          <a:noFill/>
        </p:spPr>
        <p:txBody>
          <a:bodyPr wrap="square" rtlCol="0">
            <a:spAutoFit/>
          </a:bodyPr>
          <a:lstStyle/>
          <a:p>
            <a:r>
              <a:rPr lang="en-US" sz="2400" smtClean="0">
                <a:latin typeface="Tahoma" pitchFamily="34" charset="0"/>
                <a:ea typeface="Tahoma" pitchFamily="34" charset="0"/>
                <a:cs typeface="Tahoma" pitchFamily="34" charset="0"/>
              </a:rPr>
              <a:t>Hình vẽ ký hiệu chức năng của 74HC283.</a:t>
            </a:r>
          </a:p>
          <a:p>
            <a:r>
              <a:rPr lang="en-US" sz="2400" smtClean="0">
                <a:latin typeface="Tahoma" pitchFamily="34" charset="0"/>
                <a:ea typeface="Tahoma" pitchFamily="34" charset="0"/>
                <a:cs typeface="Tahoma" pitchFamily="34" charset="0"/>
              </a:rPr>
              <a:t>Ngõ vào: A</a:t>
            </a:r>
            <a:r>
              <a:rPr lang="en-US" sz="2400" baseline="-25000" smtClean="0">
                <a:latin typeface="Tahoma" pitchFamily="34" charset="0"/>
                <a:ea typeface="Tahoma" pitchFamily="34" charset="0"/>
                <a:cs typeface="Tahoma" pitchFamily="34" charset="0"/>
              </a:rPr>
              <a:t>3</a:t>
            </a:r>
            <a:r>
              <a:rPr lang="en-US" sz="2400" smtClean="0">
                <a:latin typeface="Tahoma" pitchFamily="34" charset="0"/>
                <a:ea typeface="Tahoma" pitchFamily="34" charset="0"/>
                <a:cs typeface="Tahoma" pitchFamily="34" charset="0"/>
              </a:rPr>
              <a:t>A</a:t>
            </a:r>
            <a:r>
              <a:rPr lang="en-US" sz="2400" baseline="-25000" smtClean="0">
                <a:latin typeface="Tahoma" pitchFamily="34" charset="0"/>
                <a:ea typeface="Tahoma" pitchFamily="34" charset="0"/>
                <a:cs typeface="Tahoma" pitchFamily="34" charset="0"/>
              </a:rPr>
              <a:t>2</a:t>
            </a:r>
            <a:r>
              <a:rPr lang="en-US" sz="2400" smtClean="0">
                <a:latin typeface="Tahoma" pitchFamily="34" charset="0"/>
                <a:ea typeface="Tahoma" pitchFamily="34" charset="0"/>
                <a:cs typeface="Tahoma" pitchFamily="34" charset="0"/>
              </a:rPr>
              <a:t>A</a:t>
            </a:r>
            <a:r>
              <a:rPr lang="en-US" sz="2400" baseline="-25000" smtClean="0">
                <a:latin typeface="Tahoma" pitchFamily="34" charset="0"/>
                <a:ea typeface="Tahoma" pitchFamily="34" charset="0"/>
                <a:cs typeface="Tahoma" pitchFamily="34" charset="0"/>
              </a:rPr>
              <a:t>1</a:t>
            </a:r>
            <a:r>
              <a:rPr lang="en-US" sz="2400" smtClean="0">
                <a:latin typeface="Tahoma" pitchFamily="34" charset="0"/>
                <a:ea typeface="Tahoma" pitchFamily="34" charset="0"/>
                <a:cs typeface="Tahoma" pitchFamily="34" charset="0"/>
              </a:rPr>
              <a:t>A</a:t>
            </a:r>
            <a:r>
              <a:rPr lang="en-US" sz="2400" baseline="-25000" smtClean="0">
                <a:latin typeface="Tahoma" pitchFamily="34" charset="0"/>
                <a:ea typeface="Tahoma" pitchFamily="34" charset="0"/>
                <a:cs typeface="Tahoma" pitchFamily="34" charset="0"/>
              </a:rPr>
              <a:t>0</a:t>
            </a:r>
            <a:r>
              <a:rPr lang="en-US" sz="2400" smtClean="0">
                <a:latin typeface="Tahoma" pitchFamily="34" charset="0"/>
                <a:ea typeface="Tahoma" pitchFamily="34" charset="0"/>
                <a:cs typeface="Tahoma" pitchFamily="34" charset="0"/>
              </a:rPr>
              <a:t> và B</a:t>
            </a:r>
            <a:r>
              <a:rPr lang="en-US" sz="2400" baseline="-25000" smtClean="0">
                <a:latin typeface="Tahoma" pitchFamily="34" charset="0"/>
                <a:ea typeface="Tahoma" pitchFamily="34" charset="0"/>
                <a:cs typeface="Tahoma" pitchFamily="34" charset="0"/>
              </a:rPr>
              <a:t>3</a:t>
            </a:r>
            <a:r>
              <a:rPr lang="en-US" sz="2400" smtClean="0">
                <a:latin typeface="Tahoma" pitchFamily="34" charset="0"/>
                <a:ea typeface="Tahoma" pitchFamily="34" charset="0"/>
                <a:cs typeface="Tahoma" pitchFamily="34" charset="0"/>
              </a:rPr>
              <a:t>B</a:t>
            </a:r>
            <a:r>
              <a:rPr lang="en-US" sz="2400" baseline="-25000" smtClean="0">
                <a:latin typeface="Tahoma" pitchFamily="34" charset="0"/>
                <a:ea typeface="Tahoma" pitchFamily="34" charset="0"/>
                <a:cs typeface="Tahoma" pitchFamily="34" charset="0"/>
              </a:rPr>
              <a:t>2</a:t>
            </a:r>
            <a:r>
              <a:rPr lang="en-US" sz="2400" smtClean="0">
                <a:latin typeface="Tahoma" pitchFamily="34" charset="0"/>
                <a:ea typeface="Tahoma" pitchFamily="34" charset="0"/>
                <a:cs typeface="Tahoma" pitchFamily="34" charset="0"/>
              </a:rPr>
              <a:t>B</a:t>
            </a:r>
            <a:r>
              <a:rPr lang="en-US" sz="2400" baseline="-25000" smtClean="0">
                <a:latin typeface="Tahoma" pitchFamily="34" charset="0"/>
                <a:ea typeface="Tahoma" pitchFamily="34" charset="0"/>
                <a:cs typeface="Tahoma" pitchFamily="34" charset="0"/>
              </a:rPr>
              <a:t>1</a:t>
            </a:r>
            <a:r>
              <a:rPr lang="en-US" sz="2400" smtClean="0">
                <a:latin typeface="Tahoma" pitchFamily="34" charset="0"/>
                <a:ea typeface="Tahoma" pitchFamily="34" charset="0"/>
                <a:cs typeface="Tahoma" pitchFamily="34" charset="0"/>
              </a:rPr>
              <a:t>B</a:t>
            </a:r>
            <a:r>
              <a:rPr lang="en-US" sz="2400" baseline="-25000" smtClean="0">
                <a:latin typeface="Tahoma" pitchFamily="34" charset="0"/>
                <a:ea typeface="Tahoma" pitchFamily="34" charset="0"/>
                <a:cs typeface="Tahoma" pitchFamily="34" charset="0"/>
              </a:rPr>
              <a:t>0 </a:t>
            </a:r>
            <a:r>
              <a:rPr lang="en-US" sz="2400" smtClean="0">
                <a:latin typeface="Tahoma" pitchFamily="34" charset="0"/>
                <a:ea typeface="Tahoma" pitchFamily="34" charset="0"/>
                <a:cs typeface="Tahoma" pitchFamily="34" charset="0"/>
              </a:rPr>
              <a:t>, Số nhớ C</a:t>
            </a:r>
            <a:r>
              <a:rPr lang="en-US" sz="2400" baseline="-25000" smtClean="0">
                <a:latin typeface="Tahoma" pitchFamily="34" charset="0"/>
                <a:ea typeface="Tahoma" pitchFamily="34" charset="0"/>
                <a:cs typeface="Tahoma" pitchFamily="34" charset="0"/>
              </a:rPr>
              <a:t>0</a:t>
            </a:r>
            <a:r>
              <a:rPr lang="en-US" sz="2400" smtClean="0">
                <a:latin typeface="Tahoma" pitchFamily="34" charset="0"/>
                <a:ea typeface="Tahoma" pitchFamily="34" charset="0"/>
                <a:cs typeface="Tahoma" pitchFamily="34" charset="0"/>
              </a:rPr>
              <a:t> vào và số nhớ C</a:t>
            </a:r>
            <a:r>
              <a:rPr lang="en-US" sz="2400" baseline="-25000" smtClean="0">
                <a:latin typeface="Tahoma" pitchFamily="34" charset="0"/>
                <a:ea typeface="Tahoma" pitchFamily="34" charset="0"/>
                <a:cs typeface="Tahoma" pitchFamily="34" charset="0"/>
              </a:rPr>
              <a:t>4</a:t>
            </a:r>
            <a:r>
              <a:rPr lang="en-US" sz="2400" smtClean="0">
                <a:latin typeface="Tahoma" pitchFamily="34" charset="0"/>
                <a:ea typeface="Tahoma" pitchFamily="34" charset="0"/>
                <a:cs typeface="Tahoma" pitchFamily="34" charset="0"/>
              </a:rPr>
              <a:t> ra</a:t>
            </a:r>
          </a:p>
          <a:p>
            <a:r>
              <a:rPr lang="en-US" sz="2400" smtClean="0">
                <a:latin typeface="Tahoma" pitchFamily="34" charset="0"/>
                <a:ea typeface="Tahoma" pitchFamily="34" charset="0"/>
                <a:cs typeface="Tahoma" pitchFamily="34" charset="0"/>
              </a:rPr>
              <a:t>Các bit tổng ngõ ra </a:t>
            </a:r>
            <a:r>
              <a:rPr lang="en-US" sz="2400" smtClean="0">
                <a:latin typeface="Tahoma" pitchFamily="34" charset="0"/>
                <a:ea typeface="Tahoma" pitchFamily="34" charset="0"/>
                <a:cs typeface="Tahoma" pitchFamily="34" charset="0"/>
                <a:sym typeface="Symbol"/>
              </a:rPr>
              <a:t></a:t>
            </a:r>
            <a:r>
              <a:rPr lang="en-US" sz="2400" baseline="-25000" smtClean="0">
                <a:latin typeface="Tahoma" pitchFamily="34" charset="0"/>
                <a:ea typeface="Tahoma" pitchFamily="34" charset="0"/>
                <a:cs typeface="Tahoma" pitchFamily="34" charset="0"/>
              </a:rPr>
              <a:t>3</a:t>
            </a:r>
            <a:r>
              <a:rPr lang="en-US" sz="2400" smtClean="0">
                <a:latin typeface="Tahoma" pitchFamily="34" charset="0"/>
                <a:ea typeface="Tahoma" pitchFamily="34" charset="0"/>
                <a:cs typeface="Tahoma" pitchFamily="34" charset="0"/>
                <a:sym typeface="Symbol"/>
              </a:rPr>
              <a:t></a:t>
            </a:r>
            <a:r>
              <a:rPr lang="en-US" sz="2400" baseline="-25000" smtClean="0">
                <a:latin typeface="Tahoma" pitchFamily="34" charset="0"/>
                <a:ea typeface="Tahoma" pitchFamily="34" charset="0"/>
                <a:cs typeface="Tahoma" pitchFamily="34" charset="0"/>
              </a:rPr>
              <a:t>2</a:t>
            </a:r>
            <a:r>
              <a:rPr lang="en-US" sz="2400" smtClean="0">
                <a:latin typeface="Tahoma" pitchFamily="34" charset="0"/>
                <a:ea typeface="Tahoma" pitchFamily="34" charset="0"/>
                <a:cs typeface="Tahoma" pitchFamily="34" charset="0"/>
                <a:sym typeface="Symbol"/>
              </a:rPr>
              <a:t></a:t>
            </a:r>
            <a:r>
              <a:rPr lang="en-US" sz="2400" baseline="-25000" smtClean="0">
                <a:latin typeface="Tahoma" pitchFamily="34" charset="0"/>
                <a:ea typeface="Tahoma" pitchFamily="34" charset="0"/>
                <a:cs typeface="Tahoma" pitchFamily="34" charset="0"/>
              </a:rPr>
              <a:t>1</a:t>
            </a:r>
            <a:r>
              <a:rPr lang="en-US" sz="2400" smtClean="0">
                <a:latin typeface="Tahoma" pitchFamily="34" charset="0"/>
                <a:ea typeface="Tahoma" pitchFamily="34" charset="0"/>
                <a:cs typeface="Tahoma" pitchFamily="34" charset="0"/>
                <a:sym typeface="Symbol"/>
              </a:rPr>
              <a:t></a:t>
            </a:r>
            <a:r>
              <a:rPr lang="en-US" sz="2400" baseline="-25000" smtClean="0">
                <a:latin typeface="Tahoma" pitchFamily="34" charset="0"/>
                <a:ea typeface="Tahoma" pitchFamily="34" charset="0"/>
                <a:cs typeface="Tahoma" pitchFamily="34" charset="0"/>
              </a:rPr>
              <a:t>0</a:t>
            </a:r>
            <a:r>
              <a:rPr lang="en-US" sz="2400" smtClean="0">
                <a:latin typeface="Tahoma" pitchFamily="34" charset="0"/>
                <a:ea typeface="Tahoma" pitchFamily="34" charset="0"/>
                <a:cs typeface="Tahoma" pitchFamily="34" charset="0"/>
              </a:rPr>
              <a:t>. </a:t>
            </a:r>
            <a:endParaRPr lang="en-US" sz="2400">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edge">
                                      <p:cBhvr>
                                        <p:cTn id="12" dur="20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dissolv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dissolv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wipe(left)">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113</a:t>
            </a:fld>
            <a:endParaRPr lang="en-US"/>
          </a:p>
        </p:txBody>
      </p:sp>
      <p:sp>
        <p:nvSpPr>
          <p:cNvPr id="5" name="TextBox 4"/>
          <p:cNvSpPr txBox="1"/>
          <p:nvPr/>
        </p:nvSpPr>
        <p:spPr>
          <a:xfrm>
            <a:off x="76200" y="76200"/>
            <a:ext cx="8458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Nối đuôi mạch cộng song song</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457200" y="1066800"/>
            <a:ext cx="84582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Có thể nối đuôi 2 hay nhiều IC cộng để thực hiện phép cộng với số nhị phân lớn hơn, như vẽ trong hình </a:t>
            </a:r>
            <a:endParaRPr lang="en-US" sz="2400" spc="-10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1143000" y="2057400"/>
            <a:ext cx="6524625" cy="4533900"/>
          </a:xfrm>
          <a:prstGeom prst="rect">
            <a:avLst/>
          </a:prstGeom>
          <a:noFill/>
          <a:ln w="9525">
            <a:noFill/>
            <a:miter lim="800000"/>
            <a:headEnd/>
            <a:tailEnd/>
          </a:ln>
        </p:spPr>
      </p:pic>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edge">
                                      <p:cBhvr>
                                        <p:cTn id="1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114</a:t>
            </a:fld>
            <a:endParaRPr lang="en-US"/>
          </a:p>
        </p:txBody>
      </p:sp>
      <p:sp>
        <p:nvSpPr>
          <p:cNvPr id="6" name="TextBox 5"/>
          <p:cNvSpPr txBox="1"/>
          <p:nvPr/>
        </p:nvSpPr>
        <p:spPr>
          <a:xfrm>
            <a:off x="304800" y="1066800"/>
            <a:ext cx="8458200" cy="489364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Xác định mức logic của ngõ vào và ngõ ra trong bộ cộng 8 bit ở hình trên khi cộng 72</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với 137</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a:t>
            </a:r>
          </a:p>
          <a:p>
            <a:endParaRPr lang="en-US" sz="2400" b="1" spc="-100" smtClean="0">
              <a:latin typeface="Tahoma" pitchFamily="34" charset="0"/>
              <a:ea typeface="Tahoma" pitchFamily="34" charset="0"/>
              <a:cs typeface="Tahoma" pitchFamily="34" charset="0"/>
            </a:endParaRP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Đâu tiên, chuyển sang nhị phân:</a:t>
            </a:r>
          </a:p>
          <a:p>
            <a:r>
              <a:rPr lang="en-US" sz="2400" spc="-100" smtClean="0">
                <a:latin typeface="Tahoma" pitchFamily="34" charset="0"/>
                <a:ea typeface="Tahoma" pitchFamily="34" charset="0"/>
                <a:cs typeface="Tahoma" pitchFamily="34" charset="0"/>
              </a:rPr>
              <a:t>        137= 10001001</a:t>
            </a:r>
          </a:p>
          <a:p>
            <a:r>
              <a:rPr lang="en-US" sz="2400" spc="-100" smtClean="0">
                <a:latin typeface="Tahoma" pitchFamily="34" charset="0"/>
                <a:ea typeface="Tahoma" pitchFamily="34" charset="0"/>
                <a:cs typeface="Tahoma" pitchFamily="34" charset="0"/>
              </a:rPr>
              <a:t>          72= 01001000 </a:t>
            </a:r>
          </a:p>
          <a:p>
            <a:r>
              <a:rPr lang="en-US" sz="2400" spc="-100" smtClean="0">
                <a:latin typeface="Tahoma" pitchFamily="34" charset="0"/>
                <a:ea typeface="Tahoma" pitchFamily="34" charset="0"/>
                <a:cs typeface="Tahoma" pitchFamily="34" charset="0"/>
              </a:rPr>
              <a:t>Hai giá trị nhị phân đưa vào A và B, tức là </a:t>
            </a:r>
          </a:p>
          <a:p>
            <a:r>
              <a:rPr lang="en-US" sz="2400" spc="-100" smtClean="0">
                <a:latin typeface="Tahoma" pitchFamily="34" charset="0"/>
                <a:ea typeface="Tahoma" pitchFamily="34" charset="0"/>
                <a:cs typeface="Tahoma" pitchFamily="34" charset="0"/>
              </a:rPr>
              <a:t>        [A] = 10001001</a:t>
            </a:r>
          </a:p>
          <a:p>
            <a:r>
              <a:rPr lang="en-US" sz="2400" spc="-100" smtClean="0">
                <a:latin typeface="Tahoma" pitchFamily="34" charset="0"/>
                <a:ea typeface="Tahoma" pitchFamily="34" charset="0"/>
                <a:cs typeface="Tahoma" pitchFamily="34" charset="0"/>
              </a:rPr>
              <a:t>        [B] = 01001000</a:t>
            </a:r>
          </a:p>
          <a:p>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 11010001  </a:t>
            </a:r>
          </a:p>
          <a:p>
            <a:r>
              <a:rPr lang="en-US" sz="2400" spc="-100" smtClean="0">
                <a:latin typeface="Tahoma" pitchFamily="34" charset="0"/>
                <a:ea typeface="Tahoma" pitchFamily="34" charset="0"/>
                <a:cs typeface="Tahoma" pitchFamily="34" charset="0"/>
              </a:rPr>
              <a:t>Không có tràn hàng (overflow )vào C</a:t>
            </a:r>
            <a:r>
              <a:rPr lang="en-US" sz="2400" spc="-100" baseline="-25000" smtClean="0">
                <a:latin typeface="Tahoma" pitchFamily="34" charset="0"/>
                <a:ea typeface="Tahoma" pitchFamily="34" charset="0"/>
                <a:cs typeface="Tahoma" pitchFamily="34" charset="0"/>
              </a:rPr>
              <a:t>8</a:t>
            </a:r>
            <a:r>
              <a:rPr lang="en-US" sz="2400" spc="-100" smtClean="0">
                <a:latin typeface="Tahoma" pitchFamily="34" charset="0"/>
                <a:ea typeface="Tahoma" pitchFamily="34" charset="0"/>
                <a:cs typeface="Tahoma" pitchFamily="34" charset="0"/>
              </a:rPr>
              <a:t> nên giá trị này là 0               </a:t>
            </a:r>
            <a:endParaRPr lang="en-US" sz="2400" spc="-100">
              <a:latin typeface="Tahoma" pitchFamily="34" charset="0"/>
              <a:ea typeface="Tahoma" pitchFamily="34" charset="0"/>
              <a:cs typeface="Tahoma" pitchFamily="34" charset="0"/>
            </a:endParaRPr>
          </a:p>
        </p:txBody>
      </p:sp>
      <p:cxnSp>
        <p:nvCxnSpPr>
          <p:cNvPr id="9" name="Straight Connector 8"/>
          <p:cNvCxnSpPr/>
          <p:nvPr/>
        </p:nvCxnSpPr>
        <p:spPr>
          <a:xfrm>
            <a:off x="685800" y="5105400"/>
            <a:ext cx="2743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0" y="76200"/>
            <a:ext cx="8458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Nối đuôi mạch cộng song song</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dissolv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dissolve">
                                      <p:cBhvr>
                                        <p:cTn id="33" dur="5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 calcmode="lin" valueType="num">
                                      <p:cBhvr additive="base">
                                        <p:cTn id="38"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dissolve">
                                      <p:cBhvr>
                                        <p:cTn id="44" dur="500"/>
                                        <p:tgtEl>
                                          <p:spTgt spid="6">
                                            <p:txEl>
                                              <p:pRg st="8" end="8"/>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dissolve">
                                      <p:cBhvr>
                                        <p:cTn id="47" dur="500"/>
                                        <p:tgtEl>
                                          <p:spTgt spid="6">
                                            <p:txEl>
                                              <p:pRg st="9" end="9"/>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6">
                                            <p:txEl>
                                              <p:pRg st="10" end="10"/>
                                            </p:txEl>
                                          </p:spTgt>
                                        </p:tgtEl>
                                        <p:attrNameLst>
                                          <p:attrName>style.visibility</p:attrName>
                                        </p:attrNameLst>
                                      </p:cBhvr>
                                      <p:to>
                                        <p:strVal val="visible"/>
                                      </p:to>
                                    </p:set>
                                    <p:animEffect transition="in" filter="dissolve">
                                      <p:cBhvr>
                                        <p:cTn id="50" dur="500"/>
                                        <p:tgtEl>
                                          <p:spTgt spid="6">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animEffect transition="in" filter="wipe(left)">
                                      <p:cBhvr>
                                        <p:cTn id="55" dur="20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115</a:t>
            </a:fld>
            <a:endParaRPr lang="en-US"/>
          </a:p>
        </p:txBody>
      </p:sp>
      <p:sp>
        <p:nvSpPr>
          <p:cNvPr id="6" name="TextBox 5"/>
          <p:cNvSpPr txBox="1"/>
          <p:nvPr/>
        </p:nvSpPr>
        <p:spPr>
          <a:xfrm>
            <a:off x="152400" y="1219200"/>
            <a:ext cx="8458200" cy="2539157"/>
          </a:xfrm>
          <a:prstGeom prst="rect">
            <a:avLst/>
          </a:prstGeom>
          <a:noFill/>
        </p:spPr>
        <p:txBody>
          <a:bodyPr wrap="square" rtlCol="0">
            <a:spAutoFit/>
          </a:bodyPr>
          <a:lstStyle/>
          <a:p>
            <a:pPr>
              <a:spcBef>
                <a:spcPts val="600"/>
              </a:spcBef>
            </a:pPr>
            <a:r>
              <a:rPr lang="en-US" sz="2400" b="1" spc="-100" smtClean="0">
                <a:solidFill>
                  <a:srgbClr val="C00000"/>
                </a:solidFill>
                <a:latin typeface="Tahoma" pitchFamily="34" charset="0"/>
                <a:ea typeface="Tahoma" pitchFamily="34" charset="0"/>
                <a:cs typeface="Tahoma" pitchFamily="34" charset="0"/>
              </a:rPr>
              <a:t>Câu hỏi ôn tập</a:t>
            </a:r>
            <a:r>
              <a:rPr lang="en-US" sz="2400" spc="-100" smtClean="0">
                <a:latin typeface="Tahoma" pitchFamily="34" charset="0"/>
                <a:ea typeface="Tahoma" pitchFamily="34" charset="0"/>
                <a:cs typeface="Tahoma" pitchFamily="34" charset="0"/>
              </a:rPr>
              <a:t>:</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Cần bao nhiêu 74HC283 để tạo mạch đếm 20 bit?</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Nếu 74HC283 có thời gian truyền trễ 30ns khi đi từ C</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đến C</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tìm thời gian truyền trễ tổng của bộ cộng 32 bit cấu tạo từ các IC 74HC283?</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Trong thí dụ trước đây, tìm mức ra của C</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a:t>
            </a:r>
            <a:endParaRPr lang="en-US" sz="2400" spc="-100">
              <a:latin typeface="Tahoma" pitchFamily="34" charset="0"/>
              <a:ea typeface="Tahoma" pitchFamily="34" charset="0"/>
              <a:cs typeface="Tahoma"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116</a:t>
            </a:fld>
            <a:endParaRPr lang="en-US"/>
          </a:p>
        </p:txBody>
      </p:sp>
      <p:sp>
        <p:nvSpPr>
          <p:cNvPr id="6" name="TextBox 5"/>
          <p:cNvSpPr txBox="1"/>
          <p:nvPr/>
        </p:nvSpPr>
        <p:spPr>
          <a:xfrm>
            <a:off x="304800" y="152400"/>
            <a:ext cx="8458200" cy="3046988"/>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Phép cộng</a:t>
            </a:r>
            <a:r>
              <a:rPr lang="en-US" sz="2400" spc="-100" smtClean="0">
                <a:latin typeface="Tahoma" pitchFamily="34" charset="0"/>
                <a:ea typeface="Tahoma" pitchFamily="34" charset="0"/>
                <a:cs typeface="Tahoma" pitchFamily="34" charset="0"/>
              </a:rPr>
              <a:t>: Các số dương và âm, bao gồm các bit dấu, có thể được cộng dùng mạch cộng song song cơ bản khi dùng </a:t>
            </a:r>
            <a:r>
              <a:rPr lang="en-US" sz="2400" spc="-100" smtClean="0">
                <a:solidFill>
                  <a:srgbClr val="FF0000"/>
                </a:solidFill>
                <a:latin typeface="Tahoma" pitchFamily="34" charset="0"/>
                <a:ea typeface="Tahoma" pitchFamily="34" charset="0"/>
                <a:cs typeface="Tahoma" pitchFamily="34" charset="0"/>
              </a:rPr>
              <a:t>dạng bù 2 cho số âm</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Thí dụ phép cộng số – 3 và +6  </a:t>
            </a:r>
          </a:p>
          <a:p>
            <a:r>
              <a:rPr lang="en-US" sz="2400" spc="-100" smtClean="0">
                <a:latin typeface="Tahoma" pitchFamily="34" charset="0"/>
                <a:ea typeface="Tahoma" pitchFamily="34" charset="0"/>
                <a:cs typeface="Tahoma" pitchFamily="34" charset="0"/>
              </a:rPr>
              <a:t>Dạng bù 2 của – 3 là 1101, còn + 6 biểu diễn là 0110.</a:t>
            </a:r>
          </a:p>
          <a:p>
            <a:r>
              <a:rPr lang="en-US" sz="2400" spc="-100" smtClean="0">
                <a:latin typeface="Tahoma" pitchFamily="34" charset="0"/>
                <a:ea typeface="Tahoma" pitchFamily="34" charset="0"/>
                <a:cs typeface="Tahoma" pitchFamily="34" charset="0"/>
              </a:rPr>
              <a:t>Các số trên đưa vào các thanh ghi tương ứng.</a:t>
            </a:r>
          </a:p>
          <a:p>
            <a:r>
              <a:rPr lang="en-US" sz="2400" spc="-100" smtClean="0">
                <a:latin typeface="Tahoma" pitchFamily="34" charset="0"/>
                <a:ea typeface="Tahoma" pitchFamily="34" charset="0"/>
                <a:cs typeface="Tahoma" pitchFamily="34" charset="0"/>
              </a:rPr>
              <a:t>Mạch cộng song song 4 bit cho kết quả 0011, tức là +3.</a:t>
            </a:r>
          </a:p>
          <a:p>
            <a:r>
              <a:rPr lang="en-US" sz="2400" spc="-100" smtClean="0">
                <a:latin typeface="Tahoma" pitchFamily="34" charset="0"/>
                <a:ea typeface="Tahoma" pitchFamily="34" charset="0"/>
                <a:cs typeface="Tahoma" pitchFamily="34" charset="0"/>
              </a:rPr>
              <a:t>Ngõ ra C</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 1 (bị bỏ qua trong phương pháp số bù 2).     </a:t>
            </a:r>
            <a:endParaRPr lang="en-US" sz="2400" spc="-100">
              <a:latin typeface="Tahoma" pitchFamily="34" charset="0"/>
              <a:ea typeface="Tahoma" pitchFamily="34" charset="0"/>
              <a:cs typeface="Tahoma" pitchFamily="34" charset="0"/>
            </a:endParaRPr>
          </a:p>
        </p:txBody>
      </p:sp>
      <p:pic>
        <p:nvPicPr>
          <p:cNvPr id="7" name="Picture 4"/>
          <p:cNvPicPr>
            <a:picLocks noChangeAspect="1" noChangeArrowheads="1"/>
          </p:cNvPicPr>
          <p:nvPr/>
        </p:nvPicPr>
        <p:blipFill>
          <a:blip r:embed="rId3" cstate="print"/>
          <a:srcRect/>
          <a:stretch>
            <a:fillRect/>
          </a:stretch>
        </p:blipFill>
        <p:spPr bwMode="auto">
          <a:xfrm>
            <a:off x="1524000" y="3281361"/>
            <a:ext cx="5695434" cy="3500439"/>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left)">
                                      <p:cBhvr>
                                        <p:cTn id="29" dur="500"/>
                                        <p:tgtEl>
                                          <p:spTgt spid="6">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edge">
                                      <p:cBhvr>
                                        <p:cTn id="3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117</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1019309" y="1752600"/>
            <a:ext cx="6430135" cy="3276600"/>
          </a:xfrm>
          <a:prstGeom prst="rect">
            <a:avLst/>
          </a:prstGeom>
          <a:noFill/>
          <a:ln w="9525">
            <a:noFill/>
            <a:miter lim="800000"/>
            <a:headEnd/>
            <a:tailEnd/>
          </a:ln>
        </p:spPr>
      </p:pic>
      <p:sp>
        <p:nvSpPr>
          <p:cNvPr id="6" name="TextBox 5"/>
          <p:cNvSpPr txBox="1"/>
          <p:nvPr/>
        </p:nvSpPr>
        <p:spPr>
          <a:xfrm>
            <a:off x="228600" y="381000"/>
            <a:ext cx="86868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Phép trừ</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Trong hệ bù 2, chuyển số bị trừ sang dạng bù 2, rồi thực hiện phép cộng. Ngõ ra tổng là hiệu số giữa số trừ và số bị trừ. </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304800" y="5124271"/>
            <a:ext cx="86868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Trong hình trên, mạch cộng song song được dùng để thực hiện phép (A – B) dùng phép bù 2. Các bit trong B được đảo (bù 1) rồi cộng với C</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 1 để tạo bù 2 ( số - B)   </a:t>
            </a:r>
            <a:r>
              <a:rPr lang="en-US" sz="2400" smtClean="0">
                <a:latin typeface="Arial-Rounded"/>
              </a:rPr>
              <a:t> </a:t>
            </a:r>
            <a:endParaRPr lang="en-US" sz="2400">
              <a:latin typeface="Arial-Rounded"/>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edge">
                                      <p:cBhvr>
                                        <p:cTn id="12" dur="20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118</a:t>
            </a:fld>
            <a:endParaRPr lang="en-US"/>
          </a:p>
        </p:txBody>
      </p:sp>
      <p:sp>
        <p:nvSpPr>
          <p:cNvPr id="8" name="TextBox 7"/>
          <p:cNvSpPr txBox="1"/>
          <p:nvPr/>
        </p:nvSpPr>
        <p:spPr>
          <a:xfrm>
            <a:off x="228600" y="381000"/>
            <a:ext cx="86868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minh họa</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Xét các bước để thực hiện (+4) – (+6)</a:t>
            </a:r>
          </a:p>
          <a:p>
            <a:pPr marL="457200" indent="-457200">
              <a:buAutoNum type="arabicPeriod"/>
            </a:pPr>
            <a:r>
              <a:rPr lang="en-US" sz="2400" spc="-100" smtClean="0">
                <a:latin typeface="Tahoma" pitchFamily="34" charset="0"/>
                <a:ea typeface="Tahoma" pitchFamily="34" charset="0"/>
                <a:cs typeface="Tahoma" pitchFamily="34" charset="0"/>
              </a:rPr>
              <a:t>+4 được lưu vào thanh ghi A là 0100.</a:t>
            </a:r>
          </a:p>
          <a:p>
            <a:pPr marL="457200" indent="-457200">
              <a:buAutoNum type="arabicPeriod"/>
            </a:pPr>
            <a:r>
              <a:rPr lang="en-US" sz="2400" spc="-100" smtClean="0">
                <a:latin typeface="Tahoma" pitchFamily="34" charset="0"/>
                <a:ea typeface="Tahoma" pitchFamily="34" charset="0"/>
                <a:cs typeface="Tahoma" pitchFamily="34" charset="0"/>
              </a:rPr>
              <a:t>+6 được lưu vào B là 0110</a:t>
            </a:r>
          </a:p>
          <a:p>
            <a:pPr marL="457200" indent="-457200">
              <a:buAutoNum type="arabicPeriod"/>
            </a:pPr>
            <a:r>
              <a:rPr lang="en-US" sz="2400" spc="-100" smtClean="0">
                <a:latin typeface="Tahoma" pitchFamily="34" charset="0"/>
                <a:ea typeface="Tahoma" pitchFamily="34" charset="0"/>
                <a:cs typeface="Tahoma" pitchFamily="34" charset="0"/>
              </a:rPr>
              <a:t>Ngõ ra đảo FF thanh ghi B (1001) đưa vào mạch cộng</a:t>
            </a:r>
          </a:p>
          <a:p>
            <a:pPr marL="457200" indent="-457200">
              <a:buAutoNum type="arabicPeriod"/>
            </a:pPr>
            <a:r>
              <a:rPr lang="en-US" sz="2400" spc="-100" smtClean="0">
                <a:latin typeface="Tahoma" pitchFamily="34" charset="0"/>
                <a:ea typeface="Tahoma" pitchFamily="34" charset="0"/>
                <a:cs typeface="Tahoma" pitchFamily="34" charset="0"/>
              </a:rPr>
              <a:t>Mạch cộng song song thực hiện phép cộng [A] = 0100 với [B] = 1001 cùng với số nhớ ban đầu C</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=1 vào LSB.  </a:t>
            </a:r>
            <a:endParaRPr lang="en-US" sz="2400" spc="-100">
              <a:latin typeface="Tahoma" pitchFamily="34" charset="0"/>
              <a:ea typeface="Tahoma" pitchFamily="34" charset="0"/>
              <a:cs typeface="Tahoma" pitchFamily="34" charset="0"/>
            </a:endParaRPr>
          </a:p>
        </p:txBody>
      </p:sp>
      <p:pic>
        <p:nvPicPr>
          <p:cNvPr id="8195" name="Picture 3"/>
          <p:cNvPicPr>
            <a:picLocks noChangeAspect="1" noChangeArrowheads="1"/>
          </p:cNvPicPr>
          <p:nvPr/>
        </p:nvPicPr>
        <p:blipFill>
          <a:blip r:embed="rId3" cstate="print"/>
          <a:srcRect/>
          <a:stretch>
            <a:fillRect/>
          </a:stretch>
        </p:blipFill>
        <p:spPr bwMode="auto">
          <a:xfrm>
            <a:off x="2282344" y="3048000"/>
            <a:ext cx="4006901" cy="1600200"/>
          </a:xfrm>
          <a:prstGeom prst="rect">
            <a:avLst/>
          </a:prstGeom>
          <a:noFill/>
          <a:ln w="9525">
            <a:noFill/>
            <a:miter lim="800000"/>
            <a:headEnd/>
            <a:tailEnd/>
          </a:ln>
        </p:spPr>
      </p:pic>
      <p:sp>
        <p:nvSpPr>
          <p:cNvPr id="10" name="TextBox 9"/>
          <p:cNvSpPr txBox="1"/>
          <p:nvPr/>
        </p:nvSpPr>
        <p:spPr>
          <a:xfrm>
            <a:off x="76200" y="4572000"/>
            <a:ext cx="8610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Do bit dấu là 1, kết quả (1110) là số âm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lấy bù 2 </a:t>
            </a:r>
            <a:endParaRPr lang="en-US" sz="2400" spc="-100">
              <a:latin typeface="Tahoma" pitchFamily="34" charset="0"/>
              <a:ea typeface="Tahoma" pitchFamily="34" charset="0"/>
              <a:cs typeface="Tahoma" pitchFamily="34" charset="0"/>
            </a:endParaRPr>
          </a:p>
        </p:txBody>
      </p:sp>
      <p:pic>
        <p:nvPicPr>
          <p:cNvPr id="8196" name="Picture 4"/>
          <p:cNvPicPr>
            <a:picLocks noChangeAspect="1" noChangeArrowheads="1"/>
          </p:cNvPicPr>
          <p:nvPr/>
        </p:nvPicPr>
        <p:blipFill>
          <a:blip r:embed="rId4" cstate="print"/>
          <a:srcRect/>
          <a:stretch>
            <a:fillRect/>
          </a:stretch>
        </p:blipFill>
        <p:spPr bwMode="auto">
          <a:xfrm>
            <a:off x="2819399" y="5105400"/>
            <a:ext cx="2376855" cy="1544956"/>
          </a:xfrm>
          <a:prstGeom prst="rect">
            <a:avLst/>
          </a:prstGeom>
          <a:noFill/>
          <a:ln w="9525">
            <a:noFill/>
            <a:miter lim="800000"/>
            <a:headEnd/>
            <a:tailEnd/>
          </a:ln>
        </p:spPr>
      </p:pic>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 calcmode="lin" valueType="num">
                                      <p:cBhvr additive="base">
                                        <p:cTn id="12"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left)">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left)">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dissolve">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195"/>
                                        </p:tgtEl>
                                        <p:attrNameLst>
                                          <p:attrName>style.visibility</p:attrName>
                                        </p:attrNameLst>
                                      </p:cBhvr>
                                      <p:to>
                                        <p:strVal val="visible"/>
                                      </p:to>
                                    </p:set>
                                    <p:animEffect transition="in" filter="dissolve">
                                      <p:cBhvr>
                                        <p:cTn id="33" dur="500"/>
                                        <p:tgtEl>
                                          <p:spTgt spid="819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196"/>
                                        </p:tgtEl>
                                        <p:attrNameLst>
                                          <p:attrName>style.visibility</p:attrName>
                                        </p:attrNameLst>
                                      </p:cBhvr>
                                      <p:to>
                                        <p:strVal val="visible"/>
                                      </p:to>
                                    </p:set>
                                    <p:animEffect transition="in" filter="dissolve">
                                      <p:cBhvr>
                                        <p:cTn id="43"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119</a:t>
            </a:fld>
            <a:endParaRPr lang="en-US"/>
          </a:p>
        </p:txBody>
      </p:sp>
      <p:sp>
        <p:nvSpPr>
          <p:cNvPr id="6" name="TextBox 5"/>
          <p:cNvSpPr txBox="1"/>
          <p:nvPr/>
        </p:nvSpPr>
        <p:spPr>
          <a:xfrm>
            <a:off x="0" y="0"/>
            <a:ext cx="83058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tổ hợp phép cộng/trừ</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9219" name="Picture 3"/>
          <p:cNvPicPr>
            <a:picLocks noChangeAspect="1" noChangeArrowheads="1"/>
          </p:cNvPicPr>
          <p:nvPr/>
        </p:nvPicPr>
        <p:blipFill>
          <a:blip r:embed="rId3" cstate="print"/>
          <a:srcRect/>
          <a:stretch>
            <a:fillRect/>
          </a:stretch>
        </p:blipFill>
        <p:spPr bwMode="auto">
          <a:xfrm>
            <a:off x="1600200" y="1019175"/>
            <a:ext cx="5695950" cy="5686425"/>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edge">
                                      <p:cBhvr>
                                        <p:cTn id="7" dur="2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5" name="TextBox 4"/>
          <p:cNvSpPr txBox="1"/>
          <p:nvPr/>
        </p:nvSpPr>
        <p:spPr>
          <a:xfrm>
            <a:off x="304800" y="228600"/>
            <a:ext cx="8153400" cy="584775"/>
          </a:xfrm>
          <a:prstGeom prst="rect">
            <a:avLst/>
          </a:prstGeom>
          <a:noFill/>
        </p:spPr>
        <p:txBody>
          <a:bodyPr wrap="square" rtlCol="0">
            <a:spAutoFit/>
          </a:bodyPr>
          <a:lstStyle/>
          <a:p>
            <a:r>
              <a:rPr lang="en-US" sz="32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Bộ giải mã/thúc  BCD sang thập phân</a:t>
            </a:r>
            <a:endParaRPr lang="en-US" sz="32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6" name="TextBox 15"/>
          <p:cNvSpPr txBox="1"/>
          <p:nvPr/>
        </p:nvSpPr>
        <p:spPr>
          <a:xfrm>
            <a:off x="381000" y="833735"/>
            <a:ext cx="78486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  bộ đếm 74ALS163 và bộ giải mã/thúc 7445.  </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7" name="Picture 6"/>
          <p:cNvPicPr>
            <a:picLocks noChangeAspect="1" noChangeArrowheads="1"/>
          </p:cNvPicPr>
          <p:nvPr/>
        </p:nvPicPr>
        <p:blipFill>
          <a:blip r:embed="rId3" cstate="print"/>
          <a:srcRect/>
          <a:stretch>
            <a:fillRect/>
          </a:stretch>
        </p:blipFill>
        <p:spPr bwMode="auto">
          <a:xfrm>
            <a:off x="1162050" y="4486275"/>
            <a:ext cx="6838950" cy="2143125"/>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885825" y="1371600"/>
            <a:ext cx="6886575" cy="2962275"/>
          </a:xfrm>
          <a:prstGeom prst="rect">
            <a:avLst/>
          </a:prstGeom>
          <a:noFill/>
          <a:ln w="9525">
            <a:noFill/>
            <a:miter lim="800000"/>
            <a:headEnd/>
            <a:tailEnd/>
          </a:ln>
        </p:spPr>
      </p:pic>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120</a:t>
            </a:fld>
            <a:endParaRPr lang="en-US"/>
          </a:p>
        </p:txBody>
      </p:sp>
      <p:sp>
        <p:nvSpPr>
          <p:cNvPr id="6" name="TextBox 5"/>
          <p:cNvSpPr txBox="1"/>
          <p:nvPr/>
        </p:nvSpPr>
        <p:spPr>
          <a:xfrm>
            <a:off x="304800" y="1085671"/>
            <a:ext cx="8686800" cy="5632311"/>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Mạch cộng/trừ </a:t>
            </a:r>
            <a:r>
              <a:rPr lang="en-US" sz="2400" spc="-100" smtClean="0">
                <a:latin typeface="Tahoma" pitchFamily="34" charset="0"/>
                <a:ea typeface="Tahoma" pitchFamily="34" charset="0"/>
                <a:cs typeface="Tahoma" pitchFamily="34" charset="0"/>
              </a:rPr>
              <a:t>được điều khiển từ hai tín hiệu ADD và SUB.</a:t>
            </a:r>
          </a:p>
          <a:p>
            <a:r>
              <a:rPr lang="en-US" sz="2400" spc="-100" smtClean="0">
                <a:latin typeface="Tahoma" pitchFamily="34" charset="0"/>
                <a:ea typeface="Tahoma" pitchFamily="34" charset="0"/>
                <a:cs typeface="Tahoma" pitchFamily="34" charset="0"/>
              </a:rPr>
              <a:t>Khi ADD lên cao, mạch thực hiện phép cộng [A] + [B].</a:t>
            </a:r>
          </a:p>
          <a:p>
            <a:r>
              <a:rPr lang="en-US" sz="2400" spc="-100" smtClean="0">
                <a:latin typeface="Tahoma" pitchFamily="34" charset="0"/>
                <a:ea typeface="Tahoma" pitchFamily="34" charset="0"/>
                <a:cs typeface="Tahoma" pitchFamily="34" charset="0"/>
              </a:rPr>
              <a:t>Khi SUB lên cao, mạch thực hiện phép trừ [A] – [B] </a:t>
            </a:r>
          </a:p>
          <a:p>
            <a:r>
              <a:rPr lang="en-US" sz="2400" spc="-100" smtClean="0">
                <a:latin typeface="Tahoma" pitchFamily="34" charset="0"/>
                <a:ea typeface="Tahoma" pitchFamily="34" charset="0"/>
                <a:cs typeface="Tahoma" pitchFamily="34" charset="0"/>
              </a:rPr>
              <a:t>Các bước:</a:t>
            </a:r>
          </a:p>
          <a:p>
            <a:pPr marL="457200" indent="-457200">
              <a:buAutoNum type="arabicPeriod"/>
            </a:pPr>
            <a:r>
              <a:rPr lang="en-US" sz="2400" spc="-100" smtClean="0">
                <a:latin typeface="Tahoma" pitchFamily="34" charset="0"/>
                <a:ea typeface="Tahoma" pitchFamily="34" charset="0"/>
                <a:cs typeface="Tahoma" pitchFamily="34" charset="0"/>
              </a:rPr>
              <a:t>Giả sử ADD=1; SUB=0 (cấm) các cổng AND 2,4,6, 8 ra =0. ADD=1 cho phép  ngõ ra cổng AND 1,3,5,7 là  [B].</a:t>
            </a:r>
          </a:p>
          <a:p>
            <a:pPr marL="457200" indent="-457200">
              <a:buAutoNum type="arabicPeriod"/>
            </a:pPr>
            <a:r>
              <a:rPr lang="en-US" sz="2400" spc="-100" smtClean="0">
                <a:latin typeface="Tahoma" pitchFamily="34" charset="0"/>
                <a:ea typeface="Tahoma" pitchFamily="34" charset="0"/>
                <a:cs typeface="Tahoma" pitchFamily="34" charset="0"/>
              </a:rPr>
              <a:t>Các mức từ 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đến 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qua cổng OR vào mạch cộng song song để cộng với các bit từ 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đến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Tổng ra </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đến </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a:t>
            </a:r>
          </a:p>
          <a:p>
            <a:pPr marL="457200" indent="-457200">
              <a:buAutoNum type="arabicPeriod"/>
            </a:pPr>
            <a:r>
              <a:rPr lang="en-US" sz="2400" spc="-100" smtClean="0">
                <a:latin typeface="Tahoma" pitchFamily="34" charset="0"/>
                <a:ea typeface="Tahoma" pitchFamily="34" charset="0"/>
                <a:cs typeface="Tahoma" pitchFamily="34" charset="0"/>
              </a:rPr>
              <a:t>Chú ý là SUB=0 tạo C</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 vào mạch cộng.</a:t>
            </a:r>
          </a:p>
          <a:p>
            <a:pPr marL="457200" indent="-457200">
              <a:buAutoNum type="arabicPeriod"/>
            </a:pPr>
            <a:r>
              <a:rPr lang="en-US" sz="2400" spc="-100" smtClean="0">
                <a:latin typeface="Tahoma" pitchFamily="34" charset="0"/>
                <a:ea typeface="Tahoma" pitchFamily="34" charset="0"/>
                <a:cs typeface="Tahoma" pitchFamily="34" charset="0"/>
              </a:rPr>
              <a:t>Giả sử ADD=0 (cấm các AND 1,3,5,7); SUB=1 cho phép các AND 2,4,6,8 có ngõ ra lần lượt là 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và 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a:t>
            </a:r>
          </a:p>
          <a:p>
            <a:pPr marL="457200" indent="-457200">
              <a:buAutoNum type="arabicPeriod"/>
            </a:pPr>
            <a:r>
              <a:rPr lang="en-US" sz="2400" spc="-100" smtClean="0">
                <a:latin typeface="Tahoma" pitchFamily="34" charset="0"/>
                <a:ea typeface="Tahoma" pitchFamily="34" charset="0"/>
                <a:cs typeface="Tahoma" pitchFamily="34" charset="0"/>
              </a:rPr>
              <a:t>Các nội dung này qua cổng OR vào bộ cộng đổ cộng với các bit từ 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đến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chú ý C</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=1, tức là [B] là số bù 2.</a:t>
            </a:r>
          </a:p>
          <a:p>
            <a:pPr marL="457200" indent="-457200">
              <a:buAutoNum type="arabicPeriod"/>
            </a:pPr>
            <a:r>
              <a:rPr lang="en-US" sz="2400" spc="-100" smtClean="0">
                <a:latin typeface="Tahoma" pitchFamily="34" charset="0"/>
                <a:ea typeface="Tahoma" pitchFamily="34" charset="0"/>
                <a:cs typeface="Tahoma" pitchFamily="34" charset="0"/>
              </a:rPr>
              <a:t>Sai biệt xuất hiện tại ngõ ra </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đến </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(có thể được chuyển tiếp sang bộ tích lủy A). </a:t>
            </a:r>
            <a:endParaRPr lang="en-US" sz="2400" spc="-100">
              <a:latin typeface="Tahoma" pitchFamily="34" charset="0"/>
              <a:ea typeface="Tahoma" pitchFamily="34" charset="0"/>
              <a:cs typeface="Tahoma" pitchFamily="34" charset="0"/>
            </a:endParaRPr>
          </a:p>
        </p:txBody>
      </p:sp>
      <p:cxnSp>
        <p:nvCxnSpPr>
          <p:cNvPr id="12" name="Straight Connector 11"/>
          <p:cNvCxnSpPr/>
          <p:nvPr/>
        </p:nvCxnSpPr>
        <p:spPr>
          <a:xfrm>
            <a:off x="5943600" y="4800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00800" y="4800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81800" y="4800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20000" y="4800600"/>
            <a:ext cx="228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0"/>
            <a:ext cx="83058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tổ hợp phép cộng/trừ</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dissolve">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dissolve">
                                      <p:cBhvr>
                                        <p:cTn id="33" dur="500"/>
                                        <p:tgtEl>
                                          <p:spTgt spid="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wipe(left)">
                                      <p:cBhvr>
                                        <p:cTn id="38" dur="500"/>
                                        <p:tgtEl>
                                          <p:spTgt spid="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Effect transition="in" filter="dissolve">
                                      <p:cBhvr>
                                        <p:cTn id="43" dur="500"/>
                                        <p:tgtEl>
                                          <p:spTgt spid="6">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6">
                                            <p:txEl>
                                              <p:pRg st="8" end="8"/>
                                            </p:txEl>
                                          </p:spTgt>
                                        </p:tgtEl>
                                        <p:attrNameLst>
                                          <p:attrName>style.visibility</p:attrName>
                                        </p:attrNameLst>
                                      </p:cBhvr>
                                      <p:to>
                                        <p:strVal val="visible"/>
                                      </p:to>
                                    </p:set>
                                    <p:animEffect transition="in" filter="dissolve">
                                      <p:cBhvr>
                                        <p:cTn id="48" dur="500"/>
                                        <p:tgtEl>
                                          <p:spTgt spid="6">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Effect transition="in" filter="dissolve">
                                      <p:cBhvr>
                                        <p:cTn id="5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121</a:t>
            </a:fld>
            <a:endParaRPr lang="en-US"/>
          </a:p>
        </p:txBody>
      </p:sp>
      <p:sp>
        <p:nvSpPr>
          <p:cNvPr id="6" name="TextBox 5"/>
          <p:cNvSpPr txBox="1"/>
          <p:nvPr/>
        </p:nvSpPr>
        <p:spPr>
          <a:xfrm>
            <a:off x="228600" y="381000"/>
            <a:ext cx="8686800" cy="2985433"/>
          </a:xfrm>
          <a:prstGeom prst="rect">
            <a:avLst/>
          </a:prstGeom>
          <a:noFill/>
        </p:spPr>
        <p:txBody>
          <a:bodyPr wrap="square" rtlCol="0">
            <a:spAutoFit/>
          </a:bodyPr>
          <a:lstStyle/>
          <a:p>
            <a:pPr>
              <a:spcBef>
                <a:spcPts val="600"/>
              </a:spcBef>
            </a:pPr>
            <a:r>
              <a:rPr lang="en-US" sz="2400" b="1" spc="-100" smtClean="0">
                <a:solidFill>
                  <a:srgbClr val="C00000"/>
                </a:solidFill>
                <a:latin typeface="Tahoma" pitchFamily="34" charset="0"/>
                <a:ea typeface="Tahoma" pitchFamily="34" charset="0"/>
                <a:cs typeface="Tahoma" pitchFamily="34" charset="0"/>
              </a:rPr>
              <a:t>Câu hỏi ôn tập</a:t>
            </a:r>
            <a:r>
              <a:rPr lang="en-US" sz="2400" spc="-100" smtClean="0">
                <a:latin typeface="Tahoma" pitchFamily="34" charset="0"/>
                <a:ea typeface="Tahoma" pitchFamily="34" charset="0"/>
                <a:cs typeface="Tahoma" pitchFamily="34" charset="0"/>
              </a:rPr>
              <a:t>: (từ sơ đồ mạch cộng/trừ)</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Tại sao cần C</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=1 khi mạch cộng/trừ thực hiện phép trừ?</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Giả sử [A]=0011 và [B]=0010, nếu ADD=1/SUB=0, tìm ngõ ra tại các cổng OR? </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Làm lại câu 2 khi ADD=0/SUB=1</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Đúng/sai: khi mạch cộng/trừ được dùng làm phép trừ, số bù 2 của số bị trừ xuất hiện tại ngõ vào mạch cộng.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122</a:t>
            </a:fld>
            <a:endParaRPr lang="en-US"/>
          </a:p>
        </p:txBody>
      </p:sp>
      <p:sp>
        <p:nvSpPr>
          <p:cNvPr id="6" name="TextBox 5"/>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tích hợp (IC) ALU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609600" y="1142999"/>
            <a:ext cx="3657600" cy="3381781"/>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228599" y="4800600"/>
            <a:ext cx="5223819" cy="1085850"/>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4648200" y="1504950"/>
            <a:ext cx="3660231" cy="2990850"/>
          </a:xfrm>
          <a:prstGeom prst="rect">
            <a:avLst/>
          </a:prstGeom>
          <a:noFill/>
          <a:ln w="9525">
            <a:noFill/>
            <a:miter lim="800000"/>
            <a:headEnd/>
            <a:tailEnd/>
          </a:ln>
        </p:spPr>
      </p:pic>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edg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edge">
                                      <p:cBhvr>
                                        <p:cTn id="12" dur="20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wipe(up)">
                                      <p:cBhvr>
                                        <p:cTn id="1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123</a:t>
            </a:fld>
            <a:endParaRPr lang="en-US"/>
          </a:p>
        </p:txBody>
      </p:sp>
      <p:sp>
        <p:nvSpPr>
          <p:cNvPr id="8" name="TextBox 7"/>
          <p:cNvSpPr txBox="1"/>
          <p:nvPr/>
        </p:nvSpPr>
        <p:spPr>
          <a:xfrm>
            <a:off x="228600" y="944940"/>
            <a:ext cx="86868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ALU 74LS382/HC382 </a:t>
            </a:r>
          </a:p>
          <a:p>
            <a:r>
              <a:rPr lang="en-US" sz="2400" spc="-100" smtClean="0">
                <a:latin typeface="Tahoma" pitchFamily="34" charset="0"/>
                <a:ea typeface="Tahoma" pitchFamily="34" charset="0"/>
                <a:cs typeface="Tahoma" pitchFamily="34" charset="0"/>
              </a:rPr>
              <a:t>Hình dưới đây trình trình IC 20 chân, với hai số vào nhị phân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và 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Tạo 4 bit ra F</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ALU này thực hiện được 8 phép tính tùy theo mã vào S</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a:t>
            </a:r>
          </a:p>
        </p:txBody>
      </p:sp>
      <p:sp>
        <p:nvSpPr>
          <p:cNvPr id="10" name="TextBox 9"/>
          <p:cNvSpPr txBox="1"/>
          <p:nvPr/>
        </p:nvSpPr>
        <p:spPr>
          <a:xfrm>
            <a:off x="304800" y="2826603"/>
            <a:ext cx="86868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Phép CLEAR </a:t>
            </a:r>
            <a:r>
              <a:rPr lang="en-US" sz="2400" spc="-100" smtClean="0">
                <a:latin typeface="Tahoma" pitchFamily="34" charset="0"/>
                <a:ea typeface="Tahoma" pitchFamily="34" charset="0"/>
                <a:cs typeface="Tahoma" pitchFamily="34" charset="0"/>
              </a:rPr>
              <a:t>Khi S</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 000, </a:t>
            </a:r>
          </a:p>
          <a:p>
            <a:r>
              <a:rPr lang="en-US" sz="2400" spc="-100" smtClean="0">
                <a:latin typeface="Tahoma" pitchFamily="34" charset="0"/>
                <a:ea typeface="Tahoma" pitchFamily="34" charset="0"/>
                <a:cs typeface="Tahoma" pitchFamily="34" charset="0"/>
              </a:rPr>
              <a:t>ALU xóa mọi bit F ra, 4 bit ra F</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0000.</a:t>
            </a:r>
          </a:p>
        </p:txBody>
      </p:sp>
      <p:sp>
        <p:nvSpPr>
          <p:cNvPr id="11" name="TextBox 10"/>
          <p:cNvSpPr txBox="1"/>
          <p:nvPr/>
        </p:nvSpPr>
        <p:spPr>
          <a:xfrm>
            <a:off x="304800" y="3828871"/>
            <a:ext cx="86868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Phép cộng </a:t>
            </a:r>
            <a:r>
              <a:rPr lang="en-US" sz="2400" spc="-100" smtClean="0">
                <a:latin typeface="Tahoma" pitchFamily="34" charset="0"/>
                <a:ea typeface="Tahoma" pitchFamily="34" charset="0"/>
                <a:cs typeface="Tahoma" pitchFamily="34" charset="0"/>
              </a:rPr>
              <a:t>Khi S</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=011, ALU sẽ cộng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với 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tạo tổng tại 4 bit ra F</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Trường hợp này C</a:t>
            </a:r>
            <a:r>
              <a:rPr lang="en-US" sz="2400" spc="-100" baseline="-25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nên chọn là 0, C</a:t>
            </a:r>
            <a:r>
              <a:rPr lang="en-US" sz="2400" spc="-100" baseline="-25000" smtClean="0">
                <a:latin typeface="Tahoma" pitchFamily="34" charset="0"/>
                <a:ea typeface="Tahoma" pitchFamily="34" charset="0"/>
                <a:cs typeface="Tahoma" pitchFamily="34" charset="0"/>
              </a:rPr>
              <a:t>N+4 </a:t>
            </a:r>
            <a:r>
              <a:rPr lang="en-US" sz="2400" spc="-100" smtClean="0">
                <a:latin typeface="Tahoma" pitchFamily="34" charset="0"/>
                <a:ea typeface="Tahoma" pitchFamily="34" charset="0"/>
                <a:cs typeface="Tahoma" pitchFamily="34" charset="0"/>
              </a:rPr>
              <a:t>là carry ra từ MSB. OVR = 1 chỉ thị tràn hàng (ngõ ra &gt; 4 bit). </a:t>
            </a:r>
          </a:p>
        </p:txBody>
      </p:sp>
      <p:sp>
        <p:nvSpPr>
          <p:cNvPr id="12" name="TextBox 11"/>
          <p:cNvSpPr txBox="1"/>
          <p:nvPr/>
        </p:nvSpPr>
        <p:spPr>
          <a:xfrm>
            <a:off x="304800" y="5135940"/>
            <a:ext cx="86868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Phép trừ </a:t>
            </a:r>
            <a:r>
              <a:rPr lang="en-US" sz="2400" spc="-100" smtClean="0">
                <a:latin typeface="Tahoma" pitchFamily="34" charset="0"/>
                <a:ea typeface="Tahoma" pitchFamily="34" charset="0"/>
                <a:cs typeface="Tahoma" pitchFamily="34" charset="0"/>
              </a:rPr>
              <a:t>Khi S</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 001, ALU thực hiện B – A;</a:t>
            </a:r>
          </a:p>
          <a:p>
            <a:r>
              <a:rPr lang="en-US" sz="2400" spc="-100" smtClean="0">
                <a:latin typeface="Tahoma" pitchFamily="34" charset="0"/>
                <a:ea typeface="Tahoma" pitchFamily="34" charset="0"/>
                <a:cs typeface="Tahoma" pitchFamily="34" charset="0"/>
              </a:rPr>
              <a:t>Khi S</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 010, ALU thực hiện A – B. Sai biệt trong 2 trường hợp xuất hiện tại F</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0000. Lúc này phải thiết lập C</a:t>
            </a:r>
            <a:r>
              <a:rPr lang="en-US" sz="2400" spc="-100" baseline="-25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=1</a:t>
            </a:r>
            <a:r>
              <a:rPr lang="en-US" sz="2400" smtClean="0">
                <a:latin typeface="Arial-Rounded"/>
              </a:rPr>
              <a:t>.</a:t>
            </a:r>
          </a:p>
        </p:txBody>
      </p:sp>
      <p:sp>
        <p:nvSpPr>
          <p:cNvPr id="9" name="TextBox 8"/>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tích hợp (IC) ALU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dissolv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dissolve">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dissolve">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dissolve">
                                      <p:cBhvr>
                                        <p:cTn id="37" dur="500"/>
                                        <p:tgtEl>
                                          <p:spTgt spid="12">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12">
                                            <p:txEl>
                                              <p:pRg st="1" end="1"/>
                                            </p:txEl>
                                          </p:spTgt>
                                        </p:tgtEl>
                                        <p:attrNameLst>
                                          <p:attrName>style.visibility</p:attrName>
                                        </p:attrNameLst>
                                      </p:cBhvr>
                                      <p:to>
                                        <p:strVal val="visible"/>
                                      </p:to>
                                    </p:set>
                                    <p:animEffect transition="in" filter="dissolve">
                                      <p:cBhvr>
                                        <p:cTn id="4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124</a:t>
            </a:fld>
            <a:endParaRPr lang="en-US"/>
          </a:p>
        </p:txBody>
      </p:sp>
      <p:sp>
        <p:nvSpPr>
          <p:cNvPr id="11" name="TextBox 10"/>
          <p:cNvSpPr txBox="1"/>
          <p:nvPr/>
        </p:nvSpPr>
        <p:spPr>
          <a:xfrm>
            <a:off x="228600" y="476071"/>
            <a:ext cx="86868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Phép XOR </a:t>
            </a:r>
            <a:r>
              <a:rPr lang="en-US" sz="2400" spc="-100" smtClean="0">
                <a:latin typeface="Tahoma" pitchFamily="34" charset="0"/>
                <a:ea typeface="Tahoma" pitchFamily="34" charset="0"/>
                <a:cs typeface="Tahoma" pitchFamily="34" charset="0"/>
              </a:rPr>
              <a:t>Khi S</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 100, ALU thực hiện phép XOR cho từng bit của A và B. Thí dụ với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0110 và  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1100 cho kết quả F</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1010.</a:t>
            </a:r>
          </a:p>
        </p:txBody>
      </p:sp>
      <p:pic>
        <p:nvPicPr>
          <p:cNvPr id="2053" name="Picture 5"/>
          <p:cNvPicPr>
            <a:picLocks noChangeAspect="1" noChangeArrowheads="1"/>
          </p:cNvPicPr>
          <p:nvPr/>
        </p:nvPicPr>
        <p:blipFill>
          <a:blip r:embed="rId3" cstate="print"/>
          <a:srcRect/>
          <a:stretch>
            <a:fillRect/>
          </a:stretch>
        </p:blipFill>
        <p:spPr bwMode="auto">
          <a:xfrm>
            <a:off x="5115059" y="1631032"/>
            <a:ext cx="3266941" cy="1340768"/>
          </a:xfrm>
          <a:prstGeom prst="rect">
            <a:avLst/>
          </a:prstGeom>
          <a:noFill/>
          <a:ln w="9525">
            <a:noFill/>
            <a:miter lim="800000"/>
            <a:headEnd/>
            <a:tailEnd/>
          </a:ln>
        </p:spPr>
      </p:pic>
      <p:sp>
        <p:nvSpPr>
          <p:cNvPr id="12" name="TextBox 11"/>
          <p:cNvSpPr txBox="1"/>
          <p:nvPr/>
        </p:nvSpPr>
        <p:spPr>
          <a:xfrm>
            <a:off x="152400" y="2990671"/>
            <a:ext cx="86868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Phép OR </a:t>
            </a:r>
            <a:r>
              <a:rPr lang="en-US" sz="2400" spc="-100" smtClean="0">
                <a:latin typeface="Tahoma" pitchFamily="34" charset="0"/>
                <a:ea typeface="Tahoma" pitchFamily="34" charset="0"/>
                <a:cs typeface="Tahoma" pitchFamily="34" charset="0"/>
              </a:rPr>
              <a:t>Khi S</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 101, ALU thực hiện phép OR cho từng bit của A và B. Thí dụ với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0110 và  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1100 cho kết quả F</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1110.</a:t>
            </a:r>
          </a:p>
        </p:txBody>
      </p:sp>
      <p:sp>
        <p:nvSpPr>
          <p:cNvPr id="15" name="TextBox 14"/>
          <p:cNvSpPr txBox="1"/>
          <p:nvPr/>
        </p:nvSpPr>
        <p:spPr>
          <a:xfrm>
            <a:off x="152400" y="4438471"/>
            <a:ext cx="88392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Phép AND  </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 110, ALU thực hiện phép AND cho từng bit của A và B. Thí dụ với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0110 và  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1100 cho kết quả F</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0100.</a:t>
            </a:r>
          </a:p>
        </p:txBody>
      </p:sp>
      <p:sp>
        <p:nvSpPr>
          <p:cNvPr id="16" name="TextBox 15"/>
          <p:cNvSpPr txBox="1"/>
          <p:nvPr/>
        </p:nvSpPr>
        <p:spPr>
          <a:xfrm>
            <a:off x="152400" y="5786735"/>
            <a:ext cx="8839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Phép Preset  </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 111, ALU  thiết lập F</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1111.</a:t>
            </a: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wedge">
                                      <p:cBhvr>
                                        <p:cTn id="12" dur="20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125</a:t>
            </a:fld>
            <a:endParaRPr lang="en-US"/>
          </a:p>
        </p:txBody>
      </p:sp>
      <p:sp>
        <p:nvSpPr>
          <p:cNvPr id="6" name="TextBox 5"/>
          <p:cNvSpPr txBox="1"/>
          <p:nvPr/>
        </p:nvSpPr>
        <p:spPr>
          <a:xfrm>
            <a:off x="152400" y="304800"/>
            <a:ext cx="88392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p>
          <a:p>
            <a:pPr marL="457200" indent="-457200">
              <a:buAutoNum type="alphaLcParenBoth"/>
            </a:pPr>
            <a:r>
              <a:rPr lang="en-US" sz="2400" spc="-100" smtClean="0">
                <a:latin typeface="Tahoma" pitchFamily="34" charset="0"/>
                <a:ea typeface="Tahoma" pitchFamily="34" charset="0"/>
                <a:cs typeface="Tahoma" pitchFamily="34" charset="0"/>
              </a:rPr>
              <a:t>Tìm ngõ ra của 74HC382 khi S</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 010,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0100 và  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0001, C</a:t>
            </a:r>
            <a:r>
              <a:rPr lang="en-US" sz="2400" spc="-100" baseline="-25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=1.</a:t>
            </a:r>
          </a:p>
          <a:p>
            <a:pPr marL="457200" indent="-457200">
              <a:buAutoNum type="alphaLcParenBoth"/>
            </a:pPr>
            <a:r>
              <a:rPr lang="en-US" sz="2400" spc="-100" smtClean="0">
                <a:latin typeface="Tahoma" pitchFamily="34" charset="0"/>
                <a:ea typeface="Tahoma" pitchFamily="34" charset="0"/>
                <a:cs typeface="Tahoma" pitchFamily="34" charset="0"/>
              </a:rPr>
              <a:t>Làm lại câu (a) khi mã S là 011.</a:t>
            </a:r>
          </a:p>
        </p:txBody>
      </p:sp>
      <p:sp>
        <p:nvSpPr>
          <p:cNvPr id="8" name="TextBox 7"/>
          <p:cNvSpPr txBox="1"/>
          <p:nvPr/>
        </p:nvSpPr>
        <p:spPr>
          <a:xfrm>
            <a:off x="152400" y="1935540"/>
            <a:ext cx="8839200" cy="415498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  </a:t>
            </a:r>
          </a:p>
          <a:p>
            <a:pPr marL="457200" indent="-457200">
              <a:buAutoNum type="alphaLcParenBoth"/>
            </a:pPr>
            <a:r>
              <a:rPr lang="en-US" sz="2400" spc="-100" smtClean="0">
                <a:latin typeface="Tahoma" pitchFamily="34" charset="0"/>
                <a:ea typeface="Tahoma" pitchFamily="34" charset="0"/>
                <a:cs typeface="Tahoma" pitchFamily="34" charset="0"/>
              </a:rPr>
              <a:t>Bảng chức năng cho thấy 010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(A – B). ALU thực hiện phép trừ bù 2</a:t>
            </a:r>
            <a:r>
              <a:rPr lang="en-US" sz="2400" spc="-100" smtClean="0">
                <a:latin typeface="Tahoma" pitchFamily="34" charset="0"/>
                <a:ea typeface="Tahoma" pitchFamily="34" charset="0"/>
                <a:cs typeface="Tahoma" pitchFamily="34" charset="0"/>
              </a:rPr>
              <a:t>, C</a:t>
            </a:r>
            <a:r>
              <a:rPr lang="en-US" sz="2400" spc="-100" baseline="-25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=1.</a:t>
            </a:r>
          </a:p>
          <a:p>
            <a:pPr marL="457200" indent="-457200"/>
            <a:r>
              <a:rPr lang="en-US" sz="2400" spc="-100" smtClean="0">
                <a:latin typeface="Tahoma" pitchFamily="34" charset="0"/>
                <a:ea typeface="Tahoma" pitchFamily="34" charset="0"/>
                <a:cs typeface="Tahoma" pitchFamily="34" charset="0"/>
              </a:rPr>
              <a:t>     Bỏ qua C</a:t>
            </a:r>
            <a:r>
              <a:rPr lang="en-US" sz="2400" spc="-100" baseline="-25000" smtClean="0">
                <a:latin typeface="Tahoma" pitchFamily="34" charset="0"/>
                <a:ea typeface="Tahoma" pitchFamily="34" charset="0"/>
                <a:cs typeface="Tahoma" pitchFamily="34" charset="0"/>
              </a:rPr>
              <a:t>N+4</a:t>
            </a:r>
            <a:r>
              <a:rPr lang="en-US" sz="2400" spc="-100" smtClean="0">
                <a:latin typeface="Tahoma" pitchFamily="34" charset="0"/>
                <a:ea typeface="Tahoma" pitchFamily="34" charset="0"/>
                <a:cs typeface="Tahoma" pitchFamily="34" charset="0"/>
              </a:rPr>
              <a:t>, kết quả ra tại ngõ ra F</a:t>
            </a:r>
          </a:p>
          <a:p>
            <a:pPr marL="457200" indent="-457200"/>
            <a:r>
              <a:rPr lang="en-US" sz="2400" spc="-100" smtClean="0">
                <a:latin typeface="Tahoma" pitchFamily="34" charset="0"/>
                <a:ea typeface="Tahoma" pitchFamily="34" charset="0"/>
                <a:cs typeface="Tahoma" pitchFamily="34" charset="0"/>
              </a:rPr>
              <a:t>Ngõ ra OVR xác định từ số có dấu.</a:t>
            </a:r>
          </a:p>
          <a:p>
            <a:pPr marL="457200" indent="-457200"/>
            <a:r>
              <a:rPr lang="en-US" sz="2400" spc="-100" smtClean="0">
                <a:latin typeface="Tahoma" pitchFamily="34" charset="0"/>
                <a:ea typeface="Tahoma" pitchFamily="34" charset="0"/>
                <a:cs typeface="Tahoma" pitchFamily="34" charset="0"/>
              </a:rPr>
              <a:t>Vậy, khi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0100 =+4</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và</a:t>
            </a:r>
          </a:p>
          <a:p>
            <a:pPr marL="457200" indent="-457200"/>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0001 =+1</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Kết quả F</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0011 =+3</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(đúng).</a:t>
            </a:r>
          </a:p>
          <a:p>
            <a:pPr marL="457200" indent="-457200"/>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a:t>
            </a:r>
            <a:r>
              <a:rPr lang="en-US" sz="2400" spc="-100" smtClean="0">
                <a:latin typeface="Tahoma" pitchFamily="34" charset="0"/>
                <a:ea typeface="Tahoma" pitchFamily="34" charset="0"/>
                <a:cs typeface="Tahoma" pitchFamily="34" charset="0"/>
              </a:rPr>
              <a:t>OVR =0. Trường hợp kết quả là số âm, sẽ có dạng số bù 2.</a:t>
            </a:r>
          </a:p>
          <a:p>
            <a:pPr marL="457200" indent="-457200"/>
            <a:r>
              <a:rPr lang="en-US" sz="2400" spc="-100" smtClean="0">
                <a:latin typeface="Tahoma" pitchFamily="34" charset="0"/>
                <a:ea typeface="Tahoma" pitchFamily="34" charset="0"/>
                <a:cs typeface="Tahoma" pitchFamily="34" charset="0"/>
              </a:rPr>
              <a:t>(b) Mã 011</a:t>
            </a:r>
            <a:r>
              <a:rPr lang="en-US" sz="2400" spc="-100" smtClean="0">
                <a:latin typeface="Tahoma" pitchFamily="34" charset="0"/>
                <a:ea typeface="Tahoma" pitchFamily="34" charset="0"/>
                <a:cs typeface="Tahoma" pitchFamily="34" charset="0"/>
                <a:sym typeface="Wingdings 3"/>
              </a:rPr>
              <a:t>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(A+B)</a:t>
            </a:r>
            <a:r>
              <a:rPr lang="en-US" sz="2400" spc="-100" smtClean="0">
                <a:latin typeface="Tahoma" pitchFamily="34" charset="0"/>
                <a:ea typeface="Tahoma" pitchFamily="34" charset="0"/>
                <a:cs typeface="Tahoma" pitchFamily="34" charset="0"/>
              </a:rPr>
              <a:t>. Tuy nhiên do C</a:t>
            </a:r>
            <a:r>
              <a:rPr lang="en-US" sz="2400" spc="-100" baseline="-25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=1, có bit carry vào LSB.</a:t>
            </a:r>
          </a:p>
          <a:p>
            <a:pPr marL="457200" indent="-457200"/>
            <a:r>
              <a:rPr lang="en-US" sz="2400" spc="-100" smtClean="0">
                <a:latin typeface="Tahoma" pitchFamily="34" charset="0"/>
                <a:ea typeface="Tahoma" pitchFamily="34" charset="0"/>
                <a:cs typeface="Tahoma" pitchFamily="34" charset="0"/>
              </a:rPr>
              <a:t>    Tạo F</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0110, lớn hơn 1 so với </a:t>
            </a:r>
            <a:r>
              <a:rPr lang="en-US" sz="2400" spc="-100" smtClean="0">
                <a:latin typeface="Tahoma" pitchFamily="34" charset="0"/>
                <a:ea typeface="Tahoma" pitchFamily="34" charset="0"/>
                <a:cs typeface="Tahoma" pitchFamily="34" charset="0"/>
                <a:sym typeface="Wingdings 3"/>
              </a:rPr>
              <a:t>(A+B), </a:t>
            </a:r>
            <a:r>
              <a:rPr lang="en-US" sz="2400" spc="-100" smtClean="0">
                <a:latin typeface="Tahoma" pitchFamily="34" charset="0"/>
                <a:ea typeface="Tahoma" pitchFamily="34" charset="0"/>
                <a:cs typeface="Tahoma" pitchFamily="34" charset="0"/>
              </a:rPr>
              <a:t>C</a:t>
            </a:r>
            <a:r>
              <a:rPr lang="en-US" sz="2400" spc="-100" baseline="-25000" smtClean="0">
                <a:latin typeface="Tahoma" pitchFamily="34" charset="0"/>
                <a:ea typeface="Tahoma" pitchFamily="34" charset="0"/>
                <a:cs typeface="Tahoma" pitchFamily="34" charset="0"/>
              </a:rPr>
              <a:t>N+4</a:t>
            </a:r>
            <a:r>
              <a:rPr lang="en-US" sz="2400" spc="-100" smtClean="0">
                <a:latin typeface="Tahoma" pitchFamily="34" charset="0"/>
                <a:ea typeface="Tahoma" pitchFamily="34" charset="0"/>
                <a:cs typeface="Tahoma" pitchFamily="34" charset="0"/>
              </a:rPr>
              <a:t>=OVR =0.</a:t>
            </a:r>
          </a:p>
          <a:p>
            <a:pPr marL="457200" indent="-457200"/>
            <a:r>
              <a:rPr lang="en-US" sz="2400" spc="-100" smtClean="0">
                <a:latin typeface="Tahoma" pitchFamily="34" charset="0"/>
                <a:ea typeface="Tahoma" pitchFamily="34" charset="0"/>
                <a:cs typeface="Tahoma" pitchFamily="34" charset="0"/>
              </a:rPr>
              <a:t>Để có kết quả đúng thì bắt buộc C</a:t>
            </a:r>
            <a:r>
              <a:rPr lang="en-US" sz="2400" spc="-100" baseline="-25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=0. </a:t>
            </a:r>
          </a:p>
        </p:txBody>
      </p:sp>
      <p:pic>
        <p:nvPicPr>
          <p:cNvPr id="4100" name="Picture 4"/>
          <p:cNvPicPr>
            <a:picLocks noChangeAspect="1" noChangeArrowheads="1"/>
          </p:cNvPicPr>
          <p:nvPr/>
        </p:nvPicPr>
        <p:blipFill>
          <a:blip r:embed="rId3" cstate="print"/>
          <a:srcRect/>
          <a:stretch>
            <a:fillRect/>
          </a:stretch>
        </p:blipFill>
        <p:spPr bwMode="auto">
          <a:xfrm>
            <a:off x="6196012" y="2819400"/>
            <a:ext cx="2470610" cy="1281546"/>
          </a:xfrm>
          <a:prstGeom prst="rect">
            <a:avLst/>
          </a:prstGeom>
          <a:noFill/>
          <a:ln w="9525">
            <a:noFill/>
            <a:miter lim="800000"/>
            <a:headEnd/>
            <a:tailEnd/>
          </a:ln>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100"/>
                                        </p:tgtEl>
                                        <p:attrNameLst>
                                          <p:attrName>style.visibility</p:attrName>
                                        </p:attrNameLst>
                                      </p:cBhvr>
                                      <p:to>
                                        <p:strVal val="visible"/>
                                      </p:to>
                                    </p:set>
                                    <p:animEffect transition="in" filter="dissolve">
                                      <p:cBhvr>
                                        <p:cTn id="18" dur="500"/>
                                        <p:tgtEl>
                                          <p:spTgt spid="410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wipe(left)">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dissolve">
                                      <p:cBhvr>
                                        <p:cTn id="28" dur="500"/>
                                        <p:tgtEl>
                                          <p:spTgt spid="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dissolve">
                                      <p:cBhvr>
                                        <p:cTn id="33" dur="500"/>
                                        <p:tgtEl>
                                          <p:spTgt spid="8">
                                            <p:txEl>
                                              <p:pRg st="4" end="4"/>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dissolve">
                                      <p:cBhvr>
                                        <p:cTn id="36" dur="500"/>
                                        <p:tgtEl>
                                          <p:spTgt spid="8">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dissolve">
                                      <p:cBhvr>
                                        <p:cTn id="41" dur="500"/>
                                        <p:tgtEl>
                                          <p:spTgt spid="8">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animEffect transition="in" filter="dissolve">
                                      <p:cBhvr>
                                        <p:cTn id="46" dur="500"/>
                                        <p:tgtEl>
                                          <p:spTgt spid="8">
                                            <p:txEl>
                                              <p:pRg st="7" end="7"/>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Effect transition="in" filter="dissolve">
                                      <p:cBhvr>
                                        <p:cTn id="49" dur="500"/>
                                        <p:tgtEl>
                                          <p:spTgt spid="8">
                                            <p:txEl>
                                              <p:pRg st="8" end="8"/>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dissolve">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126</a:t>
            </a:fld>
            <a:endParaRPr lang="en-US"/>
          </a:p>
        </p:txBody>
      </p:sp>
      <p:sp>
        <p:nvSpPr>
          <p:cNvPr id="6" name="TextBox 5"/>
          <p:cNvSpPr txBox="1"/>
          <p:nvPr/>
        </p:nvSpPr>
        <p:spPr>
          <a:xfrm>
            <a:off x="152400" y="304800"/>
            <a:ext cx="8839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 Nguyên cứu mạch ALU cơ bản 1 bit:</a:t>
            </a:r>
            <a:r>
              <a:rPr lang="en-US" sz="2400" smtClean="0">
                <a:effectLst>
                  <a:outerShdw blurRad="38100" dist="38100" dir="2700000" algn="tl">
                    <a:srgbClr val="000000">
                      <a:alpha val="43137"/>
                    </a:srgbClr>
                  </a:outerShdw>
                </a:effectLst>
                <a:latin typeface="Tahoma" pitchFamily="34" charset="0"/>
                <a:ea typeface="Tahoma" pitchFamily="34" charset="0"/>
                <a:cs typeface="Tahoma" pitchFamily="34" charset="0"/>
              </a:rPr>
              <a:t>.</a:t>
            </a:r>
          </a:p>
        </p:txBody>
      </p:sp>
      <p:pic>
        <p:nvPicPr>
          <p:cNvPr id="5122" name="Picture 2"/>
          <p:cNvPicPr>
            <a:picLocks noChangeAspect="1" noChangeArrowheads="1"/>
          </p:cNvPicPr>
          <p:nvPr/>
        </p:nvPicPr>
        <p:blipFill>
          <a:blip r:embed="rId3" cstate="print"/>
          <a:srcRect/>
          <a:stretch>
            <a:fillRect/>
          </a:stretch>
        </p:blipFill>
        <p:spPr bwMode="auto">
          <a:xfrm>
            <a:off x="838200" y="1066800"/>
            <a:ext cx="7572375" cy="431482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76200" y="4933950"/>
            <a:ext cx="4686300" cy="1695450"/>
          </a:xfrm>
          <a:prstGeom prst="rect">
            <a:avLst/>
          </a:prstGeom>
          <a:noFill/>
          <a:ln w="9525">
            <a:noFill/>
            <a:miter lim="800000"/>
            <a:headEnd/>
            <a:tailEnd/>
          </a:ln>
        </p:spPr>
      </p:pic>
      <p:sp>
        <p:nvSpPr>
          <p:cNvPr id="7" name="Left Arrow 6"/>
          <p:cNvSpPr/>
          <p:nvPr/>
        </p:nvSpPr>
        <p:spPr>
          <a:xfrm>
            <a:off x="5257800" y="5334000"/>
            <a:ext cx="1371600" cy="457200"/>
          </a:xfrm>
          <a:prstGeom prst="leftArrow">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ahoma" pitchFamily="34" charset="0"/>
                <a:ea typeface="Tahoma" pitchFamily="34" charset="0"/>
                <a:cs typeface="Tahoma" pitchFamily="34" charset="0"/>
              </a:rPr>
              <a:t>Số học</a:t>
            </a:r>
            <a:endParaRPr lang="en-US">
              <a:latin typeface="Tahoma" pitchFamily="34" charset="0"/>
              <a:ea typeface="Tahoma" pitchFamily="34" charset="0"/>
              <a:cs typeface="Tahoma" pitchFamily="34" charset="0"/>
            </a:endParaRPr>
          </a:p>
        </p:txBody>
      </p:sp>
      <p:sp>
        <p:nvSpPr>
          <p:cNvPr id="9" name="Left Arrow 8"/>
          <p:cNvSpPr/>
          <p:nvPr/>
        </p:nvSpPr>
        <p:spPr>
          <a:xfrm>
            <a:off x="5334000" y="5867400"/>
            <a:ext cx="1295400" cy="685800"/>
          </a:xfrm>
          <a:prstGeom prst="leftArrow">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ahoma" pitchFamily="34" charset="0"/>
                <a:ea typeface="Tahoma" pitchFamily="34" charset="0"/>
                <a:cs typeface="Tahoma" pitchFamily="34" charset="0"/>
              </a:rPr>
              <a:t>Logic</a:t>
            </a:r>
            <a:endParaRPr lang="en-US">
              <a:latin typeface="Tahoma" pitchFamily="34" charset="0"/>
              <a:ea typeface="Tahoma" pitchFamily="34" charset="0"/>
              <a:cs typeface="Tahoma" pitchFamily="34" charset="0"/>
            </a:endParaRPr>
          </a:p>
        </p:txBody>
      </p:sp>
      <p:sp>
        <p:nvSpPr>
          <p:cNvPr id="10" name="Right Brace 9"/>
          <p:cNvSpPr/>
          <p:nvPr/>
        </p:nvSpPr>
        <p:spPr>
          <a:xfrm>
            <a:off x="4876800" y="5791200"/>
            <a:ext cx="381000" cy="762000"/>
          </a:xfrm>
          <a:prstGeom prst="rightBrace">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6781800" y="5029200"/>
            <a:ext cx="2133600" cy="1371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smtClean="0">
                <a:latin typeface="Tahoma" pitchFamily="34" charset="0"/>
                <a:ea typeface="Tahoma" pitchFamily="34" charset="0"/>
                <a:cs typeface="Tahoma" pitchFamily="34" charset="0"/>
              </a:rPr>
              <a:t>ALU: </a:t>
            </a:r>
          </a:p>
          <a:p>
            <a:pPr algn="ctr"/>
            <a:r>
              <a:rPr lang="en-US" sz="2200" smtClean="0">
                <a:latin typeface="Tahoma" pitchFamily="34" charset="0"/>
                <a:ea typeface="Tahoma" pitchFamily="34" charset="0"/>
                <a:cs typeface="Tahoma" pitchFamily="34" charset="0"/>
              </a:rPr>
              <a:t>ARITHMETIC</a:t>
            </a:r>
          </a:p>
          <a:p>
            <a:pPr algn="ctr"/>
            <a:r>
              <a:rPr lang="en-US" sz="2200" smtClean="0">
                <a:latin typeface="Tahoma" pitchFamily="34" charset="0"/>
                <a:ea typeface="Tahoma" pitchFamily="34" charset="0"/>
                <a:cs typeface="Tahoma" pitchFamily="34" charset="0"/>
              </a:rPr>
              <a:t>LOGIC UNIT</a:t>
            </a:r>
            <a:endParaRPr lang="en-US" sz="22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edge">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dissolve">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5"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5"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6"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7" dur="1000" fill="hold"/>
                                        <p:tgtEl>
                                          <p:spTgt spid="11"/>
                                        </p:tgtEl>
                                        <p:attrNameLst>
                                          <p:attrName>ppt_h</p:attrName>
                                        </p:attrNameLst>
                                      </p:cBhvr>
                                      <p:tavLst>
                                        <p:tav tm="0">
                                          <p:val>
                                            <p:strVal val="#ppt_h"/>
                                          </p:val>
                                        </p:tav>
                                        <p:tav tm="100000">
                                          <p:val>
                                            <p:strVal val="#ppt_h"/>
                                          </p:val>
                                        </p:tav>
                                      </p:tavLst>
                                    </p:anim>
                                    <p:anim calcmode="lin" valueType="num">
                                      <p:cBhvr>
                                        <p:cTn id="38"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9"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40"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127</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bộ ALU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152400" y="990600"/>
            <a:ext cx="8839200" cy="526297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74ALS382 hay 74HC382 hoạt động với 4 bit. Có thể kết hợp 2 hay nhiều chip hơn để hoạt động với nhiều bit hơn. Hình vẽ phương thức kết nối chip ALU 4 bit tạo hoạt động 8 bit</a:t>
            </a:r>
          </a:p>
          <a:p>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4 </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0 </a:t>
            </a:r>
            <a:r>
              <a:rPr lang="en-US" sz="2400" spc="-100" smtClean="0">
                <a:latin typeface="Tahoma" pitchFamily="34" charset="0"/>
                <a:ea typeface="Tahoma" pitchFamily="34" charset="0"/>
                <a:cs typeface="Tahoma" pitchFamily="34" charset="0"/>
              </a:rPr>
              <a:t>v à   A</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4 </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tạo ngõ ra tám bit </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4 </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sym typeface="Symbol"/>
              </a:rPr>
              <a:t></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Chú ý các điểm sau:</a:t>
            </a:r>
          </a:p>
          <a:p>
            <a:pPr marL="457200" indent="-457200">
              <a:buAutoNum type="arabicPeriod"/>
            </a:pPr>
            <a:r>
              <a:rPr lang="en-US" sz="2400" spc="-100" smtClean="0">
                <a:latin typeface="Tahoma" pitchFamily="34" charset="0"/>
                <a:ea typeface="Tahoma" pitchFamily="34" charset="0"/>
                <a:cs typeface="Tahoma" pitchFamily="34" charset="0"/>
              </a:rPr>
              <a:t>Chíp Z1 hoạt động với 4 bit thấp của hai ngõ còn chip Z2 với 4 bit cao.</a:t>
            </a:r>
          </a:p>
          <a:p>
            <a:pPr marL="457200" indent="-457200">
              <a:buAutoNum type="arabicPeriod"/>
            </a:pPr>
            <a:r>
              <a:rPr lang="en-US" sz="2400" spc="-100" smtClean="0">
                <a:latin typeface="Tahoma" pitchFamily="34" charset="0"/>
                <a:ea typeface="Tahoma" pitchFamily="34" charset="0"/>
                <a:cs typeface="Tahoma" pitchFamily="34" charset="0"/>
              </a:rPr>
              <a:t>Tổng tại các ngõ ra tại F của Z1 và Z2. Các bit thấp tại Z1 còn các bit cao tại Z2.</a:t>
            </a:r>
          </a:p>
          <a:p>
            <a:pPr marL="457200" indent="-457200">
              <a:buAutoNum type="arabicPeriod"/>
            </a:pPr>
            <a:r>
              <a:rPr lang="en-US" sz="2400" spc="-100" smtClean="0">
                <a:latin typeface="Tahoma" pitchFamily="34" charset="0"/>
                <a:ea typeface="Tahoma" pitchFamily="34" charset="0"/>
                <a:cs typeface="Tahoma" pitchFamily="34" charset="0"/>
              </a:rPr>
              <a:t>Ngõ vào C</a:t>
            </a:r>
            <a:r>
              <a:rPr lang="en-US" sz="2400" spc="-100" baseline="-25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của Z1 ở vị trí LSB. Khi thực hiện cộng C</a:t>
            </a:r>
            <a:r>
              <a:rPr lang="en-US" sz="2400" spc="-100" baseline="-25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=0.</a:t>
            </a:r>
          </a:p>
          <a:p>
            <a:pPr marL="457200" indent="-457200">
              <a:buAutoNum type="arabicPeriod"/>
            </a:pPr>
            <a:r>
              <a:rPr lang="en-US" sz="2400" spc="-100" smtClean="0">
                <a:latin typeface="Tahoma" pitchFamily="34" charset="0"/>
                <a:ea typeface="Tahoma" pitchFamily="34" charset="0"/>
                <a:cs typeface="Tahoma" pitchFamily="34" charset="0"/>
              </a:rPr>
              <a:t>Bit nhớ C</a:t>
            </a:r>
            <a:r>
              <a:rPr lang="en-US" sz="2400" spc="-100" baseline="-25000" smtClean="0">
                <a:latin typeface="Tahoma" pitchFamily="34" charset="0"/>
                <a:ea typeface="Tahoma" pitchFamily="34" charset="0"/>
                <a:cs typeface="Tahoma" pitchFamily="34" charset="0"/>
              </a:rPr>
              <a:t>[N+4]</a:t>
            </a:r>
            <a:r>
              <a:rPr lang="en-US" sz="2400" spc="-100" smtClean="0">
                <a:latin typeface="Tahoma" pitchFamily="34" charset="0"/>
                <a:ea typeface="Tahoma" pitchFamily="34" charset="0"/>
                <a:cs typeface="Tahoma" pitchFamily="34" charset="0"/>
              </a:rPr>
              <a:t> của Z1 nối với ngõ vào C</a:t>
            </a:r>
            <a:r>
              <a:rPr lang="en-US" sz="2400" spc="-100" baseline="-25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của Z2. </a:t>
            </a:r>
          </a:p>
          <a:p>
            <a:pPr marL="457200" indent="-457200">
              <a:buAutoNum type="arabicPeriod"/>
            </a:pPr>
            <a:r>
              <a:rPr lang="en-US" sz="2400" spc="-100" smtClean="0">
                <a:latin typeface="Tahoma" pitchFamily="34" charset="0"/>
                <a:ea typeface="Tahoma" pitchFamily="34" charset="0"/>
                <a:cs typeface="Tahoma" pitchFamily="34" charset="0"/>
              </a:rPr>
              <a:t>Ngõ ra OVR của Z2 chỉ thị tràn hàng khi có số 8 bit có dấu.</a:t>
            </a:r>
          </a:p>
          <a:p>
            <a:pPr marL="457200" indent="-457200">
              <a:buAutoNum type="arabicPeriod"/>
            </a:pPr>
            <a:r>
              <a:rPr lang="en-US" sz="2400" spc="-100" smtClean="0">
                <a:latin typeface="Tahoma" pitchFamily="34" charset="0"/>
                <a:ea typeface="Tahoma" pitchFamily="34" charset="0"/>
                <a:cs typeface="Tahoma" pitchFamily="34" charset="0"/>
              </a:rPr>
              <a:t>Các mã điều khiển vào được kết nối để Z1 và Z2 cùng thực hiện một toán tử.</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dissolv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left)">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wipe(left)">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dissolve">
                                      <p:cBhvr>
                                        <p:cTn id="4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128</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355600" y="1219200"/>
            <a:ext cx="8483600" cy="41148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762000" y="5577248"/>
            <a:ext cx="4114800" cy="985477"/>
          </a:xfrm>
          <a:prstGeom prst="rect">
            <a:avLst/>
          </a:prstGeom>
          <a:noFill/>
          <a:ln w="9525">
            <a:noFill/>
            <a:miter lim="800000"/>
            <a:headEnd/>
            <a:tailEnd/>
          </a:ln>
        </p:spPr>
      </p:pic>
      <p:sp>
        <p:nvSpPr>
          <p:cNvPr id="6" name="TextBox 5"/>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bộ ALU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edg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dissolve">
                                      <p:cBhvr>
                                        <p:cTn id="1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129</a:t>
            </a:fld>
            <a:endParaRPr lang="en-US"/>
          </a:p>
        </p:txBody>
      </p:sp>
      <p:sp>
        <p:nvSpPr>
          <p:cNvPr id="6" name="TextBox 5"/>
          <p:cNvSpPr txBox="1"/>
          <p:nvPr/>
        </p:nvSpPr>
        <p:spPr>
          <a:xfrm>
            <a:off x="152400" y="304800"/>
            <a:ext cx="88392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Trong mạch trên, cho biết phương thức để thực hiện (B – A)?</a:t>
            </a:r>
          </a:p>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p>
          <a:p>
            <a:r>
              <a:rPr lang="en-US" sz="2400" spc="-100" smtClean="0">
                <a:latin typeface="Tahoma" pitchFamily="34" charset="0"/>
                <a:ea typeface="Tahoma" pitchFamily="34" charset="0"/>
                <a:cs typeface="Tahoma" pitchFamily="34" charset="0"/>
              </a:rPr>
              <a:t>Phải thay đổi mã điều khiển thành 001, còn Z1 có C</a:t>
            </a:r>
            <a:r>
              <a:rPr lang="en-US" sz="2400" spc="-100" baseline="-25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 1 </a:t>
            </a:r>
          </a:p>
        </p:txBody>
      </p:sp>
      <p:pic>
        <p:nvPicPr>
          <p:cNvPr id="7" name="Picture 2"/>
          <p:cNvPicPr>
            <a:picLocks noChangeAspect="1" noChangeArrowheads="1"/>
          </p:cNvPicPr>
          <p:nvPr/>
        </p:nvPicPr>
        <p:blipFill>
          <a:blip r:embed="rId3" cstate="print"/>
          <a:srcRect/>
          <a:stretch>
            <a:fillRect/>
          </a:stretch>
        </p:blipFill>
        <p:spPr bwMode="auto">
          <a:xfrm>
            <a:off x="533400" y="2057400"/>
            <a:ext cx="8169393" cy="396240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edge">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5" name="TextBox 4"/>
          <p:cNvSpPr txBox="1"/>
          <p:nvPr/>
        </p:nvSpPr>
        <p:spPr>
          <a:xfrm>
            <a:off x="228600" y="228600"/>
            <a:ext cx="8153400" cy="584775"/>
          </a:xfrm>
          <a:prstGeom prst="rect">
            <a:avLst/>
          </a:prstGeom>
          <a:noFill/>
        </p:spPr>
        <p:txBody>
          <a:bodyPr wrap="square" rtlCol="0">
            <a:spAutoFit/>
          </a:bodyPr>
          <a:lstStyle/>
          <a:p>
            <a:r>
              <a:rPr lang="en-US" sz="32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Thí dụ: mô tả hoạt động của mạch hình trên</a:t>
            </a:r>
            <a:endParaRPr lang="en-US" sz="32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7174" name="Picture 6"/>
          <p:cNvPicPr>
            <a:picLocks noChangeAspect="1" noChangeArrowheads="1"/>
          </p:cNvPicPr>
          <p:nvPr/>
        </p:nvPicPr>
        <p:blipFill>
          <a:blip r:embed="rId3" cstate="print"/>
          <a:srcRect/>
          <a:stretch>
            <a:fillRect/>
          </a:stretch>
        </p:blipFill>
        <p:spPr bwMode="auto">
          <a:xfrm>
            <a:off x="762000" y="838200"/>
            <a:ext cx="6838950" cy="2143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992257" y="3124200"/>
            <a:ext cx="6932543" cy="514350"/>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990600" y="3733800"/>
            <a:ext cx="6802315" cy="542516"/>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1090422" y="4488428"/>
            <a:ext cx="6986778" cy="540772"/>
          </a:xfrm>
          <a:prstGeom prst="rect">
            <a:avLst/>
          </a:prstGeom>
          <a:noFill/>
          <a:ln w="9525">
            <a:noFill/>
            <a:miter lim="800000"/>
            <a:headEnd/>
            <a:tailEnd/>
          </a:ln>
        </p:spPr>
      </p:pic>
      <p:pic>
        <p:nvPicPr>
          <p:cNvPr id="1033" name="Picture 9"/>
          <p:cNvPicPr>
            <a:picLocks noChangeAspect="1" noChangeArrowheads="1"/>
          </p:cNvPicPr>
          <p:nvPr/>
        </p:nvPicPr>
        <p:blipFill>
          <a:blip r:embed="rId7" cstate="print"/>
          <a:srcRect/>
          <a:stretch>
            <a:fillRect/>
          </a:stretch>
        </p:blipFill>
        <p:spPr bwMode="auto">
          <a:xfrm>
            <a:off x="1104900" y="5113325"/>
            <a:ext cx="5372100" cy="601675"/>
          </a:xfrm>
          <a:prstGeom prst="rect">
            <a:avLst/>
          </a:prstGeom>
          <a:noFill/>
          <a:ln w="9525">
            <a:noFill/>
            <a:miter lim="800000"/>
            <a:headEnd/>
            <a:tailEnd/>
          </a:ln>
        </p:spPr>
      </p:pic>
      <p:pic>
        <p:nvPicPr>
          <p:cNvPr id="1034" name="Picture 10"/>
          <p:cNvPicPr>
            <a:picLocks noChangeAspect="1" noChangeArrowheads="1"/>
          </p:cNvPicPr>
          <p:nvPr/>
        </p:nvPicPr>
        <p:blipFill>
          <a:blip r:embed="rId8" cstate="print"/>
          <a:srcRect/>
          <a:stretch>
            <a:fillRect/>
          </a:stretch>
        </p:blipFill>
        <p:spPr bwMode="auto">
          <a:xfrm>
            <a:off x="1066800" y="5816118"/>
            <a:ext cx="7086600" cy="279882"/>
          </a:xfrm>
          <a:prstGeom prst="rect">
            <a:avLst/>
          </a:prstGeom>
          <a:noFill/>
          <a:ln w="9525">
            <a:noFill/>
            <a:miter lim="800000"/>
            <a:headEnd/>
            <a:tailEnd/>
          </a:ln>
        </p:spPr>
      </p:pic>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dissolve">
                                      <p:cBhvr>
                                        <p:cTn id="7" dur="500"/>
                                        <p:tgtEl>
                                          <p:spTgt spid="71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dissolv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31"/>
                                        </p:tgtEl>
                                        <p:attrNameLst>
                                          <p:attrName>style.visibility</p:attrName>
                                        </p:attrNameLst>
                                      </p:cBhvr>
                                      <p:to>
                                        <p:strVal val="visible"/>
                                      </p:to>
                                    </p:set>
                                    <p:animEffect transition="in" filter="dissolve">
                                      <p:cBhvr>
                                        <p:cTn id="17" dur="500"/>
                                        <p:tgtEl>
                                          <p:spTgt spid="10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dissolve">
                                      <p:cBhvr>
                                        <p:cTn id="22" dur="500"/>
                                        <p:tgtEl>
                                          <p:spTgt spid="10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33"/>
                                        </p:tgtEl>
                                        <p:attrNameLst>
                                          <p:attrName>style.visibility</p:attrName>
                                        </p:attrNameLst>
                                      </p:cBhvr>
                                      <p:to>
                                        <p:strVal val="visible"/>
                                      </p:to>
                                    </p:set>
                                    <p:animEffect transition="in" filter="dissolve">
                                      <p:cBhvr>
                                        <p:cTn id="27" dur="500"/>
                                        <p:tgtEl>
                                          <p:spTgt spid="10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4"/>
                                        </p:tgtEl>
                                        <p:attrNameLst>
                                          <p:attrName>style.visibility</p:attrName>
                                        </p:attrNameLst>
                                      </p:cBhvr>
                                      <p:to>
                                        <p:strVal val="visible"/>
                                      </p:to>
                                    </p:set>
                                    <p:animEffect transition="in" filter="wipe(left)">
                                      <p:cBhvr>
                                        <p:cTn id="3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130</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chip ALU khác</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1066800"/>
            <a:ext cx="8839200" cy="2831544"/>
          </a:xfrm>
          <a:prstGeom prst="rect">
            <a:avLst/>
          </a:prstGeom>
          <a:noFill/>
        </p:spPr>
        <p:txBody>
          <a:bodyPr wrap="square" rtlCol="0">
            <a:spAutoFit/>
          </a:bodyPr>
          <a:lstStyle/>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74LS181/HC181 là dạng ALU 4 bit với 4 ngõ vào chọn một trong 16 phép tính. Ngài ra còn có chế độ chuyển từ phép tính luận lý sang số học (phép cộng và trừ).</a:t>
            </a:r>
          </a:p>
          <a:p>
            <a:pPr>
              <a:spcBef>
                <a:spcPts val="600"/>
              </a:spcBef>
            </a:pPr>
            <a:r>
              <a:rPr lang="en-US" sz="2400" spc="-100" smtClean="0">
                <a:latin typeface="Tahoma" pitchFamily="34" charset="0"/>
                <a:ea typeface="Tahoma" pitchFamily="34" charset="0"/>
                <a:cs typeface="Tahoma" pitchFamily="34" charset="0"/>
              </a:rPr>
              <a:t>ALU này có ngõ ra A = B dùng so sánh suất các ngõ vào A, B. Khi hai ngõ vào hoàn toàn bằng nhau, ngõ ra A=B là 1, ngược lại là 0.</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74LS881/HC881 tương tự chip 181, nhưng có khả năng thực hiện thêm một số phép tính luận lý khác.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131</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Nghiên cứu tình huống</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1510343" y="985837"/>
            <a:ext cx="5438145" cy="4195763"/>
          </a:xfrm>
          <a:prstGeom prst="rect">
            <a:avLst/>
          </a:prstGeom>
          <a:noFill/>
          <a:ln w="9525">
            <a:noFill/>
            <a:miter lim="800000"/>
            <a:headEnd/>
            <a:tailEnd/>
          </a:ln>
        </p:spPr>
      </p:pic>
      <p:sp>
        <p:nvSpPr>
          <p:cNvPr id="6" name="TextBox 5"/>
          <p:cNvSpPr txBox="1"/>
          <p:nvPr/>
        </p:nvSpPr>
        <p:spPr>
          <a:xfrm>
            <a:off x="304800" y="5105400"/>
            <a:ext cx="88392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sym typeface="Wingdings"/>
              </a:rPr>
              <a:t>Khi đo bộ cộng/trừ, ghi nhận được kết quả sau:</a:t>
            </a:r>
          </a:p>
          <a:p>
            <a:r>
              <a:rPr lang="en-US" sz="2400" spc="-100" smtClean="0">
                <a:solidFill>
                  <a:srgbClr val="C00000"/>
                </a:solidFill>
                <a:latin typeface="Tahoma" pitchFamily="34" charset="0"/>
                <a:ea typeface="Tahoma" pitchFamily="34" charset="0"/>
                <a:cs typeface="Tahoma" pitchFamily="34" charset="0"/>
                <a:sym typeface="Wingdings"/>
              </a:rPr>
              <a:t>Mode 1: ADD=0, SUB=0</a:t>
            </a:r>
            <a:r>
              <a:rPr lang="en-US" sz="2400" spc="-100" smtClean="0">
                <a:latin typeface="Tahoma" pitchFamily="34" charset="0"/>
                <a:ea typeface="Tahoma" pitchFamily="34" charset="0"/>
                <a:cs typeface="Tahoma" pitchFamily="34" charset="0"/>
                <a:sym typeface="Wingdings"/>
              </a:rPr>
              <a:t>: Ngõ ra tổng luôn = [A] + 1. Thí dụ khi </a:t>
            </a:r>
          </a:p>
          <a:p>
            <a:r>
              <a:rPr lang="en-US" sz="2400" spc="-100" smtClean="0">
                <a:latin typeface="Tahoma" pitchFamily="34" charset="0"/>
                <a:ea typeface="Tahoma" pitchFamily="34" charset="0"/>
                <a:cs typeface="Tahoma" pitchFamily="34" charset="0"/>
                <a:sym typeface="Wingdings"/>
              </a:rPr>
              <a:t>[A] = 0110 thì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sym typeface="Wingdings"/>
              </a:rPr>
              <a:t>] =0111. Điều này sai do ngõ ra OR và C</a:t>
            </a:r>
            <a:r>
              <a:rPr lang="en-US" sz="2400" spc="-100" baseline="-25000" smtClean="0">
                <a:latin typeface="Tahoma" pitchFamily="34" charset="0"/>
                <a:ea typeface="Tahoma" pitchFamily="34" charset="0"/>
                <a:cs typeface="Tahoma" pitchFamily="34" charset="0"/>
                <a:sym typeface="Wingdings"/>
              </a:rPr>
              <a:t>0 </a:t>
            </a:r>
            <a:r>
              <a:rPr lang="en-US" sz="2400" spc="-100" smtClean="0">
                <a:latin typeface="Tahoma" pitchFamily="34" charset="0"/>
                <a:ea typeface="Tahoma" pitchFamily="34" charset="0"/>
                <a:cs typeface="Tahoma" pitchFamily="34" charset="0"/>
                <a:sym typeface="Wingdings"/>
              </a:rPr>
              <a:t>phải bằng 0 để có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sym typeface="Wingdings"/>
              </a:rPr>
              <a:t>] = [A]   </a:t>
            </a:r>
            <a:endParaRPr lang="en-US" sz="2400" spc="-100" smtClean="0">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edge">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1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dissolve">
                                      <p:cBhvr>
                                        <p:cTn id="17" dur="500"/>
                                        <p:tgtEl>
                                          <p:spTgt spid="6">
                                            <p:txEl>
                                              <p:pRg st="1" end="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dissolve">
                                      <p:cBhvr>
                                        <p:cTn id="2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132</a:t>
            </a:fld>
            <a:endParaRPr lang="en-US"/>
          </a:p>
        </p:txBody>
      </p:sp>
      <p:sp>
        <p:nvSpPr>
          <p:cNvPr id="6" name="TextBox 5"/>
          <p:cNvSpPr txBox="1"/>
          <p:nvPr/>
        </p:nvSpPr>
        <p:spPr>
          <a:xfrm>
            <a:off x="304800" y="457200"/>
            <a:ext cx="8839200" cy="4524315"/>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sym typeface="Wingdings"/>
              </a:rPr>
              <a:t>Mode 2: ADD=1, SUB=0</a:t>
            </a:r>
            <a:r>
              <a:rPr lang="en-US" sz="2400" spc="-100" smtClean="0">
                <a:latin typeface="Tahoma" pitchFamily="34" charset="0"/>
                <a:ea typeface="Tahoma" pitchFamily="34" charset="0"/>
                <a:cs typeface="Tahoma" pitchFamily="34" charset="0"/>
                <a:sym typeface="Wingdings"/>
              </a:rPr>
              <a:t>: Tổng ra luôn lớn hơn 1 so với trị thực.  Thí dụ khi [A] = 0010 và [B] = 0100 thì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sym typeface="Wingdings"/>
              </a:rPr>
              <a:t>] =0111 thay vì 0110.</a:t>
            </a:r>
          </a:p>
          <a:p>
            <a:r>
              <a:rPr lang="en-US" sz="2400" spc="-100" smtClean="0">
                <a:solidFill>
                  <a:srgbClr val="C00000"/>
                </a:solidFill>
                <a:latin typeface="Tahoma" pitchFamily="34" charset="0"/>
                <a:ea typeface="Tahoma" pitchFamily="34" charset="0"/>
                <a:cs typeface="Tahoma" pitchFamily="34" charset="0"/>
                <a:sym typeface="Wingdings"/>
              </a:rPr>
              <a:t>Mode 3: ADD=1, SUB=1</a:t>
            </a:r>
            <a:r>
              <a:rPr lang="en-US" sz="2400" spc="-100" smtClean="0">
                <a:latin typeface="Tahoma" pitchFamily="34" charset="0"/>
                <a:ea typeface="Tahoma" pitchFamily="34" charset="0"/>
                <a:cs typeface="Tahoma" pitchFamily="34" charset="0"/>
                <a:sym typeface="Wingdings"/>
              </a:rPr>
              <a:t>: </a:t>
            </a:r>
          </a:p>
          <a:p>
            <a:r>
              <a:rPr lang="en-US" sz="2400" spc="-100" smtClean="0">
                <a:latin typeface="Tahoma" pitchFamily="34" charset="0"/>
                <a:ea typeface="Tahoma" pitchFamily="34" charset="0"/>
                <a:cs typeface="Tahoma" pitchFamily="34" charset="0"/>
                <a:sym typeface="Wingdings"/>
              </a:rPr>
              <a:t>Tổng ra luôn= [A] – [B] như mong muốn. </a:t>
            </a:r>
          </a:p>
          <a:p>
            <a:r>
              <a:rPr lang="en-US" sz="2400" spc="-100" smtClean="0">
                <a:latin typeface="Tahoma" pitchFamily="34" charset="0"/>
                <a:ea typeface="Tahoma" pitchFamily="34" charset="0"/>
                <a:cs typeface="Tahoma" pitchFamily="34" charset="0"/>
                <a:sym typeface="Wingdings"/>
              </a:rPr>
              <a:t>Khi xem xét các kết quả, ta thấy tổng ra vượt quá 1 trong hai mode đầu. Đầu tiên, nghĩ đến một trong 2 LSB, nhưng điều này không đúng do điều này không xảy ra với phép trừ.</a:t>
            </a:r>
          </a:p>
          <a:p>
            <a:r>
              <a:rPr lang="en-US" sz="2400" spc="-100" smtClean="0">
                <a:latin typeface="Tahoma" pitchFamily="34" charset="0"/>
                <a:ea typeface="Tahoma" pitchFamily="34" charset="0"/>
                <a:cs typeface="Tahoma" pitchFamily="34" charset="0"/>
                <a:sym typeface="Wingdings"/>
              </a:rPr>
              <a:t>Xét tiếp là C</a:t>
            </a:r>
            <a:r>
              <a:rPr lang="en-US" sz="2400" spc="-100" baseline="-25000" smtClean="0">
                <a:latin typeface="Tahoma" pitchFamily="34" charset="0"/>
                <a:ea typeface="Tahoma" pitchFamily="34" charset="0"/>
                <a:cs typeface="Tahoma" pitchFamily="34" charset="0"/>
                <a:sym typeface="Wingdings"/>
              </a:rPr>
              <a:t>0 </a:t>
            </a:r>
            <a:r>
              <a:rPr lang="en-US" sz="2400" spc="-100" smtClean="0">
                <a:latin typeface="Tahoma" pitchFamily="34" charset="0"/>
                <a:ea typeface="Tahoma" pitchFamily="34" charset="0"/>
                <a:cs typeface="Tahoma" pitchFamily="34" charset="0"/>
                <a:sym typeface="Wingdings"/>
              </a:rPr>
              <a:t>tạo 1 khi thực hiện phép trừ (trong số bù 2). Các chế độ khác thì C</a:t>
            </a:r>
            <a:r>
              <a:rPr lang="en-US" sz="2400" spc="-100" baseline="-25000" smtClean="0">
                <a:latin typeface="Tahoma" pitchFamily="34" charset="0"/>
                <a:ea typeface="Tahoma" pitchFamily="34" charset="0"/>
                <a:cs typeface="Tahoma" pitchFamily="34" charset="0"/>
                <a:sym typeface="Wingdings"/>
              </a:rPr>
              <a:t>0</a:t>
            </a:r>
            <a:r>
              <a:rPr lang="en-US" sz="2400" spc="-100" smtClean="0">
                <a:latin typeface="Tahoma" pitchFamily="34" charset="0"/>
                <a:ea typeface="Tahoma" pitchFamily="34" charset="0"/>
                <a:cs typeface="Tahoma" pitchFamily="34" charset="0"/>
                <a:sym typeface="Wingdings"/>
              </a:rPr>
              <a:t>=0, nhận thấy đường nối SUB với C</a:t>
            </a:r>
            <a:r>
              <a:rPr lang="en-US" sz="2400" spc="-100" baseline="-25000" smtClean="0">
                <a:latin typeface="Tahoma" pitchFamily="34" charset="0"/>
                <a:ea typeface="Tahoma" pitchFamily="34" charset="0"/>
                <a:cs typeface="Tahoma" pitchFamily="34" charset="0"/>
                <a:sym typeface="Wingdings"/>
              </a:rPr>
              <a:t>0</a:t>
            </a:r>
            <a:r>
              <a:rPr lang="en-US" sz="2400" spc="-100" smtClean="0">
                <a:latin typeface="Tahoma" pitchFamily="34" charset="0"/>
                <a:ea typeface="Tahoma" pitchFamily="34" charset="0"/>
                <a:cs typeface="Tahoma" pitchFamily="34" charset="0"/>
                <a:sym typeface="Wingdings"/>
              </a:rPr>
              <a:t> bị hở do hàn xấu; làm bộ cộng TTL đáp ứng giống khi C</a:t>
            </a:r>
            <a:r>
              <a:rPr lang="en-US" sz="2400" spc="-100" baseline="-25000" smtClean="0">
                <a:latin typeface="Tahoma" pitchFamily="34" charset="0"/>
                <a:ea typeface="Tahoma" pitchFamily="34" charset="0"/>
                <a:cs typeface="Tahoma" pitchFamily="34" charset="0"/>
                <a:sym typeface="Wingdings"/>
              </a:rPr>
              <a:t>0</a:t>
            </a:r>
            <a:r>
              <a:rPr lang="en-US" sz="2400" spc="-100" smtClean="0">
                <a:latin typeface="Tahoma" pitchFamily="34" charset="0"/>
                <a:ea typeface="Tahoma" pitchFamily="34" charset="0"/>
                <a:cs typeface="Tahoma" pitchFamily="34" charset="0"/>
                <a:sym typeface="Wingdings"/>
              </a:rPr>
              <a:t>=1. </a:t>
            </a:r>
          </a:p>
          <a:p>
            <a:r>
              <a:rPr lang="en-US" sz="2400" spc="-100" smtClean="0">
                <a:latin typeface="Tahoma" pitchFamily="34" charset="0"/>
                <a:ea typeface="Tahoma" pitchFamily="34" charset="0"/>
                <a:cs typeface="Tahoma" pitchFamily="34" charset="0"/>
                <a:sym typeface="Wingdings"/>
              </a:rPr>
              <a:t>Điều này ảnh hưởng đến 2 mode đầu, còn mode thứ 3 thì luôn cần C</a:t>
            </a:r>
            <a:r>
              <a:rPr lang="en-US" sz="2400" spc="-100" baseline="-25000" smtClean="0">
                <a:latin typeface="Tahoma" pitchFamily="34" charset="0"/>
                <a:ea typeface="Tahoma" pitchFamily="34" charset="0"/>
                <a:cs typeface="Tahoma" pitchFamily="34" charset="0"/>
                <a:sym typeface="Wingdings"/>
              </a:rPr>
              <a:t>0</a:t>
            </a:r>
            <a:r>
              <a:rPr lang="en-US" sz="2400" spc="-100" smtClean="0">
                <a:latin typeface="Tahoma" pitchFamily="34" charset="0"/>
                <a:ea typeface="Tahoma" pitchFamily="34" charset="0"/>
                <a:cs typeface="Tahoma" pitchFamily="34" charset="0"/>
                <a:sym typeface="Wingdings"/>
              </a:rPr>
              <a:t>=1.  </a:t>
            </a:r>
            <a:endParaRPr lang="en-US" sz="2400" spc="-100" smtClean="0">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dissolv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dissolve">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dissolve">
                                      <p:cBhvr>
                                        <p:cTn id="2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extBox 6"/>
          <p:cNvSpPr txBox="1"/>
          <p:nvPr/>
        </p:nvSpPr>
        <p:spPr>
          <a:xfrm>
            <a:off x="152400" y="304800"/>
            <a:ext cx="8839200" cy="2677656"/>
          </a:xfrm>
          <a:prstGeom prst="rect">
            <a:avLst/>
          </a:prstGeom>
          <a:noFill/>
        </p:spPr>
        <p:txBody>
          <a:bodyPr wrap="square" rtlCol="0">
            <a:spAutoFit/>
          </a:bodyPr>
          <a:lstStyle/>
          <a:p>
            <a:r>
              <a:rPr lang="en-US" sz="2400" b="1" smtClean="0">
                <a:solidFill>
                  <a:srgbClr val="C00000"/>
                </a:solidFill>
                <a:latin typeface="Tahoma" pitchFamily="34" charset="0"/>
                <a:ea typeface="Tahoma" pitchFamily="34" charset="0"/>
                <a:cs typeface="Tahoma" pitchFamily="34" charset="0"/>
              </a:rPr>
              <a:t>Thí dụ:</a:t>
            </a:r>
          </a:p>
          <a:p>
            <a:r>
              <a:rPr lang="en-US" sz="2400" smtClean="0">
                <a:latin typeface="Tahoma" pitchFamily="34" charset="0"/>
                <a:ea typeface="Tahoma" pitchFamily="34" charset="0"/>
                <a:cs typeface="Tahoma" pitchFamily="34" charset="0"/>
              </a:rPr>
              <a:t>Xét tiếp mạch cộng/trừ . Giả sử một hở mạch trong đường kết nối giữa SUB và cổng AND tại điểm X trong hình. Cho biết các ảnh hưởng của hở mạch này trong các chế độ khác nhau?</a:t>
            </a:r>
            <a:endParaRPr lang="en-US" sz="2400" b="1" smtClean="0">
              <a:latin typeface="Tahoma" pitchFamily="34" charset="0"/>
              <a:ea typeface="Tahoma" pitchFamily="34" charset="0"/>
              <a:cs typeface="Tahoma" pitchFamily="34" charset="0"/>
            </a:endParaRPr>
          </a:p>
          <a:p>
            <a:r>
              <a:rPr lang="en-US" sz="2400" b="1" smtClean="0">
                <a:latin typeface="Tahoma" pitchFamily="34" charset="0"/>
                <a:ea typeface="Tahoma" pitchFamily="34" charset="0"/>
                <a:cs typeface="Tahoma" pitchFamily="34" charset="0"/>
              </a:rPr>
              <a:t>Giải</a:t>
            </a:r>
            <a:r>
              <a:rPr lang="en-US" sz="2400" smtClean="0">
                <a:latin typeface="Tahoma" pitchFamily="34" charset="0"/>
                <a:ea typeface="Tahoma" pitchFamily="34" charset="0"/>
                <a:cs typeface="Tahoma" pitchFamily="34" charset="0"/>
              </a:rPr>
              <a:t>:</a:t>
            </a:r>
          </a:p>
          <a:p>
            <a:r>
              <a:rPr lang="en-US" sz="2400" smtClean="0">
                <a:latin typeface="Tahoma" pitchFamily="34" charset="0"/>
                <a:ea typeface="Tahoma" pitchFamily="34" charset="0"/>
                <a:cs typeface="Tahoma" pitchFamily="34" charset="0"/>
              </a:rPr>
              <a:t>Đầu tiên, lỗi này tạo mức 1 lên các cổng AND 2,4,6, 8 làm chúng luôn được enable, đưa ngõ vào B vào các cổng OR</a:t>
            </a:r>
          </a:p>
        </p:txBody>
      </p:sp>
      <p:cxnSp>
        <p:nvCxnSpPr>
          <p:cNvPr id="10" name="Straight Connector 9"/>
          <p:cNvCxnSpPr/>
          <p:nvPr/>
        </p:nvCxnSpPr>
        <p:spPr>
          <a:xfrm>
            <a:off x="5486400" y="2590800"/>
            <a:ext cx="22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2884944"/>
            <a:ext cx="88392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Mode 1: ADD=0,SUB=0</a:t>
            </a:r>
          </a:p>
          <a:p>
            <a:r>
              <a:rPr lang="en-US" sz="2400" spc="-100" smtClean="0">
                <a:latin typeface="Tahoma" pitchFamily="34" charset="0"/>
                <a:ea typeface="Tahoma" pitchFamily="34" charset="0"/>
                <a:cs typeface="Tahoma" pitchFamily="34" charset="0"/>
              </a:rPr>
              <a:t>Lổi này hầu như làm mạch thực hiện phép trừ. Bù 1 của B đến cổng OR rôòi đưa vào bộ cộng với A. Khi C</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 không cho phép thực hiện phép bù 2. Nên bộ cộng taạo [A] – [B] -1. Thí dụ, với [A] =+6 =0110 và [B]=+3=0011. Bộ cộng sẽ thực hiện như sau </a:t>
            </a:r>
          </a:p>
        </p:txBody>
      </p:sp>
      <p:pic>
        <p:nvPicPr>
          <p:cNvPr id="7173" name="Picture 5"/>
          <p:cNvPicPr>
            <a:picLocks noChangeAspect="1" noChangeArrowheads="1"/>
          </p:cNvPicPr>
          <p:nvPr/>
        </p:nvPicPr>
        <p:blipFill>
          <a:blip r:embed="rId3" cstate="print"/>
          <a:srcRect/>
          <a:stretch>
            <a:fillRect/>
          </a:stretch>
        </p:blipFill>
        <p:spPr bwMode="auto">
          <a:xfrm>
            <a:off x="2133600" y="4876800"/>
            <a:ext cx="4286250" cy="1371600"/>
          </a:xfrm>
          <a:prstGeom prst="rect">
            <a:avLst/>
          </a:prstGeom>
          <a:noFill/>
          <a:ln w="9525">
            <a:noFill/>
            <a:miter lim="800000"/>
            <a:headEnd/>
            <a:tailEnd/>
          </a:ln>
        </p:spPr>
      </p:pic>
      <p:sp>
        <p:nvSpPr>
          <p:cNvPr id="14" name="TextBox 13"/>
          <p:cNvSpPr txBox="1"/>
          <p:nvPr/>
        </p:nvSpPr>
        <p:spPr>
          <a:xfrm>
            <a:off x="304800" y="6172200"/>
            <a:ext cx="8001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Kết quả là 0010 +2 thay vì 0011=+3 như phép trừ đúng </a:t>
            </a:r>
            <a:endParaRPr lang="en-US" sz="2400" spc="-100">
              <a:latin typeface="Tahoma" pitchFamily="34" charset="0"/>
              <a:ea typeface="Tahoma" pitchFamily="34" charset="0"/>
              <a:cs typeface="Tahoma" pitchFamily="34" charset="0"/>
            </a:endParaRP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dissolve">
                                      <p:cBhvr>
                                        <p:cTn id="13" dur="500"/>
                                        <p:tgtEl>
                                          <p:spTgt spid="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wipe(left)">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dissolve">
                                      <p:cBhvr>
                                        <p:cTn id="23" dur="500"/>
                                        <p:tgtEl>
                                          <p:spTgt spid="12">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7173"/>
                                        </p:tgtEl>
                                        <p:attrNameLst>
                                          <p:attrName>style.visibility</p:attrName>
                                        </p:attrNameLst>
                                      </p:cBhvr>
                                      <p:to>
                                        <p:strVal val="visible"/>
                                      </p:to>
                                    </p:set>
                                    <p:animEffect transition="in" filter="wedge">
                                      <p:cBhvr>
                                        <p:cTn id="28" dur="2000"/>
                                        <p:tgtEl>
                                          <p:spTgt spid="717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extBox 6"/>
          <p:cNvSpPr txBox="1"/>
          <p:nvPr/>
        </p:nvSpPr>
        <p:spPr>
          <a:xfrm>
            <a:off x="152400" y="304800"/>
            <a:ext cx="8839200" cy="415498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Mode 2: ADD=1, SUB=0</a:t>
            </a:r>
          </a:p>
          <a:p>
            <a:r>
              <a:rPr lang="en-US" sz="2400" spc="-100" smtClean="0">
                <a:latin typeface="Tahoma" pitchFamily="34" charset="0"/>
                <a:ea typeface="Tahoma" pitchFamily="34" charset="0"/>
                <a:cs typeface="Tahoma" pitchFamily="34" charset="0"/>
              </a:rPr>
              <a:t>Khi ADD=1, các cổng AND 1,3,5,7 đưa ngõ vào B vào các cổng OR. Do đó các cổng OR luôn có ngõ vào là B và B, luôn tạo mức 1 ở ngõ ra. </a:t>
            </a:r>
          </a:p>
          <a:p>
            <a:r>
              <a:rPr lang="en-US" sz="2400" spc="-100" smtClean="0">
                <a:latin typeface="Tahoma" pitchFamily="34" charset="0"/>
                <a:ea typeface="Tahoma" pitchFamily="34" charset="0"/>
                <a:cs typeface="Tahoma" pitchFamily="34" charset="0"/>
              </a:rPr>
              <a:t>Thí dụ, ngõ vào cổng OR 9 là 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đến từ AND2 (do mạch lỗi), và 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từ AND1 (do ADD=1). Do đó, cổng OR9 tạo ngõ ra 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luôn là 1. </a:t>
            </a:r>
          </a:p>
          <a:p>
            <a:r>
              <a:rPr lang="en-US" sz="2400" spc="-100" smtClean="0">
                <a:latin typeface="Tahoma" pitchFamily="34" charset="0"/>
                <a:ea typeface="Tahoma" pitchFamily="34" charset="0"/>
                <a:cs typeface="Tahoma" pitchFamily="34" charset="0"/>
              </a:rPr>
              <a:t>Bộ cộng sẽ cộng 1111 từ cổng OR với [A] tạo tổng =[A] – 1. Tai sao 1111</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 1</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a:t>
            </a:r>
          </a:p>
          <a:p>
            <a:r>
              <a:rPr lang="en-US" sz="2400" b="1" spc="-100" smtClean="0">
                <a:solidFill>
                  <a:srgbClr val="C00000"/>
                </a:solidFill>
                <a:latin typeface="Tahoma" pitchFamily="34" charset="0"/>
                <a:ea typeface="Tahoma" pitchFamily="34" charset="0"/>
                <a:cs typeface="Tahoma" pitchFamily="34" charset="0"/>
              </a:rPr>
              <a:t>Mode 3: ADD=0,SUB=1</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Chế độ này hoạt động tốt do</a:t>
            </a:r>
          </a:p>
          <a:p>
            <a:r>
              <a:rPr lang="en-US" sz="2400" spc="-100" smtClean="0">
                <a:latin typeface="Tahoma" pitchFamily="34" charset="0"/>
                <a:ea typeface="Tahoma" pitchFamily="34" charset="0"/>
                <a:cs typeface="Tahoma" pitchFamily="34" charset="0"/>
              </a:rPr>
              <a:t> SUB =1 enable các AND 2,4,6,8  </a:t>
            </a:r>
          </a:p>
        </p:txBody>
      </p:sp>
      <p:cxnSp>
        <p:nvCxnSpPr>
          <p:cNvPr id="15" name="Straight Connector 14"/>
          <p:cNvCxnSpPr/>
          <p:nvPr/>
        </p:nvCxnSpPr>
        <p:spPr>
          <a:xfrm>
            <a:off x="1676400" y="2209800"/>
            <a:ext cx="304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cstate="print"/>
          <a:srcRect/>
          <a:stretch>
            <a:fillRect/>
          </a:stretch>
        </p:blipFill>
        <p:spPr bwMode="auto">
          <a:xfrm>
            <a:off x="4866114" y="3505200"/>
            <a:ext cx="4049286" cy="3124200"/>
          </a:xfrm>
          <a:prstGeom prst="rect">
            <a:avLst/>
          </a:prstGeom>
          <a:noFill/>
          <a:ln w="9525">
            <a:noFill/>
            <a:miter lim="800000"/>
            <a:headEnd/>
            <a:tailEnd/>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edge">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dissolve">
                                      <p:cBhvr>
                                        <p:cTn id="32" dur="500"/>
                                        <p:tgtEl>
                                          <p:spTgt spid="7">
                                            <p:txEl>
                                              <p:pRg st="5" end="5"/>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dissolve">
                                      <p:cBhvr>
                                        <p:cTn id="3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135</a:t>
            </a:fld>
            <a:endParaRPr lang="en-US"/>
          </a:p>
        </p:txBody>
      </p:sp>
      <p:sp>
        <p:nvSpPr>
          <p:cNvPr id="6" name="TextBox 5"/>
          <p:cNvSpPr txBox="1"/>
          <p:nvPr/>
        </p:nvSpPr>
        <p:spPr>
          <a:xfrm>
            <a:off x="152400" y="228600"/>
            <a:ext cx="8991600" cy="6001643"/>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Tóm tắt</a:t>
            </a:r>
            <a:r>
              <a:rPr lang="en-US" sz="2400" spc="-100" smtClean="0">
                <a:latin typeface="Tahoma" pitchFamily="34" charset="0"/>
                <a:ea typeface="Tahoma" pitchFamily="34" charset="0"/>
                <a:cs typeface="Tahoma" pitchFamily="34" charset="0"/>
              </a:rPr>
              <a:t>:</a:t>
            </a:r>
          </a:p>
          <a:p>
            <a:endParaRPr lang="en-US" sz="2400" spc="-100" smtClean="0">
              <a:latin typeface="Tahoma" pitchFamily="34" charset="0"/>
              <a:ea typeface="Tahoma" pitchFamily="34" charset="0"/>
              <a:cs typeface="Tahoma" pitchFamily="34" charset="0"/>
            </a:endParaRPr>
          </a:p>
          <a:p>
            <a:pPr marL="457200" indent="-457200">
              <a:buAutoNum type="arabicPeriod"/>
            </a:pPr>
            <a:r>
              <a:rPr lang="en-US" sz="2400" spc="-100" smtClean="0">
                <a:latin typeface="Tahoma" pitchFamily="34" charset="0"/>
                <a:ea typeface="Tahoma" pitchFamily="34" charset="0"/>
                <a:cs typeface="Tahoma" pitchFamily="34" charset="0"/>
              </a:rPr>
              <a:t>Biểu diễn số có dấu trong hệ nhị phân, thêm bit dấu với MSB.</a:t>
            </a:r>
          </a:p>
          <a:p>
            <a:pPr marL="457200" indent="-457200">
              <a:buAutoNum type="arabicPeriod"/>
            </a:pPr>
            <a:r>
              <a:rPr lang="en-US" sz="2400" spc="-100" smtClean="0">
                <a:latin typeface="Tahoma" pitchFamily="34" charset="0"/>
                <a:ea typeface="Tahoma" pitchFamily="34" charset="0"/>
                <a:cs typeface="Tahoma" pitchFamily="34" charset="0"/>
              </a:rPr>
              <a:t>Số bù 2 của số nhị phân, có được bằng cách lấy bù 1, rồi cộng thêm 1.</a:t>
            </a:r>
          </a:p>
          <a:p>
            <a:pPr marL="457200" indent="-457200">
              <a:buAutoNum type="arabicPeriod"/>
            </a:pPr>
            <a:r>
              <a:rPr lang="en-US" sz="2400" spc="-100" smtClean="0">
                <a:latin typeface="Tahoma" pitchFamily="34" charset="0"/>
                <a:ea typeface="Tahoma" pitchFamily="34" charset="0"/>
                <a:cs typeface="Tahoma" pitchFamily="34" charset="0"/>
              </a:rPr>
              <a:t>Trong phép bù 2, số dương được biểu diễn bởi bit dấu 0 tiếp theo là suất thực dạng nhị phân. Số âm dùng bit dấu là 1, tiếp theo là suất ở dạng bù 2. </a:t>
            </a:r>
          </a:p>
          <a:p>
            <a:pPr marL="457200" indent="-457200">
              <a:buAutoNum type="arabicPeriod"/>
            </a:pPr>
            <a:r>
              <a:rPr lang="en-US" sz="2400" spc="-100" smtClean="0">
                <a:latin typeface="Tahoma" pitchFamily="34" charset="0"/>
                <a:ea typeface="Tahoma" pitchFamily="34" charset="0"/>
                <a:cs typeface="Tahoma" pitchFamily="34" charset="0"/>
              </a:rPr>
              <a:t>Số nhị phân có dấu được đảo dấu bằng cách lấy số bù 2 số này, bao gồm cả bit dấu.   </a:t>
            </a:r>
          </a:p>
          <a:p>
            <a:pPr marL="457200" indent="-457200">
              <a:buAutoNum type="arabicPeriod"/>
            </a:pPr>
            <a:r>
              <a:rPr lang="en-US" sz="2400" spc="-100" smtClean="0">
                <a:latin typeface="Tahoma" pitchFamily="34" charset="0"/>
                <a:ea typeface="Tahoma" pitchFamily="34" charset="0"/>
                <a:cs typeface="Tahoma" pitchFamily="34" charset="0"/>
              </a:rPr>
              <a:t>Thực hiện phép trừ số có dấu bằng cách lấy đảo (bù 2) số bị trừ rồi cộng với số trừ. </a:t>
            </a:r>
          </a:p>
          <a:p>
            <a:pPr marL="457200" indent="-457200">
              <a:buAutoNum type="arabicPeriod"/>
            </a:pPr>
            <a:r>
              <a:rPr lang="en-US" sz="2400" spc="-100" smtClean="0">
                <a:latin typeface="Tahoma" pitchFamily="34" charset="0"/>
                <a:ea typeface="Tahoma" pitchFamily="34" charset="0"/>
                <a:cs typeface="Tahoma" pitchFamily="34" charset="0"/>
              </a:rPr>
              <a:t>Trong phép cộng BCD, cần thực hiện hiệu chỉnh khi tổng của vị trí số vượt quá 9 (1001).</a:t>
            </a:r>
          </a:p>
          <a:p>
            <a:pPr marL="457200" indent="-457200">
              <a:buAutoNum type="arabicPeriod"/>
            </a:pPr>
            <a:r>
              <a:rPr lang="en-US" sz="2400" spc="-100" smtClean="0">
                <a:latin typeface="Tahoma" pitchFamily="34" charset="0"/>
                <a:ea typeface="Tahoma" pitchFamily="34" charset="0"/>
                <a:cs typeface="Tahoma" pitchFamily="34" charset="0"/>
              </a:rPr>
              <a:t>Khi biểu diễn số có dấu trong hệ hexa, thì MSD của số hex sẽ là 8 hay lớn hơn khi số là âm (giá trị này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7 là số dương).  </a:t>
            </a:r>
            <a:r>
              <a:rPr lang="en-US" sz="2400" smtClean="0">
                <a:latin typeface="Arial-Rounded"/>
              </a:rPr>
              <a:t>     </a:t>
            </a:r>
            <a:endParaRPr lang="en-US" sz="2400">
              <a:latin typeface="Arial-Rounded"/>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dissolv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dissolv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dissolv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dissolv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dissolve">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136</a:t>
            </a:fld>
            <a:endParaRPr lang="en-US"/>
          </a:p>
        </p:txBody>
      </p:sp>
      <p:sp>
        <p:nvSpPr>
          <p:cNvPr id="6" name="TextBox 5"/>
          <p:cNvSpPr txBox="1"/>
          <p:nvPr/>
        </p:nvSpPr>
        <p:spPr>
          <a:xfrm>
            <a:off x="152400" y="228600"/>
            <a:ext cx="8991600" cy="5632311"/>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Tóm tắt</a:t>
            </a:r>
            <a:r>
              <a:rPr lang="en-US" sz="2400" spc="-100" smtClean="0">
                <a:latin typeface="Tahoma" pitchFamily="34" charset="0"/>
                <a:ea typeface="Tahoma" pitchFamily="34" charset="0"/>
                <a:cs typeface="Tahoma" pitchFamily="34" charset="0"/>
              </a:rPr>
              <a:t>:</a:t>
            </a:r>
          </a:p>
          <a:p>
            <a:pPr marL="457200" indent="-457200">
              <a:buFont typeface="+mj-lt"/>
              <a:buAutoNum type="arabicPeriod" startAt="8"/>
            </a:pPr>
            <a:r>
              <a:rPr lang="en-US" sz="2400" spc="-100" smtClean="0">
                <a:latin typeface="Tahoma" pitchFamily="34" charset="0"/>
                <a:ea typeface="Tahoma" pitchFamily="34" charset="0"/>
                <a:cs typeface="Tahoma" pitchFamily="34" charset="0"/>
              </a:rPr>
              <a:t>ALU (Arithmetic/Logic Unit) chứa mạch điện nhằm thực hiện các phép tính số học hay luận lý cho số nhị phân chứa trong bộ nhớ.</a:t>
            </a:r>
          </a:p>
          <a:p>
            <a:pPr marL="457200" indent="-457200">
              <a:buFont typeface="+mj-lt"/>
              <a:buAutoNum type="arabicPeriod" startAt="8"/>
            </a:pPr>
            <a:r>
              <a:rPr lang="en-US" sz="2400" spc="-100" smtClean="0">
                <a:latin typeface="Tahoma" pitchFamily="34" charset="0"/>
                <a:ea typeface="Tahoma" pitchFamily="34" charset="0"/>
                <a:cs typeface="Tahoma" pitchFamily="34" charset="0"/>
              </a:rPr>
              <a:t>Bộ tích lủy là thanh ghi trong ALU, lưu trữ một trong số của phép tính và cũng lưu trữ kết quả của phép tính trong ALU. </a:t>
            </a:r>
          </a:p>
          <a:p>
            <a:pPr marL="457200" indent="-457200">
              <a:buFont typeface="+mj-lt"/>
              <a:buAutoNum type="arabicPeriod" startAt="8"/>
            </a:pPr>
            <a:r>
              <a:rPr lang="en-US" sz="2400" spc="-100" smtClean="0">
                <a:latin typeface="Tahoma" pitchFamily="34" charset="0"/>
                <a:ea typeface="Tahoma" pitchFamily="34" charset="0"/>
                <a:cs typeface="Tahoma" pitchFamily="34" charset="0"/>
              </a:rPr>
              <a:t>Mạch cộng toàn phần thực hiện phép cộng hai bit có số nhớ. Bộ cộng song song được thực hiện từ nhiều mạch cộng toàn phần nối đuôi nhau.</a:t>
            </a:r>
          </a:p>
          <a:p>
            <a:pPr marL="457200" indent="-457200">
              <a:buFont typeface="+mj-lt"/>
              <a:buAutoNum type="arabicPeriod" startAt="8"/>
            </a:pPr>
            <a:r>
              <a:rPr lang="en-US" sz="2400" spc="-100" smtClean="0">
                <a:latin typeface="Tahoma" pitchFamily="34" charset="0"/>
                <a:ea typeface="Tahoma" pitchFamily="34" charset="0"/>
                <a:cs typeface="Tahoma" pitchFamily="34" charset="0"/>
              </a:rPr>
              <a:t>Vấn đề trễ do lan truyền số nhớ được giảm thiểu thông qua mạch nhìn trước số nhớ (carry look ahead).</a:t>
            </a:r>
          </a:p>
          <a:p>
            <a:pPr marL="457200" indent="-457200">
              <a:buFont typeface="+mj-lt"/>
              <a:buAutoNum type="arabicPeriod" startAt="8"/>
            </a:pPr>
            <a:r>
              <a:rPr lang="en-US" sz="2400" spc="-100" smtClean="0">
                <a:latin typeface="Tahoma" pitchFamily="34" charset="0"/>
                <a:ea typeface="Tahoma" pitchFamily="34" charset="0"/>
                <a:cs typeface="Tahoma" pitchFamily="34" charset="0"/>
              </a:rPr>
              <a:t>Các IC 74LS83/HC83 và 74LS283/HC283 có thể dùng tạo mạch cộng/trừ song song tốc độ cao.</a:t>
            </a:r>
          </a:p>
          <a:p>
            <a:pPr marL="457200" indent="-457200">
              <a:buFont typeface="+mj-lt"/>
              <a:buAutoNum type="arabicPeriod" startAt="8"/>
            </a:pPr>
            <a:r>
              <a:rPr lang="en-US" sz="2400" spc="-100" smtClean="0">
                <a:latin typeface="Tahoma" pitchFamily="34" charset="0"/>
                <a:ea typeface="Tahoma" pitchFamily="34" charset="0"/>
                <a:cs typeface="Tahoma" pitchFamily="34" charset="0"/>
              </a:rPr>
              <a:t>Mạch cộng BCD cần thêm mạch hiệu chỉnh.   </a:t>
            </a:r>
          </a:p>
          <a:p>
            <a:pPr marL="457200" indent="-457200">
              <a:buFont typeface="+mj-lt"/>
              <a:buAutoNum type="arabicPeriod" startAt="8"/>
            </a:pPr>
            <a:r>
              <a:rPr lang="en-US" sz="2400" spc="-100" smtClean="0">
                <a:latin typeface="Tahoma" pitchFamily="34" charset="0"/>
                <a:ea typeface="Tahoma" pitchFamily="34" charset="0"/>
                <a:cs typeface="Tahoma" pitchFamily="34" charset="0"/>
              </a:rPr>
              <a:t>Có thể dùng IC ALU để thực hiện nhiều phép tính đại số và luận lý với hai ngõ vào.        </a:t>
            </a:r>
            <a:endParaRPr lang="en-US" sz="2400" spc="-100">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dissolv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left)">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dissolv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137</a:t>
            </a:fld>
            <a:endParaRPr lang="en-US"/>
          </a:p>
        </p:txBody>
      </p:sp>
      <p:sp>
        <p:nvSpPr>
          <p:cNvPr id="6" name="TextBox 5"/>
          <p:cNvSpPr txBox="1"/>
          <p:nvPr/>
        </p:nvSpPr>
        <p:spPr>
          <a:xfrm>
            <a:off x="152400" y="228600"/>
            <a:ext cx="8991600" cy="572464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Summary</a:t>
            </a:r>
            <a:endParaRPr lang="en-US" sz="2400" spc="-100" smtClean="0">
              <a:latin typeface="Tahoma" pitchFamily="34" charset="0"/>
              <a:ea typeface="Tahoma" pitchFamily="34" charset="0"/>
              <a:cs typeface="Tahoma" pitchFamily="34" charset="0"/>
            </a:endParaRPr>
          </a:p>
          <a:p>
            <a:pPr>
              <a:spcBef>
                <a:spcPts val="600"/>
              </a:spcBef>
            </a:pPr>
            <a:endParaRPr lang="en-US" sz="2400" spc="-100" smtClean="0">
              <a:latin typeface="Tahoma" pitchFamily="34" charset="0"/>
              <a:ea typeface="Tahoma" pitchFamily="34" charset="0"/>
              <a:cs typeface="Tahoma" pitchFamily="34" charset="0"/>
            </a:endParaRPr>
          </a:p>
          <a:p>
            <a:pPr marL="457200" indent="-457200">
              <a:spcBef>
                <a:spcPts val="600"/>
              </a:spcBef>
              <a:buAutoNum type="arabicPeriod"/>
            </a:pPr>
            <a:r>
              <a:rPr lang="en-US" sz="2400" spc="-100" smtClean="0">
                <a:latin typeface="Tahoma" pitchFamily="34" charset="0"/>
                <a:ea typeface="Tahoma" pitchFamily="34" charset="0"/>
                <a:cs typeface="Tahoma" pitchFamily="34" charset="0"/>
              </a:rPr>
              <a:t>To represent signed numbers in binary, a sign bit is attached as the MSB. A  + sign is a 0, and a - sign is a 1. </a:t>
            </a:r>
          </a:p>
          <a:p>
            <a:pPr marL="457200" indent="-457200">
              <a:spcBef>
                <a:spcPts val="600"/>
              </a:spcBef>
            </a:pPr>
            <a:r>
              <a:rPr lang="en-US" sz="2400" spc="-100" smtClean="0">
                <a:latin typeface="Tahoma" pitchFamily="34" charset="0"/>
                <a:ea typeface="Tahoma" pitchFamily="34" charset="0"/>
                <a:cs typeface="Tahoma" pitchFamily="34" charset="0"/>
              </a:rPr>
              <a:t>2. The 2’s complement of a binary number is obtained by  complementing each bit and then adding 1 to the result.</a:t>
            </a:r>
          </a:p>
          <a:p>
            <a:pPr marL="457200" indent="-457200">
              <a:spcBef>
                <a:spcPts val="600"/>
              </a:spcBef>
            </a:pPr>
            <a:r>
              <a:rPr lang="en-US" sz="2400" spc="-100" smtClean="0">
                <a:latin typeface="Tahoma" pitchFamily="34" charset="0"/>
                <a:ea typeface="Tahoma" pitchFamily="34" charset="0"/>
                <a:cs typeface="Tahoma" pitchFamily="34" charset="0"/>
              </a:rPr>
              <a:t>3. In the 2’s-complement method of representing signed binary numbers, positive numbers are represented by a sign bit of 0 followed by the magnitude in its true binary form. </a:t>
            </a:r>
          </a:p>
          <a:p>
            <a:pPr marL="457200" indent="-457200">
              <a:spcBef>
                <a:spcPts val="600"/>
              </a:spcBef>
            </a:pPr>
            <a:r>
              <a:rPr lang="en-US" sz="2400" spc="-100" smtClean="0">
                <a:latin typeface="Tahoma" pitchFamily="34" charset="0"/>
                <a:ea typeface="Tahoma" pitchFamily="34" charset="0"/>
                <a:cs typeface="Tahoma" pitchFamily="34" charset="0"/>
              </a:rPr>
              <a:t>Negative numbers are represented by a sign bit of 1 followed by the magnitude in 2’s-complement form.</a:t>
            </a:r>
          </a:p>
          <a:p>
            <a:pPr marL="457200" indent="-457200">
              <a:spcBef>
                <a:spcPts val="600"/>
              </a:spcBef>
            </a:pPr>
            <a:r>
              <a:rPr lang="en-US" sz="2400" spc="-100" smtClean="0">
                <a:latin typeface="Tahoma" pitchFamily="34" charset="0"/>
                <a:ea typeface="Tahoma" pitchFamily="34" charset="0"/>
                <a:cs typeface="Tahoma" pitchFamily="34" charset="0"/>
              </a:rPr>
              <a:t>4. A signed binary number is negated (changed to a number of equal value but opposite sign) by taking the 2’s complement of the number, including the sign bit.</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slide(fromLeft)">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slide(fromLeft)">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slide(fromLeft)">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slide(fromLeft)">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slide(fromLeft)">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138</a:t>
            </a:fld>
            <a:endParaRPr lang="en-US"/>
          </a:p>
        </p:txBody>
      </p:sp>
      <p:sp>
        <p:nvSpPr>
          <p:cNvPr id="6" name="TextBox 5"/>
          <p:cNvSpPr txBox="1"/>
          <p:nvPr/>
        </p:nvSpPr>
        <p:spPr>
          <a:xfrm>
            <a:off x="152400" y="228600"/>
            <a:ext cx="8991600" cy="609397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Summary</a:t>
            </a:r>
            <a:endParaRPr lang="en-US" sz="2400" spc="-100" smtClean="0">
              <a:latin typeface="Tahoma" pitchFamily="34" charset="0"/>
              <a:ea typeface="Tahoma" pitchFamily="34" charset="0"/>
              <a:cs typeface="Tahoma" pitchFamily="34" charset="0"/>
            </a:endParaRPr>
          </a:p>
          <a:p>
            <a:endParaRPr lang="en-US" sz="2400" spc="-100" smtClean="0">
              <a:latin typeface="Tahoma" pitchFamily="34" charset="0"/>
              <a:ea typeface="Tahoma" pitchFamily="34" charset="0"/>
              <a:cs typeface="Tahoma" pitchFamily="34" charset="0"/>
            </a:endParaRPr>
          </a:p>
          <a:p>
            <a:pPr>
              <a:spcBef>
                <a:spcPts val="600"/>
              </a:spcBef>
            </a:pPr>
            <a:r>
              <a:rPr lang="en-US" sz="2400" spc="-100" smtClean="0">
                <a:latin typeface="Tahoma" pitchFamily="34" charset="0"/>
                <a:ea typeface="Tahoma" pitchFamily="34" charset="0"/>
                <a:cs typeface="Tahoma" pitchFamily="34" charset="0"/>
              </a:rPr>
              <a:t>5. Subtraction can be performed on signed binary numbers by negating (2’s complementing) the subtrahend and adding it to the minuend.</a:t>
            </a:r>
          </a:p>
          <a:p>
            <a:pPr>
              <a:spcBef>
                <a:spcPts val="600"/>
              </a:spcBef>
            </a:pPr>
            <a:r>
              <a:rPr lang="en-US" sz="2400" spc="-100" smtClean="0">
                <a:latin typeface="Tahoma" pitchFamily="34" charset="0"/>
                <a:ea typeface="Tahoma" pitchFamily="34" charset="0"/>
                <a:cs typeface="Tahoma" pitchFamily="34" charset="0"/>
              </a:rPr>
              <a:t>6. In BCD addition, a special correction step is needed whenever the sum of a digit position exceeds 9 (1001).</a:t>
            </a:r>
          </a:p>
          <a:p>
            <a:pPr>
              <a:spcAft>
                <a:spcPts val="600"/>
              </a:spcAft>
            </a:pPr>
            <a:r>
              <a:rPr lang="en-US" sz="2400" spc="-100" smtClean="0">
                <a:latin typeface="Tahoma" pitchFamily="34" charset="0"/>
                <a:ea typeface="Tahoma" pitchFamily="34" charset="0"/>
                <a:cs typeface="Tahoma" pitchFamily="34" charset="0"/>
              </a:rPr>
              <a:t>7. When signed binary numbers are represented in hexadecimal, the MSD of the hex number will be 8 or greater when the number is negative; it  will be 7 or less when the number is positive.</a:t>
            </a:r>
          </a:p>
          <a:p>
            <a:r>
              <a:rPr lang="en-US" sz="2400" spc="-100" smtClean="0">
                <a:latin typeface="Tahoma" pitchFamily="34" charset="0"/>
                <a:ea typeface="Tahoma" pitchFamily="34" charset="0"/>
                <a:cs typeface="Tahoma" pitchFamily="34" charset="0"/>
              </a:rPr>
              <a:t>8. The arithmetic/logic unit (ALU) of a computer contains the circuitry needed to perform arithmetic and logic operations on binary numbers stored in memory.</a:t>
            </a:r>
          </a:p>
          <a:p>
            <a:pPr>
              <a:spcBef>
                <a:spcPts val="600"/>
              </a:spcBef>
            </a:pPr>
            <a:r>
              <a:rPr lang="en-US" sz="2400" spc="-100" smtClean="0">
                <a:latin typeface="Tahoma" pitchFamily="34" charset="0"/>
                <a:ea typeface="Tahoma" pitchFamily="34" charset="0"/>
                <a:cs typeface="Tahoma" pitchFamily="34" charset="0"/>
              </a:rPr>
              <a:t>9. The accumulator is a register in the ALU. It holds one of the numbers being operated upon, and it also is where the result of the operation is stored in the ALU.</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slide(fromLeft)">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slide(fromLeft)">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slide(fromLeft)">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slide(fromLeft)">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strips(downLeft)">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139</a:t>
            </a:fld>
            <a:endParaRPr lang="en-US"/>
          </a:p>
        </p:txBody>
      </p:sp>
      <p:sp>
        <p:nvSpPr>
          <p:cNvPr id="6" name="TextBox 5"/>
          <p:cNvSpPr txBox="1"/>
          <p:nvPr/>
        </p:nvSpPr>
        <p:spPr>
          <a:xfrm>
            <a:off x="152400" y="228600"/>
            <a:ext cx="8991600" cy="490903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Summary</a:t>
            </a:r>
            <a:endParaRPr lang="en-US" sz="2400" spc="-100" smtClean="0">
              <a:latin typeface="Tahoma" pitchFamily="34" charset="0"/>
              <a:ea typeface="Tahoma" pitchFamily="34" charset="0"/>
              <a:cs typeface="Tahoma" pitchFamily="34" charset="0"/>
            </a:endParaRPr>
          </a:p>
          <a:p>
            <a:endParaRPr lang="en-US" sz="2400" spc="-100" smtClean="0">
              <a:latin typeface="Tahoma" pitchFamily="34" charset="0"/>
              <a:ea typeface="Tahoma" pitchFamily="34" charset="0"/>
              <a:cs typeface="Tahoma" pitchFamily="34" charset="0"/>
            </a:endParaRPr>
          </a:p>
          <a:p>
            <a:pPr>
              <a:spcBef>
                <a:spcPts val="600"/>
              </a:spcBef>
            </a:pPr>
            <a:r>
              <a:rPr lang="en-US" sz="2400" spc="-100" smtClean="0">
                <a:latin typeface="Tahoma" pitchFamily="34" charset="0"/>
                <a:ea typeface="Tahoma" pitchFamily="34" charset="0"/>
                <a:cs typeface="Tahoma" pitchFamily="34" charset="0"/>
              </a:rPr>
              <a:t>10. A full adder performs the addition on two bits plus a carry input. A parallel  binary adder is made up of cascaded full adders.</a:t>
            </a:r>
          </a:p>
          <a:p>
            <a:pPr>
              <a:spcBef>
                <a:spcPts val="600"/>
              </a:spcBef>
            </a:pPr>
            <a:r>
              <a:rPr lang="en-US" sz="2400" spc="-100" smtClean="0">
                <a:latin typeface="Tahoma" pitchFamily="34" charset="0"/>
                <a:ea typeface="Tahoma" pitchFamily="34" charset="0"/>
                <a:cs typeface="Tahoma" pitchFamily="34" charset="0"/>
              </a:rPr>
              <a:t>11. The problem of excessive delays caused by carry propagation can be reduced by a look-ahead carry logic circuit.</a:t>
            </a:r>
          </a:p>
          <a:p>
            <a:pPr>
              <a:spcBef>
                <a:spcPts val="600"/>
              </a:spcBef>
            </a:pPr>
            <a:r>
              <a:rPr lang="en-US" sz="2400" spc="-100" smtClean="0">
                <a:latin typeface="Tahoma" pitchFamily="34" charset="0"/>
                <a:ea typeface="Tahoma" pitchFamily="34" charset="0"/>
                <a:cs typeface="Tahoma" pitchFamily="34" charset="0"/>
              </a:rPr>
              <a:t>12. IC adders such as the 74LS83/HC83 and the 74LS283/HC283 can be used to construct high-speed parallel adders and subtractors.</a:t>
            </a:r>
          </a:p>
          <a:p>
            <a:pPr>
              <a:spcBef>
                <a:spcPts val="600"/>
              </a:spcBef>
            </a:pPr>
            <a:r>
              <a:rPr lang="en-US" sz="2400" spc="-100" smtClean="0">
                <a:latin typeface="Tahoma" pitchFamily="34" charset="0"/>
                <a:ea typeface="Tahoma" pitchFamily="34" charset="0"/>
                <a:cs typeface="Tahoma" pitchFamily="34" charset="0"/>
              </a:rPr>
              <a:t>13. A BCD adder circuit requires special correction circuitry.</a:t>
            </a:r>
          </a:p>
          <a:p>
            <a:pPr>
              <a:spcBef>
                <a:spcPts val="600"/>
              </a:spcBef>
            </a:pPr>
            <a:r>
              <a:rPr lang="en-US" sz="2400" spc="-100" smtClean="0">
                <a:latin typeface="Tahoma" pitchFamily="34" charset="0"/>
                <a:ea typeface="Tahoma" pitchFamily="34" charset="0"/>
                <a:cs typeface="Tahoma" pitchFamily="34" charset="0"/>
              </a:rPr>
              <a:t>14. Integrated-circuit ALUs are available that can be commanded to perform a wide range of arithmetic and logic operations on two input numbers.</a:t>
            </a: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strips(upRight)">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strips(upRight)">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strips(upRight)">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strips(upRight)">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strips(upRight)">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228600" y="228600"/>
            <a:ext cx="8153400" cy="584775"/>
          </a:xfrm>
          <a:prstGeom prst="rect">
            <a:avLst/>
          </a:prstGeom>
          <a:noFill/>
        </p:spPr>
        <p:txBody>
          <a:bodyPr wrap="square" rtlCol="0">
            <a:spAutoFit/>
          </a:bodyPr>
          <a:lstStyle/>
          <a:p>
            <a:r>
              <a:rPr lang="en-US" sz="3200" b="1" spc="-100" smtClean="0">
                <a:solidFill>
                  <a:srgbClr val="FF0000"/>
                </a:solidFill>
                <a:latin typeface="Tahoma" pitchFamily="34" charset="0"/>
                <a:ea typeface="Tahoma" pitchFamily="34" charset="0"/>
                <a:cs typeface="Tahoma" pitchFamily="34" charset="0"/>
              </a:rPr>
              <a:t>Câu hỏi ôn tập</a:t>
            </a:r>
            <a:endParaRPr lang="en-US" sz="3200" b="1" spc="-100">
              <a:solidFill>
                <a:srgbClr val="FF0000"/>
              </a:solidFill>
              <a:latin typeface="Tahoma" pitchFamily="34" charset="0"/>
              <a:ea typeface="Tahoma" pitchFamily="34" charset="0"/>
              <a:cs typeface="Tahoma" pitchFamily="34" charset="0"/>
            </a:endParaRPr>
          </a:p>
        </p:txBody>
      </p:sp>
      <p:sp>
        <p:nvSpPr>
          <p:cNvPr id="6" name="TextBox 5"/>
          <p:cNvSpPr txBox="1"/>
          <p:nvPr/>
        </p:nvSpPr>
        <p:spPr>
          <a:xfrm>
            <a:off x="228600" y="2035076"/>
            <a:ext cx="8915400" cy="2246769"/>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Có thể cùng lúc tác động nhiều ngõ ra của bộ giải mã không?</a:t>
            </a:r>
          </a:p>
          <a:p>
            <a:pPr>
              <a:spcBef>
                <a:spcPts val="600"/>
              </a:spcBef>
            </a:pPr>
            <a:r>
              <a:rPr lang="en-US" sz="2400" spc="-100" smtClean="0">
                <a:latin typeface="Tahoma" pitchFamily="34" charset="0"/>
                <a:ea typeface="Tahoma" pitchFamily="34" charset="0"/>
                <a:cs typeface="Tahoma" pitchFamily="34" charset="0"/>
              </a:rPr>
              <a:t>Chức năng của ngõ vào enable của bộ giải mã là gì?</a:t>
            </a:r>
          </a:p>
          <a:p>
            <a:pPr>
              <a:spcBef>
                <a:spcPts val="600"/>
              </a:spcBef>
            </a:pPr>
            <a:r>
              <a:rPr lang="en-US" sz="2400" spc="-100" smtClean="0">
                <a:latin typeface="Tahoma" pitchFamily="34" charset="0"/>
                <a:ea typeface="Tahoma" pitchFamily="34" charset="0"/>
                <a:cs typeface="Tahoma" pitchFamily="34" charset="0"/>
              </a:rPr>
              <a:t>Khác biệt giữa 7475 và 7472 là gì?</a:t>
            </a:r>
          </a:p>
          <a:p>
            <a:pPr>
              <a:spcBef>
                <a:spcPts val="600"/>
              </a:spcBef>
            </a:pPr>
            <a:r>
              <a:rPr lang="en-US" sz="2400" spc="-100" smtClean="0">
                <a:latin typeface="Tahoma" pitchFamily="34" charset="0"/>
                <a:ea typeface="Tahoma" pitchFamily="34" charset="0"/>
                <a:cs typeface="Tahoma" pitchFamily="34" charset="0"/>
              </a:rPr>
              <a:t>IC 74154, giải mã 4 sang 16 đường với 2 ngõ vào enable ở mức LOW. </a:t>
            </a:r>
          </a:p>
          <a:p>
            <a:pPr>
              <a:spcBef>
                <a:spcPts val="600"/>
              </a:spcBef>
            </a:pPr>
            <a:r>
              <a:rPr lang="en-US" sz="2400" spc="-100" smtClean="0">
                <a:latin typeface="Tahoma" pitchFamily="34" charset="0"/>
                <a:ea typeface="Tahoma" pitchFamily="34" charset="0"/>
                <a:cs typeface="Tahoma" pitchFamily="34" charset="0"/>
              </a:rPr>
              <a:t>Cho biết số chân (bao gồm nguồn và ground) mà IC này cần có? </a:t>
            </a:r>
            <a:endParaRPr lang="en-US" sz="2400" spc="-100">
              <a:latin typeface="Tahoma" pitchFamily="34" charset="0"/>
              <a:ea typeface="Tahoma" pitchFamily="34" charset="0"/>
              <a:cs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downRigh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dissolve">
                                      <p:cBhvr>
                                        <p:cTn id="23" dur="500"/>
                                        <p:tgtEl>
                                          <p:spTgt spid="6">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dissolve">
                                      <p:cBhvr>
                                        <p:cTn id="2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140</a:t>
            </a:fld>
            <a:endParaRPr lang="en-US"/>
          </a:p>
        </p:txBody>
      </p:sp>
      <p:sp>
        <p:nvSpPr>
          <p:cNvPr id="5" name="TextBox 4"/>
          <p:cNvSpPr txBox="1"/>
          <p:nvPr/>
        </p:nvSpPr>
        <p:spPr>
          <a:xfrm>
            <a:off x="457200" y="228600"/>
            <a:ext cx="7467600" cy="646331"/>
          </a:xfrm>
          <a:prstGeom prst="rect">
            <a:avLst/>
          </a:prstGeom>
          <a:noFill/>
        </p:spPr>
        <p:txBody>
          <a:bodyPr wrap="square" rtlCol="0">
            <a:spAutoFit/>
          </a:bodyPr>
          <a:lstStyle/>
          <a:p>
            <a:r>
              <a:rPr lang="en-US" sz="36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IMPORTANT TERMS</a:t>
            </a:r>
            <a:endParaRPr lang="en-US" sz="36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990600"/>
            <a:ext cx="8763000" cy="4478149"/>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Carry</a:t>
            </a:r>
          </a:p>
          <a:p>
            <a:pPr>
              <a:spcBef>
                <a:spcPts val="600"/>
              </a:spcBef>
            </a:pPr>
            <a:r>
              <a:rPr lang="en-US" sz="2400" spc="-100" smtClean="0">
                <a:latin typeface="Tahoma" pitchFamily="34" charset="0"/>
                <a:ea typeface="Tahoma" pitchFamily="34" charset="0"/>
                <a:cs typeface="Tahoma" pitchFamily="34" charset="0"/>
              </a:rPr>
              <a:t>Sign bit     sign-magnitude system</a:t>
            </a:r>
          </a:p>
          <a:p>
            <a:pPr>
              <a:spcBef>
                <a:spcPts val="600"/>
              </a:spcBef>
            </a:pPr>
            <a:r>
              <a:rPr lang="en-US" sz="2400" spc="-100" smtClean="0">
                <a:latin typeface="Tahoma" pitchFamily="34" charset="0"/>
                <a:ea typeface="Tahoma" pitchFamily="34" charset="0"/>
                <a:cs typeface="Tahoma" pitchFamily="34" charset="0"/>
              </a:rPr>
              <a:t>2’s-complement system</a:t>
            </a:r>
          </a:p>
          <a:p>
            <a:pPr>
              <a:spcBef>
                <a:spcPts val="600"/>
              </a:spcBef>
            </a:pPr>
            <a:r>
              <a:rPr lang="en-US" sz="2400" spc="-100" smtClean="0">
                <a:latin typeface="Tahoma" pitchFamily="34" charset="0"/>
                <a:ea typeface="Tahoma" pitchFamily="34" charset="0"/>
                <a:cs typeface="Tahoma" pitchFamily="34" charset="0"/>
              </a:rPr>
              <a:t>Negation      Augend      Addend        Subtrahend        Minuend </a:t>
            </a:r>
          </a:p>
          <a:p>
            <a:pPr>
              <a:spcBef>
                <a:spcPts val="600"/>
              </a:spcBef>
            </a:pPr>
            <a:r>
              <a:rPr lang="en-US" sz="2400" spc="-100" smtClean="0">
                <a:latin typeface="Tahoma" pitchFamily="34" charset="0"/>
                <a:ea typeface="Tahoma" pitchFamily="34" charset="0"/>
                <a:cs typeface="Tahoma" pitchFamily="34" charset="0"/>
              </a:rPr>
              <a:t>Overflow </a:t>
            </a:r>
          </a:p>
          <a:p>
            <a:pPr>
              <a:spcBef>
                <a:spcPts val="600"/>
              </a:spcBef>
            </a:pPr>
            <a:r>
              <a:rPr lang="en-US" sz="2400" spc="-100" smtClean="0">
                <a:latin typeface="Tahoma" pitchFamily="34" charset="0"/>
                <a:ea typeface="Tahoma" pitchFamily="34" charset="0"/>
                <a:cs typeface="Tahoma" pitchFamily="34" charset="0"/>
              </a:rPr>
              <a:t>Arithmetic/logic unit (ALU)</a:t>
            </a:r>
          </a:p>
          <a:p>
            <a:pPr>
              <a:spcBef>
                <a:spcPts val="600"/>
              </a:spcBef>
            </a:pPr>
            <a:r>
              <a:rPr lang="en-US" sz="2400" spc="-100" smtClean="0">
                <a:latin typeface="Tahoma" pitchFamily="34" charset="0"/>
                <a:ea typeface="Tahoma" pitchFamily="34" charset="0"/>
                <a:cs typeface="Tahoma" pitchFamily="34" charset="0"/>
              </a:rPr>
              <a:t>Accumulator register</a:t>
            </a:r>
          </a:p>
          <a:p>
            <a:pPr>
              <a:spcBef>
                <a:spcPts val="600"/>
              </a:spcBef>
            </a:pPr>
            <a:r>
              <a:rPr lang="en-US" sz="2400" spc="-100" smtClean="0">
                <a:latin typeface="Tahoma" pitchFamily="34" charset="0"/>
                <a:ea typeface="Tahoma" pitchFamily="34" charset="0"/>
                <a:cs typeface="Tahoma" pitchFamily="34" charset="0"/>
              </a:rPr>
              <a:t>Full adder (FA)     half adder (HA)   parallel adder</a:t>
            </a:r>
          </a:p>
          <a:p>
            <a:pPr>
              <a:spcBef>
                <a:spcPts val="600"/>
              </a:spcBef>
            </a:pPr>
            <a:r>
              <a:rPr lang="en-US" sz="2400" spc="-100" smtClean="0">
                <a:latin typeface="Tahoma" pitchFamily="34" charset="0"/>
                <a:ea typeface="Tahoma" pitchFamily="34" charset="0"/>
                <a:cs typeface="Tahoma" pitchFamily="34" charset="0"/>
              </a:rPr>
              <a:t>Carry propagation (carry ripple)      look-ahead carry</a:t>
            </a:r>
          </a:p>
          <a:p>
            <a:pPr>
              <a:spcBef>
                <a:spcPts val="600"/>
              </a:spcBef>
            </a:pPr>
            <a:r>
              <a:rPr lang="en-US" sz="2400" spc="-100" smtClean="0">
                <a:latin typeface="Tahoma" pitchFamily="34" charset="0"/>
                <a:ea typeface="Tahoma" pitchFamily="34" charset="0"/>
                <a:cs typeface="Tahoma" pitchFamily="34" charset="0"/>
              </a:rPr>
              <a:t>Adder/subtractor</a:t>
            </a:r>
          </a:p>
        </p:txBody>
      </p:sp>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141</a:t>
            </a:fld>
            <a:endParaRPr lang="en-US"/>
          </a:p>
        </p:txBody>
      </p:sp>
      <p:sp>
        <p:nvSpPr>
          <p:cNvPr id="5" name="TextBox 4"/>
          <p:cNvSpPr txBox="1"/>
          <p:nvPr/>
        </p:nvSpPr>
        <p:spPr>
          <a:xfrm>
            <a:off x="457200" y="228600"/>
            <a:ext cx="7467600" cy="707886"/>
          </a:xfrm>
          <a:prstGeom prst="rect">
            <a:avLst/>
          </a:prstGeom>
          <a:noFill/>
        </p:spPr>
        <p:txBody>
          <a:bodyPr wrap="square" rtlCol="0">
            <a:spAutoFit/>
          </a:bodyPr>
          <a:lstStyle/>
          <a:p>
            <a:r>
              <a:rPr lang="de-DE"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nội dung cần tự học ở nhà</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1473875"/>
            <a:ext cx="8763000" cy="3585597"/>
          </a:xfrm>
          <a:prstGeom prst="rect">
            <a:avLst/>
          </a:prstGeom>
          <a:noFill/>
        </p:spPr>
        <p:txBody>
          <a:bodyPr wrap="square" rtlCol="0">
            <a:spAutoFit/>
          </a:bodyPr>
          <a:lstStyle/>
          <a:p>
            <a:pPr>
              <a:spcBef>
                <a:spcPts val="600"/>
              </a:spcBef>
            </a:pPr>
            <a:r>
              <a:rPr lang="de-DE" sz="2400" spc="-100" smtClean="0">
                <a:latin typeface="Tahoma" pitchFamily="34" charset="0"/>
                <a:ea typeface="Tahoma" pitchFamily="34" charset="0"/>
                <a:cs typeface="Tahoma" pitchFamily="34" charset="0"/>
                <a:sym typeface="Wingdings"/>
              </a:rPr>
              <a:t> </a:t>
            </a:r>
            <a:r>
              <a:rPr lang="de-DE" sz="2400" spc="-100" smtClean="0">
                <a:latin typeface="Tahoma" pitchFamily="34" charset="0"/>
                <a:ea typeface="Tahoma" pitchFamily="34" charset="0"/>
                <a:cs typeface="Tahoma" pitchFamily="34" charset="0"/>
              </a:rPr>
              <a:t>Thiết kế mạch giải mã BCD sang led 7 đoạn Cathode chung</a:t>
            </a:r>
          </a:p>
          <a:p>
            <a:pPr>
              <a:spcBef>
                <a:spcPts val="600"/>
              </a:spcBef>
            </a:pPr>
            <a:r>
              <a:rPr lang="de-DE" sz="2400" spc="-100" smtClean="0">
                <a:latin typeface="Tahoma" pitchFamily="34" charset="0"/>
                <a:ea typeface="Tahoma" pitchFamily="34" charset="0"/>
                <a:cs typeface="Tahoma" pitchFamily="34" charset="0"/>
                <a:sym typeface="Wingdings"/>
              </a:rPr>
              <a:t> </a:t>
            </a:r>
            <a:r>
              <a:rPr lang="de-DE" sz="2400" spc="-100" smtClean="0">
                <a:latin typeface="Tahoma" pitchFamily="34" charset="0"/>
                <a:ea typeface="Tahoma" pitchFamily="34" charset="0"/>
                <a:cs typeface="Tahoma" pitchFamily="34" charset="0"/>
              </a:rPr>
              <a:t>Thiết kế mạch đa hợp 8 kênh vào</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 </a:t>
            </a:r>
            <a:r>
              <a:rPr lang="de-DE" sz="2400" spc="-100" smtClean="0">
                <a:latin typeface="Tahoma" pitchFamily="34" charset="0"/>
                <a:ea typeface="Tahoma" pitchFamily="34" charset="0"/>
                <a:cs typeface="Tahoma" pitchFamily="34" charset="0"/>
              </a:rPr>
              <a:t>Thiết kế mạch giải đa hợp 8 kênh ra</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Mạch chia 2 số nhị phân.</a:t>
            </a:r>
          </a:p>
          <a:p>
            <a:pPr>
              <a:spcBef>
                <a:spcPts val="600"/>
              </a:spcBef>
            </a:pPr>
            <a:r>
              <a:rPr lang="de-DE" sz="2400" spc="-100" smtClean="0">
                <a:latin typeface="Tahoma" pitchFamily="34" charset="0"/>
                <a:ea typeface="Tahoma" pitchFamily="34" charset="0"/>
                <a:cs typeface="Tahoma" pitchFamily="34" charset="0"/>
                <a:sym typeface="Wingdings"/>
              </a:rPr>
              <a:t>  </a:t>
            </a:r>
            <a:r>
              <a:rPr lang="de-DE" sz="2400" spc="-100" smtClean="0">
                <a:latin typeface="Tahoma" pitchFamily="34" charset="0"/>
                <a:ea typeface="Tahoma" pitchFamily="34" charset="0"/>
                <a:cs typeface="Tahoma" pitchFamily="34" charset="0"/>
              </a:rPr>
              <a:t>Mạch cộng 2 số thập phân </a:t>
            </a: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Cũng cố lại các kiến thức đã học.</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Làm các bài tập, chuẩn bị các câu hỏi ôn tập, các câu trắc nghiệm.</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Đọc nội dung tiếp theo.</a:t>
            </a:r>
            <a:endParaRPr lang="en-US" sz="2400" spc="-100">
              <a:latin typeface="Tahoma" pitchFamily="34" charset="0"/>
              <a:ea typeface="Tahoma" pitchFamily="34" charset="0"/>
              <a:cs typeface="Tahoma" pitchFamily="34" charset="0"/>
            </a:endParaRPr>
          </a:p>
        </p:txBody>
      </p:sp>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142</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Tổng kết chương</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609600" y="2514600"/>
            <a:ext cx="7391400" cy="2923877"/>
          </a:xfrm>
          <a:prstGeom prst="rect">
            <a:avLst/>
          </a:prstGeom>
          <a:noFill/>
        </p:spPr>
        <p:txBody>
          <a:bodyPr wrap="square" rtlCol="0">
            <a:spAutoFit/>
          </a:bodyPr>
          <a:lstStyle/>
          <a:p>
            <a:pPr>
              <a:spcBef>
                <a:spcPts val="600"/>
              </a:spcBef>
              <a:spcAft>
                <a:spcPts val="600"/>
              </a:spcAft>
            </a:pPr>
            <a:r>
              <a:rPr lang="en-US" sz="2400" spc="-100" smtClean="0">
                <a:latin typeface="Tahoma" pitchFamily="34" charset="0"/>
                <a:ea typeface="Tahoma" pitchFamily="34" charset="0"/>
                <a:cs typeface="Tahoma" pitchFamily="34" charset="0"/>
              </a:rPr>
              <a:t>Đây là phần biên soạn nháp (có thể có lỗi in ấn), các bạn cần nghe giảng tại lớp.  </a:t>
            </a:r>
          </a:p>
          <a:p>
            <a:pPr>
              <a:spcBef>
                <a:spcPts val="600"/>
              </a:spcBef>
              <a:spcAft>
                <a:spcPts val="600"/>
              </a:spcAft>
            </a:pPr>
            <a:r>
              <a:rPr lang="en-US" sz="2400" spc="-100" smtClean="0">
                <a:latin typeface="Tahoma" pitchFamily="34" charset="0"/>
                <a:ea typeface="Tahoma" pitchFamily="34" charset="0"/>
                <a:cs typeface="Tahoma" pitchFamily="34" charset="0"/>
              </a:rPr>
              <a:t>Sinh viên đọc lại bài giảng</a:t>
            </a:r>
          </a:p>
          <a:p>
            <a:pPr>
              <a:spcBef>
                <a:spcPts val="600"/>
              </a:spcBef>
              <a:spcAft>
                <a:spcPts val="600"/>
              </a:spcAft>
            </a:pPr>
            <a:r>
              <a:rPr lang="en-US" sz="2400" spc="-100" smtClean="0">
                <a:latin typeface="Tahoma" pitchFamily="34" charset="0"/>
                <a:ea typeface="Tahoma" pitchFamily="34" charset="0"/>
                <a:cs typeface="Tahoma" pitchFamily="34" charset="0"/>
              </a:rPr>
              <a:t>Tự tóm tắt sau khi đọc bài giảng</a:t>
            </a:r>
          </a:p>
          <a:p>
            <a:pPr>
              <a:spcBef>
                <a:spcPts val="600"/>
              </a:spcBef>
              <a:spcAft>
                <a:spcPts val="600"/>
              </a:spcAft>
            </a:pPr>
            <a:r>
              <a:rPr lang="en-US" sz="2400" spc="-100" smtClean="0">
                <a:latin typeface="Tahoma" pitchFamily="34" charset="0"/>
                <a:ea typeface="Tahoma" pitchFamily="34" charset="0"/>
                <a:cs typeface="Tahoma" pitchFamily="34" charset="0"/>
              </a:rPr>
              <a:t>Làm các bài tập trong giáo trình (?!!)</a:t>
            </a:r>
          </a:p>
          <a:p>
            <a:pPr>
              <a:spcBef>
                <a:spcPts val="600"/>
              </a:spcBef>
              <a:spcAft>
                <a:spcPts val="600"/>
              </a:spcAft>
            </a:pPr>
            <a:r>
              <a:rPr lang="en-US" sz="2400" spc="-100" smtClean="0">
                <a:latin typeface="Tahoma" pitchFamily="34" charset="0"/>
                <a:ea typeface="Tahoma" pitchFamily="34" charset="0"/>
                <a:cs typeface="Tahoma" pitchFamily="34" charset="0"/>
              </a:rPr>
              <a:t>Các câu hỏi với giáo viên ?!!!</a:t>
            </a:r>
            <a:endParaRPr lang="en-US" sz="2400" spc="-100">
              <a:latin typeface="Tahoma" pitchFamily="34" charset="0"/>
              <a:ea typeface="Tahoma" pitchFamily="34" charset="0"/>
              <a:cs typeface="Tahoma"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10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dissolv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228600" y="228600"/>
            <a:ext cx="8153400" cy="584775"/>
          </a:xfrm>
          <a:prstGeom prst="rect">
            <a:avLst/>
          </a:prstGeom>
          <a:noFill/>
        </p:spPr>
        <p:txBody>
          <a:bodyPr wrap="square" rtlCol="0">
            <a:spAutoFit/>
          </a:bodyPr>
          <a:lstStyle/>
          <a:p>
            <a:r>
              <a:rPr lang="en-US" sz="32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giải mã/thúc BCD sang 7 đoạn </a:t>
            </a:r>
            <a:endParaRPr lang="en-US" sz="32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914400"/>
            <a:ext cx="8915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Hầu hết thiết bị số đều cần hiển thị cho người dùng. Một trong những phương pháp thông dụng nhất là dùng LED 7 đoạn. </a:t>
            </a:r>
          </a:p>
        </p:txBody>
      </p:sp>
      <p:pic>
        <p:nvPicPr>
          <p:cNvPr id="2050" name="Picture 2"/>
          <p:cNvPicPr>
            <a:picLocks noChangeAspect="1" noChangeArrowheads="1"/>
          </p:cNvPicPr>
          <p:nvPr/>
        </p:nvPicPr>
        <p:blipFill>
          <a:blip r:embed="rId3" cstate="print"/>
          <a:srcRect/>
          <a:stretch>
            <a:fillRect/>
          </a:stretch>
        </p:blipFill>
        <p:spPr bwMode="auto">
          <a:xfrm>
            <a:off x="685800" y="2130287"/>
            <a:ext cx="1981200" cy="2670313"/>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2684624" y="2590800"/>
            <a:ext cx="6078376" cy="1981200"/>
          </a:xfrm>
          <a:prstGeom prst="rect">
            <a:avLst/>
          </a:prstGeom>
          <a:noFill/>
          <a:ln w="9525">
            <a:noFill/>
            <a:miter lim="800000"/>
            <a:headEnd/>
            <a:tailEnd/>
          </a:ln>
          <a:effectLst/>
        </p:spPr>
      </p:pic>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edge">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wipe(left)">
                                      <p:cBhvr>
                                        <p:cTn id="17"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5" name="TextBox 4"/>
          <p:cNvSpPr txBox="1"/>
          <p:nvPr/>
        </p:nvSpPr>
        <p:spPr>
          <a:xfrm>
            <a:off x="228600" y="228600"/>
            <a:ext cx="8153400" cy="584775"/>
          </a:xfrm>
          <a:prstGeom prst="rect">
            <a:avLst/>
          </a:prstGeom>
          <a:noFill/>
        </p:spPr>
        <p:txBody>
          <a:bodyPr wrap="square" rtlCol="0">
            <a:spAutoFit/>
          </a:bodyPr>
          <a:lstStyle/>
          <a:p>
            <a:r>
              <a:rPr lang="en-US" sz="32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giải mã/thúc BCD (TTL7446 hay 7447)</a:t>
            </a:r>
            <a:r>
              <a:rPr lang="en-US" sz="32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914400"/>
            <a:ext cx="89154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Hình vẽ bộ giải mã/thúc dùng LED.</a:t>
            </a:r>
          </a:p>
        </p:txBody>
      </p:sp>
      <p:pic>
        <p:nvPicPr>
          <p:cNvPr id="7" name="Picture 2"/>
          <p:cNvPicPr>
            <a:picLocks noChangeAspect="1" noChangeArrowheads="1"/>
          </p:cNvPicPr>
          <p:nvPr/>
        </p:nvPicPr>
        <p:blipFill>
          <a:blip r:embed="rId3" cstate="print"/>
          <a:srcRect/>
          <a:stretch>
            <a:fillRect/>
          </a:stretch>
        </p:blipFill>
        <p:spPr bwMode="auto">
          <a:xfrm>
            <a:off x="797753" y="1509522"/>
            <a:ext cx="7279447" cy="5119878"/>
          </a:xfrm>
          <a:prstGeom prst="rect">
            <a:avLst/>
          </a:prstGeom>
          <a:noFill/>
          <a:ln w="9525">
            <a:noFill/>
            <a:miter lim="800000"/>
            <a:headEnd/>
            <a:tailEnd/>
          </a:ln>
        </p:spPr>
      </p:pic>
      <p:sp>
        <p:nvSpPr>
          <p:cNvPr id="9" name="Rectangular Callout 8"/>
          <p:cNvSpPr/>
          <p:nvPr/>
        </p:nvSpPr>
        <p:spPr>
          <a:xfrm>
            <a:off x="6705600" y="1371600"/>
            <a:ext cx="1524000" cy="838200"/>
          </a:xfrm>
          <a:prstGeom prst="wedgeRectCallout">
            <a:avLst>
              <a:gd name="adj1" fmla="val -71426"/>
              <a:gd name="adj2" fmla="val 75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00" smtClean="0">
                <a:latin typeface="Tahoma" pitchFamily="34" charset="0"/>
                <a:ea typeface="Tahoma" pitchFamily="34" charset="0"/>
                <a:cs typeface="Tahoma" pitchFamily="34" charset="0"/>
              </a:rPr>
              <a:t>Nối Anốt chung </a:t>
            </a:r>
            <a:endParaRPr lang="en-US" sz="24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grpId="1"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1+ppt_w/2"/>
                                          </p:val>
                                        </p:tav>
                                      </p:tavLst>
                                    </p:anim>
                                    <p:anim calcmode="lin" valueType="num">
                                      <p:cBhvr additive="base">
                                        <p:cTn id="23" dur="500"/>
                                        <p:tgtEl>
                                          <p:spTgt spid="9"/>
                                        </p:tgtEl>
                                        <p:attrNameLst>
                                          <p:attrName>ppt_y</p:attrName>
                                        </p:attrNameLst>
                                      </p:cBhvr>
                                      <p:tavLst>
                                        <p:tav tm="0">
                                          <p:val>
                                            <p:strVal val="ppt_y"/>
                                          </p:val>
                                        </p:tav>
                                        <p:tav tm="100000">
                                          <p:val>
                                            <p:strVal val="ppt_y"/>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6" name="TextBox 5"/>
          <p:cNvSpPr txBox="1"/>
          <p:nvPr/>
        </p:nvSpPr>
        <p:spPr>
          <a:xfrm>
            <a:off x="152400" y="857071"/>
            <a:ext cx="89154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Có hai dạng là LED anốt chung và LED catốt chung. </a:t>
            </a:r>
          </a:p>
          <a:p>
            <a:r>
              <a:rPr lang="en-US" sz="2400" spc="-100" smtClean="0">
                <a:latin typeface="Tahoma" pitchFamily="34" charset="0"/>
                <a:ea typeface="Tahoma" pitchFamily="34" charset="0"/>
                <a:cs typeface="Tahoma" pitchFamily="34" charset="0"/>
              </a:rPr>
              <a:t>Thông thường,dòng qua từng LED từ 10 - 20mA, nên đôi khi mạch ra TTL/CMOS cấp không đủ dòng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cần dùng BJT đệm. </a:t>
            </a:r>
            <a:endParaRPr lang="en-US" sz="2400" spc="-100" smtClean="0">
              <a:latin typeface="Tahoma" pitchFamily="34" charset="0"/>
              <a:ea typeface="Tahoma" pitchFamily="34" charset="0"/>
              <a:cs typeface="Tahoma" pitchFamily="34" charset="0"/>
            </a:endParaRPr>
          </a:p>
        </p:txBody>
      </p:sp>
      <p:sp>
        <p:nvSpPr>
          <p:cNvPr id="8" name="TextBox 7"/>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hiển thị LED anốt chung và catốt chung.</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1" name="TextBox 10"/>
          <p:cNvSpPr txBox="1"/>
          <p:nvPr/>
        </p:nvSpPr>
        <p:spPr>
          <a:xfrm>
            <a:off x="152400" y="2152471"/>
            <a:ext cx="8915400" cy="193899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 </a:t>
            </a:r>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 Mỗi LED trong 7 đoạn cần dòng 10mA/áp 2,7V để sáng. Tính điện trở giới hạn dòng khi Vcc = +5V.  </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R</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 (5V - 3V)/10mA = 230 </a:t>
            </a:r>
            <a:r>
              <a:rPr lang="en-US" sz="2400" spc="-100" smtClean="0">
                <a:latin typeface="Tahoma" pitchFamily="34" charset="0"/>
                <a:ea typeface="Tahoma" pitchFamily="34" charset="0"/>
                <a:cs typeface="Tahoma" pitchFamily="34" charset="0"/>
                <a:sym typeface="Symbol"/>
              </a:rPr>
              <a:t>. Chọn </a:t>
            </a:r>
            <a:r>
              <a:rPr lang="en-US" sz="2400" spc="-100" smtClean="0">
                <a:latin typeface="Tahoma" pitchFamily="34" charset="0"/>
                <a:ea typeface="Tahoma" pitchFamily="34" charset="0"/>
                <a:cs typeface="Tahoma" pitchFamily="34" charset="0"/>
              </a:rPr>
              <a:t>R</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sym typeface="Symbol"/>
              </a:rPr>
              <a:t> = 220.</a:t>
            </a:r>
            <a:endParaRPr lang="en-US" sz="2400" spc="-100" smtClean="0">
              <a:latin typeface="Tahoma" pitchFamily="34" charset="0"/>
              <a:ea typeface="Tahoma" pitchFamily="34" charset="0"/>
              <a:cs typeface="Tahoma" pitchFamily="34" charset="0"/>
            </a:endParaRPr>
          </a:p>
        </p:txBody>
      </p:sp>
      <p:sp>
        <p:nvSpPr>
          <p:cNvPr id="14" name="TextBox 13"/>
          <p:cNvSpPr txBox="1"/>
          <p:nvPr/>
        </p:nvSpPr>
        <p:spPr>
          <a:xfrm>
            <a:off x="228600" y="4267200"/>
            <a:ext cx="89154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 </a:t>
            </a:r>
            <a:r>
              <a:rPr lang="en-US" sz="2400" b="1" spc="-100" smtClean="0">
                <a:solidFill>
                  <a:srgbClr val="C00000"/>
                </a:solidFill>
                <a:latin typeface="Tahoma" pitchFamily="34" charset="0"/>
                <a:ea typeface="Tahoma" pitchFamily="34" charset="0"/>
                <a:cs typeface="Tahoma" pitchFamily="34" charset="0"/>
              </a:rPr>
              <a:t>Câu hỏi ôn tập</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1. Khi ngõ vào mạch giải mã là 1001, đoạn LED nào sáng?</a:t>
            </a:r>
          </a:p>
          <a:p>
            <a:r>
              <a:rPr lang="en-US" sz="2400" spc="-100" smtClean="0">
                <a:latin typeface="Tahoma" pitchFamily="34" charset="0"/>
                <a:ea typeface="Tahoma" pitchFamily="34" charset="0"/>
                <a:cs typeface="Tahoma" pitchFamily="34" charset="0"/>
              </a:rPr>
              <a:t>2. Đúng/sai: Có nhiều hơn 2 ngõ ra mạch giải mã/thúc  BCD/LED 7 đoạn hoạt  động đồng thời.</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dissolve">
                                      <p:cBhvr>
                                        <p:cTn id="15" dur="500"/>
                                        <p:tgtEl>
                                          <p:spTgt spid="11">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dissolve">
                                      <p:cBhvr>
                                        <p:cTn id="18" dur="500"/>
                                        <p:tgtEl>
                                          <p:spTgt spid="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dissolve">
                                      <p:cBhvr>
                                        <p:cTn id="23" dur="500"/>
                                        <p:tgtEl>
                                          <p:spTgt spid="11">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dissolve">
                                      <p:cBhvr>
                                        <p:cTn id="26" dur="500"/>
                                        <p:tgtEl>
                                          <p:spTgt spid="1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wipe(left)">
                                      <p:cBhvr>
                                        <p:cTn id="31" dur="500"/>
                                        <p:tgtEl>
                                          <p:spTgt spid="1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4">
                                            <p:txEl>
                                              <p:pRg st="1" end="1"/>
                                            </p:txEl>
                                          </p:spTgt>
                                        </p:tgtEl>
                                        <p:attrNameLst>
                                          <p:attrName>style.visibility</p:attrName>
                                        </p:attrNameLst>
                                      </p:cBhvr>
                                      <p:to>
                                        <p:strVal val="visible"/>
                                      </p:to>
                                    </p:set>
                                    <p:animEffect transition="in" filter="wipe(left)">
                                      <p:cBhvr>
                                        <p:cTn id="36" dur="500"/>
                                        <p:tgtEl>
                                          <p:spTgt spid="14">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4">
                                            <p:txEl>
                                              <p:pRg st="2" end="2"/>
                                            </p:txEl>
                                          </p:spTgt>
                                        </p:tgtEl>
                                        <p:attrNameLst>
                                          <p:attrName>style.visibility</p:attrName>
                                        </p:attrNameLst>
                                      </p:cBhvr>
                                      <p:to>
                                        <p:strVal val="visible"/>
                                      </p:to>
                                    </p:set>
                                    <p:animEffect transition="in" filter="dissolve">
                                      <p:cBhvr>
                                        <p:cTn id="41"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18</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Hiển thị dùng tinh thể lỏng (LCD)</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914400"/>
            <a:ext cx="8915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Tiêu thụ dòng rất thấp, thường hoạt động với điện áp 3V đến 15Vrms, tần số thấp (25 đến 60Hz)</a:t>
            </a:r>
          </a:p>
        </p:txBody>
      </p:sp>
      <p:pic>
        <p:nvPicPr>
          <p:cNvPr id="3" name="Picture 2"/>
          <p:cNvPicPr>
            <a:picLocks noChangeAspect="1" noChangeArrowheads="1"/>
          </p:cNvPicPr>
          <p:nvPr/>
        </p:nvPicPr>
        <p:blipFill>
          <a:blip r:embed="rId3" cstate="print"/>
          <a:srcRect/>
          <a:stretch>
            <a:fillRect/>
          </a:stretch>
        </p:blipFill>
        <p:spPr bwMode="auto">
          <a:xfrm>
            <a:off x="609600" y="2132388"/>
            <a:ext cx="3574509" cy="282061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4495800" y="2003007"/>
            <a:ext cx="4267200" cy="2949993"/>
          </a:xfrm>
          <a:prstGeom prst="rect">
            <a:avLst/>
          </a:prstGeom>
          <a:noFill/>
          <a:ln w="9525">
            <a:noFill/>
            <a:miter lim="800000"/>
            <a:headEnd/>
            <a:tailEnd/>
          </a:ln>
          <a:effectLst/>
        </p:spPr>
      </p:pic>
      <p:sp>
        <p:nvSpPr>
          <p:cNvPr id="9" name="TextBox 8"/>
          <p:cNvSpPr txBox="1"/>
          <p:nvPr/>
        </p:nvSpPr>
        <p:spPr>
          <a:xfrm>
            <a:off x="152400" y="5329535"/>
            <a:ext cx="2895600" cy="461665"/>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(a) Cấu tạo cơ bản</a:t>
            </a:r>
          </a:p>
        </p:txBody>
      </p:sp>
      <p:sp>
        <p:nvSpPr>
          <p:cNvPr id="11" name="TextBox 10"/>
          <p:cNvSpPr txBox="1"/>
          <p:nvPr/>
        </p:nvSpPr>
        <p:spPr>
          <a:xfrm>
            <a:off x="3505200" y="5352871"/>
            <a:ext cx="5486400" cy="1200329"/>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(b) Đặt điện áp giữa đoạn và  backplane làm đoạn này hiển thị,</a:t>
            </a:r>
          </a:p>
          <a:p>
            <a:r>
              <a:rPr lang="en-US" sz="2400" spc="-100" smtClean="0">
                <a:solidFill>
                  <a:srgbClr val="C00000"/>
                </a:solidFill>
                <a:latin typeface="Tahoma" pitchFamily="34" charset="0"/>
                <a:ea typeface="Tahoma" pitchFamily="34" charset="0"/>
                <a:cs typeface="Tahoma" pitchFamily="34" charset="0"/>
              </a:rPr>
              <a:t> điện áp 0V làm mất hiển thị </a:t>
            </a: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edg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animEffect transition="in" filter="wedge">
                                      <p:cBhvr>
                                        <p:cTn id="23" dur="2000"/>
                                        <p:tgtEl>
                                          <p:spTgt spid="512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19</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Hiển thị dùng tinh thể lỏng</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762000"/>
            <a:ext cx="8686800" cy="193899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Xung vuông 40Hz  đưa vào backplane. </a:t>
            </a:r>
          </a:p>
          <a:p>
            <a:r>
              <a:rPr lang="en-US" sz="2400" spc="-100" smtClean="0">
                <a:latin typeface="Tahoma" pitchFamily="34" charset="0"/>
                <a:ea typeface="Tahoma" pitchFamily="34" charset="0"/>
                <a:cs typeface="Tahoma" pitchFamily="34" charset="0"/>
              </a:rPr>
              <a:t>Khi control = 0, ngõ ra XOR là xung 40Hz, không có sai biệt giữa 2 cực LCD </a:t>
            </a:r>
            <a:r>
              <a:rPr lang="en-US" sz="2400" spc="-100" smtClean="0">
                <a:solidFill>
                  <a:srgbClr val="C0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rPr>
              <a:t> OFF. </a:t>
            </a:r>
          </a:p>
          <a:p>
            <a:r>
              <a:rPr lang="en-US" sz="2400" spc="-100" smtClean="0">
                <a:latin typeface="Tahoma" pitchFamily="34" charset="0"/>
                <a:ea typeface="Tahoma" pitchFamily="34" charset="0"/>
                <a:cs typeface="Tahoma" pitchFamily="34" charset="0"/>
              </a:rPr>
              <a:t>Khi control =1, ngõ ra là đảo pha của xung 40HZ, sai biệt là +5V đến -5V, LCD </a:t>
            </a:r>
            <a:r>
              <a:rPr lang="en-US" sz="2400" spc="-100" smtClean="0">
                <a:solidFill>
                  <a:srgbClr val="C0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rPr>
              <a:t> ON</a:t>
            </a:r>
          </a:p>
        </p:txBody>
      </p:sp>
      <p:pic>
        <p:nvPicPr>
          <p:cNvPr id="6148" name="Picture 4"/>
          <p:cNvPicPr>
            <a:picLocks noChangeAspect="1" noChangeArrowheads="1"/>
          </p:cNvPicPr>
          <p:nvPr/>
        </p:nvPicPr>
        <p:blipFill>
          <a:blip r:embed="rId3" cstate="print"/>
          <a:srcRect/>
          <a:stretch>
            <a:fillRect/>
          </a:stretch>
        </p:blipFill>
        <p:spPr bwMode="auto">
          <a:xfrm>
            <a:off x="0" y="3429000"/>
            <a:ext cx="4146140" cy="1485900"/>
          </a:xfrm>
          <a:prstGeom prst="rect">
            <a:avLst/>
          </a:prstGeom>
          <a:noFill/>
          <a:ln w="9525">
            <a:noFill/>
            <a:miter lim="800000"/>
            <a:headEnd/>
            <a:tailEnd/>
          </a:ln>
          <a:effectLst/>
        </p:spPr>
      </p:pic>
      <p:sp>
        <p:nvSpPr>
          <p:cNvPr id="16" name="TextBox 15"/>
          <p:cNvSpPr txBox="1"/>
          <p:nvPr/>
        </p:nvSpPr>
        <p:spPr>
          <a:xfrm>
            <a:off x="76200" y="5257800"/>
            <a:ext cx="37338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Gợi ý</a:t>
            </a:r>
            <a:r>
              <a:rPr lang="en-US" sz="2400" spc="-100" smtClean="0">
                <a:solidFill>
                  <a:srgbClr val="C00000"/>
                </a:solidFill>
                <a:latin typeface="Tahoma" pitchFamily="34" charset="0"/>
                <a:ea typeface="Tahoma" pitchFamily="34" charset="0"/>
                <a:cs typeface="Tahoma" pitchFamily="34" charset="0"/>
              </a:rPr>
              <a:t>:</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các bạn SV tìm hiểu thêm về công nghệ LCD màu</a:t>
            </a:r>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4162425" y="2486025"/>
            <a:ext cx="4981575" cy="4371975"/>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dissolve">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up)">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up)">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dissolve">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animEffect transition="in" filter="dissolve">
                                      <p:cBhvr>
                                        <p:cTn id="32" dur="500"/>
                                        <p:tgtEl>
                                          <p:spTgt spid="16">
                                            <p:txEl>
                                              <p:pRg st="0" end="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16">
                                            <p:txEl>
                                              <p:pRg st="1" end="1"/>
                                            </p:txEl>
                                          </p:spTgt>
                                        </p:tgtEl>
                                        <p:attrNameLst>
                                          <p:attrName>style.visibility</p:attrName>
                                        </p:attrNameLst>
                                      </p:cBhvr>
                                      <p:to>
                                        <p:strVal val="visible"/>
                                      </p:to>
                                    </p:set>
                                    <p:animEffect transition="in" filter="dissolve">
                                      <p:cBhvr>
                                        <p:cTn id="35"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304800" y="786825"/>
            <a:ext cx="4267200" cy="584775"/>
          </a:xfrm>
          <a:prstGeom prst="rect">
            <a:avLst/>
          </a:prstGeom>
          <a:noFill/>
        </p:spPr>
        <p:txBody>
          <a:bodyPr wrap="square" rtlCol="0">
            <a:spAutoFit/>
          </a:bodyPr>
          <a:lstStyle/>
          <a:p>
            <a:r>
              <a:rPr lang="en-US" sz="32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Nội dung</a:t>
            </a:r>
            <a:endParaRPr lang="en-US" sz="3200" spc="-100">
              <a:solidFill>
                <a:srgbClr val="0070C0"/>
              </a:solidFill>
              <a:latin typeface="Tahoma" pitchFamily="34" charset="0"/>
              <a:ea typeface="Tahoma" pitchFamily="34" charset="0"/>
              <a:cs typeface="Tahoma" pitchFamily="34" charset="0"/>
            </a:endParaRPr>
          </a:p>
        </p:txBody>
      </p:sp>
      <p:sp>
        <p:nvSpPr>
          <p:cNvPr id="9" name="TextBox 8"/>
          <p:cNvSpPr txBox="1"/>
          <p:nvPr/>
        </p:nvSpPr>
        <p:spPr>
          <a:xfrm>
            <a:off x="228600" y="1917680"/>
            <a:ext cx="4495800" cy="2677656"/>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Bộ giải mã</a:t>
            </a:r>
          </a:p>
          <a:p>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Bộ giải mã/thúc BCD–7 đoạn</a:t>
            </a:r>
          </a:p>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Hiển thị LCD (Liquid Crystal Display)</a:t>
            </a:r>
          </a:p>
          <a:p>
            <a:pPr>
              <a:buFont typeface="Wingdings"/>
              <a:buChar char="n"/>
            </a:pPr>
            <a:r>
              <a:rPr lang="en-US" sz="2400" spc="-100" smtClean="0">
                <a:latin typeface="Tahoma" pitchFamily="34" charset="0"/>
                <a:ea typeface="Tahoma" pitchFamily="34" charset="0"/>
                <a:cs typeface="Tahoma" pitchFamily="34" charset="0"/>
              </a:rPr>
              <a:t>Bộ mã hóa</a:t>
            </a:r>
          </a:p>
          <a:p>
            <a:pPr>
              <a:buFont typeface="Wingdings"/>
              <a:buChar char="n"/>
            </a:pPr>
            <a:r>
              <a:rPr lang="en-US" sz="2400" spc="-100" smtClean="0">
                <a:latin typeface="Tahoma" pitchFamily="34" charset="0"/>
                <a:ea typeface="Tahoma" pitchFamily="34" charset="0"/>
                <a:cs typeface="Tahoma" pitchFamily="34" charset="0"/>
              </a:rPr>
              <a:t>Bộ ghép kênh</a:t>
            </a:r>
          </a:p>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Ứng dụng bộ ghép kênh</a:t>
            </a:r>
          </a:p>
        </p:txBody>
      </p:sp>
      <p:sp>
        <p:nvSpPr>
          <p:cNvPr id="8" name="TextBox 7"/>
          <p:cNvSpPr txBox="1"/>
          <p:nvPr/>
        </p:nvSpPr>
        <p:spPr>
          <a:xfrm>
            <a:off x="4724400" y="1917680"/>
            <a:ext cx="4191000" cy="2308324"/>
          </a:xfrm>
          <a:prstGeom prst="rect">
            <a:avLst/>
          </a:prstGeom>
          <a:noFill/>
        </p:spPr>
        <p:txBody>
          <a:bodyPr wrap="square" rtlCol="0">
            <a:spAutoFit/>
          </a:bodyPr>
          <a:lstStyle/>
          <a:p>
            <a:pPr>
              <a:buFont typeface="Wingdings"/>
              <a:buChar char="n"/>
            </a:pPr>
            <a:r>
              <a:rPr lang="en-US" sz="2400" spc="-100" smtClean="0">
                <a:latin typeface="Tahoma" pitchFamily="34" charset="0"/>
                <a:ea typeface="Tahoma" pitchFamily="34" charset="0"/>
                <a:cs typeface="Tahoma" pitchFamily="34" charset="0"/>
              </a:rPr>
              <a:t> Bộ phân kênh</a:t>
            </a:r>
          </a:p>
          <a:p>
            <a:pPr>
              <a:buFont typeface="Wingdings"/>
              <a:buChar char="n"/>
            </a:pPr>
            <a:r>
              <a:rPr lang="en-US" sz="2400" spc="-100" smtClean="0">
                <a:latin typeface="Tahoma" pitchFamily="34" charset="0"/>
                <a:ea typeface="Tahoma" pitchFamily="34" charset="0"/>
                <a:cs typeface="Tahoma" pitchFamily="34" charset="0"/>
              </a:rPr>
              <a:t> Bộ so sánh biên độ</a:t>
            </a:r>
          </a:p>
          <a:p>
            <a:pPr>
              <a:buFont typeface="Wingdings"/>
              <a:buChar char="n"/>
            </a:pPr>
            <a:r>
              <a:rPr lang="en-US" sz="2400" spc="-100" smtClean="0">
                <a:solidFill>
                  <a:srgbClr val="FF0000"/>
                </a:solidFill>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Tạo bus dữ liệu </a:t>
            </a:r>
          </a:p>
          <a:p>
            <a:r>
              <a:rPr lang="en-US" sz="2400" spc="-100" smtClean="0">
                <a:solidFill>
                  <a:srgbClr val="0070C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Thanh ghi 3 trạng thái 74ALS173/HC173</a:t>
            </a:r>
          </a:p>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Hoạt động của bus dữ liệu</a:t>
            </a: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Righ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strips(downRigh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wipe(left)">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strips(downRight)">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 calcmode="lin" valueType="num">
                                      <p:cBhvr additive="base">
                                        <p:cTn id="42"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8">
                                            <p:txEl>
                                              <p:pRg st="2" end="2"/>
                                            </p:txEl>
                                          </p:spTgt>
                                        </p:tgtEl>
                                        <p:attrNameLst>
                                          <p:attrName>style.visibility</p:attrName>
                                        </p:attrNameLst>
                                      </p:cBhvr>
                                      <p:to>
                                        <p:strVal val="visible"/>
                                      </p:to>
                                    </p:set>
                                    <p:animEffect transition="in" filter="strips(downRight)">
                                      <p:cBhvr>
                                        <p:cTn id="48" dur="500"/>
                                        <p:tgtEl>
                                          <p:spTgt spid="8">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8">
                                            <p:txEl>
                                              <p:pRg st="3" end="3"/>
                                            </p:txEl>
                                          </p:spTgt>
                                        </p:tgtEl>
                                        <p:attrNameLst>
                                          <p:attrName>style.visibility</p:attrName>
                                        </p:attrNameLst>
                                      </p:cBhvr>
                                      <p:to>
                                        <p:strVal val="visible"/>
                                      </p:to>
                                    </p:set>
                                    <p:animEffect transition="in" filter="dissolve">
                                      <p:cBhvr>
                                        <p:cTn id="53" dur="500"/>
                                        <p:tgtEl>
                                          <p:spTgt spid="8">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xEl>
                                              <p:pRg st="4" end="4"/>
                                            </p:txEl>
                                          </p:spTgt>
                                        </p:tgtEl>
                                        <p:attrNameLst>
                                          <p:attrName>style.visibility</p:attrName>
                                        </p:attrNameLst>
                                      </p:cBhvr>
                                      <p:to>
                                        <p:strVal val="visible"/>
                                      </p:to>
                                    </p:set>
                                    <p:animEffect transition="in" filter="wipe(left)">
                                      <p:cBhvr>
                                        <p:cTn id="58"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228600" y="22860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Câu hỏi ôn tập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914400"/>
            <a:ext cx="8915400" cy="378565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1. Cho biết tính chất nào dính đến hiển thị LCD hay hiện thị LED.</a:t>
            </a:r>
          </a:p>
          <a:p>
            <a:r>
              <a:rPr lang="en-US" sz="2400" spc="-100" smtClean="0">
                <a:latin typeface="Tahoma" pitchFamily="34" charset="0"/>
                <a:ea typeface="Tahoma" pitchFamily="34" charset="0"/>
                <a:cs typeface="Tahoma" pitchFamily="34" charset="0"/>
              </a:rPr>
              <a:t>   (a)  Phát sáng</a:t>
            </a:r>
          </a:p>
          <a:p>
            <a:r>
              <a:rPr lang="en-US" sz="2400" spc="-100" smtClean="0">
                <a:latin typeface="Tahoma" pitchFamily="34" charset="0"/>
                <a:ea typeface="Tahoma" pitchFamily="34" charset="0"/>
                <a:cs typeface="Tahoma" pitchFamily="34" charset="0"/>
              </a:rPr>
              <a:t>   (b)  Phản chiếu ánh sáng chung quanh</a:t>
            </a:r>
          </a:p>
          <a:p>
            <a:r>
              <a:rPr lang="en-US" sz="2400" spc="-100" smtClean="0">
                <a:latin typeface="Tahoma" pitchFamily="34" charset="0"/>
                <a:ea typeface="Tahoma" pitchFamily="34" charset="0"/>
                <a:cs typeface="Tahoma" pitchFamily="34" charset="0"/>
              </a:rPr>
              <a:t>   (c)  Thích hợp cho các ứng dụng công suất thấp</a:t>
            </a:r>
          </a:p>
          <a:p>
            <a:r>
              <a:rPr lang="en-US" sz="2400" spc="-100" smtClean="0">
                <a:latin typeface="Tahoma" pitchFamily="34" charset="0"/>
                <a:ea typeface="Tahoma" pitchFamily="34" charset="0"/>
                <a:cs typeface="Tahoma" pitchFamily="34" charset="0"/>
              </a:rPr>
              <a:t>   (d)  Cần nguồn ac </a:t>
            </a:r>
          </a:p>
          <a:p>
            <a:r>
              <a:rPr lang="en-US" sz="2400" spc="-100" smtClean="0">
                <a:latin typeface="Tahoma" pitchFamily="34" charset="0"/>
                <a:ea typeface="Tahoma" pitchFamily="34" charset="0"/>
                <a:cs typeface="Tahoma" pitchFamily="34" charset="0"/>
              </a:rPr>
              <a:t>   (e)  Tạo ký tự dùng 7 đoạn</a:t>
            </a:r>
          </a:p>
          <a:p>
            <a:r>
              <a:rPr lang="en-US" sz="2400" spc="-100" smtClean="0">
                <a:latin typeface="Tahoma" pitchFamily="34" charset="0"/>
                <a:ea typeface="Tahoma" pitchFamily="34" charset="0"/>
                <a:cs typeface="Tahoma" pitchFamily="34" charset="0"/>
              </a:rPr>
              <a:t>   ( f )  Cần điện trở giới hạn dòng</a:t>
            </a:r>
          </a:p>
          <a:p>
            <a:pPr marL="457200" indent="-457200"/>
            <a:r>
              <a:rPr lang="en-US" sz="2400" spc="-100" smtClean="0">
                <a:latin typeface="Tahoma" pitchFamily="34" charset="0"/>
                <a:ea typeface="Tahoma" pitchFamily="34" charset="0"/>
                <a:cs typeface="Tahoma" pitchFamily="34" charset="0"/>
              </a:rPr>
              <a:t>2. Cho biết dạng dữ liệu được gởi đến các phần tử sau?</a:t>
            </a:r>
          </a:p>
          <a:p>
            <a:pPr marL="457200" indent="-457200"/>
            <a:r>
              <a:rPr lang="en-US" sz="2400" spc="-100" smtClean="0">
                <a:latin typeface="Tahoma" pitchFamily="34" charset="0"/>
                <a:ea typeface="Tahoma" pitchFamily="34" charset="0"/>
                <a:cs typeface="Tahoma" pitchFamily="34" charset="0"/>
              </a:rPr>
              <a:t>   (a) Hiển thị 7 đoạn có giải mã/thúc</a:t>
            </a:r>
          </a:p>
          <a:p>
            <a:pPr marL="457200" indent="-457200"/>
            <a:r>
              <a:rPr lang="en-US" sz="2400" spc="-100" smtClean="0">
                <a:latin typeface="Tahoma" pitchFamily="34" charset="0"/>
                <a:ea typeface="Tahoma" pitchFamily="34" charset="0"/>
                <a:cs typeface="Tahoma" pitchFamily="34" charset="0"/>
              </a:rPr>
              <a:t>   (b) Khối ký tự LCD</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dissolve">
                                      <p:cBhvr>
                                        <p:cTn id="21" dur="500"/>
                                        <p:tgtEl>
                                          <p:spTgt spid="6">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dissolve">
                                      <p:cBhvr>
                                        <p:cTn id="24" dur="500"/>
                                        <p:tgtEl>
                                          <p:spTgt spid="6">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dissolv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wipe(left)">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dissolve">
                                      <p:cBhvr>
                                        <p:cTn id="37" dur="500"/>
                                        <p:tgtEl>
                                          <p:spTgt spid="6">
                                            <p:txEl>
                                              <p:pRg st="8" end="8"/>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dissolve">
                                      <p:cBhvr>
                                        <p:cTn id="4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5" name="TextBox 4"/>
          <p:cNvSpPr txBox="1"/>
          <p:nvPr/>
        </p:nvSpPr>
        <p:spPr>
          <a:xfrm>
            <a:off x="228600" y="22860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mã hóa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152400" y="1219200"/>
            <a:ext cx="4724400" cy="1200329"/>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Mạch mã hóa 8 đường sang 3 đường. Ngõ vào 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không nối với cổng logic</a:t>
            </a:r>
          </a:p>
        </p:txBody>
      </p:sp>
      <p:pic>
        <p:nvPicPr>
          <p:cNvPr id="2050" name="Picture 2"/>
          <p:cNvPicPr>
            <a:picLocks noChangeAspect="1" noChangeArrowheads="1"/>
          </p:cNvPicPr>
          <p:nvPr/>
        </p:nvPicPr>
        <p:blipFill>
          <a:blip r:embed="rId3" cstate="print"/>
          <a:srcRect/>
          <a:stretch>
            <a:fillRect/>
          </a:stretch>
        </p:blipFill>
        <p:spPr bwMode="auto">
          <a:xfrm>
            <a:off x="4856922" y="609600"/>
            <a:ext cx="4134678" cy="24384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52400" y="3048000"/>
            <a:ext cx="8638117" cy="3352800"/>
          </a:xfrm>
          <a:prstGeom prst="rect">
            <a:avLst/>
          </a:prstGeom>
          <a:noFill/>
          <a:ln w="9525">
            <a:noFill/>
            <a:miter lim="800000"/>
            <a:headEnd/>
            <a:tailEnd/>
          </a:ln>
        </p:spPr>
      </p:pic>
      <p:sp>
        <p:nvSpPr>
          <p:cNvPr id="8" name="TextBox 7"/>
          <p:cNvSpPr txBox="1"/>
          <p:nvPr/>
        </p:nvSpPr>
        <p:spPr>
          <a:xfrm>
            <a:off x="228600" y="6324600"/>
            <a:ext cx="7848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Tại một thời điểm, chỉ một ngõ vào ở mức thấp</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edge">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dissolve">
                                      <p:cBhvr>
                                        <p:cTn id="17" dur="5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mã hóa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914400"/>
            <a:ext cx="8915400" cy="3277820"/>
          </a:xfrm>
          <a:prstGeom prst="rect">
            <a:avLst/>
          </a:prstGeom>
          <a:noFill/>
        </p:spPr>
        <p:txBody>
          <a:bodyPr wrap="square" rtlCol="0">
            <a:spAutoFit/>
          </a:bodyPr>
          <a:lstStyle/>
          <a:p>
            <a:pPr>
              <a:spcBef>
                <a:spcPts val="600"/>
              </a:spcBef>
            </a:pPr>
            <a:r>
              <a:rPr lang="en-US" sz="2400" b="1"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a:t>
            </a:r>
          </a:p>
          <a:p>
            <a:pPr>
              <a:spcBef>
                <a:spcPts val="600"/>
              </a:spcBef>
            </a:pPr>
            <a:r>
              <a:rPr lang="en-US" sz="2400" spc="-100" smtClean="0">
                <a:latin typeface="Tahoma" pitchFamily="34" charset="0"/>
                <a:ea typeface="Tahoma" pitchFamily="34" charset="0"/>
                <a:cs typeface="Tahoma" pitchFamily="34" charset="0"/>
              </a:rPr>
              <a:t>Xác định các ngõ ra bộ mã hóa trong hình trên khi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và A</a:t>
            </a:r>
            <a:r>
              <a:rPr lang="en-US" sz="2400" spc="-100" baseline="-25000" smtClean="0">
                <a:latin typeface="Tahoma" pitchFamily="34" charset="0"/>
                <a:ea typeface="Tahoma" pitchFamily="34" charset="0"/>
                <a:cs typeface="Tahoma" pitchFamily="34" charset="0"/>
              </a:rPr>
              <a:t>5 </a:t>
            </a:r>
            <a:r>
              <a:rPr lang="en-US" sz="2400" spc="-100" smtClean="0">
                <a:latin typeface="Tahoma" pitchFamily="34" charset="0"/>
                <a:ea typeface="Tahoma" pitchFamily="34" charset="0"/>
                <a:cs typeface="Tahoma" pitchFamily="34" charset="0"/>
              </a:rPr>
              <a:t>cùng ở mức thấp.</a:t>
            </a:r>
          </a:p>
          <a:p>
            <a:pPr>
              <a:spcBef>
                <a:spcPts val="600"/>
              </a:spcBef>
            </a:pPr>
            <a:r>
              <a:rPr lang="en-US" sz="2400" b="1"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r>
              <a:rPr lang="en-US" sz="2400" spc="-100" smtClean="0">
                <a:latin typeface="Tahoma" pitchFamily="34" charset="0"/>
                <a:ea typeface="Tahoma" pitchFamily="34" charset="0"/>
                <a:cs typeface="Tahoma" pitchFamily="34" charset="0"/>
              </a:rPr>
              <a:t> </a:t>
            </a:r>
          </a:p>
          <a:p>
            <a:pPr>
              <a:spcBef>
                <a:spcPts val="600"/>
              </a:spcBef>
            </a:pPr>
            <a:r>
              <a:rPr lang="en-US" sz="2400" spc="-100" smtClean="0">
                <a:latin typeface="Tahoma" pitchFamily="34" charset="0"/>
                <a:ea typeface="Tahoma" pitchFamily="34" charset="0"/>
                <a:cs typeface="Tahoma" pitchFamily="34" charset="0"/>
              </a:rPr>
              <a:t>Từ bảng, ta thấy mức thấp ở hai ngõ vào tạo mức cao tại các ngõ ra, tức là 111. Rõ ràng, đây không phải là điều cần cho mạch mã hóa.  </a:t>
            </a:r>
          </a:p>
          <a:p>
            <a:endParaRPr lang="en-US" sz="2400" spc="-100" smtClean="0">
              <a:latin typeface="Tahoma" pitchFamily="34" charset="0"/>
              <a:ea typeface="Tahoma" pitchFamily="34" charset="0"/>
              <a:cs typeface="Tahoma" pitchFamily="34" charset="0"/>
            </a:endParaRPr>
          </a:p>
          <a:p>
            <a:endParaRPr lang="en-US" sz="2400" spc="-100" smtClean="0">
              <a:latin typeface="Tahoma" pitchFamily="34" charset="0"/>
              <a:ea typeface="Tahoma" pitchFamily="34" charset="0"/>
              <a:cs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dissolve">
                                      <p:cBhvr>
                                        <p:cTn id="23"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mã hóa ưu tiên</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1460480"/>
            <a:ext cx="8077200" cy="3046988"/>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Yếu điểm trong mạch vừa qua là trường hợp có hai ngõ vào ở mức thấp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dùng </a:t>
            </a:r>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3"/>
              </a:rPr>
              <a:t>mạch mã hóa ưu tiên</a:t>
            </a:r>
            <a:r>
              <a:rPr lang="en-US" sz="2400" spc="-100" smtClean="0">
                <a:latin typeface="Tahoma" pitchFamily="34" charset="0"/>
                <a:ea typeface="Tahoma" pitchFamily="34" charset="0"/>
                <a:cs typeface="Tahoma" pitchFamily="34" charset="0"/>
                <a:sym typeface="Wingdings 3"/>
              </a:rPr>
              <a:t>, khi 2 hay nhiều ngõ vào được tác động thì ngõ ra sẽ áp ứng với </a:t>
            </a:r>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3"/>
              </a:rPr>
              <a:t>ngõ vào số cao nhất</a:t>
            </a:r>
            <a:r>
              <a:rPr lang="en-US" sz="2400" spc="-100" smtClean="0">
                <a:latin typeface="Tahoma" pitchFamily="34" charset="0"/>
                <a:ea typeface="Tahoma" pitchFamily="34" charset="0"/>
                <a:cs typeface="Tahoma" pitchFamily="34" charset="0"/>
                <a:sym typeface="Wingdings 3"/>
              </a:rPr>
              <a:t>.</a:t>
            </a:r>
          </a:p>
          <a:p>
            <a:r>
              <a:rPr lang="en-US" sz="2400" spc="-100" smtClean="0">
                <a:latin typeface="Tahoma" pitchFamily="34" charset="0"/>
                <a:ea typeface="Tahoma" pitchFamily="34" charset="0"/>
                <a:cs typeface="Tahoma" pitchFamily="34" charset="0"/>
                <a:sym typeface="Wingdings 3"/>
              </a:rPr>
              <a:t> Thí dụ, khi cả A3 và A5 ở mức thấp, thì ngõ ra sẽ là 101.</a:t>
            </a:r>
          </a:p>
          <a:p>
            <a:endParaRPr lang="en-US" sz="2400" spc="-100" smtClean="0">
              <a:solidFill>
                <a:srgbClr val="FF0000"/>
              </a:solidFill>
              <a:latin typeface="Tahoma" pitchFamily="34" charset="0"/>
              <a:ea typeface="Tahoma" pitchFamily="34" charset="0"/>
              <a:cs typeface="Tahoma" pitchFamily="34" charset="0"/>
              <a:sym typeface="Wingdings 3"/>
            </a:endParaRPr>
          </a:p>
          <a:p>
            <a:pPr>
              <a:buFont typeface="Wingdings"/>
              <a:buChar char="n"/>
            </a:pPr>
            <a:r>
              <a:rPr lang="en-US" sz="2400" spc="-100" smtClean="0">
                <a:solidFill>
                  <a:srgbClr val="FF0000"/>
                </a:solidFill>
                <a:latin typeface="Tahoma" pitchFamily="34" charset="0"/>
                <a:ea typeface="Tahoma" pitchFamily="34" charset="0"/>
                <a:cs typeface="Tahoma" pitchFamily="34" charset="0"/>
                <a:sym typeface="Wingdings 3"/>
              </a:rPr>
              <a:t> </a:t>
            </a:r>
            <a:r>
              <a:rPr lang="en-US" sz="2400" spc="-100" smtClean="0">
                <a:latin typeface="Tahoma" pitchFamily="34" charset="0"/>
                <a:ea typeface="Tahoma" pitchFamily="34" charset="0"/>
                <a:cs typeface="Tahoma" pitchFamily="34" charset="0"/>
                <a:sym typeface="Wingdings 3"/>
              </a:rPr>
              <a:t> 7448, 74LS148 và 74HC148 là dạng mã hóa ưu tiên octal sang nhị phân.</a:t>
            </a: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24</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mã hóa ưu tiên 74147</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152400" y="914400"/>
            <a:ext cx="8915400" cy="1200329"/>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74147: mã hóa ưu tiên decimal/BCD</a:t>
            </a:r>
          </a:p>
          <a:p>
            <a:r>
              <a:rPr lang="en-US" sz="2400" spc="-100" smtClean="0">
                <a:solidFill>
                  <a:srgbClr val="0070C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Các ngõ ra 74147 cho dạng mã BCD đảo, cần dùng cổng đảo để khôi phục mã BCD bình thường.    </a:t>
            </a:r>
            <a:endParaRPr lang="en-US" sz="2400" spc="-100" smtClean="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76200" y="2209800"/>
            <a:ext cx="8763000" cy="2967182"/>
          </a:xfrm>
          <a:prstGeom prst="rect">
            <a:avLst/>
          </a:prstGeom>
          <a:noFill/>
          <a:ln w="9525">
            <a:noFill/>
            <a:miter lim="800000"/>
            <a:headEnd/>
            <a:tailEnd/>
          </a:ln>
        </p:spPr>
      </p:pic>
      <p:sp>
        <p:nvSpPr>
          <p:cNvPr id="7" name="TextBox 6"/>
          <p:cNvSpPr txBox="1"/>
          <p:nvPr/>
        </p:nvSpPr>
        <p:spPr>
          <a:xfrm>
            <a:off x="76200" y="5181600"/>
            <a:ext cx="89154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sym typeface="Wingdings"/>
              </a:rPr>
              <a:t>Thí dụ</a:t>
            </a:r>
            <a:r>
              <a:rPr lang="en-US" sz="2400" spc="-100" smtClean="0">
                <a:solidFill>
                  <a:srgbClr val="C00000"/>
                </a:solidFill>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sym typeface="Wingdings"/>
              </a:rPr>
              <a:t>Tìm ngõ ra mạch trên khi A5, A7 và A3 cùng ở mức thấp, các ngõ vào còn lại ở mức cao.</a:t>
            </a:r>
          </a:p>
          <a:p>
            <a:r>
              <a:rPr lang="en-US" sz="2400" b="1" spc="-100" smtClean="0">
                <a:solidFill>
                  <a:srgbClr val="C00000"/>
                </a:solidFill>
                <a:latin typeface="Tahoma" pitchFamily="34" charset="0"/>
                <a:ea typeface="Tahoma" pitchFamily="34" charset="0"/>
                <a:cs typeface="Tahoma" pitchFamily="34" charset="0"/>
                <a:sym typeface="Wingdings"/>
              </a:rPr>
              <a:t>Giải</a:t>
            </a:r>
            <a:r>
              <a:rPr lang="en-US" sz="2400" spc="-100" smtClean="0">
                <a:solidFill>
                  <a:srgbClr val="C0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từ bảng sự thật, thì khi A7 ở mức thấp, các ngõ vào còn lại không tác động,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ngõ ra là 1000, là đảo của 0111 (7).</a:t>
            </a:r>
            <a:endParaRPr lang="en-US" sz="2400" spc="-100" smtClean="0">
              <a:latin typeface="Tahoma" pitchFamily="34" charset="0"/>
              <a:ea typeface="Tahoma" pitchFamily="34" charset="0"/>
              <a:cs typeface="Tahoma" pitchFamily="34" charset="0"/>
              <a:sym typeface="Wingding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edge">
                                      <p:cBhvr>
                                        <p:cTn id="17" dur="20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dissolv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up)">
                                      <p:cBhvr>
                                        <p:cTn id="2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Mã hóa chuyển mạch decimal/BCD</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914400"/>
            <a:ext cx="3810000" cy="2308324"/>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dùng 74147 làm mã hóa chuyển mạch.</a:t>
            </a:r>
          </a:p>
          <a:p>
            <a:r>
              <a:rPr lang="en-US" sz="2400" spc="-100" smtClean="0">
                <a:latin typeface="Tahoma" pitchFamily="34" charset="0"/>
                <a:ea typeface="Tahoma" pitchFamily="34" charset="0"/>
                <a:cs typeface="Tahoma" pitchFamily="34" charset="0"/>
              </a:rPr>
              <a:t>Do 74147: mã hóa ưu tiên, nên nếu nhiều phím tác động đồng thời, chỉ có mã BCD lớn nhất xuất hiện tại ngõ ra </a:t>
            </a:r>
          </a:p>
        </p:txBody>
      </p:sp>
      <p:pic>
        <p:nvPicPr>
          <p:cNvPr id="7170" name="Picture 2"/>
          <p:cNvPicPr>
            <a:picLocks noChangeAspect="1" noChangeArrowheads="1"/>
          </p:cNvPicPr>
          <p:nvPr/>
        </p:nvPicPr>
        <p:blipFill>
          <a:blip r:embed="rId3" cstate="print"/>
          <a:srcRect/>
          <a:stretch>
            <a:fillRect/>
          </a:stretch>
        </p:blipFill>
        <p:spPr bwMode="auto">
          <a:xfrm>
            <a:off x="4267201" y="1371599"/>
            <a:ext cx="4679416" cy="5052227"/>
          </a:xfrm>
          <a:prstGeom prst="rect">
            <a:avLst/>
          </a:prstGeom>
          <a:noFill/>
          <a:ln w="9525">
            <a:noFill/>
            <a:miter lim="800000"/>
            <a:headEnd/>
            <a:tailEnd/>
          </a:ln>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edge">
                                      <p:cBhvr>
                                        <p:cTn id="12" dur="20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dissolve">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26</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ghép kênh (chọn dữ liệu)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914400"/>
            <a:ext cx="8305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ghép kênh MUX:  chọn 1 đường dữ liệu trong nhiều đường </a:t>
            </a:r>
          </a:p>
        </p:txBody>
      </p:sp>
      <p:pic>
        <p:nvPicPr>
          <p:cNvPr id="30722" name="Picture 2"/>
          <p:cNvPicPr>
            <a:picLocks noChangeAspect="1" noChangeArrowheads="1"/>
          </p:cNvPicPr>
          <p:nvPr/>
        </p:nvPicPr>
        <p:blipFill>
          <a:blip r:embed="rId3"/>
          <a:srcRect/>
          <a:stretch>
            <a:fillRect/>
          </a:stretch>
        </p:blipFill>
        <p:spPr bwMode="auto">
          <a:xfrm>
            <a:off x="4567238" y="3424238"/>
            <a:ext cx="9525" cy="952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438400" y="1447800"/>
            <a:ext cx="3276600" cy="4392647"/>
          </a:xfrm>
          <a:prstGeom prst="rect">
            <a:avLst/>
          </a:prstGeom>
          <a:noFill/>
          <a:ln w="9525">
            <a:noFill/>
            <a:miter lim="800000"/>
            <a:headEnd/>
            <a:tailEnd/>
          </a:ln>
        </p:spPr>
      </p:pic>
      <p:sp>
        <p:nvSpPr>
          <p:cNvPr id="9" name="TextBox 8"/>
          <p:cNvSpPr txBox="1"/>
          <p:nvPr/>
        </p:nvSpPr>
        <p:spPr>
          <a:xfrm>
            <a:off x="1295400" y="4876800"/>
            <a:ext cx="2286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Các ngõ vào</a:t>
            </a:r>
            <a:endParaRPr lang="en-US" sz="2400" spc="-100">
              <a:latin typeface="Tahoma" pitchFamily="34" charset="0"/>
              <a:ea typeface="Tahoma" pitchFamily="34" charset="0"/>
              <a:cs typeface="Tahoma" pitchFamily="34" charset="0"/>
            </a:endParaRPr>
          </a:p>
        </p:txBody>
      </p:sp>
      <p:sp>
        <p:nvSpPr>
          <p:cNvPr id="11" name="TextBox 10"/>
          <p:cNvSpPr txBox="1"/>
          <p:nvPr/>
        </p:nvSpPr>
        <p:spPr>
          <a:xfrm>
            <a:off x="2438400" y="5867400"/>
            <a:ext cx="45720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    Các mã vào SELECT xác định </a:t>
            </a:r>
          </a:p>
          <a:p>
            <a:r>
              <a:rPr lang="en-US" sz="2400" spc="-100" smtClean="0">
                <a:latin typeface="Tahoma" pitchFamily="34" charset="0"/>
                <a:ea typeface="Tahoma" pitchFamily="34" charset="0"/>
                <a:cs typeface="Tahoma" pitchFamily="34" charset="0"/>
              </a:rPr>
              <a:t>ngõ vào được truyền đến ngõ ra Z</a:t>
            </a:r>
            <a:endParaRPr lang="en-US" sz="2400" spc="-100">
              <a:latin typeface="Tahoma" pitchFamily="34" charset="0"/>
              <a:ea typeface="Tahoma" pitchFamily="34" charset="0"/>
              <a:cs typeface="Tahoma" pitchFamily="34" charset="0"/>
            </a:endParaRPr>
          </a:p>
        </p:txBody>
      </p:sp>
      <p:sp>
        <p:nvSpPr>
          <p:cNvPr id="12" name="TextBox 11"/>
          <p:cNvSpPr txBox="1"/>
          <p:nvPr/>
        </p:nvSpPr>
        <p:spPr>
          <a:xfrm>
            <a:off x="5638800" y="3276600"/>
            <a:ext cx="2286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Ngõ ra Z</a:t>
            </a:r>
            <a:endParaRPr lang="en-US" sz="2400" spc="-100">
              <a:latin typeface="Tahoma" pitchFamily="34" charset="0"/>
              <a:ea typeface="Tahoma" pitchFamily="34" charset="0"/>
              <a:cs typeface="Tahoma" pitchFamily="34" charset="0"/>
            </a:endParaRPr>
          </a:p>
        </p:txBody>
      </p:sp>
      <p:sp>
        <p:nvSpPr>
          <p:cNvPr id="14" name="Curved Right Arrow 13"/>
          <p:cNvSpPr/>
          <p:nvPr/>
        </p:nvSpPr>
        <p:spPr>
          <a:xfrm rot="19201232">
            <a:off x="1580242" y="5407028"/>
            <a:ext cx="685800" cy="1260368"/>
          </a:xfrm>
          <a:prstGeom prst="curved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solidFill>
                <a:schemeClr val="tx1"/>
              </a:solidFill>
              <a:latin typeface="Tahoma" pitchFamily="34" charset="0"/>
              <a:ea typeface="Tahoma" pitchFamily="34" charset="0"/>
              <a:cs typeface="Tahoma" pitchFamily="34" charset="0"/>
            </a:endParaRPr>
          </a:p>
        </p:txBody>
      </p:sp>
      <p:sp>
        <p:nvSpPr>
          <p:cNvPr id="15" name="Curved Right Arrow 14"/>
          <p:cNvSpPr/>
          <p:nvPr/>
        </p:nvSpPr>
        <p:spPr>
          <a:xfrm rot="13012975">
            <a:off x="5352656" y="3816110"/>
            <a:ext cx="1169384" cy="1891760"/>
          </a:xfrm>
          <a:prstGeom prst="curved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solidFill>
                <a:schemeClr val="tx1"/>
              </a:solidFill>
              <a:latin typeface="Tahoma" pitchFamily="34" charset="0"/>
              <a:ea typeface="Tahoma" pitchFamily="34" charset="0"/>
              <a:cs typeface="Tahoma" pitchFamily="34" charset="0"/>
            </a:endParaRPr>
          </a:p>
        </p:txBody>
      </p:sp>
      <p:sp>
        <p:nvSpPr>
          <p:cNvPr id="16" name="Up Arrow 15"/>
          <p:cNvSpPr/>
          <p:nvPr/>
        </p:nvSpPr>
        <p:spPr>
          <a:xfrm>
            <a:off x="3810000" y="4724400"/>
            <a:ext cx="609600" cy="1143000"/>
          </a:xfrm>
          <a:prstGeom prst="upArrow">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dissolv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P spid="14" grpId="0" animBg="1"/>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6" name="TextBox 5"/>
          <p:cNvSpPr txBox="1"/>
          <p:nvPr/>
        </p:nvSpPr>
        <p:spPr>
          <a:xfrm>
            <a:off x="228600" y="914400"/>
            <a:ext cx="8915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Bộ ghép kênh 2 ngõ vào:</a:t>
            </a:r>
          </a:p>
        </p:txBody>
      </p:sp>
      <p:sp>
        <p:nvSpPr>
          <p:cNvPr id="7" name="TextBox 6"/>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ghép kênh 2 ngõ vào (chọn dữ liệu)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2276475" y="1676400"/>
            <a:ext cx="3362325" cy="2305050"/>
          </a:xfrm>
          <a:prstGeom prst="rect">
            <a:avLst/>
          </a:prstGeom>
          <a:noFill/>
          <a:ln w="9525">
            <a:noFill/>
            <a:miter lim="800000"/>
            <a:headEnd/>
            <a:tailEnd/>
          </a:ln>
        </p:spPr>
      </p:pic>
      <p:sp>
        <p:nvSpPr>
          <p:cNvPr id="8" name="TextBox 7"/>
          <p:cNvSpPr txBox="1"/>
          <p:nvPr/>
        </p:nvSpPr>
        <p:spPr>
          <a:xfrm>
            <a:off x="533400" y="2057400"/>
            <a:ext cx="16002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2 ngõ vào</a:t>
            </a:r>
          </a:p>
          <a:p>
            <a:r>
              <a:rPr lang="en-US" sz="2400" spc="-100" smtClean="0">
                <a:latin typeface="Tahoma" pitchFamily="34" charset="0"/>
                <a:ea typeface="Tahoma" pitchFamily="34" charset="0"/>
                <a:cs typeface="Tahoma" pitchFamily="34" charset="0"/>
              </a:rPr>
              <a:t>   I</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I</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3505200" y="4038600"/>
            <a:ext cx="16002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Ngõ vào</a:t>
            </a:r>
          </a:p>
          <a:p>
            <a:r>
              <a:rPr lang="en-US" sz="2400" spc="-100" smtClean="0">
                <a:latin typeface="Tahoma" pitchFamily="34" charset="0"/>
                <a:ea typeface="Tahoma" pitchFamily="34" charset="0"/>
                <a:cs typeface="Tahoma" pitchFamily="34" charset="0"/>
              </a:rPr>
              <a:t> SELECT </a:t>
            </a:r>
            <a:endParaRPr lang="en-US" sz="2400" spc="-100">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4" cstate="print"/>
          <a:srcRect/>
          <a:stretch>
            <a:fillRect/>
          </a:stretch>
        </p:blipFill>
        <p:spPr bwMode="auto">
          <a:xfrm>
            <a:off x="2895600" y="5105400"/>
            <a:ext cx="2000738" cy="121920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5562600" y="1905000"/>
            <a:ext cx="2330161" cy="438150"/>
          </a:xfrm>
          <a:prstGeom prst="rect">
            <a:avLst/>
          </a:prstGeom>
          <a:noFill/>
          <a:ln w="9525">
            <a:noFill/>
            <a:miter lim="800000"/>
            <a:headEnd/>
            <a:tailEnd/>
          </a:ln>
        </p:spPr>
      </p:pic>
      <p:sp>
        <p:nvSpPr>
          <p:cNvPr id="12" name="Curved Right Arrow 11"/>
          <p:cNvSpPr/>
          <p:nvPr/>
        </p:nvSpPr>
        <p:spPr>
          <a:xfrm rot="18620974">
            <a:off x="1491834" y="3081032"/>
            <a:ext cx="1219200" cy="2448156"/>
          </a:xfrm>
          <a:prstGeom prst="curved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solidFill>
                <a:schemeClr val="tx1"/>
              </a:solidFill>
              <a:latin typeface="Tahoma" pitchFamily="34" charset="0"/>
              <a:ea typeface="Tahoma" pitchFamily="34" charset="0"/>
              <a:cs typeface="Tahoma" pitchFamily="34" charset="0"/>
            </a:endParaRPr>
          </a:p>
        </p:txBody>
      </p:sp>
      <p:sp>
        <p:nvSpPr>
          <p:cNvPr id="13" name="Curved Up Arrow 12"/>
          <p:cNvSpPr/>
          <p:nvPr/>
        </p:nvSpPr>
        <p:spPr>
          <a:xfrm rot="19511440">
            <a:off x="5303369" y="5091193"/>
            <a:ext cx="2132787" cy="1355542"/>
          </a:xfrm>
          <a:prstGeom prst="curvedUpArrow">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5562600" y="3352800"/>
            <a:ext cx="30480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Thiết lập bảng sự thật  với 3 ngõ vào S, I</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I</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Đơn giản hàm  </a:t>
            </a:r>
            <a:endParaRPr lang="en-US" sz="2400" spc="-100">
              <a:latin typeface="Tahoma" pitchFamily="34" charset="0"/>
              <a:ea typeface="Tahoma" pitchFamily="34" charset="0"/>
              <a:cs typeface="Tahoma" pitchFamily="34" charset="0"/>
            </a:endParaRPr>
          </a:p>
        </p:txBody>
      </p:sp>
      <p:sp>
        <p:nvSpPr>
          <p:cNvPr id="17" name="Up Arrow 16"/>
          <p:cNvSpPr/>
          <p:nvPr/>
        </p:nvSpPr>
        <p:spPr>
          <a:xfrm>
            <a:off x="6477000" y="2514600"/>
            <a:ext cx="533400" cy="762000"/>
          </a:xfrm>
          <a:prstGeom prst="up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dissolv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51"/>
                                        </p:tgtEl>
                                        <p:attrNameLst>
                                          <p:attrName>style.visibility</p:attrName>
                                        </p:attrNameLst>
                                      </p:cBhvr>
                                      <p:to>
                                        <p:strVal val="visible"/>
                                      </p:to>
                                    </p:set>
                                    <p:animEffect transition="in" filter="dissolve">
                                      <p:cBhvr>
                                        <p:cTn id="32" dur="500"/>
                                        <p:tgtEl>
                                          <p:spTgt spid="20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2052"/>
                                        </p:tgtEl>
                                        <p:attrNameLst>
                                          <p:attrName>style.visibility</p:attrName>
                                        </p:attrNameLst>
                                      </p:cBhvr>
                                      <p:to>
                                        <p:strVal val="visible"/>
                                      </p:to>
                                    </p:set>
                                    <p:animEffect transition="in" filter="dissolve">
                                      <p:cBhvr>
                                        <p:cTn id="53"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2" grpId="0" animBg="1"/>
      <p:bldP spid="13" grpId="0" animBg="1"/>
      <p:bldP spid="16" grpId="0"/>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28</a:t>
            </a:fld>
            <a:endParaRPr lang="en-US" spc="-100">
              <a:latin typeface="Tahoma" pitchFamily="34" charset="0"/>
              <a:ea typeface="Tahoma" pitchFamily="34" charset="0"/>
              <a:cs typeface="Tahoma" pitchFamily="34" charset="0"/>
            </a:endParaRPr>
          </a:p>
        </p:txBody>
      </p:sp>
      <p:sp>
        <p:nvSpPr>
          <p:cNvPr id="3" name="TextBox 2"/>
          <p:cNvSpPr txBox="1"/>
          <p:nvPr/>
        </p:nvSpPr>
        <p:spPr>
          <a:xfrm>
            <a:off x="228600" y="914400"/>
            <a:ext cx="8915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Bộ ghép kênh 4 ngõ vào:</a:t>
            </a:r>
          </a:p>
          <a:p>
            <a:r>
              <a:rPr lang="en-US" sz="2400" spc="-100" smtClean="0">
                <a:latin typeface="Tahoma" pitchFamily="34" charset="0"/>
                <a:ea typeface="Tahoma" pitchFamily="34" charset="0"/>
                <a:cs typeface="Tahoma" pitchFamily="34" charset="0"/>
              </a:rPr>
              <a:t>2 ngõ vào điều khiển S</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S</a:t>
            </a:r>
            <a:r>
              <a:rPr lang="en-US" sz="2400" spc="-100" baseline="-25000" smtClean="0">
                <a:latin typeface="Tahoma" pitchFamily="34" charset="0"/>
                <a:ea typeface="Tahoma" pitchFamily="34" charset="0"/>
                <a:cs typeface="Tahoma" pitchFamily="34" charset="0"/>
              </a:rPr>
              <a:t>1</a:t>
            </a:r>
          </a:p>
        </p:txBody>
      </p:sp>
      <p:sp>
        <p:nvSpPr>
          <p:cNvPr id="4" name="TextBox 3"/>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ghép kênh 4 ngõ vào (chọn dữ liệu)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609600" y="3124200"/>
            <a:ext cx="4522138" cy="3429000"/>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3962400" y="762000"/>
            <a:ext cx="2133599" cy="1816205"/>
          </a:xfrm>
          <a:prstGeom prst="rect">
            <a:avLst/>
          </a:prstGeom>
          <a:noFill/>
          <a:ln w="9525">
            <a:noFill/>
            <a:miter lim="800000"/>
            <a:headEnd/>
            <a:tailEnd/>
          </a:ln>
        </p:spPr>
      </p:pic>
      <p:sp>
        <p:nvSpPr>
          <p:cNvPr id="10" name="Curved Left Arrow 9"/>
          <p:cNvSpPr/>
          <p:nvPr/>
        </p:nvSpPr>
        <p:spPr>
          <a:xfrm rot="19322421">
            <a:off x="7202316" y="824295"/>
            <a:ext cx="1140411" cy="2006493"/>
          </a:xfrm>
          <a:prstGeom prst="curvedLef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solidFill>
                <a:schemeClr val="tx1"/>
              </a:solidFill>
              <a:latin typeface="Tahoma" pitchFamily="34" charset="0"/>
              <a:ea typeface="Tahoma" pitchFamily="34" charset="0"/>
              <a:cs typeface="Tahoma" pitchFamily="34" charset="0"/>
            </a:endParaRPr>
          </a:p>
        </p:txBody>
      </p:sp>
      <p:sp>
        <p:nvSpPr>
          <p:cNvPr id="11" name="Curved Right Arrow 10"/>
          <p:cNvSpPr/>
          <p:nvPr/>
        </p:nvSpPr>
        <p:spPr>
          <a:xfrm rot="1984101">
            <a:off x="2303759" y="1543537"/>
            <a:ext cx="1076628" cy="1649098"/>
          </a:xfrm>
          <a:prstGeom prst="curved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solidFill>
                <a:schemeClr val="tx1"/>
              </a:solidFill>
              <a:latin typeface="Tahoma" pitchFamily="34" charset="0"/>
              <a:ea typeface="Tahoma" pitchFamily="34" charset="0"/>
              <a:cs typeface="Tahoma" pitchFamily="34" charset="0"/>
            </a:endParaRPr>
          </a:p>
        </p:txBody>
      </p:sp>
      <p:sp>
        <p:nvSpPr>
          <p:cNvPr id="12" name="TextBox 11"/>
          <p:cNvSpPr txBox="1"/>
          <p:nvPr/>
        </p:nvSpPr>
        <p:spPr>
          <a:xfrm>
            <a:off x="304800" y="2369403"/>
            <a:ext cx="1905000" cy="830997"/>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Dạng  logic tổng các tích</a:t>
            </a:r>
            <a:r>
              <a:rPr lang="en-US" sz="2400" spc="-100" smtClean="0">
                <a:solidFill>
                  <a:srgbClr val="C00000"/>
                </a:solidFill>
                <a:latin typeface="Tahoma" pitchFamily="34" charset="0"/>
                <a:ea typeface="Tahoma" pitchFamily="34" charset="0"/>
                <a:cs typeface="Tahoma" pitchFamily="34" charset="0"/>
              </a:rPr>
              <a:t>  </a:t>
            </a:r>
            <a:endParaRPr lang="en-US" sz="2400" spc="-100">
              <a:solidFill>
                <a:srgbClr val="C00000"/>
              </a:solidFill>
              <a:latin typeface="Tahoma" pitchFamily="34" charset="0"/>
              <a:ea typeface="Tahoma" pitchFamily="34" charset="0"/>
              <a:cs typeface="Tahoma" pitchFamily="34" charset="0"/>
            </a:endParaRPr>
          </a:p>
        </p:txBody>
      </p:sp>
      <p:sp>
        <p:nvSpPr>
          <p:cNvPr id="13" name="TextBox 12"/>
          <p:cNvSpPr txBox="1"/>
          <p:nvPr/>
        </p:nvSpPr>
        <p:spPr>
          <a:xfrm>
            <a:off x="6096000" y="2217003"/>
            <a:ext cx="1600200" cy="830997"/>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đệm</a:t>
            </a:r>
          </a:p>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3 trạng thái </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5" cstate="print"/>
          <a:srcRect/>
          <a:stretch>
            <a:fillRect/>
          </a:stretch>
        </p:blipFill>
        <p:spPr bwMode="auto">
          <a:xfrm>
            <a:off x="6076950" y="3048000"/>
            <a:ext cx="2381250" cy="3714750"/>
          </a:xfrm>
          <a:prstGeom prst="rect">
            <a:avLst/>
          </a:prstGeom>
          <a:noFill/>
          <a:ln w="9525">
            <a:noFill/>
            <a:miter lim="800000"/>
            <a:headEnd/>
            <a:tailEnd/>
          </a:ln>
        </p:spPr>
      </p:pic>
      <p:sp>
        <p:nvSpPr>
          <p:cNvPr id="15" name="Rectangular Callout 14"/>
          <p:cNvSpPr/>
          <p:nvPr/>
        </p:nvSpPr>
        <p:spPr>
          <a:xfrm>
            <a:off x="5181600" y="5867400"/>
            <a:ext cx="1143000" cy="609600"/>
          </a:xfrm>
          <a:prstGeom prst="wedgeRectCallout">
            <a:avLst>
              <a:gd name="adj1" fmla="val 118258"/>
              <a:gd name="adj2" fmla="val -7955"/>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0" smtClean="0">
                <a:latin typeface="Tahoma" pitchFamily="34" charset="0"/>
                <a:ea typeface="Tahoma" pitchFamily="34" charset="0"/>
                <a:cs typeface="Tahoma" pitchFamily="34" charset="0"/>
              </a:rPr>
              <a:t>Bộ giải mã</a:t>
            </a:r>
            <a:endParaRPr lang="en-US" spc="-100">
              <a:latin typeface="Tahoma" pitchFamily="34" charset="0"/>
              <a:ea typeface="Tahoma" pitchFamily="34" charset="0"/>
              <a:cs typeface="Tahoma" pitchFamily="34" charset="0"/>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dissolve">
                                      <p:cBhvr>
                                        <p:cTn id="17" dur="500"/>
                                        <p:tgtEl>
                                          <p:spTgt spid="30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wedge">
                                      <p:cBhvr>
                                        <p:cTn id="27" dur="2000"/>
                                        <p:tgtEl>
                                          <p:spTgt spid="307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dissolve">
                                      <p:cBhvr>
                                        <p:cTn id="47" dur="500"/>
                                        <p:tgtEl>
                                          <p:spTgt spid="102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dissolv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xit" presetSubtype="8" fill="hold" grpId="1" nodeType="clickEffect">
                                  <p:stCondLst>
                                    <p:cond delay="0"/>
                                  </p:stCondLst>
                                  <p:childTnLst>
                                    <p:anim calcmode="lin" valueType="num">
                                      <p:cBhvr additive="base">
                                        <p:cTn id="56" dur="500"/>
                                        <p:tgtEl>
                                          <p:spTgt spid="15"/>
                                        </p:tgtEl>
                                        <p:attrNameLst>
                                          <p:attrName>ppt_x</p:attrName>
                                        </p:attrNameLst>
                                      </p:cBhvr>
                                      <p:tavLst>
                                        <p:tav tm="0">
                                          <p:val>
                                            <p:strVal val="ppt_x"/>
                                          </p:val>
                                        </p:tav>
                                        <p:tav tm="100000">
                                          <p:val>
                                            <p:strVal val="0-ppt_w/2"/>
                                          </p:val>
                                        </p:tav>
                                      </p:tavLst>
                                    </p:anim>
                                    <p:anim calcmode="lin" valueType="num">
                                      <p:cBhvr additive="base">
                                        <p:cTn id="57" dur="500"/>
                                        <p:tgtEl>
                                          <p:spTgt spid="15"/>
                                        </p:tgtEl>
                                        <p:attrNameLst>
                                          <p:attrName>ppt_y</p:attrName>
                                        </p:attrNameLst>
                                      </p:cBhvr>
                                      <p:tavLst>
                                        <p:tav tm="0">
                                          <p:val>
                                            <p:strVal val="ppt_y"/>
                                          </p:val>
                                        </p:tav>
                                        <p:tav tm="100000">
                                          <p:val>
                                            <p:strVal val="ppt_y"/>
                                          </p:val>
                                        </p:tav>
                                      </p:tavLst>
                                    </p:anim>
                                    <p:set>
                                      <p:cBhvr>
                                        <p:cTn id="58"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5" grpId="0" animBg="1"/>
      <p:bldP spid="1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7" name="TextBox 6"/>
          <p:cNvSpPr txBox="1"/>
          <p:nvPr/>
        </p:nvSpPr>
        <p:spPr>
          <a:xfrm>
            <a:off x="228600" y="228600"/>
            <a:ext cx="81534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ghép kênh 8 ngõ vào (chọn dữ liệu)</a:t>
            </a:r>
            <a:r>
              <a:rPr lang="en-US" sz="32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spc="-12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104775" y="2209800"/>
            <a:ext cx="5902569" cy="40386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6198220" y="1257300"/>
            <a:ext cx="2640980" cy="18669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6019800" y="3657600"/>
            <a:ext cx="2819400" cy="2819400"/>
          </a:xfrm>
          <a:prstGeom prst="rect">
            <a:avLst/>
          </a:prstGeom>
          <a:noFill/>
          <a:ln w="9525">
            <a:noFill/>
            <a:miter lim="800000"/>
            <a:headEnd/>
            <a:tailEnd/>
          </a:ln>
        </p:spPr>
      </p:pic>
      <p:sp>
        <p:nvSpPr>
          <p:cNvPr id="11" name="TextBox 10"/>
          <p:cNvSpPr txBox="1"/>
          <p:nvPr/>
        </p:nvSpPr>
        <p:spPr>
          <a:xfrm>
            <a:off x="381000" y="5410200"/>
            <a:ext cx="25908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Sơ đồ mạch</a:t>
            </a:r>
            <a:endParaRPr lang="en-US" sz="2400" spc="-120">
              <a:latin typeface="Tahoma" pitchFamily="34" charset="0"/>
              <a:ea typeface="Tahoma" pitchFamily="34" charset="0"/>
              <a:cs typeface="Tahoma" pitchFamily="34" charset="0"/>
            </a:endParaRPr>
          </a:p>
        </p:txBody>
      </p:sp>
      <p:sp>
        <p:nvSpPr>
          <p:cNvPr id="12" name="TextBox 11"/>
          <p:cNvSpPr txBox="1"/>
          <p:nvPr/>
        </p:nvSpPr>
        <p:spPr>
          <a:xfrm>
            <a:off x="6705600" y="762000"/>
            <a:ext cx="21336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Ký hiệu  logic</a:t>
            </a:r>
            <a:endParaRPr lang="en-US" sz="2400" spc="-120">
              <a:latin typeface="Tahoma" pitchFamily="34" charset="0"/>
              <a:ea typeface="Tahoma" pitchFamily="34" charset="0"/>
              <a:cs typeface="Tahoma" pitchFamily="34" charset="0"/>
            </a:endParaRPr>
          </a:p>
        </p:txBody>
      </p:sp>
      <p:sp>
        <p:nvSpPr>
          <p:cNvPr id="14" name="TextBox 13"/>
          <p:cNvSpPr txBox="1"/>
          <p:nvPr/>
        </p:nvSpPr>
        <p:spPr>
          <a:xfrm>
            <a:off x="6705600" y="3195935"/>
            <a:ext cx="17526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Bảng sự thật </a:t>
            </a:r>
            <a:endParaRPr lang="en-US" sz="2400" spc="-120">
              <a:latin typeface="Tahoma" pitchFamily="34" charset="0"/>
              <a:ea typeface="Tahoma" pitchFamily="34" charset="0"/>
              <a:cs typeface="Tahoma" pitchFamily="34" charset="0"/>
            </a:endParaRPr>
          </a:p>
        </p:txBody>
      </p:sp>
      <p:sp>
        <p:nvSpPr>
          <p:cNvPr id="16" name="Curved Left Arrow 15"/>
          <p:cNvSpPr/>
          <p:nvPr/>
        </p:nvSpPr>
        <p:spPr>
          <a:xfrm rot="6909087">
            <a:off x="4721572" y="4981873"/>
            <a:ext cx="914400" cy="1933989"/>
          </a:xfrm>
          <a:prstGeom prst="curvedLef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p:cNvPicPr>
            <a:picLocks noChangeAspect="1" noChangeArrowheads="1"/>
          </p:cNvPicPr>
          <p:nvPr/>
        </p:nvPicPr>
        <p:blipFill>
          <a:blip r:embed="rId6" cstate="print"/>
          <a:srcRect/>
          <a:stretch>
            <a:fillRect/>
          </a:stretch>
        </p:blipFill>
        <p:spPr bwMode="auto">
          <a:xfrm>
            <a:off x="457200" y="990600"/>
            <a:ext cx="4343400" cy="762000"/>
          </a:xfrm>
          <a:prstGeom prst="rect">
            <a:avLst/>
          </a:prstGeom>
          <a:noFill/>
          <a:ln w="9525">
            <a:noFill/>
            <a:miter lim="800000"/>
            <a:headEnd/>
            <a:tailEnd/>
          </a:ln>
        </p:spPr>
      </p:pic>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dissolve">
                                      <p:cBhvr>
                                        <p:cTn id="17" dur="500"/>
                                        <p:tgtEl>
                                          <p:spTgt spid="40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wipe(up)">
                                      <p:cBhvr>
                                        <p:cTn id="27" dur="2000"/>
                                        <p:tgtEl>
                                          <p:spTgt spid="4100"/>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4098"/>
                                        </p:tgtEl>
                                        <p:attrNameLst>
                                          <p:attrName>style.visibility</p:attrName>
                                        </p:attrNameLst>
                                      </p:cBhvr>
                                      <p:to>
                                        <p:strVal val="visible"/>
                                      </p:to>
                                    </p:set>
                                    <p:animEffect transition="in" filter="wedge">
                                      <p:cBhvr>
                                        <p:cTn id="32" dur="2000"/>
                                        <p:tgtEl>
                                          <p:spTgt spid="40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304800" y="329625"/>
            <a:ext cx="4267200" cy="584775"/>
          </a:xfrm>
          <a:prstGeom prst="rect">
            <a:avLst/>
          </a:prstGeom>
          <a:noFill/>
        </p:spPr>
        <p:txBody>
          <a:bodyPr wrap="square" rtlCol="0">
            <a:spAutoFit/>
          </a:bodyPr>
          <a:lstStyle/>
          <a:p>
            <a:r>
              <a:rPr lang="en-US" sz="32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Outline</a:t>
            </a:r>
            <a:endParaRPr lang="en-US" sz="3200" spc="-100">
              <a:solidFill>
                <a:srgbClr val="0070C0"/>
              </a:solidFill>
              <a:latin typeface="Tahoma" pitchFamily="34" charset="0"/>
              <a:ea typeface="Tahoma" pitchFamily="34" charset="0"/>
              <a:cs typeface="Tahoma" pitchFamily="34" charset="0"/>
            </a:endParaRPr>
          </a:p>
        </p:txBody>
      </p:sp>
      <p:sp>
        <p:nvSpPr>
          <p:cNvPr id="9" name="TextBox 8"/>
          <p:cNvSpPr txBox="1"/>
          <p:nvPr/>
        </p:nvSpPr>
        <p:spPr>
          <a:xfrm>
            <a:off x="228600" y="1066800"/>
            <a:ext cx="8763000" cy="5370701"/>
          </a:xfrm>
          <a:prstGeom prst="rect">
            <a:avLst/>
          </a:prstGeom>
          <a:noFill/>
        </p:spPr>
        <p:txBody>
          <a:bodyPr wrap="square" rtlCol="0">
            <a:spAutoFit/>
          </a:bodyPr>
          <a:lstStyle/>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Decoders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rPr>
              <a:t>  BCD-to-7-Segment  Decoder/Drivers</a:t>
            </a:r>
          </a:p>
          <a:p>
            <a:pPr>
              <a:spcBef>
                <a:spcPts val="600"/>
              </a:spcBef>
              <a:buFont typeface="Wingdings"/>
              <a:buChar char="n"/>
            </a:pPr>
            <a:r>
              <a:rPr lang="en-US" sz="2400" spc="-100" smtClean="0">
                <a:latin typeface="Tahoma" pitchFamily="34" charset="0"/>
                <a:ea typeface="Tahoma" pitchFamily="34" charset="0"/>
                <a:cs typeface="Tahoma" pitchFamily="34" charset="0"/>
              </a:rPr>
              <a:t>  Liquid-Crystal Displays</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rPr>
              <a:t>  Encoders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rPr>
              <a:t> Multiplexers (Data Selectors)</a:t>
            </a:r>
          </a:p>
          <a:p>
            <a:pPr>
              <a:spcBef>
                <a:spcPts val="600"/>
              </a:spcBef>
              <a:buFont typeface="Wingdings"/>
              <a:buChar char="n"/>
            </a:pPr>
            <a:r>
              <a:rPr lang="en-US" sz="2400" spc="-100" smtClean="0">
                <a:latin typeface="Tahoma" pitchFamily="34" charset="0"/>
                <a:ea typeface="Tahoma" pitchFamily="34" charset="0"/>
                <a:cs typeface="Tahoma" pitchFamily="34" charset="0"/>
              </a:rPr>
              <a:t> Multiplexer Applications</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Demultiplexers (Data Distributors)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Magnitude Comparator</a:t>
            </a:r>
          </a:p>
          <a:p>
            <a:pPr>
              <a:spcBef>
                <a:spcPts val="600"/>
              </a:spcBef>
            </a:pPr>
            <a:r>
              <a:rPr lang="en-US" sz="2400" spc="-100" smtClean="0">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rPr>
              <a:t> Code Converters</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rPr>
              <a:t> Data Busing</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rPr>
              <a:t> The 74ALS173/HC173 Tristate Register</a:t>
            </a:r>
          </a:p>
          <a:p>
            <a:pPr>
              <a:spcBef>
                <a:spcPts val="600"/>
              </a:spcBef>
            </a:pPr>
            <a:r>
              <a:rPr lang="en-US" sz="2400" spc="-100" smtClean="0">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rPr>
              <a:t> Data Bus Operation</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Righ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trips(downRigh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strips(downRigh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strips(downRigh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strips(downRigh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strips(downRight)">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strips(downRight)">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strips(downRight)">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strips(downRight)">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strips(downRight)">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strips(downRight)">
                                      <p:cBhvr>
                                        <p:cTn id="57" dur="500"/>
                                        <p:tgtEl>
                                          <p:spTgt spid="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strips(downRight)">
                                      <p:cBhvr>
                                        <p:cTn id="62"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
        <p:nvSpPr>
          <p:cNvPr id="3" name="TextBox 2"/>
          <p:cNvSpPr txBox="1"/>
          <p:nvPr/>
        </p:nvSpPr>
        <p:spPr>
          <a:xfrm>
            <a:off x="0" y="0"/>
            <a:ext cx="8610600" cy="584775"/>
          </a:xfrm>
          <a:prstGeom prst="rect">
            <a:avLst/>
          </a:prstGeom>
          <a:noFill/>
        </p:spPr>
        <p:txBody>
          <a:bodyPr wrap="square" rtlCol="0">
            <a:spAutoFit/>
          </a:bodyPr>
          <a:lstStyle/>
          <a:p>
            <a:r>
              <a:rPr lang="en-US" sz="3200" spc="-120" smtClean="0">
                <a:solidFill>
                  <a:srgbClr val="FF0000"/>
                </a:solidFill>
                <a:effectLst>
                  <a:outerShdw blurRad="38100" dist="38100" dir="2700000" algn="tl">
                    <a:srgbClr val="000000">
                      <a:alpha val="43137"/>
                    </a:srgbClr>
                  </a:outerShdw>
                </a:effectLst>
                <a:latin typeface="Arial-Rounded" pitchFamily="34" charset="0"/>
                <a:ea typeface="Arial-Rounded" pitchFamily="34" charset="0"/>
                <a:cs typeface="Arial-Rounded" pitchFamily="34" charset="0"/>
              </a:rPr>
              <a:t>Thí dụ: </a:t>
            </a:r>
            <a:r>
              <a:rPr lang="en-US" sz="32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2x74HC151</a:t>
            </a:r>
            <a:r>
              <a:rPr lang="en-US" sz="3200" spc="-120" smtClean="0">
                <a:solidFill>
                  <a:srgbClr val="FF0000"/>
                </a:solidFill>
                <a:effectLst>
                  <a:outerShdw blurRad="38100" dist="38100" dir="2700000" algn="tl">
                    <a:srgbClr val="000000">
                      <a:alpha val="43137"/>
                    </a:srgbClr>
                  </a:outerShdw>
                </a:effectLst>
                <a:latin typeface="Arial-Rounded" pitchFamily="34" charset="0"/>
                <a:ea typeface="Arial-Rounded" pitchFamily="34" charset="0"/>
                <a:cs typeface="Arial-Rounded" pitchFamily="34" charset="0"/>
              </a:rPr>
              <a:t> </a:t>
            </a:r>
            <a:r>
              <a:rPr lang="en-US" sz="32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tạo bộ ghép kênh 16 ngõ vào</a:t>
            </a:r>
            <a:endParaRPr lang="en-US" sz="3200" spc="-12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5123" name="Picture 3"/>
          <p:cNvPicPr>
            <a:picLocks noChangeAspect="1" noChangeArrowheads="1"/>
          </p:cNvPicPr>
          <p:nvPr/>
        </p:nvPicPr>
        <p:blipFill>
          <a:blip r:embed="rId3" cstate="print"/>
          <a:srcRect/>
          <a:stretch>
            <a:fillRect/>
          </a:stretch>
        </p:blipFill>
        <p:spPr bwMode="auto">
          <a:xfrm>
            <a:off x="228600" y="1276350"/>
            <a:ext cx="4238625" cy="4591050"/>
          </a:xfrm>
          <a:prstGeom prst="rect">
            <a:avLst/>
          </a:prstGeom>
          <a:noFill/>
          <a:ln w="9525">
            <a:noFill/>
            <a:miter lim="800000"/>
            <a:headEnd/>
            <a:tailEnd/>
          </a:ln>
        </p:spPr>
      </p:pic>
      <p:sp>
        <p:nvSpPr>
          <p:cNvPr id="6" name="TextBox 5"/>
          <p:cNvSpPr txBox="1"/>
          <p:nvPr/>
        </p:nvSpPr>
        <p:spPr>
          <a:xfrm>
            <a:off x="4648200" y="1665744"/>
            <a:ext cx="4343400" cy="3046988"/>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p>
          <a:p>
            <a:r>
              <a:rPr lang="en-US" sz="2400" spc="-120" smtClean="0">
                <a:latin typeface="Tahoma" pitchFamily="34" charset="0"/>
                <a:ea typeface="Tahoma" pitchFamily="34" charset="0"/>
                <a:cs typeface="Tahoma" pitchFamily="34" charset="0"/>
              </a:rPr>
              <a:t>Mạch có 16 ngõ vào </a:t>
            </a:r>
          </a:p>
          <a:p>
            <a:r>
              <a:rPr lang="en-US" sz="2400" spc="-120" smtClean="0">
                <a:latin typeface="Tahoma" pitchFamily="34" charset="0"/>
                <a:ea typeface="Tahoma" pitchFamily="34" charset="0"/>
                <a:cs typeface="Tahoma" pitchFamily="34" charset="0"/>
              </a:rPr>
              <a:t>Dùng cổng OR tổ hợp ngõ ra</a:t>
            </a:r>
          </a:p>
          <a:p>
            <a:r>
              <a:rPr lang="en-US" sz="2400" spc="-120" smtClean="0">
                <a:latin typeface="Tahoma" pitchFamily="34" charset="0"/>
                <a:ea typeface="Tahoma" pitchFamily="34" charset="0"/>
                <a:cs typeface="Tahoma" pitchFamily="34" charset="0"/>
              </a:rPr>
              <a:t>Các chân điều khiển S</a:t>
            </a:r>
            <a:r>
              <a:rPr lang="en-US" sz="2400" spc="-120" baseline="-25000" smtClean="0">
                <a:latin typeface="Tahoma" pitchFamily="34" charset="0"/>
                <a:ea typeface="Tahoma" pitchFamily="34" charset="0"/>
                <a:cs typeface="Tahoma" pitchFamily="34" charset="0"/>
              </a:rPr>
              <a:t>0</a:t>
            </a:r>
            <a:r>
              <a:rPr lang="en-US" sz="2400" spc="-120" smtClean="0">
                <a:latin typeface="Tahoma" pitchFamily="34" charset="0"/>
                <a:ea typeface="Tahoma" pitchFamily="34" charset="0"/>
                <a:cs typeface="Tahoma" pitchFamily="34" charset="0"/>
              </a:rPr>
              <a:t>S</a:t>
            </a:r>
            <a:r>
              <a:rPr lang="en-US" sz="2400" spc="-120" baseline="-25000" smtClean="0">
                <a:latin typeface="Tahoma" pitchFamily="34" charset="0"/>
                <a:ea typeface="Tahoma" pitchFamily="34" charset="0"/>
                <a:cs typeface="Tahoma" pitchFamily="34" charset="0"/>
              </a:rPr>
              <a:t>1</a:t>
            </a:r>
            <a:r>
              <a:rPr lang="en-US" sz="2400" spc="-120" smtClean="0">
                <a:latin typeface="Tahoma" pitchFamily="34" charset="0"/>
                <a:ea typeface="Tahoma" pitchFamily="34" charset="0"/>
                <a:cs typeface="Tahoma" pitchFamily="34" charset="0"/>
              </a:rPr>
              <a:t>S</a:t>
            </a:r>
            <a:r>
              <a:rPr lang="en-US" sz="2400" spc="-120" baseline="-25000" smtClean="0">
                <a:latin typeface="Tahoma" pitchFamily="34" charset="0"/>
                <a:ea typeface="Tahoma" pitchFamily="34" charset="0"/>
                <a:cs typeface="Tahoma" pitchFamily="34" charset="0"/>
              </a:rPr>
              <a:t>2</a:t>
            </a:r>
            <a:r>
              <a:rPr lang="en-US" sz="2400" spc="-120" smtClean="0">
                <a:latin typeface="Tahoma" pitchFamily="34" charset="0"/>
                <a:ea typeface="Tahoma" pitchFamily="34" charset="0"/>
                <a:cs typeface="Tahoma" pitchFamily="34" charset="0"/>
              </a:rPr>
              <a:t>S</a:t>
            </a:r>
            <a:r>
              <a:rPr lang="en-US" sz="2400" spc="-120" baseline="-25000" smtClean="0">
                <a:latin typeface="Tahoma" pitchFamily="34" charset="0"/>
                <a:ea typeface="Tahoma" pitchFamily="34" charset="0"/>
                <a:cs typeface="Tahoma" pitchFamily="34" charset="0"/>
              </a:rPr>
              <a:t>3</a:t>
            </a:r>
            <a:r>
              <a:rPr lang="en-US" sz="2400" spc="-120" smtClean="0">
                <a:latin typeface="Tahoma" pitchFamily="34" charset="0"/>
                <a:ea typeface="Tahoma" pitchFamily="34" charset="0"/>
                <a:cs typeface="Tahoma" pitchFamily="34" charset="0"/>
              </a:rPr>
              <a:t>,</a:t>
            </a:r>
          </a:p>
          <a:p>
            <a:endParaRPr lang="en-US" sz="2400" spc="-120" smtClean="0">
              <a:latin typeface="Tahoma" pitchFamily="34" charset="0"/>
              <a:ea typeface="Tahoma" pitchFamily="34" charset="0"/>
              <a:cs typeface="Tahoma" pitchFamily="34" charset="0"/>
            </a:endParaRPr>
          </a:p>
          <a:p>
            <a:r>
              <a:rPr lang="en-US" sz="2400" spc="-120" smtClean="0">
                <a:latin typeface="Tahoma" pitchFamily="34" charset="0"/>
                <a:ea typeface="Tahoma" pitchFamily="34" charset="0"/>
                <a:cs typeface="Tahoma" pitchFamily="34" charset="0"/>
              </a:rPr>
              <a:t>S</a:t>
            </a:r>
            <a:r>
              <a:rPr lang="en-US" sz="2400" spc="-120" baseline="-25000" smtClean="0">
                <a:latin typeface="Tahoma" pitchFamily="34" charset="0"/>
                <a:ea typeface="Tahoma" pitchFamily="34" charset="0"/>
                <a:cs typeface="Tahoma" pitchFamily="34" charset="0"/>
              </a:rPr>
              <a:t>3</a:t>
            </a:r>
            <a:r>
              <a:rPr lang="en-US" sz="2400" spc="-120" smtClean="0">
                <a:latin typeface="Tahoma" pitchFamily="34" charset="0"/>
                <a:ea typeface="Tahoma" pitchFamily="34" charset="0"/>
                <a:cs typeface="Tahoma" pitchFamily="34" charset="0"/>
              </a:rPr>
              <a:t> cho phép chọn bộ ghép kênh</a:t>
            </a:r>
          </a:p>
          <a:p>
            <a:r>
              <a:rPr lang="en-US" sz="2400" spc="-120" smtClean="0">
                <a:latin typeface="Tahoma" pitchFamily="34" charset="0"/>
                <a:ea typeface="Tahoma" pitchFamily="34" charset="0"/>
                <a:cs typeface="Tahoma" pitchFamily="34" charset="0"/>
              </a:rPr>
              <a:t>Khi S</a:t>
            </a:r>
            <a:r>
              <a:rPr lang="en-US" sz="2400" spc="-120" baseline="-25000" smtClean="0">
                <a:latin typeface="Tahoma" pitchFamily="34" charset="0"/>
                <a:ea typeface="Tahoma" pitchFamily="34" charset="0"/>
                <a:cs typeface="Tahoma" pitchFamily="34" charset="0"/>
              </a:rPr>
              <a:t>3 </a:t>
            </a:r>
            <a:r>
              <a:rPr lang="en-US" sz="2400" spc="-120" smtClean="0">
                <a:latin typeface="Tahoma" pitchFamily="34" charset="0"/>
                <a:ea typeface="Tahoma" pitchFamily="34" charset="0"/>
                <a:cs typeface="Tahoma" pitchFamily="34" charset="0"/>
              </a:rPr>
              <a:t>= 1, bộ ghép kênh bộ trên </a:t>
            </a:r>
          </a:p>
          <a:p>
            <a:r>
              <a:rPr lang="en-US" sz="2400" spc="-120" smtClean="0">
                <a:latin typeface="Tahoma" pitchFamily="34" charset="0"/>
                <a:ea typeface="Tahoma" pitchFamily="34" charset="0"/>
                <a:cs typeface="Tahoma" pitchFamily="34" charset="0"/>
              </a:rPr>
              <a:t>      S</a:t>
            </a:r>
            <a:r>
              <a:rPr lang="en-US" sz="2400" spc="-120" baseline="-25000" smtClean="0">
                <a:latin typeface="Tahoma" pitchFamily="34" charset="0"/>
                <a:ea typeface="Tahoma" pitchFamily="34" charset="0"/>
                <a:cs typeface="Tahoma" pitchFamily="34" charset="0"/>
              </a:rPr>
              <a:t>3 </a:t>
            </a:r>
            <a:r>
              <a:rPr lang="en-US" sz="2400" spc="-120" smtClean="0">
                <a:latin typeface="Tahoma" pitchFamily="34" charset="0"/>
                <a:ea typeface="Tahoma" pitchFamily="34" charset="0"/>
                <a:cs typeface="Tahoma" pitchFamily="34" charset="0"/>
              </a:rPr>
              <a:t>= 0, bộ ghép kênh bộ dưới  </a:t>
            </a:r>
            <a:endParaRPr lang="en-US" sz="2400" spc="-120">
              <a:latin typeface="Tahoma" pitchFamily="34" charset="0"/>
              <a:ea typeface="Tahoma" pitchFamily="34" charset="0"/>
              <a:cs typeface="Tahoma" pitchFamily="34" charset="0"/>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ssolve">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strips(downRigh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strips(upRight)">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dissolve">
                                      <p:cBhvr>
                                        <p:cTn id="33" dur="500"/>
                                        <p:tgtEl>
                                          <p:spTgt spid="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wipe(left)">
                                      <p:cBhvr>
                                        <p:cTn id="38" dur="500"/>
                                        <p:tgtEl>
                                          <p:spTgt spid="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Effect transition="in" filter="wipe(left)">
                                      <p:cBhvr>
                                        <p:cTn id="4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
        <p:nvSpPr>
          <p:cNvPr id="3" name="TextBox 2"/>
          <p:cNvSpPr txBox="1"/>
          <p:nvPr/>
        </p:nvSpPr>
        <p:spPr>
          <a:xfrm>
            <a:off x="0" y="0"/>
            <a:ext cx="86106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74ALS157/HC157: 4 bộ ghép kênh 2 ngõ vào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5962650" y="1371600"/>
            <a:ext cx="3028950" cy="176521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432363" y="4972050"/>
            <a:ext cx="2559237" cy="135255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152400" y="1924049"/>
            <a:ext cx="5791200" cy="3894083"/>
          </a:xfrm>
          <a:prstGeom prst="rect">
            <a:avLst/>
          </a:prstGeom>
          <a:noFill/>
          <a:ln w="9525">
            <a:noFill/>
            <a:miter lim="800000"/>
            <a:headEnd/>
            <a:tailEnd/>
          </a:ln>
        </p:spPr>
      </p:pic>
      <p:sp>
        <p:nvSpPr>
          <p:cNvPr id="8" name="TextBox 7"/>
          <p:cNvSpPr txBox="1"/>
          <p:nvPr/>
        </p:nvSpPr>
        <p:spPr>
          <a:xfrm>
            <a:off x="6705600" y="909935"/>
            <a:ext cx="1752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Ký hiệu logic</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6629400" y="4034135"/>
            <a:ext cx="17526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Bảng sự thật </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381000" y="5410200"/>
            <a:ext cx="2590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Sơ đồ mạch logic</a:t>
            </a:r>
            <a:endParaRPr lang="en-US" sz="2400" spc="-100">
              <a:latin typeface="Tahoma" pitchFamily="34" charset="0"/>
              <a:ea typeface="Tahoma" pitchFamily="34" charset="0"/>
              <a:cs typeface="Tahoma" pitchFamily="34" charset="0"/>
            </a:endParaRPr>
          </a:p>
        </p:txBody>
      </p:sp>
      <p:sp>
        <p:nvSpPr>
          <p:cNvPr id="11" name="Down Arrow 10"/>
          <p:cNvSpPr/>
          <p:nvPr/>
        </p:nvSpPr>
        <p:spPr>
          <a:xfrm>
            <a:off x="7391400" y="3124200"/>
            <a:ext cx="484632" cy="978408"/>
          </a:xfrm>
          <a:prstGeom prst="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
        <p:nvSpPr>
          <p:cNvPr id="12" name="Curved Left Arrow 11"/>
          <p:cNvSpPr/>
          <p:nvPr/>
        </p:nvSpPr>
        <p:spPr>
          <a:xfrm rot="5854013">
            <a:off x="4778156" y="5170674"/>
            <a:ext cx="1143000" cy="2032092"/>
          </a:xfrm>
          <a:prstGeom prst="curvedLef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edge">
                                      <p:cBhvr>
                                        <p:cTn id="12" dur="20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wipe(up)">
                                      <p:cBhvr>
                                        <p:cTn id="28" dur="500"/>
                                        <p:tgtEl>
                                          <p:spTgt spid="1027"/>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nodeType="clickEffect">
                                  <p:stCondLst>
                                    <p:cond delay="0"/>
                                  </p:stCondLst>
                                  <p:childTnLst>
                                    <p:set>
                                      <p:cBhvr>
                                        <p:cTn id="32" dur="1" fill="hold">
                                          <p:stCondLst>
                                            <p:cond delay="0"/>
                                          </p:stCondLst>
                                        </p:cTn>
                                        <p:tgtEl>
                                          <p:spTgt spid="1028"/>
                                        </p:tgtEl>
                                        <p:attrNameLst>
                                          <p:attrName>style.visibility</p:attrName>
                                        </p:attrNameLst>
                                      </p:cBhvr>
                                      <p:to>
                                        <p:strVal val="visible"/>
                                      </p:to>
                                    </p:set>
                                    <p:animEffect transition="in" filter="wedge">
                                      <p:cBhvr>
                                        <p:cTn id="33" dur="2000"/>
                                        <p:tgtEl>
                                          <p:spTgt spid="102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right)">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ghép kênh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914400"/>
            <a:ext cx="8915400" cy="1723549"/>
          </a:xfrm>
          <a:prstGeom prst="rect">
            <a:avLst/>
          </a:prstGeom>
          <a:noFill/>
        </p:spPr>
        <p:txBody>
          <a:bodyPr wrap="square" rtlCol="0">
            <a:spAutoFit/>
          </a:bodyPr>
          <a:lstStyle/>
          <a:p>
            <a:pPr>
              <a:spcBef>
                <a:spcPts val="600"/>
              </a:spcBef>
            </a:pPr>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Câu hỏi ôn tập: </a:t>
            </a:r>
          </a:p>
          <a:p>
            <a:pPr>
              <a:spcBef>
                <a:spcPts val="600"/>
              </a:spcBef>
            </a:pPr>
            <a:r>
              <a:rPr lang="en-US" sz="2400" spc="-100" smtClean="0">
                <a:latin typeface="Tahoma" pitchFamily="34" charset="0"/>
                <a:ea typeface="Tahoma" pitchFamily="34" charset="0"/>
                <a:cs typeface="Tahoma" pitchFamily="34" charset="0"/>
              </a:rPr>
              <a:t>1.  Chức năng của ngõ vào SELECT trong bộ ghép kênh?</a:t>
            </a:r>
          </a:p>
          <a:p>
            <a:pPr>
              <a:spcBef>
                <a:spcPts val="600"/>
              </a:spcBef>
            </a:pPr>
            <a:r>
              <a:rPr lang="en-US" sz="2400" spc="-100" smtClean="0">
                <a:latin typeface="Tahoma" pitchFamily="34" charset="0"/>
                <a:ea typeface="Tahoma" pitchFamily="34" charset="0"/>
                <a:cs typeface="Tahoma" pitchFamily="34" charset="0"/>
              </a:rPr>
              <a:t> 2. Một bộ ghép kênh dùng thể chuyển một trong 32 ngõ vào dữ liệu đến ngõ ra. Theo bạn, mạch cần có thêm bao nhiêu ngõ vào?   </a:t>
            </a: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bộ ghép kênh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914400"/>
            <a:ext cx="8915400" cy="461665"/>
          </a:xfrm>
          <a:prstGeom prst="rect">
            <a:avLst/>
          </a:prstGeom>
          <a:noFill/>
        </p:spPr>
        <p:txBody>
          <a:bodyPr wrap="square" rtlCol="0">
            <a:spAutoFit/>
          </a:bodyPr>
          <a:lstStyle/>
          <a:p>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Bộ định tuyến dữ liệu (data routing)</a:t>
            </a:r>
          </a:p>
        </p:txBody>
      </p:sp>
      <p:pic>
        <p:nvPicPr>
          <p:cNvPr id="2051" name="Picture 3"/>
          <p:cNvPicPr>
            <a:picLocks noChangeAspect="1" noChangeArrowheads="1"/>
          </p:cNvPicPr>
          <p:nvPr/>
        </p:nvPicPr>
        <p:blipFill>
          <a:blip r:embed="rId3" cstate="print"/>
          <a:srcRect/>
          <a:stretch>
            <a:fillRect/>
          </a:stretch>
        </p:blipFill>
        <p:spPr bwMode="auto">
          <a:xfrm>
            <a:off x="152400" y="1447800"/>
            <a:ext cx="6112754" cy="5181600"/>
          </a:xfrm>
          <a:prstGeom prst="rect">
            <a:avLst/>
          </a:prstGeom>
          <a:noFill/>
          <a:ln w="9525">
            <a:noFill/>
            <a:miter lim="800000"/>
            <a:headEnd/>
            <a:tailEnd/>
          </a:ln>
        </p:spPr>
      </p:pic>
      <p:sp>
        <p:nvSpPr>
          <p:cNvPr id="12" name="TextBox 11"/>
          <p:cNvSpPr txBox="1"/>
          <p:nvPr/>
        </p:nvSpPr>
        <p:spPr>
          <a:xfrm>
            <a:off x="5257800" y="5105400"/>
            <a:ext cx="34290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Hệ thống giúp hiển thị không đồng thời hai bộ đếm BCD. </a:t>
            </a:r>
            <a:endParaRPr lang="en-US" sz="2400" spc="-100">
              <a:latin typeface="Tahoma" pitchFamily="34" charset="0"/>
              <a:ea typeface="Tahoma" pitchFamily="34" charset="0"/>
              <a:cs typeface="Tahoma" pitchFamily="34" charset="0"/>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dissolve">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34</a:t>
            </a:fld>
            <a:endParaRPr lang="en-US" spc="-100">
              <a:latin typeface="Tahoma" pitchFamily="34" charset="0"/>
              <a:ea typeface="Tahoma" pitchFamily="34" charset="0"/>
              <a:cs typeface="Tahoma" pitchFamily="34" charset="0"/>
            </a:endParaRPr>
          </a:p>
        </p:txBody>
      </p:sp>
      <p:sp>
        <p:nvSpPr>
          <p:cNvPr id="3" name="TextBox 2"/>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bộ ghép kênh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914400"/>
            <a:ext cx="8915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Chuyển đổi </a:t>
            </a:r>
          </a:p>
          <a:p>
            <a:r>
              <a:rPr lang="en-US" sz="2400" spc="-100" smtClean="0">
                <a:latin typeface="Tahoma" pitchFamily="34" charset="0"/>
                <a:ea typeface="Tahoma" pitchFamily="34" charset="0"/>
                <a:cs typeface="Tahoma" pitchFamily="34" charset="0"/>
              </a:rPr>
              <a:t>song song/nối tiếp  </a:t>
            </a:r>
          </a:p>
        </p:txBody>
      </p:sp>
      <p:pic>
        <p:nvPicPr>
          <p:cNvPr id="3074" name="Picture 2"/>
          <p:cNvPicPr>
            <a:picLocks noChangeAspect="1" noChangeArrowheads="1"/>
          </p:cNvPicPr>
          <p:nvPr/>
        </p:nvPicPr>
        <p:blipFill>
          <a:blip r:embed="rId3" cstate="print"/>
          <a:srcRect/>
          <a:stretch>
            <a:fillRect/>
          </a:stretch>
        </p:blipFill>
        <p:spPr bwMode="auto">
          <a:xfrm>
            <a:off x="2971800" y="990600"/>
            <a:ext cx="4546190" cy="450532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2895600" y="5495925"/>
            <a:ext cx="4648200" cy="1285875"/>
          </a:xfrm>
          <a:prstGeom prst="rect">
            <a:avLst/>
          </a:prstGeom>
          <a:noFill/>
          <a:ln w="9525">
            <a:noFill/>
            <a:miter lim="800000"/>
            <a:headEnd/>
            <a:tailEnd/>
          </a:ln>
        </p:spPr>
      </p:pic>
      <p:sp>
        <p:nvSpPr>
          <p:cNvPr id="8" name="TextBox 7"/>
          <p:cNvSpPr txBox="1"/>
          <p:nvPr/>
        </p:nvSpPr>
        <p:spPr>
          <a:xfrm>
            <a:off x="152400" y="4198203"/>
            <a:ext cx="38100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Dạng sóng tại Z khi </a:t>
            </a:r>
          </a:p>
          <a:p>
            <a:r>
              <a:rPr lang="en-US" sz="2400" spc="-100" smtClean="0">
                <a:latin typeface="Tahoma" pitchFamily="34" charset="0"/>
                <a:ea typeface="Tahoma" pitchFamily="34" charset="0"/>
                <a:cs typeface="Tahoma" pitchFamily="34" charset="0"/>
              </a:rPr>
              <a:t>X</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X</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X</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X</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X</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X</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X</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X</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là</a:t>
            </a:r>
          </a:p>
          <a:p>
            <a:r>
              <a:rPr lang="en-US" sz="2400" spc="-100" smtClean="0">
                <a:latin typeface="Tahoma" pitchFamily="34" charset="0"/>
                <a:ea typeface="Tahoma" pitchFamily="34" charset="0"/>
                <a:cs typeface="Tahoma" pitchFamily="34" charset="0"/>
              </a:rPr>
              <a:t>1  0  1  1  0  1   0   1</a:t>
            </a:r>
          </a:p>
        </p:txBody>
      </p:sp>
      <p:sp>
        <p:nvSpPr>
          <p:cNvPr id="9" name="Curved Up Arrow 8"/>
          <p:cNvSpPr/>
          <p:nvPr/>
        </p:nvSpPr>
        <p:spPr>
          <a:xfrm rot="15608807">
            <a:off x="6010829" y="3460747"/>
            <a:ext cx="4158422" cy="1372932"/>
          </a:xfrm>
          <a:prstGeom prst="curvedUp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solidFill>
                <a:schemeClr val="tx1"/>
              </a:solidFill>
              <a:latin typeface="Tahoma" pitchFamily="34" charset="0"/>
              <a:ea typeface="Tahoma" pitchFamily="34" charset="0"/>
              <a:cs typeface="Tahoma" pitchFamily="34" charset="0"/>
            </a:endParaRPr>
          </a:p>
        </p:txBody>
      </p:sp>
      <p:sp>
        <p:nvSpPr>
          <p:cNvPr id="10" name="Right Arrow 9"/>
          <p:cNvSpPr/>
          <p:nvPr/>
        </p:nvSpPr>
        <p:spPr>
          <a:xfrm>
            <a:off x="1143000" y="2209800"/>
            <a:ext cx="1447800" cy="609600"/>
          </a:xfrm>
          <a:prstGeom prst="rightArrow">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
        <p:nvSpPr>
          <p:cNvPr id="12" name="Bent-Up Arrow 11"/>
          <p:cNvSpPr/>
          <p:nvPr/>
        </p:nvSpPr>
        <p:spPr>
          <a:xfrm rot="5400000">
            <a:off x="1562100" y="5524500"/>
            <a:ext cx="762000" cy="685800"/>
          </a:xfrm>
          <a:prstGeom prst="bentUp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dissolve">
                                      <p:cBhvr>
                                        <p:cTn id="18" dur="500"/>
                                        <p:tgtEl>
                                          <p:spTgt spid="307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075"/>
                                        </p:tgtEl>
                                        <p:attrNameLst>
                                          <p:attrName>style.visibility</p:attrName>
                                        </p:attrNameLst>
                                      </p:cBhvr>
                                      <p:to>
                                        <p:strVal val="visible"/>
                                      </p:to>
                                    </p:set>
                                    <p:animEffect transition="in" filter="wipe(up)">
                                      <p:cBhvr>
                                        <p:cTn id="33" dur="1000"/>
                                        <p:tgtEl>
                                          <p:spTgt spid="307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P spid="10"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a:t>
            </a:r>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phân kênh DEMUX</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914400"/>
            <a:ext cx="8915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Bộ DEMUX làm ngược lại quá trình của MUX</a:t>
            </a:r>
          </a:p>
        </p:txBody>
      </p:sp>
      <p:pic>
        <p:nvPicPr>
          <p:cNvPr id="6146" name="Picture 2"/>
          <p:cNvPicPr>
            <a:picLocks noChangeAspect="1" noChangeArrowheads="1"/>
          </p:cNvPicPr>
          <p:nvPr/>
        </p:nvPicPr>
        <p:blipFill>
          <a:blip r:embed="rId3" cstate="print"/>
          <a:srcRect/>
          <a:stretch>
            <a:fillRect/>
          </a:stretch>
        </p:blipFill>
        <p:spPr bwMode="auto">
          <a:xfrm>
            <a:off x="2290762" y="1524000"/>
            <a:ext cx="4110038" cy="4844433"/>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wedge">
                                      <p:cBhvr>
                                        <p:cTn id="13"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
        <p:nvSpPr>
          <p:cNvPr id="3" name="TextBox 2"/>
          <p:cNvSpPr txBox="1"/>
          <p:nvPr/>
        </p:nvSpPr>
        <p:spPr>
          <a:xfrm>
            <a:off x="0" y="0"/>
            <a:ext cx="8153400" cy="584775"/>
          </a:xfrm>
          <a:prstGeom prst="rect">
            <a:avLst/>
          </a:prstGeom>
          <a:noFill/>
        </p:spPr>
        <p:txBody>
          <a:bodyPr wrap="square" rtlCol="0">
            <a:spAutoFit/>
          </a:bodyPr>
          <a:lstStyle/>
          <a:p>
            <a:r>
              <a:rPr lang="en-US" sz="3200" spc="-12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a:t>
            </a:r>
            <a:r>
              <a:rPr lang="en-US" sz="32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DEMUX từ 1 đường sang 8 đường</a:t>
            </a:r>
            <a:endParaRPr lang="en-US" sz="3200" spc="-12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0" y="1143000"/>
            <a:ext cx="4904967" cy="54102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843463" y="2428874"/>
            <a:ext cx="4148137" cy="2600325"/>
          </a:xfrm>
          <a:prstGeom prst="rect">
            <a:avLst/>
          </a:prstGeom>
          <a:noFill/>
          <a:ln w="9525">
            <a:noFill/>
            <a:miter lim="800000"/>
            <a:headEnd/>
            <a:tailEnd/>
          </a:ln>
        </p:spPr>
      </p:pic>
      <p:sp>
        <p:nvSpPr>
          <p:cNvPr id="6" name="TextBox 5"/>
          <p:cNvSpPr txBox="1"/>
          <p:nvPr/>
        </p:nvSpPr>
        <p:spPr>
          <a:xfrm>
            <a:off x="5791200" y="1828800"/>
            <a:ext cx="28956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Bảng chức năng</a:t>
            </a:r>
            <a:endParaRPr lang="en-US" sz="2400" spc="-120">
              <a:latin typeface="Tahoma" pitchFamily="34" charset="0"/>
              <a:ea typeface="Tahoma" pitchFamily="34" charset="0"/>
              <a:cs typeface="Tahoma" pitchFamily="34" charset="0"/>
            </a:endParaRPr>
          </a:p>
        </p:txBody>
      </p:sp>
      <p:sp>
        <p:nvSpPr>
          <p:cNvPr id="7" name="Down Arrow 6"/>
          <p:cNvSpPr/>
          <p:nvPr/>
        </p:nvSpPr>
        <p:spPr>
          <a:xfrm>
            <a:off x="609600" y="4343400"/>
            <a:ext cx="304800" cy="18288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dissolv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171"/>
                                        </p:tgtEl>
                                        <p:attrNameLst>
                                          <p:attrName>style.visibility</p:attrName>
                                        </p:attrNameLst>
                                      </p:cBhvr>
                                      <p:to>
                                        <p:strVal val="visible"/>
                                      </p:to>
                                    </p:set>
                                    <p:animEffect transition="in" filter="wipe(up)">
                                      <p:cBhvr>
                                        <p:cTn id="23"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
        <p:nvSpPr>
          <p:cNvPr id="6" name="TextBox 5"/>
          <p:cNvSpPr txBox="1"/>
          <p:nvPr/>
        </p:nvSpPr>
        <p:spPr>
          <a:xfrm>
            <a:off x="228600" y="914400"/>
            <a:ext cx="8915400" cy="461665"/>
          </a:xfrm>
          <a:prstGeom prst="rect">
            <a:avLst/>
          </a:prstGeom>
          <a:noFill/>
        </p:spPr>
        <p:txBody>
          <a:bodyPr wrap="square" rtlCol="0">
            <a:spAutoFit/>
          </a:bodyPr>
          <a:lstStyle/>
          <a:p>
            <a:r>
              <a:rPr lang="en-US" sz="2400" smtClean="0">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p>
        </p:txBody>
      </p:sp>
      <p:sp>
        <p:nvSpPr>
          <p:cNvPr id="8" name="TextBox 7"/>
          <p:cNvSpPr txBox="1"/>
          <p:nvPr/>
        </p:nvSpPr>
        <p:spPr>
          <a:xfrm>
            <a:off x="0" y="0"/>
            <a:ext cx="8153400" cy="584775"/>
          </a:xfrm>
          <a:prstGeom prst="rect">
            <a:avLst/>
          </a:prstGeom>
          <a:noFill/>
        </p:spPr>
        <p:txBody>
          <a:bodyPr wrap="square" rtlCol="0">
            <a:spAutoFit/>
          </a:bodyPr>
          <a:lstStyle/>
          <a:p>
            <a:r>
              <a:rPr lang="en-US" sz="3200" spc="-12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a:t>
            </a:r>
            <a:r>
              <a:rPr lang="en-US" sz="32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DEMUX từ 1 đường sang 8 đường</a:t>
            </a:r>
            <a:endParaRPr lang="en-US" sz="3200" spc="-12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 name="Picture 2"/>
          <p:cNvPicPr>
            <a:picLocks noChangeAspect="1" noChangeArrowheads="1"/>
          </p:cNvPicPr>
          <p:nvPr/>
        </p:nvPicPr>
        <p:blipFill>
          <a:blip r:embed="rId3" cstate="print"/>
          <a:srcRect/>
          <a:stretch>
            <a:fillRect/>
          </a:stretch>
        </p:blipFill>
        <p:spPr bwMode="auto">
          <a:xfrm>
            <a:off x="381000" y="1346263"/>
            <a:ext cx="4210198" cy="3606737"/>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a:stretch>
            <a:fillRect/>
          </a:stretch>
        </p:blipFill>
        <p:spPr bwMode="auto">
          <a:xfrm>
            <a:off x="5334000" y="1524000"/>
            <a:ext cx="3303494" cy="1676400"/>
          </a:xfrm>
          <a:prstGeom prst="rect">
            <a:avLst/>
          </a:prstGeom>
          <a:noFill/>
          <a:ln w="9525">
            <a:noFill/>
            <a:miter lim="800000"/>
            <a:headEnd/>
            <a:tailEnd/>
          </a:ln>
        </p:spPr>
      </p:pic>
      <p:pic>
        <p:nvPicPr>
          <p:cNvPr id="4102" name="Picture 6"/>
          <p:cNvPicPr>
            <a:picLocks noChangeAspect="1" noChangeArrowheads="1"/>
          </p:cNvPicPr>
          <p:nvPr/>
        </p:nvPicPr>
        <p:blipFill>
          <a:blip r:embed="rId5" cstate="print"/>
          <a:srcRect/>
          <a:stretch>
            <a:fillRect/>
          </a:stretch>
        </p:blipFill>
        <p:spPr bwMode="auto">
          <a:xfrm>
            <a:off x="65864" y="5181600"/>
            <a:ext cx="5530175" cy="685800"/>
          </a:xfrm>
          <a:prstGeom prst="rect">
            <a:avLst/>
          </a:prstGeom>
          <a:noFill/>
          <a:ln w="9525">
            <a:noFill/>
            <a:miter lim="800000"/>
            <a:headEnd/>
            <a:tailEnd/>
          </a:ln>
        </p:spPr>
      </p:pic>
      <p:pic>
        <p:nvPicPr>
          <p:cNvPr id="4103" name="Picture 7"/>
          <p:cNvPicPr>
            <a:picLocks noChangeAspect="1" noChangeArrowheads="1"/>
          </p:cNvPicPr>
          <p:nvPr/>
        </p:nvPicPr>
        <p:blipFill>
          <a:blip r:embed="rId6" cstate="print"/>
          <a:srcRect/>
          <a:stretch>
            <a:fillRect/>
          </a:stretch>
        </p:blipFill>
        <p:spPr bwMode="auto">
          <a:xfrm>
            <a:off x="4800600" y="3505200"/>
            <a:ext cx="3924300" cy="1200150"/>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dissolve">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03"/>
                                        </p:tgtEl>
                                        <p:attrNameLst>
                                          <p:attrName>style.visibility</p:attrName>
                                        </p:attrNameLst>
                                      </p:cBhvr>
                                      <p:to>
                                        <p:strVal val="visible"/>
                                      </p:to>
                                    </p:set>
                                    <p:animEffect transition="in" filter="dissolve">
                                      <p:cBhvr>
                                        <p:cTn id="27"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38</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 Hệ thống giám sát cửa (đóng – mở)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142875" y="762000"/>
            <a:ext cx="7096125" cy="5734050"/>
          </a:xfrm>
          <a:prstGeom prst="rect">
            <a:avLst/>
          </a:prstGeom>
          <a:noFill/>
          <a:ln w="9525">
            <a:noFill/>
            <a:miter lim="800000"/>
            <a:headEnd/>
            <a:tailEnd/>
          </a:ln>
        </p:spPr>
      </p:pic>
      <p:sp>
        <p:nvSpPr>
          <p:cNvPr id="8" name="TextBox 7"/>
          <p:cNvSpPr txBox="1"/>
          <p:nvPr/>
        </p:nvSpPr>
        <p:spPr>
          <a:xfrm>
            <a:off x="4953000" y="5486400"/>
            <a:ext cx="34290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Bài tập: </a:t>
            </a:r>
          </a:p>
          <a:p>
            <a:r>
              <a:rPr lang="en-US" sz="2400" spc="-100" smtClean="0">
                <a:latin typeface="Tahoma" pitchFamily="34" charset="0"/>
                <a:ea typeface="Tahoma" pitchFamily="34" charset="0"/>
                <a:cs typeface="Tahoma" pitchFamily="34" charset="0"/>
              </a:rPr>
              <a:t>Giải thích hoạt động</a:t>
            </a:r>
          </a:p>
          <a:p>
            <a:r>
              <a:rPr lang="en-US" sz="2400" spc="-100" smtClean="0">
                <a:latin typeface="Tahoma" pitchFamily="34" charset="0"/>
                <a:ea typeface="Tahoma" pitchFamily="34" charset="0"/>
                <a:cs typeface="Tahoma" pitchFamily="34" charset="0"/>
              </a:rPr>
              <a:t>của mạch trên</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
        <p:nvSpPr>
          <p:cNvPr id="5" name="TextBox 4"/>
          <p:cNvSpPr txBox="1"/>
          <p:nvPr/>
        </p:nvSpPr>
        <p:spPr>
          <a:xfrm>
            <a:off x="228600" y="228600"/>
            <a:ext cx="81534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so sánh biên độ</a:t>
            </a:r>
            <a:r>
              <a:rPr lang="en-US" sz="3200" spc="-120" smtClean="0">
                <a:effectLst>
                  <a:outerShdw blurRad="38100" dist="38100" dir="2700000" algn="tl">
                    <a:srgbClr val="000000">
                      <a:alpha val="43137"/>
                    </a:srgbClr>
                  </a:outerShdw>
                </a:effectLst>
                <a:latin typeface="Arial-Rounded" pitchFamily="34" charset="0"/>
                <a:ea typeface="Arial-Rounded" pitchFamily="34" charset="0"/>
                <a:cs typeface="Arial-Rounded" pitchFamily="34" charset="0"/>
              </a:rPr>
              <a:t> </a:t>
            </a:r>
            <a:endParaRPr lang="en-US" sz="3200" spc="-120">
              <a:effectLst>
                <a:outerShdw blurRad="38100" dist="38100" dir="2700000" algn="tl">
                  <a:srgbClr val="000000">
                    <a:alpha val="43137"/>
                  </a:srgbClr>
                </a:outerShdw>
              </a:effectLst>
              <a:latin typeface="Arial-Rounded" pitchFamily="34" charset="0"/>
              <a:ea typeface="Arial-Rounded" pitchFamily="34" charset="0"/>
              <a:cs typeface="Arial-Rounded" pitchFamily="34" charset="0"/>
            </a:endParaRPr>
          </a:p>
        </p:txBody>
      </p:sp>
      <p:pic>
        <p:nvPicPr>
          <p:cNvPr id="8194" name="Picture 2"/>
          <p:cNvPicPr>
            <a:picLocks noChangeAspect="1" noChangeArrowheads="1"/>
          </p:cNvPicPr>
          <p:nvPr/>
        </p:nvPicPr>
        <p:blipFill>
          <a:blip r:embed="rId3" cstate="print"/>
          <a:srcRect/>
          <a:stretch>
            <a:fillRect/>
          </a:stretch>
        </p:blipFill>
        <p:spPr bwMode="auto">
          <a:xfrm>
            <a:off x="920750" y="3200400"/>
            <a:ext cx="7461250" cy="35814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4191000" y="152400"/>
            <a:ext cx="4343400" cy="2957704"/>
          </a:xfrm>
          <a:prstGeom prst="rect">
            <a:avLst/>
          </a:prstGeom>
          <a:noFill/>
          <a:ln w="9525">
            <a:noFill/>
            <a:miter lim="800000"/>
            <a:headEnd/>
            <a:tailEnd/>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dissolve">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wedge">
                                      <p:cBhvr>
                                        <p:cTn id="12"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228600" y="228600"/>
            <a:ext cx="42672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MỤC TIÊU</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228600" y="1411099"/>
            <a:ext cx="8763000" cy="2616101"/>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Phân tích và dùng mạch mã hóa và giải mã trong các dạng mach. </a:t>
            </a:r>
          </a:p>
          <a:p>
            <a:pPr>
              <a:spcBef>
                <a:spcPts val="600"/>
              </a:spcBef>
            </a:pPr>
            <a:r>
              <a:rPr lang="en-US" sz="2400" spc="-100" smtClean="0">
                <a:latin typeface="Tahoma" pitchFamily="34" charset="0"/>
                <a:ea typeface="Tahoma" pitchFamily="34" charset="0"/>
                <a:cs typeface="Tahoma" pitchFamily="34" charset="0"/>
              </a:rPr>
              <a:t>So sánh ưu điểm và nhược điểm của LED và LCD.</a:t>
            </a:r>
          </a:p>
          <a:p>
            <a:pPr>
              <a:spcBef>
                <a:spcPts val="600"/>
              </a:spcBef>
            </a:pPr>
            <a:r>
              <a:rPr lang="en-US" sz="2400" spc="-100" smtClean="0">
                <a:latin typeface="Tahoma" pitchFamily="34" charset="0"/>
                <a:ea typeface="Tahoma" pitchFamily="34" charset="0"/>
                <a:cs typeface="Tahoma" pitchFamily="34" charset="0"/>
              </a:rPr>
              <a:t>Dùng các kỹ thuật quan sát/ phân tích cho hỏng hóc trong mạch số.</a:t>
            </a:r>
          </a:p>
          <a:p>
            <a:pPr>
              <a:spcBef>
                <a:spcPts val="600"/>
              </a:spcBef>
            </a:pPr>
            <a:r>
              <a:rPr lang="en-US" sz="2400" spc="-100" smtClean="0">
                <a:latin typeface="Tahoma" pitchFamily="34" charset="0"/>
                <a:ea typeface="Tahoma" pitchFamily="34" charset="0"/>
                <a:cs typeface="Tahoma" pitchFamily="34" charset="0"/>
              </a:rPr>
              <a:t>Hiểu được hoạt động của mạch ghép kênh và phân kênh qua phân tích nhiều mạch ứng dụng. </a:t>
            </a:r>
          </a:p>
          <a:p>
            <a:pPr>
              <a:spcBef>
                <a:spcPts val="600"/>
              </a:spcBef>
            </a:pPr>
            <a:r>
              <a:rPr lang="en-US" sz="2400" spc="-100" smtClean="0">
                <a:latin typeface="Tahoma" pitchFamily="34" charset="0"/>
                <a:ea typeface="Tahoma" pitchFamily="34" charset="0"/>
                <a:cs typeface="Tahoma" pitchFamily="34" charset="0"/>
              </a:rPr>
              <a:t>So sánh hai số nhị phân dùng mạch so sánh biên độ. </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Righ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trips(downRigh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strips(downRigh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strips(downRigh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strips(downRight)">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so sánh 4 bit</a:t>
            </a:r>
            <a:r>
              <a:rPr lang="en-US" sz="3200" spc="-100" smtClean="0">
                <a:solidFill>
                  <a:srgbClr val="FF0000"/>
                </a:solidFill>
                <a:latin typeface="Tahoma" pitchFamily="34" charset="0"/>
                <a:ea typeface="Tahoma" pitchFamily="34" charset="0"/>
                <a:cs typeface="Tahoma" pitchFamily="34" charset="0"/>
              </a:rPr>
              <a:t> </a:t>
            </a:r>
            <a:endParaRPr lang="en-US" sz="3200" spc="-100">
              <a:solidFill>
                <a:srgbClr val="FF0000"/>
              </a:solidFill>
              <a:latin typeface="Tahoma" pitchFamily="34" charset="0"/>
              <a:ea typeface="Tahoma" pitchFamily="34" charset="0"/>
              <a:cs typeface="Tahoma" pitchFamily="34" charset="0"/>
            </a:endParaRPr>
          </a:p>
        </p:txBody>
      </p:sp>
      <p:sp>
        <p:nvSpPr>
          <p:cNvPr id="6" name="TextBox 5"/>
          <p:cNvSpPr txBox="1"/>
          <p:nvPr/>
        </p:nvSpPr>
        <p:spPr>
          <a:xfrm>
            <a:off x="228600" y="914400"/>
            <a:ext cx="3657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74HC85</a:t>
            </a:r>
          </a:p>
        </p:txBody>
      </p:sp>
      <p:pic>
        <p:nvPicPr>
          <p:cNvPr id="6146" name="Picture 2"/>
          <p:cNvPicPr>
            <a:picLocks noChangeAspect="1" noChangeArrowheads="1"/>
          </p:cNvPicPr>
          <p:nvPr/>
        </p:nvPicPr>
        <p:blipFill>
          <a:blip r:embed="rId3" cstate="print"/>
          <a:srcRect/>
          <a:stretch>
            <a:fillRect/>
          </a:stretch>
        </p:blipFill>
        <p:spPr bwMode="auto">
          <a:xfrm>
            <a:off x="4081463" y="381000"/>
            <a:ext cx="4148137" cy="2841007"/>
          </a:xfrm>
          <a:prstGeom prst="rect">
            <a:avLst/>
          </a:prstGeom>
          <a:noFill/>
          <a:ln w="9525">
            <a:noFill/>
            <a:miter lim="800000"/>
            <a:headEnd/>
            <a:tailEnd/>
          </a:ln>
        </p:spPr>
      </p:pic>
      <p:sp>
        <p:nvSpPr>
          <p:cNvPr id="7" name="Right Arrow 6"/>
          <p:cNvSpPr/>
          <p:nvPr/>
        </p:nvSpPr>
        <p:spPr>
          <a:xfrm>
            <a:off x="2819400" y="1447800"/>
            <a:ext cx="1371600" cy="609600"/>
          </a:xfrm>
          <a:prstGeom prst="right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pic>
        <p:nvPicPr>
          <p:cNvPr id="6147" name="Picture 3"/>
          <p:cNvPicPr>
            <a:picLocks noChangeAspect="1" noChangeArrowheads="1"/>
          </p:cNvPicPr>
          <p:nvPr/>
        </p:nvPicPr>
        <p:blipFill>
          <a:blip r:embed="rId4" cstate="print"/>
          <a:srcRect/>
          <a:stretch>
            <a:fillRect/>
          </a:stretch>
        </p:blipFill>
        <p:spPr bwMode="auto">
          <a:xfrm>
            <a:off x="891715" y="3429000"/>
            <a:ext cx="7109285" cy="3200400"/>
          </a:xfrm>
          <a:prstGeom prst="rect">
            <a:avLst/>
          </a:prstGeom>
          <a:noFill/>
          <a:ln w="9525">
            <a:noFill/>
            <a:miter lim="800000"/>
            <a:headEnd/>
            <a:tailEnd/>
          </a:ln>
        </p:spPr>
      </p:pic>
      <p:sp>
        <p:nvSpPr>
          <p:cNvPr id="9" name="TextBox 8"/>
          <p:cNvSpPr txBox="1"/>
          <p:nvPr/>
        </p:nvSpPr>
        <p:spPr>
          <a:xfrm>
            <a:off x="228600" y="2967335"/>
            <a:ext cx="4648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Ghép 2 mạch 74HC85</a:t>
            </a: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wedge">
                                      <p:cBhvr>
                                        <p:cTn id="18" dur="2000"/>
                                        <p:tgtEl>
                                          <p:spTgt spid="614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147"/>
                                        </p:tgtEl>
                                        <p:attrNameLst>
                                          <p:attrName>style.visibility</p:attrName>
                                        </p:attrNameLst>
                                      </p:cBhvr>
                                      <p:to>
                                        <p:strVal val="visible"/>
                                      </p:to>
                                    </p:set>
                                    <p:animEffect transition="in" filter="wipe(left)">
                                      <p:cBhvr>
                                        <p:cTn id="28" dur="1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41</a:t>
            </a:fld>
            <a:endParaRPr lang="en-US" spc="-100">
              <a:latin typeface="Tahoma" pitchFamily="34" charset="0"/>
              <a:ea typeface="Tahoma" pitchFamily="34" charset="0"/>
              <a:cs typeface="Tahoma" pitchFamily="34" charset="0"/>
            </a:endParaRPr>
          </a:p>
        </p:txBody>
      </p:sp>
      <p:sp>
        <p:nvSpPr>
          <p:cNvPr id="6" name="TextBox 5"/>
          <p:cNvSpPr txBox="1"/>
          <p:nvPr/>
        </p:nvSpPr>
        <p:spPr>
          <a:xfrm>
            <a:off x="228600" y="914400"/>
            <a:ext cx="8915400" cy="830997"/>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 Mô tả hoạt động của mạch so sánh 8 bit (hình trên) khi:</a:t>
            </a:r>
          </a:p>
        </p:txBody>
      </p:sp>
      <p:sp>
        <p:nvSpPr>
          <p:cNvPr id="7" name="TextBox 6"/>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so sánh 4 bit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7171" name="Picture 3"/>
          <p:cNvPicPr>
            <a:picLocks noChangeAspect="1" noChangeArrowheads="1"/>
          </p:cNvPicPr>
          <p:nvPr/>
        </p:nvPicPr>
        <p:blipFill>
          <a:blip r:embed="rId3" cstate="print"/>
          <a:srcRect/>
          <a:stretch>
            <a:fillRect/>
          </a:stretch>
        </p:blipFill>
        <p:spPr bwMode="auto">
          <a:xfrm>
            <a:off x="381000" y="1847850"/>
            <a:ext cx="7637318" cy="666750"/>
          </a:xfrm>
          <a:prstGeom prst="rect">
            <a:avLst/>
          </a:prstGeom>
          <a:noFill/>
          <a:ln w="9525">
            <a:noFill/>
            <a:miter lim="800000"/>
            <a:headEnd/>
            <a:tailEnd/>
          </a:ln>
        </p:spPr>
      </p:pic>
      <p:sp>
        <p:nvSpPr>
          <p:cNvPr id="9" name="TextBox 8"/>
          <p:cNvSpPr txBox="1"/>
          <p:nvPr/>
        </p:nvSpPr>
        <p:spPr>
          <a:xfrm>
            <a:off x="152400" y="2598003"/>
            <a:ext cx="8915400" cy="3046988"/>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(a)   Bộ so sánh bậc cao xét các ngõ vào A</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=1010 và</a:t>
            </a:r>
          </a:p>
          <a:p>
            <a:r>
              <a:rPr lang="en-US" sz="2400" spc="-100" smtClean="0">
                <a:latin typeface="Tahoma" pitchFamily="34" charset="0"/>
                <a:ea typeface="Tahoma" pitchFamily="34" charset="0"/>
                <a:cs typeface="Tahoma" pitchFamily="34" charset="0"/>
              </a:rPr>
              <a:t>           B</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1011 tạo O</a:t>
            </a:r>
            <a:r>
              <a:rPr lang="en-US" sz="2400" spc="-100" baseline="-25000" smtClean="0">
                <a:latin typeface="Tahoma" pitchFamily="34" charset="0"/>
                <a:ea typeface="Tahoma" pitchFamily="34" charset="0"/>
                <a:cs typeface="Tahoma" pitchFamily="34" charset="0"/>
              </a:rPr>
              <a:t>A&lt;B</a:t>
            </a:r>
            <a:r>
              <a:rPr lang="en-US" sz="2400" spc="-100" smtClean="0">
                <a:latin typeface="Tahoma" pitchFamily="34" charset="0"/>
                <a:ea typeface="Tahoma" pitchFamily="34" charset="0"/>
                <a:cs typeface="Tahoma" pitchFamily="34" charset="0"/>
              </a:rPr>
              <a:t> = 1 bất chấp bộ so sánh bậc thấp.</a:t>
            </a:r>
          </a:p>
          <a:p>
            <a:r>
              <a:rPr lang="en-US" sz="2400" spc="-100" smtClean="0">
                <a:latin typeface="Tahoma" pitchFamily="34" charset="0"/>
                <a:ea typeface="Tahoma" pitchFamily="34" charset="0"/>
                <a:cs typeface="Tahoma" pitchFamily="34" charset="0"/>
              </a:rPr>
              <a:t>(b)   Bộ so sánh bậc cao thấy A</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B</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1010, nên phải xem tiếp kết quả bộ so sánh bậc thấp.</a:t>
            </a:r>
          </a:p>
          <a:p>
            <a:r>
              <a:rPr lang="en-US" sz="2400" spc="-100" smtClean="0">
                <a:latin typeface="Tahoma" pitchFamily="34" charset="0"/>
                <a:ea typeface="Tahoma" pitchFamily="34" charset="0"/>
                <a:cs typeface="Tahoma" pitchFamily="34" charset="0"/>
              </a:rPr>
              <a:t>Bộ so sánh bậc thấp có A</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=1111 và B</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B</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1001 tạo 1 tại O</a:t>
            </a:r>
            <a:r>
              <a:rPr lang="en-US" sz="2400" spc="-100" baseline="-25000" smtClean="0">
                <a:latin typeface="Tahoma" pitchFamily="34" charset="0"/>
                <a:ea typeface="Tahoma" pitchFamily="34" charset="0"/>
                <a:cs typeface="Tahoma" pitchFamily="34" charset="0"/>
              </a:rPr>
              <a:t>A&gt;B</a:t>
            </a:r>
            <a:r>
              <a:rPr lang="en-US" sz="2400" spc="-100" smtClean="0">
                <a:latin typeface="Tahoma" pitchFamily="34" charset="0"/>
                <a:ea typeface="Tahoma" pitchFamily="34" charset="0"/>
                <a:cs typeface="Tahoma" pitchFamily="34" charset="0"/>
              </a:rPr>
              <a:t> = 1. Bộ so sánh bậc cao thấy được 1, và do dữ liệu của bộ này bằng nhau, nên tạo O</a:t>
            </a:r>
            <a:r>
              <a:rPr lang="en-US" sz="2400" spc="-100" baseline="-25000" smtClean="0">
                <a:latin typeface="Tahoma" pitchFamily="34" charset="0"/>
                <a:ea typeface="Tahoma" pitchFamily="34" charset="0"/>
                <a:cs typeface="Tahoma" pitchFamily="34" charset="0"/>
              </a:rPr>
              <a:t>A&gt;B</a:t>
            </a:r>
            <a:r>
              <a:rPr lang="en-US" sz="2400" spc="-100" smtClean="0">
                <a:latin typeface="Tahoma" pitchFamily="34" charset="0"/>
                <a:ea typeface="Tahoma" pitchFamily="34" charset="0"/>
                <a:cs typeface="Tahoma" pitchFamily="34" charset="0"/>
              </a:rPr>
              <a:t> = 1, cho kết quả so sánh 8 bit.    </a:t>
            </a: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upRigh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strips(downRight)">
                                      <p:cBhvr>
                                        <p:cTn id="17" dur="500"/>
                                        <p:tgtEl>
                                          <p:spTgt spid="717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 calcmode="lin" valueType="num">
                                      <p:cBhvr additive="base">
                                        <p:cTn id="2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dissolve">
                                      <p:cBhvr>
                                        <p:cTn id="28" dur="500"/>
                                        <p:tgtEl>
                                          <p:spTgt spid="9">
                                            <p:txEl>
                                              <p:pRg st="1" end="1"/>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dissolve">
                                      <p:cBhvr>
                                        <p:cTn id="31" dur="500"/>
                                        <p:tgtEl>
                                          <p:spTgt spid="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Effect transition="in" filter="dissolve">
                                      <p:cBhvr>
                                        <p:cTn id="36" dur="500"/>
                                        <p:tgtEl>
                                          <p:spTgt spid="9">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wipe(up)">
                                      <p:cBhvr>
                                        <p:cTn id="41"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Tạo Bus dữ liệu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8194" name="Picture 2"/>
          <p:cNvPicPr>
            <a:picLocks noChangeAspect="1" noChangeArrowheads="1"/>
          </p:cNvPicPr>
          <p:nvPr/>
        </p:nvPicPr>
        <p:blipFill>
          <a:blip r:embed="rId3" cstate="print"/>
          <a:srcRect/>
          <a:stretch>
            <a:fillRect/>
          </a:stretch>
        </p:blipFill>
        <p:spPr bwMode="auto">
          <a:xfrm>
            <a:off x="990600" y="841057"/>
            <a:ext cx="6705600" cy="5940743"/>
          </a:xfrm>
          <a:prstGeom prst="rect">
            <a:avLst/>
          </a:prstGeom>
          <a:noFill/>
          <a:ln w="9525">
            <a:noFill/>
            <a:miter lim="800000"/>
            <a:headEnd/>
            <a:tailEnd/>
          </a:ln>
        </p:spPr>
      </p:pic>
      <p:sp>
        <p:nvSpPr>
          <p:cNvPr id="8" name="TextBox 7"/>
          <p:cNvSpPr txBox="1"/>
          <p:nvPr/>
        </p:nvSpPr>
        <p:spPr>
          <a:xfrm>
            <a:off x="304800" y="838200"/>
            <a:ext cx="3352800" cy="1200329"/>
          </a:xfrm>
          <a:prstGeom prst="rect">
            <a:avLst/>
          </a:prstGeom>
          <a:noFill/>
        </p:spPr>
        <p:txBody>
          <a:bodyPr wrap="square" rtlCol="0">
            <a:spAutoFit/>
          </a:bodyPr>
          <a:lstStyle/>
          <a:p>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Chú ý</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vai trò các chân ENABLE,</a:t>
            </a:r>
          </a:p>
          <a:p>
            <a:r>
              <a:rPr lang="en-US" sz="2400" spc="-100" smtClean="0">
                <a:latin typeface="Tahoma" pitchFamily="34" charset="0"/>
                <a:ea typeface="Tahoma" pitchFamily="34" charset="0"/>
                <a:cs typeface="Tahoma" pitchFamily="34" charset="0"/>
              </a:rPr>
              <a:t>và ngõ ra 3 trạng thái</a:t>
            </a:r>
            <a:endParaRPr lang="en-US" spc="-100">
              <a:latin typeface="Tahoma" pitchFamily="34" charset="0"/>
              <a:ea typeface="Tahoma" pitchFamily="34" charset="0"/>
              <a:cs typeface="Tahoma" pitchFamily="34" charset="0"/>
            </a:endParaRPr>
          </a:p>
        </p:txBody>
      </p:sp>
      <p:sp>
        <p:nvSpPr>
          <p:cNvPr id="6" name="Right Arrow 5"/>
          <p:cNvSpPr/>
          <p:nvPr/>
        </p:nvSpPr>
        <p:spPr>
          <a:xfrm>
            <a:off x="152400" y="3962400"/>
            <a:ext cx="990600" cy="4572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52400" y="6400800"/>
            <a:ext cx="990600" cy="457200"/>
          </a:xfrm>
          <a:prstGeom prst="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553200" y="3962400"/>
            <a:ext cx="533400" cy="1371600"/>
          </a:xfrm>
          <a:prstGeom prst="downArrow">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29000" y="76200"/>
            <a:ext cx="5638800" cy="762000"/>
          </a:xfrm>
          <a:prstGeom prst="rect">
            <a:avLst/>
          </a:prstGeom>
          <a:gradFill flip="none" rotWithShape="1">
            <a:gsLst>
              <a:gs pos="0">
                <a:srgbClr val="000000"/>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ahoma" pitchFamily="34" charset="0"/>
                <a:ea typeface="Tahoma" pitchFamily="34" charset="0"/>
                <a:cs typeface="Tahoma" pitchFamily="34" charset="0"/>
              </a:rPr>
              <a:t>Giáo viên giải thích ngắn gọn về mạch ngõ ra trạng 3 thái (ký hiệu </a:t>
            </a:r>
            <a:r>
              <a:rPr lang="en-US" sz="2400" smtClean="0">
                <a:latin typeface="Tahoma" pitchFamily="34" charset="0"/>
                <a:ea typeface="Tahoma" pitchFamily="34" charset="0"/>
                <a:cs typeface="Tahoma" pitchFamily="34" charset="0"/>
                <a:sym typeface="Symbol"/>
              </a:rPr>
              <a:t>)</a:t>
            </a:r>
            <a:r>
              <a:rPr lang="en-US" sz="2400" smtClean="0">
                <a:latin typeface="Tahoma" pitchFamily="34" charset="0"/>
                <a:ea typeface="Tahoma" pitchFamily="34" charset="0"/>
                <a:cs typeface="Tahoma" pitchFamily="34" charset="0"/>
              </a:rPr>
              <a:t> </a:t>
            </a:r>
            <a:endParaRPr lang="en-US" sz="2400"/>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heckerboard(across)">
                                      <p:cBhvr>
                                        <p:cTn id="15" dur="500"/>
                                        <p:tgtEl>
                                          <p:spTgt spid="8">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checkerboard(across)">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0-#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xit" presetSubtype="2" fill="hold" grpId="1" nodeType="clickEffect">
                                  <p:stCondLst>
                                    <p:cond delay="0"/>
                                  </p:stCondLst>
                                  <p:childTnLst>
                                    <p:anim calcmode="lin" valueType="num">
                                      <p:cBhvr additive="base">
                                        <p:cTn id="33" dur="500"/>
                                        <p:tgtEl>
                                          <p:spTgt spid="6"/>
                                        </p:tgtEl>
                                        <p:attrNameLst>
                                          <p:attrName>ppt_x</p:attrName>
                                        </p:attrNameLst>
                                      </p:cBhvr>
                                      <p:tavLst>
                                        <p:tav tm="0">
                                          <p:val>
                                            <p:strVal val="ppt_x"/>
                                          </p:val>
                                        </p:tav>
                                        <p:tav tm="100000">
                                          <p:val>
                                            <p:strVal val="1+ppt_w/2"/>
                                          </p:val>
                                        </p:tav>
                                      </p:tavLst>
                                    </p:anim>
                                    <p:anim calcmode="lin" valueType="num">
                                      <p:cBhvr additive="base">
                                        <p:cTn id="34" dur="500"/>
                                        <p:tgtEl>
                                          <p:spTgt spid="6"/>
                                        </p:tgtEl>
                                        <p:attrNameLst>
                                          <p:attrName>ppt_y</p:attrName>
                                        </p:attrNameLst>
                                      </p:cBhvr>
                                      <p:tavLst>
                                        <p:tav tm="0">
                                          <p:val>
                                            <p:strVal val="ppt_y"/>
                                          </p:val>
                                        </p:tav>
                                        <p:tav tm="100000">
                                          <p:val>
                                            <p:strVal val="ppt_y"/>
                                          </p:val>
                                        </p:tav>
                                      </p:tavLst>
                                    </p:anim>
                                    <p:set>
                                      <p:cBhvr>
                                        <p:cTn id="35" dur="1" fill="hold">
                                          <p:stCondLst>
                                            <p:cond delay="499"/>
                                          </p:stCondLst>
                                        </p:cTn>
                                        <p:tgtEl>
                                          <p:spTgt spid="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0-#ppt_w/2"/>
                                          </p:val>
                                        </p:tav>
                                        <p:tav tm="100000">
                                          <p:val>
                                            <p:strVal val="#ppt_x"/>
                                          </p:val>
                                        </p:tav>
                                      </p:tavLst>
                                    </p:anim>
                                    <p:anim calcmode="lin" valueType="num">
                                      <p:cBhvr additive="base">
                                        <p:cTn id="4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1+ppt_w/2"/>
                                          </p:val>
                                        </p:tav>
                                      </p:tavLst>
                                    </p:anim>
                                    <p:anim calcmode="lin" valueType="num">
                                      <p:cBhvr additive="base">
                                        <p:cTn id="46" dur="500"/>
                                        <p:tgtEl>
                                          <p:spTgt spid="7"/>
                                        </p:tgtEl>
                                        <p:attrNameLst>
                                          <p:attrName>ppt_y</p:attrName>
                                        </p:attrNameLst>
                                      </p:cBhvr>
                                      <p:tavLst>
                                        <p:tav tm="0">
                                          <p:val>
                                            <p:strVal val="ppt_y"/>
                                          </p:val>
                                        </p:tav>
                                        <p:tav tm="100000">
                                          <p:val>
                                            <p:strVal val="ppt_y"/>
                                          </p:val>
                                        </p:tav>
                                      </p:tavLst>
                                    </p:anim>
                                    <p:set>
                                      <p:cBhvr>
                                        <p:cTn id="47" dur="1" fill="hold">
                                          <p:stCondLst>
                                            <p:cond delay="499"/>
                                          </p:stCondLst>
                                        </p:cTn>
                                        <p:tgtEl>
                                          <p:spTgt spid="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1000" fill="hold"/>
                                        <p:tgtEl>
                                          <p:spTgt spid="9"/>
                                        </p:tgtEl>
                                        <p:attrNameLst>
                                          <p:attrName>ppt_x</p:attrName>
                                        </p:attrNameLst>
                                      </p:cBhvr>
                                      <p:tavLst>
                                        <p:tav tm="0">
                                          <p:val>
                                            <p:strVal val="#ppt_x"/>
                                          </p:val>
                                        </p:tav>
                                        <p:tav tm="100000">
                                          <p:val>
                                            <p:strVal val="#ppt_x"/>
                                          </p:val>
                                        </p:tav>
                                      </p:tavLst>
                                    </p:anim>
                                    <p:anim calcmode="lin" valueType="num">
                                      <p:cBhvr additive="base">
                                        <p:cTn id="53"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xit" presetSubtype="4" fill="hold" grpId="1" nodeType="clickEffect">
                                  <p:stCondLst>
                                    <p:cond delay="0"/>
                                  </p:stCondLst>
                                  <p:childTnLst>
                                    <p:anim calcmode="lin" valueType="num">
                                      <p:cBhvr additive="base">
                                        <p:cTn id="57" dur="500"/>
                                        <p:tgtEl>
                                          <p:spTgt spid="9"/>
                                        </p:tgtEl>
                                        <p:attrNameLst>
                                          <p:attrName>ppt_x</p:attrName>
                                        </p:attrNameLst>
                                      </p:cBhvr>
                                      <p:tavLst>
                                        <p:tav tm="0">
                                          <p:val>
                                            <p:strVal val="ppt_x"/>
                                          </p:val>
                                        </p:tav>
                                        <p:tav tm="100000">
                                          <p:val>
                                            <p:strVal val="ppt_x"/>
                                          </p:val>
                                        </p:tav>
                                      </p:tavLst>
                                    </p:anim>
                                    <p:anim calcmode="lin" valueType="num">
                                      <p:cBhvr additive="base">
                                        <p:cTn id="58" dur="500"/>
                                        <p:tgtEl>
                                          <p:spTgt spid="9"/>
                                        </p:tgtEl>
                                        <p:attrNameLst>
                                          <p:attrName>ppt_y</p:attrName>
                                        </p:attrNameLst>
                                      </p:cBhvr>
                                      <p:tavLst>
                                        <p:tav tm="0">
                                          <p:val>
                                            <p:strVal val="ppt_y"/>
                                          </p:val>
                                        </p:tav>
                                        <p:tav tm="100000">
                                          <p:val>
                                            <p:strVal val="1+ppt_h/2"/>
                                          </p:val>
                                        </p:tav>
                                      </p:tavLst>
                                    </p:anim>
                                    <p:set>
                                      <p:cBhvr>
                                        <p:cTn id="5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P spid="9" grpId="1"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Thanh ghi 3 trạng thái 74ALS173/HC 173</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1138535"/>
            <a:ext cx="3276600" cy="461665"/>
          </a:xfrm>
          <a:prstGeom prst="rect">
            <a:avLst/>
          </a:prstGeom>
          <a:noFill/>
        </p:spPr>
        <p:txBody>
          <a:bodyPr wrap="square" rtlCol="0">
            <a:spAutoFit/>
          </a:bodyPr>
          <a:lstStyle/>
          <a:p>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Ký hiệu logic</a:t>
            </a:r>
          </a:p>
        </p:txBody>
      </p:sp>
      <p:pic>
        <p:nvPicPr>
          <p:cNvPr id="9218" name="Picture 2"/>
          <p:cNvPicPr>
            <a:picLocks noChangeAspect="1" noChangeArrowheads="1"/>
          </p:cNvPicPr>
          <p:nvPr/>
        </p:nvPicPr>
        <p:blipFill>
          <a:blip r:embed="rId3" cstate="print"/>
          <a:srcRect/>
          <a:stretch>
            <a:fillRect/>
          </a:stretch>
        </p:blipFill>
        <p:spPr bwMode="auto">
          <a:xfrm>
            <a:off x="215392" y="2162175"/>
            <a:ext cx="4737608" cy="2943225"/>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4953000" y="2296824"/>
            <a:ext cx="3886200" cy="3113376"/>
          </a:xfrm>
          <a:prstGeom prst="rect">
            <a:avLst/>
          </a:prstGeom>
          <a:noFill/>
          <a:ln w="9525">
            <a:noFill/>
            <a:miter lim="800000"/>
            <a:headEnd/>
            <a:tailEnd/>
          </a:ln>
        </p:spPr>
      </p:pic>
      <p:sp>
        <p:nvSpPr>
          <p:cNvPr id="10" name="TextBox 9"/>
          <p:cNvSpPr txBox="1"/>
          <p:nvPr/>
        </p:nvSpPr>
        <p:spPr>
          <a:xfrm>
            <a:off x="5257800" y="1290935"/>
            <a:ext cx="3276600" cy="461665"/>
          </a:xfrm>
          <a:prstGeom prst="rect">
            <a:avLst/>
          </a:prstGeom>
          <a:noFill/>
        </p:spPr>
        <p:txBody>
          <a:bodyPr wrap="square" rtlCol="0">
            <a:spAutoFit/>
          </a:bodyPr>
          <a:lstStyle/>
          <a:p>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Bảng sự thật</a:t>
            </a: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wedge">
                                      <p:cBhvr>
                                        <p:cTn id="12" dur="20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9219"/>
                                        </p:tgtEl>
                                        <p:attrNameLst>
                                          <p:attrName>style.visibility</p:attrName>
                                        </p:attrNameLst>
                                      </p:cBhvr>
                                      <p:to>
                                        <p:strVal val="visible"/>
                                      </p:to>
                                    </p:set>
                                    <p:animEffect transition="in" filter="wedge">
                                      <p:cBhvr>
                                        <p:cTn id="22" dur="2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74ALS173</a:t>
            </a:r>
            <a:r>
              <a:rPr lang="en-US" sz="3200" smtClean="0">
                <a:solidFill>
                  <a:srgbClr val="FF0000"/>
                </a:solidFill>
                <a:latin typeface="Tahoma" pitchFamily="34" charset="0"/>
                <a:ea typeface="Tahoma" pitchFamily="34" charset="0"/>
                <a:cs typeface="Tahoma" pitchFamily="34" charset="0"/>
              </a:rPr>
              <a:t> </a:t>
            </a:r>
            <a:endParaRPr lang="en-US" sz="3200">
              <a:solidFill>
                <a:srgbClr val="FF0000"/>
              </a:solidFill>
              <a:latin typeface="Tahoma" pitchFamily="34" charset="0"/>
              <a:ea typeface="Tahoma" pitchFamily="34" charset="0"/>
              <a:cs typeface="Tahoma" pitchFamily="34" charset="0"/>
            </a:endParaRPr>
          </a:p>
        </p:txBody>
      </p:sp>
      <p:sp>
        <p:nvSpPr>
          <p:cNvPr id="6" name="TextBox 5"/>
          <p:cNvSpPr txBox="1"/>
          <p:nvPr/>
        </p:nvSpPr>
        <p:spPr>
          <a:xfrm>
            <a:off x="76200" y="609600"/>
            <a:ext cx="2590800" cy="461665"/>
          </a:xfrm>
          <a:prstGeom prst="rect">
            <a:avLst/>
          </a:prstGeom>
          <a:noFill/>
        </p:spPr>
        <p:txBody>
          <a:bodyPr wrap="square" rtlCol="0">
            <a:spAutoFit/>
          </a:bodyPr>
          <a:lstStyle/>
          <a:p>
            <a:r>
              <a:rPr lang="en-US" sz="2400" smtClean="0">
                <a:latin typeface="Tahoma" pitchFamily="34" charset="0"/>
                <a:ea typeface="Tahoma" pitchFamily="34" charset="0"/>
                <a:cs typeface="Tahoma" pitchFamily="34" charset="0"/>
              </a:rPr>
              <a:t>Sơ đồ logic</a:t>
            </a:r>
          </a:p>
        </p:txBody>
      </p:sp>
      <p:pic>
        <p:nvPicPr>
          <p:cNvPr id="10242" name="Picture 2"/>
          <p:cNvPicPr>
            <a:picLocks noChangeAspect="1" noChangeArrowheads="1"/>
          </p:cNvPicPr>
          <p:nvPr/>
        </p:nvPicPr>
        <p:blipFill>
          <a:blip r:embed="rId3" cstate="print"/>
          <a:srcRect/>
          <a:stretch>
            <a:fillRect/>
          </a:stretch>
        </p:blipFill>
        <p:spPr bwMode="auto">
          <a:xfrm>
            <a:off x="762000" y="1109298"/>
            <a:ext cx="7924800" cy="5455878"/>
          </a:xfrm>
          <a:prstGeom prst="rect">
            <a:avLst/>
          </a:prstGeom>
          <a:noFill/>
          <a:ln w="9525">
            <a:noFill/>
            <a:miter lim="800000"/>
            <a:headEnd/>
            <a:tailEnd/>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edge">
                                      <p:cBhvr>
                                        <p:cTn id="7" dur="2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Kết nối thanh ghi 3 trạng thái với bus data</a:t>
            </a:r>
            <a:r>
              <a:rPr lang="en-US" sz="3200" spc="-120" smtClean="0">
                <a:solidFill>
                  <a:srgbClr val="FF0000"/>
                </a:solidFill>
                <a:latin typeface="Tahoma" pitchFamily="34" charset="0"/>
                <a:ea typeface="Tahoma" pitchFamily="34" charset="0"/>
                <a:cs typeface="Tahoma" pitchFamily="34" charset="0"/>
              </a:rPr>
              <a:t> </a:t>
            </a:r>
            <a:endParaRPr lang="en-US" sz="3200" spc="-120">
              <a:solidFill>
                <a:srgbClr val="FF0000"/>
              </a:solidFill>
              <a:latin typeface="Tahoma" pitchFamily="34" charset="0"/>
              <a:ea typeface="Tahoma" pitchFamily="34" charset="0"/>
              <a:cs typeface="Tahoma" pitchFamily="34" charset="0"/>
            </a:endParaRPr>
          </a:p>
        </p:txBody>
      </p:sp>
      <p:pic>
        <p:nvPicPr>
          <p:cNvPr id="11266" name="Picture 2"/>
          <p:cNvPicPr>
            <a:picLocks noChangeAspect="1" noChangeArrowheads="1"/>
          </p:cNvPicPr>
          <p:nvPr/>
        </p:nvPicPr>
        <p:blipFill>
          <a:blip r:embed="rId3" cstate="print"/>
          <a:srcRect/>
          <a:stretch>
            <a:fillRect/>
          </a:stretch>
        </p:blipFill>
        <p:spPr bwMode="auto">
          <a:xfrm>
            <a:off x="2208715" y="838200"/>
            <a:ext cx="4339723" cy="5876926"/>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down)">
                                      <p:cBhvr>
                                        <p:cTn id="7" dur="1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
        <p:nvSpPr>
          <p:cNvPr id="7" name="TextBox 6"/>
          <p:cNvSpPr txBox="1"/>
          <p:nvPr/>
        </p:nvSpPr>
        <p:spPr>
          <a:xfrm>
            <a:off x="0" y="0"/>
            <a:ext cx="8153400" cy="584775"/>
          </a:xfrm>
          <a:prstGeom prst="rect">
            <a:avLst/>
          </a:prstGeom>
          <a:noFill/>
        </p:spPr>
        <p:txBody>
          <a:bodyPr wrap="square" rtlCol="0">
            <a:spAutoFit/>
          </a:bodyPr>
          <a:lstStyle/>
          <a:p>
            <a:r>
              <a:rPr lang="en-US" sz="32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đơn giản cho Bus </a:t>
            </a:r>
            <a:r>
              <a:rPr lang="en-US" sz="3200" spc="-120" smtClean="0">
                <a:solidFill>
                  <a:srgbClr val="FF0000"/>
                </a:solidFill>
                <a:latin typeface="Tahoma" pitchFamily="34" charset="0"/>
                <a:ea typeface="Tahoma" pitchFamily="34" charset="0"/>
                <a:cs typeface="Tahoma" pitchFamily="34" charset="0"/>
              </a:rPr>
              <a:t> </a:t>
            </a:r>
            <a:endParaRPr lang="en-US" sz="3200" spc="-120">
              <a:solidFill>
                <a:srgbClr val="FF0000"/>
              </a:solidFill>
              <a:latin typeface="Tahoma" pitchFamily="34" charset="0"/>
              <a:ea typeface="Tahoma" pitchFamily="34" charset="0"/>
              <a:cs typeface="Tahoma" pitchFamily="34" charset="0"/>
            </a:endParaRPr>
          </a:p>
        </p:txBody>
      </p:sp>
      <p:pic>
        <p:nvPicPr>
          <p:cNvPr id="13314" name="Picture 2"/>
          <p:cNvPicPr>
            <a:picLocks noChangeAspect="1" noChangeArrowheads="1"/>
          </p:cNvPicPr>
          <p:nvPr/>
        </p:nvPicPr>
        <p:blipFill>
          <a:blip r:embed="rId3" cstate="print"/>
          <a:srcRect/>
          <a:stretch>
            <a:fillRect/>
          </a:stretch>
        </p:blipFill>
        <p:spPr bwMode="auto">
          <a:xfrm>
            <a:off x="2243259" y="966788"/>
            <a:ext cx="4209930" cy="5510212"/>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slide(fromTop)">
                                      <p:cBhvr>
                                        <p:cTn id="7" dur="2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
        <p:nvSpPr>
          <p:cNvPr id="7" name="TextBox 6"/>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đơn giản cho Bus </a:t>
            </a:r>
            <a:r>
              <a:rPr lang="en-US" sz="3200" spc="-100" smtClean="0">
                <a:solidFill>
                  <a:srgbClr val="FF0000"/>
                </a:solidFill>
                <a:latin typeface="Tahoma" pitchFamily="34" charset="0"/>
                <a:ea typeface="Tahoma" pitchFamily="34" charset="0"/>
                <a:cs typeface="Tahoma" pitchFamily="34" charset="0"/>
              </a:rPr>
              <a:t> </a:t>
            </a:r>
            <a:endParaRPr lang="en-US" sz="3200" spc="-100">
              <a:solidFill>
                <a:srgbClr val="FF0000"/>
              </a:solidFill>
              <a:latin typeface="Tahoma" pitchFamily="34" charset="0"/>
              <a:ea typeface="Tahoma" pitchFamily="34" charset="0"/>
              <a:cs typeface="Tahoma" pitchFamily="34" charset="0"/>
            </a:endParaRPr>
          </a:p>
        </p:txBody>
      </p:sp>
      <p:pic>
        <p:nvPicPr>
          <p:cNvPr id="14338" name="Picture 2"/>
          <p:cNvPicPr>
            <a:picLocks noChangeAspect="1" noChangeArrowheads="1"/>
          </p:cNvPicPr>
          <p:nvPr/>
        </p:nvPicPr>
        <p:blipFill>
          <a:blip r:embed="rId3" cstate="print"/>
          <a:srcRect/>
          <a:stretch>
            <a:fillRect/>
          </a:stretch>
        </p:blipFill>
        <p:spPr bwMode="auto">
          <a:xfrm>
            <a:off x="476250" y="1852613"/>
            <a:ext cx="8191500" cy="3152775"/>
          </a:xfrm>
          <a:prstGeom prst="rect">
            <a:avLst/>
          </a:prstGeom>
          <a:noFill/>
          <a:ln w="9525">
            <a:noFill/>
            <a:miter lim="800000"/>
            <a:headEnd/>
            <a:tailEnd/>
          </a:ln>
        </p:spPr>
      </p:pic>
      <p:sp>
        <p:nvSpPr>
          <p:cNvPr id="8" name="Rectangular Callout 7"/>
          <p:cNvSpPr/>
          <p:nvPr/>
        </p:nvSpPr>
        <p:spPr>
          <a:xfrm>
            <a:off x="4495800" y="914400"/>
            <a:ext cx="1905000" cy="609600"/>
          </a:xfrm>
          <a:prstGeom prst="wedgeRectCallout">
            <a:avLst>
              <a:gd name="adj1" fmla="val 13349"/>
              <a:gd name="adj2" fmla="val 110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00" smtClean="0">
                <a:latin typeface="Tahoma" pitchFamily="34" charset="0"/>
                <a:ea typeface="Tahoma" pitchFamily="34" charset="0"/>
                <a:cs typeface="Tahoma" pitchFamily="34" charset="0"/>
              </a:rPr>
              <a:t>8 đường </a:t>
            </a:r>
            <a:endParaRPr lang="en-US" sz="2400" spc="-100">
              <a:latin typeface="Tahoma" pitchFamily="34" charset="0"/>
              <a:ea typeface="Tahoma" pitchFamily="34" charset="0"/>
              <a:cs typeface="Tahoma" pitchFamily="34" charset="0"/>
            </a:endParaRPr>
          </a:p>
        </p:txBody>
      </p:sp>
      <p:sp>
        <p:nvSpPr>
          <p:cNvPr id="9" name="Rectangular Callout 8"/>
          <p:cNvSpPr/>
          <p:nvPr/>
        </p:nvSpPr>
        <p:spPr>
          <a:xfrm>
            <a:off x="2286000" y="1676400"/>
            <a:ext cx="1905000" cy="609600"/>
          </a:xfrm>
          <a:prstGeom prst="wedgeRectCallout">
            <a:avLst>
              <a:gd name="adj1" fmla="val 13349"/>
              <a:gd name="adj2" fmla="val 11022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00" smtClean="0">
                <a:latin typeface="Tahoma" pitchFamily="34" charset="0"/>
                <a:ea typeface="Tahoma" pitchFamily="34" charset="0"/>
                <a:cs typeface="Tahoma" pitchFamily="34" charset="0"/>
              </a:rPr>
              <a:t>8 đường </a:t>
            </a:r>
            <a:endParaRPr lang="en-US" sz="2400" spc="-100">
              <a:latin typeface="Tahoma" pitchFamily="34" charset="0"/>
              <a:ea typeface="Tahoma" pitchFamily="34" charset="0"/>
              <a:cs typeface="Tahoma" pitchFamily="34" charset="0"/>
            </a:endParaRPr>
          </a:p>
        </p:txBody>
      </p:sp>
      <p:sp>
        <p:nvSpPr>
          <p:cNvPr id="10" name="Rectangular Callout 9"/>
          <p:cNvSpPr/>
          <p:nvPr/>
        </p:nvSpPr>
        <p:spPr>
          <a:xfrm>
            <a:off x="5486400" y="4267200"/>
            <a:ext cx="1905000" cy="609600"/>
          </a:xfrm>
          <a:prstGeom prst="wedgeRectCallout">
            <a:avLst>
              <a:gd name="adj1" fmla="val -87015"/>
              <a:gd name="adj2" fmla="val -94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00" smtClean="0">
                <a:latin typeface="Tahoma" pitchFamily="34" charset="0"/>
                <a:ea typeface="Tahoma" pitchFamily="34" charset="0"/>
                <a:cs typeface="Tahoma" pitchFamily="34" charset="0"/>
              </a:rPr>
              <a:t>8 đường </a:t>
            </a:r>
            <a:endParaRPr lang="en-US" sz="2400" spc="-100">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dissolv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grpId="1"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1+ppt_w/2"/>
                                          </p:val>
                                        </p:tav>
                                      </p:tavLst>
                                    </p:anim>
                                    <p:anim calcmode="lin" valueType="num">
                                      <p:cBhvr additive="base">
                                        <p:cTn id="37" dur="500"/>
                                        <p:tgtEl>
                                          <p:spTgt spid="10"/>
                                        </p:tgtEl>
                                        <p:attrNameLst>
                                          <p:attrName>ppt_y</p:attrName>
                                        </p:attrNameLst>
                                      </p:cBhvr>
                                      <p:tavLst>
                                        <p:tav tm="0">
                                          <p:val>
                                            <p:strVal val="ppt_y"/>
                                          </p:val>
                                        </p:tav>
                                        <p:tav tm="100000">
                                          <p:val>
                                            <p:strVal val="ppt_y"/>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77012" y="6356350"/>
            <a:ext cx="2133600" cy="365125"/>
          </a:xfrm>
        </p:spPr>
        <p:txBody>
          <a:bodyPr/>
          <a:lstStyle/>
          <a:p>
            <a:fld id="{B6F15528-21DE-4FAA-801E-634DDDAF4B2B}" type="slidenum">
              <a:rPr lang="en-US" smtClean="0"/>
              <a:pPr/>
              <a:t>48</a:t>
            </a:fld>
            <a:endParaRPr lang="en-US"/>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Kết nối Bus hai chiều</a:t>
            </a:r>
            <a:r>
              <a:rPr lang="en-US" sz="3200" spc="-100" smtClean="0">
                <a:solidFill>
                  <a:srgbClr val="FF0000"/>
                </a:solidFill>
                <a:latin typeface="Tahoma" pitchFamily="34" charset="0"/>
                <a:ea typeface="Tahoma" pitchFamily="34" charset="0"/>
                <a:cs typeface="Tahoma" pitchFamily="34" charset="0"/>
              </a:rPr>
              <a:t>  </a:t>
            </a:r>
            <a:endParaRPr lang="en-US" sz="3200" spc="-100">
              <a:solidFill>
                <a:srgbClr val="FF0000"/>
              </a:solidFill>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2238375" y="771525"/>
            <a:ext cx="5991225" cy="235267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414587" y="3238500"/>
            <a:ext cx="5686425" cy="148590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3890962" y="4724400"/>
            <a:ext cx="3933825" cy="2009775"/>
          </a:xfrm>
          <a:prstGeom prst="rect">
            <a:avLst/>
          </a:prstGeom>
          <a:noFill/>
          <a:ln w="9525">
            <a:noFill/>
            <a:miter lim="800000"/>
            <a:headEnd/>
            <a:tailEnd/>
          </a:ln>
        </p:spPr>
      </p:pic>
      <p:sp>
        <p:nvSpPr>
          <p:cNvPr id="9" name="TextBox 8"/>
          <p:cNvSpPr txBox="1"/>
          <p:nvPr/>
        </p:nvSpPr>
        <p:spPr>
          <a:xfrm>
            <a:off x="381000" y="990600"/>
            <a:ext cx="1905000" cy="461665"/>
          </a:xfrm>
          <a:prstGeom prst="rect">
            <a:avLst/>
          </a:prstGeom>
          <a:noFill/>
        </p:spPr>
        <p:txBody>
          <a:bodyPr wrap="square" rtlCol="0">
            <a:spAutoFit/>
          </a:bodyPr>
          <a:lstStyle/>
          <a:p>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Các ký hiệu </a:t>
            </a:r>
            <a:endParaRPr lang="en-US" sz="24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edge">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dissolve">
                                      <p:cBhvr>
                                        <p:cTn id="17" dur="5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dissolve">
                                      <p:cBhvr>
                                        <p:cTn id="2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49</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Tóm tắt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152400" y="914400"/>
            <a:ext cx="8915400" cy="5632311"/>
          </a:xfrm>
          <a:prstGeom prst="rect">
            <a:avLst/>
          </a:prstGeom>
          <a:noFill/>
        </p:spPr>
        <p:txBody>
          <a:bodyPr wrap="square" rtlCol="0">
            <a:spAutoFit/>
          </a:bodyPr>
          <a:lstStyle/>
          <a:p>
            <a:pPr marL="457200" indent="-457200">
              <a:buAutoNum type="arabicPeriod"/>
            </a:pPr>
            <a:r>
              <a:rPr lang="en-US" sz="2400" spc="-100" smtClean="0">
                <a:latin typeface="Tahoma" pitchFamily="34" charset="0"/>
                <a:ea typeface="Tahoma" pitchFamily="34" charset="0"/>
                <a:cs typeface="Tahoma" pitchFamily="34" charset="0"/>
              </a:rPr>
              <a:t>Bộ giải mã có ngõ ra chỉ được tác động từ một tổ hợp duy nhất các ngõ vào. Mạch tích hợp MSI có nhiều ngõ ra, mỗi ngõ ra tương ứng với một trong nhiều tổ hợp vào.</a:t>
            </a:r>
          </a:p>
          <a:p>
            <a:pPr marL="457200" indent="-457200">
              <a:buAutoNum type="arabicPeriod"/>
            </a:pPr>
            <a:r>
              <a:rPr lang="en-US" sz="2400" spc="-100" smtClean="0">
                <a:latin typeface="Tahoma" pitchFamily="34" charset="0"/>
                <a:ea typeface="Tahoma" pitchFamily="34" charset="0"/>
                <a:cs typeface="Tahoma" pitchFamily="34" charset="0"/>
              </a:rPr>
              <a:t>Hệ thống số có nhu cầu hiển thị số thập phân. Có thể dùng 7 đoạn dùng LED, LCD hay các linh kiện dùng khí néon.</a:t>
            </a:r>
          </a:p>
          <a:p>
            <a:pPr marL="457200" indent="-457200">
              <a:buAutoNum type="arabicPeriod"/>
            </a:pPr>
            <a:r>
              <a:rPr lang="en-US" sz="2400" spc="-100" smtClean="0">
                <a:latin typeface="Tahoma" pitchFamily="34" charset="0"/>
                <a:ea typeface="Tahoma" pitchFamily="34" charset="0"/>
                <a:cs typeface="Tahoma" pitchFamily="34" charset="0"/>
              </a:rPr>
              <a:t>Hiện đã có nhiều dạng LCD hiển thị màu.</a:t>
            </a:r>
          </a:p>
          <a:p>
            <a:pPr marL="457200" indent="-457200">
              <a:buAutoNum type="arabicPeriod"/>
            </a:pPr>
            <a:r>
              <a:rPr lang="en-US" sz="2400" spc="-100" smtClean="0">
                <a:latin typeface="Tahoma" pitchFamily="34" charset="0"/>
                <a:ea typeface="Tahoma" pitchFamily="34" charset="0"/>
                <a:cs typeface="Tahoma" pitchFamily="34" charset="0"/>
              </a:rPr>
              <a:t>Bộ mã hóa tạo một tổ hợp ra duy nhất cho từng ngõ vào.</a:t>
            </a:r>
          </a:p>
          <a:p>
            <a:pPr marL="457200" indent="-457200">
              <a:buAutoNum type="arabicPeriod"/>
            </a:pPr>
            <a:r>
              <a:rPr lang="en-US" sz="2400" spc="-100" smtClean="0">
                <a:latin typeface="Tahoma" pitchFamily="34" charset="0"/>
                <a:ea typeface="Tahoma" pitchFamily="34" charset="0"/>
                <a:cs typeface="Tahoma" pitchFamily="34" charset="0"/>
              </a:rPr>
              <a:t>Sửa chữa hỏng hóc cho hệ số đòi hỏi quá trình quan sát/phân tích để tìm nguyên nhân có thể, và là quá trình loại trừ để cô lập và tìm nguyên nhân.</a:t>
            </a:r>
          </a:p>
          <a:p>
            <a:pPr marL="457200" indent="-457200">
              <a:buAutoNum type="arabicPeriod"/>
            </a:pPr>
            <a:r>
              <a:rPr lang="en-US" sz="2400" spc="-100" smtClean="0">
                <a:latin typeface="Tahoma" pitchFamily="34" charset="0"/>
                <a:ea typeface="Tahoma" pitchFamily="34" charset="0"/>
                <a:cs typeface="Tahoma" pitchFamily="34" charset="0"/>
              </a:rPr>
              <a:t>Bộ ghép kênh hoạt động giống như chuyển mạch điều khiển số nhằm chọn và kết nối một ngõ logic vào với một chân ra.            Nhiều tín hiệu dữ liệu có thể chia sẻ cùng đường truyền trong mạch ghép kênh. </a:t>
            </a:r>
          </a:p>
          <a:p>
            <a:pPr marL="457200" indent="-457200"/>
            <a:r>
              <a:rPr lang="en-US" sz="2400" spc="-100" smtClean="0">
                <a:latin typeface="Tahoma" pitchFamily="34" charset="0"/>
                <a:ea typeface="Tahoma" pitchFamily="34" charset="0"/>
                <a:cs typeface="Tahoma" pitchFamily="34" charset="0"/>
              </a:rPr>
              <a:t>       Bộ phân kênh tác động ngược lại.</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228600" y="228600"/>
            <a:ext cx="42672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228600" y="1411099"/>
            <a:ext cx="8763000" cy="4031873"/>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Analyze and use decoders and encoders in various types of circuit</a:t>
            </a:r>
          </a:p>
          <a:p>
            <a:pPr>
              <a:spcBef>
                <a:spcPts val="600"/>
              </a:spcBef>
            </a:pPr>
            <a:r>
              <a:rPr lang="en-US" sz="2400" spc="-100" smtClean="0">
                <a:latin typeface="Tahoma" pitchFamily="34" charset="0"/>
                <a:ea typeface="Tahoma" pitchFamily="34" charset="0"/>
                <a:cs typeface="Tahoma" pitchFamily="34" charset="0"/>
              </a:rPr>
              <a:t>applications.</a:t>
            </a:r>
          </a:p>
          <a:p>
            <a:pPr>
              <a:spcBef>
                <a:spcPts val="600"/>
              </a:spcBef>
            </a:pPr>
            <a:r>
              <a:rPr lang="en-US" sz="2400" spc="-100" smtClean="0">
                <a:latin typeface="Tahoma" pitchFamily="34" charset="0"/>
                <a:ea typeface="Tahoma" pitchFamily="34" charset="0"/>
                <a:cs typeface="Tahoma" pitchFamily="34" charset="0"/>
              </a:rPr>
              <a:t>Compare the advantages and disadvantages of LEDs and LCDs.</a:t>
            </a:r>
          </a:p>
          <a:p>
            <a:pPr>
              <a:spcBef>
                <a:spcPts val="600"/>
              </a:spcBef>
            </a:pPr>
            <a:r>
              <a:rPr lang="en-US" sz="2400" spc="-100" smtClean="0">
                <a:latin typeface="Tahoma" pitchFamily="34" charset="0"/>
                <a:ea typeface="Tahoma" pitchFamily="34" charset="0"/>
                <a:cs typeface="Tahoma" pitchFamily="34" charset="0"/>
              </a:rPr>
              <a:t>Utilize the observation/analysis technique for troubleshooting digital</a:t>
            </a:r>
          </a:p>
          <a:p>
            <a:pPr>
              <a:spcBef>
                <a:spcPts val="600"/>
              </a:spcBef>
            </a:pPr>
            <a:r>
              <a:rPr lang="en-US" sz="2400" spc="-100" smtClean="0">
                <a:latin typeface="Tahoma" pitchFamily="34" charset="0"/>
                <a:ea typeface="Tahoma" pitchFamily="34" charset="0"/>
                <a:cs typeface="Tahoma" pitchFamily="34" charset="0"/>
              </a:rPr>
              <a:t>circuits.</a:t>
            </a:r>
          </a:p>
          <a:p>
            <a:pPr>
              <a:spcBef>
                <a:spcPts val="600"/>
              </a:spcBef>
            </a:pPr>
            <a:r>
              <a:rPr lang="en-US" sz="2400" spc="-100" smtClean="0">
                <a:latin typeface="Tahoma" pitchFamily="34" charset="0"/>
                <a:ea typeface="Tahoma" pitchFamily="34" charset="0"/>
                <a:cs typeface="Tahoma" pitchFamily="34" charset="0"/>
              </a:rPr>
              <a:t>Understand the operation of multiplexers and demultiplexers by</a:t>
            </a:r>
          </a:p>
          <a:p>
            <a:pPr>
              <a:spcBef>
                <a:spcPts val="600"/>
              </a:spcBef>
            </a:pPr>
            <a:r>
              <a:rPr lang="en-US" sz="2400" spc="-100" smtClean="0">
                <a:latin typeface="Tahoma" pitchFamily="34" charset="0"/>
                <a:ea typeface="Tahoma" pitchFamily="34" charset="0"/>
                <a:cs typeface="Tahoma" pitchFamily="34" charset="0"/>
              </a:rPr>
              <a:t>analyzing several circuit applications.</a:t>
            </a:r>
          </a:p>
          <a:p>
            <a:pPr>
              <a:spcBef>
                <a:spcPts val="600"/>
              </a:spcBef>
            </a:pPr>
            <a:r>
              <a:rPr lang="en-US" sz="2400" spc="-100" smtClean="0">
                <a:latin typeface="Tahoma" pitchFamily="34" charset="0"/>
                <a:ea typeface="Tahoma" pitchFamily="34" charset="0"/>
                <a:cs typeface="Tahoma" pitchFamily="34" charset="0"/>
              </a:rPr>
              <a:t>Compare two binary numbers by using the magnitude comparator </a:t>
            </a:r>
          </a:p>
          <a:p>
            <a:pPr>
              <a:spcBef>
                <a:spcPts val="600"/>
              </a:spcBef>
            </a:pPr>
            <a:r>
              <a:rPr lang="en-US" sz="2400" spc="-100" smtClean="0">
                <a:latin typeface="Tahoma" pitchFamily="34" charset="0"/>
                <a:ea typeface="Tahoma" pitchFamily="34" charset="0"/>
                <a:cs typeface="Tahoma" pitchFamily="34" charset="0"/>
              </a:rPr>
              <a:t>circuit.</a:t>
            </a:r>
          </a:p>
        </p:txBody>
      </p:sp>
      <p:sp>
        <p:nvSpPr>
          <p:cNvPr id="6" name="TextBox 5"/>
          <p:cNvSpPr txBox="1"/>
          <p:nvPr/>
        </p:nvSpPr>
        <p:spPr>
          <a:xfrm>
            <a:off x="304800" y="838200"/>
            <a:ext cx="8458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Upon completion of this chapter, you will be able to:</a:t>
            </a:r>
            <a:endParaRPr lang="en-US" sz="2400" spc="-100">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strips(downRigh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strips(downRigh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strips(downRigh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strips(downRight)">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strips(downRight)">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strips(downRight)">
                                      <p:cBhvr>
                                        <p:cTn id="37" dur="500"/>
                                        <p:tgtEl>
                                          <p:spTgt spid="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strips(downRight)">
                                      <p:cBhvr>
                                        <p:cTn id="42" dur="500"/>
                                        <p:tgtEl>
                                          <p:spTgt spid="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Effect transition="in" filter="strips(downRight)">
                                      <p:cBhvr>
                                        <p:cTn id="47" dur="500"/>
                                        <p:tgtEl>
                                          <p:spTgt spid="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9">
                                            <p:txEl>
                                              <p:pRg st="8" end="8"/>
                                            </p:txEl>
                                          </p:spTgt>
                                        </p:tgtEl>
                                        <p:attrNameLst>
                                          <p:attrName>style.visibility</p:attrName>
                                        </p:attrNameLst>
                                      </p:cBhvr>
                                      <p:to>
                                        <p:strVal val="visible"/>
                                      </p:to>
                                    </p:set>
                                    <p:animEffect transition="in" filter="strips(downRight)">
                                      <p:cBhvr>
                                        <p:cTn id="5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
        <p:nvSpPr>
          <p:cNvPr id="6" name="TextBox 5"/>
          <p:cNvSpPr txBox="1"/>
          <p:nvPr/>
        </p:nvSpPr>
        <p:spPr>
          <a:xfrm>
            <a:off x="76200" y="914400"/>
            <a:ext cx="8991600" cy="3416320"/>
          </a:xfrm>
          <a:prstGeom prst="rect">
            <a:avLst/>
          </a:prstGeom>
          <a:noFill/>
        </p:spPr>
        <p:txBody>
          <a:bodyPr wrap="square" rtlCol="0">
            <a:spAutoFit/>
          </a:bodyPr>
          <a:lstStyle/>
          <a:p>
            <a:pPr marL="457200" indent="-457200">
              <a:buFont typeface="+mj-lt"/>
              <a:buAutoNum type="arabicPeriod" startAt="7"/>
            </a:pPr>
            <a:r>
              <a:rPr lang="en-US" sz="2400" spc="-100" smtClean="0">
                <a:latin typeface="Tahoma" pitchFamily="34" charset="0"/>
                <a:ea typeface="Tahoma" pitchFamily="34" charset="0"/>
                <a:cs typeface="Tahoma" pitchFamily="34" charset="0"/>
              </a:rPr>
              <a:t>Bộ so sánh biên độ dùng làm chỉ thị cho quan hệ giữa hai số nhị phân, ngõ ra cho thấy &gt;,&lt;, và =.</a:t>
            </a:r>
          </a:p>
          <a:p>
            <a:pPr marL="457200" indent="-457200">
              <a:buFont typeface="+mj-lt"/>
              <a:buAutoNum type="arabicPeriod" startAt="7"/>
            </a:pPr>
            <a:r>
              <a:rPr lang="en-US" sz="2400" spc="-100" smtClean="0">
                <a:latin typeface="Tahoma" pitchFamily="34" charset="0"/>
                <a:ea typeface="Tahoma" pitchFamily="34" charset="0"/>
                <a:cs typeface="Tahoma" pitchFamily="34" charset="0"/>
              </a:rPr>
              <a:t>Bộ mã hóa chuyển đổi các phương thức biểu diễn khác nhau của số nhị phân. Bộ giải mã thực hiện ngược lại.</a:t>
            </a:r>
          </a:p>
          <a:p>
            <a:pPr marL="457200" indent="-457200">
              <a:buFont typeface="+mj-lt"/>
              <a:buAutoNum type="arabicPeriod" startAt="7"/>
            </a:pPr>
            <a:r>
              <a:rPr lang="en-US" sz="2400" spc="-100" smtClean="0">
                <a:latin typeface="Tahoma" pitchFamily="34" charset="0"/>
                <a:ea typeface="Tahoma" pitchFamily="34" charset="0"/>
                <a:cs typeface="Tahoma" pitchFamily="34" charset="0"/>
              </a:rPr>
              <a:t>Bus dữ liệu, cho phép chia sẻ đường truyền của nhiều tín hiệu dữ liệu số.</a:t>
            </a:r>
          </a:p>
          <a:p>
            <a:pPr marL="457200" indent="-457200">
              <a:buFont typeface="+mj-lt"/>
              <a:buAutoNum type="arabicPeriod" startAt="7"/>
            </a:pPr>
            <a:r>
              <a:rPr lang="en-US" sz="2400" spc="-100" smtClean="0">
                <a:latin typeface="Tahoma" pitchFamily="34" charset="0"/>
                <a:ea typeface="Tahoma" pitchFamily="34" charset="0"/>
                <a:cs typeface="Tahoma" pitchFamily="34" charset="0"/>
              </a:rPr>
              <a:t>Các tín hiệu trên bus phải có ngõ ra 3 trạng thái khi giao diện với bus.    </a:t>
            </a:r>
          </a:p>
          <a:p>
            <a:endParaRPr lang="en-US" sz="2400" spc="-100" smtClean="0">
              <a:latin typeface="Tahoma" pitchFamily="34" charset="0"/>
              <a:ea typeface="Tahoma" pitchFamily="34" charset="0"/>
              <a:cs typeface="Tahoma" pitchFamily="34" charset="0"/>
            </a:endParaRPr>
          </a:p>
        </p:txBody>
      </p:sp>
      <p:sp>
        <p:nvSpPr>
          <p:cNvPr id="11" name="TextBox 10"/>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Tóm tắt (t.t)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51</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152400" y="914400"/>
            <a:ext cx="8915400" cy="4016484"/>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1. A decoder is a device whose output is activated only when a unique binary combination (code) is presented on its inputs.</a:t>
            </a:r>
          </a:p>
          <a:p>
            <a:pPr algn="just">
              <a:spcBef>
                <a:spcPts val="600"/>
              </a:spcBef>
            </a:pPr>
            <a:r>
              <a:rPr lang="en-US" sz="2400" spc="-100" smtClean="0">
                <a:latin typeface="Tahoma" pitchFamily="34" charset="0"/>
                <a:ea typeface="Tahoma" pitchFamily="34" charset="0"/>
                <a:cs typeface="Tahoma" pitchFamily="34" charset="0"/>
              </a:rPr>
              <a:t>Many MSI decoders have several outputs, each one corresponding to only one of the many possible input combinations.</a:t>
            </a:r>
          </a:p>
          <a:p>
            <a:pPr algn="just">
              <a:spcBef>
                <a:spcPts val="600"/>
              </a:spcBef>
            </a:pPr>
            <a:r>
              <a:rPr lang="en-US" sz="2400" spc="-100" smtClean="0">
                <a:latin typeface="Tahoma" pitchFamily="34" charset="0"/>
                <a:ea typeface="Tahoma" pitchFamily="34" charset="0"/>
                <a:cs typeface="Tahoma" pitchFamily="34" charset="0"/>
              </a:rPr>
              <a:t>2. Digital systems often need to display decimal numbers. This is done using 7-segment displays that are driven by special chips that decode the binary number and translate it into segment patterns that represent decimal numbers to people.</a:t>
            </a:r>
          </a:p>
          <a:p>
            <a:pPr algn="just">
              <a:spcBef>
                <a:spcPts val="600"/>
              </a:spcBef>
            </a:pPr>
            <a:r>
              <a:rPr lang="en-US" sz="2400" spc="-100" smtClean="0">
                <a:latin typeface="Tahoma" pitchFamily="34" charset="0"/>
                <a:ea typeface="Tahoma" pitchFamily="34" charset="0"/>
                <a:cs typeface="Tahoma" pitchFamily="34" charset="0"/>
              </a:rPr>
              <a:t>The segment elements can be light-emitting diodes, liquid crystals, or glowing electrodes surrounded by neon gas.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52</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76200" y="1036796"/>
            <a:ext cx="8915400" cy="4678204"/>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3. Graphical LCDs use a matrix of picture elements called pixels to create an image on a large screen. Each pixel is controlled by activating the row and  column that have that pixel in common. The brightness level of each pixel is stored as a binary number in the video memory. A fairly complex digital circuit must scan through the video memory and all the row/column combinations, controlling the amount of light that can pass through each pixel.</a:t>
            </a:r>
          </a:p>
          <a:p>
            <a:pPr algn="just">
              <a:spcBef>
                <a:spcPts val="600"/>
              </a:spcBef>
            </a:pPr>
            <a:r>
              <a:rPr lang="en-US" sz="2400" spc="-100" smtClean="0">
                <a:latin typeface="Tahoma" pitchFamily="34" charset="0"/>
                <a:ea typeface="Tahoma" pitchFamily="34" charset="0"/>
                <a:cs typeface="Tahoma" pitchFamily="34" charset="0"/>
              </a:rPr>
              <a:t>4. An encoder is a device that generates a unique binary code in response to the activation of each individual input.</a:t>
            </a:r>
          </a:p>
          <a:p>
            <a:pPr algn="just">
              <a:spcBef>
                <a:spcPts val="600"/>
              </a:spcBef>
            </a:pPr>
            <a:r>
              <a:rPr lang="en-US" sz="2400" spc="-100" smtClean="0">
                <a:latin typeface="Tahoma" pitchFamily="34" charset="0"/>
                <a:ea typeface="Tahoma" pitchFamily="34" charset="0"/>
                <a:cs typeface="Tahoma" pitchFamily="34" charset="0"/>
              </a:rPr>
              <a:t>5. Troubleshooting a digital system involves </a:t>
            </a:r>
            <a:r>
              <a:rPr lang="en-US" sz="2400" spc="-100" smtClean="0">
                <a:solidFill>
                  <a:srgbClr val="FF0000"/>
                </a:solidFill>
                <a:latin typeface="Tahoma" pitchFamily="34" charset="0"/>
                <a:ea typeface="Tahoma" pitchFamily="34" charset="0"/>
                <a:cs typeface="Tahoma" pitchFamily="34" charset="0"/>
              </a:rPr>
              <a:t>observation/analysis to identify </a:t>
            </a:r>
            <a:r>
              <a:rPr lang="en-US" sz="2400" i="1"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the possible causes, and a process of elimination called </a:t>
            </a:r>
            <a:r>
              <a:rPr lang="en-US" sz="2400" spc="-100" smtClean="0">
                <a:solidFill>
                  <a:srgbClr val="FF0000"/>
                </a:solidFill>
                <a:latin typeface="Tahoma" pitchFamily="34" charset="0"/>
                <a:ea typeface="Tahoma" pitchFamily="34" charset="0"/>
                <a:cs typeface="Tahoma" pitchFamily="34" charset="0"/>
              </a:rPr>
              <a:t>divide-and conquer</a:t>
            </a:r>
            <a:r>
              <a:rPr lang="en-US" sz="2400" i="1"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to isolate and identify the cause.</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53</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152400" y="914400"/>
            <a:ext cx="8915400" cy="5201424"/>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6. Multiplexers act like digitally controlled switches that select and connect one logic input at a time to the output pin. By taking turns, many different data signals can share the same data path using multiplexers. </a:t>
            </a:r>
          </a:p>
          <a:p>
            <a:pPr algn="just">
              <a:spcBef>
                <a:spcPts val="600"/>
              </a:spcBef>
            </a:pPr>
            <a:r>
              <a:rPr lang="en-US" sz="2400" spc="-100" smtClean="0">
                <a:latin typeface="Tahoma" pitchFamily="34" charset="0"/>
                <a:ea typeface="Tahoma" pitchFamily="34" charset="0"/>
                <a:cs typeface="Tahoma" pitchFamily="34" charset="0"/>
              </a:rPr>
              <a:t>Demultiplexers  are used at the other end of the data path to separate</a:t>
            </a:r>
          </a:p>
          <a:p>
            <a:pPr algn="just">
              <a:spcBef>
                <a:spcPts val="600"/>
              </a:spcBef>
            </a:pPr>
            <a:r>
              <a:rPr lang="en-US" sz="2400" spc="-100" smtClean="0">
                <a:latin typeface="Tahoma" pitchFamily="34" charset="0"/>
                <a:ea typeface="Tahoma" pitchFamily="34" charset="0"/>
                <a:cs typeface="Tahoma" pitchFamily="34" charset="0"/>
              </a:rPr>
              <a:t>the signals that are sharing a data path and distribute them to their respective destinations.</a:t>
            </a:r>
          </a:p>
          <a:p>
            <a:pPr algn="just">
              <a:spcBef>
                <a:spcPts val="600"/>
              </a:spcBef>
            </a:pPr>
            <a:r>
              <a:rPr lang="en-US" sz="2400" spc="-100" smtClean="0">
                <a:latin typeface="Tahoma" pitchFamily="34" charset="0"/>
                <a:ea typeface="Tahoma" pitchFamily="34" charset="0"/>
                <a:cs typeface="Tahoma" pitchFamily="34" charset="0"/>
              </a:rPr>
              <a:t>7. Magnitude comparators serve as an indicator of the relationship between two binary numbers, with outputs that show &gt;,&lt;, and =.  </a:t>
            </a:r>
          </a:p>
          <a:p>
            <a:pPr algn="just">
              <a:spcBef>
                <a:spcPts val="600"/>
              </a:spcBef>
            </a:pPr>
            <a:r>
              <a:rPr lang="en-US" sz="2400" spc="-100" smtClean="0">
                <a:latin typeface="Tahoma" pitchFamily="34" charset="0"/>
                <a:ea typeface="Tahoma" pitchFamily="34" charset="0"/>
                <a:cs typeface="Tahoma" pitchFamily="34" charset="0"/>
              </a:rPr>
              <a:t>8. It is often necessary to translate between and among various methods of representing quantities with binary numbers. Code converters are devices that take in one form of binary representation and convert it to another form.</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54</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153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152400" y="914400"/>
            <a:ext cx="8915400" cy="5047536"/>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9. In digital systems, many devices must often share the same data path. This data path is often called a </a:t>
            </a:r>
            <a:r>
              <a:rPr lang="en-US" sz="2400" spc="-100" smtClean="0">
                <a:solidFill>
                  <a:srgbClr val="FF0000"/>
                </a:solidFill>
                <a:latin typeface="Tahoma" pitchFamily="34" charset="0"/>
                <a:ea typeface="Tahoma" pitchFamily="34" charset="0"/>
                <a:cs typeface="Tahoma" pitchFamily="34" charset="0"/>
              </a:rPr>
              <a:t>data bus</a:t>
            </a:r>
            <a:r>
              <a:rPr lang="en-US" sz="2400" i="1"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Even though many devices can  be “riding” on the bus, there can be only one bus “driver” at any one time.</a:t>
            </a:r>
          </a:p>
          <a:p>
            <a:pPr algn="just">
              <a:spcBef>
                <a:spcPts val="600"/>
              </a:spcBef>
            </a:pPr>
            <a:r>
              <a:rPr lang="en-US" sz="2400" spc="-100" smtClean="0">
                <a:latin typeface="Tahoma" pitchFamily="34" charset="0"/>
                <a:ea typeface="Tahoma" pitchFamily="34" charset="0"/>
                <a:cs typeface="Tahoma" pitchFamily="34" charset="0"/>
              </a:rPr>
              <a:t>Thus, devices must take turns applying logic signals to the data bus.</a:t>
            </a:r>
          </a:p>
          <a:p>
            <a:pPr algn="just">
              <a:spcBef>
                <a:spcPts val="600"/>
              </a:spcBef>
            </a:pPr>
            <a:r>
              <a:rPr lang="en-US" sz="2400" spc="-100" smtClean="0">
                <a:latin typeface="Tahoma" pitchFamily="34" charset="0"/>
                <a:ea typeface="Tahoma" pitchFamily="34" charset="0"/>
                <a:cs typeface="Tahoma" pitchFamily="34" charset="0"/>
              </a:rPr>
              <a:t>10. In order to take turns, the devices must have </a:t>
            </a:r>
            <a:r>
              <a:rPr lang="en-US" sz="2400" spc="-100" smtClean="0">
                <a:solidFill>
                  <a:srgbClr val="FF0000"/>
                </a:solidFill>
                <a:latin typeface="Tahoma" pitchFamily="34" charset="0"/>
                <a:ea typeface="Tahoma" pitchFamily="34" charset="0"/>
                <a:cs typeface="Tahoma" pitchFamily="34" charset="0"/>
              </a:rPr>
              <a:t>tristate outputs</a:t>
            </a:r>
            <a:r>
              <a:rPr lang="en-US" sz="2400" spc="-100" smtClean="0">
                <a:latin typeface="Tahoma" pitchFamily="34" charset="0"/>
                <a:ea typeface="Tahoma" pitchFamily="34" charset="0"/>
                <a:cs typeface="Tahoma" pitchFamily="34" charset="0"/>
              </a:rPr>
              <a:t> that can be</a:t>
            </a:r>
            <a:r>
              <a:rPr lang="en-US" sz="2400" i="1"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disabled when another device is driving the bus. In the disabled state, disabled when another device is driving the bus. In the disabled state, the device’s output is essentially electrically disconnected from the bus by going into a state that offers a high-impedance path to both ground and the positive power supply. Devices designed to interface to a bus have outputs that can be HIGH, LOW, or disabled (high impedance).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55</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24825"/>
            <a:ext cx="81534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IMPORTANT TERMS</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81000" y="609600"/>
            <a:ext cx="8153400" cy="6263253"/>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Decoder                        BCD-to-decimal decoder</a:t>
            </a:r>
          </a:p>
          <a:p>
            <a:pPr>
              <a:spcBef>
                <a:spcPts val="600"/>
              </a:spcBef>
            </a:pPr>
            <a:r>
              <a:rPr lang="en-US" sz="2400" spc="-100" smtClean="0">
                <a:latin typeface="Tahoma" pitchFamily="34" charset="0"/>
                <a:ea typeface="Tahoma" pitchFamily="34" charset="0"/>
                <a:cs typeface="Tahoma" pitchFamily="34" charset="0"/>
              </a:rPr>
              <a:t>Driver                            BCD-to-7-segment  decoder/driver</a:t>
            </a:r>
          </a:p>
          <a:p>
            <a:pPr>
              <a:spcBef>
                <a:spcPts val="600"/>
              </a:spcBef>
            </a:pPr>
            <a:r>
              <a:rPr lang="en-US" sz="2400" spc="-100" smtClean="0">
                <a:latin typeface="Tahoma" pitchFamily="34" charset="0"/>
                <a:ea typeface="Tahoma" pitchFamily="34" charset="0"/>
                <a:cs typeface="Tahoma" pitchFamily="34" charset="0"/>
              </a:rPr>
              <a:t>common anode              common cathode</a:t>
            </a:r>
          </a:p>
          <a:p>
            <a:pPr>
              <a:spcBef>
                <a:spcPts val="600"/>
              </a:spcBef>
            </a:pPr>
            <a:r>
              <a:rPr lang="en-US" sz="2400" spc="-100" smtClean="0">
                <a:latin typeface="Tahoma" pitchFamily="34" charset="0"/>
                <a:ea typeface="Tahoma" pitchFamily="34" charset="0"/>
                <a:cs typeface="Tahoma" pitchFamily="34" charset="0"/>
              </a:rPr>
              <a:t>LCD                               backplane</a:t>
            </a:r>
          </a:p>
          <a:p>
            <a:pPr>
              <a:spcBef>
                <a:spcPts val="600"/>
              </a:spcBef>
            </a:pPr>
            <a:r>
              <a:rPr lang="en-US" sz="2400" spc="-100" smtClean="0">
                <a:latin typeface="Tahoma" pitchFamily="34" charset="0"/>
                <a:ea typeface="Tahoma" pitchFamily="34" charset="0"/>
                <a:cs typeface="Tahoma" pitchFamily="34" charset="0"/>
              </a:rPr>
              <a:t>pixel</a:t>
            </a:r>
          </a:p>
          <a:p>
            <a:pPr>
              <a:spcBef>
                <a:spcPts val="600"/>
              </a:spcBef>
            </a:pPr>
            <a:r>
              <a:rPr lang="en-US" sz="2400" spc="-100" smtClean="0">
                <a:latin typeface="Tahoma" pitchFamily="34" charset="0"/>
                <a:ea typeface="Tahoma" pitchFamily="34" charset="0"/>
                <a:cs typeface="Tahoma" pitchFamily="34" charset="0"/>
              </a:rPr>
              <a:t>Encoding                        encoder          priority encoder</a:t>
            </a:r>
          </a:p>
          <a:p>
            <a:pPr>
              <a:spcBef>
                <a:spcPts val="600"/>
              </a:spcBef>
            </a:pPr>
            <a:r>
              <a:rPr lang="en-US" sz="2400" spc="-100" smtClean="0">
                <a:latin typeface="Tahoma" pitchFamily="34" charset="0"/>
                <a:ea typeface="Tahoma" pitchFamily="34" charset="0"/>
                <a:cs typeface="Tahoma" pitchFamily="34" charset="0"/>
              </a:rPr>
              <a:t>observation/analysis       divide-and-conquer</a:t>
            </a:r>
          </a:p>
          <a:p>
            <a:pPr>
              <a:spcBef>
                <a:spcPts val="600"/>
              </a:spcBef>
            </a:pPr>
            <a:r>
              <a:rPr lang="en-US" sz="2400" spc="-100" smtClean="0">
                <a:latin typeface="Tahoma" pitchFamily="34" charset="0"/>
                <a:ea typeface="Tahoma" pitchFamily="34" charset="0"/>
                <a:cs typeface="Tahoma" pitchFamily="34" charset="0"/>
              </a:rPr>
              <a:t>multiplexer (MUX)          multiplexing</a:t>
            </a:r>
          </a:p>
          <a:p>
            <a:pPr>
              <a:spcBef>
                <a:spcPts val="600"/>
              </a:spcBef>
            </a:pPr>
            <a:r>
              <a:rPr lang="en-US" sz="2400" spc="-100" smtClean="0">
                <a:latin typeface="Tahoma" pitchFamily="34" charset="0"/>
                <a:ea typeface="Tahoma" pitchFamily="34" charset="0"/>
                <a:cs typeface="Tahoma" pitchFamily="34" charset="0"/>
              </a:rPr>
              <a:t>parallel-to-serial   conversion</a:t>
            </a:r>
          </a:p>
          <a:p>
            <a:pPr>
              <a:spcBef>
                <a:spcPts val="600"/>
              </a:spcBef>
            </a:pPr>
            <a:r>
              <a:rPr lang="en-US" sz="2400" spc="-100" smtClean="0">
                <a:latin typeface="Tahoma" pitchFamily="34" charset="0"/>
                <a:ea typeface="Tahoma" pitchFamily="34" charset="0"/>
                <a:cs typeface="Tahoma" pitchFamily="34" charset="0"/>
              </a:rPr>
              <a:t>Demultiplexer (DEMUX)</a:t>
            </a:r>
          </a:p>
          <a:p>
            <a:pPr>
              <a:spcBef>
                <a:spcPts val="600"/>
              </a:spcBef>
            </a:pPr>
            <a:r>
              <a:rPr lang="en-US" sz="2400" spc="-100" smtClean="0">
                <a:latin typeface="Tahoma" pitchFamily="34" charset="0"/>
                <a:ea typeface="Tahoma" pitchFamily="34" charset="0"/>
                <a:cs typeface="Tahoma" pitchFamily="34" charset="0"/>
              </a:rPr>
              <a:t>magnitude comparator</a:t>
            </a:r>
          </a:p>
          <a:p>
            <a:pPr>
              <a:spcBef>
                <a:spcPts val="600"/>
              </a:spcBef>
            </a:pPr>
            <a:r>
              <a:rPr lang="en-US" sz="2400" spc="-100" smtClean="0">
                <a:latin typeface="Tahoma" pitchFamily="34" charset="0"/>
                <a:ea typeface="Tahoma" pitchFamily="34" charset="0"/>
                <a:cs typeface="Tahoma" pitchFamily="34" charset="0"/>
              </a:rPr>
              <a:t>data bus      floating bus</a:t>
            </a:r>
          </a:p>
          <a:p>
            <a:pPr>
              <a:spcBef>
                <a:spcPts val="600"/>
              </a:spcBef>
            </a:pPr>
            <a:r>
              <a:rPr lang="en-US" sz="2400" spc="-100" smtClean="0">
                <a:latin typeface="Tahoma" pitchFamily="34" charset="0"/>
                <a:ea typeface="Tahoma" pitchFamily="34" charset="0"/>
                <a:cs typeface="Tahoma" pitchFamily="34" charset="0"/>
              </a:rPr>
              <a:t>bus driver</a:t>
            </a:r>
          </a:p>
          <a:p>
            <a:pPr>
              <a:spcBef>
                <a:spcPts val="600"/>
              </a:spcBef>
            </a:pPr>
            <a:r>
              <a:rPr lang="en-US" sz="2400" spc="-100" smtClean="0">
                <a:latin typeface="Tahoma" pitchFamily="34" charset="0"/>
                <a:ea typeface="Tahoma" pitchFamily="34" charset="0"/>
                <a:cs typeface="Tahoma" pitchFamily="34" charset="0"/>
              </a:rPr>
              <a:t>bidirectional data  lines</a:t>
            </a: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ssolv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dissolv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ssolv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dissolve">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dissolve">
                                      <p:cBhvr>
                                        <p:cTn id="62" dur="500"/>
                                        <p:tgtEl>
                                          <p:spTgt spid="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dissolve">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dissolve">
                                      <p:cBhvr>
                                        <p:cTn id="7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
        <p:nvSpPr>
          <p:cNvPr id="5" name="TextBox 4"/>
          <p:cNvSpPr txBox="1"/>
          <p:nvPr/>
        </p:nvSpPr>
        <p:spPr>
          <a:xfrm>
            <a:off x="457200" y="228600"/>
            <a:ext cx="7467600" cy="707886"/>
          </a:xfrm>
          <a:prstGeom prst="rect">
            <a:avLst/>
          </a:prstGeom>
          <a:noFill/>
        </p:spPr>
        <p:txBody>
          <a:bodyPr wrap="square" rtlCol="0">
            <a:spAutoFit/>
          </a:bodyPr>
          <a:lstStyle/>
          <a:p>
            <a:r>
              <a:rPr lang="de-DE"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nội dung cần tự học ở nhà</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1473875"/>
            <a:ext cx="8763000" cy="2693045"/>
          </a:xfrm>
          <a:prstGeom prst="rect">
            <a:avLst/>
          </a:prstGeom>
          <a:noFill/>
        </p:spPr>
        <p:txBody>
          <a:bodyPr wrap="square" rtlCol="0">
            <a:spAutoFit/>
          </a:bodyPr>
          <a:lstStyle/>
          <a:p>
            <a:pPr>
              <a:spcBef>
                <a:spcPts val="600"/>
              </a:spcBef>
            </a:pPr>
            <a:r>
              <a:rPr lang="de-DE" sz="2400" spc="-100" smtClean="0">
                <a:latin typeface="Tahoma" pitchFamily="34" charset="0"/>
                <a:ea typeface="Tahoma" pitchFamily="34" charset="0"/>
                <a:cs typeface="Tahoma" pitchFamily="34" charset="0"/>
                <a:sym typeface="Wingdings"/>
              </a:rPr>
              <a:t> </a:t>
            </a:r>
            <a:r>
              <a:rPr lang="de-DE" sz="2400" spc="-100" smtClean="0">
                <a:latin typeface="Tahoma" pitchFamily="34" charset="0"/>
                <a:ea typeface="Tahoma" pitchFamily="34" charset="0"/>
                <a:cs typeface="Tahoma" pitchFamily="34" charset="0"/>
              </a:rPr>
              <a:t>Thiết kế mạch giải mã BCD sang led 7 đoạn Cathode chung</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Thiết kế mạch đa hợp 8 kênh vào</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 </a:t>
            </a:r>
            <a:r>
              <a:rPr lang="de-DE" sz="2400" spc="-100" smtClean="0">
                <a:latin typeface="Tahoma" pitchFamily="34" charset="0"/>
                <a:ea typeface="Tahoma" pitchFamily="34" charset="0"/>
                <a:cs typeface="Tahoma" pitchFamily="34" charset="0"/>
              </a:rPr>
              <a:t>Thiết kế mạch giải đa hợp 8 kênh ra</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Củng cố lại các kiến thức đã học.</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Làm các bài tập, chuẩn bị các câu hỏi ôn tập, các câu trắc nghiệm.</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Đọc nội dung tiếp theo.</a:t>
            </a:r>
            <a:endParaRPr lang="en-US" sz="2400" spc="-100">
              <a:latin typeface="Tahoma" pitchFamily="34" charset="0"/>
              <a:ea typeface="Tahoma" pitchFamily="34" charset="0"/>
              <a:cs typeface="Tahoma" pitchFamily="34" charset="0"/>
            </a:endParaRPr>
          </a:p>
        </p:txBody>
      </p:sp>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z="1400" smtClean="0"/>
              <a:pPr/>
              <a:t>57</a:t>
            </a:fld>
            <a:endParaRPr lang="en-US" sz="1400"/>
          </a:p>
        </p:txBody>
      </p:sp>
      <p:sp>
        <p:nvSpPr>
          <p:cNvPr id="3" name="TextBox 2"/>
          <p:cNvSpPr txBox="1"/>
          <p:nvPr/>
        </p:nvSpPr>
        <p:spPr>
          <a:xfrm>
            <a:off x="3200400" y="2873514"/>
            <a:ext cx="3048000" cy="707886"/>
          </a:xfrm>
          <a:prstGeom prst="rect">
            <a:avLst/>
          </a:prstGeom>
          <a:noFill/>
        </p:spPr>
        <p:txBody>
          <a:bodyPr wrap="square" rtlCol="0">
            <a:spAutoFit/>
          </a:bodyPr>
          <a:lstStyle/>
          <a:p>
            <a:r>
              <a:rPr lang="en-US" sz="4000" b="1" smtClean="0">
                <a:effectLst>
                  <a:outerShdw blurRad="38100" dist="38100" dir="2700000" algn="tl">
                    <a:srgbClr val="000000">
                      <a:alpha val="43137"/>
                    </a:srgbClr>
                  </a:outerShdw>
                </a:effectLst>
                <a:latin typeface="Tahoma" pitchFamily="34" charset="0"/>
                <a:ea typeface="Tahoma" pitchFamily="34" charset="0"/>
                <a:cs typeface="Tahoma" pitchFamily="34" charset="0"/>
              </a:rPr>
              <a:t>CHƯƠNG 3</a:t>
            </a:r>
            <a:endParaRPr lang="en-US" sz="4000" b="1">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2590800" y="3741003"/>
            <a:ext cx="4724400" cy="830997"/>
          </a:xfrm>
          <a:prstGeom prst="rect">
            <a:avLst/>
          </a:prstGeom>
          <a:noFill/>
        </p:spPr>
        <p:txBody>
          <a:bodyPr wrap="square" rtlCol="0">
            <a:spAutoFit/>
          </a:bodyPr>
          <a:lstStyle/>
          <a:p>
            <a:r>
              <a:rPr lang="en-US" sz="48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SỐ HỌC</a:t>
            </a:r>
            <a:endParaRPr lang="en-US" b="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505200" y="4749225"/>
            <a:ext cx="30480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PHẦN 2/2</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58</a:t>
            </a:fld>
            <a:endParaRPr lang="en-US"/>
          </a:p>
        </p:txBody>
      </p:sp>
      <p:sp>
        <p:nvSpPr>
          <p:cNvPr id="5" name="TextBox 4"/>
          <p:cNvSpPr txBox="1"/>
          <p:nvPr/>
        </p:nvSpPr>
        <p:spPr>
          <a:xfrm>
            <a:off x="228600" y="304800"/>
            <a:ext cx="4267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Nội dung</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152400" y="1828800"/>
            <a:ext cx="3886200" cy="3416320"/>
          </a:xfrm>
          <a:prstGeom prst="rect">
            <a:avLst/>
          </a:prstGeom>
          <a:noFill/>
        </p:spPr>
        <p:txBody>
          <a:bodyPr wrap="square" rtlCol="0">
            <a:spAutoFit/>
          </a:bodyPr>
          <a:lstStyle/>
          <a:p>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Phép cộng nhị phân</a:t>
            </a:r>
          </a:p>
          <a:p>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Biểu diễn số có dấu</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Phép cộng trong hệ bù 2</a:t>
            </a:r>
          </a:p>
          <a:p>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Phép trừ trong hệ bù 2</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Phép nhân số nhị phân</a:t>
            </a:r>
          </a:p>
          <a:p>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Phép chia số nhị phân</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Phép cộng số BCD</a:t>
            </a:r>
          </a:p>
          <a:p>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Các phép tính số Hexa</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Mạch số học</a:t>
            </a:r>
          </a:p>
        </p:txBody>
      </p:sp>
      <p:sp>
        <p:nvSpPr>
          <p:cNvPr id="10" name="TextBox 9"/>
          <p:cNvSpPr txBox="1"/>
          <p:nvPr/>
        </p:nvSpPr>
        <p:spPr>
          <a:xfrm>
            <a:off x="4191000" y="1828800"/>
            <a:ext cx="4953000" cy="3785652"/>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Mạch cộng song song</a:t>
            </a:r>
          </a:p>
          <a:p>
            <a:r>
              <a:rPr lang="en-US" sz="2400" spc="-100" smtClean="0">
                <a:latin typeface="Tahoma" pitchFamily="34" charset="0"/>
                <a:ea typeface="Tahoma" pitchFamily="34" charset="0"/>
                <a:cs typeface="Tahoma" pitchFamily="34" charset="0"/>
                <a:sym typeface="Wingdings"/>
              </a:rPr>
              <a:t> T</a:t>
            </a:r>
            <a:r>
              <a:rPr lang="en-US" sz="2400" spc="-100" smtClean="0">
                <a:latin typeface="Tahoma" pitchFamily="34" charset="0"/>
                <a:ea typeface="Tahoma" pitchFamily="34" charset="0"/>
                <a:cs typeface="Tahoma" pitchFamily="34" charset="0"/>
              </a:rPr>
              <a:t>hiết kế mạch cộng toàn phần</a:t>
            </a:r>
          </a:p>
          <a:p>
            <a:r>
              <a:rPr lang="en-US" sz="2400" spc="-100" smtClean="0">
                <a:solidFill>
                  <a:srgbClr val="00B05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Mạch cộng song song dùng thanh ghi</a:t>
            </a:r>
          </a:p>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Truyền số nhớ C (Carry)</a:t>
            </a:r>
          </a:p>
          <a:p>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Mạch cộng song song dùng IC</a:t>
            </a:r>
          </a:p>
          <a:p>
            <a:r>
              <a:rPr lang="en-US" sz="2400" spc="-100" smtClean="0">
                <a:solidFill>
                  <a:srgbClr val="00B05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Hệ thống bù 2</a:t>
            </a:r>
          </a:p>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Mạch ALU dùng IC</a:t>
            </a:r>
          </a:p>
          <a:p>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Tình huống hỏng hóc</a:t>
            </a:r>
          </a:p>
          <a:p>
            <a:endParaRPr lang="en-US" sz="2400" smtClean="0">
              <a:latin typeface="Arial-Rounded" pitchFamily="34" charset="0"/>
              <a:ea typeface="Arial-Rounded" pitchFamily="34" charset="0"/>
              <a:cs typeface="Arial-Rounded"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wipe(left)">
                                      <p:cBhvr>
                                        <p:cTn id="37" dur="500"/>
                                        <p:tgtEl>
                                          <p:spTgt spid="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wipe(left)">
                                      <p:cBhvr>
                                        <p:cTn id="42" dur="1000"/>
                                        <p:tgtEl>
                                          <p:spTgt spid="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Effect transition="in" filter="wipe(left)">
                                      <p:cBhvr>
                                        <p:cTn id="47" dur="1000"/>
                                        <p:tgtEl>
                                          <p:spTgt spid="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xEl>
                                              <p:pRg st="8" end="8"/>
                                            </p:txEl>
                                          </p:spTgt>
                                        </p:tgtEl>
                                        <p:attrNameLst>
                                          <p:attrName>style.visibility</p:attrName>
                                        </p:attrNameLst>
                                      </p:cBhvr>
                                      <p:to>
                                        <p:strVal val="visible"/>
                                      </p:to>
                                    </p:set>
                                    <p:animEffect transition="in" filter="wipe(left)">
                                      <p:cBhvr>
                                        <p:cTn id="52" dur="1000"/>
                                        <p:tgtEl>
                                          <p:spTgt spid="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wipe(left)">
                                      <p:cBhvr>
                                        <p:cTn id="57" dur="10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
                                            <p:txEl>
                                              <p:pRg st="1" end="1"/>
                                            </p:txEl>
                                          </p:spTgt>
                                        </p:tgtEl>
                                        <p:attrNameLst>
                                          <p:attrName>style.visibility</p:attrName>
                                        </p:attrNameLst>
                                      </p:cBhvr>
                                      <p:to>
                                        <p:strVal val="visible"/>
                                      </p:to>
                                    </p:set>
                                    <p:animEffect transition="in" filter="wipe(left)">
                                      <p:cBhvr>
                                        <p:cTn id="62" dur="1000"/>
                                        <p:tgtEl>
                                          <p:spTgt spid="10">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animEffect transition="in" filter="wipe(up)">
                                      <p:cBhvr>
                                        <p:cTn id="67" dur="500"/>
                                        <p:tgtEl>
                                          <p:spTgt spid="10">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0">
                                            <p:txEl>
                                              <p:pRg st="3" end="3"/>
                                            </p:txEl>
                                          </p:spTgt>
                                        </p:tgtEl>
                                        <p:attrNameLst>
                                          <p:attrName>style.visibility</p:attrName>
                                        </p:attrNameLst>
                                      </p:cBhvr>
                                      <p:to>
                                        <p:strVal val="visible"/>
                                      </p:to>
                                    </p:set>
                                    <p:animEffect transition="in" filter="wipe(left)">
                                      <p:cBhvr>
                                        <p:cTn id="72" dur="500"/>
                                        <p:tgtEl>
                                          <p:spTgt spid="10">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0">
                                            <p:txEl>
                                              <p:pRg st="4" end="4"/>
                                            </p:txEl>
                                          </p:spTgt>
                                        </p:tgtEl>
                                        <p:attrNameLst>
                                          <p:attrName>style.visibility</p:attrName>
                                        </p:attrNameLst>
                                      </p:cBhvr>
                                      <p:to>
                                        <p:strVal val="visible"/>
                                      </p:to>
                                    </p:set>
                                    <p:animEffect transition="in" filter="wipe(left)">
                                      <p:cBhvr>
                                        <p:cTn id="77" dur="500"/>
                                        <p:tgtEl>
                                          <p:spTgt spid="10">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0">
                                            <p:txEl>
                                              <p:pRg st="5" end="5"/>
                                            </p:txEl>
                                          </p:spTgt>
                                        </p:tgtEl>
                                        <p:attrNameLst>
                                          <p:attrName>style.visibility</p:attrName>
                                        </p:attrNameLst>
                                      </p:cBhvr>
                                      <p:to>
                                        <p:strVal val="visible"/>
                                      </p:to>
                                    </p:set>
                                    <p:animEffect transition="in" filter="wipe(left)">
                                      <p:cBhvr>
                                        <p:cTn id="82" dur="500"/>
                                        <p:tgtEl>
                                          <p:spTgt spid="10">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0">
                                            <p:txEl>
                                              <p:pRg st="6" end="6"/>
                                            </p:txEl>
                                          </p:spTgt>
                                        </p:tgtEl>
                                        <p:attrNameLst>
                                          <p:attrName>style.visibility</p:attrName>
                                        </p:attrNameLst>
                                      </p:cBhvr>
                                      <p:to>
                                        <p:strVal val="visible"/>
                                      </p:to>
                                    </p:set>
                                    <p:animEffect transition="in" filter="wipe(left)">
                                      <p:cBhvr>
                                        <p:cTn id="87" dur="500"/>
                                        <p:tgtEl>
                                          <p:spTgt spid="10">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0">
                                            <p:txEl>
                                              <p:pRg st="7" end="7"/>
                                            </p:txEl>
                                          </p:spTgt>
                                        </p:tgtEl>
                                        <p:attrNameLst>
                                          <p:attrName>style.visibility</p:attrName>
                                        </p:attrNameLst>
                                      </p:cBhvr>
                                      <p:to>
                                        <p:strVal val="visible"/>
                                      </p:to>
                                    </p:set>
                                    <p:animEffect transition="in" filter="wipe(left)">
                                      <p:cBhvr>
                                        <p:cTn id="92" dur="10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
        <p:nvSpPr>
          <p:cNvPr id="5" name="TextBox 4"/>
          <p:cNvSpPr txBox="1"/>
          <p:nvPr/>
        </p:nvSpPr>
        <p:spPr>
          <a:xfrm>
            <a:off x="152400" y="130314"/>
            <a:ext cx="4267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Outline</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76200" y="899547"/>
            <a:ext cx="8839200" cy="5816977"/>
          </a:xfrm>
          <a:prstGeom prst="rect">
            <a:avLst/>
          </a:prstGeom>
          <a:noFill/>
        </p:spPr>
        <p:txBody>
          <a:bodyPr wrap="square" rtlCol="0">
            <a:spAutoFit/>
          </a:bodyPr>
          <a:lstStyle/>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Binary Addition</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Representing Signed Numbers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Addition in the 2’s- Complement System</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Subtraction in the 2’s- Complement System</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Multiplication of Binary Numbers </a:t>
            </a: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Binary Division </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BCD Addition    </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Hexadecimal Arithmetic</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Arithmetic Circuits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Parallel Binary Adder                              </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Design of a Full Adder</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Complete Parallel Adder with Registers    </a:t>
            </a: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Carry Propagation</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Integrated-Circuit Parallel Adder</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2’s-Complement System </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ALU Integrated Circuits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Troubleshooting Case Study</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
                                            <p:txEl>
                                              <p:pRg st="12" end="12"/>
                                            </p:txEl>
                                          </p:spTgt>
                                        </p:tgtEl>
                                        <p:attrNameLst>
                                          <p:attrName>style.visibility</p:attrName>
                                        </p:attrNameLst>
                                      </p:cBhvr>
                                      <p:to>
                                        <p:strVal val="visible"/>
                                      </p:to>
                                    </p:set>
                                    <p:anim calcmode="lin" valueType="num">
                                      <p:cBhvr additive="base">
                                        <p:cTn id="79" dur="500" fill="hold"/>
                                        <p:tgtEl>
                                          <p:spTgt spid="9">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457200" y="533400"/>
            <a:ext cx="4267200" cy="584775"/>
          </a:xfrm>
          <a:prstGeom prst="rect">
            <a:avLst/>
          </a:prstGeom>
          <a:noFill/>
        </p:spPr>
        <p:txBody>
          <a:bodyPr wrap="square" rtlCol="0">
            <a:spAutoFit/>
          </a:bodyPr>
          <a:lstStyle/>
          <a:p>
            <a:r>
              <a:rPr lang="en-US" sz="32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giải mã </a:t>
            </a:r>
            <a:endParaRPr lang="en-US" sz="3200" spc="-1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0" name="TextBox 9"/>
          <p:cNvSpPr txBox="1"/>
          <p:nvPr/>
        </p:nvSpPr>
        <p:spPr>
          <a:xfrm>
            <a:off x="1828800" y="5029200"/>
            <a:ext cx="4953000" cy="461665"/>
          </a:xfrm>
          <a:prstGeom prst="rect">
            <a:avLst/>
          </a:prstGeom>
          <a:noFill/>
        </p:spPr>
        <p:txBody>
          <a:bodyPr wrap="square" rtlCol="0">
            <a:spAutoFit/>
          </a:bodyPr>
          <a:lstStyle/>
          <a:p>
            <a:r>
              <a:rPr lang="en-US" sz="2400" spc="-100" smtClean="0">
                <a:solidFill>
                  <a:srgbClr val="002060"/>
                </a:solidFill>
                <a:effectLst>
                  <a:outerShdw blurRad="38100" dist="38100" dir="2700000" algn="tl">
                    <a:srgbClr val="000000">
                      <a:alpha val="43137"/>
                    </a:srgbClr>
                  </a:outerShdw>
                </a:effectLst>
                <a:latin typeface="Tahoma" pitchFamily="34" charset="0"/>
                <a:ea typeface="Tahoma" pitchFamily="34" charset="0"/>
                <a:cs typeface="Tahoma" pitchFamily="34" charset="0"/>
              </a:rPr>
              <a:t>Sơ đồ tổng quát của bộ giải mã</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118755" y="1905000"/>
            <a:ext cx="5891645" cy="2571750"/>
          </a:xfrm>
          <a:prstGeom prst="rect">
            <a:avLst/>
          </a:prstGeom>
          <a:noFill/>
          <a:ln w="9525">
            <a:noFill/>
            <a:miter lim="800000"/>
            <a:headEnd/>
            <a:tailEnd/>
          </a:ln>
        </p:spPr>
      </p:pic>
      <p:sp>
        <p:nvSpPr>
          <p:cNvPr id="7" name="Rounded Rectangular Callout 6"/>
          <p:cNvSpPr/>
          <p:nvPr/>
        </p:nvSpPr>
        <p:spPr>
          <a:xfrm>
            <a:off x="76200" y="1600200"/>
            <a:ext cx="1295400" cy="1066800"/>
          </a:xfrm>
          <a:prstGeom prst="wedgeRoundRectCallout">
            <a:avLst>
              <a:gd name="adj1" fmla="val 52897"/>
              <a:gd name="adj2" fmla="val 79383"/>
              <a:gd name="adj3" fmla="val 16667"/>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00" smtClean="0">
                <a:latin typeface="Tahoma" pitchFamily="34" charset="0"/>
                <a:ea typeface="Tahoma" pitchFamily="34" charset="0"/>
                <a:cs typeface="Tahoma" pitchFamily="34" charset="0"/>
              </a:rPr>
              <a:t>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mã ngõ vào</a:t>
            </a:r>
            <a:endParaRPr lang="en-US" sz="2400" spc="-100">
              <a:latin typeface="Tahoma" pitchFamily="34" charset="0"/>
              <a:ea typeface="Tahoma" pitchFamily="34" charset="0"/>
              <a:cs typeface="Tahoma" pitchFamily="34" charset="0"/>
            </a:endParaRPr>
          </a:p>
        </p:txBody>
      </p:sp>
      <p:sp>
        <p:nvSpPr>
          <p:cNvPr id="8" name="Rectangular Callout 7"/>
          <p:cNvSpPr/>
          <p:nvPr/>
        </p:nvSpPr>
        <p:spPr>
          <a:xfrm>
            <a:off x="7010400" y="1295400"/>
            <a:ext cx="1981200" cy="1371600"/>
          </a:xfrm>
          <a:prstGeom prst="wedgeRectCallout">
            <a:avLst>
              <a:gd name="adj1" fmla="val -63400"/>
              <a:gd name="adj2" fmla="val 70977"/>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00" smtClean="0">
                <a:latin typeface="Tahoma" pitchFamily="34" charset="0"/>
                <a:ea typeface="Tahoma" pitchFamily="34" charset="0"/>
                <a:cs typeface="Tahoma" pitchFamily="34" charset="0"/>
              </a:rPr>
              <a:t>Chỉ 1 ngõ ra ở mức cao cho từng mã vào</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76200" y="3581400"/>
            <a:ext cx="1447800" cy="461665"/>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rPr>
              <a:t>N ngõ vào</a:t>
            </a:r>
            <a:endParaRPr lang="en-US" sz="2400" spc="-100">
              <a:solidFill>
                <a:srgbClr val="FF0000"/>
              </a:solidFill>
              <a:latin typeface="Tahoma" pitchFamily="34" charset="0"/>
              <a:ea typeface="Tahoma" pitchFamily="34" charset="0"/>
              <a:cs typeface="Tahoma" pitchFamily="34" charset="0"/>
            </a:endParaRPr>
          </a:p>
        </p:txBody>
      </p:sp>
      <p:sp>
        <p:nvSpPr>
          <p:cNvPr id="11" name="TextBox 10"/>
          <p:cNvSpPr txBox="1"/>
          <p:nvPr/>
        </p:nvSpPr>
        <p:spPr>
          <a:xfrm>
            <a:off x="7162800" y="3348335"/>
            <a:ext cx="1600200" cy="461665"/>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rPr>
              <a:t>M ngõ ra</a:t>
            </a:r>
            <a:endParaRPr lang="en-US" sz="2400"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amond(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trips(down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7" grpId="1" animBg="1"/>
      <p:bldP spid="8" grpId="0" animBg="1"/>
      <p:bldP spid="8" grpId="1" animBg="1"/>
      <p:bldP spid="9" grpId="0"/>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sp>
        <p:nvSpPr>
          <p:cNvPr id="5" name="TextBox 4"/>
          <p:cNvSpPr txBox="1"/>
          <p:nvPr/>
        </p:nvSpPr>
        <p:spPr>
          <a:xfrm>
            <a:off x="76200" y="39469"/>
            <a:ext cx="4267200" cy="646331"/>
          </a:xfrm>
          <a:prstGeom prst="rect">
            <a:avLst/>
          </a:prstGeom>
          <a:noFill/>
        </p:spPr>
        <p:txBody>
          <a:bodyPr wrap="square" rtlCol="0">
            <a:spAutoFit/>
          </a:bodyPr>
          <a:lstStyle/>
          <a:p>
            <a:r>
              <a:rPr lang="en-US" sz="36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MỤC TIÊU</a:t>
            </a:r>
            <a:endParaRPr lang="en-US" sz="36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152400" y="715625"/>
            <a:ext cx="8839200" cy="5740033"/>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Thực hiện phép cộng, trừ, nhân, chia giữa hai số nhị phân.</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Phép cộng và trừ số </a:t>
            </a:r>
            <a:r>
              <a:rPr lang="en-US" sz="2400" spc="-100" smtClean="0">
                <a:latin typeface="Tahoma" pitchFamily="34" charset="0"/>
                <a:ea typeface="Tahoma" pitchFamily="34" charset="0"/>
                <a:cs typeface="Tahoma" pitchFamily="34" charset="0"/>
              </a:rPr>
              <a:t>hexa.</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Biết sự khác biệt giữa phép cộng nhị phân và phép </a:t>
            </a:r>
            <a:r>
              <a:rPr lang="en-US" sz="2400" spc="-100" smtClean="0">
                <a:latin typeface="Tahoma" pitchFamily="34" charset="0"/>
                <a:ea typeface="Tahoma" pitchFamily="34" charset="0"/>
                <a:cs typeface="Tahoma" pitchFamily="34" charset="0"/>
              </a:rPr>
              <a:t>OR.</a:t>
            </a:r>
          </a:p>
          <a:p>
            <a:pPr>
              <a:spcBef>
                <a:spcPts val="600"/>
              </a:spcBef>
            </a:pPr>
            <a:r>
              <a:rPr lang="en-US" sz="2400" spc="-100" smtClean="0">
                <a:latin typeface="Tahoma" pitchFamily="34" charset="0"/>
                <a:ea typeface="Tahoma" pitchFamily="34" charset="0"/>
                <a:cs typeface="Tahoma" pitchFamily="34" charset="0"/>
                <a:sym typeface="Wingdings"/>
              </a:rPr>
              <a:t>  So sánh ưu và khuyết điểm của 3 hệ thống biễu diễn số nhị phân có dấu</a:t>
            </a:r>
            <a:r>
              <a:rPr lang="en-US" sz="2400" spc="-100" smtClean="0">
                <a:latin typeface="Tahoma" pitchFamily="34" charset="0"/>
                <a:ea typeface="Tahoma" pitchFamily="34" charset="0"/>
                <a:cs typeface="Tahoma" pitchFamily="34" charset="0"/>
              </a:rPr>
              <a:t>.</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Xử  lý số nhị phân có dấu dùng hệ bù 2</a:t>
            </a:r>
            <a:r>
              <a:rPr lang="en-US" sz="2400" spc="-100" smtClean="0">
                <a:latin typeface="Tahoma" pitchFamily="34" charset="0"/>
                <a:ea typeface="Tahoma" pitchFamily="34" charset="0"/>
                <a:cs typeface="Tahoma" pitchFamily="34" charset="0"/>
              </a:rPr>
              <a:t>.</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Understand the BCD addition process.</a:t>
            </a:r>
          </a:p>
          <a:p>
            <a:pPr>
              <a:spcBef>
                <a:spcPts val="600"/>
              </a:spcBef>
            </a:pPr>
            <a:r>
              <a:rPr lang="en-US" sz="2400" spc="-100" smtClean="0">
                <a:latin typeface="Tahoma" pitchFamily="34" charset="0"/>
                <a:ea typeface="Tahoma" pitchFamily="34" charset="0"/>
                <a:cs typeface="Tahoma" pitchFamily="34" charset="0"/>
                <a:sym typeface="Wingdings"/>
              </a:rPr>
              <a:t></a:t>
            </a:r>
            <a:r>
              <a:rPr lang="en-US" sz="2400" spc="-100" smtClean="0">
                <a:solidFill>
                  <a:srgbClr val="0070C0"/>
                </a:solidFill>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Mô tả các phép tính cơ bản của đơn vị luận lý/số học ALU.</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Dùng bộ cộng toàn phần để thiết kế bộ cộng nhị phân song song.</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Liệt kê ưu điểm của bộ cộng song song có nhìn trước số nhớ.</a:t>
            </a:r>
          </a:p>
          <a:p>
            <a:pPr>
              <a:spcBef>
                <a:spcPts val="600"/>
              </a:spcBef>
            </a:pP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Giải thích hoạt động của mạch cộng/trừ song song.</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Dùng mạch tích hợp ALU thực hiện các phép tính logic và số học.</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Phân tích các tình huống hỏng hóc của mạch cộng/trừ.</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sp>
        <p:nvSpPr>
          <p:cNvPr id="5" name="TextBox 4"/>
          <p:cNvSpPr txBox="1"/>
          <p:nvPr/>
        </p:nvSpPr>
        <p:spPr>
          <a:xfrm>
            <a:off x="76200" y="76200"/>
            <a:ext cx="4267200" cy="646331"/>
          </a:xfrm>
          <a:prstGeom prst="rect">
            <a:avLst/>
          </a:prstGeom>
          <a:noFill/>
        </p:spPr>
        <p:txBody>
          <a:bodyPr wrap="square" rtlCol="0">
            <a:spAutoFit/>
          </a:bodyPr>
          <a:lstStyle/>
          <a:p>
            <a:r>
              <a:rPr lang="en-US" sz="36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36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152400" y="1308080"/>
            <a:ext cx="8839200" cy="3954929"/>
          </a:xfrm>
          <a:prstGeom prst="rect">
            <a:avLst/>
          </a:prstGeom>
          <a:noFill/>
        </p:spPr>
        <p:txBody>
          <a:bodyPr wrap="square" rtlCol="0">
            <a:spAutoFit/>
          </a:bodyPr>
          <a:lstStyle/>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Perform binary addition, subtraction, multiplication, and division on</a:t>
            </a:r>
          </a:p>
          <a:p>
            <a:pPr>
              <a:spcBef>
                <a:spcPts val="600"/>
              </a:spcBef>
            </a:pPr>
            <a:r>
              <a:rPr lang="en-US" sz="2400" spc="-100" smtClean="0">
                <a:latin typeface="Tahoma" pitchFamily="34" charset="0"/>
                <a:ea typeface="Tahoma" pitchFamily="34" charset="0"/>
                <a:cs typeface="Tahoma" pitchFamily="34" charset="0"/>
              </a:rPr>
              <a:t>two binary numbers.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Add and subtract hexadecimal numbers.</a:t>
            </a:r>
          </a:p>
          <a:p>
            <a:pPr>
              <a:spcBef>
                <a:spcPts val="600"/>
              </a:spcBef>
            </a:pP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Know the difference between binary addition and OR addition.</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Compare the advantages and disadvantages among three different</a:t>
            </a:r>
          </a:p>
          <a:p>
            <a:pPr>
              <a:spcBef>
                <a:spcPts val="600"/>
              </a:spcBef>
            </a:pPr>
            <a:r>
              <a:rPr lang="en-US" sz="2400" spc="-100" smtClean="0">
                <a:latin typeface="Tahoma" pitchFamily="34" charset="0"/>
                <a:ea typeface="Tahoma" pitchFamily="34" charset="0"/>
                <a:cs typeface="Tahoma" pitchFamily="34" charset="0"/>
              </a:rPr>
              <a:t>systems of representing signed binary numbers.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Manipulate signed binary numbers using the 2’s-complement system.</a:t>
            </a:r>
          </a:p>
          <a:p>
            <a:pPr>
              <a:spcBef>
                <a:spcPts val="600"/>
              </a:spcBef>
            </a:pP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Understand the BCD addition process.</a:t>
            </a:r>
          </a:p>
        </p:txBody>
      </p:sp>
      <p:sp>
        <p:nvSpPr>
          <p:cNvPr id="7" name="TextBox 6"/>
          <p:cNvSpPr txBox="1"/>
          <p:nvPr/>
        </p:nvSpPr>
        <p:spPr>
          <a:xfrm>
            <a:off x="152400" y="685800"/>
            <a:ext cx="8686800" cy="461665"/>
          </a:xfrm>
          <a:prstGeom prst="rect">
            <a:avLst/>
          </a:prstGeom>
          <a:noFill/>
        </p:spPr>
        <p:txBody>
          <a:bodyPr wrap="square" rtlCol="0">
            <a:spAutoFit/>
          </a:bodyPr>
          <a:lstStyle/>
          <a:p>
            <a:r>
              <a:rPr lang="en-US" sz="24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Upon completion of this chapter, you will be able to:</a:t>
            </a:r>
          </a:p>
        </p:txBody>
      </p:sp>
    </p:spTree>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
        <p:nvSpPr>
          <p:cNvPr id="5" name="TextBox 4"/>
          <p:cNvSpPr txBox="1"/>
          <p:nvPr/>
        </p:nvSpPr>
        <p:spPr>
          <a:xfrm>
            <a:off x="76200" y="76200"/>
            <a:ext cx="4267200" cy="646331"/>
          </a:xfrm>
          <a:prstGeom prst="rect">
            <a:avLst/>
          </a:prstGeom>
          <a:noFill/>
        </p:spPr>
        <p:txBody>
          <a:bodyPr wrap="square" rtlCol="0">
            <a:spAutoFit/>
          </a:bodyPr>
          <a:lstStyle/>
          <a:p>
            <a:r>
              <a:rPr lang="en-US" sz="36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36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152400" y="1296412"/>
            <a:ext cx="8839200" cy="3585597"/>
          </a:xfrm>
          <a:prstGeom prst="rect">
            <a:avLst/>
          </a:prstGeom>
          <a:noFill/>
        </p:spPr>
        <p:txBody>
          <a:bodyPr wrap="square" rtlCol="0">
            <a:spAutoFit/>
          </a:bodyPr>
          <a:lstStyle/>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Describe the basic operation of an arithmetic/logic unit.</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Employ full adders in the design of parallel binary adders.</a:t>
            </a:r>
          </a:p>
          <a:p>
            <a:pPr>
              <a:spcBef>
                <a:spcPts val="600"/>
              </a:spcBef>
            </a:pP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Cite the advantages of parallel adders with the look-ahead carry</a:t>
            </a:r>
          </a:p>
          <a:p>
            <a:pPr>
              <a:spcBef>
                <a:spcPts val="600"/>
              </a:spcBef>
            </a:pPr>
            <a:r>
              <a:rPr lang="en-US" sz="2400" spc="-100" smtClean="0">
                <a:latin typeface="Tahoma" pitchFamily="34" charset="0"/>
                <a:ea typeface="Tahoma" pitchFamily="34" charset="0"/>
                <a:cs typeface="Tahoma" pitchFamily="34" charset="0"/>
              </a:rPr>
              <a:t>feature.</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Explain the operation of a parallel adder/subtractor circuit.</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Use an ALU integrated circuit to perform various logic and arithmetic</a:t>
            </a:r>
          </a:p>
          <a:p>
            <a:pPr>
              <a:spcBef>
                <a:spcPts val="600"/>
              </a:spcBef>
            </a:pPr>
            <a:r>
              <a:rPr lang="en-US" sz="2400" spc="-100" smtClean="0">
                <a:latin typeface="Tahoma" pitchFamily="34" charset="0"/>
                <a:ea typeface="Tahoma" pitchFamily="34" charset="0"/>
                <a:cs typeface="Tahoma" pitchFamily="34" charset="0"/>
              </a:rPr>
              <a:t>operations on input data.</a:t>
            </a:r>
          </a:p>
          <a:p>
            <a:pPr>
              <a:spcBef>
                <a:spcPts val="600"/>
              </a:spcBef>
            </a:pP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Analyze troubleshooting case studies of adder/subtractor circuits.</a:t>
            </a:r>
          </a:p>
        </p:txBody>
      </p:sp>
      <p:sp>
        <p:nvSpPr>
          <p:cNvPr id="7" name="TextBox 6"/>
          <p:cNvSpPr txBox="1"/>
          <p:nvPr/>
        </p:nvSpPr>
        <p:spPr>
          <a:xfrm>
            <a:off x="152400" y="685800"/>
            <a:ext cx="8686800" cy="461665"/>
          </a:xfrm>
          <a:prstGeom prst="rect">
            <a:avLst/>
          </a:prstGeom>
          <a:noFill/>
        </p:spPr>
        <p:txBody>
          <a:bodyPr wrap="square" rtlCol="0">
            <a:spAutoFit/>
          </a:bodyPr>
          <a:lstStyle/>
          <a:p>
            <a:r>
              <a:rPr lang="en-US" sz="24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Upon completion of this chapter, you will be able to:</a:t>
            </a: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63</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cộng nhị phân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04800" y="1066800"/>
            <a:ext cx="8229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Xét phép cộng thập phân (thông thường) </a:t>
            </a:r>
          </a:p>
        </p:txBody>
      </p:sp>
      <p:sp>
        <p:nvSpPr>
          <p:cNvPr id="8" name="TextBox 7"/>
          <p:cNvSpPr txBox="1"/>
          <p:nvPr/>
        </p:nvSpPr>
        <p:spPr>
          <a:xfrm>
            <a:off x="228600" y="2590800"/>
            <a:ext cx="8229600" cy="2308324"/>
          </a:xfrm>
          <a:prstGeom prst="rect">
            <a:avLst/>
          </a:prstGeom>
          <a:noFill/>
        </p:spPr>
        <p:txBody>
          <a:bodyPr wrap="square" rtlCol="0">
            <a:spAutoFit/>
          </a:bodyPr>
          <a:lstStyle/>
          <a:p>
            <a:r>
              <a:rPr lang="en-US" sz="2400" smtClean="0">
                <a:latin typeface="Arial-Rounded" pitchFamily="34" charset="0"/>
                <a:ea typeface="Arial-Rounded" pitchFamily="34" charset="0"/>
                <a:cs typeface="Arial-Rounded" pitchFamily="34" charset="0"/>
              </a:rPr>
              <a:t> </a:t>
            </a:r>
            <a:r>
              <a:rPr lang="en-US" sz="2400" spc="-100" smtClean="0">
                <a:latin typeface="Tahoma" pitchFamily="34" charset="0"/>
                <a:ea typeface="Tahoma" pitchFamily="34" charset="0"/>
                <a:cs typeface="Tahoma" pitchFamily="34" charset="0"/>
              </a:rPr>
              <a:t>Phép cộng nhị phân</a:t>
            </a:r>
          </a:p>
          <a:p>
            <a:r>
              <a:rPr lang="en-US" sz="2400" spc="-100" smtClean="0">
                <a:latin typeface="Tahoma" pitchFamily="34" charset="0"/>
                <a:ea typeface="Tahoma" pitchFamily="34" charset="0"/>
                <a:cs typeface="Tahoma" pitchFamily="34" charset="0"/>
              </a:rPr>
              <a:t>          0+0 = 0</a:t>
            </a:r>
          </a:p>
          <a:p>
            <a:r>
              <a:rPr lang="en-US" sz="2400" spc="-100" smtClean="0">
                <a:latin typeface="Tahoma" pitchFamily="34" charset="0"/>
                <a:ea typeface="Tahoma" pitchFamily="34" charset="0"/>
                <a:cs typeface="Tahoma" pitchFamily="34" charset="0"/>
              </a:rPr>
              <a:t>          0+1 = 1</a:t>
            </a:r>
          </a:p>
          <a:p>
            <a:r>
              <a:rPr lang="en-US" sz="2400" spc="-100" smtClean="0">
                <a:latin typeface="Tahoma" pitchFamily="34" charset="0"/>
                <a:ea typeface="Tahoma" pitchFamily="34" charset="0"/>
                <a:cs typeface="Tahoma" pitchFamily="34" charset="0"/>
              </a:rPr>
              <a:t>          1+0 = 1</a:t>
            </a:r>
          </a:p>
          <a:p>
            <a:r>
              <a:rPr lang="en-US" sz="2400" spc="-100" smtClean="0">
                <a:latin typeface="Tahoma" pitchFamily="34" charset="0"/>
                <a:ea typeface="Tahoma" pitchFamily="34" charset="0"/>
                <a:cs typeface="Tahoma" pitchFamily="34" charset="0"/>
              </a:rPr>
              <a:t>          1+1 = 0; nhớ 1</a:t>
            </a:r>
          </a:p>
          <a:p>
            <a:r>
              <a:rPr lang="en-US" sz="2400" spc="-100" smtClean="0">
                <a:latin typeface="Tahoma" pitchFamily="34" charset="0"/>
                <a:ea typeface="Tahoma" pitchFamily="34" charset="0"/>
                <a:cs typeface="Tahoma" pitchFamily="34" charset="0"/>
              </a:rPr>
              <a:t>     1+1+ 1 = 1 nhớ 1      </a:t>
            </a:r>
          </a:p>
        </p:txBody>
      </p:sp>
      <p:sp>
        <p:nvSpPr>
          <p:cNvPr id="10" name="TextBox 9"/>
          <p:cNvSpPr txBox="1"/>
          <p:nvPr/>
        </p:nvSpPr>
        <p:spPr>
          <a:xfrm>
            <a:off x="304800" y="5105400"/>
            <a:ext cx="74676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thực hiện phép cộng nhị phân </a:t>
            </a:r>
          </a:p>
          <a:p>
            <a:r>
              <a:rPr lang="en-US" sz="2400" spc="-100" smtClean="0">
                <a:latin typeface="Tahoma" pitchFamily="34" charset="0"/>
                <a:ea typeface="Tahoma" pitchFamily="34" charset="0"/>
                <a:cs typeface="Tahoma" pitchFamily="34" charset="0"/>
              </a:rPr>
              <a:t>   011 (3) + 110 (6) = 1001 (9)</a:t>
            </a:r>
          </a:p>
          <a:p>
            <a:r>
              <a:rPr lang="en-US" sz="2400" spc="-100" smtClean="0">
                <a:latin typeface="Tahoma" pitchFamily="34" charset="0"/>
                <a:ea typeface="Tahoma" pitchFamily="34" charset="0"/>
                <a:cs typeface="Tahoma" pitchFamily="34" charset="0"/>
              </a:rPr>
              <a:t> 1001 (9) + 1111 (15) = 11000 (24)</a:t>
            </a:r>
          </a:p>
          <a:p>
            <a:r>
              <a:rPr lang="en-US" sz="2400" spc="-100" smtClean="0">
                <a:latin typeface="Tahoma" pitchFamily="34" charset="0"/>
                <a:ea typeface="Tahoma" pitchFamily="34" charset="0"/>
                <a:cs typeface="Tahoma" pitchFamily="34" charset="0"/>
              </a:rPr>
              <a:t>  11,011 (3,375) + 10,110 (2,750) = 110,001 (6,125)</a:t>
            </a:r>
            <a:r>
              <a:rPr lang="en-US" sz="2400" smtClean="0">
                <a:latin typeface="Arial-Rounded" pitchFamily="34" charset="0"/>
                <a:ea typeface="Arial-Rounded" pitchFamily="34" charset="0"/>
                <a:cs typeface="Arial-Rounded" pitchFamily="34" charset="0"/>
              </a:rPr>
              <a:t>    </a:t>
            </a:r>
          </a:p>
        </p:txBody>
      </p:sp>
      <p:sp>
        <p:nvSpPr>
          <p:cNvPr id="11" name="TextBox 10"/>
          <p:cNvSpPr txBox="1"/>
          <p:nvPr/>
        </p:nvSpPr>
        <p:spPr>
          <a:xfrm>
            <a:off x="533400" y="1524000"/>
            <a:ext cx="8229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   376 + 461 = 837</a:t>
            </a:r>
          </a:p>
        </p:txBody>
      </p:sp>
      <p:sp>
        <p:nvSpPr>
          <p:cNvPr id="12" name="Up Arrow 11"/>
          <p:cNvSpPr/>
          <p:nvPr/>
        </p:nvSpPr>
        <p:spPr>
          <a:xfrm>
            <a:off x="1143000" y="1981200"/>
            <a:ext cx="3048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1981200" y="1981200"/>
            <a:ext cx="3048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2819400" y="1981200"/>
            <a:ext cx="3048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505200" y="2057400"/>
            <a:ext cx="3581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Chú ý: vị trí của LSD</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20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wipe(left)">
                                      <p:cBhvr>
                                        <p:cTn id="40" dur="2000"/>
                                        <p:tgtEl>
                                          <p:spTgt spid="8">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
                                            <p:txEl>
                                              <p:pRg st="1" end="1"/>
                                            </p:txEl>
                                          </p:spTgt>
                                        </p:tgtEl>
                                        <p:attrNameLst>
                                          <p:attrName>style.visibility</p:attrName>
                                        </p:attrNameLst>
                                      </p:cBhvr>
                                      <p:to>
                                        <p:strVal val="visible"/>
                                      </p:to>
                                    </p:set>
                                    <p:animEffect transition="in" filter="wipe(left)">
                                      <p:cBhvr>
                                        <p:cTn id="45" dur="2000"/>
                                        <p:tgtEl>
                                          <p:spTgt spid="8">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
                                            <p:txEl>
                                              <p:pRg st="2" end="2"/>
                                            </p:txEl>
                                          </p:spTgt>
                                        </p:tgtEl>
                                        <p:attrNameLst>
                                          <p:attrName>style.visibility</p:attrName>
                                        </p:attrNameLst>
                                      </p:cBhvr>
                                      <p:to>
                                        <p:strVal val="visible"/>
                                      </p:to>
                                    </p:set>
                                    <p:animEffect transition="in" filter="wipe(left)">
                                      <p:cBhvr>
                                        <p:cTn id="50" dur="2000"/>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Effect transition="in" filter="wipe(left)">
                                      <p:cBhvr>
                                        <p:cTn id="55" dur="2000"/>
                                        <p:tgtEl>
                                          <p:spTgt spid="8">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
                                            <p:txEl>
                                              <p:pRg st="4" end="4"/>
                                            </p:txEl>
                                          </p:spTgt>
                                        </p:tgtEl>
                                        <p:attrNameLst>
                                          <p:attrName>style.visibility</p:attrName>
                                        </p:attrNameLst>
                                      </p:cBhvr>
                                      <p:to>
                                        <p:strVal val="visible"/>
                                      </p:to>
                                    </p:set>
                                    <p:animEffect transition="in" filter="wipe(left)">
                                      <p:cBhvr>
                                        <p:cTn id="60" dur="1000"/>
                                        <p:tgtEl>
                                          <p:spTgt spid="8">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8">
                                            <p:txEl>
                                              <p:pRg st="5" end="5"/>
                                            </p:txEl>
                                          </p:spTgt>
                                        </p:tgtEl>
                                        <p:attrNameLst>
                                          <p:attrName>style.visibility</p:attrName>
                                        </p:attrNameLst>
                                      </p:cBhvr>
                                      <p:to>
                                        <p:strVal val="visible"/>
                                      </p:to>
                                    </p:set>
                                    <p:animEffect transition="in" filter="wipe(left)">
                                      <p:cBhvr>
                                        <p:cTn id="65" dur="1000"/>
                                        <p:tgtEl>
                                          <p:spTgt spid="8">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0">
                                            <p:txEl>
                                              <p:pRg st="0" end="0"/>
                                            </p:txEl>
                                          </p:spTgt>
                                        </p:tgtEl>
                                        <p:attrNameLst>
                                          <p:attrName>style.visibility</p:attrName>
                                        </p:attrNameLst>
                                      </p:cBhvr>
                                      <p:to>
                                        <p:strVal val="visible"/>
                                      </p:to>
                                    </p:set>
                                    <p:animEffect transition="in" filter="wipe(left)">
                                      <p:cBhvr>
                                        <p:cTn id="70" dur="1000"/>
                                        <p:tgtEl>
                                          <p:spTgt spid="10">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0">
                                            <p:txEl>
                                              <p:pRg st="1" end="1"/>
                                            </p:txEl>
                                          </p:spTgt>
                                        </p:tgtEl>
                                        <p:attrNameLst>
                                          <p:attrName>style.visibility</p:attrName>
                                        </p:attrNameLst>
                                      </p:cBhvr>
                                      <p:to>
                                        <p:strVal val="visible"/>
                                      </p:to>
                                    </p:set>
                                    <p:animEffect transition="in" filter="wipe(left)">
                                      <p:cBhvr>
                                        <p:cTn id="75" dur="1000"/>
                                        <p:tgtEl>
                                          <p:spTgt spid="10">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
                                            <p:txEl>
                                              <p:pRg st="2" end="2"/>
                                            </p:txEl>
                                          </p:spTgt>
                                        </p:tgtEl>
                                        <p:attrNameLst>
                                          <p:attrName>style.visibility</p:attrName>
                                        </p:attrNameLst>
                                      </p:cBhvr>
                                      <p:to>
                                        <p:strVal val="visible"/>
                                      </p:to>
                                    </p:set>
                                    <p:animEffect transition="in" filter="wipe(left)">
                                      <p:cBhvr>
                                        <p:cTn id="80" dur="1000"/>
                                        <p:tgtEl>
                                          <p:spTgt spid="10">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0">
                                            <p:txEl>
                                              <p:pRg st="3" end="3"/>
                                            </p:txEl>
                                          </p:spTgt>
                                        </p:tgtEl>
                                        <p:attrNameLst>
                                          <p:attrName>style.visibility</p:attrName>
                                        </p:attrNameLst>
                                      </p:cBhvr>
                                      <p:to>
                                        <p:strVal val="visible"/>
                                      </p:to>
                                    </p:set>
                                    <p:animEffect transition="in" filter="wipe(left)">
                                      <p:cBhvr>
                                        <p:cTn id="85"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533400" y="4262735"/>
            <a:ext cx="2743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Dạng bù 1 </a:t>
            </a:r>
          </a:p>
        </p:txBody>
      </p:sp>
      <p:pic>
        <p:nvPicPr>
          <p:cNvPr id="2052" name="Picture 4"/>
          <p:cNvPicPr>
            <a:picLocks noChangeAspect="1" noChangeArrowheads="1"/>
          </p:cNvPicPr>
          <p:nvPr/>
        </p:nvPicPr>
        <p:blipFill>
          <a:blip r:embed="rId3" cstate="print"/>
          <a:srcRect/>
          <a:stretch>
            <a:fillRect/>
          </a:stretch>
        </p:blipFill>
        <p:spPr bwMode="auto">
          <a:xfrm>
            <a:off x="2438400" y="1596828"/>
            <a:ext cx="4613856" cy="2898972"/>
          </a:xfrm>
          <a:prstGeom prst="rect">
            <a:avLst/>
          </a:prstGeom>
          <a:noFill/>
          <a:ln w="9525">
            <a:noFill/>
            <a:miter lim="800000"/>
            <a:headEnd/>
            <a:tailEnd/>
          </a:ln>
          <a:effectLst/>
        </p:spPr>
      </p:pic>
      <p:sp>
        <p:nvSpPr>
          <p:cNvPr id="8" name="TextBox 7"/>
          <p:cNvSpPr txBox="1"/>
          <p:nvPr/>
        </p:nvSpPr>
        <p:spPr>
          <a:xfrm>
            <a:off x="304800" y="1066800"/>
            <a:ext cx="82296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dạng dấu – suất</a:t>
            </a:r>
          </a:p>
        </p:txBody>
      </p:sp>
      <p:sp>
        <p:nvSpPr>
          <p:cNvPr id="10" name="TextBox 9"/>
          <p:cNvSpPr txBox="1"/>
          <p:nvPr/>
        </p:nvSpPr>
        <p:spPr>
          <a:xfrm>
            <a:off x="533400" y="4678740"/>
            <a:ext cx="8077200" cy="1569660"/>
          </a:xfrm>
          <a:prstGeom prst="rect">
            <a:avLst/>
          </a:prstGeom>
          <a:noFill/>
        </p:spPr>
        <p:txBody>
          <a:bodyPr wrap="square" rtlCol="0">
            <a:spAutoFit/>
          </a:bodyPr>
          <a:lstStyle/>
          <a:p>
            <a:r>
              <a:rPr lang="en-US" sz="2400" smtClean="0">
                <a:latin typeface="Arial-Rounded" pitchFamily="34" charset="0"/>
                <a:ea typeface="Arial-Rounded" pitchFamily="34" charset="0"/>
                <a:cs typeface="Arial-Rounded" pitchFamily="34" charset="0"/>
              </a:rPr>
              <a:t> </a:t>
            </a:r>
            <a:r>
              <a:rPr lang="en-US" sz="2400" spc="-100" smtClean="0">
                <a:latin typeface="Tahoma" pitchFamily="34" charset="0"/>
                <a:ea typeface="Tahoma" pitchFamily="34" charset="0"/>
                <a:cs typeface="Tahoma" pitchFamily="34" charset="0"/>
              </a:rPr>
              <a:t>Số nhị phân dạng bù 1, thực hiện bằng cách chuyển:</a:t>
            </a:r>
          </a:p>
          <a:p>
            <a:r>
              <a:rPr lang="en-US" sz="2400" spc="-100" smtClean="0">
                <a:latin typeface="Tahoma" pitchFamily="34" charset="0"/>
                <a:ea typeface="Tahoma" pitchFamily="34" charset="0"/>
                <a:cs typeface="Tahoma" pitchFamily="34" charset="0"/>
                <a:sym typeface="Wingdings 2"/>
              </a:rPr>
              <a:t> </a:t>
            </a: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bit 1 thành 0</a:t>
            </a:r>
          </a:p>
          <a:p>
            <a:r>
              <a:rPr lang="en-US" sz="2400" spc="-100" smtClean="0">
                <a:latin typeface="Tahoma" pitchFamily="34" charset="0"/>
                <a:ea typeface="Tahoma" pitchFamily="34" charset="0"/>
                <a:cs typeface="Tahoma" pitchFamily="34" charset="0"/>
                <a:sym typeface="Wingdings 2"/>
              </a:rPr>
              <a:t> </a:t>
            </a: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bit 0 thành 1</a:t>
            </a:r>
          </a:p>
          <a:p>
            <a:r>
              <a:rPr lang="en-US" sz="2400" spc="-100" smtClean="0">
                <a:latin typeface="Tahoma" pitchFamily="34" charset="0"/>
                <a:ea typeface="Tahoma" pitchFamily="34" charset="0"/>
                <a:cs typeface="Tahoma" pitchFamily="34" charset="0"/>
              </a:rPr>
              <a:t>Thí dụ: số bù 1 của 101101 là   010010</a:t>
            </a: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edge">
                                      <p:cBhvr>
                                        <p:cTn id="12" dur="20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10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wipe(left)">
                                      <p:cBhvr>
                                        <p:cTn id="27" dur="10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wipe(left)">
                                      <p:cBhvr>
                                        <p:cTn id="32" dur="1000"/>
                                        <p:tgtEl>
                                          <p:spTgt spid="1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2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65</a:t>
            </a:fld>
            <a:endParaRPr lang="en-US"/>
          </a:p>
        </p:txBody>
      </p:sp>
      <p:sp>
        <p:nvSpPr>
          <p:cNvPr id="9" name="TextBox 8"/>
          <p:cNvSpPr txBox="1"/>
          <p:nvPr/>
        </p:nvSpPr>
        <p:spPr>
          <a:xfrm>
            <a:off x="304800" y="1066800"/>
            <a:ext cx="57150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 dùng dạng bù 2:</a:t>
            </a:r>
          </a:p>
        </p:txBody>
      </p:sp>
      <p:sp>
        <p:nvSpPr>
          <p:cNvPr id="7" name="TextBox 6"/>
          <p:cNvSpPr txBox="1"/>
          <p:nvPr/>
        </p:nvSpPr>
        <p:spPr>
          <a:xfrm>
            <a:off x="381000" y="1600200"/>
            <a:ext cx="8229600" cy="193899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Số nhị phân dương, suất được biểu diễn bằng số nhị phân thực, và dùng bit dấu là 0 đặt trước MSB. </a:t>
            </a:r>
          </a:p>
          <a:p>
            <a:r>
              <a:rPr lang="en-US" sz="2400" spc="-100" smtClean="0">
                <a:latin typeface="Tahoma" pitchFamily="34" charset="0"/>
                <a:ea typeface="Tahoma" pitchFamily="34" charset="0"/>
                <a:cs typeface="Tahoma" pitchFamily="34" charset="0"/>
              </a:rPr>
              <a:t>Số nhị phân là âm, dùng suất là số bù 2, dùng bit dấu là 1 đặt trước MSB.</a:t>
            </a:r>
          </a:p>
          <a:p>
            <a:r>
              <a:rPr lang="en-US" sz="2400" spc="-100" smtClean="0">
                <a:latin typeface="Tahoma" pitchFamily="34" charset="0"/>
                <a:ea typeface="Tahoma" pitchFamily="34" charset="0"/>
                <a:cs typeface="Tahoma" pitchFamily="34" charset="0"/>
              </a:rPr>
              <a:t>         Số bù 2 = số bù 1 + 1 vào LSB     </a:t>
            </a:r>
          </a:p>
        </p:txBody>
      </p:sp>
      <p:pic>
        <p:nvPicPr>
          <p:cNvPr id="1027" name="Picture 3"/>
          <p:cNvPicPr>
            <a:picLocks noChangeAspect="1" noChangeArrowheads="1"/>
          </p:cNvPicPr>
          <p:nvPr/>
        </p:nvPicPr>
        <p:blipFill>
          <a:blip r:embed="rId3" cstate="print"/>
          <a:srcRect/>
          <a:stretch>
            <a:fillRect/>
          </a:stretch>
        </p:blipFill>
        <p:spPr bwMode="auto">
          <a:xfrm>
            <a:off x="2057400" y="3924300"/>
            <a:ext cx="4539438" cy="2628900"/>
          </a:xfrm>
          <a:prstGeom prst="rect">
            <a:avLst/>
          </a:prstGeom>
          <a:noFill/>
          <a:ln w="9525">
            <a:noFill/>
            <a:miter lim="800000"/>
            <a:headEnd/>
            <a:tailEnd/>
          </a:ln>
        </p:spPr>
      </p:pic>
      <p:sp>
        <p:nvSpPr>
          <p:cNvPr id="8" name="TextBox 7"/>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10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10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wipe(left)">
                                      <p:cBhvr>
                                        <p:cTn id="23" dur="10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wedge">
                                      <p:cBhvr>
                                        <p:cTn id="28"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66</a:t>
            </a:fld>
            <a:endParaRPr lang="en-US"/>
          </a:p>
        </p:txBody>
      </p:sp>
      <p:sp>
        <p:nvSpPr>
          <p:cNvPr id="9" name="TextBox 8"/>
          <p:cNvSpPr txBox="1"/>
          <p:nvPr/>
        </p:nvSpPr>
        <p:spPr>
          <a:xfrm>
            <a:off x="1371600" y="1828800"/>
            <a:ext cx="64008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    45</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 101101</a:t>
            </a:r>
            <a:r>
              <a:rPr lang="en-US" sz="2400" spc="-100" baseline="-25000" smtClean="0">
                <a:latin typeface="Tahoma" pitchFamily="34" charset="0"/>
                <a:ea typeface="Tahoma" pitchFamily="34" charset="0"/>
                <a:cs typeface="Tahoma" pitchFamily="34" charset="0"/>
              </a:rPr>
              <a:t>2 </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    Số bù 1 là  010010</a:t>
            </a:r>
          </a:p>
          <a:p>
            <a:r>
              <a:rPr lang="en-US" sz="2400" spc="-100" smtClean="0">
                <a:latin typeface="Tahoma" pitchFamily="34" charset="0"/>
                <a:ea typeface="Tahoma" pitchFamily="34" charset="0"/>
                <a:cs typeface="Tahoma" pitchFamily="34" charset="0"/>
              </a:rPr>
              <a:t>    Số bù 2 là 010010 + 1 = 010011</a:t>
            </a:r>
            <a:endParaRPr lang="en-US" sz="2400" spc="-100" baseline="-25000" smtClean="0">
              <a:latin typeface="Tahoma" pitchFamily="34" charset="0"/>
              <a:ea typeface="Tahoma" pitchFamily="34" charset="0"/>
              <a:cs typeface="Tahoma" pitchFamily="34" charset="0"/>
            </a:endParaRPr>
          </a:p>
        </p:txBody>
      </p:sp>
      <p:sp>
        <p:nvSpPr>
          <p:cNvPr id="8" name="TextBox 7"/>
          <p:cNvSpPr txBox="1"/>
          <p:nvPr/>
        </p:nvSpPr>
        <p:spPr>
          <a:xfrm>
            <a:off x="304800" y="1066800"/>
            <a:ext cx="57150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 dùng dạng bù 2:</a:t>
            </a:r>
          </a:p>
        </p:txBody>
      </p:sp>
      <p:sp>
        <p:nvSpPr>
          <p:cNvPr id="10" name="TextBox 9"/>
          <p:cNvSpPr txBox="1"/>
          <p:nvPr/>
        </p:nvSpPr>
        <p:spPr>
          <a:xfrm>
            <a:off x="1524000" y="3810000"/>
            <a:ext cx="57912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    Số 101100</a:t>
            </a:r>
            <a:r>
              <a:rPr lang="en-US" sz="2400" spc="-100" baseline="-25000" smtClean="0">
                <a:latin typeface="Tahoma" pitchFamily="34" charset="0"/>
                <a:ea typeface="Tahoma" pitchFamily="34" charset="0"/>
                <a:cs typeface="Tahoma" pitchFamily="34" charset="0"/>
              </a:rPr>
              <a:t>2 </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    Số bù 1 là  010011</a:t>
            </a:r>
          </a:p>
          <a:p>
            <a:r>
              <a:rPr lang="en-US" sz="2400" spc="-100" smtClean="0">
                <a:latin typeface="Tahoma" pitchFamily="34" charset="0"/>
                <a:ea typeface="Tahoma" pitchFamily="34" charset="0"/>
                <a:cs typeface="Tahoma" pitchFamily="34" charset="0"/>
              </a:rPr>
              <a:t>    Số bù 2 là 010011 + 1 = 010100</a:t>
            </a:r>
            <a:endParaRPr lang="en-US" sz="2400" spc="-100" baseline="-25000" smtClean="0">
              <a:latin typeface="Tahoma" pitchFamily="34" charset="0"/>
              <a:ea typeface="Tahoma" pitchFamily="34" charset="0"/>
              <a:cs typeface="Tahoma" pitchFamily="34" charset="0"/>
            </a:endParaRPr>
          </a:p>
        </p:txBody>
      </p:sp>
      <p:sp>
        <p:nvSpPr>
          <p:cNvPr id="11" name="TextBox 10"/>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wipe(left)">
                                      <p:cBhvr>
                                        <p:cTn id="19" dur="2000"/>
                                        <p:tgtEl>
                                          <p:spTgt spid="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Effect transition="in" filter="wipe(left)">
                                      <p:cBhvr>
                                        <p:cTn id="24" dur="2000"/>
                                        <p:tgtEl>
                                          <p:spTgt spid="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Effect transition="in" filter="wipe(left)">
                                      <p:cBhvr>
                                        <p:cTn id="29" dur="2000"/>
                                        <p:tgtEl>
                                          <p:spTgt spid="9">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 calcmode="lin" valueType="num">
                                      <p:cBhvr additive="base">
                                        <p:cTn id="3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xEl>
                                              <p:pRg st="1" end="1"/>
                                            </p:txEl>
                                          </p:spTgt>
                                        </p:tgtEl>
                                        <p:attrNameLst>
                                          <p:attrName>style.visibility</p:attrName>
                                        </p:attrNameLst>
                                      </p:cBhvr>
                                      <p:to>
                                        <p:strVal val="visible"/>
                                      </p:to>
                                    </p:set>
                                    <p:animEffect transition="in" filter="wipe(left)">
                                      <p:cBhvr>
                                        <p:cTn id="40" dur="1000"/>
                                        <p:tgtEl>
                                          <p:spTgt spid="1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animEffect transition="in" filter="wipe(left)">
                                      <p:cBhvr>
                                        <p:cTn id="45" dur="1000"/>
                                        <p:tgtEl>
                                          <p:spTgt spid="10">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
                                            <p:txEl>
                                              <p:pRg st="3" end="3"/>
                                            </p:txEl>
                                          </p:spTgt>
                                        </p:tgtEl>
                                        <p:attrNameLst>
                                          <p:attrName>style.visibility</p:attrName>
                                        </p:attrNameLst>
                                      </p:cBhvr>
                                      <p:to>
                                        <p:strVal val="visible"/>
                                      </p:to>
                                    </p:set>
                                    <p:animEffect transition="in" filter="wipe(left)">
                                      <p:cBhvr>
                                        <p:cTn id="50"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67</a:t>
            </a:fld>
            <a:endParaRPr lang="en-US"/>
          </a:p>
        </p:txBody>
      </p:sp>
      <p:sp>
        <p:nvSpPr>
          <p:cNvPr id="9" name="TextBox 8"/>
          <p:cNvSpPr txBox="1"/>
          <p:nvPr/>
        </p:nvSpPr>
        <p:spPr>
          <a:xfrm>
            <a:off x="381000" y="1524000"/>
            <a:ext cx="82296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Biểu diễn các số nhị phân có dấu trong hệ bù 2 (dùng tối đa 5 bit, kể cả bit dấu.</a:t>
            </a:r>
          </a:p>
          <a:p>
            <a:r>
              <a:rPr lang="en-US" sz="2400" spc="-100" smtClean="0">
                <a:latin typeface="Tahoma" pitchFamily="34" charset="0"/>
                <a:ea typeface="Tahoma" pitchFamily="34" charset="0"/>
                <a:cs typeface="Tahoma" pitchFamily="34" charset="0"/>
              </a:rPr>
              <a:t>a) +13   b) – 9    c) +3    d) – 2    e) – 8. </a:t>
            </a:r>
          </a:p>
        </p:txBody>
      </p:sp>
      <p:sp>
        <p:nvSpPr>
          <p:cNvPr id="7" name="TextBox 6"/>
          <p:cNvSpPr txBox="1"/>
          <p:nvPr/>
        </p:nvSpPr>
        <p:spPr>
          <a:xfrm>
            <a:off x="304800" y="1066800"/>
            <a:ext cx="57150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 dùng dạng bù 2:</a:t>
            </a:r>
          </a:p>
        </p:txBody>
      </p:sp>
      <p:sp>
        <p:nvSpPr>
          <p:cNvPr id="8" name="TextBox 7"/>
          <p:cNvSpPr txBox="1"/>
          <p:nvPr/>
        </p:nvSpPr>
        <p:spPr>
          <a:xfrm>
            <a:off x="381000" y="2819400"/>
            <a:ext cx="8229600" cy="3416320"/>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p>
          <a:p>
            <a:pPr marL="457200" indent="-457200">
              <a:buAutoNum type="alphaLcParenR"/>
            </a:pPr>
            <a:r>
              <a:rPr lang="en-US" sz="2400" spc="-100" smtClean="0">
                <a:latin typeface="Tahoma" pitchFamily="34" charset="0"/>
                <a:ea typeface="Tahoma" pitchFamily="34" charset="0"/>
                <a:cs typeface="Tahoma" pitchFamily="34" charset="0"/>
              </a:rPr>
              <a:t>+13</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 </a:t>
            </a:r>
            <a:r>
              <a:rPr lang="en-US" sz="2400" spc="-100" smtClean="0">
                <a:solidFill>
                  <a:srgbClr val="FF0000"/>
                </a:solidFill>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1101</a:t>
            </a:r>
          </a:p>
          <a:p>
            <a:pPr marL="457200" indent="-457200">
              <a:buAutoNum type="alphaLcParenR"/>
            </a:pPr>
            <a:r>
              <a:rPr lang="en-US" sz="2400" spc="-100" smtClean="0">
                <a:latin typeface="Tahoma" pitchFamily="34" charset="0"/>
                <a:ea typeface="Tahoma" pitchFamily="34" charset="0"/>
                <a:cs typeface="Tahoma" pitchFamily="34" charset="0"/>
              </a:rPr>
              <a:t> - 9;  9</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 1001</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bù 1 = 0110;  bù 2 = 0111</a:t>
            </a:r>
          </a:p>
          <a:p>
            <a:pPr marL="457200" indent="-457200"/>
            <a:r>
              <a:rPr lang="en-US" sz="2400" spc="-100" smtClean="0">
                <a:latin typeface="Tahoma" pitchFamily="34" charset="0"/>
                <a:ea typeface="Tahoma" pitchFamily="34" charset="0"/>
                <a:cs typeface="Tahoma" pitchFamily="34" charset="0"/>
              </a:rPr>
              <a:t>      Vậy – 9 = </a:t>
            </a:r>
            <a:r>
              <a:rPr lang="en-US" sz="2400" spc="-100" smtClean="0">
                <a:solidFill>
                  <a:srgbClr val="FF0000"/>
                </a:solidFill>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0111  </a:t>
            </a:r>
          </a:p>
          <a:p>
            <a:pPr marL="457200" indent="-457200"/>
            <a:r>
              <a:rPr lang="en-US" sz="2400" spc="-100" smtClean="0">
                <a:latin typeface="Tahoma" pitchFamily="34" charset="0"/>
                <a:ea typeface="Tahoma" pitchFamily="34" charset="0"/>
                <a:cs typeface="Tahoma" pitchFamily="34" charset="0"/>
              </a:rPr>
              <a:t>c) +3</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 </a:t>
            </a:r>
            <a:r>
              <a:rPr lang="en-US" sz="2400" spc="-100" smtClean="0">
                <a:solidFill>
                  <a:srgbClr val="FF0000"/>
                </a:solidFill>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0011 </a:t>
            </a:r>
          </a:p>
          <a:p>
            <a:pPr marL="457200" indent="-457200"/>
            <a:r>
              <a:rPr lang="en-US" sz="2400" spc="-100" smtClean="0">
                <a:latin typeface="Tahoma" pitchFamily="34" charset="0"/>
                <a:ea typeface="Tahoma" pitchFamily="34" charset="0"/>
                <a:cs typeface="Tahoma" pitchFamily="34" charset="0"/>
              </a:rPr>
              <a:t>d) – 2;   2</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 0010</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bù 1 = 1101;  bù 2 = 1110</a:t>
            </a:r>
          </a:p>
          <a:p>
            <a:pPr marL="457200" indent="-457200"/>
            <a:r>
              <a:rPr lang="en-US" sz="2400" spc="-100" smtClean="0">
                <a:latin typeface="Tahoma" pitchFamily="34" charset="0"/>
                <a:ea typeface="Tahoma" pitchFamily="34" charset="0"/>
                <a:cs typeface="Tahoma" pitchFamily="34" charset="0"/>
              </a:rPr>
              <a:t>     Vậy – 2 = </a:t>
            </a:r>
            <a:r>
              <a:rPr lang="en-US" sz="2400" spc="-100" smtClean="0">
                <a:solidFill>
                  <a:srgbClr val="FF0000"/>
                </a:solidFill>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1110</a:t>
            </a:r>
          </a:p>
          <a:p>
            <a:pPr marL="457200" indent="-457200"/>
            <a:r>
              <a:rPr lang="en-US" sz="2400" spc="-100" smtClean="0">
                <a:latin typeface="Tahoma" pitchFamily="34" charset="0"/>
                <a:ea typeface="Tahoma" pitchFamily="34" charset="0"/>
                <a:cs typeface="Tahoma" pitchFamily="34" charset="0"/>
              </a:rPr>
              <a:t>e) – 8;   8</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 1000</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bù 1 = 0111;  bù 2 = 1000</a:t>
            </a:r>
          </a:p>
          <a:p>
            <a:pPr marL="457200" indent="-457200"/>
            <a:r>
              <a:rPr lang="en-US" sz="2400" spc="-100" smtClean="0">
                <a:latin typeface="Tahoma" pitchFamily="34" charset="0"/>
                <a:ea typeface="Tahoma" pitchFamily="34" charset="0"/>
                <a:cs typeface="Tahoma" pitchFamily="34" charset="0"/>
              </a:rPr>
              <a:t>     Vậy – 8 = </a:t>
            </a:r>
            <a:r>
              <a:rPr lang="en-US" sz="2400" spc="-100" smtClean="0">
                <a:solidFill>
                  <a:srgbClr val="FF0000"/>
                </a:solidFill>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1000     </a:t>
            </a:r>
          </a:p>
        </p:txBody>
      </p:sp>
      <p:sp>
        <p:nvSpPr>
          <p:cNvPr id="10" name="TextBox 9"/>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dissolv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wipe(left)">
                                      <p:cBhvr>
                                        <p:cTn id="18" dur="20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wipe(left)">
                                      <p:cBhvr>
                                        <p:cTn id="29" dur="2000"/>
                                        <p:tgtEl>
                                          <p:spTgt spid="8">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animEffect transition="in" filter="wipe(left)">
                                      <p:cBhvr>
                                        <p:cTn id="34" dur="2000"/>
                                        <p:tgtEl>
                                          <p:spTgt spid="8">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wipe(left)">
                                      <p:cBhvr>
                                        <p:cTn id="39" dur="2000"/>
                                        <p:tgtEl>
                                          <p:spTgt spid="8">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
                                            <p:txEl>
                                              <p:pRg st="4" end="4"/>
                                            </p:txEl>
                                          </p:spTgt>
                                        </p:tgtEl>
                                        <p:attrNameLst>
                                          <p:attrName>style.visibility</p:attrName>
                                        </p:attrNameLst>
                                      </p:cBhvr>
                                      <p:to>
                                        <p:strVal val="visible"/>
                                      </p:to>
                                    </p:set>
                                    <p:animEffect transition="in" filter="wipe(left)">
                                      <p:cBhvr>
                                        <p:cTn id="44" dur="2000"/>
                                        <p:tgtEl>
                                          <p:spTgt spid="8">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animEffect transition="in" filter="wipe(left)">
                                      <p:cBhvr>
                                        <p:cTn id="49" dur="2000"/>
                                        <p:tgtEl>
                                          <p:spTgt spid="8">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
                                            <p:txEl>
                                              <p:pRg st="6" end="6"/>
                                            </p:txEl>
                                          </p:spTgt>
                                        </p:tgtEl>
                                        <p:attrNameLst>
                                          <p:attrName>style.visibility</p:attrName>
                                        </p:attrNameLst>
                                      </p:cBhvr>
                                      <p:to>
                                        <p:strVal val="visible"/>
                                      </p:to>
                                    </p:set>
                                    <p:animEffect transition="in" filter="wipe(left)">
                                      <p:cBhvr>
                                        <p:cTn id="54" dur="2000"/>
                                        <p:tgtEl>
                                          <p:spTgt spid="8">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
                                            <p:txEl>
                                              <p:pRg st="7" end="7"/>
                                            </p:txEl>
                                          </p:spTgt>
                                        </p:tgtEl>
                                        <p:attrNameLst>
                                          <p:attrName>style.visibility</p:attrName>
                                        </p:attrNameLst>
                                      </p:cBhvr>
                                      <p:to>
                                        <p:strVal val="visible"/>
                                      </p:to>
                                    </p:set>
                                    <p:animEffect transition="in" filter="wipe(left)">
                                      <p:cBhvr>
                                        <p:cTn id="59" dur="1000"/>
                                        <p:tgtEl>
                                          <p:spTgt spid="8">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8">
                                            <p:txEl>
                                              <p:pRg st="8" end="8"/>
                                            </p:txEl>
                                          </p:spTgt>
                                        </p:tgtEl>
                                        <p:attrNameLst>
                                          <p:attrName>style.visibility</p:attrName>
                                        </p:attrNameLst>
                                      </p:cBhvr>
                                      <p:to>
                                        <p:strVal val="visible"/>
                                      </p:to>
                                    </p:set>
                                    <p:animEffect transition="in" filter="wipe(left)">
                                      <p:cBhvr>
                                        <p:cTn id="64"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68</a:t>
            </a:fld>
            <a:endParaRPr lang="en-US"/>
          </a:p>
        </p:txBody>
      </p:sp>
      <p:sp>
        <p:nvSpPr>
          <p:cNvPr id="7" name="TextBox 6"/>
          <p:cNvSpPr txBox="1"/>
          <p:nvPr/>
        </p:nvSpPr>
        <p:spPr>
          <a:xfrm>
            <a:off x="304800" y="1066800"/>
            <a:ext cx="57150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dấu </a:t>
            </a:r>
          </a:p>
        </p:txBody>
      </p:sp>
      <p:sp>
        <p:nvSpPr>
          <p:cNvPr id="8" name="TextBox 7"/>
          <p:cNvSpPr txBox="1"/>
          <p:nvPr/>
        </p:nvSpPr>
        <p:spPr>
          <a:xfrm>
            <a:off x="228600" y="1524000"/>
            <a:ext cx="87630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Trong một số trường hợp chiều dài từ có thể đến 8 bit hay hơn.</a:t>
            </a:r>
          </a:p>
          <a:p>
            <a:r>
              <a:rPr lang="en-US" sz="2400" spc="-100" smtClean="0">
                <a:latin typeface="Tahoma" pitchFamily="34" charset="0"/>
                <a:ea typeface="Tahoma" pitchFamily="34" charset="0"/>
                <a:cs typeface="Tahoma" pitchFamily="34" charset="0"/>
              </a:rPr>
              <a:t>Thí dụ trong hệ 8 bit, với giá trị +9</a:t>
            </a:r>
          </a:p>
        </p:txBody>
      </p:sp>
      <p:pic>
        <p:nvPicPr>
          <p:cNvPr id="2050" name="Picture 2"/>
          <p:cNvPicPr>
            <a:picLocks noChangeAspect="1" noChangeArrowheads="1"/>
          </p:cNvPicPr>
          <p:nvPr/>
        </p:nvPicPr>
        <p:blipFill>
          <a:blip r:embed="rId3" cstate="print"/>
          <a:srcRect/>
          <a:stretch>
            <a:fillRect/>
          </a:stretch>
        </p:blipFill>
        <p:spPr bwMode="auto">
          <a:xfrm>
            <a:off x="1143000" y="2514600"/>
            <a:ext cx="6340078" cy="1143000"/>
          </a:xfrm>
          <a:prstGeom prst="rect">
            <a:avLst/>
          </a:prstGeom>
          <a:noFill/>
          <a:ln w="9525">
            <a:noFill/>
            <a:miter lim="800000"/>
            <a:headEnd/>
            <a:tailEnd/>
          </a:ln>
        </p:spPr>
      </p:pic>
      <p:sp>
        <p:nvSpPr>
          <p:cNvPr id="10" name="TextBox 9"/>
          <p:cNvSpPr txBox="1"/>
          <p:nvPr/>
        </p:nvSpPr>
        <p:spPr>
          <a:xfrm>
            <a:off x="457200" y="3810000"/>
            <a:ext cx="8229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với giá trị - 9  </a:t>
            </a:r>
          </a:p>
        </p:txBody>
      </p:sp>
      <p:pic>
        <p:nvPicPr>
          <p:cNvPr id="2051" name="Picture 3"/>
          <p:cNvPicPr>
            <a:picLocks noChangeAspect="1" noChangeArrowheads="1"/>
          </p:cNvPicPr>
          <p:nvPr/>
        </p:nvPicPr>
        <p:blipFill>
          <a:blip r:embed="rId4" cstate="print"/>
          <a:srcRect/>
          <a:stretch>
            <a:fillRect/>
          </a:stretch>
        </p:blipFill>
        <p:spPr bwMode="auto">
          <a:xfrm>
            <a:off x="3067050" y="4391025"/>
            <a:ext cx="819150" cy="409575"/>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178822" y="4800600"/>
            <a:ext cx="5577396" cy="1600200"/>
          </a:xfrm>
          <a:prstGeom prst="rect">
            <a:avLst/>
          </a:prstGeom>
          <a:noFill/>
          <a:ln w="9525">
            <a:noFill/>
            <a:miter lim="800000"/>
            <a:headEnd/>
            <a:tailEnd/>
          </a:ln>
        </p:spPr>
      </p:pic>
      <p:sp>
        <p:nvSpPr>
          <p:cNvPr id="11" name="TextBox 10"/>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dissolv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wipe(left)">
                                      <p:cBhvr>
                                        <p:cTn id="18" dur="10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wedge">
                                      <p:cBhvr>
                                        <p:cTn id="23" dur="2000"/>
                                        <p:tgtEl>
                                          <p:spTgt spid="205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051"/>
                                        </p:tgtEl>
                                        <p:attrNameLst>
                                          <p:attrName>style.visibility</p:attrName>
                                        </p:attrNameLst>
                                      </p:cBhvr>
                                      <p:to>
                                        <p:strVal val="visible"/>
                                      </p:to>
                                    </p:set>
                                    <p:animEffect transition="in" filter="wipe(left)">
                                      <p:cBhvr>
                                        <p:cTn id="33" dur="1000"/>
                                        <p:tgtEl>
                                          <p:spTgt spid="2051"/>
                                        </p:tgtEl>
                                      </p:cBhvr>
                                    </p:animEffec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nodeType="clickEffect">
                                  <p:stCondLst>
                                    <p:cond delay="0"/>
                                  </p:stCondLst>
                                  <p:childTnLst>
                                    <p:set>
                                      <p:cBhvr>
                                        <p:cTn id="37" dur="1" fill="hold">
                                          <p:stCondLst>
                                            <p:cond delay="0"/>
                                          </p:stCondLst>
                                        </p:cTn>
                                        <p:tgtEl>
                                          <p:spTgt spid="2052"/>
                                        </p:tgtEl>
                                        <p:attrNameLst>
                                          <p:attrName>style.visibility</p:attrName>
                                        </p:attrNameLst>
                                      </p:cBhvr>
                                      <p:to>
                                        <p:strVal val="visible"/>
                                      </p:to>
                                    </p:set>
                                    <p:animEffect transition="in" filter="wedge">
                                      <p:cBhvr>
                                        <p:cTn id="38"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69</a:t>
            </a:fld>
            <a:endParaRPr lang="en-US"/>
          </a:p>
        </p:txBody>
      </p:sp>
      <p:sp>
        <p:nvSpPr>
          <p:cNvPr id="7" name="TextBox 6"/>
          <p:cNvSpPr txBox="1"/>
          <p:nvPr/>
        </p:nvSpPr>
        <p:spPr>
          <a:xfrm>
            <a:off x="304800" y="1066800"/>
            <a:ext cx="8382000" cy="1200329"/>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Phủ định:</a:t>
            </a:r>
          </a:p>
          <a:p>
            <a:r>
              <a:rPr lang="en-US" sz="2400" smtClean="0">
                <a:latin typeface="Tahoma" pitchFamily="34" charset="0"/>
                <a:ea typeface="Tahoma" pitchFamily="34" charset="0"/>
                <a:cs typeface="Tahoma" pitchFamily="34" charset="0"/>
              </a:rPr>
              <a:t>   Phủ định: thực hiện bằng cách lấy bù 2 của số nhị phân </a:t>
            </a:r>
          </a:p>
          <a:p>
            <a:r>
              <a:rPr lang="en-US" sz="2400" b="1" smtClean="0">
                <a:solidFill>
                  <a:srgbClr val="C00000"/>
                </a:solidFill>
                <a:latin typeface="Arial-Rounded" pitchFamily="34" charset="0"/>
                <a:ea typeface="Arial-Rounded" pitchFamily="34" charset="0"/>
                <a:cs typeface="Arial-Rounded" pitchFamily="34" charset="0"/>
              </a:rPr>
              <a:t>  </a:t>
            </a:r>
          </a:p>
        </p:txBody>
      </p:sp>
      <p:sp>
        <p:nvSpPr>
          <p:cNvPr id="11" name="TextBox 10"/>
          <p:cNvSpPr txBox="1"/>
          <p:nvPr/>
        </p:nvSpPr>
        <p:spPr>
          <a:xfrm>
            <a:off x="609600" y="2362200"/>
            <a:ext cx="7696200" cy="1200329"/>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Xét số +9 trong hệ 8 bit, </a:t>
            </a:r>
          </a:p>
          <a:p>
            <a:r>
              <a:rPr lang="en-US" sz="2400" spc="-100" smtClean="0">
                <a:latin typeface="Tahoma" pitchFamily="34" charset="0"/>
                <a:ea typeface="Tahoma" pitchFamily="34" charset="0"/>
                <a:cs typeface="Tahoma" pitchFamily="34" charset="0"/>
              </a:rPr>
              <a:t>            Xét phép phủ định +9 để có – 9</a:t>
            </a:r>
          </a:p>
          <a:p>
            <a:r>
              <a:rPr lang="en-US" sz="2400" spc="-100" smtClean="0">
                <a:latin typeface="Tahoma" pitchFamily="34" charset="0"/>
                <a:ea typeface="Tahoma" pitchFamily="34" charset="0"/>
                <a:cs typeface="Tahoma" pitchFamily="34" charset="0"/>
              </a:rPr>
              <a:t>                  rồi phủ định   (– 9) để có +9 </a:t>
            </a:r>
            <a:r>
              <a:rPr lang="en-US" sz="2400" smtClean="0">
                <a:latin typeface="Arial-Rounded" pitchFamily="34" charset="0"/>
                <a:ea typeface="Arial-Rounded" pitchFamily="34" charset="0"/>
                <a:cs typeface="Arial-Rounded" pitchFamily="34" charset="0"/>
              </a:rPr>
              <a:t>        </a:t>
            </a:r>
            <a:r>
              <a:rPr lang="en-US" sz="2400" b="1" smtClean="0">
                <a:solidFill>
                  <a:srgbClr val="C00000"/>
                </a:solidFill>
                <a:latin typeface="Arial-Rounded" pitchFamily="34" charset="0"/>
                <a:ea typeface="Arial-Rounded" pitchFamily="34" charset="0"/>
                <a:cs typeface="Arial-Rounded" pitchFamily="34" charset="0"/>
              </a:rPr>
              <a:t>  </a:t>
            </a:r>
          </a:p>
        </p:txBody>
      </p:sp>
      <p:sp>
        <p:nvSpPr>
          <p:cNvPr id="13" name="TextBox 12"/>
          <p:cNvSpPr txBox="1"/>
          <p:nvPr/>
        </p:nvSpPr>
        <p:spPr>
          <a:xfrm>
            <a:off x="762000" y="3810000"/>
            <a:ext cx="76962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Bắt đầu với                   00001001     +9</a:t>
            </a:r>
          </a:p>
          <a:p>
            <a:r>
              <a:rPr lang="en-US" sz="2400" spc="-100" smtClean="0">
                <a:latin typeface="Tahoma" pitchFamily="34" charset="0"/>
                <a:ea typeface="Tahoma" pitchFamily="34" charset="0"/>
                <a:cs typeface="Tahoma" pitchFamily="34" charset="0"/>
              </a:rPr>
              <a:t>Bù 2 (Phủ định)             11110111     - 9 </a:t>
            </a:r>
          </a:p>
          <a:p>
            <a:r>
              <a:rPr lang="en-US" sz="2400" spc="-100" smtClean="0">
                <a:latin typeface="Tahoma" pitchFamily="34" charset="0"/>
                <a:ea typeface="Tahoma" pitchFamily="34" charset="0"/>
                <a:cs typeface="Tahoma" pitchFamily="34" charset="0"/>
              </a:rPr>
              <a:t>Bù 2 (Phủ định tiếp)      00001001     +9        </a:t>
            </a:r>
            <a:endParaRPr lang="en-US" sz="2400" b="1" spc="-100" smtClean="0">
              <a:solidFill>
                <a:srgbClr val="C00000"/>
              </a:solidFill>
              <a:latin typeface="Tahoma" pitchFamily="34" charset="0"/>
              <a:ea typeface="Tahoma" pitchFamily="34" charset="0"/>
              <a:cs typeface="Tahoma" pitchFamily="34" charset="0"/>
            </a:endParaRPr>
          </a:p>
        </p:txBody>
      </p:sp>
      <p:sp>
        <p:nvSpPr>
          <p:cNvPr id="8" name="TextBox 7"/>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dissolve">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dissolve">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dissolve">
                                      <p:cBhvr>
                                        <p:cTn id="31" dur="500"/>
                                        <p:tgtEl>
                                          <p:spTgt spid="1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dissolve">
                                      <p:cBhvr>
                                        <p:cTn id="36" dur="500"/>
                                        <p:tgtEl>
                                          <p:spTgt spid="11">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left)">
                                      <p:cBhvr>
                                        <p:cTn id="41" dur="1000"/>
                                        <p:tgtEl>
                                          <p:spTgt spid="1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
                                            <p:txEl>
                                              <p:pRg st="1" end="1"/>
                                            </p:txEl>
                                          </p:spTgt>
                                        </p:tgtEl>
                                        <p:attrNameLst>
                                          <p:attrName>style.visibility</p:attrName>
                                        </p:attrNameLst>
                                      </p:cBhvr>
                                      <p:to>
                                        <p:strVal val="visible"/>
                                      </p:to>
                                    </p:set>
                                    <p:animEffect transition="in" filter="wipe(left)">
                                      <p:cBhvr>
                                        <p:cTn id="46" dur="1000"/>
                                        <p:tgtEl>
                                          <p:spTgt spid="13">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xEl>
                                              <p:pRg st="2" end="2"/>
                                            </p:txEl>
                                          </p:spTgt>
                                        </p:tgtEl>
                                        <p:attrNameLst>
                                          <p:attrName>style.visibility</p:attrName>
                                        </p:attrNameLst>
                                      </p:cBhvr>
                                      <p:to>
                                        <p:strVal val="visible"/>
                                      </p:to>
                                    </p:set>
                                    <p:animEffect transition="in" filter="wipe(left)">
                                      <p:cBhvr>
                                        <p:cTn id="51" dur="10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7</a:t>
            </a:fld>
            <a:endParaRPr lang="en-US" spc="-100">
              <a:latin typeface="Tahoma" pitchFamily="34" charset="0"/>
              <a:ea typeface="Tahoma" pitchFamily="34" charset="0"/>
              <a:cs typeface="Tahoma" pitchFamily="34" charset="0"/>
            </a:endParaRPr>
          </a:p>
        </p:txBody>
      </p:sp>
      <p:sp>
        <p:nvSpPr>
          <p:cNvPr id="5" name="TextBox 4"/>
          <p:cNvSpPr txBox="1"/>
          <p:nvPr/>
        </p:nvSpPr>
        <p:spPr>
          <a:xfrm>
            <a:off x="304800" y="381000"/>
            <a:ext cx="8686800" cy="584775"/>
          </a:xfrm>
          <a:prstGeom prst="rect">
            <a:avLst/>
          </a:prstGeom>
          <a:noFill/>
        </p:spPr>
        <p:txBody>
          <a:bodyPr wrap="square" rtlCol="0">
            <a:spAutoFit/>
          </a:bodyPr>
          <a:lstStyle/>
          <a:p>
            <a:r>
              <a:rPr lang="en-US" sz="3200" spc="-100" smtClean="0">
                <a:solidFill>
                  <a:srgbClr val="00206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giải mã 3 đường sang 8 đường  </a:t>
            </a:r>
            <a:endParaRPr lang="en-US" sz="3200" spc="-100">
              <a:solidFill>
                <a:srgbClr val="00206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103551" y="1486937"/>
            <a:ext cx="5078049" cy="4990063"/>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029200" y="1828800"/>
            <a:ext cx="4038600" cy="2019300"/>
          </a:xfrm>
          <a:prstGeom prst="rect">
            <a:avLst/>
          </a:prstGeom>
          <a:noFill/>
          <a:ln w="9525">
            <a:noFill/>
            <a:miter lim="800000"/>
            <a:headEnd/>
            <a:tailEnd/>
          </a:ln>
        </p:spPr>
      </p:pic>
      <p:sp>
        <p:nvSpPr>
          <p:cNvPr id="8" name="TextBox 7"/>
          <p:cNvSpPr txBox="1"/>
          <p:nvPr/>
        </p:nvSpPr>
        <p:spPr>
          <a:xfrm>
            <a:off x="990600" y="1138535"/>
            <a:ext cx="3733800" cy="461665"/>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rPr>
              <a:t>Sơ đồ mạch logic </a:t>
            </a:r>
            <a:endParaRPr lang="en-US" sz="2400" spc="-100">
              <a:solidFill>
                <a:srgbClr val="FF0000"/>
              </a:solidFill>
              <a:latin typeface="Tahoma" pitchFamily="34" charset="0"/>
              <a:ea typeface="Tahoma" pitchFamily="34" charset="0"/>
              <a:cs typeface="Tahoma" pitchFamily="34" charset="0"/>
            </a:endParaRPr>
          </a:p>
        </p:txBody>
      </p:sp>
      <p:sp>
        <p:nvSpPr>
          <p:cNvPr id="11" name="TextBox 10"/>
          <p:cNvSpPr txBox="1"/>
          <p:nvPr/>
        </p:nvSpPr>
        <p:spPr>
          <a:xfrm>
            <a:off x="5029200" y="1143000"/>
            <a:ext cx="2133600" cy="461665"/>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rPr>
              <a:t>Bảng sự thật</a:t>
            </a:r>
            <a:endParaRPr lang="en-US" sz="2400" spc="-100">
              <a:solidFill>
                <a:srgbClr val="FF0000"/>
              </a:solidFill>
              <a:latin typeface="Tahoma" pitchFamily="34" charset="0"/>
              <a:ea typeface="Tahoma" pitchFamily="34" charset="0"/>
              <a:cs typeface="Tahoma" pitchFamily="34" charset="0"/>
            </a:endParaRPr>
          </a:p>
        </p:txBody>
      </p:sp>
      <p:sp>
        <p:nvSpPr>
          <p:cNvPr id="12" name="TextBox 11"/>
          <p:cNvSpPr txBox="1"/>
          <p:nvPr/>
        </p:nvSpPr>
        <p:spPr>
          <a:xfrm>
            <a:off x="5181600" y="4191000"/>
            <a:ext cx="3886200" cy="1569660"/>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Bài luyện tập</a:t>
            </a:r>
            <a:r>
              <a:rPr lang="en-US" sz="2400" spc="-100" smtClean="0">
                <a:solidFill>
                  <a:srgbClr val="FF0000"/>
                </a:solidFill>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Sinh viên giải thích phương thức tạo sơ đồ logic từ bảng sự thật</a:t>
            </a:r>
            <a:endParaRPr lang="en-US" sz="2400" spc="-100">
              <a:latin typeface="Tahoma" pitchFamily="34" charset="0"/>
              <a:ea typeface="Tahoma" pitchFamily="34" charset="0"/>
              <a:cs typeface="Tahoma" pitchFamily="34" charset="0"/>
            </a:endParaRPr>
          </a:p>
        </p:txBody>
      </p:sp>
      <p:sp>
        <p:nvSpPr>
          <p:cNvPr id="13" name="Curved Up Arrow 12"/>
          <p:cNvSpPr/>
          <p:nvPr/>
        </p:nvSpPr>
        <p:spPr>
          <a:xfrm rot="18357625">
            <a:off x="4625757" y="4714256"/>
            <a:ext cx="3230765" cy="1215543"/>
          </a:xfrm>
          <a:prstGeom prst="curvedUp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up)">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wedge">
                                      <p:cBhvr>
                                        <p:cTn id="22" dur="2000"/>
                                        <p:tgtEl>
                                          <p:spTgt spid="20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2000"/>
                                        <p:tgtEl>
                                          <p:spTgt spid="13"/>
                                        </p:tgtEl>
                                      </p:cBhvr>
                                    </p:animEffect>
                                    <p:set>
                                      <p:cBhvr>
                                        <p:cTn id="32" dur="1" fill="hold">
                                          <p:stCondLst>
                                            <p:cond delay="19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blinds(horizontal)">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2">
                                            <p:txEl>
                                              <p:pRg st="1" end="1"/>
                                            </p:txEl>
                                          </p:spTgt>
                                        </p:tgtEl>
                                        <p:attrNameLst>
                                          <p:attrName>style.visibility</p:attrName>
                                        </p:attrNameLst>
                                      </p:cBhvr>
                                      <p:to>
                                        <p:strVal val="visible"/>
                                      </p:to>
                                    </p:set>
                                    <p:animEffect transition="in" filter="dissolve">
                                      <p:cBhvr>
                                        <p:cTn id="4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animBg="1"/>
      <p:bldP spid="13"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
        <p:nvSpPr>
          <p:cNvPr id="7" name="TextBox 6"/>
          <p:cNvSpPr txBox="1"/>
          <p:nvPr/>
        </p:nvSpPr>
        <p:spPr>
          <a:xfrm>
            <a:off x="304800" y="990600"/>
            <a:ext cx="8382000" cy="1569660"/>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Phủ định:</a:t>
            </a:r>
          </a:p>
          <a:p>
            <a:r>
              <a:rPr lang="en-US" sz="2400" spc="-100" smtClean="0">
                <a:latin typeface="Tahoma" pitchFamily="34" charset="0"/>
                <a:ea typeface="Tahoma" pitchFamily="34" charset="0"/>
                <a:cs typeface="Tahoma" pitchFamily="34" charset="0"/>
              </a:rPr>
              <a:t>   Thí dụ: Các số 5 bit là số nhị phân có dấu trong hệ bù 2. Tìm trị thập phân tương ứng:</a:t>
            </a:r>
          </a:p>
          <a:p>
            <a:r>
              <a:rPr lang="en-US" sz="2400" spc="-100" smtClean="0">
                <a:latin typeface="Tahoma" pitchFamily="34" charset="0"/>
                <a:ea typeface="Tahoma" pitchFamily="34" charset="0"/>
                <a:cs typeface="Tahoma" pitchFamily="34" charset="0"/>
              </a:rPr>
              <a:t>(a)  01100     (b) 11010     (c) 10001  </a:t>
            </a:r>
            <a:r>
              <a:rPr lang="en-US" sz="2400" spc="-100" smtClean="0">
                <a:solidFill>
                  <a:srgbClr val="C00000"/>
                </a:solidFill>
                <a:latin typeface="Tahoma" pitchFamily="34" charset="0"/>
                <a:ea typeface="Tahoma" pitchFamily="34" charset="0"/>
                <a:cs typeface="Tahoma" pitchFamily="34" charset="0"/>
              </a:rPr>
              <a:t>  </a:t>
            </a:r>
          </a:p>
        </p:txBody>
      </p:sp>
      <p:sp>
        <p:nvSpPr>
          <p:cNvPr id="9" name="TextBox 8"/>
          <p:cNvSpPr txBox="1"/>
          <p:nvPr/>
        </p:nvSpPr>
        <p:spPr>
          <a:xfrm>
            <a:off x="381000" y="2590800"/>
            <a:ext cx="8229600" cy="4524315"/>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pPr marL="457200" indent="-457200">
              <a:buAutoNum type="alphaLcParenBoth"/>
            </a:pPr>
            <a:r>
              <a:rPr lang="en-US" sz="2400" spc="-100" smtClean="0">
                <a:latin typeface="Tahoma" pitchFamily="34" charset="0"/>
                <a:ea typeface="Tahoma" pitchFamily="34" charset="0"/>
                <a:cs typeface="Tahoma" pitchFamily="34" charset="0"/>
              </a:rPr>
              <a:t>Bit dấu là 0, số dương, 4 bit còn lại là suất của số, vậy</a:t>
            </a:r>
          </a:p>
          <a:p>
            <a:pPr marL="457200" indent="-457200"/>
            <a:r>
              <a:rPr lang="en-US" sz="2400" spc="-100" smtClean="0">
                <a:latin typeface="Tahoma" pitchFamily="34" charset="0"/>
                <a:ea typeface="Tahoma" pitchFamily="34" charset="0"/>
                <a:cs typeface="Tahoma" pitchFamily="34" charset="0"/>
              </a:rPr>
              <a:t>         1100</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=12</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a:t>
            </a:r>
          </a:p>
          <a:p>
            <a:pPr marL="457200" indent="-457200"/>
            <a:r>
              <a:rPr lang="en-US" sz="2400" spc="-100" smtClean="0">
                <a:latin typeface="Tahoma" pitchFamily="34" charset="0"/>
                <a:ea typeface="Tahoma" pitchFamily="34" charset="0"/>
                <a:cs typeface="Tahoma" pitchFamily="34" charset="0"/>
              </a:rPr>
              <a:t>(b) Bit dấu là 1, số âm, để tìm suất ta phải lấy bù 2 của 5 bit còn lại để tìm trị dương tương đương.</a:t>
            </a:r>
          </a:p>
          <a:p>
            <a:pPr marL="457200" indent="-457200"/>
            <a:r>
              <a:rPr lang="en-US" sz="2400" spc="-100" smtClean="0">
                <a:latin typeface="Tahoma" pitchFamily="34" charset="0"/>
                <a:ea typeface="Tahoma" pitchFamily="34" charset="0"/>
                <a:cs typeface="Tahoma" pitchFamily="34" charset="0"/>
              </a:rPr>
              <a:t>        11010 </a:t>
            </a:r>
            <a:r>
              <a:rPr lang="en-US" sz="2400" spc="-100" smtClean="0">
                <a:latin typeface="Tahoma" pitchFamily="34" charset="0"/>
                <a:ea typeface="Tahoma" pitchFamily="34" charset="0"/>
                <a:cs typeface="Tahoma" pitchFamily="34" charset="0"/>
                <a:sym typeface="Wingdings 3"/>
              </a:rPr>
              <a:t> bù 1 = 00101  bù 2 = 00110     (+6</a:t>
            </a:r>
            <a:r>
              <a:rPr lang="en-US" sz="2400" spc="-100" baseline="-25000" smtClean="0">
                <a:latin typeface="Tahoma" pitchFamily="34" charset="0"/>
                <a:ea typeface="Tahoma" pitchFamily="34" charset="0"/>
                <a:cs typeface="Tahoma" pitchFamily="34" charset="0"/>
                <a:sym typeface="Wingdings 3"/>
              </a:rPr>
              <a:t>10</a:t>
            </a:r>
            <a:r>
              <a:rPr lang="en-US" sz="2400" spc="-100" smtClean="0">
                <a:latin typeface="Tahoma" pitchFamily="34" charset="0"/>
                <a:ea typeface="Tahoma" pitchFamily="34" charset="0"/>
                <a:cs typeface="Tahoma" pitchFamily="34" charset="0"/>
                <a:sym typeface="Wingdings 3"/>
              </a:rPr>
              <a:t>)</a:t>
            </a:r>
          </a:p>
          <a:p>
            <a:pPr marL="457200" indent="-457200"/>
            <a:r>
              <a:rPr lang="en-US" sz="2400" spc="-100" smtClean="0">
                <a:latin typeface="Tahoma" pitchFamily="34" charset="0"/>
                <a:ea typeface="Tahoma" pitchFamily="34" charset="0"/>
                <a:cs typeface="Tahoma" pitchFamily="34" charset="0"/>
                <a:sym typeface="Wingdings 3"/>
              </a:rPr>
              <a:t>      Vậy số phải tìm là – 6</a:t>
            </a:r>
            <a:r>
              <a:rPr lang="en-US" sz="2400" spc="-100" baseline="-25000" smtClean="0">
                <a:latin typeface="Tahoma" pitchFamily="34" charset="0"/>
                <a:ea typeface="Tahoma" pitchFamily="34" charset="0"/>
                <a:cs typeface="Tahoma" pitchFamily="34" charset="0"/>
                <a:sym typeface="Wingdings 3"/>
              </a:rPr>
              <a:t>10</a:t>
            </a:r>
            <a:r>
              <a:rPr lang="en-US" sz="2400" spc="-100" smtClean="0">
                <a:latin typeface="Tahoma" pitchFamily="34" charset="0"/>
                <a:ea typeface="Tahoma" pitchFamily="34" charset="0"/>
                <a:cs typeface="Tahoma" pitchFamily="34" charset="0"/>
                <a:sym typeface="Wingdings 3"/>
              </a:rPr>
              <a:t>. </a:t>
            </a:r>
          </a:p>
          <a:p>
            <a:pPr marL="457200" indent="-457200"/>
            <a:r>
              <a:rPr lang="en-US" sz="2400" spc="-100" smtClean="0">
                <a:latin typeface="Tahoma" pitchFamily="34" charset="0"/>
                <a:ea typeface="Tahoma" pitchFamily="34" charset="0"/>
                <a:cs typeface="Tahoma" pitchFamily="34" charset="0"/>
              </a:rPr>
              <a:t>(c) Bit dấu là 1, số âm, để tìm suất ta phải lấy bù 2 của 5 bit còn lại để tìm trị dương tương đương.</a:t>
            </a:r>
          </a:p>
          <a:p>
            <a:pPr marL="457200" indent="-457200"/>
            <a:r>
              <a:rPr lang="en-US" sz="2400" spc="-100" smtClean="0">
                <a:latin typeface="Tahoma" pitchFamily="34" charset="0"/>
                <a:ea typeface="Tahoma" pitchFamily="34" charset="0"/>
                <a:cs typeface="Tahoma" pitchFamily="34" charset="0"/>
              </a:rPr>
              <a:t>        10001 </a:t>
            </a:r>
            <a:r>
              <a:rPr lang="en-US" sz="2400" spc="-100" smtClean="0">
                <a:latin typeface="Tahoma" pitchFamily="34" charset="0"/>
                <a:ea typeface="Tahoma" pitchFamily="34" charset="0"/>
                <a:cs typeface="Tahoma" pitchFamily="34" charset="0"/>
                <a:sym typeface="Wingdings 3"/>
              </a:rPr>
              <a:t> bù 1 = 01110  bù 2 = 01111    (+15</a:t>
            </a:r>
            <a:r>
              <a:rPr lang="en-US" sz="2400" spc="-100" baseline="-25000" smtClean="0">
                <a:latin typeface="Tahoma" pitchFamily="34" charset="0"/>
                <a:ea typeface="Tahoma" pitchFamily="34" charset="0"/>
                <a:cs typeface="Tahoma" pitchFamily="34" charset="0"/>
                <a:sym typeface="Wingdings 3"/>
              </a:rPr>
              <a:t>10</a:t>
            </a:r>
            <a:r>
              <a:rPr lang="en-US" sz="2400" spc="-100" smtClean="0">
                <a:latin typeface="Tahoma" pitchFamily="34" charset="0"/>
                <a:ea typeface="Tahoma" pitchFamily="34" charset="0"/>
                <a:cs typeface="Tahoma" pitchFamily="34" charset="0"/>
                <a:sym typeface="Wingdings 3"/>
              </a:rPr>
              <a:t>)</a:t>
            </a:r>
          </a:p>
          <a:p>
            <a:pPr marL="457200" indent="-457200"/>
            <a:r>
              <a:rPr lang="en-US" sz="2400" spc="-100" smtClean="0">
                <a:latin typeface="Tahoma" pitchFamily="34" charset="0"/>
                <a:ea typeface="Tahoma" pitchFamily="34" charset="0"/>
                <a:cs typeface="Tahoma" pitchFamily="34" charset="0"/>
                <a:sym typeface="Wingdings 3"/>
              </a:rPr>
              <a:t>      Vậy số phải tìm là – 15</a:t>
            </a:r>
            <a:r>
              <a:rPr lang="en-US" sz="2400" spc="-100" baseline="-25000" smtClean="0">
                <a:latin typeface="Tahoma" pitchFamily="34" charset="0"/>
                <a:ea typeface="Tahoma" pitchFamily="34" charset="0"/>
                <a:cs typeface="Tahoma" pitchFamily="34" charset="0"/>
                <a:sym typeface="Wingdings 3"/>
              </a:rPr>
              <a:t>10</a:t>
            </a:r>
            <a:r>
              <a:rPr lang="en-US" sz="2400" spc="-100" smtClean="0">
                <a:latin typeface="Tahoma" pitchFamily="34" charset="0"/>
                <a:ea typeface="Tahoma" pitchFamily="34" charset="0"/>
                <a:cs typeface="Tahoma" pitchFamily="34" charset="0"/>
                <a:sym typeface="Wingdings 3"/>
              </a:rPr>
              <a:t>. </a:t>
            </a:r>
          </a:p>
          <a:p>
            <a:pPr marL="457200" indent="-457200"/>
            <a:r>
              <a:rPr lang="en-US" sz="2400" smtClean="0">
                <a:latin typeface="Arial-Rounded" pitchFamily="34" charset="0"/>
                <a:ea typeface="Arial-Rounded" pitchFamily="34" charset="0"/>
                <a:cs typeface="Arial-Rounded" pitchFamily="34" charset="0"/>
                <a:sym typeface="Wingdings 3"/>
              </a:rPr>
              <a:t>    </a:t>
            </a:r>
            <a:r>
              <a:rPr lang="en-US" sz="2400" smtClean="0">
                <a:latin typeface="Arial-Rounded" pitchFamily="34" charset="0"/>
                <a:ea typeface="Arial-Rounded" pitchFamily="34" charset="0"/>
                <a:cs typeface="Arial-Rounded" pitchFamily="34" charset="0"/>
              </a:rPr>
              <a:t>   </a:t>
            </a:r>
          </a:p>
        </p:txBody>
      </p:sp>
      <p:sp>
        <p:nvSpPr>
          <p:cNvPr id="8" name="TextBox 7"/>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dissolv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wipe(left)">
                                      <p:cBhvr>
                                        <p:cTn id="32" dur="20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dissolve">
                                      <p:cBhvr>
                                        <p:cTn id="37" dur="500"/>
                                        <p:tgtEl>
                                          <p:spTgt spid="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wipe(left)">
                                      <p:cBhvr>
                                        <p:cTn id="42" dur="2000"/>
                                        <p:tgtEl>
                                          <p:spTgt spid="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wipe(left)">
                                      <p:cBhvr>
                                        <p:cTn id="47" dur="1000"/>
                                        <p:tgtEl>
                                          <p:spTgt spid="9">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
                                            <p:txEl>
                                              <p:pRg st="6" end="6"/>
                                            </p:txEl>
                                          </p:spTgt>
                                        </p:tgtEl>
                                        <p:attrNameLst>
                                          <p:attrName>style.visibility</p:attrName>
                                        </p:attrNameLst>
                                      </p:cBhvr>
                                      <p:to>
                                        <p:strVal val="visible"/>
                                      </p:to>
                                    </p:set>
                                    <p:animEffect transition="in" filter="dissolve">
                                      <p:cBhvr>
                                        <p:cTn id="52" dur="500"/>
                                        <p:tgtEl>
                                          <p:spTgt spid="9">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
                                            <p:txEl>
                                              <p:pRg st="7" end="7"/>
                                            </p:txEl>
                                          </p:spTgt>
                                        </p:tgtEl>
                                        <p:attrNameLst>
                                          <p:attrName>style.visibility</p:attrName>
                                        </p:attrNameLst>
                                      </p:cBhvr>
                                      <p:to>
                                        <p:strVal val="visible"/>
                                      </p:to>
                                    </p:set>
                                    <p:animEffect transition="in" filter="wipe(left)">
                                      <p:cBhvr>
                                        <p:cTn id="57" dur="2000"/>
                                        <p:tgtEl>
                                          <p:spTgt spid="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xEl>
                                              <p:pRg st="8" end="8"/>
                                            </p:txEl>
                                          </p:spTgt>
                                        </p:tgtEl>
                                        <p:attrNameLst>
                                          <p:attrName>style.visibility</p:attrName>
                                        </p:attrNameLst>
                                      </p:cBhvr>
                                      <p:to>
                                        <p:strVal val="visible"/>
                                      </p:to>
                                    </p:set>
                                    <p:animEffect transition="in" filter="wipe(left)">
                                      <p:cBhvr>
                                        <p:cTn id="62" dur="2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71</a:t>
            </a:fld>
            <a:endParaRPr lang="en-US"/>
          </a:p>
        </p:txBody>
      </p:sp>
      <p:sp>
        <p:nvSpPr>
          <p:cNvPr id="8" name="TextBox 7"/>
          <p:cNvSpPr txBox="1"/>
          <p:nvPr/>
        </p:nvSpPr>
        <p:spPr>
          <a:xfrm>
            <a:off x="304800" y="990600"/>
            <a:ext cx="8229600" cy="2677656"/>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Trường hợp đặc biệt trong biểu diễn dùng bù 2: </a:t>
            </a:r>
          </a:p>
          <a:p>
            <a:r>
              <a:rPr lang="en-US" sz="2400" spc="-100" smtClean="0">
                <a:latin typeface="Tahoma" pitchFamily="34" charset="0"/>
                <a:ea typeface="Tahoma" pitchFamily="34" charset="0"/>
                <a:cs typeface="Tahoma" pitchFamily="34" charset="0"/>
              </a:rPr>
              <a:t>   Trường hợp số có dấu là bit 1 và các bit suất đều là 0, thì số thập phân tương đương là –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với N là số bit của suất.</a:t>
            </a:r>
          </a:p>
          <a:p>
            <a:r>
              <a:rPr lang="en-US" sz="2400" spc="-100" smtClean="0">
                <a:latin typeface="Tahoma" pitchFamily="34" charset="0"/>
                <a:ea typeface="Tahoma" pitchFamily="34" charset="0"/>
                <a:cs typeface="Tahoma" pitchFamily="34" charset="0"/>
              </a:rPr>
              <a:t>Thí dụ: </a:t>
            </a:r>
          </a:p>
          <a:p>
            <a:r>
              <a:rPr lang="en-US" sz="2400" spc="-100" smtClean="0">
                <a:latin typeface="Tahoma" pitchFamily="34" charset="0"/>
                <a:ea typeface="Tahoma" pitchFamily="34" charset="0"/>
                <a:cs typeface="Tahoma" pitchFamily="34" charset="0"/>
              </a:rPr>
              <a:t>   	    1000 = – 2</a:t>
            </a:r>
            <a:r>
              <a:rPr lang="en-US" sz="2400" spc="-100" baseline="30000" smtClean="0">
                <a:latin typeface="Tahoma" pitchFamily="34" charset="0"/>
                <a:ea typeface="Tahoma" pitchFamily="34" charset="0"/>
                <a:cs typeface="Tahoma" pitchFamily="34" charset="0"/>
              </a:rPr>
              <a:t>3 </a:t>
            </a:r>
            <a:r>
              <a:rPr lang="en-US" sz="2400" spc="-100" smtClean="0">
                <a:latin typeface="Tahoma" pitchFamily="34" charset="0"/>
                <a:ea typeface="Tahoma" pitchFamily="34" charset="0"/>
                <a:cs typeface="Tahoma" pitchFamily="34" charset="0"/>
              </a:rPr>
              <a:t>= – 8</a:t>
            </a:r>
          </a:p>
          <a:p>
            <a:r>
              <a:rPr lang="en-US" sz="2400" spc="-100" smtClean="0">
                <a:latin typeface="Tahoma" pitchFamily="34" charset="0"/>
                <a:ea typeface="Tahoma" pitchFamily="34" charset="0"/>
                <a:cs typeface="Tahoma" pitchFamily="34" charset="0"/>
              </a:rPr>
              <a:t>  	  10000 = – 2</a:t>
            </a:r>
            <a:r>
              <a:rPr lang="en-US" sz="2400" spc="-100" baseline="30000" smtClean="0">
                <a:latin typeface="Tahoma" pitchFamily="34" charset="0"/>
                <a:ea typeface="Tahoma" pitchFamily="34" charset="0"/>
                <a:cs typeface="Tahoma" pitchFamily="34" charset="0"/>
              </a:rPr>
              <a:t>4 </a:t>
            </a:r>
            <a:r>
              <a:rPr lang="en-US" sz="2400" spc="-100" smtClean="0">
                <a:latin typeface="Tahoma" pitchFamily="34" charset="0"/>
                <a:ea typeface="Tahoma" pitchFamily="34" charset="0"/>
                <a:cs typeface="Tahoma" pitchFamily="34" charset="0"/>
              </a:rPr>
              <a:t>= – 16</a:t>
            </a:r>
          </a:p>
          <a:p>
            <a:r>
              <a:rPr lang="en-US" sz="2400" spc="-100" smtClean="0">
                <a:latin typeface="Tahoma" pitchFamily="34" charset="0"/>
                <a:ea typeface="Tahoma" pitchFamily="34" charset="0"/>
                <a:cs typeface="Tahoma" pitchFamily="34" charset="0"/>
              </a:rPr>
              <a:t>	100000 = – 2</a:t>
            </a:r>
            <a:r>
              <a:rPr lang="en-US" sz="2400" spc="-100" baseline="30000" smtClean="0">
                <a:latin typeface="Tahoma" pitchFamily="34" charset="0"/>
                <a:ea typeface="Tahoma" pitchFamily="34" charset="0"/>
                <a:cs typeface="Tahoma" pitchFamily="34" charset="0"/>
              </a:rPr>
              <a:t>5 </a:t>
            </a:r>
            <a:r>
              <a:rPr lang="en-US" sz="2400" spc="-100" smtClean="0">
                <a:latin typeface="Tahoma" pitchFamily="34" charset="0"/>
                <a:ea typeface="Tahoma" pitchFamily="34" charset="0"/>
                <a:cs typeface="Tahoma" pitchFamily="34" charset="0"/>
              </a:rPr>
              <a:t>= – 32    </a:t>
            </a:r>
            <a:endParaRPr lang="en-US" sz="2400" spc="-100" smtClean="0">
              <a:solidFill>
                <a:srgbClr val="C00000"/>
              </a:solidFill>
              <a:latin typeface="Tahoma" pitchFamily="34" charset="0"/>
              <a:ea typeface="Tahoma" pitchFamily="34" charset="0"/>
              <a:cs typeface="Tahoma" pitchFamily="34" charset="0"/>
            </a:endParaRPr>
          </a:p>
        </p:txBody>
      </p:sp>
      <p:sp>
        <p:nvSpPr>
          <p:cNvPr id="10" name="TextBox 9"/>
          <p:cNvSpPr txBox="1"/>
          <p:nvPr/>
        </p:nvSpPr>
        <p:spPr>
          <a:xfrm>
            <a:off x="457200" y="3810000"/>
            <a:ext cx="82296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Ngoài ra, </a:t>
            </a:r>
            <a:r>
              <a:rPr lang="en-US" sz="2400" b="1" spc="-100" smtClean="0">
                <a:latin typeface="Tahoma" pitchFamily="34" charset="0"/>
                <a:ea typeface="Tahoma" pitchFamily="34" charset="0"/>
                <a:cs typeface="Tahoma" pitchFamily="34" charset="0"/>
              </a:rPr>
              <a:t>tầm giá trị</a:t>
            </a:r>
            <a:r>
              <a:rPr lang="en-US" sz="2400" spc="-100" smtClean="0">
                <a:latin typeface="Tahoma" pitchFamily="34" charset="0"/>
                <a:ea typeface="Tahoma" pitchFamily="34" charset="0"/>
                <a:cs typeface="Tahoma" pitchFamily="34" charset="0"/>
              </a:rPr>
              <a:t> của hệ bù 2 với N bit suất là </a:t>
            </a:r>
          </a:p>
          <a:p>
            <a:r>
              <a:rPr lang="en-US" sz="2400" spc="-100" smtClean="0">
                <a:latin typeface="Tahoma" pitchFamily="34" charset="0"/>
                <a:ea typeface="Tahoma" pitchFamily="34" charset="0"/>
                <a:cs typeface="Tahoma" pitchFamily="34" charset="0"/>
              </a:rPr>
              <a:t>     từ  –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đến +( 2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 1), là 2</a:t>
            </a:r>
            <a:r>
              <a:rPr lang="en-US" sz="2400" spc="-100" baseline="30000" smtClean="0">
                <a:latin typeface="Tahoma" pitchFamily="34" charset="0"/>
                <a:ea typeface="Tahoma" pitchFamily="34" charset="0"/>
                <a:cs typeface="Tahoma" pitchFamily="34" charset="0"/>
              </a:rPr>
              <a:t>N+1</a:t>
            </a:r>
            <a:r>
              <a:rPr lang="en-US" sz="2400" spc="-100" smtClean="0">
                <a:latin typeface="Tahoma" pitchFamily="34" charset="0"/>
                <a:ea typeface="Tahoma" pitchFamily="34" charset="0"/>
                <a:cs typeface="Tahoma" pitchFamily="34" charset="0"/>
              </a:rPr>
              <a:t> giá trị, kể cả trị 0   </a:t>
            </a:r>
          </a:p>
          <a:p>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 calcmode="lin" valueType="num">
                                      <p:cBhvr additive="base">
                                        <p:cTn id="18"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Effect transition="in" filter="wipe(left)">
                                      <p:cBhvr>
                                        <p:cTn id="24" dur="500"/>
                                        <p:tgtEl>
                                          <p:spTgt spid="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wipe(left)">
                                      <p:cBhvr>
                                        <p:cTn id="29" dur="500"/>
                                        <p:tgtEl>
                                          <p:spTgt spid="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wipe(left)">
                                      <p:cBhvr>
                                        <p:cTn id="34" dur="500"/>
                                        <p:tgtEl>
                                          <p:spTgt spid="8">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dissolve">
                                      <p:cBhvr>
                                        <p:cTn id="39" dur="500"/>
                                        <p:tgtEl>
                                          <p:spTgt spid="10">
                                            <p:txEl>
                                              <p:pRg st="0" end="0"/>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dissolve">
                                      <p:cBhvr>
                                        <p:cTn id="4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72</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2362200" y="1178929"/>
            <a:ext cx="4114800" cy="5522905"/>
          </a:xfrm>
          <a:prstGeom prst="rect">
            <a:avLst/>
          </a:prstGeom>
          <a:noFill/>
          <a:ln w="9525">
            <a:noFill/>
            <a:miter lim="800000"/>
            <a:headEnd/>
            <a:tailEnd/>
          </a:ln>
        </p:spPr>
      </p:pic>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up)">
                                      <p:cBhvr>
                                        <p:cTn id="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73</a:t>
            </a:fld>
            <a:endParaRPr lang="en-US"/>
          </a:p>
        </p:txBody>
      </p:sp>
      <p:sp>
        <p:nvSpPr>
          <p:cNvPr id="7" name="TextBox 6"/>
          <p:cNvSpPr txBox="1"/>
          <p:nvPr/>
        </p:nvSpPr>
        <p:spPr>
          <a:xfrm>
            <a:off x="304800" y="1066800"/>
            <a:ext cx="7772400" cy="2308324"/>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 Tìm tầm các giá trị của số thập phân không dấu do 1 byte biểu diễn.</a:t>
            </a:r>
          </a:p>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 Tầm giá trị từ</a:t>
            </a:r>
          </a:p>
          <a:p>
            <a:r>
              <a:rPr lang="en-US" sz="2400" spc="-100" smtClean="0">
                <a:latin typeface="Tahoma" pitchFamily="34" charset="0"/>
                <a:ea typeface="Tahoma" pitchFamily="34" charset="0"/>
                <a:cs typeface="Tahoma" pitchFamily="34" charset="0"/>
              </a:rPr>
              <a:t>         0000000</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 0</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đến  1111111</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 255</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         với  256 giá trị (là 2</a:t>
            </a:r>
            <a:r>
              <a:rPr lang="en-US" sz="2400" spc="-100" baseline="30000" smtClean="0">
                <a:latin typeface="Tahoma" pitchFamily="34" charset="0"/>
                <a:ea typeface="Tahoma" pitchFamily="34" charset="0"/>
                <a:cs typeface="Tahoma" pitchFamily="34" charset="0"/>
              </a:rPr>
              <a:t>8</a:t>
            </a:r>
            <a:r>
              <a:rPr lang="en-US" sz="2400" spc="-100" smtClean="0">
                <a:latin typeface="Tahoma" pitchFamily="34" charset="0"/>
                <a:ea typeface="Tahoma" pitchFamily="34" charset="0"/>
                <a:cs typeface="Tahoma" pitchFamily="34" charset="0"/>
              </a:rPr>
              <a:t> = 256).</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381000" y="3505200"/>
            <a:ext cx="7772400" cy="2677656"/>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 Tìm tầm các giá trị của số thập phân có dấu do 1 byte biểu diễn.</a:t>
            </a:r>
          </a:p>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 Tầm giá trị từ</a:t>
            </a:r>
          </a:p>
          <a:p>
            <a:r>
              <a:rPr lang="en-US" sz="2400" spc="-100" smtClean="0">
                <a:latin typeface="Tahoma" pitchFamily="34" charset="0"/>
                <a:ea typeface="Tahoma" pitchFamily="34" charset="0"/>
                <a:cs typeface="Tahoma" pitchFamily="34" charset="0"/>
              </a:rPr>
              <a:t>Trị âm bé nhất  là       1000000</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 – 2</a:t>
            </a:r>
            <a:r>
              <a:rPr lang="en-US" sz="2400" spc="-100" baseline="30000" smtClean="0">
                <a:latin typeface="Tahoma" pitchFamily="34" charset="0"/>
                <a:ea typeface="Tahoma" pitchFamily="34" charset="0"/>
                <a:cs typeface="Tahoma" pitchFamily="34" charset="0"/>
              </a:rPr>
              <a:t>7 </a:t>
            </a:r>
            <a:r>
              <a:rPr lang="en-US" sz="2400" spc="-100" smtClean="0">
                <a:latin typeface="Tahoma" pitchFamily="34" charset="0"/>
                <a:ea typeface="Tahoma" pitchFamily="34" charset="0"/>
                <a:cs typeface="Tahoma" pitchFamily="34" charset="0"/>
              </a:rPr>
              <a:t>= –128</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Trị dương lớn nhất     0111111</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 +2</a:t>
            </a:r>
            <a:r>
              <a:rPr lang="en-US" sz="2400" spc="-100" baseline="30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 – 1 = +127</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    với  256 giá trị, từ –128 đến +127 (là 2</a:t>
            </a:r>
            <a:r>
              <a:rPr lang="en-US" sz="2400" spc="-100" baseline="30000" smtClean="0">
                <a:latin typeface="Tahoma" pitchFamily="34" charset="0"/>
                <a:ea typeface="Tahoma" pitchFamily="34" charset="0"/>
                <a:cs typeface="Tahoma" pitchFamily="34" charset="0"/>
              </a:rPr>
              <a:t>7+1 </a:t>
            </a:r>
            <a:r>
              <a:rPr lang="en-US" sz="2400" spc="-100" smtClean="0">
                <a:latin typeface="Tahoma" pitchFamily="34" charset="0"/>
                <a:ea typeface="Tahoma" pitchFamily="34" charset="0"/>
                <a:cs typeface="Tahoma" pitchFamily="34" charset="0"/>
              </a:rPr>
              <a:t>= 2</a:t>
            </a:r>
            <a:r>
              <a:rPr lang="en-US" sz="2400" spc="-100" baseline="30000" smtClean="0">
                <a:latin typeface="Tahoma" pitchFamily="34" charset="0"/>
                <a:ea typeface="Tahoma" pitchFamily="34" charset="0"/>
                <a:cs typeface="Tahoma" pitchFamily="34" charset="0"/>
              </a:rPr>
              <a:t>8</a:t>
            </a:r>
            <a:r>
              <a:rPr lang="en-US" sz="2400" spc="-100" smtClean="0">
                <a:latin typeface="Tahoma" pitchFamily="34" charset="0"/>
                <a:ea typeface="Tahoma" pitchFamily="34" charset="0"/>
                <a:cs typeface="Tahoma" pitchFamily="34" charset="0"/>
              </a:rPr>
              <a:t> = 256).</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dissolve">
                                      <p:cBhvr>
                                        <p:cTn id="18" dur="500"/>
                                        <p:tgtEl>
                                          <p:spTgt spid="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dissolv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dissolve">
                                      <p:cBhvr>
                                        <p:cTn id="26" dur="500"/>
                                        <p:tgtEl>
                                          <p:spTgt spid="9">
                                            <p:txEl>
                                              <p:pRg st="0" end="0"/>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dissolve">
                                      <p:cBhvr>
                                        <p:cTn id="29" dur="500"/>
                                        <p:tgtEl>
                                          <p:spTgt spid="9">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dissolve">
                                      <p:cBhvr>
                                        <p:cTn id="34" dur="500"/>
                                        <p:tgtEl>
                                          <p:spTgt spid="9">
                                            <p:txEl>
                                              <p:pRg st="2" end="2"/>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dissolve">
                                      <p:cBhvr>
                                        <p:cTn id="37" dur="500"/>
                                        <p:tgtEl>
                                          <p:spTgt spid="9">
                                            <p:txEl>
                                              <p:pRg st="3" end="3"/>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animEffect transition="in" filter="dissolve">
                                      <p:cBhvr>
                                        <p:cTn id="40" dur="500"/>
                                        <p:tgtEl>
                                          <p:spTgt spid="9">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wipe(left)">
                                      <p:cBhvr>
                                        <p:cTn id="45" dur="1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74</a:t>
            </a:fld>
            <a:endParaRPr lang="en-US"/>
          </a:p>
        </p:txBody>
      </p:sp>
      <p:sp>
        <p:nvSpPr>
          <p:cNvPr id="5" name="TextBox 4"/>
          <p:cNvSpPr txBox="1"/>
          <p:nvPr/>
        </p:nvSpPr>
        <p:spPr>
          <a:xfrm>
            <a:off x="457200" y="1066800"/>
            <a:ext cx="8077200" cy="2677656"/>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Một máy tính lưu trữ hai số có dấu dùng hệ bù 2</a:t>
            </a:r>
          </a:p>
          <a:p>
            <a:r>
              <a:rPr lang="en-US" sz="2400" spc="-100" smtClean="0">
                <a:latin typeface="Tahoma" pitchFamily="34" charset="0"/>
                <a:ea typeface="Tahoma" pitchFamily="34" charset="0"/>
                <a:cs typeface="Tahoma" pitchFamily="34" charset="0"/>
              </a:rPr>
              <a:t>      00011111</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=+31</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     11110100</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- 12</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Khi thực hiện chương trình, máy tính phải chuyển các số trên thành số đối dấu (+31 thành – 31 và – 12 thành +12).</a:t>
            </a:r>
          </a:p>
          <a:p>
            <a:r>
              <a:rPr lang="en-US" sz="2400" spc="-100" smtClean="0">
                <a:latin typeface="Tahoma" pitchFamily="34" charset="0"/>
                <a:ea typeface="Tahoma" pitchFamily="34" charset="0"/>
                <a:cs typeface="Tahoma" pitchFamily="34" charset="0"/>
              </a:rPr>
              <a:t>Cho biết phương thức mà máy thực hiện?</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533400" y="4157008"/>
            <a:ext cx="8077200" cy="1938992"/>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Giải</a:t>
            </a:r>
          </a:p>
          <a:p>
            <a:r>
              <a:rPr lang="en-US" sz="2400" spc="-100" smtClean="0">
                <a:latin typeface="Tahoma" pitchFamily="34" charset="0"/>
                <a:ea typeface="Tahoma" pitchFamily="34" charset="0"/>
                <a:cs typeface="Tahoma" pitchFamily="34" charset="0"/>
              </a:rPr>
              <a:t>Để thực hiện đổi dấu, máy tính chỉ đơn giản thực hiện phép bù 2, trên toàn bộ số (bao gồm bit dấu).</a:t>
            </a:r>
          </a:p>
          <a:p>
            <a:r>
              <a:rPr lang="en-US" sz="2400" spc="-100" smtClean="0">
                <a:latin typeface="Tahoma" pitchFamily="34" charset="0"/>
                <a:ea typeface="Tahoma" pitchFamily="34" charset="0"/>
                <a:cs typeface="Tahoma" pitchFamily="34" charset="0"/>
              </a:rPr>
              <a:t>  Vậy máy tính chỉ lấy số từ bộ nhớ, tìm số bù 2 tương ứng, rồi nạp trở lại về bộ nhớ.</a:t>
            </a:r>
          </a:p>
        </p:txBody>
      </p:sp>
      <p:sp>
        <p:nvSpPr>
          <p:cNvPr id="7" name="TextBox 6"/>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dissolve">
                                      <p:cBhvr>
                                        <p:cTn id="13" dur="500"/>
                                        <p:tgtEl>
                                          <p:spTgt spid="5">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dissolve">
                                      <p:cBhvr>
                                        <p:cTn id="16" dur="500"/>
                                        <p:tgtEl>
                                          <p:spTgt spid="5">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dissolve">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dissolv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wipe(left)">
                                      <p:cBhvr>
                                        <p:cTn id="29" dur="2000"/>
                                        <p:tgtEl>
                                          <p:spTgt spid="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5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animEffect transition="in" filter="dissolve">
                                      <p:cBhvr>
                                        <p:cTn id="39" dur="500"/>
                                        <p:tgtEl>
                                          <p:spTgt spid="9">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9">
                                            <p:txEl>
                                              <p:pRg st="2" end="2"/>
                                            </p:txEl>
                                          </p:spTgt>
                                        </p:tgtEl>
                                        <p:attrNameLst>
                                          <p:attrName>style.visibility</p:attrName>
                                        </p:attrNameLst>
                                      </p:cBhvr>
                                      <p:to>
                                        <p:strVal val="visible"/>
                                      </p:to>
                                    </p:set>
                                    <p:animEffect transition="in" filter="dissolve">
                                      <p:cBhvr>
                                        <p:cTn id="44"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75</a:t>
            </a:fld>
            <a:endParaRPr lang="en-US"/>
          </a:p>
        </p:txBody>
      </p:sp>
      <p:sp>
        <p:nvSpPr>
          <p:cNvPr id="5" name="TextBox 4"/>
          <p:cNvSpPr txBox="1"/>
          <p:nvPr/>
        </p:nvSpPr>
        <p:spPr>
          <a:xfrm>
            <a:off x="381000" y="1066800"/>
            <a:ext cx="8534400" cy="4970591"/>
          </a:xfrm>
          <a:prstGeom prst="rect">
            <a:avLst/>
          </a:prstGeom>
          <a:noFill/>
        </p:spPr>
        <p:txBody>
          <a:bodyPr wrap="square" rtlCol="0">
            <a:spAutoFit/>
          </a:bodyPr>
          <a:lstStyle/>
          <a:p>
            <a:pPr>
              <a:spcBef>
                <a:spcPts val="600"/>
              </a:spcBef>
              <a:spcAft>
                <a:spcPts val="600"/>
              </a:spcAft>
            </a:pPr>
            <a:r>
              <a:rPr lang="en-US" sz="2400" b="1" spc="-100" smtClean="0">
                <a:solidFill>
                  <a:srgbClr val="C00000"/>
                </a:solidFill>
                <a:latin typeface="Tahoma" pitchFamily="34" charset="0"/>
                <a:ea typeface="Tahoma" pitchFamily="34" charset="0"/>
                <a:cs typeface="Tahoma" pitchFamily="34" charset="0"/>
              </a:rPr>
              <a:t>Câu hỏi ôn tập</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Biễu diễn các số thập phân sang dạng số nhị phân 8 bit trong hệ bù 2. (a)  +13   (b) – 7  (c) – 128</a:t>
            </a:r>
          </a:p>
          <a:p>
            <a:pPr marL="457200" indent="-457200">
              <a:buAutoNum type="arabicPeriod"/>
            </a:pPr>
            <a:r>
              <a:rPr lang="en-US" sz="2400" spc="-100" smtClean="0">
                <a:latin typeface="Tahoma" pitchFamily="34" charset="0"/>
                <a:ea typeface="Tahoma" pitchFamily="34" charset="0"/>
                <a:cs typeface="Tahoma" pitchFamily="34" charset="0"/>
              </a:rPr>
              <a:t>Chuyển các số nhị phân có dấu trong hệ bù 2 sang số thập phân (a) 100011    (b) 1000000   (c) 01111110</a:t>
            </a:r>
          </a:p>
          <a:p>
            <a:pPr marL="457200" indent="-457200">
              <a:buAutoNum type="arabicPeriod"/>
            </a:pPr>
            <a:r>
              <a:rPr lang="en-US" sz="2400" spc="-100" smtClean="0">
                <a:latin typeface="Tahoma" pitchFamily="34" charset="0"/>
                <a:ea typeface="Tahoma" pitchFamily="34" charset="0"/>
                <a:cs typeface="Tahoma" pitchFamily="34" charset="0"/>
              </a:rPr>
              <a:t>Cho biết tầm các số thập phân có dấu do 12 bit biểu diễn (bao gồm bit dấu.</a:t>
            </a:r>
          </a:p>
          <a:p>
            <a:pPr marL="457200" indent="-457200">
              <a:buAutoNum type="arabicPeriod"/>
            </a:pPr>
            <a:r>
              <a:rPr lang="en-US" sz="2400" spc="-100" smtClean="0">
                <a:latin typeface="Tahoma" pitchFamily="34" charset="0"/>
                <a:ea typeface="Tahoma" pitchFamily="34" charset="0"/>
                <a:cs typeface="Tahoma" pitchFamily="34" charset="0"/>
              </a:rPr>
              <a:t>Để biểu diễn số thập phân từ - 50 đến +50 cần bao nhiêu bit?</a:t>
            </a:r>
          </a:p>
          <a:p>
            <a:pPr marL="457200" indent="-457200">
              <a:buAutoNum type="arabicPeriod"/>
            </a:pPr>
            <a:r>
              <a:rPr lang="en-US" sz="2400" spc="-100" smtClean="0">
                <a:latin typeface="Tahoma" pitchFamily="34" charset="0"/>
                <a:ea typeface="Tahoma" pitchFamily="34" charset="0"/>
                <a:cs typeface="Tahoma" pitchFamily="34" charset="0"/>
              </a:rPr>
              <a:t>Giá trị số thập phân âm bé nhất do 2 byte biểu diễn là bao nhiêu?</a:t>
            </a:r>
          </a:p>
          <a:p>
            <a:pPr marL="457200" indent="-457200">
              <a:buAutoNum type="arabicPeriod"/>
            </a:pPr>
            <a:r>
              <a:rPr lang="en-US" sz="2400" spc="-100" smtClean="0">
                <a:latin typeface="Tahoma" pitchFamily="34" charset="0"/>
                <a:ea typeface="Tahoma" pitchFamily="34" charset="0"/>
                <a:cs typeface="Tahoma" pitchFamily="34" charset="0"/>
              </a:rPr>
              <a:t>Thực hiện phép bù 2 cho các số (a) 10000  (b) 10000000 (c) 1000 </a:t>
            </a:r>
          </a:p>
          <a:p>
            <a:pPr marL="457200" indent="-457200">
              <a:buAutoNum type="arabicPeriod"/>
            </a:pPr>
            <a:r>
              <a:rPr lang="en-US" sz="2400" spc="-100" smtClean="0">
                <a:latin typeface="Tahoma" pitchFamily="34" charset="0"/>
                <a:ea typeface="Tahoma" pitchFamily="34" charset="0"/>
                <a:cs typeface="Tahoma" pitchFamily="34" charset="0"/>
              </a:rPr>
              <a:t>Định nghĩa phép đảo dấu</a:t>
            </a:r>
            <a:endParaRPr lang="en-US" sz="2400" spc="-100">
              <a:latin typeface="Tahoma" pitchFamily="34" charset="0"/>
              <a:ea typeface="Tahoma" pitchFamily="34" charset="0"/>
              <a:cs typeface="Tahoma" pitchFamily="34" charset="0"/>
            </a:endParaRPr>
          </a:p>
        </p:txBody>
      </p:sp>
      <p:sp>
        <p:nvSpPr>
          <p:cNvPr id="6" name="TextBox 5"/>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Biểu diễn số có dấu</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ssolv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ssolv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1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76</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cộng trong hệ bù 2</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81000" y="1143000"/>
            <a:ext cx="83058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Trường hợp 1: Hai số dương</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Xét trường hợp +9 cộng với +4.</a:t>
            </a:r>
            <a:endParaRPr lang="en-US" sz="2400" spc="-100">
              <a:latin typeface="Tahoma" pitchFamily="34" charset="0"/>
              <a:ea typeface="Tahoma" pitchFamily="34" charset="0"/>
              <a:cs typeface="Tahoma"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2133600" y="1981200"/>
            <a:ext cx="3981451" cy="1447800"/>
          </a:xfrm>
          <a:prstGeom prst="rect">
            <a:avLst/>
          </a:prstGeom>
          <a:noFill/>
          <a:ln w="9525">
            <a:noFill/>
            <a:miter lim="800000"/>
            <a:headEnd/>
            <a:tailEnd/>
          </a:ln>
        </p:spPr>
      </p:pic>
      <p:sp>
        <p:nvSpPr>
          <p:cNvPr id="9" name="TextBox 8"/>
          <p:cNvSpPr txBox="1"/>
          <p:nvPr/>
        </p:nvSpPr>
        <p:spPr>
          <a:xfrm>
            <a:off x="381000" y="3505200"/>
            <a:ext cx="83058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Trường hợp 2: Một số dương và số âm bé hơn</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Xét trường hợp +9 cộng với - 4. Chú ý là – 4 phải viết theo dạng bù 2. Vậy +4 (00100) phải chuyển thành – 4 (11100).  </a:t>
            </a:r>
            <a:endParaRPr lang="en-US" sz="2400" spc="-100">
              <a:latin typeface="Tahoma" pitchFamily="34" charset="0"/>
              <a:ea typeface="Tahoma" pitchFamily="34" charset="0"/>
              <a:cs typeface="Tahoma" pitchFamily="34" charset="0"/>
            </a:endParaRPr>
          </a:p>
        </p:txBody>
      </p:sp>
      <p:pic>
        <p:nvPicPr>
          <p:cNvPr id="3077" name="Picture 5"/>
          <p:cNvPicPr>
            <a:picLocks noChangeAspect="1" noChangeArrowheads="1"/>
          </p:cNvPicPr>
          <p:nvPr/>
        </p:nvPicPr>
        <p:blipFill>
          <a:blip r:embed="rId4" cstate="print"/>
          <a:srcRect/>
          <a:stretch>
            <a:fillRect/>
          </a:stretch>
        </p:blipFill>
        <p:spPr bwMode="auto">
          <a:xfrm>
            <a:off x="1936448" y="4648201"/>
            <a:ext cx="4544182" cy="1981200"/>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animEffect transition="in" filter="dissolve">
                                      <p:cBhvr>
                                        <p:cTn id="15" dur="500"/>
                                        <p:tgtEl>
                                          <p:spTgt spid="307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dissolve">
                                      <p:cBhvr>
                                        <p:cTn id="20" dur="500"/>
                                        <p:tgtEl>
                                          <p:spTgt spid="9">
                                            <p:txEl>
                                              <p:pRg st="0" end="0"/>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dissolve">
                                      <p:cBhvr>
                                        <p:cTn id="23" dur="5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077"/>
                                        </p:tgtEl>
                                        <p:attrNameLst>
                                          <p:attrName>style.visibility</p:attrName>
                                        </p:attrNameLst>
                                      </p:cBhvr>
                                      <p:to>
                                        <p:strVal val="visible"/>
                                      </p:to>
                                    </p:set>
                                    <p:animEffect transition="in" filter="dissolve">
                                      <p:cBhvr>
                                        <p:cTn id="28"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77</a:t>
            </a:fld>
            <a:endParaRPr lang="en-US"/>
          </a:p>
        </p:txBody>
      </p:sp>
      <p:sp>
        <p:nvSpPr>
          <p:cNvPr id="6" name="TextBox 5"/>
          <p:cNvSpPr txBox="1"/>
          <p:nvPr/>
        </p:nvSpPr>
        <p:spPr>
          <a:xfrm>
            <a:off x="381000" y="1143000"/>
            <a:ext cx="83058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Trường hợp 3: Số dương cộng với số âm lớn hơn</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Xét trường hợp - 9 cộng với +4.</a:t>
            </a:r>
            <a:endParaRPr lang="en-US" sz="2400" spc="-100">
              <a:latin typeface="Tahoma" pitchFamily="34" charset="0"/>
              <a:ea typeface="Tahoma" pitchFamily="34" charset="0"/>
              <a:cs typeface="Tahoma" pitchFamily="34" charset="0"/>
            </a:endParaRPr>
          </a:p>
        </p:txBody>
      </p:sp>
      <p:pic>
        <p:nvPicPr>
          <p:cNvPr id="4099" name="Picture 3"/>
          <p:cNvPicPr>
            <a:picLocks noChangeAspect="1" noChangeArrowheads="1"/>
          </p:cNvPicPr>
          <p:nvPr/>
        </p:nvPicPr>
        <p:blipFill>
          <a:blip r:embed="rId3" cstate="print"/>
          <a:srcRect/>
          <a:stretch>
            <a:fillRect/>
          </a:stretch>
        </p:blipFill>
        <p:spPr bwMode="auto">
          <a:xfrm>
            <a:off x="2022022" y="1981200"/>
            <a:ext cx="4343400" cy="1600200"/>
          </a:xfrm>
          <a:prstGeom prst="rect">
            <a:avLst/>
          </a:prstGeom>
          <a:noFill/>
          <a:ln w="9525">
            <a:noFill/>
            <a:miter lim="800000"/>
            <a:headEnd/>
            <a:tailEnd/>
          </a:ln>
        </p:spPr>
      </p:pic>
      <p:sp>
        <p:nvSpPr>
          <p:cNvPr id="8" name="TextBox 7"/>
          <p:cNvSpPr txBox="1"/>
          <p:nvPr/>
        </p:nvSpPr>
        <p:spPr>
          <a:xfrm>
            <a:off x="228600" y="3657600"/>
            <a:ext cx="85344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Trường hợp 4: Hai số âm</a:t>
            </a:r>
            <a:r>
              <a:rPr lang="en-US" sz="2400" spc="-100" smtClean="0">
                <a:latin typeface="Tahoma" pitchFamily="34" charset="0"/>
                <a:ea typeface="Tahoma" pitchFamily="34" charset="0"/>
                <a:cs typeface="Tahoma" pitchFamily="34" charset="0"/>
              </a:rPr>
              <a:t>. Xét trường hợp - 9 cộng với - 4.</a:t>
            </a:r>
            <a:endParaRPr lang="en-US" sz="2400" spc="-100">
              <a:latin typeface="Tahoma" pitchFamily="34" charset="0"/>
              <a:ea typeface="Tahoma" pitchFamily="34" charset="0"/>
              <a:cs typeface="Tahoma" pitchFamily="34" charset="0"/>
            </a:endParaRPr>
          </a:p>
        </p:txBody>
      </p:sp>
      <p:pic>
        <p:nvPicPr>
          <p:cNvPr id="4100" name="Picture 4"/>
          <p:cNvPicPr>
            <a:picLocks noChangeAspect="1" noChangeArrowheads="1"/>
          </p:cNvPicPr>
          <p:nvPr/>
        </p:nvPicPr>
        <p:blipFill>
          <a:blip r:embed="rId4" cstate="print"/>
          <a:srcRect/>
          <a:stretch>
            <a:fillRect/>
          </a:stretch>
        </p:blipFill>
        <p:spPr bwMode="auto">
          <a:xfrm>
            <a:off x="2514600" y="4267200"/>
            <a:ext cx="5290458" cy="2057400"/>
          </a:xfrm>
          <a:prstGeom prst="rect">
            <a:avLst/>
          </a:prstGeom>
          <a:noFill/>
          <a:ln w="9525">
            <a:noFill/>
            <a:miter lim="800000"/>
            <a:headEnd/>
            <a:tailEnd/>
          </a:ln>
        </p:spPr>
      </p:pic>
      <p:sp>
        <p:nvSpPr>
          <p:cNvPr id="9" name="TextBox 8"/>
          <p:cNvSpPr txBox="1"/>
          <p:nvPr/>
        </p:nvSpPr>
        <p:spPr>
          <a:xfrm>
            <a:off x="0" y="0"/>
            <a:ext cx="6553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cộng trong hệ bù 2</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dissolve">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dissolve">
                                      <p:cBhvr>
                                        <p:cTn id="2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78</a:t>
            </a:fld>
            <a:endParaRPr lang="en-US"/>
          </a:p>
        </p:txBody>
      </p:sp>
      <p:sp>
        <p:nvSpPr>
          <p:cNvPr id="6" name="TextBox 5"/>
          <p:cNvSpPr txBox="1"/>
          <p:nvPr/>
        </p:nvSpPr>
        <p:spPr>
          <a:xfrm>
            <a:off x="228600" y="1066800"/>
            <a:ext cx="85344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Trường hợp 5: Hai số bằng nhau và đối dấu</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491286" y="1991840"/>
            <a:ext cx="7128714" cy="1513359"/>
          </a:xfrm>
          <a:prstGeom prst="rect">
            <a:avLst/>
          </a:prstGeom>
          <a:noFill/>
          <a:ln w="9525">
            <a:noFill/>
            <a:miter lim="800000"/>
            <a:headEnd/>
            <a:tailEnd/>
          </a:ln>
        </p:spPr>
      </p:pic>
      <p:sp>
        <p:nvSpPr>
          <p:cNvPr id="7" name="TextBox 6"/>
          <p:cNvSpPr txBox="1"/>
          <p:nvPr/>
        </p:nvSpPr>
        <p:spPr>
          <a:xfrm>
            <a:off x="381000" y="3940076"/>
            <a:ext cx="85344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r>
              <a:rPr lang="en-US" sz="2400" spc="-100" smtClean="0">
                <a:latin typeface="Tahoma" pitchFamily="34" charset="0"/>
                <a:ea typeface="Tahoma" pitchFamily="34" charset="0"/>
                <a:cs typeface="Tahoma" pitchFamily="34" charset="0"/>
              </a:rPr>
              <a:t>: Các số đang ở hệ bù 2</a:t>
            </a:r>
          </a:p>
          <a:p>
            <a:pPr marL="457200" indent="-457200">
              <a:buAutoNum type="arabicPeriod"/>
            </a:pPr>
            <a:r>
              <a:rPr lang="en-US" sz="2400" spc="-100" smtClean="0">
                <a:latin typeface="Tahoma" pitchFamily="34" charset="0"/>
                <a:ea typeface="Tahoma" pitchFamily="34" charset="0"/>
                <a:cs typeface="Tahoma" pitchFamily="34" charset="0"/>
              </a:rPr>
              <a:t>Đúng hay sai: Cộng hai số nhị phân có dấu, có bit dấu là 1, thì suất của tổng ở dạng bù 2.</a:t>
            </a:r>
          </a:p>
          <a:p>
            <a:pPr marL="457200" indent="-457200">
              <a:buAutoNum type="arabicPeriod"/>
            </a:pPr>
            <a:r>
              <a:rPr lang="en-US" sz="2400" spc="-100" smtClean="0">
                <a:latin typeface="Tahoma" pitchFamily="34" charset="0"/>
                <a:ea typeface="Tahoma" pitchFamily="34" charset="0"/>
                <a:cs typeface="Tahoma" pitchFamily="34" charset="0"/>
              </a:rPr>
              <a:t>Cộng các cặp số có dấu. Biểu diễn tổng theo dạng số nhị phân có dấu và theo hệ thập phân.</a:t>
            </a:r>
          </a:p>
          <a:p>
            <a:pPr marL="457200" indent="-457200"/>
            <a:r>
              <a:rPr lang="en-US" sz="2400" spc="-100" smtClean="0">
                <a:latin typeface="Tahoma" pitchFamily="34" charset="0"/>
                <a:ea typeface="Tahoma" pitchFamily="34" charset="0"/>
                <a:cs typeface="Tahoma" pitchFamily="34" charset="0"/>
              </a:rPr>
              <a:t> (a) 100111 + 111011       (b) 100111 + 011001 </a:t>
            </a:r>
          </a:p>
        </p:txBody>
      </p:sp>
      <p:sp>
        <p:nvSpPr>
          <p:cNvPr id="8" name="TextBox 7"/>
          <p:cNvSpPr txBox="1"/>
          <p:nvPr/>
        </p:nvSpPr>
        <p:spPr>
          <a:xfrm>
            <a:off x="0" y="0"/>
            <a:ext cx="6553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cộng trong hệ bù 2</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dissolv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dissolv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dissolv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left)">
                                      <p:cBhvr>
                                        <p:cTn id="3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79</a:t>
            </a:fld>
            <a:endParaRPr lang="en-US"/>
          </a:p>
        </p:txBody>
      </p:sp>
      <p:sp>
        <p:nvSpPr>
          <p:cNvPr id="7" name="TextBox 6"/>
          <p:cNvSpPr txBox="1"/>
          <p:nvPr/>
        </p:nvSpPr>
        <p:spPr>
          <a:xfrm>
            <a:off x="304800" y="990600"/>
            <a:ext cx="84582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Phép trừ trong hệ bù 2, thực chất là thực hiện phép cộng.</a:t>
            </a:r>
          </a:p>
          <a:p>
            <a:r>
              <a:rPr lang="en-US" sz="2400" b="1" spc="-100" smtClean="0">
                <a:solidFill>
                  <a:srgbClr val="FF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Xét phép tính 9 – 4</a:t>
            </a:r>
          </a:p>
        </p:txBody>
      </p:sp>
      <p:pic>
        <p:nvPicPr>
          <p:cNvPr id="1029" name="Picture 5"/>
          <p:cNvPicPr>
            <a:picLocks noChangeAspect="1" noChangeArrowheads="1"/>
          </p:cNvPicPr>
          <p:nvPr/>
        </p:nvPicPr>
        <p:blipFill>
          <a:blip r:embed="rId3" cstate="print"/>
          <a:srcRect/>
          <a:stretch>
            <a:fillRect/>
          </a:stretch>
        </p:blipFill>
        <p:spPr bwMode="auto">
          <a:xfrm>
            <a:off x="1828801" y="3219371"/>
            <a:ext cx="4724400" cy="1581228"/>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2362200" y="1828800"/>
            <a:ext cx="2362200" cy="704515"/>
          </a:xfrm>
          <a:prstGeom prst="rect">
            <a:avLst/>
          </a:prstGeom>
          <a:noFill/>
          <a:ln w="9525">
            <a:noFill/>
            <a:miter lim="800000"/>
            <a:headEnd/>
            <a:tailEnd/>
          </a:ln>
        </p:spPr>
      </p:pic>
      <p:sp>
        <p:nvSpPr>
          <p:cNvPr id="12" name="TextBox 11"/>
          <p:cNvSpPr txBox="1"/>
          <p:nvPr/>
        </p:nvSpPr>
        <p:spPr>
          <a:xfrm>
            <a:off x="990600" y="2590800"/>
            <a:ext cx="2971800" cy="461665"/>
          </a:xfrm>
          <a:prstGeom prst="rect">
            <a:avLst/>
          </a:prstGeom>
          <a:noFill/>
        </p:spPr>
        <p:txBody>
          <a:bodyPr wrap="square" rtlCol="0">
            <a:spAutoFit/>
          </a:bodyPr>
          <a:lstStyle/>
          <a:p>
            <a:r>
              <a:rPr lang="en-US" sz="2400" smtClean="0">
                <a:latin typeface="Arial-Rounded"/>
                <a:sym typeface="Wingdings 3"/>
              </a:rPr>
              <a:t>   </a:t>
            </a:r>
            <a:r>
              <a:rPr lang="en-US" sz="2400" smtClean="0">
                <a:latin typeface="Tahoma" pitchFamily="34" charset="0"/>
                <a:ea typeface="Tahoma" pitchFamily="34" charset="0"/>
                <a:cs typeface="Tahoma" pitchFamily="34" charset="0"/>
                <a:sym typeface="Wingdings 3"/>
              </a:rPr>
              <a:t>9 – 4 = 9 + (- 4)</a:t>
            </a:r>
            <a:endParaRPr lang="en-US" sz="2400">
              <a:latin typeface="Tahoma" pitchFamily="34" charset="0"/>
              <a:ea typeface="Tahoma" pitchFamily="34" charset="0"/>
              <a:cs typeface="Tahoma" pitchFamily="34" charset="0"/>
            </a:endParaRPr>
          </a:p>
        </p:txBody>
      </p:sp>
      <p:sp>
        <p:nvSpPr>
          <p:cNvPr id="8" name="TextBox 7"/>
          <p:cNvSpPr txBox="1"/>
          <p:nvPr/>
        </p:nvSpPr>
        <p:spPr>
          <a:xfrm>
            <a:off x="0" y="0"/>
            <a:ext cx="6553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trừ trong hệ bù 2</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dissolv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dissolve">
                                      <p:cBhvr>
                                        <p:cTn id="2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76200" y="228600"/>
            <a:ext cx="9144000" cy="584775"/>
          </a:xfrm>
          <a:prstGeom prst="rect">
            <a:avLst/>
          </a:prstGeom>
          <a:noFill/>
        </p:spPr>
        <p:txBody>
          <a:bodyPr wrap="square" rtlCol="0">
            <a:spAutoFit/>
          </a:bodyPr>
          <a:lstStyle/>
          <a:p>
            <a:r>
              <a:rPr lang="en-US" sz="32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Bộ giải mã 3 đường sang 8 đường (có ENABLE)  </a:t>
            </a:r>
            <a:endParaRPr lang="en-US" sz="32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76200" y="1066800"/>
            <a:ext cx="4800600" cy="461665"/>
          </a:xfrm>
          <a:prstGeom prst="rect">
            <a:avLst/>
          </a:prstGeom>
          <a:noFill/>
        </p:spPr>
        <p:txBody>
          <a:bodyPr wrap="square" rtlCol="0">
            <a:spAutoFit/>
          </a:bodyPr>
          <a:lstStyle/>
          <a:p>
            <a:r>
              <a:rPr lang="en-US" sz="2400" spc="-100" smtClean="0">
                <a:solidFill>
                  <a:srgbClr val="002060"/>
                </a:solidFill>
                <a:latin typeface="Tahoma" pitchFamily="34" charset="0"/>
                <a:ea typeface="Tahoma" pitchFamily="34" charset="0"/>
                <a:cs typeface="Tahoma" pitchFamily="34" charset="0"/>
              </a:rPr>
              <a:t>Sơ đồ mạch logic của 74ALS138</a:t>
            </a:r>
            <a:endParaRPr lang="en-US" sz="2400" spc="-100">
              <a:solidFill>
                <a:srgbClr val="002060"/>
              </a:solidFill>
              <a:latin typeface="Tahoma" pitchFamily="34" charset="0"/>
              <a:ea typeface="Tahoma" pitchFamily="34" charset="0"/>
              <a:cs typeface="Tahoma" pitchFamily="34" charset="0"/>
            </a:endParaRPr>
          </a:p>
        </p:txBody>
      </p:sp>
      <p:sp>
        <p:nvSpPr>
          <p:cNvPr id="11" name="TextBox 10"/>
          <p:cNvSpPr txBox="1"/>
          <p:nvPr/>
        </p:nvSpPr>
        <p:spPr>
          <a:xfrm>
            <a:off x="5791200" y="838200"/>
            <a:ext cx="2133600" cy="461665"/>
          </a:xfrm>
          <a:prstGeom prst="rect">
            <a:avLst/>
          </a:prstGeom>
          <a:noFill/>
        </p:spPr>
        <p:txBody>
          <a:bodyPr wrap="square" rtlCol="0">
            <a:spAutoFit/>
          </a:bodyPr>
          <a:lstStyle/>
          <a:p>
            <a:r>
              <a:rPr lang="en-US" sz="2400" spc="-100" smtClean="0">
                <a:solidFill>
                  <a:srgbClr val="002060"/>
                </a:solidFill>
                <a:latin typeface="Tahoma" pitchFamily="34" charset="0"/>
                <a:ea typeface="Tahoma" pitchFamily="34" charset="0"/>
                <a:cs typeface="Tahoma" pitchFamily="34" charset="0"/>
              </a:rPr>
              <a:t>Ký hiệu logic</a:t>
            </a:r>
            <a:endParaRPr lang="en-US" sz="2400" spc="-100">
              <a:solidFill>
                <a:srgbClr val="002060"/>
              </a:solidFill>
              <a:latin typeface="Tahoma" pitchFamily="34" charset="0"/>
              <a:ea typeface="Tahoma" pitchFamily="34" charset="0"/>
              <a:cs typeface="Tahoma" pitchFamily="34" charset="0"/>
            </a:endParaRPr>
          </a:p>
        </p:txBody>
      </p:sp>
      <p:pic>
        <p:nvPicPr>
          <p:cNvPr id="3077" name="Picture 5"/>
          <p:cNvPicPr>
            <a:picLocks noChangeAspect="1" noChangeArrowheads="1"/>
          </p:cNvPicPr>
          <p:nvPr/>
        </p:nvPicPr>
        <p:blipFill>
          <a:blip r:embed="rId3" cstate="print"/>
          <a:srcRect/>
          <a:stretch>
            <a:fillRect/>
          </a:stretch>
        </p:blipFill>
        <p:spPr bwMode="auto">
          <a:xfrm>
            <a:off x="5791200" y="5257800"/>
            <a:ext cx="3179428" cy="1199161"/>
          </a:xfrm>
          <a:prstGeom prst="rect">
            <a:avLst/>
          </a:prstGeom>
          <a:noFill/>
          <a:ln w="9525">
            <a:noFill/>
            <a:miter lim="800000"/>
            <a:headEnd/>
            <a:tailEnd/>
          </a:ln>
        </p:spPr>
      </p:pic>
      <p:sp>
        <p:nvSpPr>
          <p:cNvPr id="14" name="TextBox 13"/>
          <p:cNvSpPr txBox="1"/>
          <p:nvPr/>
        </p:nvSpPr>
        <p:spPr>
          <a:xfrm>
            <a:off x="5867400" y="4719935"/>
            <a:ext cx="2133600" cy="461665"/>
          </a:xfrm>
          <a:prstGeom prst="rect">
            <a:avLst/>
          </a:prstGeom>
          <a:noFill/>
        </p:spPr>
        <p:txBody>
          <a:bodyPr wrap="square" rtlCol="0">
            <a:spAutoFit/>
          </a:bodyPr>
          <a:lstStyle/>
          <a:p>
            <a:r>
              <a:rPr lang="en-US" sz="2400" spc="-100" smtClean="0">
                <a:solidFill>
                  <a:srgbClr val="002060"/>
                </a:solidFill>
                <a:latin typeface="Tahoma" pitchFamily="34" charset="0"/>
                <a:ea typeface="Tahoma" pitchFamily="34" charset="0"/>
                <a:cs typeface="Tahoma" pitchFamily="34" charset="0"/>
              </a:rPr>
              <a:t>Bảng sự thật</a:t>
            </a:r>
            <a:endParaRPr lang="en-US" sz="2400" spc="-100">
              <a:solidFill>
                <a:srgbClr val="002060"/>
              </a:solidFill>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4" cstate="print"/>
          <a:srcRect/>
          <a:stretch>
            <a:fillRect/>
          </a:stretch>
        </p:blipFill>
        <p:spPr bwMode="auto">
          <a:xfrm>
            <a:off x="142875" y="1666875"/>
            <a:ext cx="5495925" cy="4733925"/>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5876925" y="1447800"/>
            <a:ext cx="2428875" cy="3105150"/>
          </a:xfrm>
          <a:prstGeom prst="rect">
            <a:avLst/>
          </a:prstGeom>
          <a:noFill/>
          <a:ln w="9525">
            <a:noFill/>
            <a:miter lim="800000"/>
            <a:headEnd/>
            <a:tailEnd/>
          </a:ln>
        </p:spPr>
      </p:pic>
      <p:sp>
        <p:nvSpPr>
          <p:cNvPr id="10" name="Rectangular Callout 9"/>
          <p:cNvSpPr/>
          <p:nvPr/>
        </p:nvSpPr>
        <p:spPr>
          <a:xfrm>
            <a:off x="4495800" y="1600200"/>
            <a:ext cx="1371600" cy="838200"/>
          </a:xfrm>
          <a:prstGeom prst="wedgeRectCallout">
            <a:avLst>
              <a:gd name="adj1" fmla="val -111362"/>
              <a:gd name="adj2" fmla="val 119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0" smtClean="0">
                <a:latin typeface="Tahoma" pitchFamily="34" charset="0"/>
                <a:ea typeface="Tahoma" pitchFamily="34" charset="0"/>
                <a:cs typeface="Tahoma" pitchFamily="34" charset="0"/>
              </a:rPr>
              <a:t>Tác động của cổng AND </a:t>
            </a:r>
            <a:endParaRPr lang="en-US" spc="-100">
              <a:latin typeface="Tahoma" pitchFamily="34" charset="0"/>
              <a:ea typeface="Tahoma" pitchFamily="34" charset="0"/>
              <a:cs typeface="Tahoma" pitchFamily="34"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up)">
                                      <p:cBhvr>
                                        <p:cTn id="12" dur="1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wedge">
                                      <p:cBhvr>
                                        <p:cTn id="22" dur="2000"/>
                                        <p:tgtEl>
                                          <p:spTgt spid="205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077"/>
                                        </p:tgtEl>
                                        <p:attrNameLst>
                                          <p:attrName>style.visibility</p:attrName>
                                        </p:attrNameLst>
                                      </p:cBhvr>
                                      <p:to>
                                        <p:strVal val="visible"/>
                                      </p:to>
                                    </p:set>
                                    <p:animEffect transition="in" filter="wipe(up)">
                                      <p:cBhvr>
                                        <p:cTn id="33" dur="500"/>
                                        <p:tgtEl>
                                          <p:spTgt spid="307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2000"/>
                                        <p:tgtEl>
                                          <p:spTgt spid="10"/>
                                        </p:tgtEl>
                                      </p:cBhvr>
                                    </p:animEffect>
                                    <p:set>
                                      <p:cBhvr>
                                        <p:cTn id="43"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P spid="10" grpId="0" animBg="1"/>
      <p:bldP spid="10"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80</a:t>
            </a:fld>
            <a:endParaRPr lang="en-US"/>
          </a:p>
        </p:txBody>
      </p:sp>
      <p:sp>
        <p:nvSpPr>
          <p:cNvPr id="6" name="TextBox 5"/>
          <p:cNvSpPr txBox="1"/>
          <p:nvPr/>
        </p:nvSpPr>
        <p:spPr>
          <a:xfrm>
            <a:off x="304800" y="990600"/>
            <a:ext cx="8458200" cy="461665"/>
          </a:xfrm>
          <a:prstGeom prst="rect">
            <a:avLst/>
          </a:prstGeom>
          <a:noFill/>
        </p:spPr>
        <p:txBody>
          <a:bodyPr wrap="square" rtlCol="0">
            <a:spAutoFit/>
          </a:bodyPr>
          <a:lstStyle/>
          <a:p>
            <a:r>
              <a:rPr lang="en-US" sz="2400" smtClean="0">
                <a:latin typeface="Arial-Rounded"/>
              </a:rPr>
              <a:t> </a:t>
            </a:r>
            <a:r>
              <a:rPr lang="en-US" sz="2400" b="1" spc="-100" smtClean="0">
                <a:solidFill>
                  <a:srgbClr val="FF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Xét phép tính  – 4 – 9 </a:t>
            </a:r>
          </a:p>
        </p:txBody>
      </p:sp>
      <p:pic>
        <p:nvPicPr>
          <p:cNvPr id="2050" name="Picture 2"/>
          <p:cNvPicPr>
            <a:picLocks noChangeAspect="1" noChangeArrowheads="1"/>
          </p:cNvPicPr>
          <p:nvPr/>
        </p:nvPicPr>
        <p:blipFill>
          <a:blip r:embed="rId3" cstate="print"/>
          <a:srcRect/>
          <a:stretch>
            <a:fillRect/>
          </a:stretch>
        </p:blipFill>
        <p:spPr bwMode="auto">
          <a:xfrm>
            <a:off x="2255694" y="1447800"/>
            <a:ext cx="2087706" cy="620669"/>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171700" y="2590800"/>
            <a:ext cx="2171700" cy="1447800"/>
          </a:xfrm>
          <a:prstGeom prst="rect">
            <a:avLst/>
          </a:prstGeom>
          <a:noFill/>
          <a:ln w="9525">
            <a:noFill/>
            <a:miter lim="800000"/>
            <a:headEnd/>
            <a:tailEnd/>
          </a:ln>
        </p:spPr>
      </p:pic>
      <p:sp>
        <p:nvSpPr>
          <p:cNvPr id="10" name="TextBox 9"/>
          <p:cNvSpPr txBox="1"/>
          <p:nvPr/>
        </p:nvSpPr>
        <p:spPr>
          <a:xfrm>
            <a:off x="457200" y="2129135"/>
            <a:ext cx="8458200" cy="461665"/>
          </a:xfrm>
          <a:prstGeom prst="rect">
            <a:avLst/>
          </a:prstGeom>
          <a:noFill/>
        </p:spPr>
        <p:txBody>
          <a:bodyPr wrap="square" rtlCol="0">
            <a:spAutoFit/>
          </a:bodyPr>
          <a:lstStyle/>
          <a:p>
            <a:r>
              <a:rPr lang="en-US" sz="2400" smtClean="0">
                <a:latin typeface="Arial-Rounded"/>
              </a:rPr>
              <a:t>         </a:t>
            </a:r>
            <a:r>
              <a:rPr lang="en-US" sz="2400" smtClean="0">
                <a:effectLst>
                  <a:outerShdw blurRad="38100" dist="38100" dir="2700000" algn="tl">
                    <a:srgbClr val="000000">
                      <a:alpha val="43137"/>
                    </a:srgbClr>
                  </a:outerShdw>
                </a:effectLst>
                <a:latin typeface="Tahoma" pitchFamily="34" charset="0"/>
                <a:ea typeface="Tahoma" pitchFamily="34" charset="0"/>
                <a:cs typeface="Tahoma" pitchFamily="34" charset="0"/>
              </a:rPr>
              <a:t>– 4 – 9 = (– 4)  + (– 9) </a:t>
            </a:r>
          </a:p>
        </p:txBody>
      </p:sp>
      <p:sp>
        <p:nvSpPr>
          <p:cNvPr id="12" name="TextBox 11"/>
          <p:cNvSpPr txBox="1"/>
          <p:nvPr/>
        </p:nvSpPr>
        <p:spPr>
          <a:xfrm>
            <a:off x="457200" y="4495800"/>
            <a:ext cx="8458200" cy="830997"/>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Bài luyện tập</a:t>
            </a:r>
            <a:r>
              <a:rPr lang="en-US" sz="2400" spc="-100" smtClean="0">
                <a:latin typeface="Tahoma" pitchFamily="34" charset="0"/>
                <a:ea typeface="Tahoma" pitchFamily="34" charset="0"/>
                <a:cs typeface="Tahoma" pitchFamily="34" charset="0"/>
              </a:rPr>
              <a:t>: Tính:</a:t>
            </a:r>
          </a:p>
          <a:p>
            <a:r>
              <a:rPr lang="en-US" sz="2400" spc="-100" smtClean="0">
                <a:latin typeface="Tahoma" pitchFamily="34" charset="0"/>
                <a:ea typeface="Tahoma" pitchFamily="34" charset="0"/>
                <a:cs typeface="Tahoma" pitchFamily="34" charset="0"/>
              </a:rPr>
              <a:t> (a) +9 – (– 4);  (b) – 9 – ( +4);  (c) – 9 – (– 4); (d) +4 – (– 4).   </a:t>
            </a:r>
          </a:p>
        </p:txBody>
      </p:sp>
      <p:sp>
        <p:nvSpPr>
          <p:cNvPr id="9" name="TextBox 8"/>
          <p:cNvSpPr txBox="1"/>
          <p:nvPr/>
        </p:nvSpPr>
        <p:spPr>
          <a:xfrm>
            <a:off x="0" y="0"/>
            <a:ext cx="6553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trừ trong hệ bù 2</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dissolv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dissolve">
                                      <p:cBhvr>
                                        <p:cTn id="22" dur="500"/>
                                        <p:tgtEl>
                                          <p:spTgt spid="205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dissolve">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wipe(left)">
                                      <p:cBhvr>
                                        <p:cTn id="32" dur="20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81</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Tràn hàng (overflow)</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457200" y="1066800"/>
            <a:ext cx="80772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Trong mỗi phép tính cộng và trừ vừa qua, kết quả ta có 4 bit suất và một bit dấu, bit thứ 6 (nếu có) bị bỏ qua. Tuy nhiên, khi xét trường hợp khi (+9)+(+8): </a:t>
            </a:r>
          </a:p>
        </p:txBody>
      </p:sp>
      <p:pic>
        <p:nvPicPr>
          <p:cNvPr id="12290" name="Picture 2"/>
          <p:cNvPicPr>
            <a:picLocks noChangeAspect="1" noChangeArrowheads="1"/>
          </p:cNvPicPr>
          <p:nvPr/>
        </p:nvPicPr>
        <p:blipFill>
          <a:blip r:embed="rId3" cstate="print"/>
          <a:srcRect/>
          <a:stretch>
            <a:fillRect/>
          </a:stretch>
        </p:blipFill>
        <p:spPr bwMode="auto">
          <a:xfrm>
            <a:off x="2590800" y="2286000"/>
            <a:ext cx="4398825" cy="1347788"/>
          </a:xfrm>
          <a:prstGeom prst="rect">
            <a:avLst/>
          </a:prstGeom>
          <a:noFill/>
          <a:ln w="9525">
            <a:noFill/>
            <a:miter lim="800000"/>
            <a:headEnd/>
            <a:tailEnd/>
          </a:ln>
        </p:spPr>
      </p:pic>
      <p:sp>
        <p:nvSpPr>
          <p:cNvPr id="8" name="TextBox 7"/>
          <p:cNvSpPr txBox="1"/>
          <p:nvPr/>
        </p:nvSpPr>
        <p:spPr>
          <a:xfrm>
            <a:off x="228600" y="3733800"/>
            <a:ext cx="8458200" cy="193899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Đáp số cho bit dấu là âm (ta đang cộng 2 số dương) phải là +17, cần nhiều hơn 4 bit, xuất hiện tràn hàng (overflow).</a:t>
            </a:r>
          </a:p>
          <a:p>
            <a:r>
              <a:rPr lang="en-US" sz="2400" spc="-100" smtClean="0">
                <a:latin typeface="Tahoma" pitchFamily="34" charset="0"/>
                <a:ea typeface="Tahoma" pitchFamily="34" charset="0"/>
                <a:cs typeface="Tahoma" pitchFamily="34" charset="0"/>
              </a:rPr>
              <a:t>Điều kiện overflow xuất hiện khi cộng hai số dương hay hai số âm. </a:t>
            </a:r>
          </a:p>
          <a:p>
            <a:r>
              <a:rPr lang="en-US" sz="2400" spc="-100" smtClean="0">
                <a:latin typeface="Tahoma" pitchFamily="34" charset="0"/>
                <a:ea typeface="Tahoma" pitchFamily="34" charset="0"/>
                <a:cs typeface="Tahoma" pitchFamily="34" charset="0"/>
              </a:rPr>
              <a:t>Phát hiện overflow khi bit dấu của kết quả giống với các bit dấu của số đang cộng.</a:t>
            </a:r>
            <a:r>
              <a:rPr lang="en-US" sz="2400" smtClean="0">
                <a:latin typeface="Arial-Rounded"/>
                <a:cs typeface="Arial" pitchFamily="34" charset="0"/>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dissolve">
                                      <p:cBhvr>
                                        <p:cTn id="12" dur="50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dissolv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dissolve">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blinds(vertical)">
                                      <p:cBhvr>
                                        <p:cTn id="2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82</a:t>
            </a:fld>
            <a:endParaRPr lang="en-US"/>
          </a:p>
        </p:txBody>
      </p:sp>
      <p:sp>
        <p:nvSpPr>
          <p:cNvPr id="6" name="TextBox 5"/>
          <p:cNvSpPr txBox="1"/>
          <p:nvPr/>
        </p:nvSpPr>
        <p:spPr>
          <a:xfrm>
            <a:off x="457200" y="1266885"/>
            <a:ext cx="8382000" cy="452431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Phép trừ trong hệ bù 2 được thực hiện bằng cách lấy bù 2 số trừ rồi cộng với số bị trừ, nên overflow chỉ xuất hiện khi số trừ và số bị trừ khác dấu nhau.</a:t>
            </a:r>
          </a:p>
          <a:p>
            <a:r>
              <a:rPr lang="en-US" sz="2400" spc="-100" smtClean="0">
                <a:latin typeface="Tahoma" pitchFamily="34" charset="0"/>
                <a:ea typeface="Tahoma" pitchFamily="34" charset="0"/>
                <a:cs typeface="Tahoma" pitchFamily="34" charset="0"/>
              </a:rPr>
              <a:t>Thí dụ nếu trừ số (–8) với  (+9), số (–8) được đảo dấu rồi cộng với +9, và overflow tạo kết quả âm sai do suất quá lớn. </a:t>
            </a:r>
          </a:p>
          <a:p>
            <a:r>
              <a:rPr lang="en-US" sz="2400" spc="-100" smtClean="0">
                <a:latin typeface="Tahoma" pitchFamily="34" charset="0"/>
                <a:ea typeface="Tahoma" pitchFamily="34" charset="0"/>
                <a:cs typeface="Tahoma" pitchFamily="34" charset="0"/>
              </a:rPr>
              <a:t>Máy tính có mach đặc biệt để phát hiện các điều kiện oveflow khi cộng hay trừ hai số. </a:t>
            </a:r>
          </a:p>
          <a:p>
            <a:r>
              <a:rPr lang="en-US" sz="2400" spc="-100" smtClean="0">
                <a:latin typeface="Tahoma" pitchFamily="34" charset="0"/>
                <a:ea typeface="Tahoma" pitchFamily="34" charset="0"/>
                <a:cs typeface="Tahoma" pitchFamily="34" charset="0"/>
              </a:rPr>
              <a:t>Mạch điện này cảnh báo cho đơn vị điều khiển của máy tính khi có overflow và kết quả sai.</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Điều này, sẽ được trình bày sau.   </a:t>
            </a:r>
          </a:p>
          <a:p>
            <a:r>
              <a:rPr lang="en-US" sz="2400" smtClean="0">
                <a:latin typeface="Arial-Rounded"/>
                <a:cs typeface="Arial" pitchFamily="34" charset="0"/>
              </a:rPr>
              <a:t>   </a:t>
            </a:r>
          </a:p>
        </p:txBody>
      </p:sp>
      <p:sp>
        <p:nvSpPr>
          <p:cNvPr id="7" name="TextBox 6"/>
          <p:cNvSpPr txBox="1"/>
          <p:nvPr/>
        </p:nvSpPr>
        <p:spPr>
          <a:xfrm>
            <a:off x="0" y="0"/>
            <a:ext cx="6553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Tràn hàng (overflow)</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83</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Nhân số nhị phân</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81000" y="1143000"/>
            <a:ext cx="83058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Phép nhân được thực hiện giống trường hợp nhân thập phân. Xem thí dụ sau  </a:t>
            </a:r>
            <a:endParaRPr lang="en-US" sz="2400" spc="-100">
              <a:latin typeface="Tahoma" pitchFamily="34" charset="0"/>
              <a:ea typeface="Tahoma" pitchFamily="34" charset="0"/>
              <a:cs typeface="Tahoma"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2071687" y="2030040"/>
            <a:ext cx="4252913" cy="2618160"/>
          </a:xfrm>
          <a:prstGeom prst="rect">
            <a:avLst/>
          </a:prstGeom>
          <a:noFill/>
          <a:ln w="9525">
            <a:noFill/>
            <a:miter lim="800000"/>
            <a:headEnd/>
            <a:tailEnd/>
          </a:ln>
        </p:spPr>
      </p:pic>
      <p:sp>
        <p:nvSpPr>
          <p:cNvPr id="8" name="TextBox 7"/>
          <p:cNvSpPr txBox="1"/>
          <p:nvPr/>
        </p:nvSpPr>
        <p:spPr>
          <a:xfrm>
            <a:off x="381000" y="4953000"/>
            <a:ext cx="83058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Phép nhân được thực hiện giống trường hợp nhân thập phân. Xem thí dụ sau  </a:t>
            </a:r>
            <a:endParaRPr lang="en-US" sz="2400" spc="-100">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dissolv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84</a:t>
            </a:fld>
            <a:endParaRPr lang="en-US"/>
          </a:p>
        </p:txBody>
      </p:sp>
      <p:sp>
        <p:nvSpPr>
          <p:cNvPr id="7" name="TextBox 6"/>
          <p:cNvSpPr txBox="1"/>
          <p:nvPr/>
        </p:nvSpPr>
        <p:spPr>
          <a:xfrm>
            <a:off x="152400" y="304800"/>
            <a:ext cx="86106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Xem lại thí dụ trên:</a:t>
            </a:r>
          </a:p>
          <a:p>
            <a:r>
              <a:rPr lang="en-US" sz="2400" spc="-100" smtClean="0">
                <a:latin typeface="Tahoma" pitchFamily="34" charset="0"/>
                <a:ea typeface="Tahoma" pitchFamily="34" charset="0"/>
                <a:cs typeface="Tahoma" pitchFamily="34" charset="0"/>
              </a:rPr>
              <a:t>Thực ra máy tính thực hiện phép nhân bằng cách </a:t>
            </a:r>
            <a:r>
              <a:rPr lang="en-US" sz="2400" b="1" spc="-100" smtClean="0">
                <a:latin typeface="Tahoma" pitchFamily="34" charset="0"/>
                <a:ea typeface="Tahoma" pitchFamily="34" charset="0"/>
                <a:cs typeface="Tahoma" pitchFamily="34" charset="0"/>
              </a:rPr>
              <a:t>cộng</a:t>
            </a:r>
            <a:r>
              <a:rPr lang="en-US" sz="2400" spc="-100" smtClean="0">
                <a:latin typeface="Tahoma" pitchFamily="34" charset="0"/>
                <a:ea typeface="Tahoma" pitchFamily="34" charset="0"/>
                <a:cs typeface="Tahoma" pitchFamily="34" charset="0"/>
              </a:rPr>
              <a:t> và </a:t>
            </a:r>
            <a:r>
              <a:rPr lang="en-US" sz="2400" b="1" spc="-100" smtClean="0">
                <a:latin typeface="Tahoma" pitchFamily="34" charset="0"/>
                <a:ea typeface="Tahoma" pitchFamily="34" charset="0"/>
                <a:cs typeface="Tahoma" pitchFamily="34" charset="0"/>
              </a:rPr>
              <a:t>dời</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pic>
        <p:nvPicPr>
          <p:cNvPr id="2052" name="Picture 4"/>
          <p:cNvPicPr>
            <a:picLocks noChangeAspect="1" noChangeArrowheads="1"/>
          </p:cNvPicPr>
          <p:nvPr/>
        </p:nvPicPr>
        <p:blipFill>
          <a:blip r:embed="rId3" cstate="print"/>
          <a:srcRect/>
          <a:stretch>
            <a:fillRect/>
          </a:stretch>
        </p:blipFill>
        <p:spPr bwMode="auto">
          <a:xfrm>
            <a:off x="1371600" y="1752600"/>
            <a:ext cx="5534025" cy="2019300"/>
          </a:xfrm>
          <a:prstGeom prst="rect">
            <a:avLst/>
          </a:prstGeom>
          <a:noFill/>
          <a:ln w="9525">
            <a:noFill/>
            <a:miter lim="800000"/>
            <a:headEnd/>
            <a:tailEnd/>
          </a:ln>
        </p:spPr>
      </p:pic>
      <p:sp>
        <p:nvSpPr>
          <p:cNvPr id="10" name="TextBox 9"/>
          <p:cNvSpPr txBox="1"/>
          <p:nvPr/>
        </p:nvSpPr>
        <p:spPr>
          <a:xfrm>
            <a:off x="152400" y="4724400"/>
            <a:ext cx="83058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Bài luyện tập:</a:t>
            </a:r>
          </a:p>
          <a:p>
            <a:r>
              <a:rPr lang="en-US" sz="2400" spc="-100" smtClean="0">
                <a:latin typeface="Tahoma" pitchFamily="34" charset="0"/>
                <a:ea typeface="Tahoma" pitchFamily="34" charset="0"/>
                <a:cs typeface="Tahoma" pitchFamily="34" charset="0"/>
              </a:rPr>
              <a:t>Thực hiện phép nhân không dấu 0111 và 1110</a:t>
            </a:r>
            <a:endParaRPr lang="en-US" sz="2400" spc="-100">
              <a:latin typeface="Tahoma" pitchFamily="34" charset="0"/>
              <a:ea typeface="Tahoma" pitchFamily="34" charset="0"/>
              <a:cs typeface="Tahoma" pitchFamily="34" charset="0"/>
            </a:endParaRP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dissolv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85</a:t>
            </a:fld>
            <a:endParaRPr lang="en-US"/>
          </a:p>
        </p:txBody>
      </p:sp>
      <p:sp>
        <p:nvSpPr>
          <p:cNvPr id="7" name="TextBox 6"/>
          <p:cNvSpPr txBox="1"/>
          <p:nvPr/>
        </p:nvSpPr>
        <p:spPr>
          <a:xfrm>
            <a:off x="304800" y="381000"/>
            <a:ext cx="83058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Trường hợp số dương nhân với số dương</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Hai số đều ở dạng nhị phân, tích cũng là số nhị phân dương, bit dấu là 0.</a:t>
            </a:r>
          </a:p>
          <a:p>
            <a:r>
              <a:rPr lang="en-US" sz="2400" spc="-100" smtClean="0">
                <a:latin typeface="Tahoma" pitchFamily="34" charset="0"/>
                <a:ea typeface="Tahoma" pitchFamily="34" charset="0"/>
                <a:cs typeface="Tahoma" pitchFamily="34" charset="0"/>
              </a:rPr>
              <a:t>Khi một số dương nhân với một số âm (được chuyển sang dạng bù 2). </a:t>
            </a:r>
          </a:p>
          <a:p>
            <a:r>
              <a:rPr lang="en-US" sz="2400" spc="-100" smtClean="0">
                <a:latin typeface="Tahoma" pitchFamily="34" charset="0"/>
                <a:ea typeface="Tahoma" pitchFamily="34" charset="0"/>
                <a:cs typeface="Tahoma" pitchFamily="34" charset="0"/>
              </a:rPr>
              <a:t>Tích có dạng suất thực, tuy nhiên giá trị này phải là âm, nên tích này phải được chuyển sang dạng bù 2, cho bit dấu là 1.   </a:t>
            </a:r>
            <a:endParaRPr lang="en-US" sz="2400" spc="-100">
              <a:latin typeface="Tahoma" pitchFamily="34" charset="0"/>
              <a:ea typeface="Tahoma" pitchFamily="34" charset="0"/>
              <a:cs typeface="Tahoma" pitchFamily="34" charset="0"/>
            </a:endParaRPr>
          </a:p>
        </p:txBody>
      </p:sp>
    </p:spTree>
  </p:cSld>
  <p:clrMapOvr>
    <a:masterClrMapping/>
  </p:clrMapOvr>
  <p:transition spd="slow">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86</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chia nhị phân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81000" y="1066800"/>
            <a:ext cx="78486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Thông thường, trong máy tính đem số bị chia trừ dần (bằng phép cộng số bù 2) để có kết quả.  </a:t>
            </a:r>
            <a:endParaRPr lang="en-US" sz="2400" spc="-100">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87</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cộng BCD</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1066800"/>
            <a:ext cx="85344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Tổng nhỏ hơn hay bằng 9</a:t>
            </a:r>
            <a:r>
              <a:rPr lang="en-US" sz="2400" spc="-100" smtClean="0">
                <a:latin typeface="Tahoma" pitchFamily="34" charset="0"/>
                <a:ea typeface="Tahoma" pitchFamily="34" charset="0"/>
                <a:cs typeface="Tahoma" pitchFamily="34" charset="0"/>
              </a:rPr>
              <a:t>: Xét </a:t>
            </a:r>
            <a:endParaRPr lang="en-US" sz="2400" spc="-100">
              <a:latin typeface="Tahoma" pitchFamily="34" charset="0"/>
              <a:ea typeface="Tahoma" pitchFamily="34" charset="0"/>
              <a:cs typeface="Tahoma" pitchFamily="34" charset="0"/>
            </a:endParaRPr>
          </a:p>
        </p:txBody>
      </p:sp>
      <p:pic>
        <p:nvPicPr>
          <p:cNvPr id="2052" name="Picture 4"/>
          <p:cNvPicPr>
            <a:picLocks noChangeAspect="1" noChangeArrowheads="1"/>
          </p:cNvPicPr>
          <p:nvPr/>
        </p:nvPicPr>
        <p:blipFill>
          <a:blip r:embed="rId3" cstate="print"/>
          <a:srcRect/>
          <a:stretch>
            <a:fillRect/>
          </a:stretch>
        </p:blipFill>
        <p:spPr bwMode="auto">
          <a:xfrm>
            <a:off x="1471356" y="1593538"/>
            <a:ext cx="3710244" cy="997262"/>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1295399" y="2759319"/>
            <a:ext cx="4572001" cy="1022106"/>
          </a:xfrm>
          <a:prstGeom prst="rect">
            <a:avLst/>
          </a:prstGeom>
          <a:noFill/>
          <a:ln w="9525">
            <a:noFill/>
            <a:miter lim="800000"/>
            <a:headEnd/>
            <a:tailEnd/>
          </a:ln>
        </p:spPr>
      </p:pic>
      <p:sp>
        <p:nvSpPr>
          <p:cNvPr id="12" name="TextBox 11"/>
          <p:cNvSpPr txBox="1"/>
          <p:nvPr/>
        </p:nvSpPr>
        <p:spPr>
          <a:xfrm>
            <a:off x="533400" y="4038600"/>
            <a:ext cx="78486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Ta tổng các số hạng nhỏ hơn hay bằng 9, không có số nhớ. Phép tính bình thường như phép tính nhị phân.</a:t>
            </a:r>
            <a:endParaRPr lang="en-US" sz="24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dissolve">
                                      <p:cBhvr>
                                        <p:cTn id="13" dur="500"/>
                                        <p:tgtEl>
                                          <p:spTgt spid="205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wipe(up)">
                                      <p:cBhvr>
                                        <p:cTn id="18" dur="500"/>
                                        <p:tgtEl>
                                          <p:spTgt spid="205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88</a:t>
            </a:fld>
            <a:endParaRPr lang="en-US"/>
          </a:p>
        </p:txBody>
      </p:sp>
      <p:sp>
        <p:nvSpPr>
          <p:cNvPr id="6" name="TextBox 5"/>
          <p:cNvSpPr txBox="1"/>
          <p:nvPr/>
        </p:nvSpPr>
        <p:spPr>
          <a:xfrm>
            <a:off x="304800" y="1066800"/>
            <a:ext cx="8534400" cy="830997"/>
          </a:xfrm>
          <a:prstGeom prst="rect">
            <a:avLst/>
          </a:prstGeom>
          <a:noFill/>
        </p:spPr>
        <p:txBody>
          <a:bodyPr wrap="square" rtlCol="0">
            <a:spAutoFit/>
          </a:bodyPr>
          <a:lstStyle/>
          <a:p>
            <a:r>
              <a:rPr lang="en-US" sz="2400" b="1" smtClean="0">
                <a:solidFill>
                  <a:srgbClr val="C00000"/>
                </a:solidFill>
                <a:latin typeface="Tahoma" pitchFamily="34" charset="0"/>
                <a:ea typeface="Tahoma" pitchFamily="34" charset="0"/>
                <a:cs typeface="Tahoma" pitchFamily="34" charset="0"/>
              </a:rPr>
              <a:t>Tổng lớn hơn 9</a:t>
            </a:r>
            <a:r>
              <a:rPr lang="en-US" sz="2400" smtClean="0">
                <a:latin typeface="Tahoma" pitchFamily="34" charset="0"/>
                <a:ea typeface="Tahoma" pitchFamily="34" charset="0"/>
                <a:cs typeface="Tahoma" pitchFamily="34" charset="0"/>
              </a:rPr>
              <a:t>:</a:t>
            </a:r>
          </a:p>
          <a:p>
            <a:r>
              <a:rPr lang="en-US" sz="2400" smtClean="0">
                <a:latin typeface="Tahoma" pitchFamily="34" charset="0"/>
                <a:ea typeface="Tahoma" pitchFamily="34" charset="0"/>
                <a:cs typeface="Tahoma" pitchFamily="34" charset="0"/>
              </a:rPr>
              <a:t>Xét </a:t>
            </a:r>
            <a:endParaRPr lang="en-US" sz="2400">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304800" y="2133600"/>
            <a:ext cx="4467225" cy="79057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5381625" y="2019300"/>
            <a:ext cx="3533775" cy="1790700"/>
          </a:xfrm>
          <a:prstGeom prst="rect">
            <a:avLst/>
          </a:prstGeom>
          <a:noFill/>
          <a:ln w="9525">
            <a:noFill/>
            <a:miter lim="800000"/>
            <a:headEnd/>
            <a:tailEnd/>
          </a:ln>
        </p:spPr>
      </p:pic>
      <p:sp>
        <p:nvSpPr>
          <p:cNvPr id="8" name="Right Arrow 7"/>
          <p:cNvSpPr/>
          <p:nvPr/>
        </p:nvSpPr>
        <p:spPr>
          <a:xfrm>
            <a:off x="4953000" y="2362200"/>
            <a:ext cx="990600" cy="6096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5" cstate="print"/>
          <a:srcRect/>
          <a:stretch>
            <a:fillRect/>
          </a:stretch>
        </p:blipFill>
        <p:spPr bwMode="auto">
          <a:xfrm>
            <a:off x="4572000" y="4114800"/>
            <a:ext cx="4333875" cy="2228850"/>
          </a:xfrm>
          <a:prstGeom prst="rect">
            <a:avLst/>
          </a:prstGeom>
          <a:noFill/>
          <a:ln w="9525">
            <a:noFill/>
            <a:miter lim="800000"/>
            <a:headEnd/>
            <a:tailEnd/>
          </a:ln>
        </p:spPr>
      </p:pic>
      <p:sp>
        <p:nvSpPr>
          <p:cNvPr id="10" name="TextBox 9"/>
          <p:cNvSpPr txBox="1"/>
          <p:nvPr/>
        </p:nvSpPr>
        <p:spPr>
          <a:xfrm>
            <a:off x="304800" y="3371671"/>
            <a:ext cx="40386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Do LSB =17&gt;9</a:t>
            </a:r>
          </a:p>
          <a:p>
            <a:r>
              <a:rPr lang="en-US" sz="2400" spc="-100" smtClean="0">
                <a:latin typeface="Tahoma" pitchFamily="34" charset="0"/>
                <a:ea typeface="Tahoma" pitchFamily="34" charset="0"/>
                <a:cs typeface="Tahoma" pitchFamily="34" charset="0"/>
              </a:rPr>
              <a:t>Phải +6 vào số hạng này </a:t>
            </a:r>
          </a:p>
          <a:p>
            <a:r>
              <a:rPr lang="en-US" sz="2400" smtClean="0">
                <a:latin typeface="Arial-Rounded"/>
              </a:rPr>
              <a:t> </a:t>
            </a:r>
            <a:endParaRPr lang="en-US" sz="2400">
              <a:latin typeface="Arial-Rounded"/>
            </a:endParaRPr>
          </a:p>
        </p:txBody>
      </p:sp>
      <p:sp>
        <p:nvSpPr>
          <p:cNvPr id="11" name="TextBox 10"/>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cộng BCD</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dissolv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Effect transition="in" filter="dissolve">
                                      <p:cBhvr>
                                        <p:cTn id="22" dur="500"/>
                                        <p:tgtEl>
                                          <p:spTgt spid="307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3076"/>
                                        </p:tgtEl>
                                        <p:attrNameLst>
                                          <p:attrName>style.visibility</p:attrName>
                                        </p:attrNameLst>
                                      </p:cBhvr>
                                      <p:to>
                                        <p:strVal val="visible"/>
                                      </p:to>
                                    </p:set>
                                    <p:animEffect transition="in" filter="wedge">
                                      <p:cBhvr>
                                        <p:cTn id="32"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89</a:t>
            </a:fld>
            <a:endParaRPr lang="en-US"/>
          </a:p>
        </p:txBody>
      </p:sp>
      <p:sp>
        <p:nvSpPr>
          <p:cNvPr id="7" name="TextBox 6"/>
          <p:cNvSpPr txBox="1"/>
          <p:nvPr/>
        </p:nvSpPr>
        <p:spPr>
          <a:xfrm>
            <a:off x="152400" y="1066800"/>
            <a:ext cx="89916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Tóm tắt về phép cộng BCD</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Cộng số BCD theo từng số hạng, với phép cộng nhị phân.</a:t>
            </a:r>
          </a:p>
          <a:p>
            <a:pPr marL="457200" indent="-457200">
              <a:buAutoNum type="arabicPeriod"/>
            </a:pPr>
            <a:r>
              <a:rPr lang="en-US" sz="2400" spc="-100" smtClean="0">
                <a:latin typeface="Tahoma" pitchFamily="34" charset="0"/>
                <a:ea typeface="Tahoma" pitchFamily="34" charset="0"/>
                <a:cs typeface="Tahoma" pitchFamily="34" charset="0"/>
              </a:rPr>
              <a:t>Tại vị trí có tổng nhỏ hơn hay bằng 9, không cần sửa.              </a:t>
            </a:r>
          </a:p>
          <a:p>
            <a:pPr marL="457200" indent="-457200"/>
            <a:r>
              <a:rPr lang="en-US" sz="2400" spc="-100" smtClean="0">
                <a:latin typeface="Tahoma" pitchFamily="34" charset="0"/>
                <a:ea typeface="Tahoma" pitchFamily="34" charset="0"/>
                <a:cs typeface="Tahoma" pitchFamily="34" charset="0"/>
              </a:rPr>
              <a:t>     Tổng là số BCD</a:t>
            </a:r>
          </a:p>
          <a:p>
            <a:pPr marL="457200" indent="-457200"/>
            <a:r>
              <a:rPr lang="en-US" sz="2400" spc="-100" smtClean="0">
                <a:latin typeface="Tahoma" pitchFamily="34" charset="0"/>
                <a:ea typeface="Tahoma" pitchFamily="34" charset="0"/>
                <a:cs typeface="Tahoma" pitchFamily="34" charset="0"/>
              </a:rPr>
              <a:t>3. Tại vị trí có tổng nhỏ lớn hơn 9, cộng thêm 6 (0110) để hiệu chỉnh để có tổng là số BCD đúng. </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152400" y="3406676"/>
            <a:ext cx="8991600" cy="461665"/>
          </a:xfrm>
          <a:prstGeom prst="rect">
            <a:avLst/>
          </a:prstGeom>
          <a:noFill/>
        </p:spPr>
        <p:txBody>
          <a:bodyPr wrap="square" rtlCol="0">
            <a:spAutoFit/>
          </a:bodyPr>
          <a:lstStyle/>
          <a:p>
            <a:r>
              <a:rPr lang="en-US" sz="2400" b="1" smtClean="0">
                <a:solidFill>
                  <a:srgbClr val="C00000"/>
                </a:solidFill>
                <a:latin typeface="Tahoma" pitchFamily="34" charset="0"/>
                <a:ea typeface="Tahoma" pitchFamily="34" charset="0"/>
                <a:cs typeface="Tahoma" pitchFamily="34" charset="0"/>
              </a:rPr>
              <a:t>Thí dụ</a:t>
            </a:r>
            <a:r>
              <a:rPr lang="en-US" sz="2400" smtClean="0">
                <a:latin typeface="Tahoma" pitchFamily="34" charset="0"/>
                <a:ea typeface="Tahoma" pitchFamily="34" charset="0"/>
                <a:cs typeface="Tahoma" pitchFamily="34" charset="0"/>
              </a:rPr>
              <a:t>:</a:t>
            </a:r>
          </a:p>
        </p:txBody>
      </p:sp>
      <p:pic>
        <p:nvPicPr>
          <p:cNvPr id="4100" name="Picture 4"/>
          <p:cNvPicPr>
            <a:picLocks noChangeAspect="1" noChangeArrowheads="1"/>
          </p:cNvPicPr>
          <p:nvPr/>
        </p:nvPicPr>
        <p:blipFill>
          <a:blip r:embed="rId3" cstate="print"/>
          <a:srcRect/>
          <a:stretch>
            <a:fillRect/>
          </a:stretch>
        </p:blipFill>
        <p:spPr bwMode="auto">
          <a:xfrm>
            <a:off x="285356" y="3962400"/>
            <a:ext cx="8630044" cy="1752600"/>
          </a:xfrm>
          <a:prstGeom prst="rect">
            <a:avLst/>
          </a:prstGeom>
          <a:noFill/>
          <a:ln w="9525">
            <a:noFill/>
            <a:miter lim="800000"/>
            <a:headEnd/>
            <a:tailEnd/>
          </a:ln>
        </p:spPr>
      </p:pic>
      <p:sp>
        <p:nvSpPr>
          <p:cNvPr id="9" name="TextBox 8"/>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cộng BCD</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dissolv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dissolve">
                                      <p:cBhvr>
                                        <p:cTn id="23" dur="50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dissolve">
                                      <p:cBhvr>
                                        <p:cTn id="28" dur="5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100"/>
                                        </p:tgtEl>
                                        <p:attrNameLst>
                                          <p:attrName>style.visibility</p:attrName>
                                        </p:attrNameLst>
                                      </p:cBhvr>
                                      <p:to>
                                        <p:strVal val="visible"/>
                                      </p:to>
                                    </p:set>
                                    <p:animEffect transition="in" filter="dissolve">
                                      <p:cBhvr>
                                        <p:cTn id="38"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0" y="0"/>
            <a:ext cx="9144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 1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1143000"/>
            <a:ext cx="8305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Tìm trạng thái các ngõ ra của 74ALS138 khi có tập vào sau: </a:t>
            </a:r>
            <a:endParaRPr lang="en-US" sz="2400" spc="-100">
              <a:latin typeface="Tahoma" pitchFamily="34" charset="0"/>
              <a:ea typeface="Tahoma" pitchFamily="34" charset="0"/>
              <a:cs typeface="Tahoma" pitchFamily="34" charset="0"/>
            </a:endParaRPr>
          </a:p>
        </p:txBody>
      </p:sp>
      <p:sp>
        <p:nvSpPr>
          <p:cNvPr id="14" name="TextBox 13"/>
          <p:cNvSpPr txBox="1"/>
          <p:nvPr/>
        </p:nvSpPr>
        <p:spPr>
          <a:xfrm>
            <a:off x="381000" y="2586335"/>
            <a:ext cx="21336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4099" name="Picture 3"/>
          <p:cNvPicPr>
            <a:picLocks noChangeAspect="1" noChangeArrowheads="1"/>
          </p:cNvPicPr>
          <p:nvPr/>
        </p:nvPicPr>
        <p:blipFill>
          <a:blip r:embed="rId3" cstate="print"/>
          <a:srcRect/>
          <a:stretch>
            <a:fillRect/>
          </a:stretch>
        </p:blipFill>
        <p:spPr bwMode="auto">
          <a:xfrm>
            <a:off x="1211114" y="1643885"/>
            <a:ext cx="5799286" cy="870715"/>
          </a:xfrm>
          <a:prstGeom prst="rect">
            <a:avLst/>
          </a:prstGeom>
          <a:noFill/>
          <a:ln w="9525">
            <a:noFill/>
            <a:miter lim="800000"/>
            <a:headEnd/>
            <a:tailEnd/>
          </a:ln>
        </p:spPr>
      </p:pic>
      <p:pic>
        <p:nvPicPr>
          <p:cNvPr id="4102" name="Picture 6"/>
          <p:cNvPicPr>
            <a:picLocks noChangeAspect="1" noChangeArrowheads="1"/>
          </p:cNvPicPr>
          <p:nvPr/>
        </p:nvPicPr>
        <p:blipFill>
          <a:blip r:embed="rId4" cstate="print"/>
          <a:srcRect/>
          <a:stretch>
            <a:fillRect/>
          </a:stretch>
        </p:blipFill>
        <p:spPr bwMode="auto">
          <a:xfrm>
            <a:off x="457200" y="3021388"/>
            <a:ext cx="8305800" cy="779467"/>
          </a:xfrm>
          <a:prstGeom prst="rect">
            <a:avLst/>
          </a:prstGeom>
          <a:noFill/>
          <a:ln w="9525">
            <a:noFill/>
            <a:miter lim="800000"/>
            <a:headEnd/>
            <a:tailEnd/>
          </a:ln>
        </p:spPr>
      </p:pic>
      <p:pic>
        <p:nvPicPr>
          <p:cNvPr id="4104" name="Picture 8"/>
          <p:cNvPicPr>
            <a:picLocks noChangeAspect="1" noChangeArrowheads="1"/>
          </p:cNvPicPr>
          <p:nvPr/>
        </p:nvPicPr>
        <p:blipFill>
          <a:blip r:embed="rId5" cstate="print"/>
          <a:srcRect/>
          <a:stretch>
            <a:fillRect/>
          </a:stretch>
        </p:blipFill>
        <p:spPr bwMode="auto">
          <a:xfrm>
            <a:off x="457200" y="3886200"/>
            <a:ext cx="8077200" cy="1143000"/>
          </a:xfrm>
          <a:prstGeom prst="rect">
            <a:avLst/>
          </a:prstGeom>
          <a:noFill/>
          <a:ln w="9525">
            <a:noFill/>
            <a:miter lim="800000"/>
            <a:headEnd/>
            <a:tailEnd/>
          </a:ln>
        </p:spPr>
      </p:pic>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dissolve">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102"/>
                                        </p:tgtEl>
                                        <p:attrNameLst>
                                          <p:attrName>style.visibility</p:attrName>
                                        </p:attrNameLst>
                                      </p:cBhvr>
                                      <p:to>
                                        <p:strVal val="visible"/>
                                      </p:to>
                                    </p:set>
                                    <p:animEffect transition="in" filter="dissolve">
                                      <p:cBhvr>
                                        <p:cTn id="22" dur="500"/>
                                        <p:tgtEl>
                                          <p:spTgt spid="410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04"/>
                                        </p:tgtEl>
                                        <p:attrNameLst>
                                          <p:attrName>style.visibility</p:attrName>
                                        </p:attrNameLst>
                                      </p:cBhvr>
                                      <p:to>
                                        <p:strVal val="visible"/>
                                      </p:to>
                                    </p:set>
                                    <p:animEffect transition="in" filter="dissolve">
                                      <p:cBhvr>
                                        <p:cTn id="27" dur="500"/>
                                        <p:tgtEl>
                                          <p:spTgt spid="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90</a:t>
            </a:fld>
            <a:endParaRPr lang="en-US"/>
          </a:p>
        </p:txBody>
      </p:sp>
      <p:sp>
        <p:nvSpPr>
          <p:cNvPr id="6" name="TextBox 5"/>
          <p:cNvSpPr txBox="1"/>
          <p:nvPr/>
        </p:nvSpPr>
        <p:spPr>
          <a:xfrm>
            <a:off x="304800" y="1066800"/>
            <a:ext cx="85344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Quá trình này phức tạp hơn so với phép cộng. Bao gồm lấy bù rồi thực hiện các bước trong phép tính bù 2.</a:t>
            </a:r>
          </a:p>
          <a:p>
            <a:r>
              <a:rPr lang="en-US" sz="2400" spc="-100" smtClean="0">
                <a:latin typeface="Tahoma" pitchFamily="34" charset="0"/>
                <a:ea typeface="Tahoma" pitchFamily="34" charset="0"/>
                <a:cs typeface="Tahoma" pitchFamily="34" charset="0"/>
              </a:rPr>
              <a:t>Trong bài giảng này, không đề cập đến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228600" y="2926140"/>
            <a:ext cx="86868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Bài luyện tập</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Bạn nói gì về sự cần thiết phải sửa trong phép cộng BCD?</a:t>
            </a:r>
          </a:p>
          <a:p>
            <a:pPr marL="457200" indent="-457200">
              <a:buAutoNum type="arabicPeriod"/>
            </a:pPr>
            <a:r>
              <a:rPr lang="en-US" sz="2400" spc="-100" smtClean="0">
                <a:latin typeface="Tahoma" pitchFamily="34" charset="0"/>
                <a:ea typeface="Tahoma" pitchFamily="34" charset="0"/>
                <a:cs typeface="Tahoma" pitchFamily="34" charset="0"/>
              </a:rPr>
              <a:t>Biểu diễn 135</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và 265</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trong BCD, rồi thực hiện phép cộng BCD. Nghiệm lại kết quả bằng phép tính thập phân. </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trừ BCD</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checkerboard(across)">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dissolve">
                                      <p:cBhvr>
                                        <p:cTn id="2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91</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toán trong hệ hexa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990600"/>
            <a:ext cx="8534400" cy="378565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Phép cộng số Hexa</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Thực hiện giống phép cộng thập phân, với số lớn nhất là F (không phải là 9).</a:t>
            </a:r>
          </a:p>
          <a:p>
            <a:r>
              <a:rPr lang="en-US" sz="2400" spc="-100" smtClean="0">
                <a:latin typeface="Tahoma" pitchFamily="34" charset="0"/>
                <a:ea typeface="Tahoma" pitchFamily="34" charset="0"/>
                <a:cs typeface="Tahoma" pitchFamily="34" charset="0"/>
              </a:rPr>
              <a:t>Thực hiện theo các bước sau:</a:t>
            </a:r>
          </a:p>
          <a:p>
            <a:pPr marL="457200" indent="-457200">
              <a:buAutoNum type="arabicPeriod"/>
            </a:pPr>
            <a:r>
              <a:rPr lang="en-US" sz="2400" spc="-100" smtClean="0">
                <a:latin typeface="Tahoma" pitchFamily="34" charset="0"/>
                <a:ea typeface="Tahoma" pitchFamily="34" charset="0"/>
                <a:cs typeface="Tahoma" pitchFamily="34" charset="0"/>
              </a:rPr>
              <a:t>Cộng hai số hex như trong số thập phân, chú ý các số lớn hơn 9.</a:t>
            </a:r>
          </a:p>
          <a:p>
            <a:pPr marL="457200" indent="-457200">
              <a:buAutoNum type="arabicPeriod"/>
            </a:pPr>
            <a:r>
              <a:rPr lang="en-US" sz="2400" spc="-100" smtClean="0">
                <a:latin typeface="Tahoma" pitchFamily="34" charset="0"/>
                <a:ea typeface="Tahoma" pitchFamily="34" charset="0"/>
                <a:cs typeface="Tahoma" pitchFamily="34" charset="0"/>
              </a:rPr>
              <a:t>Nếu tổng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15, diễn tả trực tiếp theo số hex </a:t>
            </a:r>
          </a:p>
          <a:p>
            <a:pPr marL="457200" indent="-457200">
              <a:buAutoNum type="arabicPeriod"/>
            </a:pPr>
            <a:r>
              <a:rPr lang="en-US" sz="2400" spc="-100" smtClean="0">
                <a:latin typeface="Tahoma" pitchFamily="34" charset="0"/>
                <a:ea typeface="Tahoma" pitchFamily="34" charset="0"/>
                <a:cs typeface="Tahoma" pitchFamily="34" charset="0"/>
              </a:rPr>
              <a:t>Nếu tổng </a:t>
            </a:r>
            <a:r>
              <a:rPr lang="en-US" sz="2400" spc="-100" smtClean="0">
                <a:latin typeface="Tahoma" pitchFamily="34" charset="0"/>
                <a:ea typeface="Tahoma" pitchFamily="34" charset="0"/>
                <a:cs typeface="Tahoma" pitchFamily="34" charset="0"/>
                <a:sym typeface="Symbol"/>
              </a:rPr>
              <a:t> 16, trừ cho 16 và mang số nhớ 1 cho số hạng kế tiếp.</a:t>
            </a:r>
          </a:p>
          <a:p>
            <a:pPr marL="457200" indent="-457200"/>
            <a:r>
              <a:rPr lang="en-US" sz="2400" b="1" spc="-100" smtClean="0">
                <a:solidFill>
                  <a:srgbClr val="C00000"/>
                </a:solidFill>
                <a:latin typeface="Tahoma" pitchFamily="34" charset="0"/>
                <a:ea typeface="Tahoma" pitchFamily="34" charset="0"/>
                <a:cs typeface="Tahoma" pitchFamily="34" charset="0"/>
                <a:sym typeface="Symbol"/>
              </a:rPr>
              <a:t>Thí dụ</a:t>
            </a:r>
            <a:r>
              <a:rPr lang="en-US" sz="2400" spc="-100" smtClean="0">
                <a:latin typeface="Tahoma" pitchFamily="34" charset="0"/>
                <a:ea typeface="Tahoma" pitchFamily="34" charset="0"/>
                <a:cs typeface="Tahoma" pitchFamily="34" charset="0"/>
                <a:sym typeface="Symbol"/>
              </a:rPr>
              <a:t>:</a:t>
            </a:r>
            <a:endParaRPr lang="en-US" sz="2400" spc="-100">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771525" y="5181600"/>
            <a:ext cx="904875" cy="100012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743200" y="5181600"/>
            <a:ext cx="609600" cy="962025"/>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4648200" y="5181600"/>
            <a:ext cx="685800" cy="942975"/>
          </a:xfrm>
          <a:prstGeom prst="rect">
            <a:avLst/>
          </a:prstGeom>
          <a:noFill/>
          <a:ln w="9525">
            <a:noFill/>
            <a:miter lim="800000"/>
            <a:headEnd/>
            <a:tailEnd/>
          </a:ln>
        </p:spPr>
      </p:pic>
      <p:sp>
        <p:nvSpPr>
          <p:cNvPr id="10" name="TextBox 9"/>
          <p:cNvSpPr txBox="1"/>
          <p:nvPr/>
        </p:nvSpPr>
        <p:spPr>
          <a:xfrm>
            <a:off x="5867400" y="4831140"/>
            <a:ext cx="2667000" cy="1569660"/>
          </a:xfrm>
          <a:prstGeom prst="rect">
            <a:avLst/>
          </a:prstGeom>
          <a:noFill/>
        </p:spPr>
        <p:txBody>
          <a:bodyPr wrap="square" rtlCol="0">
            <a:spAutoFit/>
          </a:bodyPr>
          <a:lstStyle/>
          <a:p>
            <a:r>
              <a:rPr lang="en-US" sz="2400" smtClean="0">
                <a:latin typeface="Tahoma" pitchFamily="34" charset="0"/>
                <a:ea typeface="Tahoma" pitchFamily="34" charset="0"/>
                <a:cs typeface="Tahoma" pitchFamily="34" charset="0"/>
              </a:rPr>
              <a:t>15+12=27</a:t>
            </a:r>
            <a:r>
              <a:rPr lang="en-US" sz="2400" baseline="-25000" smtClean="0">
                <a:latin typeface="Tahoma" pitchFamily="34" charset="0"/>
                <a:ea typeface="Tahoma" pitchFamily="34" charset="0"/>
                <a:cs typeface="Tahoma" pitchFamily="34" charset="0"/>
              </a:rPr>
              <a:t>10</a:t>
            </a:r>
            <a:r>
              <a:rPr lang="en-US" sz="2400" smtClean="0">
                <a:latin typeface="Tahoma" pitchFamily="34" charset="0"/>
                <a:ea typeface="Tahoma" pitchFamily="34" charset="0"/>
                <a:cs typeface="Tahoma" pitchFamily="34" charset="0"/>
              </a:rPr>
              <a:t>&gt;16</a:t>
            </a:r>
          </a:p>
          <a:p>
            <a:r>
              <a:rPr lang="en-US" sz="2400" smtClean="0">
                <a:latin typeface="Tahoma" pitchFamily="34" charset="0"/>
                <a:ea typeface="Tahoma" pitchFamily="34" charset="0"/>
                <a:cs typeface="Tahoma" pitchFamily="34" charset="0"/>
              </a:rPr>
              <a:t>27-16=11 (B) </a:t>
            </a:r>
          </a:p>
          <a:p>
            <a:r>
              <a:rPr lang="en-US" sz="2400" smtClean="0">
                <a:latin typeface="Tahoma" pitchFamily="34" charset="0"/>
                <a:ea typeface="Tahoma" pitchFamily="34" charset="0"/>
                <a:cs typeface="Tahoma" pitchFamily="34" charset="0"/>
              </a:rPr>
              <a:t>Chuyển số nhớ sang số kế </a:t>
            </a:r>
            <a:r>
              <a:rPr lang="en-US" smtClean="0">
                <a:latin typeface="Tahoma" pitchFamily="34" charset="0"/>
                <a:ea typeface="Tahoma" pitchFamily="34" charset="0"/>
                <a:cs typeface="Tahoma" pitchFamily="34" charset="0"/>
              </a:rPr>
              <a:t> </a:t>
            </a:r>
            <a:endParaRPr lang="en-US">
              <a:latin typeface="Tahoma" pitchFamily="34" charset="0"/>
              <a:ea typeface="Tahoma" pitchFamily="34" charset="0"/>
              <a:cs typeface="Tahoma" pitchFamily="34" charset="0"/>
            </a:endParaRPr>
          </a:p>
        </p:txBody>
      </p:sp>
      <p:sp>
        <p:nvSpPr>
          <p:cNvPr id="12" name="Down Arrow 11"/>
          <p:cNvSpPr/>
          <p:nvPr/>
        </p:nvSpPr>
        <p:spPr>
          <a:xfrm>
            <a:off x="5029200" y="4267200"/>
            <a:ext cx="304800" cy="7620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left)">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dissolve">
                                      <p:cBhvr>
                                        <p:cTn id="23" dur="5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dissolve">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dissolve">
                                      <p:cBhvr>
                                        <p:cTn id="33" dur="500"/>
                                        <p:tgtEl>
                                          <p:spTgt spid="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dissolve">
                                      <p:cBhvr>
                                        <p:cTn id="38" dur="500"/>
                                        <p:tgtEl>
                                          <p:spTgt spid="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5122"/>
                                        </p:tgtEl>
                                        <p:attrNameLst>
                                          <p:attrName>style.visibility</p:attrName>
                                        </p:attrNameLst>
                                      </p:cBhvr>
                                      <p:to>
                                        <p:strVal val="visible"/>
                                      </p:to>
                                    </p:set>
                                    <p:animEffect transition="in" filter="dissolve">
                                      <p:cBhvr>
                                        <p:cTn id="43" dur="500"/>
                                        <p:tgtEl>
                                          <p:spTgt spid="512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5123"/>
                                        </p:tgtEl>
                                        <p:attrNameLst>
                                          <p:attrName>style.visibility</p:attrName>
                                        </p:attrNameLst>
                                      </p:cBhvr>
                                      <p:to>
                                        <p:strVal val="visible"/>
                                      </p:to>
                                    </p:set>
                                    <p:animEffect transition="in" filter="dissolve">
                                      <p:cBhvr>
                                        <p:cTn id="48" dur="500"/>
                                        <p:tgtEl>
                                          <p:spTgt spid="5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124"/>
                                        </p:tgtEl>
                                        <p:attrNameLst>
                                          <p:attrName>style.visibility</p:attrName>
                                        </p:attrNameLst>
                                      </p:cBhvr>
                                      <p:to>
                                        <p:strVal val="visible"/>
                                      </p:to>
                                    </p:set>
                                    <p:animEffect transition="in" filter="dissolve">
                                      <p:cBhvr>
                                        <p:cTn id="53" dur="500"/>
                                        <p:tgtEl>
                                          <p:spTgt spid="512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up)">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dissolve">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92</a:t>
            </a:fld>
            <a:endParaRPr lang="en-US"/>
          </a:p>
        </p:txBody>
      </p:sp>
      <p:sp>
        <p:nvSpPr>
          <p:cNvPr id="6" name="TextBox 5"/>
          <p:cNvSpPr txBox="1"/>
          <p:nvPr/>
        </p:nvSpPr>
        <p:spPr>
          <a:xfrm>
            <a:off x="304800" y="1066800"/>
            <a:ext cx="85344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Phép trừ số Hex</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Thực hiện theo 1 trong 2 cách sau:  </a:t>
            </a:r>
            <a:endParaRPr lang="en-US" sz="2400" spc="-100">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914400" y="2000250"/>
            <a:ext cx="6781800" cy="188595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914400" y="4343400"/>
            <a:ext cx="6867525" cy="1914525"/>
          </a:xfrm>
          <a:prstGeom prst="rect">
            <a:avLst/>
          </a:prstGeom>
          <a:noFill/>
          <a:ln w="9525">
            <a:noFill/>
            <a:miter lim="800000"/>
            <a:headEnd/>
            <a:tailEnd/>
          </a:ln>
        </p:spPr>
      </p:pic>
      <p:sp>
        <p:nvSpPr>
          <p:cNvPr id="8" name="Right Arrow 7"/>
          <p:cNvSpPr/>
          <p:nvPr/>
        </p:nvSpPr>
        <p:spPr>
          <a:xfrm>
            <a:off x="152400" y="2667000"/>
            <a:ext cx="762000" cy="533400"/>
          </a:xfrm>
          <a:prstGeom prst="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28600" y="4876800"/>
            <a:ext cx="762000" cy="533400"/>
          </a:xfrm>
          <a:prstGeom prst="right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toán trong hệ hexa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animEffect transition="in" filter="dissolve">
                                      <p:cBhvr>
                                        <p:cTn id="23" dur="500"/>
                                        <p:tgtEl>
                                          <p:spTgt spid="614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147"/>
                                        </p:tgtEl>
                                        <p:attrNameLst>
                                          <p:attrName>style.visibility</p:attrName>
                                        </p:attrNameLst>
                                      </p:cBhvr>
                                      <p:to>
                                        <p:strVal val="visible"/>
                                      </p:to>
                                    </p:set>
                                    <p:animEffect transition="in" filter="dissolve">
                                      <p:cBhvr>
                                        <p:cTn id="33"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93</a:t>
            </a:fld>
            <a:endParaRPr lang="en-US"/>
          </a:p>
        </p:txBody>
      </p:sp>
      <p:sp>
        <p:nvSpPr>
          <p:cNvPr id="7" name="TextBox 6"/>
          <p:cNvSpPr txBox="1"/>
          <p:nvPr/>
        </p:nvSpPr>
        <p:spPr>
          <a:xfrm>
            <a:off x="304800" y="1066800"/>
            <a:ext cx="85344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Ghi chú</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Khi trừ số hex, ta có thể trừ dùng chuỗi các số F rồi cộng 1 như vừa rồi.</a:t>
            </a:r>
          </a:p>
          <a:p>
            <a:r>
              <a:rPr lang="en-US" sz="2400" spc="-100" smtClean="0">
                <a:latin typeface="Tahoma" pitchFamily="34" charset="0"/>
                <a:ea typeface="Tahoma" pitchFamily="34" charset="0"/>
                <a:cs typeface="Tahoma" pitchFamily="34" charset="0"/>
              </a:rPr>
              <a:t>Ngoài ra, ta có thể lấy chuỗi số F + 1, rồi trừ:</a:t>
            </a:r>
          </a:p>
          <a:p>
            <a:r>
              <a:rPr lang="en-US" sz="2400" spc="-100" smtClean="0">
                <a:latin typeface="Tahoma" pitchFamily="34" charset="0"/>
                <a:ea typeface="Tahoma" pitchFamily="34" charset="0"/>
                <a:cs typeface="Tahoma" pitchFamily="34" charset="0"/>
              </a:rPr>
              <a:t>   1000 -73A = kết quả cũng là 8C6</a:t>
            </a:r>
          </a:p>
          <a:p>
            <a:r>
              <a:rPr lang="en-US" sz="2400" b="1" spc="-100" smtClean="0">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592</a:t>
            </a:r>
            <a:r>
              <a:rPr lang="en-US" sz="2400" spc="-100" baseline="-25000" smtClean="0">
                <a:latin typeface="Tahoma" pitchFamily="34" charset="0"/>
                <a:ea typeface="Tahoma" pitchFamily="34" charset="0"/>
                <a:cs typeface="Tahoma" pitchFamily="34" charset="0"/>
              </a:rPr>
              <a:t>16</a:t>
            </a:r>
            <a:r>
              <a:rPr lang="en-US" sz="2400" spc="-100" smtClean="0">
                <a:latin typeface="Tahoma" pitchFamily="34" charset="0"/>
                <a:ea typeface="Tahoma" pitchFamily="34" charset="0"/>
                <a:cs typeface="Tahoma" pitchFamily="34" charset="0"/>
              </a:rPr>
              <a:t> – 3A5</a:t>
            </a:r>
            <a:r>
              <a:rPr lang="en-US" sz="2400" spc="-100" baseline="-25000" smtClean="0">
                <a:latin typeface="Tahoma" pitchFamily="34" charset="0"/>
                <a:ea typeface="Tahoma" pitchFamily="34" charset="0"/>
                <a:cs typeface="Tahoma" pitchFamily="34" charset="0"/>
              </a:rPr>
              <a:t>16</a:t>
            </a:r>
            <a:r>
              <a:rPr lang="en-US" sz="2400" spc="-100" smtClean="0">
                <a:latin typeface="Tahoma" pitchFamily="34" charset="0"/>
                <a:ea typeface="Tahoma" pitchFamily="34" charset="0"/>
                <a:cs typeface="Tahoma" pitchFamily="34" charset="0"/>
              </a:rPr>
              <a:t> = ?</a:t>
            </a:r>
          </a:p>
          <a:p>
            <a:r>
              <a:rPr lang="en-US" sz="2400" spc="-100" smtClean="0">
                <a:latin typeface="Tahoma" pitchFamily="34" charset="0"/>
                <a:ea typeface="Tahoma" pitchFamily="34" charset="0"/>
                <a:cs typeface="Tahoma" pitchFamily="34" charset="0"/>
              </a:rPr>
              <a:t>Giải:    </a:t>
            </a:r>
            <a:endParaRPr lang="en-US" sz="2400" spc="-100">
              <a:latin typeface="Tahoma" pitchFamily="34" charset="0"/>
              <a:ea typeface="Tahoma" pitchFamily="34" charset="0"/>
              <a:cs typeface="Tahoma" pitchFamily="34" charset="0"/>
            </a:endParaRPr>
          </a:p>
        </p:txBody>
      </p:sp>
      <p:pic>
        <p:nvPicPr>
          <p:cNvPr id="7172" name="Picture 4"/>
          <p:cNvPicPr>
            <a:picLocks noChangeAspect="1" noChangeArrowheads="1"/>
          </p:cNvPicPr>
          <p:nvPr/>
        </p:nvPicPr>
        <p:blipFill>
          <a:blip r:embed="rId3" cstate="print"/>
          <a:srcRect/>
          <a:stretch>
            <a:fillRect/>
          </a:stretch>
        </p:blipFill>
        <p:spPr bwMode="auto">
          <a:xfrm>
            <a:off x="1257300" y="3581400"/>
            <a:ext cx="3390900" cy="2257425"/>
          </a:xfrm>
          <a:prstGeom prst="rect">
            <a:avLst/>
          </a:prstGeom>
          <a:noFill/>
          <a:ln w="9525">
            <a:noFill/>
            <a:miter lim="800000"/>
            <a:headEnd/>
            <a:tailEnd/>
          </a:ln>
        </p:spPr>
      </p:pic>
      <p:pic>
        <p:nvPicPr>
          <p:cNvPr id="7173" name="Picture 5"/>
          <p:cNvPicPr>
            <a:picLocks noChangeAspect="1" noChangeArrowheads="1"/>
          </p:cNvPicPr>
          <p:nvPr/>
        </p:nvPicPr>
        <p:blipFill>
          <a:blip r:embed="rId4" cstate="print"/>
          <a:srcRect/>
          <a:stretch>
            <a:fillRect/>
          </a:stretch>
        </p:blipFill>
        <p:spPr bwMode="auto">
          <a:xfrm>
            <a:off x="1981200" y="5867400"/>
            <a:ext cx="4305300" cy="476250"/>
          </a:xfrm>
          <a:prstGeom prst="rect">
            <a:avLst/>
          </a:prstGeom>
          <a:noFill/>
          <a:ln w="9525">
            <a:noFill/>
            <a:miter lim="800000"/>
            <a:headEnd/>
            <a:tailEnd/>
          </a:ln>
        </p:spPr>
      </p:pic>
      <p:sp>
        <p:nvSpPr>
          <p:cNvPr id="8" name="TextBox 7"/>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Phép toán trong hệ hexa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left)">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dissolve">
                                      <p:cBhvr>
                                        <p:cTn id="23" dur="50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wipe(left)">
                                      <p:cBhvr>
                                        <p:cTn id="28" dur="5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additive="base">
                                        <p:cTn id="33"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7172"/>
                                        </p:tgtEl>
                                        <p:attrNameLst>
                                          <p:attrName>style.visibility</p:attrName>
                                        </p:attrNameLst>
                                      </p:cBhvr>
                                      <p:to>
                                        <p:strVal val="visible"/>
                                      </p:to>
                                    </p:set>
                                    <p:animEffect transition="in" filter="dissolve">
                                      <p:cBhvr>
                                        <p:cTn id="39" dur="500"/>
                                        <p:tgtEl>
                                          <p:spTgt spid="717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173"/>
                                        </p:tgtEl>
                                        <p:attrNameLst>
                                          <p:attrName>style.visibility</p:attrName>
                                        </p:attrNameLst>
                                      </p:cBhvr>
                                      <p:to>
                                        <p:strVal val="visible"/>
                                      </p:to>
                                    </p:set>
                                    <p:animEffect transition="in" filter="wipe(left)">
                                      <p:cBhvr>
                                        <p:cTn id="44" dur="10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94</a:t>
            </a:fld>
            <a:endParaRPr lang="en-US"/>
          </a:p>
        </p:txBody>
      </p:sp>
      <p:sp>
        <p:nvSpPr>
          <p:cNvPr id="7" name="TextBox 6"/>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Số có dấu trong hệ hexa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8195" name="Picture 3"/>
          <p:cNvPicPr>
            <a:picLocks noChangeAspect="1" noChangeArrowheads="1"/>
          </p:cNvPicPr>
          <p:nvPr/>
        </p:nvPicPr>
        <p:blipFill>
          <a:blip r:embed="rId3" cstate="print"/>
          <a:srcRect/>
          <a:stretch>
            <a:fillRect/>
          </a:stretch>
        </p:blipFill>
        <p:spPr bwMode="auto">
          <a:xfrm>
            <a:off x="174342" y="4038600"/>
            <a:ext cx="8588658" cy="1981200"/>
          </a:xfrm>
          <a:prstGeom prst="rect">
            <a:avLst/>
          </a:prstGeom>
          <a:noFill/>
          <a:ln w="9525">
            <a:noFill/>
            <a:miter lim="800000"/>
            <a:headEnd/>
            <a:tailEnd/>
          </a:ln>
        </p:spPr>
      </p:pic>
      <p:sp>
        <p:nvSpPr>
          <p:cNvPr id="9" name="TextBox 8"/>
          <p:cNvSpPr txBox="1"/>
          <p:nvPr/>
        </p:nvSpPr>
        <p:spPr>
          <a:xfrm>
            <a:off x="304800" y="1144012"/>
            <a:ext cx="8534400" cy="3046988"/>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Dữ liệu lưu trong bộ nhớ máy tính theo byte. Dữ liệu có dấu có thể được biểu diễn theo số hex có dấu. </a:t>
            </a:r>
          </a:p>
          <a:p>
            <a:r>
              <a:rPr lang="en-US" sz="2400" spc="-100" smtClean="0">
                <a:latin typeface="Tahoma" pitchFamily="34" charset="0"/>
                <a:ea typeface="Tahoma" pitchFamily="34" charset="0"/>
                <a:cs typeface="Tahoma" pitchFamily="34" charset="0"/>
              </a:rPr>
              <a:t>Thí dụ: Bảng ghi dữ liệu trong một đoạn nhớ từ địa chỉ 4000.</a:t>
            </a:r>
          </a:p>
          <a:p>
            <a:r>
              <a:rPr lang="en-US" sz="2400" spc="-100" smtClean="0">
                <a:latin typeface="Tahoma" pitchFamily="34" charset="0"/>
                <a:ea typeface="Tahoma" pitchFamily="34" charset="0"/>
                <a:cs typeface="Tahoma" pitchFamily="34" charset="0"/>
              </a:rPr>
              <a:t>Mỗi ô nhớ chứa 1 byte. Đối với số âm, bit dấu (MSB) của số nhị phân là 1, khi dương là 0.</a:t>
            </a:r>
          </a:p>
          <a:p>
            <a:r>
              <a:rPr lang="en-US" sz="2400" spc="-100" smtClean="0">
                <a:latin typeface="Tahoma" pitchFamily="34" charset="0"/>
                <a:ea typeface="Tahoma" pitchFamily="34" charset="0"/>
                <a:cs typeface="Tahoma" pitchFamily="34" charset="0"/>
              </a:rPr>
              <a:t>Vậy khi MSD </a:t>
            </a:r>
            <a:r>
              <a:rPr lang="en-US" sz="2400" spc="-100" smtClean="0">
                <a:latin typeface="Tahoma" pitchFamily="34" charset="0"/>
                <a:ea typeface="Tahoma" pitchFamily="34" charset="0"/>
                <a:cs typeface="Tahoma" pitchFamily="34" charset="0"/>
                <a:sym typeface="Symbol"/>
              </a:rPr>
              <a:t> 8, số là số âm</a:t>
            </a:r>
          </a:p>
          <a:p>
            <a:r>
              <a:rPr lang="en-US" sz="2400" spc="-100" smtClean="0">
                <a:latin typeface="Tahoma" pitchFamily="34" charset="0"/>
                <a:ea typeface="Tahoma" pitchFamily="34" charset="0"/>
                <a:cs typeface="Tahoma" pitchFamily="34" charset="0"/>
                <a:sym typeface="Symbol"/>
              </a:rPr>
              <a:t>       khi MSD  7, số là số dương </a:t>
            </a:r>
            <a:r>
              <a:rPr lang="en-US" sz="2400" spc="-100" smtClean="0">
                <a:latin typeface="Tahoma" pitchFamily="34" charset="0"/>
                <a:ea typeface="Tahoma" pitchFamily="34" charset="0"/>
                <a:cs typeface="Tahoma" pitchFamily="34" charset="0"/>
              </a:rPr>
              <a:t> </a:t>
            </a:r>
          </a:p>
          <a:p>
            <a:endParaRPr lang="en-US" sz="2400">
              <a:latin typeface="Arial-Rounded"/>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195"/>
                                        </p:tgtEl>
                                        <p:attrNameLst>
                                          <p:attrName>style.visibility</p:attrName>
                                        </p:attrNameLst>
                                      </p:cBhvr>
                                      <p:to>
                                        <p:strVal val="visible"/>
                                      </p:to>
                                    </p:set>
                                    <p:animEffect transition="in" filter="dissolve">
                                      <p:cBhvr>
                                        <p:cTn id="3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95</a:t>
            </a:fld>
            <a:endParaRPr lang="en-US"/>
          </a:p>
        </p:txBody>
      </p:sp>
      <p:sp>
        <p:nvSpPr>
          <p:cNvPr id="6" name="TextBox 5"/>
          <p:cNvSpPr txBox="1"/>
          <p:nvPr/>
        </p:nvSpPr>
        <p:spPr>
          <a:xfrm>
            <a:off x="304800" y="1066800"/>
            <a:ext cx="8534400" cy="2169825"/>
          </a:xfrm>
          <a:prstGeom prst="rect">
            <a:avLst/>
          </a:prstGeom>
          <a:noFill/>
        </p:spPr>
        <p:txBody>
          <a:bodyPr wrap="square" rtlCol="0">
            <a:spAutoFit/>
          </a:bodyPr>
          <a:lstStyle/>
          <a:p>
            <a:pPr>
              <a:spcBef>
                <a:spcPts val="600"/>
              </a:spcBef>
            </a:pPr>
            <a:r>
              <a:rPr lang="en-US" sz="2400" b="1" spc="-100" smtClean="0">
                <a:solidFill>
                  <a:srgbClr val="C00000"/>
                </a:solidFill>
                <a:latin typeface="Tahoma" pitchFamily="34" charset="0"/>
                <a:ea typeface="Tahoma" pitchFamily="34" charset="0"/>
                <a:cs typeface="Tahoma" pitchFamily="34" charset="0"/>
              </a:rPr>
              <a:t>Bài luyện tập</a:t>
            </a:r>
            <a:r>
              <a:rPr lang="en-US" sz="2400" spc="-100" smtClean="0">
                <a:latin typeface="Tahoma" pitchFamily="34" charset="0"/>
                <a:ea typeface="Tahoma" pitchFamily="34" charset="0"/>
                <a:cs typeface="Tahoma" pitchFamily="34" charset="0"/>
              </a:rPr>
              <a:t>:</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Cộng 67F + 2A4</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Trừ 67F – 2A4</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Cho biết số hex nào biểu diễn số dương 2F, 77EC, C000, 6D, FFFF?  </a:t>
            </a:r>
            <a:endParaRPr lang="en-US" sz="2400" spc="-100">
              <a:latin typeface="Tahoma" pitchFamily="34" charset="0"/>
              <a:ea typeface="Tahoma" pitchFamily="34" charset="0"/>
              <a:cs typeface="Tahoma" pitchFamily="34" charset="0"/>
            </a:endParaRPr>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Số có dấu trong hệ hexa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dissolv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dissolve">
                                      <p:cBhvr>
                                        <p:cTn id="23"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96</a:t>
            </a:fld>
            <a:endParaRPr lang="en-US"/>
          </a:p>
        </p:txBody>
      </p:sp>
      <p:sp>
        <p:nvSpPr>
          <p:cNvPr id="5" name="TextBox 4"/>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số học</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685800" y="1273076"/>
            <a:ext cx="7467600" cy="2462213"/>
          </a:xfrm>
          <a:prstGeom prst="rect">
            <a:avLst/>
          </a:prstGeom>
          <a:noFill/>
        </p:spPr>
        <p:txBody>
          <a:bodyPr wrap="square" rtlCol="0">
            <a:spAutoFit/>
          </a:bodyPr>
          <a:lstStyle/>
          <a:p>
            <a:pPr>
              <a:spcBef>
                <a:spcPts val="600"/>
              </a:spcBef>
              <a:spcAft>
                <a:spcPts val="600"/>
              </a:spcAft>
            </a:pPr>
            <a:r>
              <a:rPr lang="en-US" sz="2400" spc="-100" smtClean="0">
                <a:latin typeface="Tahoma" pitchFamily="34" charset="0"/>
                <a:ea typeface="Tahoma" pitchFamily="34" charset="0"/>
                <a:cs typeface="Tahoma" pitchFamily="34" charset="0"/>
              </a:rPr>
              <a:t>Một trong những chức năng quan trọng của máy tính là thực hiện </a:t>
            </a:r>
            <a:r>
              <a:rPr lang="en-US" sz="2400" b="1" spc="-100" smtClean="0">
                <a:solidFill>
                  <a:srgbClr val="C00000"/>
                </a:solidFill>
                <a:latin typeface="Tahoma" pitchFamily="34" charset="0"/>
                <a:ea typeface="Tahoma" pitchFamily="34" charset="0"/>
                <a:cs typeface="Tahoma" pitchFamily="34" charset="0"/>
              </a:rPr>
              <a:t>các phép tính số học</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Được thực hiện trong đơn vị luận lý/số học ALU </a:t>
            </a:r>
          </a:p>
          <a:p>
            <a:r>
              <a:rPr lang="en-US" sz="2400" spc="-100" smtClean="0">
                <a:latin typeface="Tahoma" pitchFamily="34" charset="0"/>
                <a:ea typeface="Tahoma" pitchFamily="34" charset="0"/>
                <a:cs typeface="Tahoma" pitchFamily="34" charset="0"/>
              </a:rPr>
              <a:t>(thường có cả cổng logic cùng các FF).</a:t>
            </a:r>
          </a:p>
          <a:p>
            <a:pPr>
              <a:spcBef>
                <a:spcPts val="600"/>
              </a:spcBef>
              <a:spcAft>
                <a:spcPts val="600"/>
              </a:spcAft>
            </a:pPr>
            <a:r>
              <a:rPr lang="en-US" sz="2400" spc="-100" smtClean="0">
                <a:latin typeface="Tahoma" pitchFamily="34" charset="0"/>
                <a:ea typeface="Tahoma" pitchFamily="34" charset="0"/>
                <a:cs typeface="Tahoma" pitchFamily="34" charset="0"/>
              </a:rPr>
              <a:t>Đơn vị ALU cho phép thực hiện các phép tính cộng, trừ, nhân, chia (với tốc độ thường thấp hơn 100 ns).</a:t>
            </a:r>
            <a:endParaRPr lang="en-US" sz="2400" spc="-100">
              <a:latin typeface="Tahoma" pitchFamily="34" charset="0"/>
              <a:ea typeface="Tahoma" pitchFamily="34" charset="0"/>
              <a:cs typeface="Tahoma" pitchFamily="34" charset="0"/>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97</a:t>
            </a:fld>
            <a:endParaRPr lang="en-US"/>
          </a:p>
        </p:txBody>
      </p:sp>
      <p:sp>
        <p:nvSpPr>
          <p:cNvPr id="7" name="TextBox 6"/>
          <p:cNvSpPr txBox="1"/>
          <p:nvPr/>
        </p:nvSpPr>
        <p:spPr>
          <a:xfrm>
            <a:off x="457200" y="1066800"/>
            <a:ext cx="8458200" cy="461665"/>
          </a:xfrm>
          <a:prstGeom prst="rect">
            <a:avLst/>
          </a:prstGeom>
          <a:noFill/>
        </p:spPr>
        <p:txBody>
          <a:bodyPr wrap="square" rtlCol="0">
            <a:spAutoFit/>
          </a:bodyPr>
          <a:lstStyle/>
          <a:p>
            <a:r>
              <a:rPr lang="en-US" sz="2400" b="1" smtClean="0">
                <a:solidFill>
                  <a:srgbClr val="C00000"/>
                </a:solidFill>
                <a:latin typeface="Tahoma" pitchFamily="34" charset="0"/>
                <a:ea typeface="Tahoma" pitchFamily="34" charset="0"/>
                <a:cs typeface="Tahoma" pitchFamily="34" charset="0"/>
              </a:rPr>
              <a:t>Đơn vị luận lý/số học ALU</a:t>
            </a:r>
            <a:r>
              <a:rPr lang="en-US" sz="2400" smtClean="0">
                <a:latin typeface="Tahoma" pitchFamily="34" charset="0"/>
                <a:ea typeface="Tahoma" pitchFamily="34" charset="0"/>
                <a:cs typeface="Tahoma" pitchFamily="34" charset="0"/>
              </a:rPr>
              <a:t>: </a:t>
            </a:r>
            <a:endParaRPr lang="en-US" sz="2400">
              <a:latin typeface="Tahoma" pitchFamily="34" charset="0"/>
              <a:ea typeface="Tahoma" pitchFamily="34" charset="0"/>
              <a:cs typeface="Tahoma" pitchFamily="34" charset="0"/>
            </a:endParaRPr>
          </a:p>
        </p:txBody>
      </p:sp>
      <p:pic>
        <p:nvPicPr>
          <p:cNvPr id="10243" name="Picture 3"/>
          <p:cNvPicPr>
            <a:picLocks noChangeAspect="1" noChangeArrowheads="1"/>
          </p:cNvPicPr>
          <p:nvPr/>
        </p:nvPicPr>
        <p:blipFill>
          <a:blip r:embed="rId3" cstate="print"/>
          <a:srcRect/>
          <a:stretch>
            <a:fillRect/>
          </a:stretch>
        </p:blipFill>
        <p:spPr bwMode="auto">
          <a:xfrm>
            <a:off x="2743200" y="1524000"/>
            <a:ext cx="4273141" cy="2797432"/>
          </a:xfrm>
          <a:prstGeom prst="rect">
            <a:avLst/>
          </a:prstGeom>
          <a:noFill/>
          <a:ln w="9525">
            <a:noFill/>
            <a:miter lim="800000"/>
            <a:headEnd/>
            <a:tailEnd/>
          </a:ln>
        </p:spPr>
      </p:pic>
      <p:sp>
        <p:nvSpPr>
          <p:cNvPr id="8" name="TextBox 7"/>
          <p:cNvSpPr txBox="1"/>
          <p:nvPr/>
        </p:nvSpPr>
        <p:spPr>
          <a:xfrm>
            <a:off x="152400" y="4343400"/>
            <a:ext cx="8534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Mục đích chính của ALU là nhận dữ liệu nhị phân từ bộ nhớ, xử lý theo các lệnh đến từ đơn vị điều khiển.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228600" y="5181600"/>
            <a:ext cx="85344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ALU thường có hai thanh ghi: thanh ghi tích lủy (thanh ghi A) và thanh ghi B.</a:t>
            </a:r>
          </a:p>
          <a:p>
            <a:r>
              <a:rPr lang="en-US" sz="2400" spc="-100" smtClean="0">
                <a:latin typeface="Tahoma" pitchFamily="34" charset="0"/>
                <a:ea typeface="Tahoma" pitchFamily="34" charset="0"/>
                <a:cs typeface="Tahoma" pitchFamily="34" charset="0"/>
              </a:rPr>
              <a:t>Ngoài ra còn có mạch tổ hợp, thực hiện các phép tính số học và luận lý được lưu trong các thanh ghi.  </a:t>
            </a:r>
            <a:endParaRPr lang="en-US" sz="2400" spc="-100">
              <a:latin typeface="Tahoma" pitchFamily="34" charset="0"/>
              <a:ea typeface="Tahoma" pitchFamily="34" charset="0"/>
              <a:cs typeface="Tahoma" pitchFamily="34" charset="0"/>
            </a:endParaRPr>
          </a:p>
        </p:txBody>
      </p:sp>
      <p:sp>
        <p:nvSpPr>
          <p:cNvPr id="10" name="Down Arrow 9"/>
          <p:cNvSpPr/>
          <p:nvPr/>
        </p:nvSpPr>
        <p:spPr>
          <a:xfrm>
            <a:off x="4495800" y="228600"/>
            <a:ext cx="762000" cy="12192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số học</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dissolve">
                                      <p:cBhvr>
                                        <p:cTn id="12" dur="500"/>
                                        <p:tgtEl>
                                          <p:spTgt spid="102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checkerboard(across)">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dissolv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98</a:t>
            </a:fld>
            <a:endParaRPr lang="en-US"/>
          </a:p>
        </p:txBody>
      </p:sp>
      <p:sp>
        <p:nvSpPr>
          <p:cNvPr id="7" name="TextBox 6"/>
          <p:cNvSpPr txBox="1"/>
          <p:nvPr/>
        </p:nvSpPr>
        <p:spPr>
          <a:xfrm>
            <a:off x="457200" y="1066800"/>
            <a:ext cx="8458200" cy="461665"/>
          </a:xfrm>
          <a:prstGeom prst="rect">
            <a:avLst/>
          </a:prstGeom>
          <a:noFill/>
        </p:spPr>
        <p:txBody>
          <a:bodyPr wrap="square" rtlCol="0">
            <a:spAutoFit/>
          </a:bodyPr>
          <a:lstStyle/>
          <a:p>
            <a:r>
              <a:rPr lang="en-US" sz="2400" b="1" smtClean="0">
                <a:solidFill>
                  <a:srgbClr val="C00000"/>
                </a:solidFill>
                <a:latin typeface="Tahoma" pitchFamily="34" charset="0"/>
                <a:ea typeface="Tahoma" pitchFamily="34" charset="0"/>
                <a:cs typeface="Tahoma" pitchFamily="34" charset="0"/>
              </a:rPr>
              <a:t>Đơn vị luận lý/số học ALU</a:t>
            </a:r>
            <a:r>
              <a:rPr lang="en-US" sz="2400" smtClean="0">
                <a:latin typeface="Arial-Rounded"/>
              </a:rPr>
              <a:t>: </a:t>
            </a:r>
            <a:endParaRPr lang="en-US" sz="2400">
              <a:latin typeface="Arial-Rounded"/>
            </a:endParaRPr>
          </a:p>
        </p:txBody>
      </p:sp>
      <p:pic>
        <p:nvPicPr>
          <p:cNvPr id="11266" name="Picture 2"/>
          <p:cNvPicPr>
            <a:picLocks noChangeAspect="1" noChangeArrowheads="1"/>
          </p:cNvPicPr>
          <p:nvPr/>
        </p:nvPicPr>
        <p:blipFill>
          <a:blip r:embed="rId3" cstate="print"/>
          <a:srcRect/>
          <a:stretch>
            <a:fillRect/>
          </a:stretch>
        </p:blipFill>
        <p:spPr bwMode="auto">
          <a:xfrm>
            <a:off x="5467875" y="381000"/>
            <a:ext cx="3142726" cy="2057400"/>
          </a:xfrm>
          <a:prstGeom prst="rect">
            <a:avLst/>
          </a:prstGeom>
          <a:noFill/>
          <a:ln w="9525">
            <a:noFill/>
            <a:miter lim="800000"/>
            <a:headEnd/>
            <a:tailEnd/>
          </a:ln>
        </p:spPr>
      </p:pic>
      <p:sp>
        <p:nvSpPr>
          <p:cNvPr id="13" name="TextBox 12"/>
          <p:cNvSpPr txBox="1"/>
          <p:nvPr/>
        </p:nvSpPr>
        <p:spPr>
          <a:xfrm>
            <a:off x="381000" y="2386548"/>
            <a:ext cx="8229600" cy="3785652"/>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Trình tự</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1. Đơn vị điều khiển nhận lệnh (từ đơn vị nhớ) cho biết dịa chỉ của ô nhớ chứa con số cần được cộng với số hiện đang lưu trữ trong thanh ghi tích lủy.</a:t>
            </a:r>
          </a:p>
          <a:p>
            <a:r>
              <a:rPr lang="en-US" sz="2400" spc="-100" smtClean="0">
                <a:latin typeface="Tahoma" pitchFamily="34" charset="0"/>
                <a:ea typeface="Tahoma" pitchFamily="34" charset="0"/>
                <a:cs typeface="Tahoma" pitchFamily="34" charset="0"/>
              </a:rPr>
              <a:t>2. Số được cộng được chuyển sang thanh ghi B</a:t>
            </a:r>
          </a:p>
          <a:p>
            <a:r>
              <a:rPr lang="en-US" sz="2400" spc="-100" smtClean="0">
                <a:latin typeface="Tahoma" pitchFamily="34" charset="0"/>
                <a:ea typeface="Tahoma" pitchFamily="34" charset="0"/>
                <a:cs typeface="Tahoma" pitchFamily="34" charset="0"/>
              </a:rPr>
              <a:t>3. Số trong thanh ghi B và số trong thanh ghi tích lủy được cộng với nhau trong mạch logic (theo lệnh của đơn vị điều khiển). Kết quả được ghi vào thành ghi tích lủy.  </a:t>
            </a:r>
          </a:p>
          <a:p>
            <a:r>
              <a:rPr lang="en-US" sz="2400" spc="-100" smtClean="0">
                <a:latin typeface="Tahoma" pitchFamily="34" charset="0"/>
                <a:ea typeface="Tahoma" pitchFamily="34" charset="0"/>
                <a:cs typeface="Tahoma" pitchFamily="34" charset="0"/>
              </a:rPr>
              <a:t>4. Con số trong thanh ghi tích lủy có thể được cộng tiếp hay lưu trữ vào bộ nhớ.</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0" y="0"/>
            <a:ext cx="6553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số học</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1266"/>
                                        </p:tgtEl>
                                        <p:attrNameLst>
                                          <p:attrName>style.visibility</p:attrName>
                                        </p:attrNameLst>
                                      </p:cBhvr>
                                      <p:to>
                                        <p:strVal val="visible"/>
                                      </p:to>
                                    </p:set>
                                    <p:animEffect transition="in" filter="dissolve">
                                      <p:cBhvr>
                                        <p:cTn id="13" dur="500"/>
                                        <p:tgtEl>
                                          <p:spTgt spid="1126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checkerboard(across)">
                                      <p:cBhvr>
                                        <p:cTn id="18" dur="500"/>
                                        <p:tgtEl>
                                          <p:spTgt spid="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dissolve">
                                      <p:cBhvr>
                                        <p:cTn id="23" dur="500"/>
                                        <p:tgtEl>
                                          <p:spTgt spid="1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wipe(left)">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3">
                                            <p:txEl>
                                              <p:pRg st="3" end="3"/>
                                            </p:txEl>
                                          </p:spTgt>
                                        </p:tgtEl>
                                        <p:attrNameLst>
                                          <p:attrName>style.visibility</p:attrName>
                                        </p:attrNameLst>
                                      </p:cBhvr>
                                      <p:to>
                                        <p:strVal val="visible"/>
                                      </p:to>
                                    </p:set>
                                    <p:animEffect transition="in" filter="dissolve">
                                      <p:cBhvr>
                                        <p:cTn id="33" dur="500"/>
                                        <p:tgtEl>
                                          <p:spTgt spid="1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3">
                                            <p:txEl>
                                              <p:pRg st="4" end="4"/>
                                            </p:txEl>
                                          </p:spTgt>
                                        </p:tgtEl>
                                        <p:attrNameLst>
                                          <p:attrName>style.visibility</p:attrName>
                                        </p:attrNameLst>
                                      </p:cBhvr>
                                      <p:to>
                                        <p:strVal val="visible"/>
                                      </p:to>
                                    </p:set>
                                    <p:animEffect transition="in" filter="dissolve">
                                      <p:cBhvr>
                                        <p:cTn id="38"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99</a:t>
            </a:fld>
            <a:endParaRPr lang="en-US"/>
          </a:p>
        </p:txBody>
      </p:sp>
      <p:sp>
        <p:nvSpPr>
          <p:cNvPr id="6" name="TextBox 5"/>
          <p:cNvSpPr txBox="1"/>
          <p:nvPr/>
        </p:nvSpPr>
        <p:spPr>
          <a:xfrm>
            <a:off x="304800" y="228600"/>
            <a:ext cx="84582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Đơn vị luận lý/số học ALU</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Máy tính thực hiện phép cộng 2 số nhị phận cùng lúc như trong hình vẽ với bộ cộng 5 bit. Một số lưu vào thanh ghi tích lủy 10101 và một số vào B: 00111.</a:t>
            </a:r>
          </a:p>
          <a:p>
            <a:r>
              <a:rPr lang="en-US" sz="2400" spc="-100" smtClean="0">
                <a:latin typeface="Tahoma" pitchFamily="34" charset="0"/>
                <a:ea typeface="Tahoma" pitchFamily="34" charset="0"/>
                <a:cs typeface="Tahoma" pitchFamily="34" charset="0"/>
              </a:rPr>
              <a:t>Mạch cộng bắt đầu bằng cách cộng từ LSB của 2 số, tức là 1+1=10, tổng là 0 và số nhớ là 1, và tiếp tục</a:t>
            </a:r>
            <a:r>
              <a:rPr lang="en-US" sz="2400" spc="-100" smtClean="0">
                <a:solidFill>
                  <a:srgbClr val="C00000"/>
                </a:solidFill>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pic>
        <p:nvPicPr>
          <p:cNvPr id="9221" name="Picture 5"/>
          <p:cNvPicPr>
            <a:picLocks noChangeAspect="1" noChangeArrowheads="1"/>
          </p:cNvPicPr>
          <p:nvPr/>
        </p:nvPicPr>
        <p:blipFill>
          <a:blip r:embed="rId3" cstate="print"/>
          <a:srcRect/>
          <a:stretch>
            <a:fillRect/>
          </a:stretch>
        </p:blipFill>
        <p:spPr bwMode="auto">
          <a:xfrm>
            <a:off x="1107776" y="2667000"/>
            <a:ext cx="6893224" cy="3276600"/>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wedge">
                                      <p:cBhvr>
                                        <p:cTn id="17" dur="20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10707</Words>
  <Application>Microsoft Office PowerPoint</Application>
  <PresentationFormat>On-screen Show (4:3)</PresentationFormat>
  <Paragraphs>1134</Paragraphs>
  <Slides>142</Slides>
  <Notes>142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142</vt:i4>
      </vt:variant>
    </vt:vector>
  </HeadingPairs>
  <TitlesOfParts>
    <vt:vector size="151" baseType="lpstr">
      <vt:lpstr>Arial</vt:lpstr>
      <vt:lpstr>Arial-Rounded</vt:lpstr>
      <vt:lpstr>Calibri</vt:lpstr>
      <vt:lpstr>Symbol</vt:lpstr>
      <vt:lpstr>Tahoma</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Mạch Tô Hop MSI (He To Hop)</dc:title>
  <dc:creator>Nguyen Viet Hung</dc:creator>
  <cp:lastModifiedBy>Admin</cp:lastModifiedBy>
  <cp:revision>51</cp:revision>
  <dcterms:created xsi:type="dcterms:W3CDTF">2006-08-16T00:00:00Z</dcterms:created>
  <dcterms:modified xsi:type="dcterms:W3CDTF">2020-03-20T09:58:35Z</dcterms:modified>
</cp:coreProperties>
</file>