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handoutMasterIdLst>
    <p:handoutMasterId r:id="rId87"/>
  </p:handoutMasterIdLst>
  <p:sldIdLst>
    <p:sldId id="256" r:id="rId2"/>
    <p:sldId id="257" r:id="rId3"/>
    <p:sldId id="377" r:id="rId4"/>
    <p:sldId id="376" r:id="rId5"/>
    <p:sldId id="378" r:id="rId6"/>
    <p:sldId id="380" r:id="rId7"/>
    <p:sldId id="379" r:id="rId8"/>
    <p:sldId id="381" r:id="rId9"/>
    <p:sldId id="258" r:id="rId10"/>
    <p:sldId id="344" r:id="rId11"/>
    <p:sldId id="345"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346" r:id="rId48"/>
    <p:sldId id="296" r:id="rId49"/>
    <p:sldId id="297" r:id="rId50"/>
    <p:sldId id="347" r:id="rId51"/>
    <p:sldId id="299" r:id="rId52"/>
    <p:sldId id="350" r:id="rId53"/>
    <p:sldId id="300" r:id="rId54"/>
    <p:sldId id="302" r:id="rId55"/>
    <p:sldId id="303" r:id="rId56"/>
    <p:sldId id="304" r:id="rId57"/>
    <p:sldId id="305" r:id="rId58"/>
    <p:sldId id="306" r:id="rId59"/>
    <p:sldId id="307" r:id="rId60"/>
    <p:sldId id="351" r:id="rId61"/>
    <p:sldId id="308" r:id="rId62"/>
    <p:sldId id="310" r:id="rId63"/>
    <p:sldId id="311" r:id="rId64"/>
    <p:sldId id="312" r:id="rId65"/>
    <p:sldId id="314" r:id="rId66"/>
    <p:sldId id="315" r:id="rId67"/>
    <p:sldId id="352" r:id="rId68"/>
    <p:sldId id="316" r:id="rId69"/>
    <p:sldId id="317" r:id="rId70"/>
    <p:sldId id="318" r:id="rId71"/>
    <p:sldId id="319" r:id="rId72"/>
    <p:sldId id="337" r:id="rId73"/>
    <p:sldId id="362" r:id="rId74"/>
    <p:sldId id="339" r:id="rId75"/>
    <p:sldId id="363" r:id="rId76"/>
    <p:sldId id="365" r:id="rId77"/>
    <p:sldId id="364" r:id="rId78"/>
    <p:sldId id="342" r:id="rId79"/>
    <p:sldId id="382" r:id="rId80"/>
    <p:sldId id="383" r:id="rId81"/>
    <p:sldId id="384" r:id="rId82"/>
    <p:sldId id="386" r:id="rId83"/>
    <p:sldId id="387" r:id="rId84"/>
    <p:sldId id="375"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9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13AFBC4-1994-4FFC-A651-CDF360679D87}" type="datetimeFigureOut">
              <a:rPr lang="en-US" smtClean="0"/>
              <a:pPr/>
              <a:t>20/3/2020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FA38D-A9DD-4834-8120-E73C784F6B4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D9F44-500F-49ED-BB8C-A5D613006381}" type="datetimeFigureOut">
              <a:rPr lang="en-US" smtClean="0"/>
              <a:pPr/>
              <a:t>20/3/2020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785D-6CC5-4518-99F2-257D6F4CEC7C}"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01BD81-5333-42F3-AEA2-E0F1B2134253}" type="datetime1">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6B083-A5C3-45B4-837A-B98437E61558}" type="datetime1">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877D1B-EB17-430B-AA15-BD63917CE9AA}" type="datetime1">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8ABA6-06A9-4BBE-86FF-4651077ACE17}" type="datetime1">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8FBDA0-6C70-4C04-A35E-9CDB53DEBFB6}" type="datetime1">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1753F2-9F23-4207-9F05-D25A4D5C55AA}" type="datetime1">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CA3BB1-D777-4CBF-86F7-210C234BD91F}" type="datetime1">
              <a:rPr lang="en-US" smtClean="0"/>
              <a:pPr/>
              <a:t>20/3/2020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4E97FB-D1A8-4B7B-8F43-9F6CAE5E871E}" type="datetime1">
              <a:rPr lang="en-US" smtClean="0"/>
              <a:pPr/>
              <a:t>20/3/2020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06EE7-8A98-4F19-A5EA-1121ED6A0300}" type="datetime1">
              <a:rPr lang="en-US" smtClean="0"/>
              <a:pPr/>
              <a:t>20/3/2020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690E8-C529-435E-BD02-C36923EBD96F}" type="datetime1">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17E6C5-9D3B-4B7D-9B1E-A5CBD1E2EA05}" type="datetime1">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D78D5-969D-4AD1-B9B4-108C61308811}" type="datetime1">
              <a:rPr lang="en-US" smtClean="0"/>
              <a:pPr/>
              <a:t>20/3/2020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mb/>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48.jpe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48.jpe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48.jpeg"/></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69.png"/></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72.png"/></Relationships>
</file>

<file path=ppt/slides/_rels/slide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77.png"/><Relationship Id="rId4" Type="http://schemas.openxmlformats.org/officeDocument/2006/relationships/image" Target="../media/image76.png"/></Relationships>
</file>

<file path=ppt/slides/_rels/slide3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4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85.png"/><Relationship Id="rId11" Type="http://schemas.openxmlformats.org/officeDocument/2006/relationships/image" Target="../media/image80.pn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s>
</file>

<file path=ppt/slides/_rels/slide4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4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93.png"/></Relationships>
</file>

<file path=ppt/slides/_rels/slide4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95.png"/></Relationships>
</file>

<file path=ppt/slides/_rels/slide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02.png"/></Relationships>
</file>

<file path=ppt/slides/_rels/slide5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105.png"/></Relationships>
</file>

<file path=ppt/slides/_rels/slide5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107.png"/></Relationships>
</file>

<file path=ppt/slides/_rels/slide5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openxmlformats.org/officeDocument/2006/relationships/image" Target="../media/image110.png"/><Relationship Id="rId4" Type="http://schemas.openxmlformats.org/officeDocument/2006/relationships/image" Target="../media/image109.png"/></Relationships>
</file>

<file path=ppt/slides/_rels/slide5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56.xml"/><Relationship Id="rId1" Type="http://schemas.openxmlformats.org/officeDocument/2006/relationships/slideLayout" Target="../slideLayouts/slideLayout7.xml"/><Relationship Id="rId5" Type="http://schemas.openxmlformats.org/officeDocument/2006/relationships/image" Target="../media/image113.png"/><Relationship Id="rId4" Type="http://schemas.openxmlformats.org/officeDocument/2006/relationships/image" Target="../media/image112.png"/></Relationships>
</file>

<file path=ppt/slides/_rels/slide5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4.xml"/><Relationship Id="rId1" Type="http://schemas.openxmlformats.org/officeDocument/2006/relationships/slideLayout" Target="../slideLayouts/slideLayout7.xml"/><Relationship Id="rId5" Type="http://schemas.openxmlformats.org/officeDocument/2006/relationships/image" Target="../media/image122.png"/><Relationship Id="rId4" Type="http://schemas.openxmlformats.org/officeDocument/2006/relationships/image" Target="../media/image121.png"/></Relationships>
</file>

<file path=ppt/slides/_rels/slide6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67.xml"/><Relationship Id="rId1" Type="http://schemas.openxmlformats.org/officeDocument/2006/relationships/slideLayout" Target="../slideLayouts/slideLayout7.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s>
</file>

<file path=ppt/slides/_rels/slide68.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130.png"/></Relationships>
</file>

<file path=ppt/slides/_rels/slide73.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openxmlformats.org/officeDocument/2006/relationships/image" Target="../media/image133.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z="1400" smtClean="0"/>
              <a:pPr/>
              <a:t>1</a:t>
            </a:fld>
            <a:endParaRPr lang="en-US" sz="1400"/>
          </a:p>
        </p:txBody>
      </p:sp>
      <p:sp>
        <p:nvSpPr>
          <p:cNvPr id="3" name="TextBox 2"/>
          <p:cNvSpPr txBox="1"/>
          <p:nvPr/>
        </p:nvSpPr>
        <p:spPr>
          <a:xfrm>
            <a:off x="3048000" y="3178314"/>
            <a:ext cx="3048000" cy="707886"/>
          </a:xfrm>
          <a:prstGeom prst="rect">
            <a:avLst/>
          </a:prstGeom>
          <a:noFill/>
        </p:spPr>
        <p:txBody>
          <a:bodyPr wrap="square" rtlCol="0">
            <a:spAutoFit/>
          </a:bodyPr>
          <a:lstStyle/>
          <a:p>
            <a:r>
              <a:rPr lang="en-US" sz="40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CHƯƠNG 4</a:t>
            </a:r>
            <a:endParaRPr lang="en-US" sz="4000" spc="-10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1600200" y="3969603"/>
            <a:ext cx="7086600" cy="830997"/>
          </a:xfrm>
          <a:prstGeom prst="rect">
            <a:avLst/>
          </a:prstGeom>
          <a:noFill/>
        </p:spPr>
        <p:txBody>
          <a:bodyPr wrap="square" rtlCol="0">
            <a:spAutoFit/>
          </a:bodyPr>
          <a:lstStyle/>
          <a:p>
            <a:r>
              <a:rPr lang="en-US" sz="4800" smtClean="0">
                <a:latin typeface="Arial-Rounded" pitchFamily="34" charset="0"/>
                <a:ea typeface="Arial-Rounded" pitchFamily="34" charset="0"/>
                <a:cs typeface="Arial-Rounded" pitchFamily="34" charset="0"/>
              </a:rPr>
              <a:t>        </a:t>
            </a:r>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 (Flip Flop)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5" name="TextBox 4"/>
          <p:cNvSpPr txBox="1"/>
          <p:nvPr/>
        </p:nvSpPr>
        <p:spPr>
          <a:xfrm>
            <a:off x="228600" y="304800"/>
            <a:ext cx="63246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Chốt dùng cổng NAND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609600" y="2134278"/>
            <a:ext cx="4343400" cy="3428322"/>
          </a:xfrm>
          <a:prstGeom prst="rect">
            <a:avLst/>
          </a:prstGeom>
          <a:noFill/>
          <a:ln w="9525">
            <a:noFill/>
            <a:miter lim="800000"/>
            <a:headEnd/>
            <a:tailEnd/>
          </a:ln>
        </p:spPr>
      </p:pic>
      <p:sp>
        <p:nvSpPr>
          <p:cNvPr id="6" name="TextBox 5"/>
          <p:cNvSpPr txBox="1"/>
          <p:nvPr/>
        </p:nvSpPr>
        <p:spPr>
          <a:xfrm>
            <a:off x="533400" y="1447800"/>
            <a:ext cx="1981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Sơ đồ mạch</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5638800" y="1524000"/>
            <a:ext cx="2743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Bảng chức năng</a:t>
            </a:r>
            <a:endParaRPr lang="en-US" sz="2400" spc="-100">
              <a:latin typeface="Tahoma" pitchFamily="34" charset="0"/>
              <a:ea typeface="Tahoma" pitchFamily="34" charset="0"/>
              <a:cs typeface="Tahoma" pitchFamily="34" charset="0"/>
            </a:endParaRPr>
          </a:p>
        </p:txBody>
      </p:sp>
      <p:pic>
        <p:nvPicPr>
          <p:cNvPr id="2051" name="Picture 3"/>
          <p:cNvPicPr>
            <a:picLocks noChangeAspect="1" noChangeArrowheads="1"/>
          </p:cNvPicPr>
          <p:nvPr/>
        </p:nvPicPr>
        <p:blipFill>
          <a:blip r:embed="rId4" cstate="print"/>
          <a:srcRect/>
          <a:stretch>
            <a:fillRect/>
          </a:stretch>
        </p:blipFill>
        <p:spPr bwMode="auto">
          <a:xfrm>
            <a:off x="5428052" y="2743200"/>
            <a:ext cx="3197787" cy="2590800"/>
          </a:xfrm>
          <a:prstGeom prst="rect">
            <a:avLst/>
          </a:prstGeom>
          <a:noFill/>
          <a:ln w="9525">
            <a:noFill/>
            <a:miter lim="800000"/>
            <a:headEnd/>
            <a:tailEnd/>
          </a:ln>
        </p:spPr>
      </p:pic>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wedge">
                                      <p:cBhvr>
                                        <p:cTn id="13" dur="20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2051"/>
                                        </p:tgtEl>
                                        <p:attrNameLst>
                                          <p:attrName>style.visibility</p:attrName>
                                        </p:attrNameLst>
                                      </p:cBhvr>
                                      <p:to>
                                        <p:strVal val="visible"/>
                                      </p:to>
                                    </p:set>
                                    <p:animEffect transition="in" filter="wedge">
                                      <p:cBhvr>
                                        <p:cTn id="24"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
        <p:nvSpPr>
          <p:cNvPr id="6" name="TextBox 5"/>
          <p:cNvSpPr txBox="1"/>
          <p:nvPr/>
        </p:nvSpPr>
        <p:spPr>
          <a:xfrm>
            <a:off x="533400" y="1447800"/>
            <a:ext cx="1981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Sơ đồ mạch</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6019800" y="1524000"/>
            <a:ext cx="2743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Ký hiệu</a:t>
            </a:r>
            <a:endParaRPr lang="en-US" sz="2400" spc="-100">
              <a:latin typeface="Tahoma" pitchFamily="34" charset="0"/>
              <a:ea typeface="Tahoma" pitchFamily="34" charset="0"/>
              <a:cs typeface="Tahoma" pitchFamily="34" charset="0"/>
            </a:endParaRPr>
          </a:p>
        </p:txBody>
      </p:sp>
      <p:pic>
        <p:nvPicPr>
          <p:cNvPr id="8" name="Picture 2"/>
          <p:cNvPicPr>
            <a:picLocks noChangeAspect="1" noChangeArrowheads="1"/>
          </p:cNvPicPr>
          <p:nvPr/>
        </p:nvPicPr>
        <p:blipFill>
          <a:blip r:embed="rId3" cstate="print"/>
          <a:srcRect/>
          <a:stretch>
            <a:fillRect/>
          </a:stretch>
        </p:blipFill>
        <p:spPr bwMode="auto">
          <a:xfrm>
            <a:off x="533400" y="2495550"/>
            <a:ext cx="3543300" cy="2914650"/>
          </a:xfrm>
          <a:prstGeom prst="rect">
            <a:avLst/>
          </a:prstGeom>
          <a:noFill/>
          <a:ln w="9525">
            <a:noFill/>
            <a:miter lim="800000"/>
            <a:headEnd/>
            <a:tailEnd/>
          </a:ln>
        </p:spPr>
      </p:pic>
      <p:pic>
        <p:nvPicPr>
          <p:cNvPr id="9" name="Picture 3"/>
          <p:cNvPicPr>
            <a:picLocks noChangeAspect="1" noChangeArrowheads="1"/>
          </p:cNvPicPr>
          <p:nvPr/>
        </p:nvPicPr>
        <p:blipFill>
          <a:blip r:embed="rId4" cstate="print"/>
          <a:srcRect/>
          <a:stretch>
            <a:fillRect/>
          </a:stretch>
        </p:blipFill>
        <p:spPr bwMode="auto">
          <a:xfrm>
            <a:off x="5410200" y="2743200"/>
            <a:ext cx="2466975" cy="2686050"/>
          </a:xfrm>
          <a:prstGeom prst="rect">
            <a:avLst/>
          </a:prstGeom>
          <a:noFill/>
          <a:ln w="9525">
            <a:noFill/>
            <a:miter lim="800000"/>
            <a:headEnd/>
            <a:tailEnd/>
          </a:ln>
        </p:spPr>
      </p:pic>
      <p:sp>
        <p:nvSpPr>
          <p:cNvPr id="10" name="TextBox 9"/>
          <p:cNvSpPr txBox="1"/>
          <p:nvPr/>
        </p:nvSpPr>
        <p:spPr>
          <a:xfrm>
            <a:off x="228600" y="304800"/>
            <a:ext cx="63246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Chốt dùng cổng NAND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edge">
                                      <p:cBhvr>
                                        <p:cTn id="13" dur="2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edge">
                                      <p:cBhvr>
                                        <p:cTn id="2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
        <p:nvSpPr>
          <p:cNvPr id="6" name="TextBox 5"/>
          <p:cNvSpPr txBox="1"/>
          <p:nvPr/>
        </p:nvSpPr>
        <p:spPr>
          <a:xfrm>
            <a:off x="304800" y="838200"/>
            <a:ext cx="8458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 Vẽ dạng sóng ra tại Q, với ban đầu Q</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=0</a:t>
            </a:r>
            <a:endParaRPr lang="en-US" sz="2400" spc="-100">
              <a:latin typeface="Tahoma" pitchFamily="34" charset="0"/>
              <a:ea typeface="Tahoma" pitchFamily="34" charset="0"/>
              <a:cs typeface="Tahoma" pitchFamily="34" charset="0"/>
            </a:endParaRPr>
          </a:p>
        </p:txBody>
      </p:sp>
      <p:pic>
        <p:nvPicPr>
          <p:cNvPr id="3076" name="Picture 4"/>
          <p:cNvPicPr>
            <a:picLocks noChangeAspect="1" noChangeArrowheads="1"/>
          </p:cNvPicPr>
          <p:nvPr/>
        </p:nvPicPr>
        <p:blipFill>
          <a:blip r:embed="rId3" cstate="print"/>
          <a:srcRect/>
          <a:stretch>
            <a:fillRect/>
          </a:stretch>
        </p:blipFill>
        <p:spPr bwMode="auto">
          <a:xfrm>
            <a:off x="278908" y="1295400"/>
            <a:ext cx="2462074" cy="2438400"/>
          </a:xfrm>
          <a:prstGeom prst="rect">
            <a:avLst/>
          </a:prstGeom>
          <a:noFill/>
          <a:ln w="9525">
            <a:noFill/>
            <a:miter lim="800000"/>
            <a:headEnd/>
            <a:tailEnd/>
          </a:ln>
        </p:spPr>
      </p:pic>
      <p:sp>
        <p:nvSpPr>
          <p:cNvPr id="9" name="Down Arrow 8"/>
          <p:cNvSpPr/>
          <p:nvPr/>
        </p:nvSpPr>
        <p:spPr>
          <a:xfrm>
            <a:off x="4191000" y="4572000"/>
            <a:ext cx="381000" cy="228600"/>
          </a:xfrm>
          <a:prstGeom prst="downArrow">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4953000" y="4572000"/>
            <a:ext cx="381000" cy="1066800"/>
          </a:xfrm>
          <a:prstGeom prst="down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334000" y="4572000"/>
            <a:ext cx="381000" cy="1676400"/>
          </a:xfrm>
          <a:prstGeom prst="down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7086600" y="4572000"/>
            <a:ext cx="381000" cy="304800"/>
          </a:xfrm>
          <a:prstGeom prst="downArrow">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791200" y="4572000"/>
            <a:ext cx="381000" cy="15240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6705600" y="4572000"/>
            <a:ext cx="381000" cy="533400"/>
          </a:xfrm>
          <a:prstGeom prst="down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5"/>
          <p:cNvPicPr>
            <a:picLocks noChangeAspect="1" noChangeArrowheads="1"/>
          </p:cNvPicPr>
          <p:nvPr/>
        </p:nvPicPr>
        <p:blipFill>
          <a:blip r:embed="rId4" cstate="print"/>
          <a:srcRect/>
          <a:stretch>
            <a:fillRect/>
          </a:stretch>
        </p:blipFill>
        <p:spPr bwMode="auto">
          <a:xfrm>
            <a:off x="2214770" y="4876800"/>
            <a:ext cx="2585830" cy="533400"/>
          </a:xfrm>
          <a:prstGeom prst="rect">
            <a:avLst/>
          </a:prstGeom>
          <a:noFill/>
          <a:ln w="9525">
            <a:noFill/>
            <a:miter lim="800000"/>
            <a:headEnd/>
            <a:tailEnd/>
          </a:ln>
        </p:spPr>
      </p:pic>
      <p:pic>
        <p:nvPicPr>
          <p:cNvPr id="3078" name="Picture 6"/>
          <p:cNvPicPr>
            <a:picLocks noChangeAspect="1" noChangeArrowheads="1"/>
          </p:cNvPicPr>
          <p:nvPr/>
        </p:nvPicPr>
        <p:blipFill>
          <a:blip r:embed="rId5" cstate="print"/>
          <a:srcRect/>
          <a:stretch>
            <a:fillRect/>
          </a:stretch>
        </p:blipFill>
        <p:spPr bwMode="auto">
          <a:xfrm>
            <a:off x="2362200" y="5638800"/>
            <a:ext cx="2512219" cy="381000"/>
          </a:xfrm>
          <a:prstGeom prst="rect">
            <a:avLst/>
          </a:prstGeom>
          <a:noFill/>
          <a:ln w="9525">
            <a:noFill/>
            <a:miter lim="800000"/>
            <a:headEnd/>
            <a:tailEnd/>
          </a:ln>
        </p:spPr>
      </p:pic>
      <p:pic>
        <p:nvPicPr>
          <p:cNvPr id="3079" name="Picture 7"/>
          <p:cNvPicPr>
            <a:picLocks noChangeAspect="1" noChangeArrowheads="1"/>
          </p:cNvPicPr>
          <p:nvPr/>
        </p:nvPicPr>
        <p:blipFill>
          <a:blip r:embed="rId6" cstate="print"/>
          <a:srcRect/>
          <a:stretch>
            <a:fillRect/>
          </a:stretch>
        </p:blipFill>
        <p:spPr bwMode="auto">
          <a:xfrm>
            <a:off x="2514600" y="6096000"/>
            <a:ext cx="2741507" cy="550749"/>
          </a:xfrm>
          <a:prstGeom prst="rect">
            <a:avLst/>
          </a:prstGeom>
          <a:noFill/>
          <a:ln w="9525">
            <a:noFill/>
            <a:miter lim="800000"/>
            <a:headEnd/>
            <a:tailEnd/>
          </a:ln>
        </p:spPr>
      </p:pic>
      <p:pic>
        <p:nvPicPr>
          <p:cNvPr id="21" name="Picture 6"/>
          <p:cNvPicPr>
            <a:picLocks noChangeAspect="1" noChangeArrowheads="1"/>
          </p:cNvPicPr>
          <p:nvPr/>
        </p:nvPicPr>
        <p:blipFill>
          <a:blip r:embed="rId5" cstate="print"/>
          <a:srcRect/>
          <a:stretch>
            <a:fillRect/>
          </a:stretch>
        </p:blipFill>
        <p:spPr bwMode="auto">
          <a:xfrm>
            <a:off x="5715000" y="6224926"/>
            <a:ext cx="2667000" cy="404474"/>
          </a:xfrm>
          <a:prstGeom prst="rect">
            <a:avLst/>
          </a:prstGeom>
          <a:noFill/>
          <a:ln w="9525">
            <a:noFill/>
            <a:miter lim="800000"/>
            <a:headEnd/>
            <a:tailEnd/>
          </a:ln>
        </p:spPr>
      </p:pic>
      <p:pic>
        <p:nvPicPr>
          <p:cNvPr id="3080" name="Picture 8"/>
          <p:cNvPicPr>
            <a:picLocks noChangeAspect="1" noChangeArrowheads="1"/>
          </p:cNvPicPr>
          <p:nvPr/>
        </p:nvPicPr>
        <p:blipFill>
          <a:blip r:embed="rId7" cstate="print"/>
          <a:srcRect/>
          <a:stretch>
            <a:fillRect/>
          </a:stretch>
        </p:blipFill>
        <p:spPr bwMode="auto">
          <a:xfrm>
            <a:off x="2743200" y="1562100"/>
            <a:ext cx="5257800" cy="2933700"/>
          </a:xfrm>
          <a:prstGeom prst="rect">
            <a:avLst/>
          </a:prstGeom>
          <a:noFill/>
          <a:ln w="9525">
            <a:noFill/>
            <a:miter lim="800000"/>
            <a:headEnd/>
            <a:tailEnd/>
          </a:ln>
        </p:spPr>
      </p:pic>
      <p:sp>
        <p:nvSpPr>
          <p:cNvPr id="25" name="Down Arrow 24"/>
          <p:cNvSpPr/>
          <p:nvPr/>
        </p:nvSpPr>
        <p:spPr>
          <a:xfrm>
            <a:off x="6248400" y="4572000"/>
            <a:ext cx="332232" cy="978408"/>
          </a:xfrm>
          <a:prstGeom prst="downArrow">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2" name="Picture 10"/>
          <p:cNvPicPr>
            <a:picLocks noChangeAspect="1" noChangeArrowheads="1"/>
          </p:cNvPicPr>
          <p:nvPr/>
        </p:nvPicPr>
        <p:blipFill>
          <a:blip r:embed="rId8" cstate="print"/>
          <a:srcRect/>
          <a:stretch>
            <a:fillRect/>
          </a:stretch>
        </p:blipFill>
        <p:spPr bwMode="auto">
          <a:xfrm>
            <a:off x="6740979" y="5219700"/>
            <a:ext cx="2326821" cy="342900"/>
          </a:xfrm>
          <a:prstGeom prst="rect">
            <a:avLst/>
          </a:prstGeom>
          <a:noFill/>
          <a:ln w="9525">
            <a:noFill/>
            <a:miter lim="800000"/>
            <a:headEnd/>
            <a:tailEnd/>
          </a:ln>
        </p:spPr>
      </p:pic>
      <p:pic>
        <p:nvPicPr>
          <p:cNvPr id="29" name="Picture 7"/>
          <p:cNvPicPr>
            <a:picLocks noChangeAspect="1" noChangeArrowheads="1"/>
          </p:cNvPicPr>
          <p:nvPr/>
        </p:nvPicPr>
        <p:blipFill>
          <a:blip r:embed="rId6" cstate="print"/>
          <a:srcRect/>
          <a:stretch>
            <a:fillRect/>
          </a:stretch>
        </p:blipFill>
        <p:spPr bwMode="auto">
          <a:xfrm>
            <a:off x="6324600" y="5621451"/>
            <a:ext cx="2741507" cy="550749"/>
          </a:xfrm>
          <a:prstGeom prst="rect">
            <a:avLst/>
          </a:prstGeom>
          <a:noFill/>
          <a:ln w="9525">
            <a:noFill/>
            <a:miter lim="800000"/>
            <a:headEnd/>
            <a:tailEnd/>
          </a:ln>
        </p:spPr>
      </p:pic>
      <p:pic>
        <p:nvPicPr>
          <p:cNvPr id="3083" name="Picture 11"/>
          <p:cNvPicPr>
            <a:picLocks noChangeAspect="1" noChangeArrowheads="1"/>
          </p:cNvPicPr>
          <p:nvPr/>
        </p:nvPicPr>
        <p:blipFill>
          <a:blip r:embed="rId9" cstate="print"/>
          <a:srcRect/>
          <a:stretch>
            <a:fillRect/>
          </a:stretch>
        </p:blipFill>
        <p:spPr bwMode="auto">
          <a:xfrm>
            <a:off x="7524750" y="4419600"/>
            <a:ext cx="1619250" cy="781050"/>
          </a:xfrm>
          <a:prstGeom prst="rect">
            <a:avLst/>
          </a:prstGeom>
          <a:noFill/>
          <a:ln w="9525">
            <a:noFill/>
            <a:miter lim="800000"/>
            <a:headEnd/>
            <a:tailEnd/>
          </a:ln>
        </p:spPr>
      </p:pic>
      <p:pic>
        <p:nvPicPr>
          <p:cNvPr id="1026" name="Picture 2"/>
          <p:cNvPicPr>
            <a:picLocks noChangeAspect="1" noChangeArrowheads="1"/>
          </p:cNvPicPr>
          <p:nvPr/>
        </p:nvPicPr>
        <p:blipFill>
          <a:blip r:embed="rId10" cstate="print"/>
          <a:srcRect/>
          <a:stretch>
            <a:fillRect/>
          </a:stretch>
        </p:blipFill>
        <p:spPr bwMode="auto">
          <a:xfrm>
            <a:off x="76200" y="3800475"/>
            <a:ext cx="2209800" cy="1609725"/>
          </a:xfrm>
          <a:prstGeom prst="rect">
            <a:avLst/>
          </a:prstGeom>
          <a:noFill/>
          <a:ln w="9525">
            <a:noFill/>
            <a:miter lim="800000"/>
            <a:headEnd/>
            <a:tailEnd/>
          </a:ln>
        </p:spPr>
      </p:pic>
      <p:sp>
        <p:nvSpPr>
          <p:cNvPr id="23" name="TextBox 22"/>
          <p:cNvSpPr txBox="1"/>
          <p:nvPr/>
        </p:nvSpPr>
        <p:spPr>
          <a:xfrm>
            <a:off x="228600" y="152400"/>
            <a:ext cx="63246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Chốt dùng cổng NAND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wedge">
                                      <p:cBhvr>
                                        <p:cTn id="12" dur="20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3080"/>
                                        </p:tgtEl>
                                        <p:attrNameLst>
                                          <p:attrName>style.visibility</p:attrName>
                                        </p:attrNameLst>
                                      </p:cBhvr>
                                      <p:to>
                                        <p:strVal val="visible"/>
                                      </p:to>
                                    </p:set>
                                    <p:animEffect transition="in" filter="wedge">
                                      <p:cBhvr>
                                        <p:cTn id="17" dur="2000"/>
                                        <p:tgtEl>
                                          <p:spTgt spid="3080"/>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wedge">
                                      <p:cBhvr>
                                        <p:cTn id="22" dur="20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077"/>
                                        </p:tgtEl>
                                        <p:attrNameLst>
                                          <p:attrName>style.visibility</p:attrName>
                                        </p:attrNameLst>
                                      </p:cBhvr>
                                      <p:to>
                                        <p:strVal val="visible"/>
                                      </p:to>
                                    </p:set>
                                    <p:animEffect transition="in" filter="wipe(left)">
                                      <p:cBhvr>
                                        <p:cTn id="33" dur="2000"/>
                                        <p:tgtEl>
                                          <p:spTgt spid="307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078"/>
                                        </p:tgtEl>
                                        <p:attrNameLst>
                                          <p:attrName>style.visibility</p:attrName>
                                        </p:attrNameLst>
                                      </p:cBhvr>
                                      <p:to>
                                        <p:strVal val="visible"/>
                                      </p:to>
                                    </p:set>
                                    <p:animEffect transition="in" filter="wipe(left)">
                                      <p:cBhvr>
                                        <p:cTn id="44" dur="2000"/>
                                        <p:tgtEl>
                                          <p:spTgt spid="307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up)">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079"/>
                                        </p:tgtEl>
                                        <p:attrNameLst>
                                          <p:attrName>style.visibility</p:attrName>
                                        </p:attrNameLst>
                                      </p:cBhvr>
                                      <p:to>
                                        <p:strVal val="visible"/>
                                      </p:to>
                                    </p:set>
                                    <p:animEffect transition="in" filter="wipe(left)">
                                      <p:cBhvr>
                                        <p:cTn id="54" dur="2000"/>
                                        <p:tgtEl>
                                          <p:spTgt spid="307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up)">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20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up)">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10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ipe(up)">
                                      <p:cBhvr>
                                        <p:cTn id="79" dur="500"/>
                                        <p:tgtEl>
                                          <p:spTgt spid="1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082"/>
                                        </p:tgtEl>
                                        <p:attrNameLst>
                                          <p:attrName>style.visibility</p:attrName>
                                        </p:attrNameLst>
                                      </p:cBhvr>
                                      <p:to>
                                        <p:strVal val="visible"/>
                                      </p:to>
                                    </p:set>
                                    <p:animEffect transition="in" filter="wipe(left)">
                                      <p:cBhvr>
                                        <p:cTn id="84" dur="1000"/>
                                        <p:tgtEl>
                                          <p:spTgt spid="3082"/>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1" fill="hold" grpId="0" nodeType="click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additive="base">
                                        <p:cTn id="89" dur="500" fill="hold"/>
                                        <p:tgtEl>
                                          <p:spTgt spid="12"/>
                                        </p:tgtEl>
                                        <p:attrNameLst>
                                          <p:attrName>ppt_x</p:attrName>
                                        </p:attrNameLst>
                                      </p:cBhvr>
                                      <p:tavLst>
                                        <p:tav tm="0">
                                          <p:val>
                                            <p:strVal val="#ppt_x"/>
                                          </p:val>
                                        </p:tav>
                                        <p:tav tm="100000">
                                          <p:val>
                                            <p:strVal val="#ppt_x"/>
                                          </p:val>
                                        </p:tav>
                                      </p:tavLst>
                                    </p:anim>
                                    <p:anim calcmode="lin" valueType="num">
                                      <p:cBhvr additive="base">
                                        <p:cTn id="90"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3083"/>
                                        </p:tgtEl>
                                        <p:attrNameLst>
                                          <p:attrName>style.visibility</p:attrName>
                                        </p:attrNameLst>
                                      </p:cBhvr>
                                      <p:to>
                                        <p:strVal val="visible"/>
                                      </p:to>
                                    </p:set>
                                    <p:animEffect transition="in" filter="wipe(up)">
                                      <p:cBhvr>
                                        <p:cTn id="95" dur="1000"/>
                                        <p:tgtEl>
                                          <p:spTgt spid="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animBg="1"/>
      <p:bldP spid="12" grpId="0" animBg="1"/>
      <p:bldP spid="13" grpId="0" animBg="1"/>
      <p:bldP spid="1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838200"/>
            <a:ext cx="8458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 Công tắt chống dội</a:t>
            </a:r>
            <a:endParaRPr lang="en-US" sz="2400" spc="-100">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1143000" y="1371600"/>
            <a:ext cx="5981700" cy="2181225"/>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1733550" y="3657600"/>
            <a:ext cx="5200650" cy="2619375"/>
          </a:xfrm>
          <a:prstGeom prst="rect">
            <a:avLst/>
          </a:prstGeom>
          <a:noFill/>
          <a:ln w="9525">
            <a:noFill/>
            <a:miter lim="800000"/>
            <a:headEnd/>
            <a:tailEnd/>
          </a:ln>
        </p:spPr>
      </p:pic>
      <p:sp>
        <p:nvSpPr>
          <p:cNvPr id="23" name="Right Arrow 22"/>
          <p:cNvSpPr/>
          <p:nvPr/>
        </p:nvSpPr>
        <p:spPr>
          <a:xfrm>
            <a:off x="533400" y="4800600"/>
            <a:ext cx="914400" cy="838200"/>
          </a:xfrm>
          <a:prstGeom prst="right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13</a:t>
            </a:fld>
            <a:endParaRPr lang="en-US"/>
          </a:p>
        </p:txBody>
      </p:sp>
      <p:sp>
        <p:nvSpPr>
          <p:cNvPr id="27" name="TextBox 26"/>
          <p:cNvSpPr txBox="1"/>
          <p:nvPr/>
        </p:nvSpPr>
        <p:spPr>
          <a:xfrm>
            <a:off x="7010400" y="5124271"/>
            <a:ext cx="19050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Bài tập</a:t>
            </a:r>
          </a:p>
          <a:p>
            <a:r>
              <a:rPr lang="en-US" sz="2400" spc="-100" smtClean="0">
                <a:latin typeface="Tahoma" pitchFamily="34" charset="0"/>
                <a:ea typeface="Tahoma" pitchFamily="34" charset="0"/>
                <a:cs typeface="Tahoma" pitchFamily="34" charset="0"/>
              </a:rPr>
              <a:t>SV giải thích hoạt động?!!</a:t>
            </a:r>
            <a:endParaRPr lang="en-US" sz="2400" spc="-100">
              <a:latin typeface="Tahoma" pitchFamily="34" charset="0"/>
              <a:ea typeface="Tahoma" pitchFamily="34" charset="0"/>
              <a:cs typeface="Tahoma" pitchFamily="34" charset="0"/>
            </a:endParaRPr>
          </a:p>
        </p:txBody>
      </p:sp>
      <p:sp>
        <p:nvSpPr>
          <p:cNvPr id="10" name="TextBox 9"/>
          <p:cNvSpPr txBox="1"/>
          <p:nvPr/>
        </p:nvSpPr>
        <p:spPr>
          <a:xfrm>
            <a:off x="228600" y="76200"/>
            <a:ext cx="63246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Chốt dùng cổng NAND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edge">
                                      <p:cBhvr>
                                        <p:cTn id="12" dur="20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1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wedge">
                                      <p:cBhvr>
                                        <p:cTn id="22" dur="2000"/>
                                        <p:tgtEl>
                                          <p:spTgt spid="409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anim calcmode="lin" valueType="num">
                                      <p:cBhvr additive="base">
                                        <p:cTn id="27"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7">
                                            <p:txEl>
                                              <p:pRg st="1" end="1"/>
                                            </p:txEl>
                                          </p:spTgt>
                                        </p:tgtEl>
                                        <p:attrNameLst>
                                          <p:attrName>style.visibility</p:attrName>
                                        </p:attrNameLst>
                                      </p:cBhvr>
                                      <p:to>
                                        <p:strVal val="visible"/>
                                      </p:to>
                                    </p:set>
                                    <p:animEffect transition="in" filter="wipe(up)">
                                      <p:cBhvr>
                                        <p:cTn id="33" dur="10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14</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304800" y="1619250"/>
            <a:ext cx="3400425" cy="2190750"/>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4953000" y="1905000"/>
            <a:ext cx="2867026" cy="2327684"/>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533400" y="4572000"/>
            <a:ext cx="3048000" cy="2004907"/>
          </a:xfrm>
          <a:prstGeom prst="rect">
            <a:avLst/>
          </a:prstGeom>
          <a:noFill/>
          <a:ln w="9525">
            <a:noFill/>
            <a:miter lim="800000"/>
            <a:headEnd/>
            <a:tailEnd/>
          </a:ln>
        </p:spPr>
      </p:pic>
      <p:sp>
        <p:nvSpPr>
          <p:cNvPr id="8" name="TextBox 7"/>
          <p:cNvSpPr txBox="1"/>
          <p:nvPr/>
        </p:nvSpPr>
        <p:spPr>
          <a:xfrm>
            <a:off x="381000" y="986135"/>
            <a:ext cx="1981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Sơ đồ mạch</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609600" y="4034135"/>
            <a:ext cx="1981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Ký hiệu </a:t>
            </a:r>
            <a:endParaRPr lang="en-US" sz="2400" spc="-100">
              <a:latin typeface="Tahoma" pitchFamily="34" charset="0"/>
              <a:ea typeface="Tahoma" pitchFamily="34" charset="0"/>
              <a:cs typeface="Tahoma" pitchFamily="34" charset="0"/>
            </a:endParaRPr>
          </a:p>
        </p:txBody>
      </p:sp>
      <p:sp>
        <p:nvSpPr>
          <p:cNvPr id="10" name="TextBox 9"/>
          <p:cNvSpPr txBox="1"/>
          <p:nvPr/>
        </p:nvSpPr>
        <p:spPr>
          <a:xfrm>
            <a:off x="4953000" y="1367135"/>
            <a:ext cx="2743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Bảng chức năng</a:t>
            </a:r>
            <a:endParaRPr lang="en-US" sz="2400" spc="-100">
              <a:latin typeface="Tahoma" pitchFamily="34" charset="0"/>
              <a:ea typeface="Tahoma" pitchFamily="34" charset="0"/>
              <a:cs typeface="Tahoma" pitchFamily="34" charset="0"/>
            </a:endParaRPr>
          </a:p>
        </p:txBody>
      </p:sp>
      <p:sp>
        <p:nvSpPr>
          <p:cNvPr id="11" name="TextBox 10"/>
          <p:cNvSpPr txBox="1"/>
          <p:nvPr/>
        </p:nvSpPr>
        <p:spPr>
          <a:xfrm>
            <a:off x="228600" y="152400"/>
            <a:ext cx="63246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Chốt dùng cổng NOR</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wedge">
                                      <p:cBhvr>
                                        <p:cTn id="13" dur="20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2054"/>
                                        </p:tgtEl>
                                        <p:attrNameLst>
                                          <p:attrName>style.visibility</p:attrName>
                                        </p:attrNameLst>
                                      </p:cBhvr>
                                      <p:to>
                                        <p:strVal val="visible"/>
                                      </p:to>
                                    </p:set>
                                    <p:animEffect transition="in" filter="wedge">
                                      <p:cBhvr>
                                        <p:cTn id="24" dur="2000"/>
                                        <p:tgtEl>
                                          <p:spTgt spid="205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0" presetClass="entr" presetSubtype="0" fill="hold" nodeType="clickEffect">
                                  <p:stCondLst>
                                    <p:cond delay="0"/>
                                  </p:stCondLst>
                                  <p:childTnLst>
                                    <p:set>
                                      <p:cBhvr>
                                        <p:cTn id="34" dur="1" fill="hold">
                                          <p:stCondLst>
                                            <p:cond delay="0"/>
                                          </p:stCondLst>
                                        </p:cTn>
                                        <p:tgtEl>
                                          <p:spTgt spid="2053"/>
                                        </p:tgtEl>
                                        <p:attrNameLst>
                                          <p:attrName>style.visibility</p:attrName>
                                        </p:attrNameLst>
                                      </p:cBhvr>
                                      <p:to>
                                        <p:strVal val="visible"/>
                                      </p:to>
                                    </p:set>
                                    <p:animEffect transition="in" filter="wedge">
                                      <p:cBhvr>
                                        <p:cTn id="35" dur="2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Box 5"/>
          <p:cNvSpPr txBox="1"/>
          <p:nvPr/>
        </p:nvSpPr>
        <p:spPr>
          <a:xfrm>
            <a:off x="304800" y="762000"/>
            <a:ext cx="8458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 Vẽ dạng sóng ra tại Q, với ban đầu Q</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=0</a:t>
            </a:r>
            <a:endParaRPr lang="en-US" sz="2400" spc="-100">
              <a:latin typeface="Tahoma" pitchFamily="34" charset="0"/>
              <a:ea typeface="Tahoma" pitchFamily="34" charset="0"/>
              <a:cs typeface="Tahoma" pitchFamily="34" charset="0"/>
            </a:endParaRPr>
          </a:p>
        </p:txBody>
      </p:sp>
      <p:sp>
        <p:nvSpPr>
          <p:cNvPr id="9" name="Down Arrow 8"/>
          <p:cNvSpPr/>
          <p:nvPr/>
        </p:nvSpPr>
        <p:spPr>
          <a:xfrm>
            <a:off x="3657600" y="4495800"/>
            <a:ext cx="381000" cy="228600"/>
          </a:xfrm>
          <a:prstGeom prst="downArrow">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4038600" y="4495800"/>
            <a:ext cx="381000" cy="685800"/>
          </a:xfrm>
          <a:prstGeom prst="down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572000" y="4495800"/>
            <a:ext cx="381000" cy="1219200"/>
          </a:xfrm>
          <a:prstGeom prst="down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029200" y="4495800"/>
            <a:ext cx="381000" cy="16764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6705600" y="4495800"/>
            <a:ext cx="381000" cy="762000"/>
          </a:xfrm>
          <a:prstGeom prst="down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5791200" y="4495800"/>
            <a:ext cx="332232" cy="1447800"/>
          </a:xfrm>
          <a:prstGeom prst="downArrow">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p:cNvPicPr>
            <a:picLocks noChangeAspect="1" noChangeArrowheads="1"/>
          </p:cNvPicPr>
          <p:nvPr/>
        </p:nvPicPr>
        <p:blipFill>
          <a:blip r:embed="rId3" cstate="print"/>
          <a:srcRect/>
          <a:stretch>
            <a:fillRect/>
          </a:stretch>
        </p:blipFill>
        <p:spPr bwMode="auto">
          <a:xfrm>
            <a:off x="304800" y="1447800"/>
            <a:ext cx="1828800" cy="1515580"/>
          </a:xfrm>
          <a:prstGeom prst="rect">
            <a:avLst/>
          </a:prstGeom>
          <a:noFill/>
          <a:ln w="9525">
            <a:noFill/>
            <a:miter lim="800000"/>
            <a:headEnd/>
            <a:tailEnd/>
          </a:ln>
        </p:spPr>
      </p:pic>
      <p:pic>
        <p:nvPicPr>
          <p:cNvPr id="6150" name="Picture 6"/>
          <p:cNvPicPr>
            <a:picLocks noChangeAspect="1" noChangeArrowheads="1"/>
          </p:cNvPicPr>
          <p:nvPr/>
        </p:nvPicPr>
        <p:blipFill>
          <a:blip r:embed="rId4" cstate="print"/>
          <a:srcRect/>
          <a:stretch>
            <a:fillRect/>
          </a:stretch>
        </p:blipFill>
        <p:spPr bwMode="auto">
          <a:xfrm>
            <a:off x="2438400" y="5257800"/>
            <a:ext cx="2044700" cy="395748"/>
          </a:xfrm>
          <a:prstGeom prst="rect">
            <a:avLst/>
          </a:prstGeom>
          <a:noFill/>
          <a:ln w="9525">
            <a:noFill/>
            <a:miter lim="800000"/>
            <a:headEnd/>
            <a:tailEnd/>
          </a:ln>
        </p:spPr>
      </p:pic>
      <p:pic>
        <p:nvPicPr>
          <p:cNvPr id="6151" name="Picture 7"/>
          <p:cNvPicPr>
            <a:picLocks noChangeAspect="1" noChangeArrowheads="1"/>
          </p:cNvPicPr>
          <p:nvPr/>
        </p:nvPicPr>
        <p:blipFill>
          <a:blip r:embed="rId5" cstate="print"/>
          <a:srcRect/>
          <a:stretch>
            <a:fillRect/>
          </a:stretch>
        </p:blipFill>
        <p:spPr bwMode="auto">
          <a:xfrm>
            <a:off x="1752600" y="4724400"/>
            <a:ext cx="2011795" cy="390525"/>
          </a:xfrm>
          <a:prstGeom prst="rect">
            <a:avLst/>
          </a:prstGeom>
          <a:noFill/>
          <a:ln w="9525">
            <a:noFill/>
            <a:miter lim="800000"/>
            <a:headEnd/>
            <a:tailEnd/>
          </a:ln>
        </p:spPr>
      </p:pic>
      <p:pic>
        <p:nvPicPr>
          <p:cNvPr id="6152" name="Picture 8"/>
          <p:cNvPicPr>
            <a:picLocks noChangeAspect="1" noChangeArrowheads="1"/>
          </p:cNvPicPr>
          <p:nvPr/>
        </p:nvPicPr>
        <p:blipFill>
          <a:blip r:embed="rId6" cstate="print"/>
          <a:srcRect/>
          <a:stretch>
            <a:fillRect/>
          </a:stretch>
        </p:blipFill>
        <p:spPr bwMode="auto">
          <a:xfrm>
            <a:off x="2590800" y="5715000"/>
            <a:ext cx="2063262" cy="304800"/>
          </a:xfrm>
          <a:prstGeom prst="rect">
            <a:avLst/>
          </a:prstGeom>
          <a:noFill/>
          <a:ln w="9525">
            <a:noFill/>
            <a:miter lim="800000"/>
            <a:headEnd/>
            <a:tailEnd/>
          </a:ln>
        </p:spPr>
      </p:pic>
      <p:pic>
        <p:nvPicPr>
          <p:cNvPr id="6153" name="Picture 9"/>
          <p:cNvPicPr>
            <a:picLocks noChangeAspect="1" noChangeArrowheads="1"/>
          </p:cNvPicPr>
          <p:nvPr/>
        </p:nvPicPr>
        <p:blipFill>
          <a:blip r:embed="rId7" cstate="print"/>
          <a:srcRect/>
          <a:stretch>
            <a:fillRect/>
          </a:stretch>
        </p:blipFill>
        <p:spPr bwMode="auto">
          <a:xfrm>
            <a:off x="3886200" y="6385008"/>
            <a:ext cx="2282185" cy="472992"/>
          </a:xfrm>
          <a:prstGeom prst="rect">
            <a:avLst/>
          </a:prstGeom>
          <a:noFill/>
          <a:ln w="9525">
            <a:noFill/>
            <a:miter lim="800000"/>
            <a:headEnd/>
            <a:tailEnd/>
          </a:ln>
        </p:spPr>
      </p:pic>
      <p:pic>
        <p:nvPicPr>
          <p:cNvPr id="6154" name="Picture 10"/>
          <p:cNvPicPr>
            <a:picLocks noChangeAspect="1" noChangeArrowheads="1"/>
          </p:cNvPicPr>
          <p:nvPr/>
        </p:nvPicPr>
        <p:blipFill>
          <a:blip r:embed="rId8" cstate="print"/>
          <a:srcRect/>
          <a:stretch>
            <a:fillRect/>
          </a:stretch>
        </p:blipFill>
        <p:spPr bwMode="auto">
          <a:xfrm>
            <a:off x="5638800" y="6019800"/>
            <a:ext cx="2071688" cy="381000"/>
          </a:xfrm>
          <a:prstGeom prst="rect">
            <a:avLst/>
          </a:prstGeom>
          <a:noFill/>
          <a:ln w="9525">
            <a:noFill/>
            <a:miter lim="800000"/>
            <a:headEnd/>
            <a:tailEnd/>
          </a:ln>
        </p:spPr>
      </p:pic>
      <p:pic>
        <p:nvPicPr>
          <p:cNvPr id="31" name="Picture 7"/>
          <p:cNvPicPr>
            <a:picLocks noChangeAspect="1" noChangeArrowheads="1"/>
          </p:cNvPicPr>
          <p:nvPr/>
        </p:nvPicPr>
        <p:blipFill>
          <a:blip r:embed="rId5" cstate="print"/>
          <a:srcRect/>
          <a:stretch>
            <a:fillRect/>
          </a:stretch>
        </p:blipFill>
        <p:spPr bwMode="auto">
          <a:xfrm>
            <a:off x="6705600" y="5248275"/>
            <a:ext cx="2011795" cy="390525"/>
          </a:xfrm>
          <a:prstGeom prst="rect">
            <a:avLst/>
          </a:prstGeom>
          <a:noFill/>
          <a:ln w="9525">
            <a:noFill/>
            <a:miter lim="800000"/>
            <a:headEnd/>
            <a:tailEnd/>
          </a:ln>
        </p:spPr>
      </p:pic>
      <p:pic>
        <p:nvPicPr>
          <p:cNvPr id="34" name="Picture 6"/>
          <p:cNvPicPr>
            <a:picLocks noChangeAspect="1" noChangeArrowheads="1"/>
          </p:cNvPicPr>
          <p:nvPr/>
        </p:nvPicPr>
        <p:blipFill>
          <a:blip r:embed="rId4" cstate="print"/>
          <a:srcRect/>
          <a:stretch>
            <a:fillRect/>
          </a:stretch>
        </p:blipFill>
        <p:spPr bwMode="auto">
          <a:xfrm>
            <a:off x="7099300" y="4938252"/>
            <a:ext cx="2044700" cy="395748"/>
          </a:xfrm>
          <a:prstGeom prst="rect">
            <a:avLst/>
          </a:prstGeom>
          <a:noFill/>
          <a:ln w="9525">
            <a:noFill/>
            <a:miter lim="800000"/>
            <a:headEnd/>
            <a:tailEnd/>
          </a:ln>
        </p:spPr>
      </p:pic>
      <p:sp>
        <p:nvSpPr>
          <p:cNvPr id="23" name="Down Arrow 22"/>
          <p:cNvSpPr/>
          <p:nvPr/>
        </p:nvSpPr>
        <p:spPr>
          <a:xfrm>
            <a:off x="6172200" y="4495800"/>
            <a:ext cx="381000" cy="10668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9"/>
          <p:cNvPicPr>
            <a:picLocks noChangeAspect="1" noChangeArrowheads="1"/>
          </p:cNvPicPr>
          <p:nvPr/>
        </p:nvPicPr>
        <p:blipFill>
          <a:blip r:embed="rId7" cstate="print"/>
          <a:srcRect/>
          <a:stretch>
            <a:fillRect/>
          </a:stretch>
        </p:blipFill>
        <p:spPr bwMode="auto">
          <a:xfrm>
            <a:off x="6324600" y="5638800"/>
            <a:ext cx="2282185" cy="472992"/>
          </a:xfrm>
          <a:prstGeom prst="rect">
            <a:avLst/>
          </a:prstGeom>
          <a:noFill/>
          <a:ln w="9525">
            <a:noFill/>
            <a:miter lim="800000"/>
            <a:headEnd/>
            <a:tailEnd/>
          </a:ln>
        </p:spPr>
      </p:pic>
      <p:pic>
        <p:nvPicPr>
          <p:cNvPr id="3074" name="Picture 2"/>
          <p:cNvPicPr>
            <a:picLocks noChangeAspect="1" noChangeArrowheads="1"/>
          </p:cNvPicPr>
          <p:nvPr/>
        </p:nvPicPr>
        <p:blipFill>
          <a:blip r:embed="rId9" cstate="print"/>
          <a:srcRect/>
          <a:stretch>
            <a:fillRect/>
          </a:stretch>
        </p:blipFill>
        <p:spPr bwMode="auto">
          <a:xfrm>
            <a:off x="2209800" y="1200150"/>
            <a:ext cx="6457950" cy="3219450"/>
          </a:xfrm>
          <a:prstGeom prst="rect">
            <a:avLst/>
          </a:prstGeom>
          <a:noFill/>
          <a:ln w="9525">
            <a:noFill/>
            <a:miter lim="800000"/>
            <a:headEnd/>
            <a:tailEnd/>
          </a:ln>
        </p:spPr>
      </p:pic>
      <p:sp>
        <p:nvSpPr>
          <p:cNvPr id="26" name="Down Arrow 25"/>
          <p:cNvSpPr/>
          <p:nvPr/>
        </p:nvSpPr>
        <p:spPr>
          <a:xfrm>
            <a:off x="7162800" y="44958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10" cstate="print"/>
          <a:srcRect/>
          <a:stretch>
            <a:fillRect/>
          </a:stretch>
        </p:blipFill>
        <p:spPr bwMode="auto">
          <a:xfrm>
            <a:off x="99199" y="3048000"/>
            <a:ext cx="2491601" cy="1485900"/>
          </a:xfrm>
          <a:prstGeom prst="rect">
            <a:avLst/>
          </a:prstGeom>
          <a:noFill/>
          <a:ln w="9525">
            <a:noFill/>
            <a:miter lim="800000"/>
            <a:headEnd/>
            <a:tailEnd/>
          </a:ln>
        </p:spPr>
      </p:pic>
      <p:sp>
        <p:nvSpPr>
          <p:cNvPr id="27" name="TextBox 26"/>
          <p:cNvSpPr txBox="1"/>
          <p:nvPr/>
        </p:nvSpPr>
        <p:spPr>
          <a:xfrm>
            <a:off x="228600" y="76200"/>
            <a:ext cx="63246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Chốt dùng cổng NOR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edge">
                                      <p:cBhvr>
                                        <p:cTn id="12" dur="20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wipe(up)">
                                      <p:cBhvr>
                                        <p:cTn id="17" dur="2000"/>
                                        <p:tgtEl>
                                          <p:spTgt spid="3074"/>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animEffect transition="in" filter="wedge">
                                      <p:cBhvr>
                                        <p:cTn id="22" dur="2000"/>
                                        <p:tgtEl>
                                          <p:spTgt spid="30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51"/>
                                        </p:tgtEl>
                                        <p:attrNameLst>
                                          <p:attrName>style.visibility</p:attrName>
                                        </p:attrNameLst>
                                      </p:cBhvr>
                                      <p:to>
                                        <p:strVal val="visible"/>
                                      </p:to>
                                    </p:set>
                                    <p:animEffect transition="in" filter="wipe(left)">
                                      <p:cBhvr>
                                        <p:cTn id="32" dur="2000"/>
                                        <p:tgtEl>
                                          <p:spTgt spid="61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1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150"/>
                                        </p:tgtEl>
                                        <p:attrNameLst>
                                          <p:attrName>style.visibility</p:attrName>
                                        </p:attrNameLst>
                                      </p:cBhvr>
                                      <p:to>
                                        <p:strVal val="visible"/>
                                      </p:to>
                                    </p:set>
                                    <p:animEffect transition="in" filter="wipe(left)">
                                      <p:cBhvr>
                                        <p:cTn id="42" dur="2000"/>
                                        <p:tgtEl>
                                          <p:spTgt spid="615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1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152"/>
                                        </p:tgtEl>
                                        <p:attrNameLst>
                                          <p:attrName>style.visibility</p:attrName>
                                        </p:attrNameLst>
                                      </p:cBhvr>
                                      <p:to>
                                        <p:strVal val="visible"/>
                                      </p:to>
                                    </p:set>
                                    <p:animEffect transition="in" filter="wipe(left)">
                                      <p:cBhvr>
                                        <p:cTn id="52" dur="2000"/>
                                        <p:tgtEl>
                                          <p:spTgt spid="615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up)">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153"/>
                                        </p:tgtEl>
                                        <p:attrNameLst>
                                          <p:attrName>style.visibility</p:attrName>
                                        </p:attrNameLst>
                                      </p:cBhvr>
                                      <p:to>
                                        <p:strVal val="visible"/>
                                      </p:to>
                                    </p:set>
                                    <p:animEffect transition="in" filter="wipe(left)">
                                      <p:cBhvr>
                                        <p:cTn id="62" dur="2000"/>
                                        <p:tgtEl>
                                          <p:spTgt spid="615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up)">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154"/>
                                        </p:tgtEl>
                                        <p:attrNameLst>
                                          <p:attrName>style.visibility</p:attrName>
                                        </p:attrNameLst>
                                      </p:cBhvr>
                                      <p:to>
                                        <p:strVal val="visible"/>
                                      </p:to>
                                    </p:set>
                                    <p:animEffect transition="in" filter="wipe(left)">
                                      <p:cBhvr>
                                        <p:cTn id="72" dur="2000"/>
                                        <p:tgtEl>
                                          <p:spTgt spid="615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up)">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left)">
                                      <p:cBhvr>
                                        <p:cTn id="82" dur="20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wipe(up)">
                                      <p:cBhvr>
                                        <p:cTn id="87" dur="500"/>
                                        <p:tgtEl>
                                          <p:spTgt spid="1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wipe(left)">
                                      <p:cBhvr>
                                        <p:cTn id="92" dur="20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wipe(up)">
                                      <p:cBhvr>
                                        <p:cTn id="97" dur="500"/>
                                        <p:tgtEl>
                                          <p:spTgt spid="2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wipe(left)">
                                      <p:cBhvr>
                                        <p:cTn id="102"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animBg="1"/>
      <p:bldP spid="13" grpId="0" animBg="1"/>
      <p:bldP spid="14" grpId="0" animBg="1"/>
      <p:bldP spid="25" grpId="0" animBg="1"/>
      <p:bldP spid="23"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838200"/>
            <a:ext cx="8458200" cy="461665"/>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Mạch phát hiện sự ngắt quảng của ánh sáng.</a:t>
            </a:r>
            <a:endParaRPr lang="en-US" sz="2400" spc="-100">
              <a:latin typeface="Tahoma" pitchFamily="34" charset="0"/>
              <a:ea typeface="Tahoma" pitchFamily="34" charset="0"/>
              <a:cs typeface="Tahoma" pitchFamily="34" charset="0"/>
            </a:endParaRPr>
          </a:p>
        </p:txBody>
      </p:sp>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16</a:t>
            </a:fld>
            <a:endParaRPr lang="en-US"/>
          </a:p>
        </p:txBody>
      </p:sp>
      <p:sp>
        <p:nvSpPr>
          <p:cNvPr id="27" name="TextBox 26"/>
          <p:cNvSpPr txBox="1"/>
          <p:nvPr/>
        </p:nvSpPr>
        <p:spPr>
          <a:xfrm>
            <a:off x="304800" y="4800600"/>
            <a:ext cx="7315200" cy="1569660"/>
          </a:xfrm>
          <a:prstGeom prst="rect">
            <a:avLst/>
          </a:prstGeom>
          <a:noFill/>
        </p:spPr>
        <p:txBody>
          <a:bodyPr wrap="square" rtlCol="0">
            <a:spAutoFit/>
          </a:bodyPr>
          <a:lstStyle/>
          <a:p>
            <a:r>
              <a:rPr lang="en-US" sz="24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Giải thích</a:t>
            </a:r>
            <a:r>
              <a:rPr lang="en-US" sz="2400" spc="-100" smtClean="0">
                <a:latin typeface="Tahoma" pitchFamily="34" charset="0"/>
                <a:ea typeface="Tahoma" pitchFamily="34" charset="0"/>
                <a:cs typeface="Tahoma" pitchFamily="34" charset="0"/>
              </a:rPr>
              <a:t>:  Có ánh sáng, S=R=0, Q=0</a:t>
            </a:r>
          </a:p>
          <a:p>
            <a:r>
              <a:rPr lang="en-US" sz="2400" spc="-100" smtClean="0">
                <a:latin typeface="Tahoma" pitchFamily="34" charset="0"/>
                <a:ea typeface="Tahoma" pitchFamily="34" charset="0"/>
                <a:cs typeface="Tahoma" pitchFamily="34" charset="0"/>
              </a:rPr>
              <a:t>Mất ánh sáng, S=1; R=0, Q=1, tác động alarm</a:t>
            </a:r>
          </a:p>
          <a:p>
            <a:r>
              <a:rPr lang="en-US" sz="2400" spc="-100" smtClean="0">
                <a:latin typeface="Tahoma" pitchFamily="34" charset="0"/>
                <a:ea typeface="Tahoma" pitchFamily="34" charset="0"/>
                <a:cs typeface="Tahoma" pitchFamily="34" charset="0"/>
              </a:rPr>
              <a:t>Có ánh sáng lại S=R=0, Q=Q</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=1, báo động duy trì </a:t>
            </a:r>
          </a:p>
          <a:p>
            <a:r>
              <a:rPr lang="en-US" sz="2400" spc="-100" smtClean="0">
                <a:latin typeface="Tahoma" pitchFamily="34" charset="0"/>
                <a:ea typeface="Tahoma" pitchFamily="34" charset="0"/>
                <a:cs typeface="Tahoma" pitchFamily="34" charset="0"/>
              </a:rPr>
              <a:t>Thiết lập lại mạch dùng SW1, để S=0,R=1, Q=0</a:t>
            </a:r>
            <a:endParaRPr lang="en-US" sz="2400" spc="-100">
              <a:latin typeface="Tahoma" pitchFamily="34" charset="0"/>
              <a:ea typeface="Tahoma" pitchFamily="34" charset="0"/>
              <a:cs typeface="Tahoma" pitchFamily="34" charset="0"/>
            </a:endParaRPr>
          </a:p>
        </p:txBody>
      </p:sp>
      <p:pic>
        <p:nvPicPr>
          <p:cNvPr id="7172" name="Picture 4"/>
          <p:cNvPicPr>
            <a:picLocks noChangeAspect="1" noChangeArrowheads="1"/>
          </p:cNvPicPr>
          <p:nvPr/>
        </p:nvPicPr>
        <p:blipFill>
          <a:blip r:embed="rId3" cstate="print"/>
          <a:srcRect/>
          <a:stretch>
            <a:fillRect/>
          </a:stretch>
        </p:blipFill>
        <p:spPr bwMode="auto">
          <a:xfrm>
            <a:off x="2428874" y="1371600"/>
            <a:ext cx="4855941" cy="3409950"/>
          </a:xfrm>
          <a:prstGeom prst="rect">
            <a:avLst/>
          </a:prstGeom>
          <a:noFill/>
          <a:ln w="9525">
            <a:noFill/>
            <a:miter lim="800000"/>
            <a:headEnd/>
            <a:tailEnd/>
          </a:ln>
        </p:spPr>
      </p:pic>
      <p:sp>
        <p:nvSpPr>
          <p:cNvPr id="8" name="TextBox 7"/>
          <p:cNvSpPr txBox="1"/>
          <p:nvPr/>
        </p:nvSpPr>
        <p:spPr>
          <a:xfrm>
            <a:off x="228600" y="76200"/>
            <a:ext cx="63246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Chốt dùng cổng NOR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7172"/>
                                        </p:tgtEl>
                                        <p:attrNameLst>
                                          <p:attrName>style.visibility</p:attrName>
                                        </p:attrNameLst>
                                      </p:cBhvr>
                                      <p:to>
                                        <p:strVal val="visible"/>
                                      </p:to>
                                    </p:set>
                                    <p:animEffect transition="in" filter="wedge">
                                      <p:cBhvr>
                                        <p:cTn id="13" dur="2000"/>
                                        <p:tgtEl>
                                          <p:spTgt spid="717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7">
                                            <p:txEl>
                                              <p:pRg st="0" end="0"/>
                                            </p:txEl>
                                          </p:spTgt>
                                        </p:tgtEl>
                                        <p:attrNameLst>
                                          <p:attrName>style.visibility</p:attrName>
                                        </p:attrNameLst>
                                      </p:cBhvr>
                                      <p:to>
                                        <p:strVal val="visible"/>
                                      </p:to>
                                    </p:set>
                                    <p:animEffect transition="in" filter="wipe(left)">
                                      <p:cBhvr>
                                        <p:cTn id="18" dur="2000"/>
                                        <p:tgtEl>
                                          <p:spTgt spid="2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7">
                                            <p:txEl>
                                              <p:pRg st="1" end="1"/>
                                            </p:txEl>
                                          </p:spTgt>
                                        </p:tgtEl>
                                        <p:attrNameLst>
                                          <p:attrName>style.visibility</p:attrName>
                                        </p:attrNameLst>
                                      </p:cBhvr>
                                      <p:to>
                                        <p:strVal val="visible"/>
                                      </p:to>
                                    </p:set>
                                    <p:animEffect transition="in" filter="wipe(left)">
                                      <p:cBhvr>
                                        <p:cTn id="23" dur="2000"/>
                                        <p:tgtEl>
                                          <p:spTgt spid="2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7">
                                            <p:txEl>
                                              <p:pRg st="2" end="2"/>
                                            </p:txEl>
                                          </p:spTgt>
                                        </p:tgtEl>
                                        <p:attrNameLst>
                                          <p:attrName>style.visibility</p:attrName>
                                        </p:attrNameLst>
                                      </p:cBhvr>
                                      <p:to>
                                        <p:strVal val="visible"/>
                                      </p:to>
                                    </p:set>
                                    <p:animEffect transition="in" filter="wipe(left)">
                                      <p:cBhvr>
                                        <p:cTn id="28" dur="500"/>
                                        <p:tgtEl>
                                          <p:spTgt spid="2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7">
                                            <p:txEl>
                                              <p:pRg st="3" end="3"/>
                                            </p:txEl>
                                          </p:spTgt>
                                        </p:tgtEl>
                                        <p:attrNameLst>
                                          <p:attrName>style.visibility</p:attrName>
                                        </p:attrNameLst>
                                      </p:cBhvr>
                                      <p:to>
                                        <p:strVal val="visible"/>
                                      </p:to>
                                    </p:set>
                                    <p:animEffect transition="in" filter="wipe(left)">
                                      <p:cBhvr>
                                        <p:cTn id="33" dur="1000"/>
                                        <p:tgtEl>
                                          <p:spTgt spid="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04800"/>
            <a:ext cx="8458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Trạng thái FF khi vừa đóng điện</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81000" y="1676400"/>
            <a:ext cx="8458200" cy="3046988"/>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Khi mới đóng điện vào mạch, không thể dự báo trạng thái ngõ ra ban đầu của FF </a:t>
            </a:r>
          </a:p>
          <a:p>
            <a:r>
              <a:rPr lang="en-US" sz="2400" spc="-100" smtClean="0">
                <a:latin typeface="Tahoma" pitchFamily="34" charset="0"/>
                <a:ea typeface="Tahoma" pitchFamily="34" charset="0"/>
                <a:cs typeface="Tahoma" pitchFamily="34" charset="0"/>
              </a:rPr>
              <a:t>(thí dụ khi S=R=1 cho chốt NAND, </a:t>
            </a:r>
          </a:p>
          <a:p>
            <a:r>
              <a:rPr lang="en-US" sz="2400" spc="-100" smtClean="0">
                <a:latin typeface="Tahoma" pitchFamily="34" charset="0"/>
                <a:ea typeface="Tahoma" pitchFamily="34" charset="0"/>
                <a:cs typeface="Tahoma" pitchFamily="34" charset="0"/>
              </a:rPr>
              <a:t>hay S=R=0 cho chốt NOR là các trường hợp cấm).</a:t>
            </a:r>
          </a:p>
          <a:p>
            <a:endParaRPr lang="en-US" sz="2400" spc="-100" smtClean="0">
              <a:latin typeface="Tahoma" pitchFamily="34" charset="0"/>
              <a:ea typeface="Tahoma" pitchFamily="34" charset="0"/>
              <a:cs typeface="Tahoma" pitchFamily="34" charset="0"/>
            </a:endParaRPr>
          </a:p>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Hướng giải quyết</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Cần định ngõ vào thích hợp (tùy theo ứng dụng)</a:t>
            </a:r>
            <a:endParaRPr lang="en-US" sz="2400" spc="-100">
              <a:latin typeface="Tahoma" pitchFamily="34" charset="0"/>
              <a:ea typeface="Tahoma" pitchFamily="34" charset="0"/>
              <a:cs typeface="Tahoma" pitchFamily="34" charset="0"/>
            </a:endParaRPr>
          </a:p>
        </p:txBody>
      </p:sp>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17</a:t>
            </a:fld>
            <a:endParaRPr 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wipe(up)">
                                      <p:cBhvr>
                                        <p:cTn id="13" dur="10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wipe(up)">
                                      <p:cBhvr>
                                        <p:cTn id="18" dur="1000"/>
                                        <p:tgtEl>
                                          <p:spTgt spid="6">
                                            <p:txEl>
                                              <p:pRg st="2" end="2"/>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up)">
                                      <p:cBhvr>
                                        <p:cTn id="21" dur="10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 calcmode="lin" valueType="num">
                                      <p:cBhvr additive="base">
                                        <p:cTn id="26"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left)">
                                      <p:cBhvr>
                                        <p:cTn id="32"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304800"/>
            <a:ext cx="6934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 về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18</a:t>
            </a:fld>
            <a:endParaRPr lang="en-US"/>
          </a:p>
        </p:txBody>
      </p:sp>
      <p:pic>
        <p:nvPicPr>
          <p:cNvPr id="5122" name="Picture 2"/>
          <p:cNvPicPr>
            <a:picLocks noChangeAspect="1" noChangeArrowheads="1"/>
          </p:cNvPicPr>
          <p:nvPr/>
        </p:nvPicPr>
        <p:blipFill>
          <a:blip r:embed="rId3" cstate="print"/>
          <a:srcRect/>
          <a:stretch>
            <a:fillRect/>
          </a:stretch>
        </p:blipFill>
        <p:spPr bwMode="auto">
          <a:xfrm>
            <a:off x="3552825" y="400050"/>
            <a:ext cx="5210175" cy="409575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533400" y="1600200"/>
            <a:ext cx="2895600" cy="1209407"/>
          </a:xfrm>
          <a:prstGeom prst="rect">
            <a:avLst/>
          </a:prstGeom>
          <a:noFill/>
          <a:ln w="9525">
            <a:noFill/>
            <a:miter lim="800000"/>
            <a:headEnd/>
            <a:tailEnd/>
          </a:ln>
        </p:spPr>
      </p:pic>
      <p:sp>
        <p:nvSpPr>
          <p:cNvPr id="8" name="TextBox 7"/>
          <p:cNvSpPr txBox="1"/>
          <p:nvPr/>
        </p:nvSpPr>
        <p:spPr>
          <a:xfrm>
            <a:off x="228600" y="4678740"/>
            <a:ext cx="8763000" cy="1569660"/>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 thích</a:t>
            </a:r>
            <a:r>
              <a:rPr lang="en-US" sz="2400" spc="-100" smtClean="0">
                <a:latin typeface="Tahoma" pitchFamily="34" charset="0"/>
                <a:ea typeface="Tahoma" pitchFamily="34" charset="0"/>
                <a:cs typeface="Tahoma" pitchFamily="34" charset="0"/>
              </a:rPr>
              <a:t>: Chuyển mạch dùng Set hay Clear chốt NAND, chống dội, tạo tín hiệu điều khiển các cổng AND của X</a:t>
            </a:r>
            <a:r>
              <a:rPr lang="en-US" sz="2400" spc="-100" baseline="-25000" smtClean="0">
                <a:latin typeface="Tahoma" pitchFamily="34" charset="0"/>
                <a:ea typeface="Tahoma" pitchFamily="34" charset="0"/>
                <a:cs typeface="Tahoma" pitchFamily="34" charset="0"/>
              </a:rPr>
              <a:t>A</a:t>
            </a:r>
            <a:r>
              <a:rPr lang="en-US" sz="2400" spc="-100" smtClean="0">
                <a:latin typeface="Tahoma" pitchFamily="34" charset="0"/>
                <a:ea typeface="Tahoma" pitchFamily="34" charset="0"/>
                <a:cs typeface="Tahoma" pitchFamily="34" charset="0"/>
              </a:rPr>
              <a:t> và X</a:t>
            </a:r>
            <a:r>
              <a:rPr lang="en-US" sz="2400" spc="-100" baseline="-25000" smtClean="0">
                <a:latin typeface="Tahoma" pitchFamily="34" charset="0"/>
                <a:ea typeface="Tahoma" pitchFamily="34" charset="0"/>
                <a:cs typeface="Tahoma" pitchFamily="34" charset="0"/>
              </a:rPr>
              <a:t>B</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Khi chuyển mạch ở A, chốt cho Q=1, cho X</a:t>
            </a:r>
            <a:r>
              <a:rPr lang="en-US" sz="2400" spc="-100" baseline="-25000" smtClean="0">
                <a:latin typeface="Tahoma" pitchFamily="34" charset="0"/>
                <a:ea typeface="Tahoma" pitchFamily="34" charset="0"/>
                <a:cs typeface="Tahoma" pitchFamily="34" charset="0"/>
              </a:rPr>
              <a:t>A</a:t>
            </a:r>
            <a:r>
              <a:rPr lang="en-US" sz="2400" spc="-100" smtClean="0">
                <a:latin typeface="Tahoma" pitchFamily="34" charset="0"/>
                <a:ea typeface="Tahoma" pitchFamily="34" charset="0"/>
                <a:cs typeface="Tahoma" pitchFamily="34" charset="0"/>
              </a:rPr>
              <a:t> = 1KHz và X</a:t>
            </a:r>
            <a:r>
              <a:rPr lang="en-US" sz="2400" spc="-100" baseline="-25000" smtClean="0">
                <a:latin typeface="Tahoma" pitchFamily="34" charset="0"/>
                <a:ea typeface="Tahoma" pitchFamily="34" charset="0"/>
                <a:cs typeface="Tahoma" pitchFamily="34" charset="0"/>
              </a:rPr>
              <a:t>B </a:t>
            </a:r>
            <a:r>
              <a:rPr lang="en-US" sz="2400" spc="-100" smtClean="0">
                <a:latin typeface="Tahoma" pitchFamily="34" charset="0"/>
                <a:ea typeface="Tahoma" pitchFamily="34" charset="0"/>
                <a:cs typeface="Tahoma" pitchFamily="34" charset="0"/>
              </a:rPr>
              <a:t>= 0.</a:t>
            </a:r>
          </a:p>
          <a:p>
            <a:r>
              <a:rPr lang="en-US" sz="2400" spc="-100" smtClean="0">
                <a:latin typeface="Tahoma" pitchFamily="34" charset="0"/>
                <a:ea typeface="Tahoma" pitchFamily="34" charset="0"/>
                <a:cs typeface="Tahoma" pitchFamily="34" charset="0"/>
              </a:rPr>
              <a:t>Ngược lại cho trường hợp chuyển mạch sang B.</a:t>
            </a:r>
            <a:endParaRPr lang="en-US" sz="2400" spc="-100">
              <a:latin typeface="Tahoma" pitchFamily="34" charset="0"/>
              <a:ea typeface="Tahoma" pitchFamily="34" charset="0"/>
              <a:cs typeface="Tahoma" pitchFamily="34" charset="0"/>
            </a:endParaRP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edg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edge">
                                      <p:cBhvr>
                                        <p:cTn id="12" dur="5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54114"/>
            <a:ext cx="8305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xung dùng trong mạch số</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19</a:t>
            </a:fld>
            <a:endParaRPr lang="en-US"/>
          </a:p>
        </p:txBody>
      </p:sp>
      <p:pic>
        <p:nvPicPr>
          <p:cNvPr id="6146" name="Picture 2"/>
          <p:cNvPicPr>
            <a:picLocks noChangeAspect="1" noChangeArrowheads="1"/>
          </p:cNvPicPr>
          <p:nvPr/>
        </p:nvPicPr>
        <p:blipFill>
          <a:blip r:embed="rId3" cstate="print"/>
          <a:srcRect/>
          <a:stretch>
            <a:fillRect/>
          </a:stretch>
        </p:blipFill>
        <p:spPr bwMode="auto">
          <a:xfrm>
            <a:off x="1106589" y="1447800"/>
            <a:ext cx="6419569" cy="259080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1143000" y="4419600"/>
            <a:ext cx="6553200" cy="2423954"/>
          </a:xfrm>
          <a:prstGeom prst="rect">
            <a:avLst/>
          </a:prstGeom>
          <a:noFill/>
          <a:ln w="9525">
            <a:noFill/>
            <a:miter lim="800000"/>
            <a:headEnd/>
            <a:tailEnd/>
          </a:ln>
        </p:spPr>
      </p:pic>
      <p:sp>
        <p:nvSpPr>
          <p:cNvPr id="9" name="TextBox 8"/>
          <p:cNvSpPr txBox="1"/>
          <p:nvPr/>
        </p:nvSpPr>
        <p:spPr>
          <a:xfrm>
            <a:off x="1143000" y="914400"/>
            <a:ext cx="1905000" cy="461665"/>
          </a:xfrm>
          <a:prstGeom prst="rect">
            <a:avLst/>
          </a:prstGeom>
          <a:noFill/>
        </p:spPr>
        <p:txBody>
          <a:bodyPr wrap="square" rtlCol="0">
            <a:spAutoFit/>
          </a:bodyPr>
          <a:lstStyle/>
          <a:p>
            <a:r>
              <a:rPr lang="en-US" sz="2400" spc="-100" smtClean="0">
                <a:solidFill>
                  <a:srgbClr val="FF0000"/>
                </a:solidFill>
                <a:latin typeface="Tahoma" pitchFamily="34" charset="0"/>
                <a:ea typeface="Tahoma" pitchFamily="34" charset="0"/>
                <a:cs typeface="Tahoma" pitchFamily="34" charset="0"/>
              </a:rPr>
              <a:t>Xung dương</a:t>
            </a:r>
            <a:endParaRPr lang="en-US" sz="2400" spc="-100">
              <a:solidFill>
                <a:srgbClr val="FF0000"/>
              </a:solidFill>
              <a:latin typeface="Tahoma" pitchFamily="34" charset="0"/>
              <a:ea typeface="Tahoma" pitchFamily="34" charset="0"/>
              <a:cs typeface="Tahoma" pitchFamily="34" charset="0"/>
            </a:endParaRPr>
          </a:p>
        </p:txBody>
      </p:sp>
      <p:sp>
        <p:nvSpPr>
          <p:cNvPr id="10" name="TextBox 9"/>
          <p:cNvSpPr txBox="1"/>
          <p:nvPr/>
        </p:nvSpPr>
        <p:spPr>
          <a:xfrm>
            <a:off x="1219200" y="3957935"/>
            <a:ext cx="1600200" cy="461665"/>
          </a:xfrm>
          <a:prstGeom prst="rect">
            <a:avLst/>
          </a:prstGeom>
          <a:noFill/>
        </p:spPr>
        <p:txBody>
          <a:bodyPr wrap="square" rtlCol="0">
            <a:spAutoFit/>
          </a:bodyPr>
          <a:lstStyle/>
          <a:p>
            <a:r>
              <a:rPr lang="en-US" sz="2400" smtClean="0">
                <a:solidFill>
                  <a:srgbClr val="FF0000"/>
                </a:solidFill>
                <a:latin typeface="Tahoma" pitchFamily="34" charset="0"/>
                <a:ea typeface="Tahoma" pitchFamily="34" charset="0"/>
                <a:cs typeface="Tahoma" pitchFamily="34" charset="0"/>
              </a:rPr>
              <a:t>Xung âm</a:t>
            </a:r>
            <a:endParaRPr lang="en-US" sz="2400">
              <a:solidFill>
                <a:srgbClr val="FF0000"/>
              </a:solidFill>
              <a:latin typeface="Tahoma" pitchFamily="34" charset="0"/>
              <a:ea typeface="Tahoma" pitchFamily="34" charset="0"/>
              <a:cs typeface="Tahoma" pitchFamily="34" charset="0"/>
            </a:endParaRPr>
          </a:p>
        </p:txBody>
      </p:sp>
      <p:sp>
        <p:nvSpPr>
          <p:cNvPr id="13" name="Up Arrow 12"/>
          <p:cNvSpPr/>
          <p:nvPr/>
        </p:nvSpPr>
        <p:spPr>
          <a:xfrm>
            <a:off x="4114800" y="1524000"/>
            <a:ext cx="381000" cy="762000"/>
          </a:xfrm>
          <a:prstGeom prst="up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a:off x="2743200" y="1828800"/>
            <a:ext cx="381000" cy="533400"/>
          </a:xfrm>
          <a:prstGeom prst="upArrow">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a:off x="5181600" y="1905000"/>
            <a:ext cx="381000" cy="533400"/>
          </a:xfrm>
          <a:prstGeom prst="up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410200" y="1524000"/>
            <a:ext cx="2133600" cy="369332"/>
          </a:xfrm>
          <a:prstGeom prst="rect">
            <a:avLst/>
          </a:prstGeom>
          <a:noFill/>
        </p:spPr>
        <p:txBody>
          <a:bodyPr wrap="square" rtlCol="0">
            <a:spAutoFit/>
          </a:bodyPr>
          <a:lstStyle/>
          <a:p>
            <a:r>
              <a:rPr lang="en-US" smtClean="0">
                <a:latin typeface="Tahoma" pitchFamily="34" charset="0"/>
                <a:ea typeface="Tahoma" pitchFamily="34" charset="0"/>
                <a:cs typeface="Tahoma" pitchFamily="34" charset="0"/>
              </a:rPr>
              <a:t>t</a:t>
            </a:r>
            <a:r>
              <a:rPr lang="en-US" baseline="-25000" smtClean="0">
                <a:latin typeface="Tahoma" pitchFamily="34" charset="0"/>
                <a:ea typeface="Tahoma" pitchFamily="34" charset="0"/>
                <a:cs typeface="Tahoma" pitchFamily="34" charset="0"/>
              </a:rPr>
              <a:t>f</a:t>
            </a:r>
            <a:r>
              <a:rPr lang="en-US" smtClean="0">
                <a:latin typeface="Tahoma" pitchFamily="34" charset="0"/>
                <a:ea typeface="Tahoma" pitchFamily="34" charset="0"/>
                <a:cs typeface="Tahoma" pitchFamily="34" charset="0"/>
              </a:rPr>
              <a:t>=thời gian xuống </a:t>
            </a:r>
            <a:endParaRPr lang="en-US">
              <a:latin typeface="Tahoma" pitchFamily="34" charset="0"/>
              <a:ea typeface="Tahoma" pitchFamily="34" charset="0"/>
              <a:cs typeface="Tahoma" pitchFamily="34" charset="0"/>
            </a:endParaRPr>
          </a:p>
        </p:txBody>
      </p:sp>
      <p:sp>
        <p:nvSpPr>
          <p:cNvPr id="19" name="TextBox 18"/>
          <p:cNvSpPr txBox="1"/>
          <p:nvPr/>
        </p:nvSpPr>
        <p:spPr>
          <a:xfrm>
            <a:off x="2057400" y="1371600"/>
            <a:ext cx="1981200" cy="369332"/>
          </a:xfrm>
          <a:prstGeom prst="rect">
            <a:avLst/>
          </a:prstGeom>
          <a:noFill/>
        </p:spPr>
        <p:txBody>
          <a:bodyPr wrap="square" rtlCol="0">
            <a:spAutoFit/>
          </a:bodyPr>
          <a:lstStyle/>
          <a:p>
            <a:r>
              <a:rPr lang="en-US" smtClean="0">
                <a:latin typeface="Tahoma" pitchFamily="34" charset="0"/>
                <a:ea typeface="Tahoma" pitchFamily="34" charset="0"/>
                <a:cs typeface="Tahoma" pitchFamily="34" charset="0"/>
              </a:rPr>
              <a:t>t</a:t>
            </a:r>
            <a:r>
              <a:rPr lang="en-US" baseline="-25000" smtClean="0">
                <a:latin typeface="Tahoma" pitchFamily="34" charset="0"/>
                <a:ea typeface="Tahoma" pitchFamily="34" charset="0"/>
                <a:cs typeface="Tahoma" pitchFamily="34" charset="0"/>
              </a:rPr>
              <a:t>r</a:t>
            </a:r>
            <a:r>
              <a:rPr lang="en-US" smtClean="0">
                <a:latin typeface="Tahoma" pitchFamily="34" charset="0"/>
                <a:ea typeface="Tahoma" pitchFamily="34" charset="0"/>
                <a:cs typeface="Tahoma" pitchFamily="34" charset="0"/>
              </a:rPr>
              <a:t>=thời gian lên </a:t>
            </a:r>
            <a:endParaRPr lang="en-US">
              <a:latin typeface="Tahoma" pitchFamily="34" charset="0"/>
              <a:ea typeface="Tahoma" pitchFamily="34" charset="0"/>
              <a:cs typeface="Tahoma" pitchFamily="34" charset="0"/>
            </a:endParaRPr>
          </a:p>
        </p:txBody>
      </p:sp>
      <p:sp>
        <p:nvSpPr>
          <p:cNvPr id="20" name="TextBox 19"/>
          <p:cNvSpPr txBox="1"/>
          <p:nvPr/>
        </p:nvSpPr>
        <p:spPr>
          <a:xfrm>
            <a:off x="3886200" y="1066800"/>
            <a:ext cx="2133600" cy="369332"/>
          </a:xfrm>
          <a:prstGeom prst="rect">
            <a:avLst/>
          </a:prstGeom>
          <a:noFill/>
        </p:spPr>
        <p:txBody>
          <a:bodyPr wrap="square" rtlCol="0">
            <a:spAutoFit/>
          </a:bodyPr>
          <a:lstStyle/>
          <a:p>
            <a:r>
              <a:rPr lang="en-US" smtClean="0">
                <a:latin typeface="Tahoma" pitchFamily="34" charset="0"/>
                <a:ea typeface="Tahoma" pitchFamily="34" charset="0"/>
                <a:cs typeface="Tahoma" pitchFamily="34" charset="0"/>
              </a:rPr>
              <a:t>t</a:t>
            </a:r>
            <a:r>
              <a:rPr lang="en-US" baseline="-25000" smtClean="0">
                <a:latin typeface="Tahoma" pitchFamily="34" charset="0"/>
                <a:ea typeface="Tahoma" pitchFamily="34" charset="0"/>
                <a:cs typeface="Tahoma" pitchFamily="34" charset="0"/>
              </a:rPr>
              <a:t>w</a:t>
            </a:r>
            <a:r>
              <a:rPr lang="en-US" smtClean="0">
                <a:latin typeface="Tahoma" pitchFamily="34" charset="0"/>
                <a:ea typeface="Tahoma" pitchFamily="34" charset="0"/>
                <a:cs typeface="Tahoma" pitchFamily="34" charset="0"/>
              </a:rPr>
              <a:t>=độ rộng xung </a:t>
            </a:r>
            <a:endParaRPr lang="en-US">
              <a:latin typeface="Tahoma" pitchFamily="34" charset="0"/>
              <a:ea typeface="Tahoma" pitchFamily="34" charset="0"/>
              <a:cs typeface="Tahoma" pitchFamily="34" charset="0"/>
            </a:endParaRPr>
          </a:p>
        </p:txBody>
      </p:sp>
      <p:sp>
        <p:nvSpPr>
          <p:cNvPr id="14" name="Rectangular Callout 13"/>
          <p:cNvSpPr/>
          <p:nvPr/>
        </p:nvSpPr>
        <p:spPr>
          <a:xfrm>
            <a:off x="152400" y="1371600"/>
            <a:ext cx="1066800" cy="457200"/>
          </a:xfrm>
          <a:prstGeom prst="wedgeRectCallout">
            <a:avLst>
              <a:gd name="adj1" fmla="val 96483"/>
              <a:gd name="adj2" fmla="val 7264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smtClean="0">
                <a:latin typeface="Tahoma" pitchFamily="34" charset="0"/>
                <a:ea typeface="Tahoma" pitchFamily="34" charset="0"/>
                <a:cs typeface="Tahoma" pitchFamily="34" charset="0"/>
              </a:rPr>
              <a:t>Biên độ</a:t>
            </a:r>
            <a:endParaRPr lang="en-US" sz="1900">
              <a:latin typeface="Tahoma" pitchFamily="34" charset="0"/>
              <a:ea typeface="Tahoma" pitchFamily="34" charset="0"/>
              <a:cs typeface="Tahoma" pitchFamily="34" charset="0"/>
            </a:endParaRPr>
          </a:p>
        </p:txBody>
      </p:sp>
      <p:sp>
        <p:nvSpPr>
          <p:cNvPr id="16" name="Rectangular Callout 15"/>
          <p:cNvSpPr/>
          <p:nvPr/>
        </p:nvSpPr>
        <p:spPr>
          <a:xfrm>
            <a:off x="152400" y="4191000"/>
            <a:ext cx="1066800" cy="457200"/>
          </a:xfrm>
          <a:prstGeom prst="wedgeRectCallout">
            <a:avLst>
              <a:gd name="adj1" fmla="val 96483"/>
              <a:gd name="adj2" fmla="val 7264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smtClean="0">
                <a:latin typeface="Tahoma" pitchFamily="34" charset="0"/>
                <a:ea typeface="Tahoma" pitchFamily="34" charset="0"/>
                <a:cs typeface="Tahoma" pitchFamily="34" charset="0"/>
              </a:rPr>
              <a:t>Biên độ</a:t>
            </a:r>
            <a:endParaRPr lang="en-US" sz="1900">
              <a:latin typeface="Tahoma" pitchFamily="34" charset="0"/>
              <a:ea typeface="Tahoma" pitchFamily="34" charset="0"/>
              <a:cs typeface="Tahoma" pitchFamily="34" charset="0"/>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Effect transition="in" filter="wedge">
                                      <p:cBhvr>
                                        <p:cTn id="13" dur="2000"/>
                                        <p:tgtEl>
                                          <p:spTgt spid="6146"/>
                                        </p:tgtEl>
                                      </p:cBhvr>
                                    </p:animEffect>
                                  </p:childTnLst>
                                </p:cTn>
                              </p:par>
                            </p:childTnLst>
                          </p:cTn>
                        </p:par>
                      </p:childTnLst>
                    </p:cTn>
                  </p:par>
                  <p:par>
                    <p:cTn id="14" fill="hold">
                      <p:stCondLst>
                        <p:cond delay="indefinite"/>
                      </p:stCondLst>
                      <p:childTnLst>
                        <p:par>
                          <p:cTn id="15" fill="hold">
                            <p:stCondLst>
                              <p:cond delay="0"/>
                            </p:stCondLst>
                            <p:childTnLst>
                              <p:par>
                                <p:cTn id="16" presetID="25"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21" dur="1000" fill="hold"/>
                                        <p:tgtEl>
                                          <p:spTgt spid="14"/>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20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20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down)">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20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fill="hold"/>
                                        <p:tgtEl>
                                          <p:spTgt spid="10"/>
                                        </p:tgtEl>
                                        <p:attrNameLst>
                                          <p:attrName>ppt_x</p:attrName>
                                        </p:attrNameLst>
                                      </p:cBhvr>
                                      <p:tavLst>
                                        <p:tav tm="0">
                                          <p:val>
                                            <p:strVal val="0-#ppt_w/2"/>
                                          </p:val>
                                        </p:tav>
                                        <p:tav tm="100000">
                                          <p:val>
                                            <p:strVal val="#ppt_x"/>
                                          </p:val>
                                        </p:tav>
                                      </p:tavLst>
                                    </p:anim>
                                    <p:anim calcmode="lin" valueType="num">
                                      <p:cBhvr additive="base">
                                        <p:cTn id="61"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0" presetClass="entr" presetSubtype="0" fill="hold" nodeType="clickEffect">
                                  <p:stCondLst>
                                    <p:cond delay="0"/>
                                  </p:stCondLst>
                                  <p:childTnLst>
                                    <p:set>
                                      <p:cBhvr>
                                        <p:cTn id="65" dur="1" fill="hold">
                                          <p:stCondLst>
                                            <p:cond delay="0"/>
                                          </p:stCondLst>
                                        </p:cTn>
                                        <p:tgtEl>
                                          <p:spTgt spid="6147"/>
                                        </p:tgtEl>
                                        <p:attrNameLst>
                                          <p:attrName>style.visibility</p:attrName>
                                        </p:attrNameLst>
                                      </p:cBhvr>
                                      <p:to>
                                        <p:strVal val="visible"/>
                                      </p:to>
                                    </p:set>
                                    <p:animEffect transition="in" filter="wedge">
                                      <p:cBhvr>
                                        <p:cTn id="66" dur="2000"/>
                                        <p:tgtEl>
                                          <p:spTgt spid="6147"/>
                                        </p:tgtEl>
                                      </p:cBhvr>
                                    </p:animEffect>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down)">
                                      <p:cBhvr>
                                        <p:cTn id="71" dur="580">
                                          <p:stCondLst>
                                            <p:cond delay="0"/>
                                          </p:stCondLst>
                                        </p:cTn>
                                        <p:tgtEl>
                                          <p:spTgt spid="16"/>
                                        </p:tgtEl>
                                      </p:cBhvr>
                                    </p:animEffect>
                                    <p:anim calcmode="lin" valueType="num">
                                      <p:cBhvr>
                                        <p:cTn id="72"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77" dur="26">
                                          <p:stCondLst>
                                            <p:cond delay="650"/>
                                          </p:stCondLst>
                                        </p:cTn>
                                        <p:tgtEl>
                                          <p:spTgt spid="16"/>
                                        </p:tgtEl>
                                      </p:cBhvr>
                                      <p:to x="100000" y="60000"/>
                                    </p:animScale>
                                    <p:animScale>
                                      <p:cBhvr>
                                        <p:cTn id="78" dur="166" decel="50000">
                                          <p:stCondLst>
                                            <p:cond delay="676"/>
                                          </p:stCondLst>
                                        </p:cTn>
                                        <p:tgtEl>
                                          <p:spTgt spid="16"/>
                                        </p:tgtEl>
                                      </p:cBhvr>
                                      <p:to x="100000" y="100000"/>
                                    </p:animScale>
                                    <p:animScale>
                                      <p:cBhvr>
                                        <p:cTn id="79" dur="26">
                                          <p:stCondLst>
                                            <p:cond delay="1312"/>
                                          </p:stCondLst>
                                        </p:cTn>
                                        <p:tgtEl>
                                          <p:spTgt spid="16"/>
                                        </p:tgtEl>
                                      </p:cBhvr>
                                      <p:to x="100000" y="80000"/>
                                    </p:animScale>
                                    <p:animScale>
                                      <p:cBhvr>
                                        <p:cTn id="80" dur="166" decel="50000">
                                          <p:stCondLst>
                                            <p:cond delay="1338"/>
                                          </p:stCondLst>
                                        </p:cTn>
                                        <p:tgtEl>
                                          <p:spTgt spid="16"/>
                                        </p:tgtEl>
                                      </p:cBhvr>
                                      <p:to x="100000" y="100000"/>
                                    </p:animScale>
                                    <p:animScale>
                                      <p:cBhvr>
                                        <p:cTn id="81" dur="26">
                                          <p:stCondLst>
                                            <p:cond delay="1642"/>
                                          </p:stCondLst>
                                        </p:cTn>
                                        <p:tgtEl>
                                          <p:spTgt spid="16"/>
                                        </p:tgtEl>
                                      </p:cBhvr>
                                      <p:to x="100000" y="90000"/>
                                    </p:animScale>
                                    <p:animScale>
                                      <p:cBhvr>
                                        <p:cTn id="82" dur="166" decel="50000">
                                          <p:stCondLst>
                                            <p:cond delay="1668"/>
                                          </p:stCondLst>
                                        </p:cTn>
                                        <p:tgtEl>
                                          <p:spTgt spid="16"/>
                                        </p:tgtEl>
                                      </p:cBhvr>
                                      <p:to x="100000" y="100000"/>
                                    </p:animScale>
                                    <p:animScale>
                                      <p:cBhvr>
                                        <p:cTn id="83" dur="26">
                                          <p:stCondLst>
                                            <p:cond delay="1808"/>
                                          </p:stCondLst>
                                        </p:cTn>
                                        <p:tgtEl>
                                          <p:spTgt spid="16"/>
                                        </p:tgtEl>
                                      </p:cBhvr>
                                      <p:to x="100000" y="95000"/>
                                    </p:animScale>
                                    <p:animScale>
                                      <p:cBhvr>
                                        <p:cTn id="84"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animBg="1"/>
      <p:bldP spid="15" grpId="0" animBg="1"/>
      <p:bldP spid="17" grpId="0" animBg="1"/>
      <p:bldP spid="18" grpId="0"/>
      <p:bldP spid="19" grpId="0"/>
      <p:bldP spid="20" grpId="0"/>
      <p:bldP spid="14"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228600" y="304800"/>
            <a:ext cx="4267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Nội dung</a:t>
            </a:r>
            <a:endParaRPr lang="en-US" sz="4000">
              <a:solidFill>
                <a:srgbClr val="0070C0"/>
              </a:solidFill>
              <a:latin typeface="Arial-Rounded" pitchFamily="34" charset="0"/>
              <a:ea typeface="Arial-Rounded" pitchFamily="34" charset="0"/>
              <a:cs typeface="Arial-Rounded" pitchFamily="34" charset="0"/>
            </a:endParaRPr>
          </a:p>
        </p:txBody>
      </p:sp>
      <p:sp>
        <p:nvSpPr>
          <p:cNvPr id="6" name="TextBox 5"/>
          <p:cNvSpPr txBox="1"/>
          <p:nvPr/>
        </p:nvSpPr>
        <p:spPr>
          <a:xfrm>
            <a:off x="152400" y="1278553"/>
            <a:ext cx="4343400" cy="4478149"/>
          </a:xfrm>
          <a:prstGeom prst="rect">
            <a:avLst/>
          </a:prstGeom>
          <a:noFill/>
        </p:spPr>
        <p:txBody>
          <a:bodyPr wrap="square" rtlCol="0">
            <a:spAutoFit/>
          </a:bodyPr>
          <a:lstStyle/>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mtClean="0">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Chốt dùng cổng NAND</a:t>
            </a:r>
          </a:p>
          <a:p>
            <a:pPr>
              <a:spcBef>
                <a:spcPts val="600"/>
              </a:spcBef>
            </a:pPr>
            <a:r>
              <a:rPr lang="en-US" sz="2400" spc="-100" smtClean="0">
                <a:solidFill>
                  <a:srgbClr val="00B05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Chốt dùng cổng NOR</a:t>
            </a:r>
          </a:p>
          <a:p>
            <a:pPr>
              <a:spcBef>
                <a:spcPts val="600"/>
              </a:spcBef>
            </a:pP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Tình huống hỏng hóc</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Các xung dạng số (digital)</a:t>
            </a:r>
          </a:p>
          <a:p>
            <a:pPr>
              <a:spcBef>
                <a:spcPts val="600"/>
              </a:spcBef>
            </a:pPr>
            <a:r>
              <a:rPr lang="en-US" sz="2400" spc="-100" smtClean="0">
                <a:solidFill>
                  <a:srgbClr val="FFC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Xung Clock  và FF có Clock </a:t>
            </a:r>
          </a:p>
          <a:p>
            <a:pPr>
              <a:spcBef>
                <a:spcPts val="600"/>
              </a:spcBef>
            </a:pPr>
            <a:r>
              <a:rPr lang="en-US" sz="2400" spc="-100" smtClean="0">
                <a:latin typeface="Tahoma" pitchFamily="34" charset="0"/>
                <a:ea typeface="Tahoma" pitchFamily="34" charset="0"/>
                <a:cs typeface="Tahoma" pitchFamily="34" charset="0"/>
              </a:rPr>
              <a:t>    </a:t>
            </a: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FF SR có Clock</a:t>
            </a:r>
          </a:p>
          <a:p>
            <a:pPr>
              <a:spcBef>
                <a:spcPts val="600"/>
              </a:spcBef>
            </a:pPr>
            <a:r>
              <a:rPr lang="en-US" sz="2400" spc="-100" smtClean="0">
                <a:latin typeface="Tahoma" pitchFamily="34" charset="0"/>
                <a:ea typeface="Tahoma" pitchFamily="34" charset="0"/>
                <a:cs typeface="Tahoma" pitchFamily="34" charset="0"/>
              </a:rPr>
              <a:t>    </a:t>
            </a:r>
            <a:r>
              <a:rPr lang="en-US" sz="2400" spc="-100" smtClean="0">
                <a:solidFill>
                  <a:srgbClr val="FFC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FF JK có Clock</a:t>
            </a:r>
          </a:p>
          <a:p>
            <a:pPr>
              <a:spcBef>
                <a:spcPts val="600"/>
              </a:spcBef>
            </a:pPr>
            <a:r>
              <a:rPr lang="en-US" sz="2400" spc="-100" smtClean="0">
                <a:latin typeface="Tahoma" pitchFamily="34" charset="0"/>
                <a:ea typeface="Tahoma" pitchFamily="34" charset="0"/>
                <a:cs typeface="Tahoma" pitchFamily="34" charset="0"/>
              </a:rPr>
              <a:t>    </a:t>
            </a: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FF D có Clock</a:t>
            </a:r>
          </a:p>
          <a:p>
            <a:pPr>
              <a:spcBef>
                <a:spcPts val="600"/>
              </a:spcBef>
            </a:pPr>
            <a:r>
              <a:rPr lang="en-US" sz="2400" spc="-100" smtClean="0">
                <a:latin typeface="Tahoma" pitchFamily="34" charset="0"/>
                <a:ea typeface="Tahoma" pitchFamily="34" charset="0"/>
                <a:cs typeface="Tahoma" pitchFamily="34" charset="0"/>
              </a:rPr>
              <a:t>    </a:t>
            </a:r>
            <a:r>
              <a:rPr lang="en-US" sz="2400" spc="-100" smtClean="0">
                <a:solidFill>
                  <a:srgbClr val="FFC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Chốt D (chốt trong suốt) </a:t>
            </a:r>
          </a:p>
          <a:p>
            <a:pPr>
              <a:spcBef>
                <a:spcPts val="600"/>
              </a:spcBef>
            </a:pPr>
            <a:r>
              <a:rPr lang="en-US" sz="2400" spc="-100" smtClean="0">
                <a:solidFill>
                  <a:srgbClr val="00B05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Ngõ vào không đồng bộ</a:t>
            </a:r>
          </a:p>
        </p:txBody>
      </p:sp>
      <p:sp>
        <p:nvSpPr>
          <p:cNvPr id="7" name="TextBox 6"/>
          <p:cNvSpPr txBox="1"/>
          <p:nvPr/>
        </p:nvSpPr>
        <p:spPr>
          <a:xfrm>
            <a:off x="4495800" y="1295400"/>
            <a:ext cx="4495800" cy="4478149"/>
          </a:xfrm>
          <a:prstGeom prst="rect">
            <a:avLst/>
          </a:prstGeom>
          <a:noFill/>
        </p:spPr>
        <p:txBody>
          <a:bodyPr wrap="square" rtlCol="0">
            <a:spAutoFit/>
          </a:bodyPr>
          <a:lstStyle/>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Ký hiệu IEEE/ANSI </a:t>
            </a:r>
          </a:p>
          <a:p>
            <a:pPr>
              <a:spcBef>
                <a:spcPts val="600"/>
              </a:spcBef>
            </a:pP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Giản đồ thời gian của FF</a:t>
            </a:r>
          </a:p>
          <a:p>
            <a:pPr>
              <a:spcBef>
                <a:spcPts val="600"/>
              </a:spcBef>
            </a:pPr>
            <a:r>
              <a:rPr lang="en-US" sz="2400" spc="-100" smtClean="0">
                <a:solidFill>
                  <a:srgbClr val="00B05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Ứng dụng của FF</a:t>
            </a:r>
            <a:endParaRPr lang="en-US" sz="2400" spc="-100" smtClean="0">
              <a:solidFill>
                <a:srgbClr val="FF0000"/>
              </a:solidFill>
              <a:latin typeface="Tahoma" pitchFamily="34" charset="0"/>
              <a:ea typeface="Tahoma" pitchFamily="34" charset="0"/>
              <a:cs typeface="Tahoma" pitchFamily="34" charset="0"/>
              <a:sym typeface="Wingdings 2"/>
            </a:endParaRP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Đồng bộ FF</a:t>
            </a:r>
          </a:p>
          <a:p>
            <a:pPr>
              <a:spcBef>
                <a:spcPts val="600"/>
              </a:spcBef>
            </a:pP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Phát hiện chuỗi tín hiệu vào</a:t>
            </a:r>
          </a:p>
          <a:p>
            <a:pPr>
              <a:spcBef>
                <a:spcPts val="600"/>
              </a:spcBef>
            </a:pPr>
            <a:r>
              <a:rPr lang="en-US" sz="2400" spc="-100" smtClean="0">
                <a:solidFill>
                  <a:srgbClr val="00B05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Lưu trữ  và  truyền dữ liệu</a:t>
            </a:r>
          </a:p>
          <a:p>
            <a:pPr>
              <a:spcBef>
                <a:spcPts val="600"/>
              </a:spcBef>
              <a:buFont typeface="Wingdings 2"/>
              <a:buChar char="ä"/>
            </a:pPr>
            <a:r>
              <a:rPr lang="en-US" sz="2400" spc="-100" smtClean="0">
                <a:latin typeface="Tahoma" pitchFamily="34" charset="0"/>
                <a:ea typeface="Tahoma" pitchFamily="34" charset="0"/>
                <a:cs typeface="Tahoma" pitchFamily="34" charset="0"/>
              </a:rPr>
              <a:t>Truyền dữ liệu nối tiếp: </a:t>
            </a:r>
          </a:p>
          <a:p>
            <a:pPr>
              <a:spcBef>
                <a:spcPts val="600"/>
              </a:spcBef>
            </a:pPr>
            <a:r>
              <a:rPr lang="en-US" sz="2400" spc="-100" smtClean="0">
                <a:latin typeface="Tahoma" pitchFamily="34" charset="0"/>
                <a:ea typeface="Tahoma" pitchFamily="34" charset="0"/>
                <a:cs typeface="Tahoma" pitchFamily="34" charset="0"/>
              </a:rPr>
              <a:t>            thanh ghi dời</a:t>
            </a:r>
          </a:p>
          <a:p>
            <a:pPr>
              <a:spcBef>
                <a:spcPts val="600"/>
              </a:spcBef>
            </a:pPr>
            <a:r>
              <a:rPr lang="en-US" sz="2400" spc="-100" smtClean="0">
                <a:solidFill>
                  <a:srgbClr val="FFC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Bộ chia tần số và bộ đếm</a:t>
            </a:r>
          </a:p>
          <a:p>
            <a:pPr>
              <a:spcBef>
                <a:spcPts val="600"/>
              </a:spcBef>
            </a:pP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Ứng dụng trong máy vi tính</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wipe(left)">
                                      <p:cBhvr>
                                        <p:cTn id="19" dur="10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 calcmode="lin" valueType="num">
                                      <p:cBhvr additive="base">
                                        <p:cTn id="24"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wipe(left)">
                                      <p:cBhvr>
                                        <p:cTn id="30" dur="1000"/>
                                        <p:tgtEl>
                                          <p:spTgt spid="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 calcmode="lin" valueType="num">
                                      <p:cBhvr additive="base">
                                        <p:cTn id="35"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 calcmode="lin" valueType="num">
                                      <p:cBhvr additive="base">
                                        <p:cTn id="47"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anim calcmode="lin" valueType="num">
                                      <p:cBhvr additive="base">
                                        <p:cTn id="53"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6">
                                            <p:txEl>
                                              <p:pRg st="9" end="9"/>
                                            </p:txEl>
                                          </p:spTgt>
                                        </p:tgtEl>
                                        <p:attrNameLst>
                                          <p:attrName>style.visibility</p:attrName>
                                        </p:attrNameLst>
                                      </p:cBhvr>
                                      <p:to>
                                        <p:strVal val="visible"/>
                                      </p:to>
                                    </p:set>
                                    <p:animEffect transition="in" filter="wipe(left)">
                                      <p:cBhvr>
                                        <p:cTn id="59" dur="500"/>
                                        <p:tgtEl>
                                          <p:spTgt spid="6">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nodeType="clickEffect">
                                  <p:stCondLst>
                                    <p:cond delay="0"/>
                                  </p:stCondLst>
                                  <p:childTnLst>
                                    <p:set>
                                      <p:cBhvr>
                                        <p:cTn id="63" dur="1" fill="hold">
                                          <p:stCondLst>
                                            <p:cond delay="0"/>
                                          </p:stCondLst>
                                        </p:cTn>
                                        <p:tgtEl>
                                          <p:spTgt spid="7">
                                            <p:txEl>
                                              <p:pRg st="0" end="0"/>
                                            </p:txEl>
                                          </p:spTgt>
                                        </p:tgtEl>
                                        <p:attrNameLst>
                                          <p:attrName>style.visibility</p:attrName>
                                        </p:attrNameLst>
                                      </p:cBhvr>
                                      <p:to>
                                        <p:strVal val="visible"/>
                                      </p:to>
                                    </p:set>
                                    <p:anim calcmode="lin" valueType="num">
                                      <p:cBhvr additive="base">
                                        <p:cTn id="64"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7">
                                            <p:txEl>
                                              <p:pRg st="1" end="1"/>
                                            </p:txEl>
                                          </p:spTgt>
                                        </p:tgtEl>
                                        <p:attrNameLst>
                                          <p:attrName>style.visibility</p:attrName>
                                        </p:attrNameLst>
                                      </p:cBhvr>
                                      <p:to>
                                        <p:strVal val="visible"/>
                                      </p:to>
                                    </p:set>
                                    <p:anim calcmode="lin" valueType="num">
                                      <p:cBhvr additive="base">
                                        <p:cTn id="70"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nodeType="clickEffect">
                                  <p:stCondLst>
                                    <p:cond delay="0"/>
                                  </p:stCondLst>
                                  <p:childTnLst>
                                    <p:set>
                                      <p:cBhvr>
                                        <p:cTn id="75" dur="1" fill="hold">
                                          <p:stCondLst>
                                            <p:cond delay="0"/>
                                          </p:stCondLst>
                                        </p:cTn>
                                        <p:tgtEl>
                                          <p:spTgt spid="7">
                                            <p:txEl>
                                              <p:pRg st="2" end="2"/>
                                            </p:txEl>
                                          </p:spTgt>
                                        </p:tgtEl>
                                        <p:attrNameLst>
                                          <p:attrName>style.visibility</p:attrName>
                                        </p:attrNameLst>
                                      </p:cBhvr>
                                      <p:to>
                                        <p:strVal val="visible"/>
                                      </p:to>
                                    </p:set>
                                    <p:anim calcmode="lin" valueType="num">
                                      <p:cBhvr additive="base">
                                        <p:cTn id="76"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77"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nodeType="clickEffect">
                                  <p:stCondLst>
                                    <p:cond delay="0"/>
                                  </p:stCondLst>
                                  <p:childTnLst>
                                    <p:set>
                                      <p:cBhvr>
                                        <p:cTn id="81" dur="1" fill="hold">
                                          <p:stCondLst>
                                            <p:cond delay="0"/>
                                          </p:stCondLst>
                                        </p:cTn>
                                        <p:tgtEl>
                                          <p:spTgt spid="7">
                                            <p:txEl>
                                              <p:pRg st="3" end="3"/>
                                            </p:txEl>
                                          </p:spTgt>
                                        </p:tgtEl>
                                        <p:attrNameLst>
                                          <p:attrName>style.visibility</p:attrName>
                                        </p:attrNameLst>
                                      </p:cBhvr>
                                      <p:to>
                                        <p:strVal val="visible"/>
                                      </p:to>
                                    </p:set>
                                    <p:anim calcmode="lin" valueType="num">
                                      <p:cBhvr additive="base">
                                        <p:cTn id="82"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8" fill="hold" nodeType="clickEffect">
                                  <p:stCondLst>
                                    <p:cond delay="0"/>
                                  </p:stCondLst>
                                  <p:childTnLst>
                                    <p:set>
                                      <p:cBhvr>
                                        <p:cTn id="87" dur="1" fill="hold">
                                          <p:stCondLst>
                                            <p:cond delay="0"/>
                                          </p:stCondLst>
                                        </p:cTn>
                                        <p:tgtEl>
                                          <p:spTgt spid="7">
                                            <p:txEl>
                                              <p:pRg st="4" end="4"/>
                                            </p:txEl>
                                          </p:spTgt>
                                        </p:tgtEl>
                                        <p:attrNameLst>
                                          <p:attrName>style.visibility</p:attrName>
                                        </p:attrNameLst>
                                      </p:cBhvr>
                                      <p:to>
                                        <p:strVal val="visible"/>
                                      </p:to>
                                    </p:set>
                                    <p:anim calcmode="lin" valueType="num">
                                      <p:cBhvr additive="base">
                                        <p:cTn id="88"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7">
                                            <p:txEl>
                                              <p:pRg st="5" end="5"/>
                                            </p:txEl>
                                          </p:spTgt>
                                        </p:tgtEl>
                                        <p:attrNameLst>
                                          <p:attrName>style.visibility</p:attrName>
                                        </p:attrNameLst>
                                      </p:cBhvr>
                                      <p:to>
                                        <p:strVal val="visible"/>
                                      </p:to>
                                    </p:set>
                                    <p:animEffect transition="in" filter="wipe(left)">
                                      <p:cBhvr>
                                        <p:cTn id="94" dur="500"/>
                                        <p:tgtEl>
                                          <p:spTgt spid="7">
                                            <p:txEl>
                                              <p:pRg st="5" end="5"/>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7">
                                            <p:txEl>
                                              <p:pRg st="6" end="6"/>
                                            </p:txEl>
                                          </p:spTgt>
                                        </p:tgtEl>
                                        <p:attrNameLst>
                                          <p:attrName>style.visibility</p:attrName>
                                        </p:attrNameLst>
                                      </p:cBhvr>
                                      <p:to>
                                        <p:strVal val="visible"/>
                                      </p:to>
                                    </p:set>
                                    <p:anim calcmode="lin" valueType="num">
                                      <p:cBhvr additive="base">
                                        <p:cTn id="99"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7">
                                            <p:txEl>
                                              <p:pRg st="7" end="7"/>
                                            </p:txEl>
                                          </p:spTgt>
                                        </p:tgtEl>
                                        <p:attrNameLst>
                                          <p:attrName>style.visibility</p:attrName>
                                        </p:attrNameLst>
                                      </p:cBhvr>
                                      <p:to>
                                        <p:strVal val="visible"/>
                                      </p:to>
                                    </p:set>
                                    <p:animEffect transition="in" filter="wipe(left)">
                                      <p:cBhvr>
                                        <p:cTn id="105" dur="2000"/>
                                        <p:tgtEl>
                                          <p:spTgt spid="7">
                                            <p:txEl>
                                              <p:pRg st="7" end="7"/>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 presetClass="entr" presetSubtype="8" fill="hold" nodeType="clickEffect">
                                  <p:stCondLst>
                                    <p:cond delay="0"/>
                                  </p:stCondLst>
                                  <p:childTnLst>
                                    <p:set>
                                      <p:cBhvr>
                                        <p:cTn id="109" dur="1" fill="hold">
                                          <p:stCondLst>
                                            <p:cond delay="0"/>
                                          </p:stCondLst>
                                        </p:cTn>
                                        <p:tgtEl>
                                          <p:spTgt spid="7">
                                            <p:txEl>
                                              <p:pRg st="8" end="8"/>
                                            </p:txEl>
                                          </p:spTgt>
                                        </p:tgtEl>
                                        <p:attrNameLst>
                                          <p:attrName>style.visibility</p:attrName>
                                        </p:attrNameLst>
                                      </p:cBhvr>
                                      <p:to>
                                        <p:strVal val="visible"/>
                                      </p:to>
                                    </p:set>
                                    <p:anim calcmode="lin" valueType="num">
                                      <p:cBhvr additive="base">
                                        <p:cTn id="110"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111" dur="500" fill="hold"/>
                                        <p:tgtEl>
                                          <p:spTgt spid="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8" fill="hold" nodeType="clickEffect">
                                  <p:stCondLst>
                                    <p:cond delay="0"/>
                                  </p:stCondLst>
                                  <p:childTnLst>
                                    <p:set>
                                      <p:cBhvr>
                                        <p:cTn id="115" dur="1" fill="hold">
                                          <p:stCondLst>
                                            <p:cond delay="0"/>
                                          </p:stCondLst>
                                        </p:cTn>
                                        <p:tgtEl>
                                          <p:spTgt spid="7">
                                            <p:txEl>
                                              <p:pRg st="9" end="9"/>
                                            </p:txEl>
                                          </p:spTgt>
                                        </p:tgtEl>
                                        <p:attrNameLst>
                                          <p:attrName>style.visibility</p:attrName>
                                        </p:attrNameLst>
                                      </p:cBhvr>
                                      <p:to>
                                        <p:strVal val="visible"/>
                                      </p:to>
                                    </p:set>
                                    <p:anim calcmode="lin" valueType="num">
                                      <p:cBhvr additive="base">
                                        <p:cTn id="116" dur="500" fill="hold"/>
                                        <p:tgtEl>
                                          <p:spTgt spid="7">
                                            <p:txEl>
                                              <p:pRg st="9" end="9"/>
                                            </p:tx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7">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20</a:t>
            </a:fld>
            <a:endParaRPr lang="en-US"/>
          </a:p>
        </p:txBody>
      </p:sp>
      <p:sp>
        <p:nvSpPr>
          <p:cNvPr id="5" name="TextBox 4"/>
          <p:cNvSpPr txBox="1"/>
          <p:nvPr/>
        </p:nvSpPr>
        <p:spPr>
          <a:xfrm>
            <a:off x="381000" y="990600"/>
            <a:ext cx="1600200" cy="461665"/>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endParaRPr lang="en-US" sz="24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7" name="TextBox 16"/>
          <p:cNvSpPr txBox="1"/>
          <p:nvPr/>
        </p:nvSpPr>
        <p:spPr>
          <a:xfrm>
            <a:off x="533400" y="3048000"/>
            <a:ext cx="8305800" cy="830997"/>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p>
          <a:p>
            <a:r>
              <a:rPr lang="en-US" sz="2400" spc="-100" smtClean="0">
                <a:latin typeface="Tahoma" pitchFamily="34" charset="0"/>
                <a:ea typeface="Tahoma" pitchFamily="34" charset="0"/>
                <a:cs typeface="Tahoma" pitchFamily="34" charset="0"/>
              </a:rPr>
              <a:t>Xung ra tác động ở mức thấp, ta có dạng xung âm được vẽ</a:t>
            </a:r>
            <a:endParaRPr lang="en-US" sz="2400" spc="-100">
              <a:latin typeface="Tahoma" pitchFamily="34" charset="0"/>
              <a:ea typeface="Tahoma" pitchFamily="34" charset="0"/>
              <a:cs typeface="Tahoma" pitchFamily="34" charset="0"/>
            </a:endParaRPr>
          </a:p>
        </p:txBody>
      </p:sp>
      <p:pic>
        <p:nvPicPr>
          <p:cNvPr id="1036" name="Picture 12"/>
          <p:cNvPicPr>
            <a:picLocks noChangeAspect="1" noChangeArrowheads="1"/>
          </p:cNvPicPr>
          <p:nvPr/>
        </p:nvPicPr>
        <p:blipFill>
          <a:blip r:embed="rId3" cstate="print"/>
          <a:srcRect/>
          <a:stretch>
            <a:fillRect/>
          </a:stretch>
        </p:blipFill>
        <p:spPr bwMode="auto">
          <a:xfrm>
            <a:off x="228600" y="3962400"/>
            <a:ext cx="8084868" cy="2667000"/>
          </a:xfrm>
          <a:prstGeom prst="rect">
            <a:avLst/>
          </a:prstGeom>
          <a:noFill/>
          <a:ln w="9525">
            <a:noFill/>
            <a:miter lim="800000"/>
            <a:headEnd/>
            <a:tailEnd/>
          </a:ln>
        </p:spPr>
      </p:pic>
      <p:pic>
        <p:nvPicPr>
          <p:cNvPr id="1037" name="Picture 13"/>
          <p:cNvPicPr>
            <a:picLocks noChangeAspect="1" noChangeArrowheads="1"/>
          </p:cNvPicPr>
          <p:nvPr/>
        </p:nvPicPr>
        <p:blipFill>
          <a:blip r:embed="rId4" cstate="print"/>
          <a:srcRect/>
          <a:stretch>
            <a:fillRect/>
          </a:stretch>
        </p:blipFill>
        <p:spPr bwMode="auto">
          <a:xfrm>
            <a:off x="552450" y="1447800"/>
            <a:ext cx="8439150" cy="1485900"/>
          </a:xfrm>
          <a:prstGeom prst="rect">
            <a:avLst/>
          </a:prstGeom>
          <a:noFill/>
          <a:ln w="9525">
            <a:noFill/>
            <a:miter lim="800000"/>
            <a:headEnd/>
            <a:tailEnd/>
          </a:ln>
        </p:spPr>
      </p:pic>
      <p:sp>
        <p:nvSpPr>
          <p:cNvPr id="8" name="Down Arrow 7"/>
          <p:cNvSpPr/>
          <p:nvPr/>
        </p:nvSpPr>
        <p:spPr>
          <a:xfrm>
            <a:off x="2819400" y="4343400"/>
            <a:ext cx="304800" cy="533400"/>
          </a:xfrm>
          <a:prstGeom prst="down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5638800" y="4419600"/>
            <a:ext cx="304800" cy="5334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590800" y="3886200"/>
            <a:ext cx="1066800" cy="400110"/>
          </a:xfrm>
          <a:prstGeom prst="rect">
            <a:avLst/>
          </a:prstGeom>
          <a:noFill/>
        </p:spPr>
        <p:txBody>
          <a:bodyPr wrap="square" rtlCol="0">
            <a:spAutoFit/>
          </a:bodyPr>
          <a:lstStyle/>
          <a:p>
            <a:r>
              <a:rPr lang="en-US" sz="2000" smtClean="0"/>
              <a:t>50%x5V</a:t>
            </a:r>
            <a:endParaRPr lang="en-US" sz="2000"/>
          </a:p>
        </p:txBody>
      </p:sp>
      <p:sp>
        <p:nvSpPr>
          <p:cNvPr id="11" name="TextBox 10"/>
          <p:cNvSpPr txBox="1"/>
          <p:nvPr/>
        </p:nvSpPr>
        <p:spPr>
          <a:xfrm>
            <a:off x="5334000" y="3886200"/>
            <a:ext cx="1008095" cy="400110"/>
          </a:xfrm>
          <a:prstGeom prst="rect">
            <a:avLst/>
          </a:prstGeom>
          <a:noFill/>
        </p:spPr>
        <p:txBody>
          <a:bodyPr wrap="square" rtlCol="0">
            <a:spAutoFit/>
          </a:bodyPr>
          <a:lstStyle/>
          <a:p>
            <a:r>
              <a:rPr lang="en-US" sz="2000" smtClean="0"/>
              <a:t>50%x5V</a:t>
            </a:r>
            <a:endParaRPr lang="en-US" sz="2000"/>
          </a:p>
        </p:txBody>
      </p:sp>
      <p:sp>
        <p:nvSpPr>
          <p:cNvPr id="12" name="TextBox 11"/>
          <p:cNvSpPr txBox="1"/>
          <p:nvPr/>
        </p:nvSpPr>
        <p:spPr>
          <a:xfrm>
            <a:off x="76200" y="54114"/>
            <a:ext cx="8305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xung dùng trong mạch số</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37"/>
                                        </p:tgtEl>
                                        <p:attrNameLst>
                                          <p:attrName>style.visibility</p:attrName>
                                        </p:attrNameLst>
                                      </p:cBhvr>
                                      <p:to>
                                        <p:strVal val="visible"/>
                                      </p:to>
                                    </p:set>
                                    <p:animEffect transition="in" filter="wipe(up)">
                                      <p:cBhvr>
                                        <p:cTn id="13" dur="1000"/>
                                        <p:tgtEl>
                                          <p:spTgt spid="103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 calcmode="lin" valueType="num">
                                      <p:cBhvr additive="base">
                                        <p:cTn id="18"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wipe(left)">
                                      <p:cBhvr>
                                        <p:cTn id="24" dur="2000"/>
                                        <p:tgtEl>
                                          <p:spTgt spid="1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0" presetClass="entr" presetSubtype="0" fill="hold" nodeType="clickEffect">
                                  <p:stCondLst>
                                    <p:cond delay="0"/>
                                  </p:stCondLst>
                                  <p:childTnLst>
                                    <p:set>
                                      <p:cBhvr>
                                        <p:cTn id="28" dur="1" fill="hold">
                                          <p:stCondLst>
                                            <p:cond delay="0"/>
                                          </p:stCondLst>
                                        </p:cTn>
                                        <p:tgtEl>
                                          <p:spTgt spid="1036"/>
                                        </p:tgtEl>
                                        <p:attrNameLst>
                                          <p:attrName>style.visibility</p:attrName>
                                        </p:attrNameLst>
                                      </p:cBhvr>
                                      <p:to>
                                        <p:strVal val="visible"/>
                                      </p:to>
                                    </p:set>
                                    <p:animEffect transition="in" filter="wedge">
                                      <p:cBhvr>
                                        <p:cTn id="29" dur="2000"/>
                                        <p:tgtEl>
                                          <p:spTgt spid="103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ssolv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dissolve">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1"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458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Xung đồng hồ (clock)</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21</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1371600" y="2928257"/>
            <a:ext cx="6096000" cy="3320143"/>
          </a:xfrm>
          <a:prstGeom prst="rect">
            <a:avLst/>
          </a:prstGeom>
          <a:noFill/>
          <a:ln w="9525">
            <a:noFill/>
            <a:miter lim="800000"/>
            <a:headEnd/>
            <a:tailEnd/>
          </a:ln>
        </p:spPr>
      </p:pic>
      <p:sp>
        <p:nvSpPr>
          <p:cNvPr id="8" name="TextBox 7"/>
          <p:cNvSpPr txBox="1"/>
          <p:nvPr/>
        </p:nvSpPr>
        <p:spPr>
          <a:xfrm>
            <a:off x="304800" y="1097340"/>
            <a:ext cx="8229600" cy="1569660"/>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Định nghĩa</a:t>
            </a:r>
            <a:r>
              <a:rPr lang="en-US" sz="2400" spc="-100" smtClean="0">
                <a:solidFill>
                  <a:srgbClr val="FF0000"/>
                </a:solidFill>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 </a:t>
            </a:r>
            <a:r>
              <a:rPr lang="en-US" sz="2400" spc="-100" smtClean="0">
                <a:solidFill>
                  <a:srgbClr val="00B05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Cạnh lên (</a:t>
            </a:r>
            <a:r>
              <a:rPr lang="en-US" sz="2400" b="1" spc="-100" smtClean="0">
                <a:latin typeface="Tahoma" pitchFamily="34" charset="0"/>
                <a:ea typeface="Tahoma" pitchFamily="34" charset="0"/>
                <a:cs typeface="Tahoma" pitchFamily="34" charset="0"/>
              </a:rPr>
              <a:t>PGT</a:t>
            </a:r>
            <a:r>
              <a:rPr lang="en-US" sz="2400" spc="-100" smtClean="0">
                <a:latin typeface="Tahoma" pitchFamily="34" charset="0"/>
                <a:ea typeface="Tahoma" pitchFamily="34" charset="0"/>
                <a:cs typeface="Tahoma" pitchFamily="34" charset="0"/>
              </a:rPr>
              <a:t>: Positive – going transition)</a:t>
            </a:r>
          </a:p>
          <a:p>
            <a:r>
              <a:rPr lang="en-US" sz="2400" spc="-100" smtClean="0">
                <a:latin typeface="Tahoma" pitchFamily="34" charset="0"/>
                <a:ea typeface="Tahoma" pitchFamily="34" charset="0"/>
                <a:cs typeface="Tahoma" pitchFamily="34" charset="0"/>
              </a:rPr>
              <a:t> </a:t>
            </a: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Cạnh xuống  (</a:t>
            </a:r>
            <a:r>
              <a:rPr lang="en-US" sz="2400" b="1" spc="-100" smtClean="0">
                <a:latin typeface="Tahoma" pitchFamily="34" charset="0"/>
                <a:ea typeface="Tahoma" pitchFamily="34" charset="0"/>
                <a:cs typeface="Tahoma" pitchFamily="34" charset="0"/>
              </a:rPr>
              <a:t>NGT</a:t>
            </a:r>
            <a:r>
              <a:rPr lang="en-US" sz="2400" spc="-100" smtClean="0">
                <a:latin typeface="Tahoma" pitchFamily="34" charset="0"/>
                <a:ea typeface="Tahoma" pitchFamily="34" charset="0"/>
                <a:cs typeface="Tahoma" pitchFamily="34" charset="0"/>
              </a:rPr>
              <a:t>: Negative – going transition)</a:t>
            </a:r>
          </a:p>
          <a:p>
            <a:r>
              <a:rPr lang="en-US" sz="2400" spc="-100" smtClean="0">
                <a:latin typeface="Tahoma" pitchFamily="34" charset="0"/>
                <a:ea typeface="Tahoma" pitchFamily="34" charset="0"/>
                <a:cs typeface="Tahoma" pitchFamily="34" charset="0"/>
              </a:rPr>
              <a:t> </a:t>
            </a:r>
            <a:r>
              <a:rPr lang="en-US" sz="2400" spc="-100" smtClean="0">
                <a:solidFill>
                  <a:srgbClr val="00B05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rPr>
              <a:t> T (s): chu kỳ =  1/f(Hz)</a:t>
            </a:r>
            <a:endParaRPr lang="en-US" sz="2400" spc="-100">
              <a:latin typeface="Tahoma" pitchFamily="34" charset="0"/>
              <a:ea typeface="Tahoma" pitchFamily="34" charset="0"/>
              <a:cs typeface="Tahoma"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left)">
                                      <p:cBhvr>
                                        <p:cTn id="13" dur="10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10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wipe(left)">
                                      <p:cBhvr>
                                        <p:cTn id="23" dur="10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wedge">
                                      <p:cBhvr>
                                        <p:cTn id="28"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22</a:t>
            </a:fld>
            <a:endParaRPr lang="en-US"/>
          </a:p>
        </p:txBody>
      </p:sp>
      <p:sp>
        <p:nvSpPr>
          <p:cNvPr id="6" name="TextBox 5"/>
          <p:cNvSpPr txBox="1"/>
          <p:nvPr/>
        </p:nvSpPr>
        <p:spPr>
          <a:xfrm>
            <a:off x="0" y="54114"/>
            <a:ext cx="8458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 có xung clock.</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762000" y="2309812"/>
            <a:ext cx="3488108" cy="2871788"/>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953000" y="2270472"/>
            <a:ext cx="3352800" cy="2606328"/>
          </a:xfrm>
          <a:prstGeom prst="rect">
            <a:avLst/>
          </a:prstGeom>
          <a:noFill/>
          <a:ln w="9525">
            <a:noFill/>
            <a:miter lim="800000"/>
            <a:headEnd/>
            <a:tailEnd/>
          </a:ln>
        </p:spPr>
      </p:pic>
      <p:sp>
        <p:nvSpPr>
          <p:cNvPr id="8" name="Down Arrow 7"/>
          <p:cNvSpPr/>
          <p:nvPr/>
        </p:nvSpPr>
        <p:spPr>
          <a:xfrm>
            <a:off x="5638800" y="3733800"/>
            <a:ext cx="381000" cy="5334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1143000" y="3810000"/>
            <a:ext cx="381000" cy="533400"/>
          </a:xfrm>
          <a:prstGeom prst="up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edge">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wedge">
                                      <p:cBhvr>
                                        <p:cTn id="18" dur="2000"/>
                                        <p:tgtEl>
                                          <p:spTgt spid="307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23</a:t>
            </a:fld>
            <a:endParaRPr lang="en-US"/>
          </a:p>
        </p:txBody>
      </p:sp>
      <p:sp>
        <p:nvSpPr>
          <p:cNvPr id="7" name="TextBox 6"/>
          <p:cNvSpPr txBox="1"/>
          <p:nvPr/>
        </p:nvSpPr>
        <p:spPr>
          <a:xfrm>
            <a:off x="5257800" y="1600200"/>
            <a:ext cx="3581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Thời gian giữ (hold time)</a:t>
            </a:r>
            <a:endParaRPr lang="en-US" sz="2400" spc="-100">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457200" y="2305050"/>
            <a:ext cx="4010291" cy="348615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5181600" y="2371725"/>
            <a:ext cx="2911032" cy="3495675"/>
          </a:xfrm>
          <a:prstGeom prst="rect">
            <a:avLst/>
          </a:prstGeom>
          <a:noFill/>
          <a:ln w="9525">
            <a:noFill/>
            <a:miter lim="800000"/>
            <a:headEnd/>
            <a:tailEnd/>
          </a:ln>
        </p:spPr>
      </p:pic>
      <p:sp>
        <p:nvSpPr>
          <p:cNvPr id="10" name="TextBox 9"/>
          <p:cNvSpPr txBox="1"/>
          <p:nvPr/>
        </p:nvSpPr>
        <p:spPr>
          <a:xfrm>
            <a:off x="152400" y="1600200"/>
            <a:ext cx="4648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Thời gian thiết lập (set up time)</a:t>
            </a:r>
            <a:endParaRPr lang="en-US" sz="2400" spc="-100">
              <a:latin typeface="Tahoma" pitchFamily="34" charset="0"/>
              <a:ea typeface="Tahoma" pitchFamily="34" charset="0"/>
              <a:cs typeface="Tahoma" pitchFamily="34" charset="0"/>
            </a:endParaRPr>
          </a:p>
        </p:txBody>
      </p:sp>
      <p:sp>
        <p:nvSpPr>
          <p:cNvPr id="11" name="TextBox 10"/>
          <p:cNvSpPr txBox="1"/>
          <p:nvPr/>
        </p:nvSpPr>
        <p:spPr>
          <a:xfrm>
            <a:off x="990600" y="5943600"/>
            <a:ext cx="1981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a:t>
            </a:r>
            <a:r>
              <a:rPr lang="en-US" sz="2400" spc="-100" baseline="-25000" smtClean="0">
                <a:latin typeface="Tahoma" pitchFamily="34" charset="0"/>
                <a:ea typeface="Tahoma" pitchFamily="34" charset="0"/>
                <a:cs typeface="Tahoma" pitchFamily="34" charset="0"/>
              </a:rPr>
              <a:t>s</a:t>
            </a:r>
            <a:r>
              <a:rPr lang="en-US" sz="2400" spc="-100" smtClean="0">
                <a:latin typeface="Tahoma" pitchFamily="34" charset="0"/>
                <a:ea typeface="Tahoma" pitchFamily="34" charset="0"/>
                <a:cs typeface="Tahoma" pitchFamily="34" charset="0"/>
              </a:rPr>
              <a:t> = 5 – 50ns</a:t>
            </a:r>
            <a:endParaRPr lang="en-US" sz="2400" spc="-100">
              <a:latin typeface="Tahoma" pitchFamily="34" charset="0"/>
              <a:ea typeface="Tahoma" pitchFamily="34" charset="0"/>
              <a:cs typeface="Tahoma" pitchFamily="34" charset="0"/>
            </a:endParaRPr>
          </a:p>
        </p:txBody>
      </p:sp>
      <p:sp>
        <p:nvSpPr>
          <p:cNvPr id="12" name="TextBox 11"/>
          <p:cNvSpPr txBox="1"/>
          <p:nvPr/>
        </p:nvSpPr>
        <p:spPr>
          <a:xfrm>
            <a:off x="5715000" y="5943600"/>
            <a:ext cx="1981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a:t>
            </a:r>
            <a:r>
              <a:rPr lang="en-US" sz="2400" spc="-100" baseline="-25000" smtClean="0">
                <a:latin typeface="Tahoma" pitchFamily="34" charset="0"/>
                <a:ea typeface="Tahoma" pitchFamily="34" charset="0"/>
                <a:cs typeface="Tahoma" pitchFamily="34" charset="0"/>
              </a:rPr>
              <a:t>H</a:t>
            </a:r>
            <a:r>
              <a:rPr lang="en-US" sz="2400" spc="-100" smtClean="0">
                <a:latin typeface="Tahoma" pitchFamily="34" charset="0"/>
                <a:ea typeface="Tahoma" pitchFamily="34" charset="0"/>
                <a:cs typeface="Tahoma" pitchFamily="34" charset="0"/>
              </a:rPr>
              <a:t> = 0 – 10ns</a:t>
            </a:r>
            <a:endParaRPr lang="en-US" sz="2400" spc="-100">
              <a:latin typeface="Tahoma" pitchFamily="34" charset="0"/>
              <a:ea typeface="Tahoma" pitchFamily="34" charset="0"/>
              <a:cs typeface="Tahoma" pitchFamily="34" charset="0"/>
            </a:endParaRPr>
          </a:p>
        </p:txBody>
      </p:sp>
      <p:sp>
        <p:nvSpPr>
          <p:cNvPr id="13" name="TextBox 12"/>
          <p:cNvSpPr txBox="1"/>
          <p:nvPr/>
        </p:nvSpPr>
        <p:spPr>
          <a:xfrm>
            <a:off x="0" y="54114"/>
            <a:ext cx="8458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 có xung clock.</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edge">
                                      <p:cBhvr>
                                        <p:cTn id="12" dur="20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wedge">
                                      <p:cBhvr>
                                        <p:cTn id="22" dur="2000"/>
                                        <p:tgtEl>
                                          <p:spTgt spid="40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24</a:t>
            </a:fld>
            <a:endParaRPr lang="en-US"/>
          </a:p>
        </p:txBody>
      </p:sp>
      <p:sp>
        <p:nvSpPr>
          <p:cNvPr id="6" name="TextBox 5"/>
          <p:cNvSpPr txBox="1"/>
          <p:nvPr/>
        </p:nvSpPr>
        <p:spPr>
          <a:xfrm>
            <a:off x="0" y="0"/>
            <a:ext cx="4876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FFRS có xung clock.</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2217237" y="1504950"/>
            <a:ext cx="4564563" cy="222885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3867150" y="3886200"/>
            <a:ext cx="4286250" cy="2350943"/>
          </a:xfrm>
          <a:prstGeom prst="rect">
            <a:avLst/>
          </a:prstGeom>
          <a:noFill/>
          <a:ln w="9525">
            <a:noFill/>
            <a:miter lim="800000"/>
            <a:headEnd/>
            <a:tailEnd/>
          </a:ln>
        </p:spPr>
      </p:pic>
      <p:sp>
        <p:nvSpPr>
          <p:cNvPr id="8" name="TextBox 7"/>
          <p:cNvSpPr txBox="1"/>
          <p:nvPr/>
        </p:nvSpPr>
        <p:spPr>
          <a:xfrm>
            <a:off x="381000" y="4038600"/>
            <a:ext cx="3124200" cy="1938992"/>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Nhận xét</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Cạnh lên/xuống của CLK có độ ưu tiên cao (mạnh) hơn các ngõ vào SR, JK. </a:t>
            </a:r>
            <a:endParaRPr lang="en-US" sz="2400" spc="-100">
              <a:latin typeface="Tahoma" pitchFamily="34" charset="0"/>
              <a:ea typeface="Tahoma" pitchFamily="34" charset="0"/>
              <a:cs typeface="Tahoma" pitchFamily="34" charset="0"/>
            </a:endParaRPr>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edge">
                                      <p:cBhvr>
                                        <p:cTn id="7" dur="20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edge">
                                      <p:cBhvr>
                                        <p:cTn id="12" dur="20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dissolve">
                                      <p:cBhvr>
                                        <p:cTn id="2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25</a:t>
            </a:fld>
            <a:endParaRPr lang="en-US"/>
          </a:p>
        </p:txBody>
      </p:sp>
      <p:pic>
        <p:nvPicPr>
          <p:cNvPr id="6146" name="Picture 2"/>
          <p:cNvPicPr>
            <a:picLocks noChangeAspect="1" noChangeArrowheads="1"/>
          </p:cNvPicPr>
          <p:nvPr/>
        </p:nvPicPr>
        <p:blipFill>
          <a:blip r:embed="rId3" cstate="print"/>
          <a:srcRect/>
          <a:stretch>
            <a:fillRect/>
          </a:stretch>
        </p:blipFill>
        <p:spPr bwMode="auto">
          <a:xfrm>
            <a:off x="3171825" y="962025"/>
            <a:ext cx="5667375" cy="4933950"/>
          </a:xfrm>
          <a:prstGeom prst="rect">
            <a:avLst/>
          </a:prstGeom>
          <a:noFill/>
          <a:ln w="9525">
            <a:noFill/>
            <a:miter lim="800000"/>
            <a:headEnd/>
            <a:tailEnd/>
          </a:ln>
        </p:spPr>
      </p:pic>
      <p:pic>
        <p:nvPicPr>
          <p:cNvPr id="7" name="Picture 3"/>
          <p:cNvPicPr>
            <a:picLocks noChangeAspect="1" noChangeArrowheads="1"/>
          </p:cNvPicPr>
          <p:nvPr/>
        </p:nvPicPr>
        <p:blipFill>
          <a:blip r:embed="rId4" cstate="print"/>
          <a:srcRect/>
          <a:stretch>
            <a:fillRect/>
          </a:stretch>
        </p:blipFill>
        <p:spPr bwMode="auto">
          <a:xfrm>
            <a:off x="88304" y="2133600"/>
            <a:ext cx="3035896" cy="1665143"/>
          </a:xfrm>
          <a:prstGeom prst="rect">
            <a:avLst/>
          </a:prstGeom>
          <a:noFill/>
          <a:ln w="9525">
            <a:noFill/>
            <a:miter lim="800000"/>
            <a:headEnd/>
            <a:tailEnd/>
          </a:ln>
        </p:spPr>
      </p:pic>
      <p:sp>
        <p:nvSpPr>
          <p:cNvPr id="8" name="Up Arrow 7"/>
          <p:cNvSpPr/>
          <p:nvPr/>
        </p:nvSpPr>
        <p:spPr>
          <a:xfrm>
            <a:off x="4038600" y="6019800"/>
            <a:ext cx="484632" cy="533400"/>
          </a:xfrm>
          <a:prstGeom prst="up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4925568" y="6019800"/>
            <a:ext cx="484632" cy="533400"/>
          </a:xfrm>
          <a:prstGeom prst="upArrow">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5791200" y="6019800"/>
            <a:ext cx="484632" cy="533400"/>
          </a:xfrm>
          <a:prstGeom prst="up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a:off x="6629400" y="6019800"/>
            <a:ext cx="484632" cy="533400"/>
          </a:xfrm>
          <a:prstGeom prst="upArrow">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7467600" y="6019800"/>
            <a:ext cx="484632" cy="533400"/>
          </a:xfrm>
          <a:prstGeom prst="upArrow">
            <a:avLst/>
          </a:prstGeom>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0" y="0"/>
            <a:ext cx="4876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FFRS có xung clock.</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ipe(up)">
                                      <p:cBhvr>
                                        <p:cTn id="12" dur="20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26</a:t>
            </a:fld>
            <a:endParaRPr lang="en-US"/>
          </a:p>
        </p:txBody>
      </p:sp>
      <p:pic>
        <p:nvPicPr>
          <p:cNvPr id="7170" name="Picture 2"/>
          <p:cNvPicPr>
            <a:picLocks noChangeAspect="1" noChangeArrowheads="1"/>
          </p:cNvPicPr>
          <p:nvPr/>
        </p:nvPicPr>
        <p:blipFill>
          <a:blip r:embed="rId3" cstate="print"/>
          <a:srcRect/>
          <a:stretch>
            <a:fillRect/>
          </a:stretch>
        </p:blipFill>
        <p:spPr bwMode="auto">
          <a:xfrm>
            <a:off x="2209801" y="1325880"/>
            <a:ext cx="4191000" cy="2255520"/>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381500" y="4038600"/>
            <a:ext cx="3771900" cy="2282992"/>
          </a:xfrm>
          <a:prstGeom prst="rect">
            <a:avLst/>
          </a:prstGeom>
          <a:noFill/>
          <a:ln w="9525">
            <a:noFill/>
            <a:miter lim="800000"/>
            <a:headEnd/>
            <a:tailEnd/>
          </a:ln>
        </p:spPr>
      </p:pic>
      <p:sp>
        <p:nvSpPr>
          <p:cNvPr id="7" name="TextBox 6"/>
          <p:cNvSpPr txBox="1"/>
          <p:nvPr/>
        </p:nvSpPr>
        <p:spPr>
          <a:xfrm>
            <a:off x="381000" y="4343400"/>
            <a:ext cx="3124200" cy="1938992"/>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Nhận xét</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Cạnh lên/xuống của CLK có độ ưu tiên cao (mạnh) hơn các ngõ vào SR, JK. </a:t>
            </a:r>
            <a:endParaRPr lang="en-US" sz="2400" spc="-100">
              <a:latin typeface="Tahoma" pitchFamily="34" charset="0"/>
              <a:ea typeface="Tahoma" pitchFamily="34" charset="0"/>
              <a:cs typeface="Tahoma" pitchFamily="34" charset="0"/>
            </a:endParaRPr>
          </a:p>
        </p:txBody>
      </p:sp>
      <p:sp>
        <p:nvSpPr>
          <p:cNvPr id="8" name="TextBox 7"/>
          <p:cNvSpPr txBox="1"/>
          <p:nvPr/>
        </p:nvSpPr>
        <p:spPr>
          <a:xfrm>
            <a:off x="0" y="0"/>
            <a:ext cx="4876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FFRS có xung clock.</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edge">
                                      <p:cBhvr>
                                        <p:cTn id="7" dur="20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wedge">
                                      <p:cBhvr>
                                        <p:cTn id="12" dur="2000"/>
                                        <p:tgtEl>
                                          <p:spTgt spid="717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dissolve">
                                      <p:cBhvr>
                                        <p:cTn id="23"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27</a:t>
            </a:fld>
            <a:endParaRPr lang="en-US"/>
          </a:p>
        </p:txBody>
      </p:sp>
      <p:pic>
        <p:nvPicPr>
          <p:cNvPr id="8" name="Picture 3"/>
          <p:cNvPicPr>
            <a:picLocks noChangeAspect="1" noChangeArrowheads="1"/>
          </p:cNvPicPr>
          <p:nvPr/>
        </p:nvPicPr>
        <p:blipFill>
          <a:blip r:embed="rId3" cstate="print"/>
          <a:srcRect/>
          <a:stretch>
            <a:fillRect/>
          </a:stretch>
        </p:blipFill>
        <p:spPr bwMode="auto">
          <a:xfrm>
            <a:off x="266700" y="1295400"/>
            <a:ext cx="2781300" cy="1683418"/>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3505200" y="762000"/>
            <a:ext cx="5353050" cy="4743450"/>
          </a:xfrm>
          <a:prstGeom prst="rect">
            <a:avLst/>
          </a:prstGeom>
          <a:noFill/>
          <a:ln w="9525">
            <a:noFill/>
            <a:miter lim="800000"/>
            <a:headEnd/>
            <a:tailEnd/>
          </a:ln>
        </p:spPr>
      </p:pic>
      <p:sp>
        <p:nvSpPr>
          <p:cNvPr id="15" name="Down Arrow 14"/>
          <p:cNvSpPr/>
          <p:nvPr/>
        </p:nvSpPr>
        <p:spPr>
          <a:xfrm>
            <a:off x="4724400" y="5486400"/>
            <a:ext cx="304800" cy="381000"/>
          </a:xfrm>
          <a:prstGeom prst="down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505200" y="5939135"/>
            <a:ext cx="1524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S=1,R=0</a:t>
            </a:r>
            <a:endParaRPr lang="en-US" sz="2400" spc="-100">
              <a:latin typeface="Tahoma" pitchFamily="34" charset="0"/>
              <a:ea typeface="Tahoma" pitchFamily="34" charset="0"/>
              <a:cs typeface="Tahoma" pitchFamily="34" charset="0"/>
            </a:endParaRPr>
          </a:p>
        </p:txBody>
      </p:sp>
      <p:sp>
        <p:nvSpPr>
          <p:cNvPr id="18" name="TextBox 17"/>
          <p:cNvSpPr txBox="1"/>
          <p:nvPr/>
        </p:nvSpPr>
        <p:spPr>
          <a:xfrm>
            <a:off x="4572000" y="6396335"/>
            <a:ext cx="1524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S=1,R=0</a:t>
            </a:r>
            <a:endParaRPr lang="en-US" sz="2400" spc="-100">
              <a:latin typeface="Tahoma" pitchFamily="34" charset="0"/>
              <a:ea typeface="Tahoma" pitchFamily="34" charset="0"/>
              <a:cs typeface="Tahoma" pitchFamily="34" charset="0"/>
            </a:endParaRPr>
          </a:p>
        </p:txBody>
      </p:sp>
      <p:sp>
        <p:nvSpPr>
          <p:cNvPr id="19" name="Down Arrow 18"/>
          <p:cNvSpPr/>
          <p:nvPr/>
        </p:nvSpPr>
        <p:spPr>
          <a:xfrm>
            <a:off x="5562600" y="5486400"/>
            <a:ext cx="381000" cy="914400"/>
          </a:xfrm>
          <a:prstGeom prst="downArrow">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96000" y="6396335"/>
            <a:ext cx="1524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S=0,R=1</a:t>
            </a:r>
            <a:endParaRPr lang="en-US" sz="2400" spc="-100">
              <a:latin typeface="Tahoma" pitchFamily="34" charset="0"/>
              <a:ea typeface="Tahoma" pitchFamily="34" charset="0"/>
              <a:cs typeface="Tahoma" pitchFamily="34" charset="0"/>
            </a:endParaRPr>
          </a:p>
        </p:txBody>
      </p:sp>
      <p:sp>
        <p:nvSpPr>
          <p:cNvPr id="22" name="Down Arrow 21"/>
          <p:cNvSpPr/>
          <p:nvPr/>
        </p:nvSpPr>
        <p:spPr>
          <a:xfrm>
            <a:off x="6477000" y="5486400"/>
            <a:ext cx="381000" cy="8382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7315200" y="5486400"/>
            <a:ext cx="381000" cy="457200"/>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858000" y="6019800"/>
            <a:ext cx="1524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S=1,R=0</a:t>
            </a:r>
            <a:endParaRPr lang="en-US" sz="2400" spc="-100">
              <a:latin typeface="Tahoma" pitchFamily="34" charset="0"/>
              <a:ea typeface="Tahoma" pitchFamily="34" charset="0"/>
              <a:cs typeface="Tahoma" pitchFamily="34" charset="0"/>
            </a:endParaRPr>
          </a:p>
        </p:txBody>
      </p:sp>
      <p:sp>
        <p:nvSpPr>
          <p:cNvPr id="25" name="Down Arrow 24"/>
          <p:cNvSpPr/>
          <p:nvPr/>
        </p:nvSpPr>
        <p:spPr>
          <a:xfrm>
            <a:off x="8305800" y="5181600"/>
            <a:ext cx="381000" cy="457200"/>
          </a:xfrm>
          <a:prstGeom prst="downArrow">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772400" y="5638800"/>
            <a:ext cx="1524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S=1,R=0</a:t>
            </a:r>
            <a:endParaRPr lang="en-US" sz="2400" spc="-100">
              <a:latin typeface="Tahoma" pitchFamily="34" charset="0"/>
              <a:ea typeface="Tahoma" pitchFamily="34" charset="0"/>
              <a:cs typeface="Tahoma" pitchFamily="34" charset="0"/>
            </a:endParaRPr>
          </a:p>
        </p:txBody>
      </p:sp>
      <p:sp>
        <p:nvSpPr>
          <p:cNvPr id="17" name="TextBox 16"/>
          <p:cNvSpPr txBox="1"/>
          <p:nvPr/>
        </p:nvSpPr>
        <p:spPr>
          <a:xfrm>
            <a:off x="0" y="0"/>
            <a:ext cx="4876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FFRS có xung clock.</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0" name="Rectangular Callout 19"/>
          <p:cNvSpPr/>
          <p:nvPr/>
        </p:nvSpPr>
        <p:spPr>
          <a:xfrm>
            <a:off x="762000" y="3048000"/>
            <a:ext cx="2514600" cy="762000"/>
          </a:xfrm>
          <a:prstGeom prst="wedgeRectCallout">
            <a:avLst>
              <a:gd name="adj1" fmla="val 114710"/>
              <a:gd name="adj2" fmla="val 28521"/>
            </a:avLst>
          </a:prstGeom>
          <a:blipFill>
            <a:blip r:embed="rId5"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spc="-100" smtClean="0">
                <a:latin typeface="Tahoma" pitchFamily="34" charset="0"/>
                <a:ea typeface="Tahoma" pitchFamily="34" charset="0"/>
                <a:cs typeface="Tahoma" pitchFamily="34" charset="0"/>
              </a:rPr>
              <a:t>Chú ý: cạnh xuống xung đồng hồ CLK </a:t>
            </a:r>
            <a:endParaRPr lang="en-US" sz="2200" spc="-100">
              <a:latin typeface="Tahoma" pitchFamily="34" charset="0"/>
              <a:ea typeface="Tahoma" pitchFamily="34" charset="0"/>
              <a:cs typeface="Tahoma" pitchFamily="34" charset="0"/>
            </a:endParaRPr>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up)">
                                      <p:cBhvr>
                                        <p:cTn id="7" dur="20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edg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1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10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10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1"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8" grpId="0"/>
      <p:bldP spid="19" grpId="0" animBg="1"/>
      <p:bldP spid="21" grpId="0"/>
      <p:bldP spid="22" grpId="0" animBg="1"/>
      <p:bldP spid="23" grpId="0" animBg="1"/>
      <p:bldP spid="24" grpId="0"/>
      <p:bldP spid="25" grpId="0" animBg="1"/>
      <p:bldP spid="27" grpId="0"/>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28</a:t>
            </a:fld>
            <a:endParaRPr lang="en-US"/>
          </a:p>
        </p:txBody>
      </p:sp>
      <p:sp>
        <p:nvSpPr>
          <p:cNvPr id="7" name="TextBox 6"/>
          <p:cNvSpPr txBox="1"/>
          <p:nvPr/>
        </p:nvSpPr>
        <p:spPr>
          <a:xfrm>
            <a:off x="228600" y="762000"/>
            <a:ext cx="6172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Khảo sát bên trong FF kích cạnh</a:t>
            </a:r>
            <a:endParaRPr lang="en-US" sz="2400" spc="-100">
              <a:latin typeface="Tahoma" pitchFamily="34" charset="0"/>
              <a:ea typeface="Tahoma" pitchFamily="34" charset="0"/>
              <a:cs typeface="Tahoma" pitchFamily="34" charset="0"/>
            </a:endParaRPr>
          </a:p>
        </p:txBody>
      </p:sp>
      <p:sp>
        <p:nvSpPr>
          <p:cNvPr id="8" name="TextBox 7"/>
          <p:cNvSpPr txBox="1"/>
          <p:nvPr/>
        </p:nvSpPr>
        <p:spPr>
          <a:xfrm>
            <a:off x="304800" y="1219200"/>
            <a:ext cx="86106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Tuy hầu hết FF đều được chế tạo dạng IC, nhưng khảo sát nội tại của FF sẽ tăng hiểu biết về hoạt động của mạch FF.</a:t>
            </a:r>
            <a:endParaRPr lang="en-US" sz="2400" spc="-100">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092129" y="3209925"/>
            <a:ext cx="7137471" cy="3495675"/>
          </a:xfrm>
          <a:prstGeom prst="rect">
            <a:avLst/>
          </a:prstGeom>
          <a:noFill/>
          <a:ln w="9525">
            <a:noFill/>
            <a:miter lim="800000"/>
            <a:headEnd/>
            <a:tailEnd/>
          </a:ln>
        </p:spPr>
      </p:pic>
      <p:sp>
        <p:nvSpPr>
          <p:cNvPr id="9" name="TextBox 8"/>
          <p:cNvSpPr txBox="1"/>
          <p:nvPr/>
        </p:nvSpPr>
        <p:spPr>
          <a:xfrm>
            <a:off x="381000" y="2057400"/>
            <a:ext cx="2819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Gồm 3 khâu:</a:t>
            </a:r>
            <a:endParaRPr lang="en-US" sz="2400" spc="-100">
              <a:latin typeface="Tahoma" pitchFamily="34" charset="0"/>
              <a:ea typeface="Tahoma" pitchFamily="34" charset="0"/>
              <a:cs typeface="Tahoma" pitchFamily="34" charset="0"/>
            </a:endParaRPr>
          </a:p>
        </p:txBody>
      </p:sp>
      <p:sp>
        <p:nvSpPr>
          <p:cNvPr id="10" name="Down Arrow 9"/>
          <p:cNvSpPr/>
          <p:nvPr/>
        </p:nvSpPr>
        <p:spPr>
          <a:xfrm>
            <a:off x="2819400" y="3657600"/>
            <a:ext cx="533400" cy="609600"/>
          </a:xfrm>
          <a:prstGeom prst="down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191000" y="2438400"/>
            <a:ext cx="533400" cy="7620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6019800" y="2438400"/>
            <a:ext cx="533400" cy="762000"/>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1000" y="2514600"/>
            <a:ext cx="28194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Dùng bảng chức năng, giải thích?!!</a:t>
            </a:r>
            <a:endParaRPr lang="en-US" sz="2400" spc="-100">
              <a:latin typeface="Tahoma" pitchFamily="34" charset="0"/>
              <a:ea typeface="Tahoma" pitchFamily="34" charset="0"/>
              <a:cs typeface="Tahoma" pitchFamily="34" charset="0"/>
            </a:endParaRPr>
          </a:p>
        </p:txBody>
      </p:sp>
      <p:sp>
        <p:nvSpPr>
          <p:cNvPr id="12" name="TextBox 11"/>
          <p:cNvSpPr txBox="1"/>
          <p:nvPr/>
        </p:nvSpPr>
        <p:spPr>
          <a:xfrm>
            <a:off x="0" y="0"/>
            <a:ext cx="4876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FFRS có xung clock.</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wipe(up)">
                                      <p:cBhvr>
                                        <p:cTn id="13" dur="10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wedge">
                                      <p:cBhvr>
                                        <p:cTn id="23" dur="20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0-#ppt_w/2"/>
                                          </p:val>
                                        </p:tav>
                                        <p:tav tm="100000">
                                          <p:val>
                                            <p:strVal val="#ppt_x"/>
                                          </p:val>
                                        </p:tav>
                                      </p:tavLst>
                                    </p:anim>
                                    <p:anim calcmode="lin" valueType="num">
                                      <p:cBhvr additive="base">
                                        <p:cTn id="4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1" grpId="0" animBg="1"/>
      <p:bldP spid="13" grpId="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29</a:t>
            </a:fld>
            <a:endParaRPr lang="en-US"/>
          </a:p>
        </p:txBody>
      </p:sp>
      <p:sp>
        <p:nvSpPr>
          <p:cNvPr id="7" name="TextBox 6"/>
          <p:cNvSpPr txBox="1"/>
          <p:nvPr/>
        </p:nvSpPr>
        <p:spPr>
          <a:xfrm>
            <a:off x="228600" y="838200"/>
            <a:ext cx="7391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Thiết lập mạch dò cạnh dùng cho mạch lái xung</a:t>
            </a:r>
            <a:endParaRPr lang="en-US" sz="2400" spc="-100">
              <a:latin typeface="Tahoma" pitchFamily="34" charset="0"/>
              <a:ea typeface="Tahoma" pitchFamily="34" charset="0"/>
              <a:cs typeface="Tahoma" pitchFamily="34" charset="0"/>
            </a:endParaRPr>
          </a:p>
        </p:txBody>
      </p:sp>
      <p:sp>
        <p:nvSpPr>
          <p:cNvPr id="8" name="TextBox 7"/>
          <p:cNvSpPr txBox="1"/>
          <p:nvPr/>
        </p:nvSpPr>
        <p:spPr>
          <a:xfrm>
            <a:off x="457200" y="1371600"/>
            <a:ext cx="3048000" cy="461665"/>
          </a:xfrm>
          <a:prstGeom prst="rect">
            <a:avLst/>
          </a:prstGeom>
          <a:noFill/>
        </p:spPr>
        <p:txBody>
          <a:bodyPr wrap="square" rtlCol="0">
            <a:spAutoFit/>
          </a:bodyPr>
          <a:lstStyle/>
          <a:p>
            <a:r>
              <a:rPr lang="en-US" sz="2400" smtClean="0">
                <a:latin typeface="Arial-Rounded"/>
              </a:rPr>
              <a:t>(</a:t>
            </a:r>
            <a:r>
              <a:rPr lang="en-US" sz="2400" spc="-100" smtClean="0">
                <a:latin typeface="Tahoma" pitchFamily="34" charset="0"/>
                <a:ea typeface="Tahoma" pitchFamily="34" charset="0"/>
                <a:cs typeface="Tahoma" pitchFamily="34" charset="0"/>
              </a:rPr>
              <a:t>a)  kích cạnh lên</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4876800" y="1371600"/>
            <a:ext cx="3048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  kích cạnh xuống</a:t>
            </a:r>
            <a:endParaRPr lang="en-US" sz="2400" spc="-100">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304800" y="2209800"/>
            <a:ext cx="4114800" cy="3670236"/>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4562475" y="2209800"/>
            <a:ext cx="4200525" cy="3615122"/>
          </a:xfrm>
          <a:prstGeom prst="rect">
            <a:avLst/>
          </a:prstGeom>
          <a:noFill/>
          <a:ln w="9525">
            <a:noFill/>
            <a:miter lim="800000"/>
            <a:headEnd/>
            <a:tailEnd/>
          </a:ln>
        </p:spPr>
      </p:pic>
      <p:sp>
        <p:nvSpPr>
          <p:cNvPr id="10" name="TextBox 9"/>
          <p:cNvSpPr txBox="1"/>
          <p:nvPr/>
        </p:nvSpPr>
        <p:spPr>
          <a:xfrm>
            <a:off x="1524000" y="6243935"/>
            <a:ext cx="55626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Chú ý:</a:t>
            </a:r>
            <a:r>
              <a:rPr lang="en-US" sz="2400" spc="-100" smtClean="0">
                <a:solidFill>
                  <a:srgbClr val="FF0000"/>
                </a:solidFill>
                <a:latin typeface="Tahoma" pitchFamily="34" charset="0"/>
                <a:ea typeface="Tahoma" pitchFamily="34" charset="0"/>
                <a:cs typeface="Tahoma" pitchFamily="34" charset="0"/>
              </a:rPr>
              <a:t>Thời gian trễ qua các cổng</a:t>
            </a:r>
            <a:endParaRPr lang="en-US" sz="2400" spc="-100">
              <a:solidFill>
                <a:srgbClr val="FF0000"/>
              </a:solidFill>
              <a:latin typeface="Tahoma" pitchFamily="34" charset="0"/>
              <a:ea typeface="Tahoma" pitchFamily="34" charset="0"/>
              <a:cs typeface="Tahoma" pitchFamily="34" charset="0"/>
            </a:endParaRPr>
          </a:p>
        </p:txBody>
      </p:sp>
      <p:sp>
        <p:nvSpPr>
          <p:cNvPr id="11" name="Up Arrow 10"/>
          <p:cNvSpPr/>
          <p:nvPr/>
        </p:nvSpPr>
        <p:spPr>
          <a:xfrm>
            <a:off x="1828800" y="5715000"/>
            <a:ext cx="228600" cy="381000"/>
          </a:xfrm>
          <a:prstGeom prst="up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7010400" y="5638800"/>
            <a:ext cx="228600" cy="381000"/>
          </a:xfrm>
          <a:prstGeom prst="upArrow">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0" y="0"/>
            <a:ext cx="4876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FFRS có xung clock.</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ipe(up)">
                                      <p:cBhvr>
                                        <p:cTn id="17" dur="30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51"/>
                                        </p:tgtEl>
                                        <p:attrNameLst>
                                          <p:attrName>style.visibility</p:attrName>
                                        </p:attrNameLst>
                                      </p:cBhvr>
                                      <p:to>
                                        <p:strVal val="visible"/>
                                      </p:to>
                                    </p:set>
                                    <p:animEffect transition="in" filter="wipe(up)">
                                      <p:cBhvr>
                                        <p:cTn id="27" dur="3000"/>
                                        <p:tgtEl>
                                          <p:spTgt spid="20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p:cNvSpPr txBox="1"/>
          <p:nvPr/>
        </p:nvSpPr>
        <p:spPr>
          <a:xfrm>
            <a:off x="228600" y="152400"/>
            <a:ext cx="4267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Outline</a:t>
            </a:r>
            <a:endParaRPr lang="en-US" sz="4000">
              <a:solidFill>
                <a:srgbClr val="0070C0"/>
              </a:solidFill>
              <a:latin typeface="Arial-Rounded" pitchFamily="34" charset="0"/>
              <a:ea typeface="Arial-Rounded" pitchFamily="34" charset="0"/>
              <a:cs typeface="Arial-Rounded" pitchFamily="34" charset="0"/>
            </a:endParaRPr>
          </a:p>
        </p:txBody>
      </p:sp>
      <p:sp>
        <p:nvSpPr>
          <p:cNvPr id="6" name="TextBox 5"/>
          <p:cNvSpPr txBox="1"/>
          <p:nvPr/>
        </p:nvSpPr>
        <p:spPr>
          <a:xfrm>
            <a:off x="914400" y="1378327"/>
            <a:ext cx="5638800" cy="4031873"/>
          </a:xfrm>
          <a:prstGeom prst="rect">
            <a:avLst/>
          </a:prstGeom>
          <a:noFill/>
        </p:spPr>
        <p:txBody>
          <a:bodyPr wrap="square" rtlCol="0">
            <a:spAutoFit/>
          </a:bodyPr>
          <a:lstStyle/>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NAND Gate Latch</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NOR Gate Latch</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Troubleshooting Case Study</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Digital Pulses</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Clock Signals and Clocked Flip-Flops</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Clocked S-R Flip-Flop</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Clocked J-K Flip-Flop</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Clocked D Flip-Flop</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D Latch (Transparent Latch)</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30</a:t>
            </a:fld>
            <a:endParaRPr lang="en-US"/>
          </a:p>
        </p:txBody>
      </p:sp>
      <p:sp>
        <p:nvSpPr>
          <p:cNvPr id="7" name="TextBox 6"/>
          <p:cNvSpPr txBox="1"/>
          <p:nvPr/>
        </p:nvSpPr>
        <p:spPr>
          <a:xfrm>
            <a:off x="304800" y="838200"/>
            <a:ext cx="3048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Kích cạnh lên</a:t>
            </a:r>
            <a:endParaRPr lang="en-US" sz="2400" spc="-100">
              <a:latin typeface="Tahoma"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934488" y="1885950"/>
            <a:ext cx="4466312" cy="200025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1828800" y="4343400"/>
            <a:ext cx="5078186" cy="1828800"/>
          </a:xfrm>
          <a:prstGeom prst="rect">
            <a:avLst/>
          </a:prstGeom>
          <a:noFill/>
          <a:ln w="9525">
            <a:noFill/>
            <a:miter lim="800000"/>
            <a:headEnd/>
            <a:tailEnd/>
          </a:ln>
        </p:spPr>
      </p:pic>
      <p:sp>
        <p:nvSpPr>
          <p:cNvPr id="9" name="Down Arrow 8"/>
          <p:cNvSpPr/>
          <p:nvPr/>
        </p:nvSpPr>
        <p:spPr>
          <a:xfrm>
            <a:off x="2133600" y="1676400"/>
            <a:ext cx="457200" cy="685800"/>
          </a:xfrm>
          <a:prstGeom prst="downArrow">
            <a:avLst/>
          </a:prstGeom>
          <a:blipFill>
            <a:blip r:embed="rId5"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0"/>
            <a:ext cx="4876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FFJK có xung clock.</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edge">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animEffect transition="in" filter="wipe(up)">
                                      <p:cBhvr>
                                        <p:cTn id="23"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31</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228600" y="1143000"/>
            <a:ext cx="1571625" cy="108585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1981200" y="914400"/>
            <a:ext cx="7047688" cy="4039529"/>
          </a:xfrm>
          <a:prstGeom prst="rect">
            <a:avLst/>
          </a:prstGeom>
          <a:noFill/>
          <a:ln w="9525">
            <a:noFill/>
            <a:miter lim="800000"/>
            <a:headEnd/>
            <a:tailEnd/>
          </a:ln>
        </p:spPr>
      </p:pic>
      <p:sp>
        <p:nvSpPr>
          <p:cNvPr id="8" name="Down Arrow 7"/>
          <p:cNvSpPr/>
          <p:nvPr/>
        </p:nvSpPr>
        <p:spPr>
          <a:xfrm>
            <a:off x="2971800" y="5105400"/>
            <a:ext cx="381000" cy="381000"/>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85800" y="5410200"/>
            <a:ext cx="2286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J=0,K=1</a:t>
            </a:r>
            <a:r>
              <a:rPr lang="en-US" sz="2400" spc="-100" smtClean="0">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rPr>
              <a:t> Q=0</a:t>
            </a:r>
            <a:endParaRPr lang="en-US" sz="2400" spc="-100">
              <a:latin typeface="Tahoma" pitchFamily="34" charset="0"/>
              <a:ea typeface="Tahoma" pitchFamily="34" charset="0"/>
              <a:cs typeface="Tahoma" pitchFamily="34" charset="0"/>
            </a:endParaRPr>
          </a:p>
        </p:txBody>
      </p:sp>
      <p:sp>
        <p:nvSpPr>
          <p:cNvPr id="10" name="Down Arrow 9"/>
          <p:cNvSpPr/>
          <p:nvPr/>
        </p:nvSpPr>
        <p:spPr>
          <a:xfrm>
            <a:off x="3886200" y="5105400"/>
            <a:ext cx="381000" cy="762000"/>
          </a:xfrm>
          <a:prstGeom prst="downArrow">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876800" y="5105400"/>
            <a:ext cx="381000" cy="1219200"/>
          </a:xfrm>
          <a:prstGeom prst="down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5867400" y="5105400"/>
            <a:ext cx="381000" cy="1219200"/>
          </a:xfrm>
          <a:prstGeom prst="downArrow">
            <a:avLst/>
          </a:prstGeom>
          <a:gradFill>
            <a:gsLst>
              <a:gs pos="0">
                <a:srgbClr val="8488C4"/>
              </a:gs>
              <a:gs pos="53000">
                <a:srgbClr val="D4DEFF"/>
              </a:gs>
              <a:gs pos="83000">
                <a:srgbClr val="D4DEFF"/>
              </a:gs>
              <a:gs pos="100000">
                <a:srgbClr val="96AB94"/>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6781800" y="5105400"/>
            <a:ext cx="381000" cy="762000"/>
          </a:xfrm>
          <a:prstGeom prst="down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7772400" y="5105400"/>
            <a:ext cx="381000" cy="152400"/>
          </a:xfrm>
          <a:prstGeom prst="downArrow">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p:cNvPicPr>
            <a:picLocks noChangeAspect="1" noChangeArrowheads="1"/>
          </p:cNvPicPr>
          <p:nvPr/>
        </p:nvPicPr>
        <p:blipFill>
          <a:blip r:embed="rId5" cstate="print"/>
          <a:srcRect/>
          <a:stretch>
            <a:fillRect/>
          </a:stretch>
        </p:blipFill>
        <p:spPr bwMode="auto">
          <a:xfrm>
            <a:off x="1447800" y="5943600"/>
            <a:ext cx="2505075" cy="409575"/>
          </a:xfrm>
          <a:prstGeom prst="rect">
            <a:avLst/>
          </a:prstGeom>
          <a:noFill/>
          <a:ln w="9525">
            <a:noFill/>
            <a:miter lim="800000"/>
            <a:headEnd/>
            <a:tailEnd/>
          </a:ln>
        </p:spPr>
      </p:pic>
      <p:sp>
        <p:nvSpPr>
          <p:cNvPr id="18" name="TextBox 17"/>
          <p:cNvSpPr txBox="1"/>
          <p:nvPr/>
        </p:nvSpPr>
        <p:spPr>
          <a:xfrm>
            <a:off x="2667000" y="6324600"/>
            <a:ext cx="3200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J=0,K=0</a:t>
            </a:r>
            <a:r>
              <a:rPr lang="en-US" sz="2400" spc="-100" smtClean="0">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rPr>
              <a:t> Q=Q</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=1</a:t>
            </a:r>
            <a:endParaRPr lang="en-US" sz="2400" spc="-100">
              <a:latin typeface="Tahoma" pitchFamily="34" charset="0"/>
              <a:ea typeface="Tahoma" pitchFamily="34" charset="0"/>
              <a:cs typeface="Tahoma" pitchFamily="34" charset="0"/>
            </a:endParaRPr>
          </a:p>
        </p:txBody>
      </p:sp>
      <p:sp>
        <p:nvSpPr>
          <p:cNvPr id="19" name="TextBox 18"/>
          <p:cNvSpPr txBox="1"/>
          <p:nvPr/>
        </p:nvSpPr>
        <p:spPr>
          <a:xfrm>
            <a:off x="5562600" y="6396335"/>
            <a:ext cx="2286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J=1,K=0</a:t>
            </a:r>
            <a:r>
              <a:rPr lang="en-US" sz="2400" spc="-100" smtClean="0">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rPr>
              <a:t> Q=1</a:t>
            </a:r>
            <a:endParaRPr lang="en-US" sz="2400" spc="-100">
              <a:latin typeface="Tahoma" pitchFamily="34" charset="0"/>
              <a:ea typeface="Tahoma" pitchFamily="34" charset="0"/>
              <a:cs typeface="Tahoma" pitchFamily="34" charset="0"/>
            </a:endParaRPr>
          </a:p>
        </p:txBody>
      </p:sp>
      <p:pic>
        <p:nvPicPr>
          <p:cNvPr id="4101" name="Picture 5"/>
          <p:cNvPicPr>
            <a:picLocks noChangeAspect="1" noChangeArrowheads="1"/>
          </p:cNvPicPr>
          <p:nvPr/>
        </p:nvPicPr>
        <p:blipFill>
          <a:blip r:embed="rId6" cstate="print"/>
          <a:srcRect/>
          <a:stretch>
            <a:fillRect/>
          </a:stretch>
        </p:blipFill>
        <p:spPr bwMode="auto">
          <a:xfrm>
            <a:off x="6324600" y="6019800"/>
            <a:ext cx="2667000" cy="419100"/>
          </a:xfrm>
          <a:prstGeom prst="rect">
            <a:avLst/>
          </a:prstGeom>
          <a:noFill/>
          <a:ln w="9525">
            <a:noFill/>
            <a:miter lim="800000"/>
            <a:headEnd/>
            <a:tailEnd/>
          </a:ln>
        </p:spPr>
      </p:pic>
      <p:pic>
        <p:nvPicPr>
          <p:cNvPr id="4104" name="Picture 8"/>
          <p:cNvPicPr>
            <a:picLocks noChangeAspect="1" noChangeArrowheads="1"/>
          </p:cNvPicPr>
          <p:nvPr/>
        </p:nvPicPr>
        <p:blipFill>
          <a:blip r:embed="rId7" cstate="print"/>
          <a:srcRect/>
          <a:stretch>
            <a:fillRect/>
          </a:stretch>
        </p:blipFill>
        <p:spPr bwMode="auto">
          <a:xfrm>
            <a:off x="7515225" y="5334000"/>
            <a:ext cx="1323975" cy="676275"/>
          </a:xfrm>
          <a:prstGeom prst="rect">
            <a:avLst/>
          </a:prstGeom>
          <a:noFill/>
          <a:ln w="9525">
            <a:noFill/>
            <a:miter lim="800000"/>
            <a:headEnd/>
            <a:tailEnd/>
          </a:ln>
        </p:spPr>
      </p:pic>
      <p:sp>
        <p:nvSpPr>
          <p:cNvPr id="20" name="TextBox 19"/>
          <p:cNvSpPr txBox="1"/>
          <p:nvPr/>
        </p:nvSpPr>
        <p:spPr>
          <a:xfrm>
            <a:off x="0" y="0"/>
            <a:ext cx="4876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FFJK có xung clock.</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1" name="Rectangular Callout 20"/>
          <p:cNvSpPr/>
          <p:nvPr/>
        </p:nvSpPr>
        <p:spPr>
          <a:xfrm>
            <a:off x="228600" y="2819400"/>
            <a:ext cx="1600200" cy="762000"/>
          </a:xfrm>
          <a:prstGeom prst="wedgeRectCallout">
            <a:avLst>
              <a:gd name="adj1" fmla="val 127554"/>
              <a:gd name="adj2" fmla="val 35403"/>
            </a:avLst>
          </a:prstGeom>
          <a:blipFill>
            <a:blip r:embed="rId8"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spc="-100" smtClean="0">
                <a:latin typeface="Tahoma" pitchFamily="34" charset="0"/>
                <a:ea typeface="Tahoma" pitchFamily="34" charset="0"/>
                <a:cs typeface="Tahoma" pitchFamily="34" charset="0"/>
              </a:rPr>
              <a:t>Chú ý: cạnh lên của Clk </a:t>
            </a:r>
            <a:endParaRPr lang="en-US" sz="2200" spc="-100">
              <a:latin typeface="Tahoma" pitchFamily="34" charset="0"/>
              <a:ea typeface="Tahoma" pitchFamily="34" charset="0"/>
              <a:cs typeface="Tahoma" pitchFamily="34"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wipe(up)">
                                      <p:cBhvr>
                                        <p:cTn id="7" dur="20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edge">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2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100"/>
                                        </p:tgtEl>
                                        <p:attrNameLst>
                                          <p:attrName>style.visibility</p:attrName>
                                        </p:attrNameLst>
                                      </p:cBhvr>
                                      <p:to>
                                        <p:strVal val="visible"/>
                                      </p:to>
                                    </p:set>
                                    <p:animEffect transition="in" filter="wipe(left)">
                                      <p:cBhvr>
                                        <p:cTn id="38" dur="2000"/>
                                        <p:tgtEl>
                                          <p:spTgt spid="410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up)">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20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20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1"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ppt_x"/>
                                          </p:val>
                                        </p:tav>
                                        <p:tav tm="100000">
                                          <p:val>
                                            <p:strVal val="#ppt_x"/>
                                          </p:val>
                                        </p:tav>
                                      </p:tavLst>
                                    </p:anim>
                                    <p:anim calcmode="lin" valueType="num">
                                      <p:cBhvr additive="base">
                                        <p:cTn id="6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4101"/>
                                        </p:tgtEl>
                                        <p:attrNameLst>
                                          <p:attrName>style.visibility</p:attrName>
                                        </p:attrNameLst>
                                      </p:cBhvr>
                                      <p:to>
                                        <p:strVal val="visible"/>
                                      </p:to>
                                    </p:set>
                                    <p:animEffect transition="in" filter="wipe(left)">
                                      <p:cBhvr>
                                        <p:cTn id="70" dur="2000"/>
                                        <p:tgtEl>
                                          <p:spTgt spid="4101"/>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ppt_x"/>
                                          </p:val>
                                        </p:tav>
                                        <p:tav tm="100000">
                                          <p:val>
                                            <p:strVal val="#ppt_x"/>
                                          </p:val>
                                        </p:tav>
                                      </p:tavLst>
                                    </p:anim>
                                    <p:anim calcmode="lin" valueType="num">
                                      <p:cBhvr additive="base">
                                        <p:cTn id="76"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4104"/>
                                        </p:tgtEl>
                                        <p:attrNameLst>
                                          <p:attrName>style.visibility</p:attrName>
                                        </p:attrNameLst>
                                      </p:cBhvr>
                                      <p:to>
                                        <p:strVal val="visible"/>
                                      </p:to>
                                    </p:set>
                                    <p:animEffect transition="in" filter="wipe(up)">
                                      <p:cBhvr>
                                        <p:cTn id="81" dur="1000"/>
                                        <p:tgtEl>
                                          <p:spTgt spid="4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P spid="12" grpId="0" animBg="1"/>
      <p:bldP spid="13" grpId="0" animBg="1"/>
      <p:bldP spid="14" grpId="0" animBg="1"/>
      <p:bldP spid="18" grpId="0"/>
      <p:bldP spid="19" grpId="0"/>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32</a:t>
            </a:fld>
            <a:endParaRPr lang="en-US"/>
          </a:p>
        </p:txBody>
      </p:sp>
      <p:pic>
        <p:nvPicPr>
          <p:cNvPr id="1027" name="Picture 3"/>
          <p:cNvPicPr>
            <a:picLocks noChangeAspect="1" noChangeArrowheads="1"/>
          </p:cNvPicPr>
          <p:nvPr/>
        </p:nvPicPr>
        <p:blipFill>
          <a:blip r:embed="rId3" cstate="print"/>
          <a:srcRect/>
          <a:stretch>
            <a:fillRect/>
          </a:stretch>
        </p:blipFill>
        <p:spPr bwMode="auto">
          <a:xfrm>
            <a:off x="2506639" y="1543050"/>
            <a:ext cx="3894161" cy="203835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560320" y="4038600"/>
            <a:ext cx="4754880" cy="1828800"/>
          </a:xfrm>
          <a:prstGeom prst="rect">
            <a:avLst/>
          </a:prstGeom>
          <a:noFill/>
          <a:ln w="9525">
            <a:noFill/>
            <a:miter lim="800000"/>
            <a:headEnd/>
            <a:tailEnd/>
          </a:ln>
        </p:spPr>
      </p:pic>
      <p:sp>
        <p:nvSpPr>
          <p:cNvPr id="9" name="TextBox 8"/>
          <p:cNvSpPr txBox="1"/>
          <p:nvPr/>
        </p:nvSpPr>
        <p:spPr>
          <a:xfrm>
            <a:off x="304800" y="838200"/>
            <a:ext cx="3048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Kích cạnh xuống</a:t>
            </a:r>
            <a:endParaRPr lang="en-US" sz="2400" spc="-100">
              <a:latin typeface="Tahoma" pitchFamily="34" charset="0"/>
              <a:ea typeface="Tahoma" pitchFamily="34" charset="0"/>
              <a:cs typeface="Tahoma" pitchFamily="34" charset="0"/>
            </a:endParaRPr>
          </a:p>
        </p:txBody>
      </p:sp>
      <p:sp>
        <p:nvSpPr>
          <p:cNvPr id="10" name="Down Arrow 9"/>
          <p:cNvSpPr/>
          <p:nvPr/>
        </p:nvSpPr>
        <p:spPr>
          <a:xfrm>
            <a:off x="3124200" y="1371600"/>
            <a:ext cx="381000" cy="685800"/>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0"/>
            <a:ext cx="4876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FFJK có xung clock.</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edge">
                                      <p:cBhvr>
                                        <p:cTn id="7" dur="20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ipe(up)">
                                      <p:cBhvr>
                                        <p:cTn id="23" dur="3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33</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228600" y="1295400"/>
            <a:ext cx="1752600" cy="1371600"/>
          </a:xfrm>
          <a:prstGeom prst="rect">
            <a:avLst/>
          </a:prstGeom>
          <a:noFill/>
          <a:ln w="9525">
            <a:noFill/>
            <a:miter lim="800000"/>
            <a:headEnd/>
            <a:tailEnd/>
          </a:ln>
        </p:spPr>
      </p:pic>
      <p:sp>
        <p:nvSpPr>
          <p:cNvPr id="9" name="Down Arrow 8"/>
          <p:cNvSpPr/>
          <p:nvPr/>
        </p:nvSpPr>
        <p:spPr>
          <a:xfrm>
            <a:off x="3657600" y="4572000"/>
            <a:ext cx="381000" cy="381000"/>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5"/>
          <p:cNvPicPr>
            <a:picLocks noChangeAspect="1" noChangeArrowheads="1"/>
          </p:cNvPicPr>
          <p:nvPr/>
        </p:nvPicPr>
        <p:blipFill>
          <a:blip r:embed="rId4" cstate="print"/>
          <a:srcRect/>
          <a:stretch>
            <a:fillRect/>
          </a:stretch>
        </p:blipFill>
        <p:spPr bwMode="auto">
          <a:xfrm>
            <a:off x="723900" y="5105400"/>
            <a:ext cx="2933700" cy="457200"/>
          </a:xfrm>
          <a:prstGeom prst="rect">
            <a:avLst/>
          </a:prstGeom>
          <a:noFill/>
          <a:ln w="9525">
            <a:noFill/>
            <a:miter lim="800000"/>
            <a:headEnd/>
            <a:tailEnd/>
          </a:ln>
        </p:spPr>
      </p:pic>
      <p:sp>
        <p:nvSpPr>
          <p:cNvPr id="12" name="Down Arrow 11"/>
          <p:cNvSpPr/>
          <p:nvPr/>
        </p:nvSpPr>
        <p:spPr>
          <a:xfrm>
            <a:off x="4572000" y="4648200"/>
            <a:ext cx="381000" cy="762000"/>
          </a:xfrm>
          <a:prstGeom prst="downArrow">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486400" y="4648200"/>
            <a:ext cx="381000" cy="1524000"/>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6400800" y="4648200"/>
            <a:ext cx="381000" cy="990600"/>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7315200" y="4648200"/>
            <a:ext cx="381000" cy="381000"/>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953000" y="6320135"/>
            <a:ext cx="2362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J=1;K=0</a:t>
            </a:r>
            <a:r>
              <a:rPr lang="en-US" sz="2400" spc="-100" smtClean="0">
                <a:latin typeface="Tahoma" pitchFamily="34" charset="0"/>
                <a:ea typeface="Tahoma" pitchFamily="34" charset="0"/>
                <a:cs typeface="Tahoma" pitchFamily="34" charset="0"/>
                <a:sym typeface="Wingdings 3"/>
              </a:rPr>
              <a:t>Q=</a:t>
            </a:r>
            <a:r>
              <a:rPr lang="en-US" sz="2400" smtClean="0">
                <a:latin typeface="Arial-Rounded"/>
                <a:sym typeface="Wingdings 3"/>
              </a:rPr>
              <a:t>1</a:t>
            </a:r>
            <a:endParaRPr lang="en-US" sz="2400">
              <a:latin typeface="Arial-Rounded"/>
            </a:endParaRPr>
          </a:p>
        </p:txBody>
      </p:sp>
      <p:pic>
        <p:nvPicPr>
          <p:cNvPr id="2054" name="Picture 6"/>
          <p:cNvPicPr>
            <a:picLocks noChangeAspect="1" noChangeArrowheads="1"/>
          </p:cNvPicPr>
          <p:nvPr/>
        </p:nvPicPr>
        <p:blipFill>
          <a:blip r:embed="rId5" cstate="print"/>
          <a:srcRect/>
          <a:stretch>
            <a:fillRect/>
          </a:stretch>
        </p:blipFill>
        <p:spPr bwMode="auto">
          <a:xfrm>
            <a:off x="2209800" y="914400"/>
            <a:ext cx="6629400" cy="3714750"/>
          </a:xfrm>
          <a:prstGeom prst="rect">
            <a:avLst/>
          </a:prstGeom>
          <a:noFill/>
          <a:ln w="9525">
            <a:noFill/>
            <a:miter lim="800000"/>
            <a:headEnd/>
            <a:tailEnd/>
          </a:ln>
        </p:spPr>
      </p:pic>
      <p:pic>
        <p:nvPicPr>
          <p:cNvPr id="2055" name="Picture 7"/>
          <p:cNvPicPr>
            <a:picLocks noChangeAspect="1" noChangeArrowheads="1"/>
          </p:cNvPicPr>
          <p:nvPr/>
        </p:nvPicPr>
        <p:blipFill>
          <a:blip r:embed="rId6" cstate="print"/>
          <a:srcRect/>
          <a:stretch>
            <a:fillRect/>
          </a:stretch>
        </p:blipFill>
        <p:spPr bwMode="auto">
          <a:xfrm>
            <a:off x="2762250" y="5667375"/>
            <a:ext cx="2571750" cy="428625"/>
          </a:xfrm>
          <a:prstGeom prst="rect">
            <a:avLst/>
          </a:prstGeom>
          <a:noFill/>
          <a:ln w="9525">
            <a:noFill/>
            <a:miter lim="800000"/>
            <a:headEnd/>
            <a:tailEnd/>
          </a:ln>
        </p:spPr>
      </p:pic>
      <p:pic>
        <p:nvPicPr>
          <p:cNvPr id="2056" name="Picture 8"/>
          <p:cNvPicPr>
            <a:picLocks noChangeAspect="1" noChangeArrowheads="1"/>
          </p:cNvPicPr>
          <p:nvPr/>
        </p:nvPicPr>
        <p:blipFill>
          <a:blip r:embed="rId7" cstate="print"/>
          <a:srcRect/>
          <a:stretch>
            <a:fillRect/>
          </a:stretch>
        </p:blipFill>
        <p:spPr bwMode="auto">
          <a:xfrm>
            <a:off x="6210300" y="5953125"/>
            <a:ext cx="2933700" cy="447675"/>
          </a:xfrm>
          <a:prstGeom prst="rect">
            <a:avLst/>
          </a:prstGeom>
          <a:noFill/>
          <a:ln w="9525">
            <a:noFill/>
            <a:miter lim="800000"/>
            <a:headEnd/>
            <a:tailEnd/>
          </a:ln>
        </p:spPr>
      </p:pic>
      <p:pic>
        <p:nvPicPr>
          <p:cNvPr id="2057" name="Picture 9"/>
          <p:cNvPicPr>
            <a:picLocks noChangeAspect="1" noChangeArrowheads="1"/>
          </p:cNvPicPr>
          <p:nvPr/>
        </p:nvPicPr>
        <p:blipFill>
          <a:blip r:embed="rId8" cstate="print"/>
          <a:srcRect/>
          <a:stretch>
            <a:fillRect/>
          </a:stretch>
        </p:blipFill>
        <p:spPr bwMode="auto">
          <a:xfrm>
            <a:off x="7010400" y="5105400"/>
            <a:ext cx="1819275" cy="800100"/>
          </a:xfrm>
          <a:prstGeom prst="rect">
            <a:avLst/>
          </a:prstGeom>
          <a:noFill/>
          <a:ln w="9525">
            <a:noFill/>
            <a:miter lim="800000"/>
            <a:headEnd/>
            <a:tailEnd/>
          </a:ln>
        </p:spPr>
      </p:pic>
      <p:sp>
        <p:nvSpPr>
          <p:cNvPr id="17" name="TextBox 16"/>
          <p:cNvSpPr txBox="1"/>
          <p:nvPr/>
        </p:nvSpPr>
        <p:spPr>
          <a:xfrm>
            <a:off x="0" y="0"/>
            <a:ext cx="4876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FFJK có xung clock.</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8" name="Rectangular Callout 17"/>
          <p:cNvSpPr/>
          <p:nvPr/>
        </p:nvSpPr>
        <p:spPr>
          <a:xfrm>
            <a:off x="152400" y="2819400"/>
            <a:ext cx="1828800" cy="762000"/>
          </a:xfrm>
          <a:prstGeom prst="wedgeRectCallout">
            <a:avLst>
              <a:gd name="adj1" fmla="val 151748"/>
              <a:gd name="adj2" fmla="val -7178"/>
            </a:avLst>
          </a:prstGeom>
          <a:blipFill>
            <a:blip r:embed="rId9"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spc="-100" smtClean="0">
                <a:latin typeface="Tahoma" pitchFamily="34" charset="0"/>
                <a:ea typeface="Tahoma" pitchFamily="34" charset="0"/>
                <a:cs typeface="Tahoma" pitchFamily="34" charset="0"/>
              </a:rPr>
              <a:t>Chú ý: cạnh xuống của Clk </a:t>
            </a:r>
            <a:endParaRPr lang="en-US" sz="2200" spc="-10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wipe(up)">
                                      <p:cBhvr>
                                        <p:cTn id="7" dur="3000"/>
                                        <p:tgtEl>
                                          <p:spTgt spid="205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edg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53"/>
                                        </p:tgtEl>
                                        <p:attrNameLst>
                                          <p:attrName>style.visibility</p:attrName>
                                        </p:attrNameLst>
                                      </p:cBhvr>
                                      <p:to>
                                        <p:strVal val="visible"/>
                                      </p:to>
                                    </p:set>
                                    <p:animEffect transition="in" filter="wipe(left)">
                                      <p:cBhvr>
                                        <p:cTn id="28" dur="1000"/>
                                        <p:tgtEl>
                                          <p:spTgt spid="205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055"/>
                                        </p:tgtEl>
                                        <p:attrNameLst>
                                          <p:attrName>style.visibility</p:attrName>
                                        </p:attrNameLst>
                                      </p:cBhvr>
                                      <p:to>
                                        <p:strVal val="visible"/>
                                      </p:to>
                                    </p:set>
                                    <p:animEffect transition="in" filter="wipe(left)">
                                      <p:cBhvr>
                                        <p:cTn id="38" dur="1000"/>
                                        <p:tgtEl>
                                          <p:spTgt spid="205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10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up)">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056"/>
                                        </p:tgtEl>
                                        <p:attrNameLst>
                                          <p:attrName>style.visibility</p:attrName>
                                        </p:attrNameLst>
                                      </p:cBhvr>
                                      <p:to>
                                        <p:strVal val="visible"/>
                                      </p:to>
                                    </p:set>
                                    <p:animEffect transition="in" filter="wipe(left)">
                                      <p:cBhvr>
                                        <p:cTn id="58" dur="1000"/>
                                        <p:tgtEl>
                                          <p:spTgt spid="2056"/>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1"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ppt_x"/>
                                          </p:val>
                                        </p:tav>
                                        <p:tav tm="100000">
                                          <p:val>
                                            <p:strVal val="#ppt_x"/>
                                          </p:val>
                                        </p:tav>
                                      </p:tavLst>
                                    </p:anim>
                                    <p:anim calcmode="lin" valueType="num">
                                      <p:cBhvr additive="base">
                                        <p:cTn id="64"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2057"/>
                                        </p:tgtEl>
                                        <p:attrNameLst>
                                          <p:attrName>style.visibility</p:attrName>
                                        </p:attrNameLst>
                                      </p:cBhvr>
                                      <p:to>
                                        <p:strVal val="visible"/>
                                      </p:to>
                                    </p:set>
                                    <p:animEffect transition="in" filter="wipe(up)">
                                      <p:cBhvr>
                                        <p:cTn id="69" dur="10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5" grpId="0" animBg="1"/>
      <p:bldP spid="16" grpId="0"/>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838200"/>
            <a:ext cx="52578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Mạch bên trong FFJK  có xung clock</a:t>
            </a:r>
            <a:endParaRPr lang="en-US" sz="2400" spc="-100">
              <a:latin typeface="Tahoma" pitchFamily="34" charset="0"/>
              <a:ea typeface="Tahoma" pitchFamily="34" charset="0"/>
              <a:cs typeface="Tahoma" pitchFamily="34" charset="0"/>
            </a:endParaRPr>
          </a:p>
        </p:txBody>
      </p:sp>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34</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457200" y="1666875"/>
            <a:ext cx="7687563" cy="3743325"/>
          </a:xfrm>
          <a:prstGeom prst="rect">
            <a:avLst/>
          </a:prstGeom>
          <a:noFill/>
          <a:ln w="9525">
            <a:noFill/>
            <a:miter lim="800000"/>
            <a:headEnd/>
            <a:tailEnd/>
          </a:ln>
        </p:spPr>
      </p:pic>
      <p:sp>
        <p:nvSpPr>
          <p:cNvPr id="8" name="TextBox 7"/>
          <p:cNvSpPr txBox="1"/>
          <p:nvPr/>
        </p:nvSpPr>
        <p:spPr>
          <a:xfrm>
            <a:off x="228600" y="5638800"/>
            <a:ext cx="8763000" cy="830997"/>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Bài luyện tập</a:t>
            </a:r>
            <a:r>
              <a:rPr lang="en-US" sz="2400" spc="-100" smtClean="0">
                <a:latin typeface="Tahoma" pitchFamily="34" charset="0"/>
                <a:ea typeface="Tahoma" pitchFamily="34" charset="0"/>
                <a:cs typeface="Tahoma" pitchFamily="34" charset="0"/>
              </a:rPr>
              <a:t>: Dùng bảng chức năng của FFJK có xung clock;</a:t>
            </a:r>
          </a:p>
          <a:p>
            <a:r>
              <a:rPr lang="en-US" sz="2400" spc="-100" smtClean="0">
                <a:latin typeface="Tahoma" pitchFamily="34" charset="0"/>
                <a:ea typeface="Tahoma" pitchFamily="34" charset="0"/>
                <a:cs typeface="Tahoma" pitchFamily="34" charset="0"/>
              </a:rPr>
              <a:t>Sinh viên thử giải thích hoạt động của mạch FF này?!!!</a:t>
            </a:r>
            <a:endParaRPr lang="en-US" sz="2400" spc="-100">
              <a:latin typeface="Tahoma" pitchFamily="34" charset="0"/>
              <a:ea typeface="Tahoma" pitchFamily="34" charset="0"/>
              <a:cs typeface="Tahoma" pitchFamily="34" charset="0"/>
            </a:endParaRPr>
          </a:p>
        </p:txBody>
      </p:sp>
      <p:sp>
        <p:nvSpPr>
          <p:cNvPr id="7" name="Down Arrow 6"/>
          <p:cNvSpPr/>
          <p:nvPr/>
        </p:nvSpPr>
        <p:spPr>
          <a:xfrm>
            <a:off x="1905000" y="2362200"/>
            <a:ext cx="533400" cy="533400"/>
          </a:xfrm>
          <a:prstGeom prst="down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3886200" y="2971800"/>
            <a:ext cx="533400" cy="7620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5638800" y="838200"/>
            <a:ext cx="609600" cy="838200"/>
          </a:xfrm>
          <a:prstGeom prst="downArrow">
            <a:avLst/>
          </a:prstGeom>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4876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FFJK có xung clock.</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wedge">
                                      <p:cBhvr>
                                        <p:cTn id="13" dur="2000"/>
                                        <p:tgtEl>
                                          <p:spTgt spid="307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1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7"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35</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0" y="1724025"/>
            <a:ext cx="3257550" cy="1400175"/>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57200" y="3581400"/>
            <a:ext cx="1905000" cy="1221154"/>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3200400" y="1143000"/>
            <a:ext cx="5730463" cy="3238500"/>
          </a:xfrm>
          <a:prstGeom prst="rect">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a:ln w="9525">
            <a:noFill/>
            <a:miter lim="800000"/>
            <a:headEnd/>
            <a:tailEnd/>
          </a:ln>
        </p:spPr>
      </p:pic>
      <p:sp>
        <p:nvSpPr>
          <p:cNvPr id="9" name="Down Arrow 8"/>
          <p:cNvSpPr/>
          <p:nvPr/>
        </p:nvSpPr>
        <p:spPr>
          <a:xfrm>
            <a:off x="228600" y="1752600"/>
            <a:ext cx="381000" cy="6096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 y="1143000"/>
            <a:ext cx="2286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Kích cạnh lên</a:t>
            </a:r>
            <a:endParaRPr lang="en-US" sz="2400" spc="-100">
              <a:latin typeface="Tahoma" pitchFamily="34" charset="0"/>
              <a:ea typeface="Tahoma" pitchFamily="34" charset="0"/>
              <a:cs typeface="Tahoma" pitchFamily="34" charset="0"/>
            </a:endParaRPr>
          </a:p>
        </p:txBody>
      </p:sp>
      <p:sp>
        <p:nvSpPr>
          <p:cNvPr id="11" name="TextBox 10"/>
          <p:cNvSpPr txBox="1"/>
          <p:nvPr/>
        </p:nvSpPr>
        <p:spPr>
          <a:xfrm>
            <a:off x="152400" y="3048000"/>
            <a:ext cx="2819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Bảng chức năng</a:t>
            </a:r>
            <a:endParaRPr lang="en-US" sz="2400" spc="-100">
              <a:latin typeface="Tahoma" pitchFamily="34" charset="0"/>
              <a:ea typeface="Tahoma" pitchFamily="34" charset="0"/>
              <a:cs typeface="Tahoma" pitchFamily="34" charset="0"/>
            </a:endParaRPr>
          </a:p>
        </p:txBody>
      </p:sp>
      <p:sp>
        <p:nvSpPr>
          <p:cNvPr id="12" name="TextBox 11"/>
          <p:cNvSpPr txBox="1"/>
          <p:nvPr/>
        </p:nvSpPr>
        <p:spPr>
          <a:xfrm>
            <a:off x="2743200" y="4648200"/>
            <a:ext cx="1524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D=0;Q=0</a:t>
            </a:r>
            <a:endParaRPr lang="en-US" sz="2400" spc="-100">
              <a:latin typeface="Tahoma" pitchFamily="34" charset="0"/>
              <a:ea typeface="Tahoma" pitchFamily="34" charset="0"/>
              <a:cs typeface="Tahoma" pitchFamily="34" charset="0"/>
            </a:endParaRPr>
          </a:p>
        </p:txBody>
      </p:sp>
      <p:sp>
        <p:nvSpPr>
          <p:cNvPr id="13" name="Down Arrow 12"/>
          <p:cNvSpPr/>
          <p:nvPr/>
        </p:nvSpPr>
        <p:spPr>
          <a:xfrm>
            <a:off x="4114800" y="4114800"/>
            <a:ext cx="381000" cy="5334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4724400" y="4114800"/>
            <a:ext cx="381000" cy="838200"/>
          </a:xfrm>
          <a:prstGeom prst="downArrow">
            <a:avLst/>
          </a:prstGeom>
          <a:gradFill>
            <a:gsLst>
              <a:gs pos="0">
                <a:srgbClr val="CCCCFF"/>
              </a:gs>
              <a:gs pos="17999">
                <a:srgbClr val="99CCFF"/>
              </a:gs>
              <a:gs pos="36000">
                <a:srgbClr val="9966FF"/>
              </a:gs>
              <a:gs pos="61000">
                <a:srgbClr val="CC99FF"/>
              </a:gs>
              <a:gs pos="82001">
                <a:srgbClr val="99CCFF"/>
              </a:gs>
              <a:gs pos="100000">
                <a:srgbClr val="CCCC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57600" y="5029200"/>
            <a:ext cx="1524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D=1;Q=1</a:t>
            </a:r>
            <a:endParaRPr lang="en-US" sz="2400" spc="-100">
              <a:latin typeface="Tahoma" pitchFamily="34" charset="0"/>
              <a:ea typeface="Tahoma" pitchFamily="34" charset="0"/>
              <a:cs typeface="Tahoma" pitchFamily="34" charset="0"/>
            </a:endParaRPr>
          </a:p>
        </p:txBody>
      </p:sp>
      <p:sp>
        <p:nvSpPr>
          <p:cNvPr id="16" name="Down Arrow 15"/>
          <p:cNvSpPr/>
          <p:nvPr/>
        </p:nvSpPr>
        <p:spPr>
          <a:xfrm>
            <a:off x="5410200" y="4191000"/>
            <a:ext cx="381000" cy="12192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6096000" y="4191000"/>
            <a:ext cx="381000" cy="1676400"/>
          </a:xfrm>
          <a:prstGeom prst="downArrow">
            <a:avLst/>
          </a:prstGeom>
          <a:gradFill>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6705600" y="4191000"/>
            <a:ext cx="381000" cy="2057400"/>
          </a:xfrm>
          <a:prstGeom prst="downArrow">
            <a:avLst/>
          </a:prstGeom>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7239000" y="4191000"/>
            <a:ext cx="381000" cy="1295400"/>
          </a:xfrm>
          <a:prstGeom prst="downArrow">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8001000" y="4191000"/>
            <a:ext cx="381000" cy="8382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267200" y="5486400"/>
            <a:ext cx="1524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D=0;Q=0</a:t>
            </a:r>
            <a:endParaRPr lang="en-US" sz="2400" spc="-100">
              <a:latin typeface="Tahoma" pitchFamily="34" charset="0"/>
              <a:ea typeface="Tahoma" pitchFamily="34" charset="0"/>
              <a:cs typeface="Tahoma" pitchFamily="34" charset="0"/>
            </a:endParaRPr>
          </a:p>
        </p:txBody>
      </p:sp>
      <p:sp>
        <p:nvSpPr>
          <p:cNvPr id="22" name="TextBox 21"/>
          <p:cNvSpPr txBox="1"/>
          <p:nvPr/>
        </p:nvSpPr>
        <p:spPr>
          <a:xfrm>
            <a:off x="4800600" y="5943600"/>
            <a:ext cx="1524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D=1;Q=1</a:t>
            </a:r>
            <a:endParaRPr lang="en-US" sz="2400" spc="-100">
              <a:latin typeface="Tahoma" pitchFamily="34" charset="0"/>
              <a:ea typeface="Tahoma" pitchFamily="34" charset="0"/>
              <a:cs typeface="Tahoma" pitchFamily="34" charset="0"/>
            </a:endParaRPr>
          </a:p>
        </p:txBody>
      </p:sp>
      <p:sp>
        <p:nvSpPr>
          <p:cNvPr id="23" name="TextBox 22"/>
          <p:cNvSpPr txBox="1"/>
          <p:nvPr/>
        </p:nvSpPr>
        <p:spPr>
          <a:xfrm>
            <a:off x="6096000" y="6324600"/>
            <a:ext cx="1524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D=1;Q=1</a:t>
            </a:r>
            <a:endParaRPr lang="en-US" sz="2400" spc="-100">
              <a:latin typeface="Tahoma" pitchFamily="34" charset="0"/>
              <a:ea typeface="Tahoma" pitchFamily="34" charset="0"/>
              <a:cs typeface="Tahoma" pitchFamily="34" charset="0"/>
            </a:endParaRPr>
          </a:p>
        </p:txBody>
      </p:sp>
      <p:sp>
        <p:nvSpPr>
          <p:cNvPr id="24" name="TextBox 23"/>
          <p:cNvSpPr txBox="1"/>
          <p:nvPr/>
        </p:nvSpPr>
        <p:spPr>
          <a:xfrm>
            <a:off x="7162800" y="5638800"/>
            <a:ext cx="1524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D=0;Q=0</a:t>
            </a:r>
            <a:endParaRPr lang="en-US" sz="2400" spc="-100">
              <a:latin typeface="Tahoma" pitchFamily="34" charset="0"/>
              <a:ea typeface="Tahoma" pitchFamily="34" charset="0"/>
              <a:cs typeface="Tahoma" pitchFamily="34" charset="0"/>
            </a:endParaRPr>
          </a:p>
        </p:txBody>
      </p:sp>
      <p:sp>
        <p:nvSpPr>
          <p:cNvPr id="25" name="TextBox 24"/>
          <p:cNvSpPr txBox="1"/>
          <p:nvPr/>
        </p:nvSpPr>
        <p:spPr>
          <a:xfrm>
            <a:off x="7620000" y="5024735"/>
            <a:ext cx="14478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D=0;Q=0</a:t>
            </a:r>
            <a:endParaRPr lang="en-US" sz="2400" spc="-100">
              <a:latin typeface="Tahoma" pitchFamily="34" charset="0"/>
              <a:ea typeface="Tahoma" pitchFamily="34" charset="0"/>
              <a:cs typeface="Tahoma" pitchFamily="34" charset="0"/>
            </a:endParaRPr>
          </a:p>
        </p:txBody>
      </p:sp>
      <p:sp>
        <p:nvSpPr>
          <p:cNvPr id="27" name="TextBox 26"/>
          <p:cNvSpPr txBox="1"/>
          <p:nvPr/>
        </p:nvSpPr>
        <p:spPr>
          <a:xfrm>
            <a:off x="0" y="0"/>
            <a:ext cx="4876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FFD có xung clock.</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edg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4099"/>
                                        </p:tgtEl>
                                        <p:attrNameLst>
                                          <p:attrName>style.visibility</p:attrName>
                                        </p:attrNameLst>
                                      </p:cBhvr>
                                      <p:to>
                                        <p:strVal val="visible"/>
                                      </p:to>
                                    </p:set>
                                    <p:animEffect transition="in" filter="wedge">
                                      <p:cBhvr>
                                        <p:cTn id="28" dur="2000"/>
                                        <p:tgtEl>
                                          <p:spTgt spid="409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100"/>
                                        </p:tgtEl>
                                        <p:attrNameLst>
                                          <p:attrName>style.visibility</p:attrName>
                                        </p:attrNameLst>
                                      </p:cBhvr>
                                      <p:to>
                                        <p:strVal val="visible"/>
                                      </p:to>
                                    </p:set>
                                    <p:animEffect transition="in" filter="wipe(up)">
                                      <p:cBhvr>
                                        <p:cTn id="33" dur="3000"/>
                                        <p:tgtEl>
                                          <p:spTgt spid="410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10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left)">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up)">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10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up)">
                                      <p:cBhvr>
                                        <p:cTn id="70" dur="5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10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up)">
                                      <p:cBhvr>
                                        <p:cTn id="80" dur="500"/>
                                        <p:tgtEl>
                                          <p:spTgt spid="1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left)">
                                      <p:cBhvr>
                                        <p:cTn id="85" dur="10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1" fill="hold" grpId="0" nodeType="clickEffect">
                                  <p:stCondLst>
                                    <p:cond delay="0"/>
                                  </p:stCondLst>
                                  <p:childTnLst>
                                    <p:set>
                                      <p:cBhvr>
                                        <p:cTn id="89" dur="1" fill="hold">
                                          <p:stCondLst>
                                            <p:cond delay="0"/>
                                          </p:stCondLst>
                                        </p:cTn>
                                        <p:tgtEl>
                                          <p:spTgt spid="19"/>
                                        </p:tgtEl>
                                        <p:attrNameLst>
                                          <p:attrName>style.visibility</p:attrName>
                                        </p:attrNameLst>
                                      </p:cBhvr>
                                      <p:to>
                                        <p:strVal val="visible"/>
                                      </p:to>
                                    </p:set>
                                    <p:anim calcmode="lin" valueType="num">
                                      <p:cBhvr additive="base">
                                        <p:cTn id="90" dur="500" fill="hold"/>
                                        <p:tgtEl>
                                          <p:spTgt spid="19"/>
                                        </p:tgtEl>
                                        <p:attrNameLst>
                                          <p:attrName>ppt_x</p:attrName>
                                        </p:attrNameLst>
                                      </p:cBhvr>
                                      <p:tavLst>
                                        <p:tav tm="0">
                                          <p:val>
                                            <p:strVal val="#ppt_x"/>
                                          </p:val>
                                        </p:tav>
                                        <p:tav tm="100000">
                                          <p:val>
                                            <p:strVal val="#ppt_x"/>
                                          </p:val>
                                        </p:tav>
                                      </p:tavLst>
                                    </p:anim>
                                    <p:anim calcmode="lin" valueType="num">
                                      <p:cBhvr additive="base">
                                        <p:cTn id="91"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wipe(left)">
                                      <p:cBhvr>
                                        <p:cTn id="96" dur="10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1"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anim calcmode="lin" valueType="num">
                                      <p:cBhvr additive="base">
                                        <p:cTn id="101" dur="500" fill="hold"/>
                                        <p:tgtEl>
                                          <p:spTgt spid="20"/>
                                        </p:tgtEl>
                                        <p:attrNameLst>
                                          <p:attrName>ppt_x</p:attrName>
                                        </p:attrNameLst>
                                      </p:cBhvr>
                                      <p:tavLst>
                                        <p:tav tm="0">
                                          <p:val>
                                            <p:strVal val="#ppt_x"/>
                                          </p:val>
                                        </p:tav>
                                        <p:tav tm="100000">
                                          <p:val>
                                            <p:strVal val="#ppt_x"/>
                                          </p:val>
                                        </p:tav>
                                      </p:tavLst>
                                    </p:anim>
                                    <p:anim calcmode="lin" valueType="num">
                                      <p:cBhvr additive="base">
                                        <p:cTn id="102"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wipe(left)">
                                      <p:cBhvr>
                                        <p:cTn id="10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3" grpId="0" animBg="1"/>
      <p:bldP spid="14" grpId="0" animBg="1"/>
      <p:bldP spid="15" grpId="0"/>
      <p:bldP spid="16" grpId="0" animBg="1"/>
      <p:bldP spid="17" grpId="0" animBg="1"/>
      <p:bldP spid="18" grpId="0" animBg="1"/>
      <p:bldP spid="19" grpId="0" animBg="1"/>
      <p:bldP spid="20" grpId="0" animBg="1"/>
      <p:bldP spid="21" grpId="0"/>
      <p:bldP spid="22" grpId="0"/>
      <p:bldP spid="23" grpId="0"/>
      <p:bldP spid="24" grpId="0"/>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36</a:t>
            </a:fld>
            <a:endParaRPr lang="en-US"/>
          </a:p>
        </p:txBody>
      </p:sp>
      <p:sp>
        <p:nvSpPr>
          <p:cNvPr id="6" name="TextBox 5"/>
          <p:cNvSpPr txBox="1"/>
          <p:nvPr/>
        </p:nvSpPr>
        <p:spPr>
          <a:xfrm>
            <a:off x="76200" y="0"/>
            <a:ext cx="4876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lập FFD</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381000" y="914400"/>
            <a:ext cx="3124200" cy="461665"/>
          </a:xfrm>
          <a:prstGeom prst="rect">
            <a:avLst/>
          </a:prstGeom>
          <a:noFill/>
        </p:spPr>
        <p:txBody>
          <a:bodyPr wrap="square" rtlCol="0">
            <a:spAutoFit/>
          </a:bodyPr>
          <a:lstStyle/>
          <a:p>
            <a:r>
              <a:rPr lang="en-US" sz="2400" smtClean="0">
                <a:latin typeface="Tahoma" pitchFamily="34" charset="0"/>
                <a:ea typeface="Tahoma" pitchFamily="34" charset="0"/>
                <a:cs typeface="Tahoma" pitchFamily="34" charset="0"/>
              </a:rPr>
              <a:t>Dùng FFJK</a:t>
            </a:r>
            <a:endParaRPr lang="en-US" sz="2400">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152400" y="4114800"/>
            <a:ext cx="6392636" cy="205740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228600" y="1371600"/>
            <a:ext cx="5836919" cy="1862846"/>
          </a:xfrm>
          <a:prstGeom prst="rect">
            <a:avLst/>
          </a:prstGeom>
          <a:noFill/>
          <a:ln w="9525">
            <a:noFill/>
            <a:miter lim="800000"/>
            <a:headEnd/>
            <a:tailEnd/>
          </a:ln>
        </p:spPr>
      </p:pic>
      <p:sp>
        <p:nvSpPr>
          <p:cNvPr id="10" name="TextBox 9"/>
          <p:cNvSpPr txBox="1"/>
          <p:nvPr/>
        </p:nvSpPr>
        <p:spPr>
          <a:xfrm>
            <a:off x="533400" y="3505200"/>
            <a:ext cx="3124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Dùng FFSR</a:t>
            </a:r>
            <a:endParaRPr lang="en-US" sz="2400" spc="-100">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5" cstate="print"/>
          <a:srcRect/>
          <a:stretch>
            <a:fillRect/>
          </a:stretch>
        </p:blipFill>
        <p:spPr bwMode="auto">
          <a:xfrm>
            <a:off x="6367315" y="3200400"/>
            <a:ext cx="2700485" cy="1319632"/>
          </a:xfrm>
          <a:prstGeom prst="rect">
            <a:avLst/>
          </a:prstGeom>
          <a:noFill/>
          <a:ln w="9525">
            <a:noFill/>
            <a:miter lim="800000"/>
            <a:headEnd/>
            <a:tailEnd/>
          </a:ln>
        </p:spPr>
      </p:pic>
      <p:sp>
        <p:nvSpPr>
          <p:cNvPr id="9" name="Right Arrow 8"/>
          <p:cNvSpPr/>
          <p:nvPr/>
        </p:nvSpPr>
        <p:spPr>
          <a:xfrm>
            <a:off x="4114800" y="3733800"/>
            <a:ext cx="2133600" cy="5334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wipe(left)">
                                      <p:cBhvr>
                                        <p:cTn id="13" dur="2000"/>
                                        <p:tgtEl>
                                          <p:spTgt spid="512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122"/>
                                        </p:tgtEl>
                                        <p:attrNameLst>
                                          <p:attrName>style.visibility</p:attrName>
                                        </p:attrNameLst>
                                      </p:cBhvr>
                                      <p:to>
                                        <p:strVal val="visible"/>
                                      </p:to>
                                    </p:set>
                                    <p:animEffect transition="in" filter="wipe(left)">
                                      <p:cBhvr>
                                        <p:cTn id="24" dur="2000"/>
                                        <p:tgtEl>
                                          <p:spTgt spid="51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dissolve">
                                      <p:cBhvr>
                                        <p:cTn id="3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37</a:t>
            </a:fld>
            <a:endParaRPr lang="en-US"/>
          </a:p>
        </p:txBody>
      </p:sp>
      <p:sp>
        <p:nvSpPr>
          <p:cNvPr id="6" name="TextBox 5"/>
          <p:cNvSpPr txBox="1"/>
          <p:nvPr/>
        </p:nvSpPr>
        <p:spPr>
          <a:xfrm>
            <a:off x="0" y="0"/>
            <a:ext cx="4876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FFD có xung clock</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304800" y="762000"/>
            <a:ext cx="3886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Truyền dữ liệu song song</a:t>
            </a:r>
            <a:endParaRPr lang="en-US" sz="2400" spc="-100">
              <a:latin typeface="Tahoma" pitchFamily="34" charset="0"/>
              <a:ea typeface="Tahoma" pitchFamily="34" charset="0"/>
              <a:cs typeface="Tahoma"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1905000" y="1295400"/>
            <a:ext cx="6040837" cy="5410200"/>
          </a:xfrm>
          <a:prstGeom prst="rect">
            <a:avLst/>
          </a:prstGeom>
          <a:noFill/>
          <a:ln w="9525">
            <a:noFill/>
            <a:miter lim="800000"/>
            <a:headEnd/>
            <a:tailEnd/>
          </a:ln>
        </p:spPr>
      </p:pic>
      <p:sp>
        <p:nvSpPr>
          <p:cNvPr id="8" name="Down Arrow 7"/>
          <p:cNvSpPr/>
          <p:nvPr/>
        </p:nvSpPr>
        <p:spPr>
          <a:xfrm>
            <a:off x="3581400" y="5181600"/>
            <a:ext cx="304800" cy="457200"/>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ipe(left)">
                                      <p:cBhvr>
                                        <p:cTn id="12" dur="20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38</a:t>
            </a:fld>
            <a:endParaRPr lang="en-US"/>
          </a:p>
        </p:txBody>
      </p:sp>
      <p:pic>
        <p:nvPicPr>
          <p:cNvPr id="21508" name="Picture 4"/>
          <p:cNvPicPr>
            <a:picLocks noChangeAspect="1" noChangeArrowheads="1"/>
          </p:cNvPicPr>
          <p:nvPr/>
        </p:nvPicPr>
        <p:blipFill>
          <a:blip r:embed="rId3" cstate="print"/>
          <a:srcRect/>
          <a:stretch>
            <a:fillRect/>
          </a:stretch>
        </p:blipFill>
        <p:spPr bwMode="auto">
          <a:xfrm>
            <a:off x="6019800" y="4959582"/>
            <a:ext cx="2895600" cy="1618904"/>
          </a:xfrm>
          <a:prstGeom prst="rect">
            <a:avLst/>
          </a:prstGeom>
          <a:noFill/>
          <a:ln w="9525">
            <a:noFill/>
            <a:miter lim="800000"/>
            <a:headEnd/>
            <a:tailEnd/>
          </a:ln>
        </p:spPr>
      </p:pic>
      <p:sp>
        <p:nvSpPr>
          <p:cNvPr id="8" name="TextBox 7"/>
          <p:cNvSpPr txBox="1"/>
          <p:nvPr/>
        </p:nvSpPr>
        <p:spPr>
          <a:xfrm>
            <a:off x="0" y="0"/>
            <a:ext cx="6400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Chốt D (chốt trong suốt)</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7170" name="Picture 2"/>
          <p:cNvPicPr>
            <a:picLocks noChangeAspect="1" noChangeArrowheads="1"/>
          </p:cNvPicPr>
          <p:nvPr/>
        </p:nvPicPr>
        <p:blipFill>
          <a:blip r:embed="rId4" cstate="print"/>
          <a:srcRect/>
          <a:stretch>
            <a:fillRect/>
          </a:stretch>
        </p:blipFill>
        <p:spPr bwMode="auto">
          <a:xfrm>
            <a:off x="0" y="2895600"/>
            <a:ext cx="6010275" cy="3078434"/>
          </a:xfrm>
          <a:prstGeom prst="rect">
            <a:avLst/>
          </a:prstGeom>
          <a:noFill/>
          <a:ln w="9525">
            <a:noFill/>
            <a:miter lim="800000"/>
            <a:headEnd/>
            <a:tailEnd/>
          </a:ln>
        </p:spPr>
      </p:pic>
      <p:pic>
        <p:nvPicPr>
          <p:cNvPr id="7171" name="Picture 3"/>
          <p:cNvPicPr>
            <a:picLocks noChangeAspect="1" noChangeArrowheads="1"/>
          </p:cNvPicPr>
          <p:nvPr/>
        </p:nvPicPr>
        <p:blipFill>
          <a:blip r:embed="rId5" cstate="print"/>
          <a:srcRect/>
          <a:stretch>
            <a:fillRect/>
          </a:stretch>
        </p:blipFill>
        <p:spPr bwMode="auto">
          <a:xfrm>
            <a:off x="5861216" y="2438400"/>
            <a:ext cx="3206584" cy="2390775"/>
          </a:xfrm>
          <a:prstGeom prst="rect">
            <a:avLst/>
          </a:prstGeom>
          <a:noFill/>
          <a:ln w="9525">
            <a:noFill/>
            <a:miter lim="800000"/>
            <a:headEnd/>
            <a:tailEnd/>
          </a:ln>
        </p:spPr>
      </p:pic>
      <p:sp>
        <p:nvSpPr>
          <p:cNvPr id="12" name="TextBox 11"/>
          <p:cNvSpPr txBox="1"/>
          <p:nvPr/>
        </p:nvSpPr>
        <p:spPr>
          <a:xfrm>
            <a:off x="304800" y="914400"/>
            <a:ext cx="85344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FFD kích cạnh dùng bộ dò cạnh (giúp ngõ ra đáp ứng với ngõ vào D và cạnh xung CLK. Khi không dùng bộ dò xung, </a:t>
            </a:r>
          </a:p>
          <a:p>
            <a:r>
              <a:rPr lang="en-US" sz="2400" spc="-100" smtClean="0">
                <a:latin typeface="Tahoma" pitchFamily="34" charset="0"/>
                <a:ea typeface="Tahoma" pitchFamily="34" charset="0"/>
                <a:cs typeface="Tahoma" pitchFamily="34" charset="0"/>
              </a:rPr>
              <a:t>FF hoạt động hơi khác và được gọi là </a:t>
            </a:r>
            <a:r>
              <a:rPr lang="en-US" sz="2400" b="1" spc="-100" smtClean="0">
                <a:solidFill>
                  <a:srgbClr val="FF0000"/>
                </a:solidFill>
                <a:latin typeface="Tahoma" pitchFamily="34" charset="0"/>
                <a:ea typeface="Tahoma" pitchFamily="34" charset="0"/>
                <a:cs typeface="Tahoma" pitchFamily="34" charset="0"/>
              </a:rPr>
              <a:t>chốt D.</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spTree>
  </p:cSld>
  <p:clrMapOvr>
    <a:masterClrMapping/>
  </p:clrMapOvr>
  <p:transition spd="slow">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wedge">
                                      <p:cBhvr>
                                        <p:cTn id="12" dur="20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wedge">
                                      <p:cBhvr>
                                        <p:cTn id="17" dur="2000"/>
                                        <p:tgtEl>
                                          <p:spTgt spid="7171"/>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21508"/>
                                        </p:tgtEl>
                                        <p:attrNameLst>
                                          <p:attrName>style.visibility</p:attrName>
                                        </p:attrNameLst>
                                      </p:cBhvr>
                                      <p:to>
                                        <p:strVal val="visible"/>
                                      </p:to>
                                    </p:set>
                                    <p:animEffect transition="in" filter="wedge">
                                      <p:cBhvr>
                                        <p:cTn id="22" dur="20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39</a:t>
            </a:fld>
            <a:endParaRPr lang="en-US"/>
          </a:p>
        </p:txBody>
      </p:sp>
      <p:sp>
        <p:nvSpPr>
          <p:cNvPr id="6" name="TextBox 5"/>
          <p:cNvSpPr txBox="1"/>
          <p:nvPr/>
        </p:nvSpPr>
        <p:spPr>
          <a:xfrm>
            <a:off x="228600" y="838200"/>
            <a:ext cx="8534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 vẽ dạng sóng ra tại Q, giả sử Q</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=0 </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54114"/>
            <a:ext cx="6400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FFD có xung Clock (thí dụ)</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3352800" y="1452349"/>
            <a:ext cx="5562600" cy="3653051"/>
          </a:xfrm>
          <a:prstGeom prst="rect">
            <a:avLst/>
          </a:prstGeom>
          <a:noFill/>
          <a:ln w="9525">
            <a:noFill/>
            <a:miter lim="800000"/>
            <a:headEnd/>
            <a:tailEnd/>
          </a:ln>
        </p:spPr>
      </p:pic>
      <p:pic>
        <p:nvPicPr>
          <p:cNvPr id="9" name="Picture 3"/>
          <p:cNvPicPr>
            <a:picLocks noChangeAspect="1" noChangeArrowheads="1"/>
          </p:cNvPicPr>
          <p:nvPr/>
        </p:nvPicPr>
        <p:blipFill>
          <a:blip r:embed="rId4" cstate="print"/>
          <a:srcRect/>
          <a:stretch>
            <a:fillRect/>
          </a:stretch>
        </p:blipFill>
        <p:spPr bwMode="auto">
          <a:xfrm>
            <a:off x="152400" y="1905000"/>
            <a:ext cx="3206584" cy="2390775"/>
          </a:xfrm>
          <a:prstGeom prst="rect">
            <a:avLst/>
          </a:prstGeom>
          <a:noFill/>
          <a:ln w="9525">
            <a:noFill/>
            <a:miter lim="800000"/>
            <a:headEnd/>
            <a:tailEnd/>
          </a:ln>
        </p:spPr>
      </p:pic>
      <p:sp>
        <p:nvSpPr>
          <p:cNvPr id="10" name="Up Arrow 9"/>
          <p:cNvSpPr/>
          <p:nvPr/>
        </p:nvSpPr>
        <p:spPr>
          <a:xfrm>
            <a:off x="3657600" y="5105400"/>
            <a:ext cx="609600" cy="1143000"/>
          </a:xfrm>
          <a:prstGeom prst="up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a:off x="4648200" y="5105400"/>
            <a:ext cx="609600" cy="1143000"/>
          </a:xfrm>
          <a:prstGeom prst="upArrow">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5867400" y="5105400"/>
            <a:ext cx="609600" cy="1143000"/>
          </a:xfrm>
          <a:prstGeom prst="upArrow">
            <a:avLst/>
          </a:prstGeom>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6934200" y="5105400"/>
            <a:ext cx="609600" cy="1143000"/>
          </a:xfrm>
          <a:prstGeom prst="upArrow">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a:off x="8001000" y="5105400"/>
            <a:ext cx="609600" cy="1143000"/>
          </a:xfrm>
          <a:prstGeom prst="up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left)">
                                      <p:cBhvr>
                                        <p:cTn id="12" dur="30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edge">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228600" y="152400"/>
            <a:ext cx="4267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Outline</a:t>
            </a:r>
            <a:endParaRPr lang="en-US" sz="4000">
              <a:solidFill>
                <a:srgbClr val="0070C0"/>
              </a:solidFill>
              <a:latin typeface="Arial-Rounded" pitchFamily="34" charset="0"/>
              <a:ea typeface="Arial-Rounded" pitchFamily="34" charset="0"/>
              <a:cs typeface="Arial-Rounded" pitchFamily="34" charset="0"/>
            </a:endParaRPr>
          </a:p>
        </p:txBody>
      </p:sp>
      <p:sp>
        <p:nvSpPr>
          <p:cNvPr id="6" name="TextBox 5"/>
          <p:cNvSpPr txBox="1"/>
          <p:nvPr/>
        </p:nvSpPr>
        <p:spPr>
          <a:xfrm>
            <a:off x="685800" y="950416"/>
            <a:ext cx="6553200" cy="4924425"/>
          </a:xfrm>
          <a:prstGeom prst="rect">
            <a:avLst/>
          </a:prstGeom>
          <a:noFill/>
        </p:spPr>
        <p:txBody>
          <a:bodyPr wrap="square" rtlCol="0">
            <a:spAutoFit/>
          </a:bodyPr>
          <a:lstStyle/>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Asynchronous Inputs</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IEEE/ANSI Symbols</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Flip-Flop Timing Considerations</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Potential Timing Problem in FF Circuits</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Flip-Flop Applications</a:t>
            </a:r>
          </a:p>
          <a:p>
            <a:pPr>
              <a:spcBef>
                <a:spcPts val="600"/>
              </a:spcBef>
            </a:pPr>
            <a:r>
              <a:rPr lang="en-US" sz="2400" smtClean="0">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Flip-Flop Synchronization</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Detecting an Input Sequence</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Data Storage and Transfer</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Serial Data Transfer: Shift Registers</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Frequency Division and Counting</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Microcomputer Application</a:t>
            </a: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 calcmode="lin" valueType="num">
                                      <p:cBhvr additive="base">
                                        <p:cTn id="67" dur="500" fill="hold"/>
                                        <p:tgtEl>
                                          <p:spTgt spid="6">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40</a:t>
            </a:fld>
            <a:endParaRPr lang="en-US"/>
          </a:p>
        </p:txBody>
      </p:sp>
      <p:sp>
        <p:nvSpPr>
          <p:cNvPr id="6" name="TextBox 5"/>
          <p:cNvSpPr txBox="1"/>
          <p:nvPr/>
        </p:nvSpPr>
        <p:spPr>
          <a:xfrm>
            <a:off x="381000" y="5181600"/>
            <a:ext cx="8610600" cy="1200329"/>
          </a:xfrm>
          <a:prstGeom prst="rect">
            <a:avLst/>
          </a:prstGeom>
          <a:noFill/>
        </p:spPr>
        <p:txBody>
          <a:bodyPr wrap="square" rtlCol="0">
            <a:spAutoFit/>
          </a:bodyPr>
          <a:lstStyle/>
          <a:p>
            <a:r>
              <a:rPr lang="en-US" sz="2400" b="1" smtClean="0">
                <a:latin typeface="Tahoma" pitchFamily="34" charset="0"/>
                <a:ea typeface="Tahoma" pitchFamily="34" charset="0"/>
                <a:cs typeface="Tahoma" pitchFamily="34" charset="0"/>
              </a:rPr>
              <a:t>Giải thích</a:t>
            </a:r>
            <a:r>
              <a:rPr lang="en-US" sz="2400" smtClean="0">
                <a:latin typeface="Tahoma" pitchFamily="34" charset="0"/>
                <a:ea typeface="Tahoma" pitchFamily="34" charset="0"/>
                <a:cs typeface="Tahoma" pitchFamily="34" charset="0"/>
              </a:rPr>
              <a:t>: từ bảng chức năng, các ngõ vào </a:t>
            </a:r>
            <a:r>
              <a:rPr lang="en-US" sz="2400" b="1" smtClean="0">
                <a:latin typeface="Tahoma" pitchFamily="34" charset="0"/>
                <a:ea typeface="Tahoma" pitchFamily="34" charset="0"/>
                <a:cs typeface="Tahoma" pitchFamily="34" charset="0"/>
              </a:rPr>
              <a:t>không đồng bộ </a:t>
            </a:r>
            <a:r>
              <a:rPr lang="en-US" sz="2400" smtClean="0">
                <a:latin typeface="Tahoma" pitchFamily="34" charset="0"/>
                <a:ea typeface="Tahoma" pitchFamily="34" charset="0"/>
                <a:cs typeface="Tahoma" pitchFamily="34" charset="0"/>
              </a:rPr>
              <a:t>điều khiển trực tiếp các ngõ ra, </a:t>
            </a:r>
            <a:r>
              <a:rPr lang="en-US" sz="2400" b="1" smtClean="0">
                <a:solidFill>
                  <a:srgbClr val="FF0000"/>
                </a:solidFill>
                <a:latin typeface="Tahoma" pitchFamily="34" charset="0"/>
                <a:ea typeface="Tahoma" pitchFamily="34" charset="0"/>
                <a:cs typeface="Tahoma" pitchFamily="34" charset="0"/>
              </a:rPr>
              <a:t>bất chấp </a:t>
            </a:r>
            <a:r>
              <a:rPr lang="en-US" sz="2400" smtClean="0">
                <a:latin typeface="Tahoma" pitchFamily="34" charset="0"/>
                <a:ea typeface="Tahoma" pitchFamily="34" charset="0"/>
                <a:cs typeface="Tahoma" pitchFamily="34" charset="0"/>
              </a:rPr>
              <a:t>các ngõ vào đồng vào đồng bộ theo CLK, J, K.  </a:t>
            </a:r>
            <a:endParaRPr lang="en-US" sz="2400">
              <a:latin typeface="Tahoma" pitchFamily="34" charset="0"/>
              <a:ea typeface="Tahoma" pitchFamily="34" charset="0"/>
              <a:cs typeface="Tahoma" pitchFamily="34" charset="0"/>
            </a:endParaRPr>
          </a:p>
        </p:txBody>
      </p:sp>
      <p:pic>
        <p:nvPicPr>
          <p:cNvPr id="2051" name="Picture 3"/>
          <p:cNvPicPr>
            <a:picLocks noChangeAspect="1" noChangeArrowheads="1"/>
          </p:cNvPicPr>
          <p:nvPr/>
        </p:nvPicPr>
        <p:blipFill>
          <a:blip r:embed="rId3" cstate="print"/>
          <a:srcRect/>
          <a:stretch>
            <a:fillRect/>
          </a:stretch>
        </p:blipFill>
        <p:spPr bwMode="auto">
          <a:xfrm>
            <a:off x="457200" y="1219200"/>
            <a:ext cx="3505200" cy="358899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885295" y="1819275"/>
            <a:ext cx="3649105" cy="2143125"/>
          </a:xfrm>
          <a:prstGeom prst="rect">
            <a:avLst/>
          </a:prstGeom>
          <a:noFill/>
          <a:ln w="9525">
            <a:noFill/>
            <a:miter lim="800000"/>
            <a:headEnd/>
            <a:tailEnd/>
          </a:ln>
        </p:spPr>
      </p:pic>
      <p:sp>
        <p:nvSpPr>
          <p:cNvPr id="9" name="TextBox 8"/>
          <p:cNvSpPr txBox="1"/>
          <p:nvPr/>
        </p:nvSpPr>
        <p:spPr>
          <a:xfrm>
            <a:off x="0" y="0"/>
            <a:ext cx="6400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Ngõ vào không đồng bộ</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edg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wipe(up)">
                                      <p:cBhvr>
                                        <p:cTn id="12" dur="30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41</a:t>
            </a:fld>
            <a:endParaRPr lang="en-US"/>
          </a:p>
        </p:txBody>
      </p:sp>
      <p:sp>
        <p:nvSpPr>
          <p:cNvPr id="8" name="TextBox 7"/>
          <p:cNvSpPr txBox="1"/>
          <p:nvPr/>
        </p:nvSpPr>
        <p:spPr>
          <a:xfrm>
            <a:off x="381000" y="1905000"/>
            <a:ext cx="7848600" cy="2308324"/>
          </a:xfrm>
          <a:prstGeom prst="rect">
            <a:avLst/>
          </a:prstGeom>
          <a:noFill/>
        </p:spPr>
        <p:txBody>
          <a:bodyPr wrap="square" rtlCol="0">
            <a:spAutoFit/>
          </a:bodyPr>
          <a:lstStyle/>
          <a:p>
            <a:r>
              <a:rPr lang="en-US" sz="2400" smtClean="0">
                <a:latin typeface="Arial-Rounded"/>
              </a:rPr>
              <a:t>  </a:t>
            </a:r>
            <a:r>
              <a:rPr lang="en-US" sz="2400" spc="-100" smtClean="0">
                <a:latin typeface="Tahoma" pitchFamily="34" charset="0"/>
                <a:ea typeface="Tahoma" pitchFamily="34" charset="0"/>
                <a:cs typeface="Tahoma" pitchFamily="34" charset="0"/>
              </a:rPr>
              <a:t>Các nhà sản xuất IC vẫn chưa nhất quán về cách gọi tên các ngõ vào không đồng bộ.</a:t>
            </a:r>
          </a:p>
          <a:p>
            <a:r>
              <a:rPr lang="en-US" sz="2400" spc="-100" smtClean="0">
                <a:latin typeface="Tahoma" pitchFamily="34" charset="0"/>
                <a:ea typeface="Tahoma" pitchFamily="34" charset="0"/>
                <a:cs typeface="Tahoma" pitchFamily="34" charset="0"/>
              </a:rPr>
              <a:t>Thông thường dùng:</a:t>
            </a:r>
          </a:p>
          <a:p>
            <a:r>
              <a:rPr lang="en-US" sz="2400" spc="-100" smtClean="0">
                <a:latin typeface="Tahoma" pitchFamily="34" charset="0"/>
                <a:ea typeface="Tahoma" pitchFamily="34" charset="0"/>
                <a:cs typeface="Tahoma" pitchFamily="34" charset="0"/>
              </a:rPr>
              <a:t>             </a:t>
            </a:r>
            <a:r>
              <a:rPr lang="en-US" sz="2400" b="1" spc="-100" smtClean="0">
                <a:solidFill>
                  <a:srgbClr val="FF0000"/>
                </a:solidFill>
                <a:latin typeface="Tahoma" pitchFamily="34" charset="0"/>
                <a:ea typeface="Tahoma" pitchFamily="34" charset="0"/>
                <a:cs typeface="Tahoma" pitchFamily="34" charset="0"/>
              </a:rPr>
              <a:t>PRE</a:t>
            </a:r>
            <a:r>
              <a:rPr lang="en-US" sz="2400" b="1"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rPr>
              <a:t>(PRESET) và </a:t>
            </a:r>
            <a:r>
              <a:rPr lang="en-US" sz="2400" b="1" spc="-100" smtClean="0">
                <a:solidFill>
                  <a:srgbClr val="FF0000"/>
                </a:solidFill>
                <a:latin typeface="Tahoma" pitchFamily="34" charset="0"/>
                <a:ea typeface="Tahoma" pitchFamily="34" charset="0"/>
                <a:cs typeface="Tahoma" pitchFamily="34" charset="0"/>
              </a:rPr>
              <a:t>CLR</a:t>
            </a:r>
            <a:r>
              <a:rPr lang="en-US" sz="2400" spc="-100" smtClean="0">
                <a:latin typeface="Tahoma" pitchFamily="34" charset="0"/>
                <a:ea typeface="Tahoma" pitchFamily="34" charset="0"/>
                <a:cs typeface="Tahoma" pitchFamily="34" charset="0"/>
              </a:rPr>
              <a:t> (CLEAR).</a:t>
            </a:r>
          </a:p>
          <a:p>
            <a:r>
              <a:rPr lang="en-US" sz="2400" spc="-100" smtClean="0">
                <a:latin typeface="Tahoma" pitchFamily="34" charset="0"/>
                <a:ea typeface="Tahoma" pitchFamily="34" charset="0"/>
                <a:cs typeface="Tahoma" pitchFamily="34" charset="0"/>
              </a:rPr>
              <a:t> Ngoài ra, còn dùng:</a:t>
            </a:r>
          </a:p>
          <a:p>
            <a:r>
              <a:rPr lang="en-US" sz="2400" spc="-100" smtClean="0">
                <a:latin typeface="Tahoma" pitchFamily="34" charset="0"/>
                <a:ea typeface="Tahoma" pitchFamily="34" charset="0"/>
                <a:cs typeface="Tahoma" pitchFamily="34" charset="0"/>
              </a:rPr>
              <a:t>            </a:t>
            </a:r>
            <a:r>
              <a:rPr lang="en-US" sz="2400" b="1" spc="-100" smtClean="0">
                <a:solidFill>
                  <a:srgbClr val="FF0000"/>
                </a:solidFill>
                <a:latin typeface="Tahoma" pitchFamily="34" charset="0"/>
                <a:ea typeface="Tahoma" pitchFamily="34" charset="0"/>
                <a:cs typeface="Tahoma" pitchFamily="34" charset="0"/>
              </a:rPr>
              <a:t>S</a:t>
            </a:r>
            <a:r>
              <a:rPr lang="en-US" sz="2400" b="1" spc="-100" baseline="-25000" smtClean="0">
                <a:solidFill>
                  <a:srgbClr val="FF0000"/>
                </a:solidFill>
                <a:latin typeface="Tahoma" pitchFamily="34" charset="0"/>
                <a:ea typeface="Tahoma" pitchFamily="34" charset="0"/>
                <a:cs typeface="Tahoma" pitchFamily="34" charset="0"/>
              </a:rPr>
              <a:t>D</a:t>
            </a:r>
            <a:r>
              <a:rPr lang="en-US" sz="2400" spc="-100" smtClean="0">
                <a:latin typeface="Tahoma" pitchFamily="34" charset="0"/>
                <a:ea typeface="Tahoma" pitchFamily="34" charset="0"/>
                <a:cs typeface="Tahoma" pitchFamily="34" charset="0"/>
              </a:rPr>
              <a:t> (Direct SET) và </a:t>
            </a:r>
            <a:r>
              <a:rPr lang="en-US" sz="2400" b="1" spc="-100" smtClean="0">
                <a:solidFill>
                  <a:srgbClr val="FF0000"/>
                </a:solidFill>
                <a:latin typeface="Tahoma" pitchFamily="34" charset="0"/>
                <a:ea typeface="Tahoma" pitchFamily="34" charset="0"/>
                <a:cs typeface="Tahoma" pitchFamily="34" charset="0"/>
              </a:rPr>
              <a:t>R</a:t>
            </a:r>
            <a:r>
              <a:rPr lang="en-US" sz="2400" b="1" spc="-100" baseline="-25000" smtClean="0">
                <a:solidFill>
                  <a:srgbClr val="FF0000"/>
                </a:solidFill>
                <a:latin typeface="Tahoma" pitchFamily="34" charset="0"/>
                <a:ea typeface="Tahoma" pitchFamily="34" charset="0"/>
                <a:cs typeface="Tahoma" pitchFamily="34" charset="0"/>
              </a:rPr>
              <a:t>D</a:t>
            </a:r>
            <a:r>
              <a:rPr lang="en-US" sz="2400" spc="-100" smtClean="0">
                <a:latin typeface="Tahoma" pitchFamily="34" charset="0"/>
                <a:ea typeface="Tahoma" pitchFamily="34" charset="0"/>
                <a:cs typeface="Tahoma" pitchFamily="34" charset="0"/>
              </a:rPr>
              <a:t> (Direct RESET).</a:t>
            </a:r>
          </a:p>
        </p:txBody>
      </p:sp>
      <p:sp>
        <p:nvSpPr>
          <p:cNvPr id="9" name="TextBox 8"/>
          <p:cNvSpPr txBox="1"/>
          <p:nvPr/>
        </p:nvSpPr>
        <p:spPr>
          <a:xfrm>
            <a:off x="152400" y="587514"/>
            <a:ext cx="85344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Gọi tên các ngõ vào không đồng bộ.</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533400" y="4648200"/>
            <a:ext cx="7855527" cy="457200"/>
          </a:xfrm>
          <a:prstGeom prst="rect">
            <a:avLst/>
          </a:prstGeom>
          <a:noFill/>
          <a:ln w="9525">
            <a:noFill/>
            <a:miter lim="800000"/>
            <a:headEnd/>
            <a:tailEnd/>
          </a:ln>
        </p:spPr>
      </p:pic>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1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1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20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 calcmode="lin" valueType="num">
                                      <p:cBhvr additive="base">
                                        <p:cTn id="22"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wipe(left)">
                                      <p:cBhvr>
                                        <p:cTn id="28" dur="2000"/>
                                        <p:tgtEl>
                                          <p:spTgt spid="8">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074"/>
                                        </p:tgtEl>
                                        <p:attrNameLst>
                                          <p:attrName>style.visibility</p:attrName>
                                        </p:attrNameLst>
                                      </p:cBhvr>
                                      <p:to>
                                        <p:strVal val="visible"/>
                                      </p:to>
                                    </p:set>
                                    <p:animEffect transition="in" filter="wipe(left)">
                                      <p:cBhvr>
                                        <p:cTn id="33"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42</a:t>
            </a:fld>
            <a:endParaRPr lang="en-US"/>
          </a:p>
        </p:txBody>
      </p:sp>
      <p:sp>
        <p:nvSpPr>
          <p:cNvPr id="6" name="TextBox 5"/>
          <p:cNvSpPr txBox="1"/>
          <p:nvPr/>
        </p:nvSpPr>
        <p:spPr>
          <a:xfrm>
            <a:off x="228600" y="838200"/>
            <a:ext cx="78486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 Tìm và vẽ ngõ ra tại Q, với giá trị đầu Q</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=1</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6400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Ngõ vào không đồng bộ</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457200" y="1447800"/>
            <a:ext cx="2200275" cy="244187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272453" y="1295401"/>
            <a:ext cx="5795347" cy="4572000"/>
          </a:xfrm>
          <a:prstGeom prst="rect">
            <a:avLst/>
          </a:prstGeom>
          <a:noFill/>
          <a:ln w="9525">
            <a:noFill/>
            <a:miter lim="800000"/>
            <a:headEnd/>
            <a:tailEnd/>
          </a:ln>
        </p:spPr>
      </p:pic>
      <p:sp>
        <p:nvSpPr>
          <p:cNvPr id="8" name="Down Arrow 7"/>
          <p:cNvSpPr/>
          <p:nvPr/>
        </p:nvSpPr>
        <p:spPr>
          <a:xfrm>
            <a:off x="4953000" y="1828800"/>
            <a:ext cx="152400" cy="381000"/>
          </a:xfrm>
          <a:prstGeom prst="downArrow">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5791200" y="1828800"/>
            <a:ext cx="152400" cy="381000"/>
          </a:xfrm>
          <a:prstGeom prst="downArrow">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6629400" y="1828800"/>
            <a:ext cx="152400" cy="381000"/>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7391400" y="1828800"/>
            <a:ext cx="152400" cy="381000"/>
          </a:xfrm>
          <a:prstGeom prst="down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8229600" y="1828800"/>
            <a:ext cx="152400" cy="381000"/>
          </a:xfrm>
          <a:prstGeom prst="downArrow">
            <a:avLst/>
          </a:prstGeom>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p:cNvPicPr>
            <a:picLocks noChangeAspect="1" noChangeArrowheads="1"/>
          </p:cNvPicPr>
          <p:nvPr/>
        </p:nvPicPr>
        <p:blipFill>
          <a:blip r:embed="rId5" cstate="print"/>
          <a:srcRect/>
          <a:stretch>
            <a:fillRect/>
          </a:stretch>
        </p:blipFill>
        <p:spPr bwMode="auto">
          <a:xfrm>
            <a:off x="1371600" y="5916282"/>
            <a:ext cx="3667126" cy="332117"/>
          </a:xfrm>
          <a:prstGeom prst="rect">
            <a:avLst/>
          </a:prstGeom>
          <a:noFill/>
          <a:ln w="9525">
            <a:noFill/>
            <a:miter lim="800000"/>
            <a:headEnd/>
            <a:tailEnd/>
          </a:ln>
        </p:spPr>
      </p:pic>
      <p:sp>
        <p:nvSpPr>
          <p:cNvPr id="18" name="Down Arrow 17"/>
          <p:cNvSpPr/>
          <p:nvPr/>
        </p:nvSpPr>
        <p:spPr>
          <a:xfrm>
            <a:off x="4876800" y="5410200"/>
            <a:ext cx="304800" cy="381000"/>
          </a:xfrm>
          <a:prstGeom prst="down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5105400" y="5410200"/>
            <a:ext cx="304800" cy="762000"/>
          </a:xfrm>
          <a:prstGeom prst="downArrow">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p:cNvPicPr>
            <a:picLocks noChangeAspect="1" noChangeArrowheads="1"/>
          </p:cNvPicPr>
          <p:nvPr/>
        </p:nvPicPr>
        <p:blipFill>
          <a:blip r:embed="rId6" cstate="print"/>
          <a:srcRect/>
          <a:stretch>
            <a:fillRect/>
          </a:stretch>
        </p:blipFill>
        <p:spPr bwMode="auto">
          <a:xfrm>
            <a:off x="2971800" y="6340324"/>
            <a:ext cx="2286000" cy="290286"/>
          </a:xfrm>
          <a:prstGeom prst="rect">
            <a:avLst/>
          </a:prstGeom>
          <a:noFill/>
          <a:ln w="9525">
            <a:noFill/>
            <a:miter lim="800000"/>
            <a:headEnd/>
            <a:tailEnd/>
          </a:ln>
        </p:spPr>
      </p:pic>
      <p:pic>
        <p:nvPicPr>
          <p:cNvPr id="1031" name="Picture 7"/>
          <p:cNvPicPr>
            <a:picLocks noChangeAspect="1" noChangeArrowheads="1"/>
          </p:cNvPicPr>
          <p:nvPr/>
        </p:nvPicPr>
        <p:blipFill>
          <a:blip r:embed="rId7" cstate="print"/>
          <a:srcRect/>
          <a:stretch>
            <a:fillRect/>
          </a:stretch>
        </p:blipFill>
        <p:spPr bwMode="auto">
          <a:xfrm>
            <a:off x="5562600" y="5903343"/>
            <a:ext cx="1295400" cy="293298"/>
          </a:xfrm>
          <a:prstGeom prst="rect">
            <a:avLst/>
          </a:prstGeom>
          <a:noFill/>
          <a:ln w="9525">
            <a:noFill/>
            <a:miter lim="800000"/>
            <a:headEnd/>
            <a:tailEnd/>
          </a:ln>
        </p:spPr>
      </p:pic>
      <p:sp>
        <p:nvSpPr>
          <p:cNvPr id="29" name="Down Arrow 28"/>
          <p:cNvSpPr/>
          <p:nvPr/>
        </p:nvSpPr>
        <p:spPr>
          <a:xfrm>
            <a:off x="6934200" y="5410200"/>
            <a:ext cx="304800" cy="9906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5715000" y="5410200"/>
            <a:ext cx="381000" cy="457200"/>
          </a:xfrm>
          <a:prstGeom prst="downArrow">
            <a:avLst/>
          </a:prstGeom>
          <a:gradFill>
            <a:gsLst>
              <a:gs pos="0">
                <a:srgbClr val="E6DCAC"/>
              </a:gs>
              <a:gs pos="12000">
                <a:srgbClr val="E6D78A"/>
              </a:gs>
              <a:gs pos="30000">
                <a:srgbClr val="C7AC4C"/>
              </a:gs>
              <a:gs pos="45000">
                <a:srgbClr val="E6D78A"/>
              </a:gs>
              <a:gs pos="77000">
                <a:srgbClr val="C7AC4C"/>
              </a:gs>
              <a:gs pos="100000">
                <a:srgbClr val="E6DCAC"/>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6477000" y="5410200"/>
            <a:ext cx="381000" cy="457200"/>
          </a:xfrm>
          <a:prstGeom prst="down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p:cNvPicPr>
            <a:picLocks noChangeAspect="1" noChangeArrowheads="1"/>
          </p:cNvPicPr>
          <p:nvPr/>
        </p:nvPicPr>
        <p:blipFill>
          <a:blip r:embed="rId8" cstate="print"/>
          <a:srcRect/>
          <a:stretch>
            <a:fillRect/>
          </a:stretch>
        </p:blipFill>
        <p:spPr bwMode="auto">
          <a:xfrm>
            <a:off x="5486400" y="6571978"/>
            <a:ext cx="2514600" cy="286021"/>
          </a:xfrm>
          <a:prstGeom prst="rect">
            <a:avLst/>
          </a:prstGeom>
          <a:noFill/>
          <a:ln w="9525">
            <a:noFill/>
            <a:miter lim="800000"/>
            <a:headEnd/>
            <a:tailEnd/>
          </a:ln>
        </p:spPr>
      </p:pic>
      <p:pic>
        <p:nvPicPr>
          <p:cNvPr id="1033" name="Picture 9"/>
          <p:cNvPicPr>
            <a:picLocks noChangeAspect="1" noChangeArrowheads="1"/>
          </p:cNvPicPr>
          <p:nvPr/>
        </p:nvPicPr>
        <p:blipFill>
          <a:blip r:embed="rId9" cstate="print"/>
          <a:srcRect/>
          <a:stretch>
            <a:fillRect/>
          </a:stretch>
        </p:blipFill>
        <p:spPr bwMode="auto">
          <a:xfrm>
            <a:off x="7239000" y="6223941"/>
            <a:ext cx="1905000" cy="329259"/>
          </a:xfrm>
          <a:prstGeom prst="rect">
            <a:avLst/>
          </a:prstGeom>
          <a:noFill/>
          <a:ln w="9525">
            <a:noFill/>
            <a:miter lim="800000"/>
            <a:headEnd/>
            <a:tailEnd/>
          </a:ln>
        </p:spPr>
      </p:pic>
      <p:sp>
        <p:nvSpPr>
          <p:cNvPr id="34" name="Down Arrow 33"/>
          <p:cNvSpPr/>
          <p:nvPr/>
        </p:nvSpPr>
        <p:spPr>
          <a:xfrm>
            <a:off x="7391400" y="5410200"/>
            <a:ext cx="304800" cy="685800"/>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p:cNvPicPr>
            <a:picLocks noChangeAspect="1" noChangeArrowheads="1"/>
          </p:cNvPicPr>
          <p:nvPr/>
        </p:nvPicPr>
        <p:blipFill>
          <a:blip r:embed="rId10" cstate="print"/>
          <a:srcRect/>
          <a:stretch>
            <a:fillRect/>
          </a:stretch>
        </p:blipFill>
        <p:spPr bwMode="auto">
          <a:xfrm>
            <a:off x="7823835" y="5791200"/>
            <a:ext cx="1320165" cy="314325"/>
          </a:xfrm>
          <a:prstGeom prst="rect">
            <a:avLst/>
          </a:prstGeom>
          <a:noFill/>
          <a:ln w="9525">
            <a:noFill/>
            <a:miter lim="800000"/>
            <a:headEnd/>
            <a:tailEnd/>
          </a:ln>
        </p:spPr>
      </p:pic>
      <p:sp>
        <p:nvSpPr>
          <p:cNvPr id="36" name="Down Arrow 35"/>
          <p:cNvSpPr/>
          <p:nvPr/>
        </p:nvSpPr>
        <p:spPr>
          <a:xfrm>
            <a:off x="8153400" y="5410200"/>
            <a:ext cx="381000" cy="3048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4"/>
          <p:cNvPicPr>
            <a:picLocks noChangeAspect="1" noChangeArrowheads="1"/>
          </p:cNvPicPr>
          <p:nvPr/>
        </p:nvPicPr>
        <p:blipFill>
          <a:blip r:embed="rId11" cstate="print"/>
          <a:srcRect/>
          <a:stretch>
            <a:fillRect/>
          </a:stretch>
        </p:blipFill>
        <p:spPr bwMode="auto">
          <a:xfrm>
            <a:off x="228600" y="4038600"/>
            <a:ext cx="2895600" cy="1700590"/>
          </a:xfrm>
          <a:prstGeom prst="rect">
            <a:avLst/>
          </a:prstGeom>
          <a:noFill/>
          <a:ln w="9525">
            <a:noFill/>
            <a:miter lim="800000"/>
            <a:headEnd/>
            <a:tailEnd/>
          </a:ln>
        </p:spPr>
      </p:pic>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edge">
                                      <p:cBhvr>
                                        <p:cTn id="12" dur="20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wipe(up)">
                                      <p:cBhvr>
                                        <p:cTn id="17" dur="20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1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29"/>
                                        </p:tgtEl>
                                        <p:attrNameLst>
                                          <p:attrName>style.visibility</p:attrName>
                                        </p:attrNameLst>
                                      </p:cBhvr>
                                      <p:to>
                                        <p:strVal val="visible"/>
                                      </p:to>
                                    </p:set>
                                    <p:animEffect transition="in" filter="wipe(left)">
                                      <p:cBhvr>
                                        <p:cTn id="33" dur="500"/>
                                        <p:tgtEl>
                                          <p:spTgt spid="102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up)">
                                      <p:cBhvr>
                                        <p:cTn id="38" dur="30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30"/>
                                        </p:tgtEl>
                                        <p:attrNameLst>
                                          <p:attrName>style.visibility</p:attrName>
                                        </p:attrNameLst>
                                      </p:cBhvr>
                                      <p:to>
                                        <p:strVal val="visible"/>
                                      </p:to>
                                    </p:set>
                                    <p:animEffect transition="in" filter="wipe(left)">
                                      <p:cBhvr>
                                        <p:cTn id="49" dur="1000"/>
                                        <p:tgtEl>
                                          <p:spTgt spid="1030"/>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fill="hold"/>
                                        <p:tgtEl>
                                          <p:spTgt spid="9"/>
                                        </p:tgtEl>
                                        <p:attrNameLst>
                                          <p:attrName>ppt_x</p:attrName>
                                        </p:attrNameLst>
                                      </p:cBhvr>
                                      <p:tavLst>
                                        <p:tav tm="0">
                                          <p:val>
                                            <p:strVal val="#ppt_x"/>
                                          </p:val>
                                        </p:tav>
                                        <p:tav tm="100000">
                                          <p:val>
                                            <p:strVal val="#ppt_x"/>
                                          </p:val>
                                        </p:tav>
                                      </p:tavLst>
                                    </p:anim>
                                    <p:anim calcmode="lin" valueType="num">
                                      <p:cBhvr additive="base">
                                        <p:cTn id="5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up)">
                                      <p:cBhvr>
                                        <p:cTn id="60" dur="10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031"/>
                                        </p:tgtEl>
                                        <p:attrNameLst>
                                          <p:attrName>style.visibility</p:attrName>
                                        </p:attrNameLst>
                                      </p:cBhvr>
                                      <p:to>
                                        <p:strVal val="visible"/>
                                      </p:to>
                                    </p:set>
                                    <p:animEffect transition="in" filter="wipe(left)">
                                      <p:cBhvr>
                                        <p:cTn id="65" dur="500"/>
                                        <p:tgtEl>
                                          <p:spTgt spid="1031"/>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additive="base">
                                        <p:cTn id="70" dur="500" fill="hold"/>
                                        <p:tgtEl>
                                          <p:spTgt spid="10"/>
                                        </p:tgtEl>
                                        <p:attrNameLst>
                                          <p:attrName>ppt_x</p:attrName>
                                        </p:attrNameLst>
                                      </p:cBhvr>
                                      <p:tavLst>
                                        <p:tav tm="0">
                                          <p:val>
                                            <p:strVal val="#ppt_x"/>
                                          </p:val>
                                        </p:tav>
                                        <p:tav tm="100000">
                                          <p:val>
                                            <p:strVal val="#ppt_x"/>
                                          </p:val>
                                        </p:tav>
                                      </p:tavLst>
                                    </p:anim>
                                    <p:anim calcmode="lin" valueType="num">
                                      <p:cBhvr additive="base">
                                        <p:cTn id="71"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up)">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nodeType="clickEffect">
                                  <p:stCondLst>
                                    <p:cond delay="0"/>
                                  </p:stCondLst>
                                  <p:childTnLst>
                                    <p:set>
                                      <p:cBhvr>
                                        <p:cTn id="80" dur="1" fill="hold">
                                          <p:stCondLst>
                                            <p:cond delay="0"/>
                                          </p:stCondLst>
                                        </p:cTn>
                                        <p:tgtEl>
                                          <p:spTgt spid="1031"/>
                                        </p:tgtEl>
                                        <p:attrNameLst>
                                          <p:attrName>style.visibility</p:attrName>
                                        </p:attrNameLst>
                                      </p:cBhvr>
                                      <p:to>
                                        <p:strVal val="visible"/>
                                      </p:to>
                                    </p:set>
                                    <p:anim calcmode="lin" valueType="num">
                                      <p:cBhvr additive="base">
                                        <p:cTn id="81" dur="500" fill="hold"/>
                                        <p:tgtEl>
                                          <p:spTgt spid="1031"/>
                                        </p:tgtEl>
                                        <p:attrNameLst>
                                          <p:attrName>ppt_x</p:attrName>
                                        </p:attrNameLst>
                                      </p:cBhvr>
                                      <p:tavLst>
                                        <p:tav tm="0">
                                          <p:val>
                                            <p:strVal val="0-#ppt_w/2"/>
                                          </p:val>
                                        </p:tav>
                                        <p:tav tm="100000">
                                          <p:val>
                                            <p:strVal val="#ppt_x"/>
                                          </p:val>
                                        </p:tav>
                                      </p:tavLst>
                                    </p:anim>
                                    <p:anim calcmode="lin" valueType="num">
                                      <p:cBhvr additive="base">
                                        <p:cTn id="82" dur="500" fill="hold"/>
                                        <p:tgtEl>
                                          <p:spTgt spid="1031"/>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1"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additive="base">
                                        <p:cTn id="87" dur="500" fill="hold"/>
                                        <p:tgtEl>
                                          <p:spTgt spid="29"/>
                                        </p:tgtEl>
                                        <p:attrNameLst>
                                          <p:attrName>ppt_x</p:attrName>
                                        </p:attrNameLst>
                                      </p:cBhvr>
                                      <p:tavLst>
                                        <p:tav tm="0">
                                          <p:val>
                                            <p:strVal val="#ppt_x"/>
                                          </p:val>
                                        </p:tav>
                                        <p:tav tm="100000">
                                          <p:val>
                                            <p:strVal val="#ppt_x"/>
                                          </p:val>
                                        </p:tav>
                                      </p:tavLst>
                                    </p:anim>
                                    <p:anim calcmode="lin" valueType="num">
                                      <p:cBhvr additive="base">
                                        <p:cTn id="8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032"/>
                                        </p:tgtEl>
                                        <p:attrNameLst>
                                          <p:attrName>style.visibility</p:attrName>
                                        </p:attrNameLst>
                                      </p:cBhvr>
                                      <p:to>
                                        <p:strVal val="visible"/>
                                      </p:to>
                                    </p:set>
                                    <p:animEffect transition="in" filter="wipe(left)">
                                      <p:cBhvr>
                                        <p:cTn id="93" dur="2000"/>
                                        <p:tgtEl>
                                          <p:spTgt spid="1032"/>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1" fill="hold" grpId="0" nodeType="clickEffect">
                                  <p:stCondLst>
                                    <p:cond delay="0"/>
                                  </p:stCondLst>
                                  <p:childTnLst>
                                    <p:set>
                                      <p:cBhvr>
                                        <p:cTn id="97" dur="1" fill="hold">
                                          <p:stCondLst>
                                            <p:cond delay="0"/>
                                          </p:stCondLst>
                                        </p:cTn>
                                        <p:tgtEl>
                                          <p:spTgt spid="11"/>
                                        </p:tgtEl>
                                        <p:attrNameLst>
                                          <p:attrName>style.visibility</p:attrName>
                                        </p:attrNameLst>
                                      </p:cBhvr>
                                      <p:to>
                                        <p:strVal val="visible"/>
                                      </p:to>
                                    </p:set>
                                    <p:anim calcmode="lin" valueType="num">
                                      <p:cBhvr additive="base">
                                        <p:cTn id="98" dur="500" fill="hold"/>
                                        <p:tgtEl>
                                          <p:spTgt spid="11"/>
                                        </p:tgtEl>
                                        <p:attrNameLst>
                                          <p:attrName>ppt_x</p:attrName>
                                        </p:attrNameLst>
                                      </p:cBhvr>
                                      <p:tavLst>
                                        <p:tav tm="0">
                                          <p:val>
                                            <p:strVal val="#ppt_x"/>
                                          </p:val>
                                        </p:tav>
                                        <p:tav tm="100000">
                                          <p:val>
                                            <p:strVal val="#ppt_x"/>
                                          </p:val>
                                        </p:tav>
                                      </p:tavLst>
                                    </p:anim>
                                    <p:anim calcmode="lin" valueType="num">
                                      <p:cBhvr additive="base">
                                        <p:cTn id="99"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up)">
                                      <p:cBhvr>
                                        <p:cTn id="104" dur="20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1033"/>
                                        </p:tgtEl>
                                        <p:attrNameLst>
                                          <p:attrName>style.visibility</p:attrName>
                                        </p:attrNameLst>
                                      </p:cBhvr>
                                      <p:to>
                                        <p:strVal val="visible"/>
                                      </p:to>
                                    </p:set>
                                    <p:animEffect transition="in" filter="wipe(left)">
                                      <p:cBhvr>
                                        <p:cTn id="109" dur="1000"/>
                                        <p:tgtEl>
                                          <p:spTgt spid="1033"/>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1" fill="hold" grpId="0" nodeType="clickEffect">
                                  <p:stCondLst>
                                    <p:cond delay="0"/>
                                  </p:stCondLst>
                                  <p:childTnLst>
                                    <p:set>
                                      <p:cBhvr>
                                        <p:cTn id="113" dur="1" fill="hold">
                                          <p:stCondLst>
                                            <p:cond delay="0"/>
                                          </p:stCondLst>
                                        </p:cTn>
                                        <p:tgtEl>
                                          <p:spTgt spid="12"/>
                                        </p:tgtEl>
                                        <p:attrNameLst>
                                          <p:attrName>style.visibility</p:attrName>
                                        </p:attrNameLst>
                                      </p:cBhvr>
                                      <p:to>
                                        <p:strVal val="visible"/>
                                      </p:to>
                                    </p:set>
                                    <p:anim calcmode="lin" valueType="num">
                                      <p:cBhvr additive="base">
                                        <p:cTn id="114" dur="500" fill="hold"/>
                                        <p:tgtEl>
                                          <p:spTgt spid="12"/>
                                        </p:tgtEl>
                                        <p:attrNameLst>
                                          <p:attrName>ppt_x</p:attrName>
                                        </p:attrNameLst>
                                      </p:cBhvr>
                                      <p:tavLst>
                                        <p:tav tm="0">
                                          <p:val>
                                            <p:strVal val="#ppt_x"/>
                                          </p:val>
                                        </p:tav>
                                        <p:tav tm="100000">
                                          <p:val>
                                            <p:strVal val="#ppt_x"/>
                                          </p:val>
                                        </p:tav>
                                      </p:tavLst>
                                    </p:anim>
                                    <p:anim calcmode="lin" valueType="num">
                                      <p:cBhvr additive="base">
                                        <p:cTn id="115"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wipe(up)">
                                      <p:cBhvr>
                                        <p:cTn id="120" dur="500"/>
                                        <p:tgtEl>
                                          <p:spTgt spid="36"/>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1034"/>
                                        </p:tgtEl>
                                        <p:attrNameLst>
                                          <p:attrName>style.visibility</p:attrName>
                                        </p:attrNameLst>
                                      </p:cBhvr>
                                      <p:to>
                                        <p:strVal val="visible"/>
                                      </p:to>
                                    </p:set>
                                    <p:animEffect transition="in" filter="wipe(left)">
                                      <p:cBhvr>
                                        <p:cTn id="125" dur="1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animBg="1"/>
      <p:bldP spid="11" grpId="0" animBg="1"/>
      <p:bldP spid="12" grpId="0" animBg="1"/>
      <p:bldP spid="18" grpId="0" animBg="1"/>
      <p:bldP spid="20" grpId="0" animBg="1"/>
      <p:bldP spid="29" grpId="0" animBg="1"/>
      <p:bldP spid="30" grpId="0" animBg="1"/>
      <p:bldP spid="31" grpId="0" animBg="1"/>
      <p:bldP spid="34" grpId="0" animBg="1"/>
      <p:bldP spid="3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43</a:t>
            </a:fld>
            <a:endParaRPr lang="en-US"/>
          </a:p>
        </p:txBody>
      </p:sp>
      <p:sp>
        <p:nvSpPr>
          <p:cNvPr id="6" name="TextBox 5"/>
          <p:cNvSpPr txBox="1"/>
          <p:nvPr/>
        </p:nvSpPr>
        <p:spPr>
          <a:xfrm>
            <a:off x="304800" y="909935"/>
            <a:ext cx="5715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 FFJK kích cạnh xuống  </a:t>
            </a:r>
            <a:endParaRPr lang="en-US" sz="2400" spc="-100">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426880" y="1693545"/>
            <a:ext cx="3687920" cy="440245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4419600" y="1546549"/>
            <a:ext cx="4419600" cy="4397051"/>
          </a:xfrm>
          <a:prstGeom prst="rect">
            <a:avLst/>
          </a:prstGeom>
          <a:noFill/>
          <a:ln w="9525">
            <a:noFill/>
            <a:miter lim="800000"/>
            <a:headEnd/>
            <a:tailEnd/>
          </a:ln>
        </p:spPr>
      </p:pic>
      <p:sp>
        <p:nvSpPr>
          <p:cNvPr id="8" name="TextBox 7"/>
          <p:cNvSpPr txBox="1"/>
          <p:nvPr/>
        </p:nvSpPr>
        <p:spPr>
          <a:xfrm>
            <a:off x="0" y="0"/>
            <a:ext cx="6400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Ký hiệu theo IEEE/ANSI</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wedge">
                                      <p:cBhvr>
                                        <p:cTn id="13" dur="20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wedge">
                                      <p:cBhvr>
                                        <p:cTn id="18"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44</a:t>
            </a:fld>
            <a:endParaRPr lang="en-US"/>
          </a:p>
        </p:txBody>
      </p:sp>
      <p:sp>
        <p:nvSpPr>
          <p:cNvPr id="6" name="TextBox 5"/>
          <p:cNvSpPr txBox="1"/>
          <p:nvPr/>
        </p:nvSpPr>
        <p:spPr>
          <a:xfrm>
            <a:off x="304800" y="909935"/>
            <a:ext cx="48006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 FFD kích cạnh lên</a:t>
            </a:r>
            <a:endParaRPr lang="en-US" sz="2400" spc="-100">
              <a:latin typeface="Tahoma"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381000" y="1676400"/>
            <a:ext cx="3810000" cy="457200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400550" y="1806498"/>
            <a:ext cx="4210050" cy="4518102"/>
          </a:xfrm>
          <a:prstGeom prst="rect">
            <a:avLst/>
          </a:prstGeom>
          <a:noFill/>
          <a:ln w="9525">
            <a:noFill/>
            <a:miter lim="800000"/>
            <a:headEnd/>
            <a:tailEnd/>
          </a:ln>
        </p:spPr>
      </p:pic>
      <p:sp>
        <p:nvSpPr>
          <p:cNvPr id="8" name="TextBox 7"/>
          <p:cNvSpPr txBox="1"/>
          <p:nvPr/>
        </p:nvSpPr>
        <p:spPr>
          <a:xfrm>
            <a:off x="0" y="0"/>
            <a:ext cx="64008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Ký hiệu theo IEEE/ANSI</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wedge">
                                      <p:cBhvr>
                                        <p:cTn id="12" dur="20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wedge">
                                      <p:cBhvr>
                                        <p:cTn id="17"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45</a:t>
            </a:fld>
            <a:endParaRPr lang="en-US"/>
          </a:p>
        </p:txBody>
      </p:sp>
      <p:sp>
        <p:nvSpPr>
          <p:cNvPr id="6" name="TextBox 5"/>
          <p:cNvSpPr txBox="1"/>
          <p:nvPr/>
        </p:nvSpPr>
        <p:spPr>
          <a:xfrm>
            <a:off x="304800" y="909935"/>
            <a:ext cx="8686800" cy="1200329"/>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Thời gian thiết lập và giữ</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Đã thảo luận ở phần trước. Nhà sản xuất IC thường đặc trưng trị </a:t>
            </a:r>
            <a:r>
              <a:rPr lang="en-US" sz="2400" b="1" spc="-100" smtClean="0">
                <a:latin typeface="Tahoma" pitchFamily="34" charset="0"/>
                <a:ea typeface="Tahoma" pitchFamily="34" charset="0"/>
                <a:cs typeface="Tahoma" pitchFamily="34" charset="0"/>
              </a:rPr>
              <a:t>tối  thiểu </a:t>
            </a:r>
            <a:r>
              <a:rPr lang="en-US" sz="2400" spc="-100" smtClean="0">
                <a:latin typeface="Tahoma" pitchFamily="34" charset="0"/>
                <a:ea typeface="Tahoma" pitchFamily="34" charset="0"/>
                <a:cs typeface="Tahoma" pitchFamily="34" charset="0"/>
              </a:rPr>
              <a:t>của t</a:t>
            </a:r>
            <a:r>
              <a:rPr lang="en-US" sz="2400" spc="-100" baseline="-25000" smtClean="0">
                <a:latin typeface="Tahoma" pitchFamily="34" charset="0"/>
                <a:ea typeface="Tahoma" pitchFamily="34" charset="0"/>
                <a:cs typeface="Tahoma" pitchFamily="34" charset="0"/>
              </a:rPr>
              <a:t>S</a:t>
            </a:r>
            <a:r>
              <a:rPr lang="en-US" sz="2400" spc="-100" smtClean="0">
                <a:latin typeface="Tahoma" pitchFamily="34" charset="0"/>
                <a:ea typeface="Tahoma" pitchFamily="34" charset="0"/>
                <a:cs typeface="Tahoma" pitchFamily="34" charset="0"/>
              </a:rPr>
              <a:t> và t</a:t>
            </a:r>
            <a:r>
              <a:rPr lang="en-US" sz="2400" spc="-100" baseline="-25000" smtClean="0">
                <a:latin typeface="Tahoma" pitchFamily="34" charset="0"/>
                <a:ea typeface="Tahoma" pitchFamily="34" charset="0"/>
                <a:cs typeface="Tahoma" pitchFamily="34" charset="0"/>
              </a:rPr>
              <a:t>H</a:t>
            </a:r>
            <a:r>
              <a:rPr lang="en-US" sz="2400" spc="-100" smtClean="0">
                <a:latin typeface="Tahoma" pitchFamily="34" charset="0"/>
                <a:ea typeface="Tahoma" pitchFamily="34" charset="0"/>
                <a:cs typeface="Tahoma" pitchFamily="34" charset="0"/>
              </a:rPr>
              <a:t>.</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0" y="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Yếu tố thời gian trong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0" name="TextBox 9"/>
          <p:cNvSpPr txBox="1"/>
          <p:nvPr/>
        </p:nvSpPr>
        <p:spPr>
          <a:xfrm>
            <a:off x="381000" y="2133600"/>
            <a:ext cx="8686800" cy="830997"/>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Thời gian trễ (do lan truyền)</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Nhà sản xuất IC thường đặc trưng trị </a:t>
            </a:r>
            <a:r>
              <a:rPr lang="en-US" sz="2400" b="1" spc="-100" smtClean="0">
                <a:latin typeface="Tahoma" pitchFamily="34" charset="0"/>
                <a:ea typeface="Tahoma" pitchFamily="34" charset="0"/>
                <a:cs typeface="Tahoma" pitchFamily="34" charset="0"/>
              </a:rPr>
              <a:t>tối đa</a:t>
            </a:r>
            <a:r>
              <a:rPr lang="en-US" sz="2400" spc="-100" smtClean="0">
                <a:latin typeface="Tahoma" pitchFamily="34" charset="0"/>
                <a:ea typeface="Tahoma" pitchFamily="34" charset="0"/>
                <a:cs typeface="Tahoma" pitchFamily="34" charset="0"/>
              </a:rPr>
              <a:t> của t</a:t>
            </a:r>
            <a:r>
              <a:rPr lang="en-US" sz="2400" spc="-100" baseline="-25000" smtClean="0">
                <a:latin typeface="Tahoma" pitchFamily="34" charset="0"/>
                <a:ea typeface="Tahoma" pitchFamily="34" charset="0"/>
                <a:cs typeface="Tahoma" pitchFamily="34" charset="0"/>
              </a:rPr>
              <a:t>PLH</a:t>
            </a:r>
            <a:r>
              <a:rPr lang="en-US" sz="2400" spc="-100" smtClean="0">
                <a:latin typeface="Tahoma" pitchFamily="34" charset="0"/>
                <a:ea typeface="Tahoma" pitchFamily="34" charset="0"/>
                <a:cs typeface="Tahoma" pitchFamily="34" charset="0"/>
              </a:rPr>
              <a:t> và t</a:t>
            </a:r>
            <a:r>
              <a:rPr lang="en-US" sz="2400" spc="-100" baseline="-25000" smtClean="0">
                <a:latin typeface="Tahoma" pitchFamily="34" charset="0"/>
                <a:ea typeface="Tahoma" pitchFamily="34" charset="0"/>
                <a:cs typeface="Tahoma" pitchFamily="34" charset="0"/>
              </a:rPr>
              <a:t>PHL</a:t>
            </a:r>
            <a:r>
              <a:rPr lang="en-US" sz="2400" smtClean="0">
                <a:latin typeface="Arial-Rounded"/>
              </a:rPr>
              <a:t>.</a:t>
            </a:r>
            <a:endParaRPr lang="en-US" sz="2400">
              <a:latin typeface="Arial-Rounded"/>
            </a:endParaRPr>
          </a:p>
        </p:txBody>
      </p:sp>
      <p:pic>
        <p:nvPicPr>
          <p:cNvPr id="4098" name="Picture 2"/>
          <p:cNvPicPr>
            <a:picLocks noChangeAspect="1" noChangeArrowheads="1"/>
          </p:cNvPicPr>
          <p:nvPr/>
        </p:nvPicPr>
        <p:blipFill>
          <a:blip r:embed="rId3" cstate="print"/>
          <a:srcRect/>
          <a:stretch>
            <a:fillRect/>
          </a:stretch>
        </p:blipFill>
        <p:spPr bwMode="auto">
          <a:xfrm>
            <a:off x="513449" y="3030055"/>
            <a:ext cx="3753751" cy="3523145"/>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776805" y="3200400"/>
            <a:ext cx="3714255" cy="3352800"/>
          </a:xfrm>
          <a:prstGeom prst="rect">
            <a:avLst/>
          </a:prstGeom>
          <a:noFill/>
          <a:ln w="9525">
            <a:noFill/>
            <a:miter lim="800000"/>
            <a:headEnd/>
            <a:tailEnd/>
          </a:ln>
        </p:spPr>
      </p:pic>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1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10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wedge">
                                      <p:cBhvr>
                                        <p:cTn id="22" dur="2000"/>
                                        <p:tgtEl>
                                          <p:spTgt spid="4098"/>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4099"/>
                                        </p:tgtEl>
                                        <p:attrNameLst>
                                          <p:attrName>style.visibility</p:attrName>
                                        </p:attrNameLst>
                                      </p:cBhvr>
                                      <p:to>
                                        <p:strVal val="visible"/>
                                      </p:to>
                                    </p:set>
                                    <p:animEffect transition="in" filter="wedge">
                                      <p:cBhvr>
                                        <p:cTn id="27" dur="2000"/>
                                        <p:tgtEl>
                                          <p:spTgt spid="40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wipe(left)">
                                      <p:cBhvr>
                                        <p:cTn id="32" dur="1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46</a:t>
            </a:fld>
            <a:endParaRPr lang="en-US"/>
          </a:p>
        </p:txBody>
      </p:sp>
      <p:sp>
        <p:nvSpPr>
          <p:cNvPr id="6" name="TextBox 5"/>
          <p:cNvSpPr txBox="1"/>
          <p:nvPr/>
        </p:nvSpPr>
        <p:spPr>
          <a:xfrm>
            <a:off x="304800" y="909935"/>
            <a:ext cx="62484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Tần số xung clock tối đa, </a:t>
            </a:r>
            <a:r>
              <a:rPr lang="en-US" sz="2400" i="1"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f</a:t>
            </a:r>
            <a:r>
              <a:rPr lang="en-US" sz="2400" spc="-100" baseline="-250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MAX</a:t>
            </a:r>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1" name="TextBox 10"/>
          <p:cNvSpPr txBox="1"/>
          <p:nvPr/>
        </p:nvSpPr>
        <p:spPr>
          <a:xfrm>
            <a:off x="457200" y="1371600"/>
            <a:ext cx="81534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Tần số cao nhất của CLK ở ngõ vào mà FF còn hoạt động tin cậy. Giá trị này thay đổi theo từng loại FF, ngay cả với FF có cùng số hiệu (do cách chế tạo khác nhau). </a:t>
            </a:r>
            <a:endParaRPr lang="en-US" sz="2400" spc="-100">
              <a:latin typeface="Tahoma" pitchFamily="34" charset="0"/>
              <a:ea typeface="Tahoma" pitchFamily="34" charset="0"/>
              <a:cs typeface="Tahoma" pitchFamily="34" charset="0"/>
            </a:endParaRPr>
          </a:p>
        </p:txBody>
      </p:sp>
      <p:sp>
        <p:nvSpPr>
          <p:cNvPr id="12" name="TextBox 11"/>
          <p:cNvSpPr txBox="1"/>
          <p:nvPr/>
        </p:nvSpPr>
        <p:spPr>
          <a:xfrm>
            <a:off x="457200" y="2895600"/>
            <a:ext cx="62484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Thời gian HIGH và LOW  của xung clock</a:t>
            </a:r>
            <a:r>
              <a:rPr lang="en-US" sz="2400" smtClean="0">
                <a:solidFill>
                  <a:srgbClr val="C00000"/>
                </a:solidFill>
                <a:latin typeface="Arial-Rounded"/>
              </a:rPr>
              <a:t>.</a:t>
            </a:r>
            <a:endParaRPr lang="en-US" sz="2400">
              <a:solidFill>
                <a:srgbClr val="C00000"/>
              </a:solidFill>
              <a:latin typeface="Arial-Rounded"/>
            </a:endParaRPr>
          </a:p>
        </p:txBody>
      </p:sp>
      <p:pic>
        <p:nvPicPr>
          <p:cNvPr id="1031" name="Picture 7"/>
          <p:cNvPicPr>
            <a:picLocks noChangeAspect="1" noChangeArrowheads="1"/>
          </p:cNvPicPr>
          <p:nvPr/>
        </p:nvPicPr>
        <p:blipFill>
          <a:blip r:embed="rId3" cstate="print"/>
          <a:srcRect/>
          <a:stretch>
            <a:fillRect/>
          </a:stretch>
        </p:blipFill>
        <p:spPr bwMode="auto">
          <a:xfrm>
            <a:off x="533400" y="4524375"/>
            <a:ext cx="6069217" cy="1647825"/>
          </a:xfrm>
          <a:prstGeom prst="rect">
            <a:avLst/>
          </a:prstGeom>
          <a:noFill/>
          <a:ln w="9525">
            <a:noFill/>
            <a:miter lim="800000"/>
            <a:headEnd/>
            <a:tailEnd/>
          </a:ln>
        </p:spPr>
      </p:pic>
      <p:sp>
        <p:nvSpPr>
          <p:cNvPr id="16" name="Down Arrow 15"/>
          <p:cNvSpPr/>
          <p:nvPr/>
        </p:nvSpPr>
        <p:spPr>
          <a:xfrm>
            <a:off x="2362200" y="3657600"/>
            <a:ext cx="381000" cy="914400"/>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3733800" y="3581400"/>
            <a:ext cx="381000" cy="1524000"/>
          </a:xfrm>
          <a:prstGeom prst="downArrow">
            <a:avLst/>
          </a:prstGeom>
          <a:gradFill>
            <a:gsLst>
              <a:gs pos="0">
                <a:srgbClr val="FFFFFF"/>
              </a:gs>
              <a:gs pos="16000">
                <a:srgbClr val="1F1F1F"/>
              </a:gs>
              <a:gs pos="17999">
                <a:srgbClr val="FFFFFF"/>
              </a:gs>
              <a:gs pos="42000">
                <a:srgbClr val="636363"/>
              </a:gs>
              <a:gs pos="53000">
                <a:srgbClr val="CFCFCF"/>
              </a:gs>
              <a:gs pos="66000">
                <a:srgbClr val="CFCFCF"/>
              </a:gs>
              <a:gs pos="75999">
                <a:srgbClr val="1F1F1F"/>
              </a:gs>
              <a:gs pos="78999">
                <a:srgbClr val="FFFFFF"/>
              </a:gs>
              <a:gs pos="100000">
                <a:srgbClr val="7F7F7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0" y="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Yếu tố thời gian trong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up)">
                                      <p:cBhvr>
                                        <p:cTn id="12" dur="10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31"/>
                                        </p:tgtEl>
                                        <p:attrNameLst>
                                          <p:attrName>style.visibility</p:attrName>
                                        </p:attrNameLst>
                                      </p:cBhvr>
                                      <p:to>
                                        <p:strVal val="visible"/>
                                      </p:to>
                                    </p:set>
                                    <p:animEffect transition="in" filter="wipe(left)">
                                      <p:cBhvr>
                                        <p:cTn id="22" dur="1000"/>
                                        <p:tgtEl>
                                          <p:spTgt spid="103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6" grpId="0" animBg="1"/>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47</a:t>
            </a:fld>
            <a:endParaRPr lang="en-US"/>
          </a:p>
        </p:txBody>
      </p:sp>
      <p:pic>
        <p:nvPicPr>
          <p:cNvPr id="1030" name="Picture 6"/>
          <p:cNvPicPr>
            <a:picLocks noChangeAspect="1" noChangeArrowheads="1"/>
          </p:cNvPicPr>
          <p:nvPr/>
        </p:nvPicPr>
        <p:blipFill>
          <a:blip r:embed="rId3" cstate="print"/>
          <a:srcRect/>
          <a:stretch>
            <a:fillRect/>
          </a:stretch>
        </p:blipFill>
        <p:spPr bwMode="auto">
          <a:xfrm>
            <a:off x="1371600" y="1634189"/>
            <a:ext cx="4343400" cy="1718611"/>
          </a:xfrm>
          <a:prstGeom prst="rect">
            <a:avLst/>
          </a:prstGeom>
          <a:noFill/>
          <a:ln w="9525">
            <a:noFill/>
            <a:miter lim="800000"/>
            <a:headEnd/>
            <a:tailEnd/>
          </a:ln>
        </p:spPr>
      </p:pic>
      <p:sp>
        <p:nvSpPr>
          <p:cNvPr id="19" name="TextBox 18"/>
          <p:cNvSpPr txBox="1"/>
          <p:nvPr/>
        </p:nvSpPr>
        <p:spPr>
          <a:xfrm>
            <a:off x="381000" y="838200"/>
            <a:ext cx="45720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Độ rộng xung không đồng bộ.</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0" name="Down Arrow 19"/>
          <p:cNvSpPr/>
          <p:nvPr/>
        </p:nvSpPr>
        <p:spPr>
          <a:xfrm>
            <a:off x="3886200" y="1371600"/>
            <a:ext cx="381000" cy="914400"/>
          </a:xfrm>
          <a:prstGeom prst="down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7200" y="3653135"/>
            <a:ext cx="45720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Thời gian chuyển xung Clock.  </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5" name="TextBox 14"/>
          <p:cNvSpPr txBox="1"/>
          <p:nvPr/>
        </p:nvSpPr>
        <p:spPr>
          <a:xfrm>
            <a:off x="609600" y="4114800"/>
            <a:ext cx="8153400" cy="2308324"/>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Để hoạt động tốt, thời gian chuyển của Clock (thời gian lên và thời gian xuống) phải rất bé.</a:t>
            </a:r>
          </a:p>
          <a:p>
            <a:r>
              <a:rPr lang="en-US" sz="2400" spc="-1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 Với TTL cần </a:t>
            </a:r>
            <a:r>
              <a:rPr lang="en-US" sz="2400" spc="-100" smtClean="0">
                <a:latin typeface="Tahoma" pitchFamily="34" charset="0"/>
                <a:ea typeface="Tahoma" pitchFamily="34" charset="0"/>
                <a:cs typeface="Tahoma" pitchFamily="34" charset="0"/>
                <a:sym typeface="Symbol"/>
              </a:rPr>
              <a:t> 50ns và</a:t>
            </a:r>
          </a:p>
          <a:p>
            <a:r>
              <a:rPr lang="en-US" sz="2400" spc="-100" smtClean="0">
                <a:latin typeface="Tahoma" pitchFamily="34" charset="0"/>
                <a:ea typeface="Tahoma" pitchFamily="34" charset="0"/>
                <a:cs typeface="Tahoma" pitchFamily="34" charset="0"/>
                <a:sym typeface="Symbol"/>
              </a:rPr>
              <a:t> Với </a:t>
            </a:r>
            <a:r>
              <a:rPr lang="en-US" sz="2400" spc="-100" smtClean="0">
                <a:latin typeface="Tahoma" pitchFamily="34" charset="0"/>
                <a:ea typeface="Tahoma" pitchFamily="34" charset="0"/>
                <a:cs typeface="Tahoma" pitchFamily="34" charset="0"/>
              </a:rPr>
              <a:t>CMOS cần </a:t>
            </a:r>
            <a:r>
              <a:rPr lang="en-US" sz="2400" spc="-100" smtClean="0">
                <a:latin typeface="Tahoma" pitchFamily="34" charset="0"/>
                <a:ea typeface="Tahoma" pitchFamily="34" charset="0"/>
                <a:cs typeface="Tahoma" pitchFamily="34" charset="0"/>
                <a:sym typeface="Symbol"/>
              </a:rPr>
              <a:t> 200ns.</a:t>
            </a:r>
          </a:p>
          <a:p>
            <a:r>
              <a:rPr lang="en-US" sz="2400" smtClean="0">
                <a:latin typeface="Arial-Rounded"/>
              </a:rPr>
              <a:t>  </a:t>
            </a:r>
            <a:endParaRPr lang="en-US" sz="2400">
              <a:latin typeface="Arial-Rounded"/>
            </a:endParaRPr>
          </a:p>
        </p:txBody>
      </p:sp>
      <p:sp>
        <p:nvSpPr>
          <p:cNvPr id="9" name="TextBox 8"/>
          <p:cNvSpPr txBox="1"/>
          <p:nvPr/>
        </p:nvSpPr>
        <p:spPr>
          <a:xfrm>
            <a:off x="0" y="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Yếu tố thời gian trong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0-#ppt_w/2"/>
                                          </p:val>
                                        </p:tav>
                                        <p:tav tm="100000">
                                          <p:val>
                                            <p:strVal val="#ppt_x"/>
                                          </p:val>
                                        </p:tav>
                                      </p:tavLst>
                                    </p:anim>
                                    <p:anim calcmode="lin" valueType="num">
                                      <p:cBhvr additive="base">
                                        <p:cTn id="8" dur="10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animEffect transition="in" filter="wipe(left)">
                                      <p:cBhvr>
                                        <p:cTn id="13" dur="1000"/>
                                        <p:tgtEl>
                                          <p:spTgt spid="103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up)">
                                      <p:cBhvr>
                                        <p:cTn id="18" dur="10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000" fill="hold"/>
                                        <p:tgtEl>
                                          <p:spTgt spid="14"/>
                                        </p:tgtEl>
                                        <p:attrNameLst>
                                          <p:attrName>ppt_x</p:attrName>
                                        </p:attrNameLst>
                                      </p:cBhvr>
                                      <p:tavLst>
                                        <p:tav tm="0">
                                          <p:val>
                                            <p:strVal val="0-#ppt_w/2"/>
                                          </p:val>
                                        </p:tav>
                                        <p:tav tm="100000">
                                          <p:val>
                                            <p:strVal val="#ppt_x"/>
                                          </p:val>
                                        </p:tav>
                                      </p:tavLst>
                                    </p:anim>
                                    <p:anim calcmode="lin" valueType="num">
                                      <p:cBhvr additive="base">
                                        <p:cTn id="24"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wipe(up)">
                                      <p:cBhvr>
                                        <p:cTn id="29" dur="1000"/>
                                        <p:tgtEl>
                                          <p:spTgt spid="1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
                                            <p:txEl>
                                              <p:pRg st="1" end="1"/>
                                            </p:txEl>
                                          </p:spTgt>
                                        </p:tgtEl>
                                        <p:attrNameLst>
                                          <p:attrName>style.visibility</p:attrName>
                                        </p:attrNameLst>
                                      </p:cBhvr>
                                      <p:to>
                                        <p:strVal val="visible"/>
                                      </p:to>
                                    </p:set>
                                    <p:animEffect transition="in" filter="wipe(left)">
                                      <p:cBhvr>
                                        <p:cTn id="34" dur="500"/>
                                        <p:tgtEl>
                                          <p:spTgt spid="1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animEffect transition="in" filter="wipe(left)">
                                      <p:cBhvr>
                                        <p:cTn id="39" dur="500"/>
                                        <p:tgtEl>
                                          <p:spTgt spid="15">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5">
                                            <p:txEl>
                                              <p:pRg st="3" end="3"/>
                                            </p:txEl>
                                          </p:spTgt>
                                        </p:tgtEl>
                                        <p:attrNameLst>
                                          <p:attrName>style.visibility</p:attrName>
                                        </p:attrNameLst>
                                      </p:cBhvr>
                                      <p:to>
                                        <p:strVal val="visible"/>
                                      </p:to>
                                    </p:set>
                                    <p:animEffect transition="in" filter="wipe(left)">
                                      <p:cBhvr>
                                        <p:cTn id="44"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48</a:t>
            </a:fld>
            <a:endParaRPr lang="en-US"/>
          </a:p>
        </p:txBody>
      </p:sp>
      <p:pic>
        <p:nvPicPr>
          <p:cNvPr id="9219" name="Picture 3"/>
          <p:cNvPicPr>
            <a:picLocks noChangeAspect="1" noChangeArrowheads="1"/>
          </p:cNvPicPr>
          <p:nvPr/>
        </p:nvPicPr>
        <p:blipFill>
          <a:blip r:embed="rId3" cstate="print"/>
          <a:srcRect/>
          <a:stretch>
            <a:fillRect/>
          </a:stretch>
        </p:blipFill>
        <p:spPr bwMode="auto">
          <a:xfrm>
            <a:off x="990600" y="1828800"/>
            <a:ext cx="7289459" cy="4988933"/>
          </a:xfrm>
          <a:prstGeom prst="rect">
            <a:avLst/>
          </a:prstGeom>
          <a:noFill/>
          <a:ln w="9525">
            <a:noFill/>
            <a:miter lim="800000"/>
            <a:headEnd/>
            <a:tailEnd/>
          </a:ln>
        </p:spPr>
      </p:pic>
      <p:sp>
        <p:nvSpPr>
          <p:cNvPr id="8" name="TextBox 7"/>
          <p:cNvSpPr txBox="1"/>
          <p:nvPr/>
        </p:nvSpPr>
        <p:spPr>
          <a:xfrm>
            <a:off x="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4000" smtClean="0">
                <a:solidFill>
                  <a:srgbClr val="0070C0"/>
                </a:solidFill>
                <a:latin typeface="Arial-Rounded" pitchFamily="34" charset="0"/>
                <a:ea typeface="Arial-Rounded" pitchFamily="34" charset="0"/>
                <a:cs typeface="Arial-Rounded" pitchFamily="34" charset="0"/>
              </a:rPr>
              <a:t>:  </a:t>
            </a:r>
            <a:endParaRPr lang="en-US" sz="4000">
              <a:solidFill>
                <a:srgbClr val="0070C0"/>
              </a:solidFill>
              <a:latin typeface="Arial-Rounded" pitchFamily="34" charset="0"/>
              <a:ea typeface="Arial-Rounded" pitchFamily="34" charset="0"/>
              <a:cs typeface="Arial-Rounded" pitchFamily="34" charset="0"/>
            </a:endParaRPr>
          </a:p>
        </p:txBody>
      </p:sp>
      <p:sp>
        <p:nvSpPr>
          <p:cNvPr id="7" name="TextBox 6"/>
          <p:cNvSpPr txBox="1"/>
          <p:nvPr/>
        </p:nvSpPr>
        <p:spPr>
          <a:xfrm>
            <a:off x="1905000" y="228600"/>
            <a:ext cx="5943600" cy="156966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7474:       2 x FFD kích cạnh </a:t>
            </a:r>
          </a:p>
          <a:p>
            <a:r>
              <a:rPr lang="en-US" sz="2400" spc="-100" smtClean="0">
                <a:latin typeface="Tahoma" pitchFamily="34" charset="0"/>
                <a:ea typeface="Tahoma" pitchFamily="34" charset="0"/>
                <a:cs typeface="Tahoma" pitchFamily="34" charset="0"/>
              </a:rPr>
              <a:t>74LS112:  2 x FFJK kích cạnh (LS-TTL)       </a:t>
            </a:r>
          </a:p>
          <a:p>
            <a:r>
              <a:rPr lang="en-US" sz="2400" spc="-100" smtClean="0">
                <a:latin typeface="Tahoma" pitchFamily="34" charset="0"/>
                <a:ea typeface="Tahoma" pitchFamily="34" charset="0"/>
                <a:cs typeface="Tahoma" pitchFamily="34" charset="0"/>
              </a:rPr>
              <a:t>74C74:     2 x FFD kích cạnh (CMOS) </a:t>
            </a:r>
          </a:p>
          <a:p>
            <a:r>
              <a:rPr lang="en-US" sz="2400" spc="-100" smtClean="0">
                <a:latin typeface="Tahoma" pitchFamily="34" charset="0"/>
                <a:ea typeface="Tahoma" pitchFamily="34" charset="0"/>
                <a:cs typeface="Tahoma" pitchFamily="34" charset="0"/>
              </a:rPr>
              <a:t>74HC112: 2 x FFJK (CMOS tốc độ cao)   </a:t>
            </a:r>
            <a:endParaRPr lang="en-US" sz="2400" spc="-100">
              <a:latin typeface="Tahoma" pitchFamily="34" charset="0"/>
              <a:ea typeface="Tahoma" pitchFamily="34" charset="0"/>
              <a:cs typeface="Tahoma" pitchFamily="34" charset="0"/>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219"/>
                                        </p:tgtEl>
                                        <p:attrNameLst>
                                          <p:attrName>style.visibility</p:attrName>
                                        </p:attrNameLst>
                                      </p:cBhvr>
                                      <p:to>
                                        <p:strVal val="visible"/>
                                      </p:to>
                                    </p:set>
                                    <p:animEffect transition="in" filter="wipe(up)">
                                      <p:cBhvr>
                                        <p:cTn id="27" dur="30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49</a:t>
            </a:fld>
            <a:endParaRPr lang="en-US"/>
          </a:p>
        </p:txBody>
      </p:sp>
      <p:sp>
        <p:nvSpPr>
          <p:cNvPr id="6" name="TextBox 5"/>
          <p:cNvSpPr txBox="1"/>
          <p:nvPr/>
        </p:nvSpPr>
        <p:spPr>
          <a:xfrm>
            <a:off x="1752600" y="228600"/>
            <a:ext cx="3886200" cy="461665"/>
          </a:xfrm>
          <a:prstGeom prst="rect">
            <a:avLst/>
          </a:prstGeom>
          <a:noFill/>
        </p:spPr>
        <p:txBody>
          <a:bodyPr wrap="square" rtlCol="0">
            <a:spAutoFit/>
          </a:bodyPr>
          <a:lstStyle/>
          <a:p>
            <a:r>
              <a:rPr lang="en-US" sz="2400" smtClean="0">
                <a:solidFill>
                  <a:srgbClr val="C00000"/>
                </a:solidFill>
                <a:latin typeface="Tahoma" pitchFamily="34" charset="0"/>
                <a:ea typeface="Tahoma" pitchFamily="34" charset="0"/>
                <a:cs typeface="Tahoma" pitchFamily="34" charset="0"/>
              </a:rPr>
              <a:t>Tham khảo bảng, cho biết</a:t>
            </a:r>
            <a:r>
              <a:rPr lang="en-US" sz="2400" smtClean="0">
                <a:latin typeface="Tahoma" pitchFamily="34" charset="0"/>
                <a:ea typeface="Tahoma" pitchFamily="34" charset="0"/>
                <a:cs typeface="Tahoma" pitchFamily="34" charset="0"/>
              </a:rPr>
              <a:t>: </a:t>
            </a:r>
            <a:endParaRPr lang="en-US" sz="2400">
              <a:latin typeface="Tahoma" pitchFamily="34" charset="0"/>
              <a:ea typeface="Tahoma" pitchFamily="34" charset="0"/>
              <a:cs typeface="Tahoma" pitchFamily="34" charset="0"/>
            </a:endParaRPr>
          </a:p>
        </p:txBody>
      </p:sp>
      <p:sp>
        <p:nvSpPr>
          <p:cNvPr id="8" name="TextBox 7"/>
          <p:cNvSpPr txBox="1"/>
          <p:nvPr/>
        </p:nvSpPr>
        <p:spPr>
          <a:xfrm>
            <a:off x="0" y="76200"/>
            <a:ext cx="1905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304800" y="838200"/>
            <a:ext cx="8305800" cy="2899724"/>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76200" y="4114800"/>
            <a:ext cx="8931819" cy="2105025"/>
          </a:xfrm>
          <a:prstGeom prst="rect">
            <a:avLst/>
          </a:prstGeom>
          <a:noFill/>
          <a:ln w="9525">
            <a:noFill/>
            <a:miter lim="800000"/>
            <a:headEnd/>
            <a:tailEnd/>
          </a:ln>
        </p:spPr>
      </p:pic>
      <p:sp>
        <p:nvSpPr>
          <p:cNvPr id="13" name="TextBox 12"/>
          <p:cNvSpPr txBox="1"/>
          <p:nvPr/>
        </p:nvSpPr>
        <p:spPr>
          <a:xfrm>
            <a:off x="304800" y="3657600"/>
            <a:ext cx="38862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mtClean="0">
                <a:latin typeface="Arial-Rounded"/>
              </a:rPr>
              <a:t> </a:t>
            </a:r>
            <a:endParaRPr lang="en-US" sz="2400">
              <a:latin typeface="Arial-Rounded"/>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wedge">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animEffect transition="in" filter="wedge">
                                      <p:cBhvr>
                                        <p:cTn id="22"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p:cNvSpPr txBox="1"/>
          <p:nvPr/>
        </p:nvSpPr>
        <p:spPr>
          <a:xfrm>
            <a:off x="228600" y="152400"/>
            <a:ext cx="4267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Mục tiêu</a:t>
            </a:r>
            <a:endParaRPr lang="en-US" sz="4000">
              <a:solidFill>
                <a:srgbClr val="0070C0"/>
              </a:solidFill>
              <a:latin typeface="Arial-Rounded" pitchFamily="34" charset="0"/>
              <a:ea typeface="Arial-Rounded" pitchFamily="34" charset="0"/>
              <a:cs typeface="Arial-Rounded" pitchFamily="34" charset="0"/>
            </a:endParaRPr>
          </a:p>
        </p:txBody>
      </p:sp>
      <p:sp>
        <p:nvSpPr>
          <p:cNvPr id="6" name="TextBox 5"/>
          <p:cNvSpPr txBox="1"/>
          <p:nvPr/>
        </p:nvSpPr>
        <p:spPr>
          <a:xfrm>
            <a:off x="152400" y="950416"/>
            <a:ext cx="8763000" cy="4616648"/>
          </a:xfrm>
          <a:prstGeom prst="rect">
            <a:avLst/>
          </a:prstGeom>
          <a:noFill/>
        </p:spPr>
        <p:txBody>
          <a:bodyPr wrap="square" rtlCol="0">
            <a:spAutoFit/>
          </a:bodyPr>
          <a:lstStyle/>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sym typeface="Wingdings 2"/>
              </a:rPr>
              <a:t>Xây dựng và </a:t>
            </a:r>
            <a:r>
              <a:rPr lang="en-US" sz="2400" spc="-100" smtClean="0">
                <a:latin typeface="Tahoma" pitchFamily="34" charset="0"/>
                <a:ea typeface="Tahoma" pitchFamily="34" charset="0"/>
                <a:cs typeface="Tahoma" pitchFamily="34" charset="0"/>
              </a:rPr>
              <a:t>phân tích hoạt động các chốt FF tạo từ cổng NAND hay cổng NOR.</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solidFill>
                  <a:srgbClr val="0070C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Mô tả khác biệt giữa hệ đồng bộ và không đồng bộ.</a:t>
            </a: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solidFill>
                  <a:srgbClr val="0070C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Hiểu được hoạt động của FF kích cạnh.</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sym typeface="Wingdings 2"/>
              </a:rPr>
              <a:t>Phân tích và ứng dụng các tham số định thời FF do nhà sản xuất cung cấp</a:t>
            </a:r>
            <a:r>
              <a:rPr lang="en-US" sz="2400" spc="-100" smtClean="0">
                <a:latin typeface="Tahoma" pitchFamily="34" charset="0"/>
                <a:ea typeface="Tahoma" pitchFamily="34" charset="0"/>
                <a:cs typeface="Tahoma" pitchFamily="34" charset="0"/>
              </a:rPr>
              <a:t>.</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solidFill>
                  <a:srgbClr val="0070C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Hiểu được các khác biệt cơ bản của truyền dữ liệu song song và nối tiếp.</a:t>
            </a:r>
          </a:p>
          <a:p>
            <a:pPr>
              <a:spcBef>
                <a:spcPts val="600"/>
              </a:spcBef>
            </a:pPr>
            <a:r>
              <a:rPr lang="en-US" sz="2400" spc="-100" smtClean="0">
                <a:latin typeface="Tahoma" pitchFamily="34" charset="0"/>
                <a:ea typeface="Tahoma" pitchFamily="34" charset="0"/>
                <a:cs typeface="Tahoma" pitchFamily="34" charset="0"/>
                <a:sym typeface="Wingdings 2"/>
              </a:rPr>
              <a:t></a:t>
            </a:r>
            <a:r>
              <a:rPr lang="en-US" sz="2400" spc="-100" smtClean="0">
                <a:solidFill>
                  <a:srgbClr val="0070C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sym typeface="Wingdings 2"/>
              </a:rPr>
              <a:t>Vẽ dạng sóng định thời ngõ ra của nhiều dạng FF theo tập tín hiệu vào</a:t>
            </a:r>
            <a:r>
              <a:rPr lang="en-US" sz="2400" spc="-100" smtClean="0">
                <a:latin typeface="Tahoma" pitchFamily="34" charset="0"/>
                <a:ea typeface="Tahoma" pitchFamily="34" charset="0"/>
                <a:cs typeface="Tahoma" pitchFamily="34" charset="0"/>
              </a:rPr>
              <a:t>.</a:t>
            </a:r>
          </a:p>
          <a:p>
            <a:pPr>
              <a:spcBef>
                <a:spcPts val="600"/>
              </a:spcBef>
            </a:pPr>
            <a:r>
              <a:rPr lang="en-US" sz="2400" spc="-100" smtClean="0">
                <a:solidFill>
                  <a:srgbClr val="0070C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Ghi nhận các ký hiệu FF theo chuẩn IEEE/ANSI.</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915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Vấn đề định thời tiềm tàng trong mạch FF</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50</a:t>
            </a:fld>
            <a:endParaRPr lang="en-US"/>
          </a:p>
        </p:txBody>
      </p:sp>
      <p:sp>
        <p:nvSpPr>
          <p:cNvPr id="6" name="TextBox 5"/>
          <p:cNvSpPr txBox="1"/>
          <p:nvPr/>
        </p:nvSpPr>
        <p:spPr>
          <a:xfrm>
            <a:off x="152400" y="914400"/>
            <a:ext cx="8305800" cy="156966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Trong một số mạch, ngõ ra của một FF có thể được nối trực tiếp hay qua một cổng để vào một FF khác.</a:t>
            </a:r>
          </a:p>
          <a:p>
            <a:r>
              <a:rPr lang="en-US" sz="2400" spc="-100" smtClean="0">
                <a:latin typeface="Tahoma" pitchFamily="34" charset="0"/>
                <a:ea typeface="Tahoma" pitchFamily="34" charset="0"/>
                <a:cs typeface="Tahoma" pitchFamily="34" charset="0"/>
              </a:rPr>
              <a:t>Điều này có thể tạo ra vấn đề định thời tiềm tàng. </a:t>
            </a:r>
          </a:p>
          <a:p>
            <a:r>
              <a:rPr lang="en-US" sz="2400" spc="-100" smtClean="0">
                <a:latin typeface="Tahoma" pitchFamily="34" charset="0"/>
                <a:ea typeface="Tahoma" pitchFamily="34" charset="0"/>
                <a:cs typeface="Tahoma" pitchFamily="34" charset="0"/>
              </a:rPr>
              <a:t>Thí dụ: xem hình dưới đây  </a:t>
            </a:r>
            <a:endParaRPr lang="en-US" sz="2400" spc="-100">
              <a:latin typeface="Tahoma" pitchFamily="34" charset="0"/>
              <a:ea typeface="Tahoma" pitchFamily="34" charset="0"/>
              <a:cs typeface="Tahoma" pitchFamily="34" charset="0"/>
            </a:endParaRPr>
          </a:p>
        </p:txBody>
      </p:sp>
      <p:pic>
        <p:nvPicPr>
          <p:cNvPr id="4099" name="Picture 3"/>
          <p:cNvPicPr>
            <a:picLocks noChangeAspect="1" noChangeArrowheads="1"/>
          </p:cNvPicPr>
          <p:nvPr/>
        </p:nvPicPr>
        <p:blipFill>
          <a:blip r:embed="rId3" cstate="print"/>
          <a:srcRect/>
          <a:stretch>
            <a:fillRect/>
          </a:stretch>
        </p:blipFill>
        <p:spPr bwMode="auto">
          <a:xfrm>
            <a:off x="6248400" y="2286000"/>
            <a:ext cx="2819400" cy="3152775"/>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118441" y="2971800"/>
            <a:ext cx="6282359" cy="1762125"/>
          </a:xfrm>
          <a:prstGeom prst="rect">
            <a:avLst/>
          </a:prstGeom>
          <a:noFill/>
          <a:ln w="9525">
            <a:noFill/>
            <a:miter lim="800000"/>
            <a:headEnd/>
            <a:tailEnd/>
          </a:ln>
        </p:spPr>
      </p:pic>
      <p:sp>
        <p:nvSpPr>
          <p:cNvPr id="10" name="TextBox 9"/>
          <p:cNvSpPr txBox="1"/>
          <p:nvPr/>
        </p:nvSpPr>
        <p:spPr>
          <a:xfrm>
            <a:off x="152400" y="4800600"/>
            <a:ext cx="65532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Ngõ ra của FF, do yếu tố trễ có thể làm sai lệch hoạt động của mạch mong muốn. </a:t>
            </a:r>
            <a:endParaRPr lang="en-US" sz="2400" spc="-100">
              <a:latin typeface="Tahoma" pitchFamily="34" charset="0"/>
              <a:ea typeface="Tahoma" pitchFamily="34" charset="0"/>
              <a:cs typeface="Tahoma" pitchFamily="34" charset="0"/>
            </a:endParaRPr>
          </a:p>
        </p:txBody>
      </p:sp>
      <p:sp>
        <p:nvSpPr>
          <p:cNvPr id="11" name="Up Arrow 10"/>
          <p:cNvSpPr/>
          <p:nvPr/>
        </p:nvSpPr>
        <p:spPr>
          <a:xfrm>
            <a:off x="7924800" y="5486400"/>
            <a:ext cx="381000" cy="1066800"/>
          </a:xfrm>
          <a:prstGeom prst="upArrow">
            <a:avLst>
              <a:gd name="adj1" fmla="val 70281"/>
              <a:gd name="adj2" fmla="val 50000"/>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wipe(left)">
                                      <p:cBhvr>
                                        <p:cTn id="12" dur="2000"/>
                                        <p:tgtEl>
                                          <p:spTgt spid="4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wipe(up)">
                                      <p:cBhvr>
                                        <p:cTn id="17" dur="5000"/>
                                        <p:tgtEl>
                                          <p:spTgt spid="40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0"/>
            <a:ext cx="1676400" cy="584775"/>
          </a:xfrm>
          <a:prstGeom prst="rect">
            <a:avLst/>
          </a:prstGeom>
          <a:noFill/>
        </p:spPr>
        <p:txBody>
          <a:bodyPr wrap="square" rtlCol="0">
            <a:spAutoFit/>
          </a:bodyPr>
          <a:lstStyle/>
          <a:p>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51</a:t>
            </a:fld>
            <a:endParaRPr lang="en-US"/>
          </a:p>
        </p:txBody>
      </p:sp>
      <p:sp>
        <p:nvSpPr>
          <p:cNvPr id="6" name="TextBox 5"/>
          <p:cNvSpPr txBox="1"/>
          <p:nvPr/>
        </p:nvSpPr>
        <p:spPr>
          <a:xfrm>
            <a:off x="304800" y="609600"/>
            <a:ext cx="8458200" cy="830997"/>
          </a:xfrm>
          <a:prstGeom prst="rect">
            <a:avLst/>
          </a:prstGeom>
          <a:solidFill>
            <a:schemeClr val="accent3">
              <a:lumMod val="20000"/>
              <a:lumOff val="80000"/>
            </a:schemeClr>
          </a:solidFill>
        </p:spPr>
        <p:txBody>
          <a:bodyPr wrap="square" rtlCol="0">
            <a:spAutoFit/>
          </a:bodyPr>
          <a:lstStyle/>
          <a:p>
            <a:r>
              <a:rPr lang="en-US" sz="2400" spc="-100" smtClean="0">
                <a:latin typeface="Tahoma" pitchFamily="34" charset="0"/>
                <a:ea typeface="Tahoma" pitchFamily="34" charset="0"/>
                <a:cs typeface="Tahoma" pitchFamily="34" charset="0"/>
              </a:rPr>
              <a:t>Tìm ngõ ra Q của FFJK kích cạnh xuống, khi có chuỗi xung CLK và giả sử t</a:t>
            </a:r>
            <a:r>
              <a:rPr lang="en-US" sz="2400" spc="-100" baseline="-25000" smtClean="0">
                <a:latin typeface="Tahoma" pitchFamily="34" charset="0"/>
                <a:ea typeface="Tahoma" pitchFamily="34" charset="0"/>
                <a:cs typeface="Tahoma" pitchFamily="34" charset="0"/>
              </a:rPr>
              <a:t>H</a:t>
            </a:r>
            <a:r>
              <a:rPr lang="en-US" sz="2400" spc="-100" smtClean="0">
                <a:latin typeface="Tahoma" pitchFamily="34" charset="0"/>
                <a:ea typeface="Tahoma" pitchFamily="34" charset="0"/>
                <a:cs typeface="Tahoma" pitchFamily="34" charset="0"/>
              </a:rPr>
              <a:t>=0 và ban đầu Q</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=0  </a:t>
            </a:r>
            <a:endParaRPr lang="en-US" sz="2400" spc="-100">
              <a:latin typeface="Tahoma" pitchFamily="34" charset="0"/>
              <a:ea typeface="Tahoma" pitchFamily="34" charset="0"/>
              <a:cs typeface="Tahoma" pitchFamily="34" charset="0"/>
            </a:endParaRPr>
          </a:p>
        </p:txBody>
      </p:sp>
      <p:pic>
        <p:nvPicPr>
          <p:cNvPr id="5123" name="Picture 3"/>
          <p:cNvPicPr>
            <a:picLocks noChangeAspect="1" noChangeArrowheads="1"/>
          </p:cNvPicPr>
          <p:nvPr/>
        </p:nvPicPr>
        <p:blipFill>
          <a:blip r:embed="rId3" cstate="print"/>
          <a:srcRect/>
          <a:stretch>
            <a:fillRect/>
          </a:stretch>
        </p:blipFill>
        <p:spPr bwMode="auto">
          <a:xfrm>
            <a:off x="1752600" y="1524000"/>
            <a:ext cx="5476875" cy="3228975"/>
          </a:xfrm>
          <a:prstGeom prst="rect">
            <a:avLst/>
          </a:prstGeom>
          <a:noFill/>
          <a:ln w="9525">
            <a:noFill/>
            <a:miter lim="800000"/>
            <a:headEnd/>
            <a:tailEnd/>
          </a:ln>
        </p:spPr>
      </p:pic>
      <p:sp>
        <p:nvSpPr>
          <p:cNvPr id="9" name="TextBox 8"/>
          <p:cNvSpPr txBox="1"/>
          <p:nvPr/>
        </p:nvSpPr>
        <p:spPr>
          <a:xfrm>
            <a:off x="457200" y="4800600"/>
            <a:ext cx="8458200" cy="1938992"/>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 FF chỉ đáp ứng tại các thời gian T</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T</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T</a:t>
            </a:r>
            <a:r>
              <a:rPr lang="en-US" sz="2400" spc="-100" baseline="-25000" smtClean="0">
                <a:latin typeface="Tahoma" pitchFamily="34" charset="0"/>
                <a:ea typeface="Tahoma" pitchFamily="34" charset="0"/>
                <a:cs typeface="Tahoma" pitchFamily="34" charset="0"/>
              </a:rPr>
              <a:t>6 </a:t>
            </a:r>
            <a:r>
              <a:rPr lang="en-US" sz="2400" spc="-100" smtClean="0">
                <a:latin typeface="Tahoma" pitchFamily="34" charset="0"/>
                <a:ea typeface="Tahoma" pitchFamily="34" charset="0"/>
                <a:cs typeface="Tahoma" pitchFamily="34" charset="0"/>
              </a:rPr>
              <a:t>và T</a:t>
            </a:r>
            <a:r>
              <a:rPr lang="en-US" sz="2400" spc="-100" baseline="-25000" smtClean="0">
                <a:latin typeface="Tahoma" pitchFamily="34" charset="0"/>
                <a:ea typeface="Tahoma" pitchFamily="34" charset="0"/>
                <a:cs typeface="Tahoma" pitchFamily="34" charset="0"/>
              </a:rPr>
              <a:t>8</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,Q sẽ đáp ứng với điều kiện J=K=0 xuất hiện trước T</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Q đáp ứng với J=1,K=0 xuất hiện trước T</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 Q sẽ đáp ứng với J=0,K=1 xuất hiện trướcT</a:t>
            </a:r>
            <a:r>
              <a:rPr lang="en-US" sz="2400" spc="-100" baseline="-25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8</a:t>
            </a:r>
            <a:r>
              <a:rPr lang="en-US" sz="2400" spc="-100" smtClean="0">
                <a:latin typeface="Tahoma" pitchFamily="34" charset="0"/>
                <a:ea typeface="Tahoma" pitchFamily="34" charset="0"/>
                <a:cs typeface="Tahoma" pitchFamily="34" charset="0"/>
              </a:rPr>
              <a:t>, Q đáp ứng với J=K=1 xuất hiện trướcT</a:t>
            </a:r>
            <a:r>
              <a:rPr lang="en-US" sz="2400" spc="-100" baseline="-25000" smtClean="0">
                <a:latin typeface="Tahoma" pitchFamily="34" charset="0"/>
                <a:ea typeface="Tahoma" pitchFamily="34" charset="0"/>
                <a:cs typeface="Tahoma" pitchFamily="34" charset="0"/>
              </a:rPr>
              <a:t>8</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edge">
                                      <p:cBhvr>
                                        <p:cTn id="12" dur="20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1000"/>
                                        <p:tgtEl>
                                          <p:spTgt spid="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wipe(left)">
                                      <p:cBhvr>
                                        <p:cTn id="28" dur="1000"/>
                                        <p:tgtEl>
                                          <p:spTgt spid="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wipe(left)">
                                      <p:cBhvr>
                                        <p:cTn id="33" dur="1000"/>
                                        <p:tgtEl>
                                          <p:spTgt spid="9">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xEl>
                                              <p:pRg st="4" end="4"/>
                                            </p:txEl>
                                          </p:spTgt>
                                        </p:tgtEl>
                                        <p:attrNameLst>
                                          <p:attrName>style.visibility</p:attrName>
                                        </p:attrNameLst>
                                      </p:cBhvr>
                                      <p:to>
                                        <p:strVal val="visible"/>
                                      </p:to>
                                    </p:set>
                                    <p:animEffect transition="in" filter="wipe(left)">
                                      <p:cBhvr>
                                        <p:cTn id="38" dur="10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52</a:t>
            </a:fld>
            <a:endParaRPr lang="en-US"/>
          </a:p>
        </p:txBody>
      </p:sp>
      <p:sp>
        <p:nvSpPr>
          <p:cNvPr id="7" name="TextBox 6"/>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81000" y="1378803"/>
            <a:ext cx="8153400" cy="830997"/>
          </a:xfrm>
          <a:prstGeom prst="rect">
            <a:avLst/>
          </a:prstGeom>
          <a:noFill/>
        </p:spPr>
        <p:txBody>
          <a:bodyPr wrap="square" rtlCol="0">
            <a:spAutoFit/>
          </a:bodyPr>
          <a:lstStyle/>
          <a:p>
            <a:pPr>
              <a:spcBef>
                <a:spcPts val="600"/>
              </a:spcBef>
              <a:spcAft>
                <a:spcPts val="600"/>
              </a:spcAft>
            </a:pPr>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a:t>
            </a:r>
            <a:r>
              <a:rPr lang="en-US" sz="2400" spc="-100" smtClean="0">
                <a:latin typeface="Tahoma" pitchFamily="34" charset="0"/>
                <a:ea typeface="Tahoma" pitchFamily="34" charset="0"/>
                <a:cs typeface="Tahoma" pitchFamily="34" charset="0"/>
              </a:rPr>
              <a:t>: FF có clock (kích cạnh) có nhiều ứng dụng, đặc biệt trong </a:t>
            </a:r>
            <a:r>
              <a:rPr lang="en-US" sz="2400" b="1" spc="-100" smtClean="0">
                <a:latin typeface="Tahoma" pitchFamily="34" charset="0"/>
                <a:ea typeface="Tahoma" pitchFamily="34" charset="0"/>
                <a:cs typeface="Tahoma" pitchFamily="34" charset="0"/>
              </a:rPr>
              <a:t>hệ tuần tự</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sp>
        <p:nvSpPr>
          <p:cNvPr id="11" name="Rectangle 10"/>
          <p:cNvSpPr/>
          <p:nvPr/>
        </p:nvSpPr>
        <p:spPr>
          <a:xfrm>
            <a:off x="228600" y="2480608"/>
            <a:ext cx="8763000" cy="2246769"/>
          </a:xfrm>
          <a:prstGeom prst="rect">
            <a:avLst/>
          </a:prstGeom>
        </p:spPr>
        <p:txBody>
          <a:bodyPr wrap="square">
            <a:spAutoFit/>
          </a:bodyPr>
          <a:lstStyle/>
          <a:p>
            <a:pPr>
              <a:spcAft>
                <a:spcPts val="600"/>
              </a:spcAft>
            </a:pPr>
            <a:r>
              <a:rPr lang="en-US" sz="2400" smtClean="0">
                <a:solidFill>
                  <a:srgbClr val="FF0000"/>
                </a:solidFill>
                <a:latin typeface="Arial-Rounded"/>
                <a:sym typeface="Wingdings 2"/>
              </a:rPr>
              <a:t></a:t>
            </a:r>
            <a:r>
              <a:rPr lang="en-US" sz="2400" smtClean="0">
                <a:latin typeface="Arial-Rounded"/>
                <a:sym typeface="Wingdings 2"/>
              </a:rPr>
              <a:t> </a:t>
            </a:r>
            <a:r>
              <a:rPr lang="en-US" sz="2400" spc="-100" smtClean="0">
                <a:latin typeface="Tahoma" pitchFamily="34" charset="0"/>
                <a:ea typeface="Tahoma" pitchFamily="34" charset="0"/>
                <a:cs typeface="Tahoma" pitchFamily="34" charset="0"/>
              </a:rPr>
              <a:t>FF được dùng lưu trữ và truyền dữ liệu nhị phân. </a:t>
            </a:r>
          </a:p>
          <a:p>
            <a:pPr>
              <a:spcAft>
                <a:spcPts val="600"/>
              </a:spcAft>
            </a:pP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FF tạo </a:t>
            </a:r>
            <a:r>
              <a:rPr lang="en-US" sz="2400" b="1" spc="-100" smtClean="0">
                <a:solidFill>
                  <a:srgbClr val="FF0000"/>
                </a:solidFill>
                <a:latin typeface="Tahoma" pitchFamily="34" charset="0"/>
                <a:ea typeface="Tahoma" pitchFamily="34" charset="0"/>
                <a:cs typeface="Tahoma" pitchFamily="34" charset="0"/>
              </a:rPr>
              <a:t>thanh ghi</a:t>
            </a:r>
            <a:r>
              <a:rPr lang="en-US" sz="2400" spc="-100" smtClean="0">
                <a:solidFill>
                  <a:srgbClr val="FF0000"/>
                </a:solidFill>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rPr>
              <a:t>(register) dùng lưu trữ/truyền dữ liệu.</a:t>
            </a:r>
          </a:p>
          <a:p>
            <a:pPr>
              <a:spcAft>
                <a:spcPts val="600"/>
              </a:spcAft>
            </a:pPr>
            <a:r>
              <a:rPr lang="en-US" sz="2400" spc="-100" smtClean="0">
                <a:solidFill>
                  <a:srgbClr val="00B05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Dữ liệu được chuyển (truyền) trong thanh ghi trong FF.</a:t>
            </a:r>
          </a:p>
          <a:p>
            <a:pPr lvl="1">
              <a:spcAft>
                <a:spcPts val="600"/>
              </a:spcAft>
            </a:pPr>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Truyền đồng bộ  </a:t>
            </a:r>
            <a:r>
              <a:rPr lang="en-US" sz="2400" spc="-100" smtClean="0">
                <a:latin typeface="Tahoma" pitchFamily="34" charset="0"/>
                <a:ea typeface="Tahoma" pitchFamily="34" charset="0"/>
                <a:cs typeface="Tahoma" pitchFamily="34" charset="0"/>
              </a:rPr>
              <a:t>thông qua cạnh lên/xuống của xung </a:t>
            </a:r>
            <a:r>
              <a:rPr lang="en-US" sz="2400" spc="-100" smtClean="0">
                <a:solidFill>
                  <a:srgbClr val="FF0000"/>
                </a:solidFill>
                <a:latin typeface="Tahoma" pitchFamily="34" charset="0"/>
                <a:ea typeface="Tahoma" pitchFamily="34" charset="0"/>
                <a:cs typeface="Tahoma" pitchFamily="34" charset="0"/>
              </a:rPr>
              <a:t>CLK</a:t>
            </a:r>
            <a:r>
              <a:rPr lang="en-US" sz="2400" spc="-100" smtClean="0">
                <a:latin typeface="Tahoma" pitchFamily="34" charset="0"/>
                <a:ea typeface="Tahoma" pitchFamily="34" charset="0"/>
                <a:cs typeface="Tahoma" pitchFamily="34" charset="0"/>
              </a:rPr>
              <a:t>.</a:t>
            </a:r>
          </a:p>
          <a:p>
            <a:pPr lvl="1">
              <a:spcAft>
                <a:spcPts val="600"/>
              </a:spcAft>
            </a:pPr>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Truyền không đồng bộ </a:t>
            </a:r>
            <a:r>
              <a:rPr lang="en-US" sz="2400" spc="-100" smtClean="0">
                <a:latin typeface="Tahoma" pitchFamily="34" charset="0"/>
                <a:ea typeface="Tahoma" pitchFamily="34" charset="0"/>
                <a:cs typeface="Tahoma" pitchFamily="34" charset="0"/>
              </a:rPr>
              <a:t>do </a:t>
            </a:r>
            <a:r>
              <a:rPr lang="en-US" sz="2400" spc="-100" smtClean="0">
                <a:solidFill>
                  <a:srgbClr val="FF0000"/>
                </a:solidFill>
                <a:latin typeface="Tahoma" pitchFamily="34" charset="0"/>
                <a:ea typeface="Tahoma" pitchFamily="34" charset="0"/>
                <a:cs typeface="Tahoma" pitchFamily="34" charset="0"/>
              </a:rPr>
              <a:t>PRE</a:t>
            </a:r>
            <a:r>
              <a:rPr lang="en-US" sz="2400" spc="-100" smtClean="0">
                <a:latin typeface="Tahoma" pitchFamily="34" charset="0"/>
                <a:ea typeface="Tahoma" pitchFamily="34" charset="0"/>
                <a:cs typeface="Tahoma" pitchFamily="34" charset="0"/>
              </a:rPr>
              <a:t> &amp; </a:t>
            </a:r>
            <a:r>
              <a:rPr lang="en-US" sz="2400" spc="-100" smtClean="0">
                <a:solidFill>
                  <a:srgbClr val="FF0000"/>
                </a:solidFill>
                <a:latin typeface="Tahoma" pitchFamily="34" charset="0"/>
                <a:ea typeface="Tahoma" pitchFamily="34" charset="0"/>
                <a:cs typeface="Tahoma" pitchFamily="34" charset="0"/>
              </a:rPr>
              <a:t>CLR</a:t>
            </a:r>
            <a:r>
              <a:rPr lang="en-US" sz="2400" spc="-100" smtClean="0">
                <a:latin typeface="Tahoma" pitchFamily="34" charset="0"/>
                <a:ea typeface="Tahoma" pitchFamily="34" charset="0"/>
                <a:cs typeface="Tahoma" pitchFamily="34" charset="0"/>
              </a:rPr>
              <a:t> điều khiển.</a:t>
            </a:r>
          </a:p>
        </p:txBody>
      </p:sp>
    </p:spTree>
  </p:cSld>
  <p:clrMapOvr>
    <a:masterClrMapping/>
  </p:clrMapOvr>
  <p:transition spd="slow">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wipe(left)">
                                      <p:cBhvr>
                                        <p:cTn id="19" dur="2000"/>
                                        <p:tgtEl>
                                          <p:spTgt spid="1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Effect transition="in" filter="wipe(left)">
                                      <p:cBhvr>
                                        <p:cTn id="24" dur="2000"/>
                                        <p:tgtEl>
                                          <p:spTgt spid="11">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Effect transition="in" filter="wipe(left)">
                                      <p:cBhvr>
                                        <p:cTn id="29" dur="2000"/>
                                        <p:tgtEl>
                                          <p:spTgt spid="11">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
                                            <p:txEl>
                                              <p:pRg st="4" end="4"/>
                                            </p:txEl>
                                          </p:spTgt>
                                        </p:tgtEl>
                                        <p:attrNameLst>
                                          <p:attrName>style.visibility</p:attrName>
                                        </p:attrNameLst>
                                      </p:cBhvr>
                                      <p:to>
                                        <p:strVal val="visible"/>
                                      </p:to>
                                    </p:set>
                                    <p:animEffect transition="in" filter="wipe(left)">
                                      <p:cBhvr>
                                        <p:cTn id="34" dur="20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53</a:t>
            </a:fld>
            <a:endParaRPr lang="en-US"/>
          </a:p>
        </p:txBody>
      </p:sp>
      <p:sp>
        <p:nvSpPr>
          <p:cNvPr id="8" name="TextBox 7"/>
          <p:cNvSpPr txBox="1"/>
          <p:nvPr/>
        </p:nvSpPr>
        <p:spPr>
          <a:xfrm>
            <a:off x="381000" y="1143000"/>
            <a:ext cx="8153400" cy="1200329"/>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Vấn đề đồng bộ FF</a:t>
            </a:r>
            <a:r>
              <a:rPr lang="en-US" sz="2400" spc="-100" smtClean="0">
                <a:latin typeface="Tahoma" pitchFamily="34" charset="0"/>
                <a:ea typeface="Tahoma" pitchFamily="34" charset="0"/>
                <a:cs typeface="Tahoma" pitchFamily="34" charset="0"/>
              </a:rPr>
              <a:t>: rất cần thiết để mạch FF hoạt động hiệu quả và chính xác (tránh được tác động ngoài ý muốn của các tín hiệu ngẫu nhiên).   </a:t>
            </a:r>
            <a:r>
              <a:rPr lang="en-US" sz="2400" smtClean="0">
                <a:latin typeface="Arial-Rounded"/>
                <a:ea typeface="Arial Unicode MS" pitchFamily="34" charset="-128"/>
                <a:cs typeface="Arial Unicode MS" pitchFamily="34" charset="-128"/>
              </a:rPr>
              <a:t> </a:t>
            </a:r>
            <a:endParaRPr lang="en-US" sz="2400">
              <a:latin typeface="Arial-Rounded"/>
              <a:ea typeface="Arial Unicode MS" pitchFamily="34" charset="-128"/>
              <a:cs typeface="Arial Unicode MS" pitchFamily="34" charset="-128"/>
            </a:endParaRPr>
          </a:p>
        </p:txBody>
      </p:sp>
      <p:sp>
        <p:nvSpPr>
          <p:cNvPr id="10" name="TextBox 9"/>
          <p:cNvSpPr txBox="1"/>
          <p:nvPr/>
        </p:nvSpPr>
        <p:spPr>
          <a:xfrm>
            <a:off x="457200" y="2362200"/>
            <a:ext cx="82296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 tín hiệu không đồng bộ có thể tạo xung một phần! </a:t>
            </a:r>
            <a:endParaRPr lang="en-US" sz="2400" spc="-100">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23825" y="3276600"/>
            <a:ext cx="4067175" cy="1709243"/>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038600" y="3048000"/>
            <a:ext cx="4983099" cy="2209800"/>
          </a:xfrm>
          <a:prstGeom prst="rect">
            <a:avLst/>
          </a:prstGeom>
          <a:noFill/>
          <a:ln w="9525">
            <a:noFill/>
            <a:miter lim="800000"/>
            <a:headEnd/>
            <a:tailEnd/>
          </a:ln>
        </p:spPr>
      </p:pic>
      <p:sp>
        <p:nvSpPr>
          <p:cNvPr id="13" name="Right Arrow 12"/>
          <p:cNvSpPr/>
          <p:nvPr/>
        </p:nvSpPr>
        <p:spPr>
          <a:xfrm>
            <a:off x="2971800" y="4343400"/>
            <a:ext cx="1143000" cy="8382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wipe(left)">
                                      <p:cBhvr>
                                        <p:cTn id="18" dur="30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027"/>
                                        </p:tgtEl>
                                        <p:attrNameLst>
                                          <p:attrName>style.visibility</p:attrName>
                                        </p:attrNameLst>
                                      </p:cBhvr>
                                      <p:to>
                                        <p:strVal val="visible"/>
                                      </p:to>
                                    </p:set>
                                    <p:animEffect transition="in" filter="wipe(up)">
                                      <p:cBhvr>
                                        <p:cTn id="29"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54</a:t>
            </a:fld>
            <a:endParaRPr lang="en-US"/>
          </a:p>
        </p:txBody>
      </p:sp>
      <p:sp>
        <p:nvSpPr>
          <p:cNvPr id="6" name="TextBox 5"/>
          <p:cNvSpPr txBox="1"/>
          <p:nvPr/>
        </p:nvSpPr>
        <p:spPr>
          <a:xfrm>
            <a:off x="228600" y="909935"/>
            <a:ext cx="86106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Cách giải quyết</a:t>
            </a:r>
            <a:r>
              <a:rPr lang="en-US" sz="2400" spc="-100" smtClean="0">
                <a:latin typeface="Tahoma" pitchFamily="34" charset="0"/>
                <a:ea typeface="Tahoma" pitchFamily="34" charset="0"/>
                <a:cs typeface="Tahoma" pitchFamily="34" charset="0"/>
              </a:rPr>
              <a:t>: để ngăn xung một phần, dùng mạch có FFD </a:t>
            </a:r>
            <a:endParaRPr lang="en-US" sz="2400" spc="-100">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758644" y="1524000"/>
            <a:ext cx="5756456" cy="20574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739968" y="3657600"/>
            <a:ext cx="5498907" cy="2819400"/>
          </a:xfrm>
          <a:prstGeom prst="rect">
            <a:avLst/>
          </a:prstGeom>
          <a:noFill/>
          <a:ln w="9525">
            <a:noFill/>
            <a:miter lim="800000"/>
            <a:headEnd/>
            <a:tailEnd/>
          </a:ln>
        </p:spPr>
      </p:pic>
      <p:sp>
        <p:nvSpPr>
          <p:cNvPr id="12" name="TextBox 11"/>
          <p:cNvSpPr txBox="1"/>
          <p:nvPr/>
        </p:nvSpPr>
        <p:spPr>
          <a:xfrm>
            <a:off x="6705600" y="4895671"/>
            <a:ext cx="2209800" cy="1200329"/>
          </a:xfrm>
          <a:prstGeom prst="rect">
            <a:avLst/>
          </a:prstGeom>
          <a:noFill/>
        </p:spPr>
        <p:txBody>
          <a:bodyPr wrap="square" rtlCol="0">
            <a:spAutoFit/>
          </a:bodyPr>
          <a:lstStyle/>
          <a:p>
            <a:r>
              <a:rPr lang="en-US" sz="2400" spc="-100" smtClean="0">
                <a:solidFill>
                  <a:srgbClr val="C00000"/>
                </a:solidFill>
                <a:latin typeface="Tahoma" pitchFamily="34" charset="0"/>
                <a:ea typeface="Tahoma" pitchFamily="34" charset="0"/>
                <a:cs typeface="Tahoma" pitchFamily="34" charset="0"/>
              </a:rPr>
              <a:t>Giải thích</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SV xem như </a:t>
            </a:r>
          </a:p>
          <a:p>
            <a:r>
              <a:rPr lang="en-US" sz="2400" spc="-100" smtClean="0">
                <a:latin typeface="Tahoma" pitchFamily="34" charset="0"/>
                <a:ea typeface="Tahoma" pitchFamily="34" charset="0"/>
                <a:cs typeface="Tahoma" pitchFamily="34" charset="0"/>
              </a:rPr>
              <a:t>bài  luyện tập.</a:t>
            </a:r>
            <a:endParaRPr lang="en-US" sz="2400" spc="-100">
              <a:latin typeface="Tahoma" pitchFamily="34" charset="0"/>
              <a:ea typeface="Tahoma" pitchFamily="34" charset="0"/>
              <a:cs typeface="Tahoma" pitchFamily="34" charset="0"/>
            </a:endParaRPr>
          </a:p>
        </p:txBody>
      </p:sp>
      <p:sp>
        <p:nvSpPr>
          <p:cNvPr id="8" name="TextBox 7"/>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edge">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wipe(up)">
                                      <p:cBhvr>
                                        <p:cTn id="17" dur="3000"/>
                                        <p:tgtEl>
                                          <p:spTgt spid="205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 calcmode="lin" valueType="num">
                                      <p:cBhvr additive="base">
                                        <p:cTn id="22"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2">
                                            <p:txEl>
                                              <p:pRg st="1" end="1"/>
                                            </p:txEl>
                                          </p:spTgt>
                                        </p:tgtEl>
                                        <p:attrNameLst>
                                          <p:attrName>style.visibility</p:attrName>
                                        </p:attrNameLst>
                                      </p:cBhvr>
                                      <p:to>
                                        <p:strVal val="visible"/>
                                      </p:to>
                                    </p:set>
                                    <p:animEffect transition="in" filter="wipe(up)">
                                      <p:cBhvr>
                                        <p:cTn id="28" dur="500"/>
                                        <p:tgtEl>
                                          <p:spTgt spid="12">
                                            <p:txEl>
                                              <p:pRg st="1" end="1"/>
                                            </p:txEl>
                                          </p:spTgt>
                                        </p:tgtEl>
                                      </p:cBhvr>
                                    </p:animEffect>
                                  </p:childTnLst>
                                </p:cTn>
                              </p:par>
                              <p:par>
                                <p:cTn id="29" presetID="22" presetClass="entr" presetSubtype="1"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Effect transition="in" filter="wipe(up)">
                                      <p:cBhvr>
                                        <p:cTn id="31"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55</a:t>
            </a:fld>
            <a:endParaRPr lang="en-US"/>
          </a:p>
        </p:txBody>
      </p:sp>
      <p:sp>
        <p:nvSpPr>
          <p:cNvPr id="6" name="TextBox 5"/>
          <p:cNvSpPr txBox="1"/>
          <p:nvPr/>
        </p:nvSpPr>
        <p:spPr>
          <a:xfrm>
            <a:off x="304800" y="909935"/>
            <a:ext cx="44196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dò chuỗi vào  </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3075" name="Picture 3"/>
          <p:cNvPicPr>
            <a:picLocks noChangeAspect="1" noChangeArrowheads="1"/>
          </p:cNvPicPr>
          <p:nvPr/>
        </p:nvPicPr>
        <p:blipFill>
          <a:blip r:embed="rId3" cstate="print"/>
          <a:srcRect/>
          <a:stretch>
            <a:fillRect/>
          </a:stretch>
        </p:blipFill>
        <p:spPr bwMode="auto">
          <a:xfrm>
            <a:off x="5105400" y="152400"/>
            <a:ext cx="2973355" cy="18288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1371600" y="2209800"/>
            <a:ext cx="2392933" cy="2133600"/>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5257800" y="2057400"/>
            <a:ext cx="2453977" cy="2209800"/>
          </a:xfrm>
          <a:prstGeom prst="rect">
            <a:avLst/>
          </a:prstGeom>
          <a:noFill/>
          <a:ln w="9525">
            <a:noFill/>
            <a:miter lim="800000"/>
            <a:headEnd/>
            <a:tailEnd/>
          </a:ln>
        </p:spPr>
      </p:pic>
      <p:sp>
        <p:nvSpPr>
          <p:cNvPr id="14" name="TextBox 13"/>
          <p:cNvSpPr txBox="1"/>
          <p:nvPr/>
        </p:nvSpPr>
        <p:spPr>
          <a:xfrm>
            <a:off x="457200" y="4648200"/>
            <a:ext cx="8458200" cy="1723549"/>
          </a:xfrm>
          <a:prstGeom prst="rect">
            <a:avLst/>
          </a:prstGeom>
          <a:noFill/>
        </p:spPr>
        <p:txBody>
          <a:bodyPr wrap="square" rtlCol="0">
            <a:spAutoFit/>
          </a:bodyPr>
          <a:lstStyle/>
          <a:p>
            <a:pPr>
              <a:spcBef>
                <a:spcPts val="600"/>
              </a:spcBef>
              <a:spcAft>
                <a:spcPts val="600"/>
              </a:spcAft>
            </a:pPr>
            <a:r>
              <a:rPr lang="en-US" sz="2400" spc="-100" smtClean="0">
                <a:latin typeface="Tahoma" pitchFamily="34" charset="0"/>
                <a:ea typeface="Tahoma" pitchFamily="34" charset="0"/>
                <a:cs typeface="Tahoma" pitchFamily="34" charset="0"/>
              </a:rPr>
              <a:t>Dạng sóng trong hình (b) và (c) cho thấy Q chỉ lên cao khi A lên cao trước B, để đáp ứng được với cạnh xuống của B.</a:t>
            </a:r>
          </a:p>
          <a:p>
            <a:pPr>
              <a:spcBef>
                <a:spcPts val="600"/>
              </a:spcBef>
              <a:spcAft>
                <a:spcPts val="600"/>
              </a:spcAft>
            </a:pPr>
            <a:r>
              <a:rPr lang="en-US" sz="2400" spc="-100" smtClean="0">
                <a:latin typeface="Tahoma" pitchFamily="34" charset="0"/>
                <a:ea typeface="Tahoma" pitchFamily="34" charset="0"/>
                <a:cs typeface="Tahoma" pitchFamily="34" charset="0"/>
              </a:rPr>
              <a:t>Vậy để mạch hoạt động được thì A phải được lên cao ít nhất với thời gian ít nhất bằng thời gian thiết lập của FF.  </a:t>
            </a:r>
            <a:endParaRPr lang="en-US" sz="2400" spc="-100">
              <a:latin typeface="Tahoma" pitchFamily="34" charset="0"/>
              <a:ea typeface="Tahoma" pitchFamily="34" charset="0"/>
              <a:cs typeface="Tahoma" pitchFamily="34" charset="0"/>
            </a:endParaRPr>
          </a:p>
        </p:txBody>
      </p:sp>
      <p:sp>
        <p:nvSpPr>
          <p:cNvPr id="10" name="TextBox 9"/>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wedge">
                                      <p:cBhvr>
                                        <p:cTn id="12" dur="20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wipe(up)">
                                      <p:cBhvr>
                                        <p:cTn id="17" dur="1000"/>
                                        <p:tgtEl>
                                          <p:spTgt spid="30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077"/>
                                        </p:tgtEl>
                                        <p:attrNameLst>
                                          <p:attrName>style.visibility</p:attrName>
                                        </p:attrNameLst>
                                      </p:cBhvr>
                                      <p:to>
                                        <p:strVal val="visible"/>
                                      </p:to>
                                    </p:set>
                                    <p:animEffect transition="in" filter="wipe(up)">
                                      <p:cBhvr>
                                        <p:cTn id="22" dur="1000"/>
                                        <p:tgtEl>
                                          <p:spTgt spid="30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wipe(up)">
                                      <p:cBhvr>
                                        <p:cTn id="27" dur="10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
                                            <p:txEl>
                                              <p:pRg st="1" end="1"/>
                                            </p:txEl>
                                          </p:spTgt>
                                        </p:tgtEl>
                                        <p:attrNameLst>
                                          <p:attrName>style.visibility</p:attrName>
                                        </p:attrNameLst>
                                      </p:cBhvr>
                                      <p:to>
                                        <p:strVal val="visible"/>
                                      </p:to>
                                    </p:set>
                                    <p:animEffect transition="in" filter="wipe(up)">
                                      <p:cBhvr>
                                        <p:cTn id="32" dur="10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56</a:t>
            </a:fld>
            <a:endParaRPr lang="en-US"/>
          </a:p>
        </p:txBody>
      </p:sp>
      <p:sp>
        <p:nvSpPr>
          <p:cNvPr id="6" name="TextBox 5"/>
          <p:cNvSpPr txBox="1"/>
          <p:nvPr/>
        </p:nvSpPr>
        <p:spPr>
          <a:xfrm>
            <a:off x="304800" y="909935"/>
            <a:ext cx="43434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L</a:t>
            </a:r>
            <a:r>
              <a:rPr lang="vi-VN"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ư</a:t>
            </a:r>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u trữ và chuyển dữ liệu </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381000" y="1371600"/>
            <a:ext cx="83058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Truyền dữ liệu đồng bộ với nhiều dạng FF kích xung </a:t>
            </a:r>
            <a:endParaRPr lang="en-US" sz="2400" spc="-100">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609600" y="2286000"/>
            <a:ext cx="3543300" cy="1724025"/>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648200" y="2324100"/>
            <a:ext cx="3533775" cy="171450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742950" y="4495800"/>
            <a:ext cx="3524250" cy="1695450"/>
          </a:xfrm>
          <a:prstGeom prst="rect">
            <a:avLst/>
          </a:prstGeom>
          <a:noFill/>
          <a:ln w="9525">
            <a:noFill/>
            <a:miter lim="800000"/>
            <a:headEnd/>
            <a:tailEnd/>
          </a:ln>
        </p:spPr>
      </p:pic>
      <p:sp>
        <p:nvSpPr>
          <p:cNvPr id="10" name="TextBox 9"/>
          <p:cNvSpPr txBox="1"/>
          <p:nvPr/>
        </p:nvSpPr>
        <p:spPr>
          <a:xfrm>
            <a:off x="4724400" y="4572000"/>
            <a:ext cx="4114800" cy="1200329"/>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Nhận xét:</a:t>
            </a:r>
          </a:p>
          <a:p>
            <a:r>
              <a:rPr lang="en-US" sz="2400" spc="-100" smtClean="0">
                <a:latin typeface="Tahoma" pitchFamily="34" charset="0"/>
                <a:ea typeface="Tahoma" pitchFamily="34" charset="0"/>
                <a:cs typeface="Tahoma" pitchFamily="34" charset="0"/>
              </a:rPr>
              <a:t>Dùng FFD</a:t>
            </a:r>
          </a:p>
          <a:p>
            <a:r>
              <a:rPr lang="en-US" sz="2400" spc="-100" smtClean="0">
                <a:latin typeface="Tahoma" pitchFamily="34" charset="0"/>
                <a:ea typeface="Tahoma" pitchFamily="34" charset="0"/>
                <a:cs typeface="Tahoma" pitchFamily="34" charset="0"/>
              </a:rPr>
              <a:t>Chuyển FFJK, SR sang FFD  </a:t>
            </a:r>
            <a:endParaRPr lang="en-US" sz="2400" spc="-100">
              <a:latin typeface="Tahoma" pitchFamily="34" charset="0"/>
              <a:ea typeface="Tahoma" pitchFamily="34" charset="0"/>
              <a:cs typeface="Tahoma" pitchFamily="34" charset="0"/>
            </a:endParaRPr>
          </a:p>
        </p:txBody>
      </p:sp>
      <p:sp>
        <p:nvSpPr>
          <p:cNvPr id="11" name="TextBox 10"/>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wedge">
                                      <p:cBhvr>
                                        <p:cTn id="17" dur="20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wedge">
                                      <p:cBhvr>
                                        <p:cTn id="22" dur="2000"/>
                                        <p:tgtEl>
                                          <p:spTgt spid="4099"/>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wedge">
                                      <p:cBhvr>
                                        <p:cTn id="27" dur="2000"/>
                                        <p:tgtEl>
                                          <p:spTgt spid="410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 calcmode="lin" valueType="num">
                                      <p:cBhvr additive="base">
                                        <p:cTn id="32"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animEffect transition="in" filter="wipe(left)">
                                      <p:cBhvr>
                                        <p:cTn id="38" dur="2000"/>
                                        <p:tgtEl>
                                          <p:spTgt spid="10">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left)">
                                      <p:cBhvr>
                                        <p:cTn id="43" dur="20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57</a:t>
            </a:fld>
            <a:endParaRPr lang="en-US"/>
          </a:p>
        </p:txBody>
      </p:sp>
      <p:sp>
        <p:nvSpPr>
          <p:cNvPr id="10" name="TextBox 9"/>
          <p:cNvSpPr txBox="1"/>
          <p:nvPr/>
        </p:nvSpPr>
        <p:spPr>
          <a:xfrm>
            <a:off x="304800" y="762000"/>
            <a:ext cx="86106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L</a:t>
            </a:r>
            <a:r>
              <a:rPr lang="vi-VN"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ư</a:t>
            </a:r>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u trữ và chuyển dữ liệu dùng ngõ vào không đồng bộ </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838200" y="1295400"/>
            <a:ext cx="6477000" cy="2772868"/>
          </a:xfrm>
          <a:prstGeom prst="rect">
            <a:avLst/>
          </a:prstGeom>
          <a:noFill/>
          <a:ln w="9525">
            <a:noFill/>
            <a:miter lim="800000"/>
            <a:headEnd/>
            <a:tailEnd/>
          </a:ln>
        </p:spPr>
      </p:pic>
      <p:sp>
        <p:nvSpPr>
          <p:cNvPr id="12" name="TextBox 11"/>
          <p:cNvSpPr txBox="1"/>
          <p:nvPr/>
        </p:nvSpPr>
        <p:spPr>
          <a:xfrm>
            <a:off x="381000" y="4267200"/>
            <a:ext cx="8610600" cy="1938992"/>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Các ngõ vào đồng bộ được tác động ở mức thấp, enable ở mức thấp, kềm ngõ ra 2 cổng NAND ở mức cao.</a:t>
            </a:r>
          </a:p>
          <a:p>
            <a:r>
              <a:rPr lang="en-US" sz="2400" spc="-100" smtClean="0">
                <a:latin typeface="Tahoma" pitchFamily="34" charset="0"/>
                <a:ea typeface="Tahoma" pitchFamily="34" charset="0"/>
                <a:cs typeface="Tahoma" pitchFamily="34" charset="0"/>
              </a:rPr>
              <a:t>Khi tác động enable lên cao, một trong 2 ngõ ra của NAND xuống thấp, tác động các ngõ điều khiển không đồng bộ, đưa dữ liệu vào FF một cách độc lập với xung đồng bộ CLK.    </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wedge">
                                      <p:cBhvr>
                                        <p:cTn id="12" dur="20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wipe(up)">
                                      <p:cBhvr>
                                        <p:cTn id="17" dur="10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wipe(up)">
                                      <p:cBhvr>
                                        <p:cTn id="22" dur="10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58</a:t>
            </a:fld>
            <a:endParaRPr lang="en-US"/>
          </a:p>
        </p:txBody>
      </p:sp>
      <p:sp>
        <p:nvSpPr>
          <p:cNvPr id="6" name="TextBox 5"/>
          <p:cNvSpPr txBox="1"/>
          <p:nvPr/>
        </p:nvSpPr>
        <p:spPr>
          <a:xfrm>
            <a:off x="4724400" y="304800"/>
            <a:ext cx="41148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Truyền dữ liệu song song </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1752600" y="990600"/>
            <a:ext cx="4620025" cy="5638800"/>
          </a:xfrm>
          <a:prstGeom prst="rect">
            <a:avLst/>
          </a:prstGeom>
          <a:noFill/>
          <a:ln w="9525">
            <a:noFill/>
            <a:miter lim="800000"/>
            <a:headEnd/>
            <a:tailEnd/>
          </a:ln>
        </p:spPr>
      </p:pic>
      <p:sp>
        <p:nvSpPr>
          <p:cNvPr id="8" name="TextBox 7"/>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edge">
                                      <p:cBhvr>
                                        <p:cTn id="12"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59</a:t>
            </a:fld>
            <a:endParaRPr lang="en-US"/>
          </a:p>
        </p:txBody>
      </p:sp>
      <p:sp>
        <p:nvSpPr>
          <p:cNvPr id="6" name="TextBox 5"/>
          <p:cNvSpPr txBox="1"/>
          <p:nvPr/>
        </p:nvSpPr>
        <p:spPr>
          <a:xfrm>
            <a:off x="304800" y="757535"/>
            <a:ext cx="58674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Truyền dữ liệu nối tiếp: Thanh ghi dời </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7170" name="Picture 2"/>
          <p:cNvPicPr>
            <a:picLocks noChangeAspect="1" noChangeArrowheads="1"/>
          </p:cNvPicPr>
          <p:nvPr/>
        </p:nvPicPr>
        <p:blipFill>
          <a:blip r:embed="rId3" cstate="print"/>
          <a:srcRect/>
          <a:stretch>
            <a:fillRect/>
          </a:stretch>
        </p:blipFill>
        <p:spPr bwMode="auto">
          <a:xfrm>
            <a:off x="952500" y="1219200"/>
            <a:ext cx="5524500" cy="178117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2419350" y="2971800"/>
            <a:ext cx="3524250" cy="3724275"/>
          </a:xfrm>
          <a:prstGeom prst="rect">
            <a:avLst/>
          </a:prstGeom>
          <a:noFill/>
          <a:ln w="9525">
            <a:noFill/>
            <a:miter lim="800000"/>
            <a:headEnd/>
            <a:tailEnd/>
          </a:ln>
        </p:spPr>
      </p:pic>
      <p:sp>
        <p:nvSpPr>
          <p:cNvPr id="7" name="TextBox 6"/>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wipe(left)">
                                      <p:cBhvr>
                                        <p:cTn id="12" dur="20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wipe(up)">
                                      <p:cBhvr>
                                        <p:cTn id="17" dur="30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228600" y="152400"/>
            <a:ext cx="4267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Mục tiêu</a:t>
            </a:r>
            <a:endParaRPr lang="en-US" sz="4000">
              <a:solidFill>
                <a:srgbClr val="0070C0"/>
              </a:solidFill>
              <a:latin typeface="Arial-Rounded" pitchFamily="34" charset="0"/>
              <a:ea typeface="Arial-Rounded" pitchFamily="34" charset="0"/>
              <a:cs typeface="Arial-Rounded" pitchFamily="34" charset="0"/>
            </a:endParaRPr>
          </a:p>
        </p:txBody>
      </p:sp>
      <p:sp>
        <p:nvSpPr>
          <p:cNvPr id="6" name="TextBox 5"/>
          <p:cNvSpPr txBox="1"/>
          <p:nvPr/>
        </p:nvSpPr>
        <p:spPr>
          <a:xfrm>
            <a:off x="152400" y="1585823"/>
            <a:ext cx="8763000" cy="3062377"/>
          </a:xfrm>
          <a:prstGeom prst="rect">
            <a:avLst/>
          </a:prstGeom>
          <a:noFill/>
        </p:spPr>
        <p:txBody>
          <a:bodyPr wrap="square" rtlCol="0">
            <a:spAutoFit/>
          </a:bodyPr>
          <a:lstStyle/>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Dùng giản đồ chuyển trạng thái để mô tả hoạt động đếm.</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Dùng FF trong mạch đồng bộ.</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Kết nối các thanh ghi tạo mạch truyền dữ liệu.</a:t>
            </a:r>
          </a:p>
          <a:p>
            <a:pPr>
              <a:spcBef>
                <a:spcPts val="600"/>
              </a:spcBef>
              <a:buFont typeface="Wingdings 2"/>
              <a:buChar char="ä"/>
            </a:pPr>
            <a:r>
              <a:rPr lang="en-US" sz="2400" spc="-100" smtClean="0">
                <a:latin typeface="Tahoma" pitchFamily="34" charset="0"/>
                <a:ea typeface="Tahoma" pitchFamily="34" charset="0"/>
                <a:cs typeface="Tahoma" pitchFamily="34" charset="0"/>
              </a:rPr>
              <a:t> Dùng FF làm mạch chia tần số và mạch đếm.</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Ghi nhận và dự báo ảnh hưởng khi xung clock bị lệch trong mạch đồng bộ.</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Hỏng hóc trong mạch FF </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60</a:t>
            </a:fld>
            <a:endParaRPr lang="en-US"/>
          </a:p>
        </p:txBody>
      </p:sp>
      <p:sp>
        <p:nvSpPr>
          <p:cNvPr id="6" name="TextBox 5"/>
          <p:cNvSpPr txBox="1"/>
          <p:nvPr/>
        </p:nvSpPr>
        <p:spPr>
          <a:xfrm>
            <a:off x="304800" y="757535"/>
            <a:ext cx="58674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Truyền dữ liệu nối tiếp: Thanh ghi dời </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457200" y="1295400"/>
            <a:ext cx="38100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Yêu cầu về thời gian giữ </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0" name="TextBox 9"/>
          <p:cNvSpPr txBox="1"/>
          <p:nvPr/>
        </p:nvSpPr>
        <p:spPr>
          <a:xfrm>
            <a:off x="152400" y="2005548"/>
            <a:ext cx="8839200" cy="3785652"/>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Trong dạng thanh ghi này, thì các FF phải có thời gian giữ rất bé, để tránh tình trạng các có lúc ngõ vào J,K thay đổi đồng thời với cạnh của CLK.  </a:t>
            </a:r>
          </a:p>
          <a:p>
            <a:r>
              <a:rPr lang="en-US" sz="2400" spc="-100" smtClean="0">
                <a:latin typeface="Tahoma" pitchFamily="34" charset="0"/>
                <a:ea typeface="Tahoma" pitchFamily="34" charset="0"/>
                <a:cs typeface="Tahoma" pitchFamily="34" charset="0"/>
              </a:rPr>
              <a:t>Thí dụ khi ngõ ra X</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chuyển từ 1 xuống 0 theo cạnh xuống xung CLK, làm ngõ vào J,K của X</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thay đổi khi xung CLK thay đổi. Thực tế  do thời gian truyền trễ của X</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nên ngõ vào J,K của  không thay đổi theo cạnh xuống của CLK.</a:t>
            </a:r>
          </a:p>
          <a:p>
            <a:r>
              <a:rPr lang="en-US" sz="2400" spc="-100" smtClean="0">
                <a:latin typeface="Tahoma" pitchFamily="34" charset="0"/>
                <a:ea typeface="Tahoma" pitchFamily="34" charset="0"/>
                <a:cs typeface="Tahoma" pitchFamily="34" charset="0"/>
              </a:rPr>
              <a:t>Vậy, thanh ghi phải dùng các FFJK kích cạnh với thời gian giữ t</a:t>
            </a:r>
            <a:r>
              <a:rPr lang="en-US" sz="2400" spc="-100" baseline="-25000" smtClean="0">
                <a:latin typeface="Tahoma" pitchFamily="34" charset="0"/>
                <a:ea typeface="Tahoma" pitchFamily="34" charset="0"/>
                <a:cs typeface="Tahoma" pitchFamily="34" charset="0"/>
              </a:rPr>
              <a:t>H</a:t>
            </a:r>
            <a:r>
              <a:rPr lang="en-US" sz="2400" spc="-100" smtClean="0">
                <a:latin typeface="Tahoma" pitchFamily="34" charset="0"/>
                <a:ea typeface="Tahoma" pitchFamily="34" charset="0"/>
                <a:cs typeface="Tahoma" pitchFamily="34" charset="0"/>
              </a:rPr>
              <a:t> bé hơn thời gian truyền trễ từ CLK đến Q của 1 FF.</a:t>
            </a:r>
          </a:p>
          <a:p>
            <a:r>
              <a:rPr lang="en-US" sz="2400" spc="-100" smtClean="0">
                <a:latin typeface="Tahoma" pitchFamily="34" charset="0"/>
                <a:ea typeface="Tahoma" pitchFamily="34" charset="0"/>
                <a:cs typeface="Tahoma" pitchFamily="34" charset="0"/>
              </a:rPr>
              <a:t>May mắn là hầu hết các FF kích cạnh đời mới đều thỏa được điều này.</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checkerboard(across)">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checkerboard(across)">
                                      <p:cBhvr>
                                        <p:cTn id="22" dur="5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checkerboard(across)">
                                      <p:cBhvr>
                                        <p:cTn id="27" dur="500"/>
                                        <p:tgtEl>
                                          <p:spTgt spid="1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animEffect transition="in" filter="wipe(up)">
                                      <p:cBhvr>
                                        <p:cTn id="32"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61</a:t>
            </a:fld>
            <a:endParaRPr lang="en-US"/>
          </a:p>
        </p:txBody>
      </p:sp>
      <p:sp>
        <p:nvSpPr>
          <p:cNvPr id="8" name="TextBox 7"/>
          <p:cNvSpPr txBox="1"/>
          <p:nvPr/>
        </p:nvSpPr>
        <p:spPr>
          <a:xfrm>
            <a:off x="304800" y="762000"/>
            <a:ext cx="73152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Truyền dữ liệu nối tiếp giữa các thanh ghi  </a:t>
            </a:r>
            <a:endParaRPr lang="en-US" sz="2400" spc="-1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1" name="TextBox 10"/>
          <p:cNvSpPr txBox="1"/>
          <p:nvPr/>
        </p:nvSpPr>
        <p:spPr>
          <a:xfrm>
            <a:off x="381000" y="1143000"/>
            <a:ext cx="83058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Dùng FFD đơn giản hơn so với các dạng FF khá</a:t>
            </a:r>
            <a:r>
              <a:rPr lang="en-US" sz="2400" smtClean="0">
                <a:latin typeface="Arial-Rounded"/>
              </a:rPr>
              <a:t>c </a:t>
            </a:r>
            <a:endParaRPr lang="en-US" sz="2400">
              <a:latin typeface="Arial-Rounded"/>
            </a:endParaRPr>
          </a:p>
        </p:txBody>
      </p:sp>
      <p:pic>
        <p:nvPicPr>
          <p:cNvPr id="2050" name="Picture 2"/>
          <p:cNvPicPr>
            <a:picLocks noChangeAspect="1" noChangeArrowheads="1"/>
          </p:cNvPicPr>
          <p:nvPr/>
        </p:nvPicPr>
        <p:blipFill>
          <a:blip r:embed="rId3" cstate="print"/>
          <a:srcRect/>
          <a:stretch>
            <a:fillRect/>
          </a:stretch>
        </p:blipFill>
        <p:spPr bwMode="auto">
          <a:xfrm>
            <a:off x="990600" y="1778107"/>
            <a:ext cx="6210300" cy="2031893"/>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457200" y="4038600"/>
            <a:ext cx="5558118" cy="2362200"/>
          </a:xfrm>
          <a:prstGeom prst="rect">
            <a:avLst/>
          </a:prstGeom>
          <a:noFill/>
          <a:ln w="9525">
            <a:noFill/>
            <a:miter lim="800000"/>
            <a:headEnd/>
            <a:tailEnd/>
          </a:ln>
        </p:spPr>
      </p:pic>
      <p:sp>
        <p:nvSpPr>
          <p:cNvPr id="15" name="TextBox 14"/>
          <p:cNvSpPr txBox="1"/>
          <p:nvPr/>
        </p:nvSpPr>
        <p:spPr>
          <a:xfrm>
            <a:off x="6248400" y="4648200"/>
            <a:ext cx="2895600" cy="156966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Truyền nối tiếp thông tin từ </a:t>
            </a:r>
          </a:p>
          <a:p>
            <a:r>
              <a:rPr lang="en-US" sz="2400" spc="-100" smtClean="0">
                <a:latin typeface="Tahoma" pitchFamily="34" charset="0"/>
                <a:ea typeface="Tahoma" pitchFamily="34" charset="0"/>
                <a:cs typeface="Tahoma" pitchFamily="34" charset="0"/>
              </a:rPr>
              <a:t>thanh ghi X sang thanh ghi Y</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edge">
                                      <p:cBhvr>
                                        <p:cTn id="17" dur="20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wedge">
                                      <p:cBhvr>
                                        <p:cTn id="22" dur="2000"/>
                                        <p:tgtEl>
                                          <p:spTgt spid="205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62</a:t>
            </a:fld>
            <a:endParaRPr lang="en-US"/>
          </a:p>
        </p:txBody>
      </p:sp>
      <p:sp>
        <p:nvSpPr>
          <p:cNvPr id="6" name="TextBox 5"/>
          <p:cNvSpPr txBox="1"/>
          <p:nvPr/>
        </p:nvSpPr>
        <p:spPr>
          <a:xfrm>
            <a:off x="304800" y="909935"/>
            <a:ext cx="8686800" cy="830997"/>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Xét hình trên, tìm nội dung của các FF sau khi có 6 xung dời</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304800" y="1752600"/>
            <a:ext cx="8686800" cy="2308324"/>
          </a:xfrm>
          <a:prstGeom prst="rect">
            <a:avLst/>
          </a:prstGeom>
          <a:noFill/>
        </p:spPr>
        <p:txBody>
          <a:bodyPr wrap="square" rtlCol="0">
            <a:spAutoFit/>
          </a:bodyPr>
          <a:lstStyle/>
          <a:p>
            <a:r>
              <a:rPr lang="en-US" sz="2400" spc="-100" smtClean="0">
                <a:solidFill>
                  <a:srgbClr val="FF0000"/>
                </a:solidFill>
                <a:latin typeface="Tahoma" pitchFamily="34" charset="0"/>
                <a:ea typeface="Tahoma" pitchFamily="34" charset="0"/>
                <a:cs typeface="Tahoma" pitchFamily="34" charset="0"/>
              </a:rPr>
              <a:t>Giải:</a:t>
            </a:r>
          </a:p>
          <a:p>
            <a:r>
              <a:rPr lang="en-US" sz="2400" spc="-100" smtClean="0">
                <a:latin typeface="Tahoma" pitchFamily="34" charset="0"/>
                <a:ea typeface="Tahoma" pitchFamily="34" charset="0"/>
                <a:cs typeface="Tahoma" pitchFamily="34" charset="0"/>
              </a:rPr>
              <a:t>Trong hình, tìm nội dung của các FF sau khi thêm 3 xung dời. Vậy sau 6 xung dời thì các FF đều về trạng thái 0.</a:t>
            </a:r>
          </a:p>
          <a:p>
            <a:r>
              <a:rPr lang="en-US" sz="2400" spc="-100" smtClean="0">
                <a:solidFill>
                  <a:srgbClr val="FF0000"/>
                </a:solidFill>
                <a:latin typeface="Tahoma" pitchFamily="34" charset="0"/>
                <a:ea typeface="Tahoma" pitchFamily="34" charset="0"/>
                <a:cs typeface="Tahoma" pitchFamily="34" charset="0"/>
              </a:rPr>
              <a:t>Cách khác</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Trị 0 tại ngõ vào D của X</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dời 0 sau từng xung, vậy sau 6 xung thì các FF đều có giá trị 0.</a:t>
            </a:r>
            <a:endParaRPr lang="en-US" sz="2400" spc="-100">
              <a:latin typeface="Tahoma" pitchFamily="34" charset="0"/>
              <a:ea typeface="Tahoma" pitchFamily="34" charset="0"/>
              <a:cs typeface="Tahoma" pitchFamily="34" charset="0"/>
            </a:endParaRPr>
          </a:p>
        </p:txBody>
      </p:sp>
      <p:sp>
        <p:nvSpPr>
          <p:cNvPr id="8" name="TextBox 7"/>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heckerboard(across)">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wipe(up)">
                                      <p:cBhvr>
                                        <p:cTn id="22" dur="10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additive="base">
                                        <p:cTn id="27" dur="10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wipe(up)">
                                      <p:cBhvr>
                                        <p:cTn id="33" dur="1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63</a:t>
            </a:fld>
            <a:endParaRPr lang="en-US"/>
          </a:p>
        </p:txBody>
      </p:sp>
      <p:sp>
        <p:nvSpPr>
          <p:cNvPr id="6" name="TextBox 5"/>
          <p:cNvSpPr txBox="1"/>
          <p:nvPr/>
        </p:nvSpPr>
        <p:spPr>
          <a:xfrm>
            <a:off x="304800" y="909935"/>
            <a:ext cx="8839200" cy="830997"/>
          </a:xfrm>
          <a:prstGeom prst="rect">
            <a:avLst/>
          </a:prstGeom>
          <a:noFill/>
        </p:spPr>
        <p:txBody>
          <a:bodyPr wrap="square" rtlCol="0">
            <a:spAutoFit/>
          </a:bodyPr>
          <a:lstStyle/>
          <a:p>
            <a:r>
              <a:rPr lang="en-US" sz="2400" spc="-100" smtClean="0">
                <a:solidFill>
                  <a:srgbClr val="FF0000"/>
                </a:solidFill>
                <a:latin typeface="Tahoma" pitchFamily="34" charset="0"/>
                <a:ea typeface="Tahoma" pitchFamily="34" charset="0"/>
                <a:cs typeface="Tahoma" pitchFamily="34" charset="0"/>
              </a:rPr>
              <a:t>Dời trái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Có thể thiết lập mạch dời trái thay vì dời phải, tùy theo thiết kế.  </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152400" y="2111276"/>
            <a:ext cx="8839200" cy="2923877"/>
          </a:xfrm>
          <a:prstGeom prst="rect">
            <a:avLst/>
          </a:prstGeom>
          <a:noFill/>
        </p:spPr>
        <p:txBody>
          <a:bodyPr wrap="square" rtlCol="0">
            <a:spAutoFit/>
          </a:bodyPr>
          <a:lstStyle/>
          <a:p>
            <a:pPr>
              <a:spcBef>
                <a:spcPts val="600"/>
              </a:spcBef>
              <a:spcAft>
                <a:spcPts val="600"/>
              </a:spcAft>
            </a:pPr>
            <a:r>
              <a:rPr lang="en-US" sz="2400" spc="-100" smtClean="0">
                <a:solidFill>
                  <a:srgbClr val="FF0000"/>
                </a:solidFill>
                <a:latin typeface="Tahoma" pitchFamily="34" charset="0"/>
                <a:ea typeface="Tahoma" pitchFamily="34" charset="0"/>
                <a:cs typeface="Tahoma" pitchFamily="34" charset="0"/>
              </a:rPr>
              <a:t>Truyền song song và truyền nối tiếp</a:t>
            </a:r>
            <a:r>
              <a:rPr lang="en-US" sz="2400" spc="-100" smtClean="0">
                <a:latin typeface="Tahoma" pitchFamily="34" charset="0"/>
                <a:ea typeface="Tahoma" pitchFamily="34" charset="0"/>
                <a:cs typeface="Tahoma" pitchFamily="34" charset="0"/>
              </a:rPr>
              <a:t>:</a:t>
            </a:r>
          </a:p>
          <a:p>
            <a:pPr>
              <a:spcBef>
                <a:spcPts val="600"/>
              </a:spcBef>
              <a:spcAft>
                <a:spcPts val="600"/>
              </a:spcAft>
            </a:pPr>
            <a:r>
              <a:rPr lang="en-US" sz="2400" spc="-100" smtClean="0">
                <a:latin typeface="Tahoma" pitchFamily="34" charset="0"/>
                <a:ea typeface="Tahoma" pitchFamily="34" charset="0"/>
                <a:cs typeface="Tahoma" pitchFamily="34" charset="0"/>
              </a:rPr>
              <a:t>Khi </a:t>
            </a:r>
            <a:r>
              <a:rPr lang="en-US" sz="2400" b="1" spc="-100" smtClean="0">
                <a:latin typeface="Tahoma" pitchFamily="34" charset="0"/>
                <a:ea typeface="Tahoma" pitchFamily="34" charset="0"/>
                <a:cs typeface="Tahoma" pitchFamily="34" charset="0"/>
              </a:rPr>
              <a:t>truyền song song</a:t>
            </a:r>
            <a:r>
              <a:rPr lang="en-US" sz="2400" spc="-100" smtClean="0">
                <a:latin typeface="Tahoma" pitchFamily="34" charset="0"/>
                <a:ea typeface="Tahoma" pitchFamily="34" charset="0"/>
                <a:cs typeface="Tahoma" pitchFamily="34" charset="0"/>
              </a:rPr>
              <a:t>, dữ liệu ra đồng thời sau một xung điều khiển (bất chấp số bit được truyền)</a:t>
            </a:r>
          </a:p>
          <a:p>
            <a:pPr>
              <a:spcBef>
                <a:spcPts val="600"/>
              </a:spcBef>
              <a:spcAft>
                <a:spcPts val="600"/>
              </a:spcAft>
            </a:pPr>
            <a:r>
              <a:rPr lang="en-US" sz="2400" spc="-100" smtClean="0">
                <a:latin typeface="Tahoma" pitchFamily="34" charset="0"/>
                <a:ea typeface="Tahoma" pitchFamily="34" charset="0"/>
                <a:cs typeface="Tahoma" pitchFamily="34" charset="0"/>
              </a:rPr>
              <a:t>Khi </a:t>
            </a:r>
            <a:r>
              <a:rPr lang="en-US" sz="2400" b="1" spc="-100" smtClean="0">
                <a:latin typeface="Tahoma" pitchFamily="34" charset="0"/>
                <a:ea typeface="Tahoma" pitchFamily="34" charset="0"/>
                <a:cs typeface="Tahoma" pitchFamily="34" charset="0"/>
              </a:rPr>
              <a:t>truyền nối tiếp</a:t>
            </a:r>
            <a:r>
              <a:rPr lang="en-US" sz="2400" spc="-100" smtClean="0">
                <a:latin typeface="Tahoma" pitchFamily="34" charset="0"/>
                <a:ea typeface="Tahoma" pitchFamily="34" charset="0"/>
                <a:cs typeface="Tahoma" pitchFamily="34" charset="0"/>
              </a:rPr>
              <a:t>, để truyền N bit, cần N xung dời </a:t>
            </a:r>
          </a:p>
          <a:p>
            <a:pPr>
              <a:spcBef>
                <a:spcPts val="600"/>
              </a:spcBef>
              <a:spcAft>
                <a:spcPts val="600"/>
              </a:spcAft>
            </a:pPr>
            <a:r>
              <a:rPr lang="en-US" sz="2400" spc="-100" smtClean="0">
                <a:latin typeface="Tahoma" pitchFamily="34" charset="0"/>
                <a:ea typeface="Tahoma" pitchFamily="34" charset="0"/>
                <a:cs typeface="Tahoma" pitchFamily="34" charset="0"/>
              </a:rPr>
              <a:t>Truyền song song nhanh hơn truyền nối tiếp. </a:t>
            </a:r>
          </a:p>
          <a:p>
            <a:pPr>
              <a:spcBef>
                <a:spcPts val="600"/>
              </a:spcBef>
              <a:spcAft>
                <a:spcPts val="600"/>
              </a:spcAft>
            </a:pPr>
            <a:r>
              <a:rPr lang="en-US" sz="2400" spc="-100" smtClean="0">
                <a:latin typeface="Tahoma" pitchFamily="34" charset="0"/>
                <a:ea typeface="Tahoma" pitchFamily="34" charset="0"/>
                <a:cs typeface="Tahoma" pitchFamily="34" charset="0"/>
              </a:rPr>
              <a:t>Tùy theo ứng dụng, có thể truyền song song hay nối tiếp. </a:t>
            </a:r>
            <a:endParaRPr lang="en-US" sz="2400" spc="-100">
              <a:latin typeface="Tahoma" pitchFamily="34" charset="0"/>
              <a:ea typeface="Tahoma" pitchFamily="34" charset="0"/>
              <a:cs typeface="Tahoma" pitchFamily="34" charset="0"/>
            </a:endParaRPr>
          </a:p>
        </p:txBody>
      </p:sp>
      <p:sp>
        <p:nvSpPr>
          <p:cNvPr id="8" name="TextBox 7"/>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wipe(left)">
                                      <p:cBhvr>
                                        <p:cTn id="13" dur="10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additive="base">
                                        <p:cTn id="18"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wipe(up)">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wipe(left)">
                                      <p:cBhvr>
                                        <p:cTn id="29" dur="500"/>
                                        <p:tgtEl>
                                          <p:spTgt spid="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wipe(left)">
                                      <p:cBhvr>
                                        <p:cTn id="34" dur="500"/>
                                        <p:tgtEl>
                                          <p:spTgt spid="9">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Effect transition="in" filter="wipe(left)">
                                      <p:cBhvr>
                                        <p:cTn id="39"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64</a:t>
            </a:fld>
            <a:endParaRPr lang="en-US"/>
          </a:p>
        </p:txBody>
      </p:sp>
      <p:sp>
        <p:nvSpPr>
          <p:cNvPr id="6" name="TextBox 5"/>
          <p:cNvSpPr txBox="1"/>
          <p:nvPr/>
        </p:nvSpPr>
        <p:spPr>
          <a:xfrm>
            <a:off x="304800" y="685800"/>
            <a:ext cx="7620000" cy="461665"/>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chia tần số và mạch đếm</a:t>
            </a:r>
            <a:r>
              <a:rPr lang="en-US" sz="24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2400" spc="-10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2743200" y="1100588"/>
            <a:ext cx="5562600" cy="2404612"/>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2590800" y="3429000"/>
            <a:ext cx="6019800" cy="3282426"/>
          </a:xfrm>
          <a:prstGeom prst="rect">
            <a:avLst/>
          </a:prstGeom>
          <a:noFill/>
          <a:ln w="9525">
            <a:noFill/>
            <a:miter lim="800000"/>
            <a:headEnd/>
            <a:tailEnd/>
          </a:ln>
        </p:spPr>
      </p:pic>
      <p:sp>
        <p:nvSpPr>
          <p:cNvPr id="11" name="TextBox 10"/>
          <p:cNvSpPr txBox="1"/>
          <p:nvPr/>
        </p:nvSpPr>
        <p:spPr>
          <a:xfrm>
            <a:off x="228600" y="1371600"/>
            <a:ext cx="2438400" cy="1569660"/>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Vẽ lại mạch</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Ngõ ra FF đảo sau cạnh xuống xung CKL.</a:t>
            </a:r>
            <a:endParaRPr lang="en-US" sz="2400" spc="-100">
              <a:latin typeface="Tahoma" pitchFamily="34" charset="0"/>
              <a:ea typeface="Tahoma" pitchFamily="34" charset="0"/>
              <a:cs typeface="Tahoma" pitchFamily="34" charset="0"/>
            </a:endParaRPr>
          </a:p>
        </p:txBody>
      </p:sp>
      <p:sp>
        <p:nvSpPr>
          <p:cNvPr id="13" name="TextBox 12"/>
          <p:cNvSpPr txBox="1"/>
          <p:nvPr/>
        </p:nvSpPr>
        <p:spPr>
          <a:xfrm>
            <a:off x="152400" y="3124200"/>
            <a:ext cx="27432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chia tần số</a:t>
            </a:r>
            <a:r>
              <a:rPr lang="en-US" sz="2400" smtClean="0">
                <a:latin typeface="Arial-Rounded"/>
              </a:rPr>
              <a:t>:</a:t>
            </a:r>
          </a:p>
        </p:txBody>
      </p:sp>
      <p:sp>
        <p:nvSpPr>
          <p:cNvPr id="14" name="TextBox 13"/>
          <p:cNvSpPr txBox="1"/>
          <p:nvPr/>
        </p:nvSpPr>
        <p:spPr>
          <a:xfrm>
            <a:off x="152400" y="5562600"/>
            <a:ext cx="25908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a:t>
            </a:r>
            <a:r>
              <a:rPr lang="en-US" sz="2400" smtClean="0">
                <a:effectLst>
                  <a:outerShdw blurRad="38100" dist="38100" dir="2700000" algn="tl">
                    <a:srgbClr val="000000">
                      <a:alpha val="43137"/>
                    </a:srgbClr>
                  </a:outerShdw>
                </a:effectLst>
                <a:latin typeface="Tahoma" pitchFamily="34" charset="0"/>
                <a:ea typeface="Tahoma" pitchFamily="34" charset="0"/>
                <a:cs typeface="Tahoma" pitchFamily="34" charset="0"/>
              </a:rPr>
              <a:t>:</a:t>
            </a:r>
          </a:p>
        </p:txBody>
      </p:sp>
      <p:sp>
        <p:nvSpPr>
          <p:cNvPr id="16" name="Right Arrow 15"/>
          <p:cNvSpPr/>
          <p:nvPr/>
        </p:nvSpPr>
        <p:spPr>
          <a:xfrm>
            <a:off x="838200" y="6019800"/>
            <a:ext cx="1828800" cy="457200"/>
          </a:xfrm>
          <a:prstGeom prst="right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5"/>
          <p:cNvPicPr>
            <a:picLocks noChangeAspect="1" noChangeArrowheads="1"/>
          </p:cNvPicPr>
          <p:nvPr/>
        </p:nvPicPr>
        <p:blipFill>
          <a:blip r:embed="rId5" cstate="print"/>
          <a:srcRect/>
          <a:stretch>
            <a:fillRect/>
          </a:stretch>
        </p:blipFill>
        <p:spPr bwMode="auto">
          <a:xfrm>
            <a:off x="514018" y="3693550"/>
            <a:ext cx="2076782" cy="954650"/>
          </a:xfrm>
          <a:prstGeom prst="rect">
            <a:avLst/>
          </a:prstGeom>
          <a:noFill/>
          <a:ln w="9525">
            <a:noFill/>
            <a:miter lim="800000"/>
            <a:headEnd/>
            <a:tailEnd/>
          </a:ln>
        </p:spPr>
      </p:pic>
      <p:sp>
        <p:nvSpPr>
          <p:cNvPr id="18" name="TextBox 17"/>
          <p:cNvSpPr txBox="1"/>
          <p:nvPr/>
        </p:nvSpPr>
        <p:spPr>
          <a:xfrm>
            <a:off x="152400" y="4872335"/>
            <a:ext cx="2667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1FF: chia 2 tần số</a:t>
            </a:r>
            <a:endParaRPr lang="en-US" sz="2400" spc="-100">
              <a:latin typeface="Tahoma" pitchFamily="34" charset="0"/>
              <a:ea typeface="Tahoma" pitchFamily="34" charset="0"/>
              <a:cs typeface="Tahoma" pitchFamily="34" charset="0"/>
            </a:endParaRPr>
          </a:p>
        </p:txBody>
      </p:sp>
      <p:sp>
        <p:nvSpPr>
          <p:cNvPr id="15" name="TextBox 14"/>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7" name="Slide Number Placeholder 1"/>
          <p:cNvSpPr txBox="1">
            <a:spLocks/>
          </p:cNvSpPr>
          <p:nvPr/>
        </p:nvSpPr>
        <p:spPr>
          <a:xfrm>
            <a:off x="6781800" y="65087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wedge">
                                      <p:cBhvr>
                                        <p:cTn id="12" dur="20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animEffect transition="in" filter="wipe(up)">
                                      <p:cBhvr>
                                        <p:cTn id="22" dur="3000"/>
                                        <p:tgtEl>
                                          <p:spTgt spid="30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077"/>
                                        </p:tgtEl>
                                        <p:attrNameLst>
                                          <p:attrName>style.visibility</p:attrName>
                                        </p:attrNameLst>
                                      </p:cBhvr>
                                      <p:to>
                                        <p:strVal val="visible"/>
                                      </p:to>
                                    </p:set>
                                    <p:animEffect transition="in" filter="wipe(up)">
                                      <p:cBhvr>
                                        <p:cTn id="32" dur="1000"/>
                                        <p:tgtEl>
                                          <p:spTgt spid="30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1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10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3" grpId="0"/>
      <p:bldP spid="14" grpId="0"/>
      <p:bldP spid="16" grpId="0" animBg="1"/>
      <p:bldP spid="1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65</a:t>
            </a:fld>
            <a:endParaRPr lang="en-US"/>
          </a:p>
        </p:txBody>
      </p:sp>
      <p:sp>
        <p:nvSpPr>
          <p:cNvPr id="6" name="TextBox 5"/>
          <p:cNvSpPr txBox="1"/>
          <p:nvPr/>
        </p:nvSpPr>
        <p:spPr>
          <a:xfrm>
            <a:off x="304800" y="909935"/>
            <a:ext cx="45720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Giản đồ chuyển trạng thái</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81000" y="1371600"/>
            <a:ext cx="80772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Minh họa phương thức thay đổi trạng thái của FF sau từng xung clock</a:t>
            </a:r>
            <a:endParaRPr lang="en-US" sz="2400" spc="-100">
              <a:latin typeface="Tahoma" pitchFamily="34" charset="0"/>
              <a:ea typeface="Tahoma" pitchFamily="34" charset="0"/>
              <a:cs typeface="Tahoma" pitchFamily="34" charset="0"/>
            </a:endParaRPr>
          </a:p>
        </p:txBody>
      </p:sp>
      <p:pic>
        <p:nvPicPr>
          <p:cNvPr id="4099" name="Picture 3"/>
          <p:cNvPicPr>
            <a:picLocks noChangeAspect="1" noChangeArrowheads="1"/>
          </p:cNvPicPr>
          <p:nvPr/>
        </p:nvPicPr>
        <p:blipFill>
          <a:blip r:embed="rId3" cstate="print"/>
          <a:srcRect/>
          <a:stretch>
            <a:fillRect/>
          </a:stretch>
        </p:blipFill>
        <p:spPr bwMode="auto">
          <a:xfrm>
            <a:off x="914400" y="2286000"/>
            <a:ext cx="4376737" cy="4376737"/>
          </a:xfrm>
          <a:prstGeom prst="rect">
            <a:avLst/>
          </a:prstGeom>
          <a:noFill/>
          <a:ln w="9525">
            <a:noFill/>
            <a:miter lim="800000"/>
            <a:headEnd/>
            <a:tailEnd/>
          </a:ln>
        </p:spPr>
      </p:pic>
      <p:sp>
        <p:nvSpPr>
          <p:cNvPr id="10" name="TextBox 9"/>
          <p:cNvSpPr txBox="1"/>
          <p:nvPr/>
        </p:nvSpPr>
        <p:spPr>
          <a:xfrm>
            <a:off x="5715000" y="3436203"/>
            <a:ext cx="32766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Mổi mủi tên biểu diễn  một xung clock vào</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wedge">
                                      <p:cBhvr>
                                        <p:cTn id="17" dur="2000"/>
                                        <p:tgtEl>
                                          <p:spTgt spid="40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66</a:t>
            </a:fld>
            <a:endParaRPr lang="en-US"/>
          </a:p>
        </p:txBody>
      </p:sp>
      <p:sp>
        <p:nvSpPr>
          <p:cNvPr id="6" name="TextBox 5"/>
          <p:cNvSpPr txBox="1"/>
          <p:nvPr/>
        </p:nvSpPr>
        <p:spPr>
          <a:xfrm>
            <a:off x="304800" y="909935"/>
            <a:ext cx="17526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Số MOD</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381000" y="1683603"/>
            <a:ext cx="85344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Mạch đếm khảo sát 3FF có 2</a:t>
            </a:r>
            <a:r>
              <a:rPr lang="en-US" sz="2400" spc="-100" baseline="30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=8 trạng thái (từ 000 đến 111).</a:t>
            </a:r>
          </a:p>
          <a:p>
            <a:r>
              <a:rPr lang="en-US" sz="2400" spc="-100" smtClean="0">
                <a:latin typeface="Tahoma" pitchFamily="34" charset="0"/>
                <a:ea typeface="Tahoma" pitchFamily="34" charset="0"/>
                <a:cs typeface="Tahoma" pitchFamily="34" charset="0"/>
              </a:rPr>
              <a:t>Mạch được gọi là mạch đếm </a:t>
            </a:r>
            <a:r>
              <a:rPr lang="en-US" sz="2400" b="1" spc="-100" smtClean="0">
                <a:latin typeface="Tahoma" pitchFamily="34" charset="0"/>
                <a:ea typeface="Tahoma" pitchFamily="34" charset="0"/>
                <a:cs typeface="Tahoma" pitchFamily="34" charset="0"/>
              </a:rPr>
              <a:t>MOD – 8</a:t>
            </a:r>
            <a:r>
              <a:rPr lang="en-US" sz="2400" spc="-100" smtClean="0">
                <a:latin typeface="Tahoma" pitchFamily="34" charset="0"/>
                <a:ea typeface="Tahoma" pitchFamily="34" charset="0"/>
                <a:cs typeface="Tahoma" pitchFamily="34" charset="0"/>
              </a:rPr>
              <a:t>.</a:t>
            </a:r>
            <a:endParaRPr lang="en-US" sz="2400" spc="-100">
              <a:latin typeface="Tahoma" pitchFamily="34" charset="0"/>
              <a:ea typeface="Tahoma" pitchFamily="34" charset="0"/>
              <a:cs typeface="Tahoma" pitchFamily="34" charset="0"/>
            </a:endParaRPr>
          </a:p>
        </p:txBody>
      </p:sp>
      <p:sp>
        <p:nvSpPr>
          <p:cNvPr id="10" name="TextBox 9"/>
          <p:cNvSpPr txBox="1"/>
          <p:nvPr/>
        </p:nvSpPr>
        <p:spPr>
          <a:xfrm>
            <a:off x="381000" y="2674203"/>
            <a:ext cx="85344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Mạch đếm với 4FF có 2</a:t>
            </a:r>
            <a:r>
              <a:rPr lang="en-US" sz="2400" spc="-100" baseline="30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=16 trạng thái (từ 0000 đến 1111).</a:t>
            </a:r>
          </a:p>
          <a:p>
            <a:r>
              <a:rPr lang="en-US" sz="2400" spc="-100" smtClean="0">
                <a:latin typeface="Tahoma" pitchFamily="34" charset="0"/>
                <a:ea typeface="Tahoma" pitchFamily="34" charset="0"/>
                <a:cs typeface="Tahoma" pitchFamily="34" charset="0"/>
              </a:rPr>
              <a:t>Mạch được gọi là mạch đếm </a:t>
            </a:r>
            <a:r>
              <a:rPr lang="en-US" sz="2400" b="1" spc="-100" smtClean="0">
                <a:latin typeface="Tahoma" pitchFamily="34" charset="0"/>
                <a:ea typeface="Tahoma" pitchFamily="34" charset="0"/>
                <a:cs typeface="Tahoma" pitchFamily="34" charset="0"/>
              </a:rPr>
              <a:t>MOD – 16</a:t>
            </a:r>
            <a:r>
              <a:rPr lang="en-US" sz="2400" spc="-100" smtClean="0">
                <a:latin typeface="Tahoma" pitchFamily="34" charset="0"/>
                <a:ea typeface="Tahoma" pitchFamily="34" charset="0"/>
                <a:cs typeface="Tahoma" pitchFamily="34" charset="0"/>
              </a:rPr>
              <a:t>.</a:t>
            </a:r>
            <a:endParaRPr lang="en-US" sz="2400" spc="-100">
              <a:latin typeface="Tahoma" pitchFamily="34" charset="0"/>
              <a:ea typeface="Tahoma" pitchFamily="34" charset="0"/>
              <a:cs typeface="Tahoma" pitchFamily="34" charset="0"/>
            </a:endParaRPr>
          </a:p>
        </p:txBody>
      </p:sp>
      <p:sp>
        <p:nvSpPr>
          <p:cNvPr id="11" name="TextBox 10"/>
          <p:cNvSpPr txBox="1"/>
          <p:nvPr/>
        </p:nvSpPr>
        <p:spPr>
          <a:xfrm>
            <a:off x="457200" y="3664803"/>
            <a:ext cx="85344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Tổng quát: NFF có 2</a:t>
            </a:r>
            <a:r>
              <a:rPr lang="en-US" sz="2400" spc="-100" baseline="30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 trạng thái (từ trạng thái 0 đến 2</a:t>
            </a:r>
            <a:r>
              <a:rPr lang="en-US" sz="2400" spc="-100" baseline="30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 – 1).</a:t>
            </a:r>
          </a:p>
          <a:p>
            <a:r>
              <a:rPr lang="en-US" sz="2400" spc="-100" smtClean="0">
                <a:latin typeface="Tahoma" pitchFamily="34" charset="0"/>
                <a:ea typeface="Tahoma" pitchFamily="34" charset="0"/>
                <a:cs typeface="Tahoma" pitchFamily="34" charset="0"/>
              </a:rPr>
              <a:t>Mạch được gọi là mạch đếm </a:t>
            </a:r>
            <a:r>
              <a:rPr lang="en-US" sz="2400" b="1" spc="-100" smtClean="0">
                <a:latin typeface="Tahoma" pitchFamily="34" charset="0"/>
                <a:ea typeface="Tahoma" pitchFamily="34" charset="0"/>
                <a:cs typeface="Tahoma" pitchFamily="34" charset="0"/>
              </a:rPr>
              <a:t>MOD – 2</a:t>
            </a:r>
            <a:r>
              <a:rPr lang="en-US" sz="2400" b="1" spc="-100" baseline="30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a:t>
            </a:r>
            <a:endParaRPr lang="en-US" sz="2400" spc="-100">
              <a:latin typeface="Tahoma" pitchFamily="34" charset="0"/>
              <a:ea typeface="Tahoma" pitchFamily="34" charset="0"/>
              <a:cs typeface="Tahoma" pitchFamily="34" charset="0"/>
            </a:endParaRPr>
          </a:p>
        </p:txBody>
      </p:sp>
      <p:sp>
        <p:nvSpPr>
          <p:cNvPr id="12" name="TextBox 11"/>
          <p:cNvSpPr txBox="1"/>
          <p:nvPr/>
        </p:nvSpPr>
        <p:spPr>
          <a:xfrm>
            <a:off x="381000" y="4567535"/>
            <a:ext cx="8534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Các thí dụ cụ thể được khảo sát trong chương IC mạch đếm.  </a:t>
            </a:r>
            <a:endParaRPr lang="en-US" sz="2400" spc="-100">
              <a:latin typeface="Tahoma" pitchFamily="34" charset="0"/>
              <a:ea typeface="Tahoma" pitchFamily="34" charset="0"/>
              <a:cs typeface="Tahoma" pitchFamily="34" charset="0"/>
            </a:endParaRPr>
          </a:p>
        </p:txBody>
      </p:sp>
      <p:sp>
        <p:nvSpPr>
          <p:cNvPr id="13" name="TextBox 12"/>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up)">
                                      <p:cBhvr>
                                        <p:cTn id="13" dur="1000"/>
                                        <p:tgtEl>
                                          <p:spTgt spid="9">
                                            <p:txEl>
                                              <p:pRg st="0" end="0"/>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wipe(up)">
                                      <p:cBhvr>
                                        <p:cTn id="16" dur="10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wipe(up)">
                                      <p:cBhvr>
                                        <p:cTn id="21" dur="1000"/>
                                        <p:tgtEl>
                                          <p:spTgt spid="10">
                                            <p:txEl>
                                              <p:pRg st="0" end="0"/>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wipe(up)">
                                      <p:cBhvr>
                                        <p:cTn id="24" dur="1000"/>
                                        <p:tgtEl>
                                          <p:spTgt spid="1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animEffect transition="in" filter="wipe(up)">
                                      <p:cBhvr>
                                        <p:cTn id="29" dur="1000"/>
                                        <p:tgtEl>
                                          <p:spTgt spid="11">
                                            <p:txEl>
                                              <p:pRg st="0" end="0"/>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wipe(up)">
                                      <p:cBhvr>
                                        <p:cTn id="32" dur="1000"/>
                                        <p:tgtEl>
                                          <p:spTgt spid="1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67</a:t>
            </a:fld>
            <a:endParaRPr lang="en-US"/>
          </a:p>
        </p:txBody>
      </p:sp>
      <p:sp>
        <p:nvSpPr>
          <p:cNvPr id="6" name="TextBox 5"/>
          <p:cNvSpPr txBox="1"/>
          <p:nvPr/>
        </p:nvSpPr>
        <p:spPr>
          <a:xfrm>
            <a:off x="228600" y="685800"/>
            <a:ext cx="85344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lên (số nhị phân tăng) và mạch đếm xuống </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304800" y="1143000"/>
            <a:ext cx="85344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Tùy theo:   Cách mắc xung CLK với ngõ ra Q hay Q đảo</a:t>
            </a:r>
          </a:p>
          <a:p>
            <a:r>
              <a:rPr lang="en-US" sz="2400" spc="-100" smtClean="0">
                <a:latin typeface="Tahoma" pitchFamily="34" charset="0"/>
                <a:ea typeface="Tahoma" pitchFamily="34" charset="0"/>
                <a:cs typeface="Tahoma" pitchFamily="34" charset="0"/>
              </a:rPr>
              <a:t>                  Mạch kích cạnh lên hay cạnh xuống</a:t>
            </a:r>
          </a:p>
          <a:p>
            <a:r>
              <a:rPr lang="en-US" sz="2400" spc="-100" smtClean="0">
                <a:latin typeface="Tahoma" pitchFamily="34" charset="0"/>
                <a:ea typeface="Tahoma" pitchFamily="34" charset="0"/>
                <a:cs typeface="Tahoma" pitchFamily="34" charset="0"/>
              </a:rPr>
              <a:t>   Ta có 4 dạng mạch đếm lên/xuống như sau </a:t>
            </a:r>
            <a:endParaRPr lang="en-US" sz="2400" spc="-100">
              <a:latin typeface="Tahoma" pitchFamily="34" charset="0"/>
              <a:ea typeface="Tahoma" pitchFamily="34" charset="0"/>
              <a:cs typeface="Tahoma" pitchFamily="34" charset="0"/>
            </a:endParaRPr>
          </a:p>
        </p:txBody>
      </p:sp>
      <p:sp>
        <p:nvSpPr>
          <p:cNvPr id="13" name="TextBox 12"/>
          <p:cNvSpPr txBox="1"/>
          <p:nvPr/>
        </p:nvSpPr>
        <p:spPr>
          <a:xfrm>
            <a:off x="76200" y="2438400"/>
            <a:ext cx="3429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Kích cạnh lên: đếm lên</a:t>
            </a:r>
            <a:endParaRPr lang="en-US" sz="2400" spc="-100">
              <a:latin typeface="Tahoma" pitchFamily="34" charset="0"/>
              <a:ea typeface="Tahoma" pitchFamily="34" charset="0"/>
              <a:cs typeface="Tahoma" pitchFamily="34" charset="0"/>
            </a:endParaRPr>
          </a:p>
        </p:txBody>
      </p:sp>
      <p:sp>
        <p:nvSpPr>
          <p:cNvPr id="14" name="TextBox 13"/>
          <p:cNvSpPr txBox="1"/>
          <p:nvPr/>
        </p:nvSpPr>
        <p:spPr>
          <a:xfrm>
            <a:off x="152400" y="4643735"/>
            <a:ext cx="38100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Kích cạnh xuống: đếm lên</a:t>
            </a:r>
            <a:endParaRPr lang="en-US" sz="2400" spc="-100">
              <a:latin typeface="Tahoma" pitchFamily="34" charset="0"/>
              <a:ea typeface="Tahoma" pitchFamily="34" charset="0"/>
              <a:cs typeface="Tahoma" pitchFamily="34" charset="0"/>
            </a:endParaRPr>
          </a:p>
        </p:txBody>
      </p:sp>
      <p:sp>
        <p:nvSpPr>
          <p:cNvPr id="17" name="TextBox 16"/>
          <p:cNvSpPr txBox="1"/>
          <p:nvPr/>
        </p:nvSpPr>
        <p:spPr>
          <a:xfrm>
            <a:off x="5181600" y="2438400"/>
            <a:ext cx="1981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Đếm xuống</a:t>
            </a:r>
            <a:endParaRPr lang="en-US" sz="2400" spc="-100">
              <a:latin typeface="Tahoma" pitchFamily="34" charset="0"/>
              <a:ea typeface="Tahoma" pitchFamily="34" charset="0"/>
              <a:cs typeface="Tahoma" pitchFamily="34" charset="0"/>
            </a:endParaRPr>
          </a:p>
        </p:txBody>
      </p:sp>
      <p:sp>
        <p:nvSpPr>
          <p:cNvPr id="18" name="TextBox 17"/>
          <p:cNvSpPr txBox="1"/>
          <p:nvPr/>
        </p:nvSpPr>
        <p:spPr>
          <a:xfrm>
            <a:off x="5181600" y="4419600"/>
            <a:ext cx="2057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Đếm xuống             </a:t>
            </a:r>
            <a:endParaRPr lang="en-US" sz="2400" spc="-100">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457200" y="5162550"/>
            <a:ext cx="3438525" cy="1543050"/>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5476875" y="2895600"/>
            <a:ext cx="3362325" cy="1590675"/>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5419725" y="4953000"/>
            <a:ext cx="3495675" cy="1533525"/>
          </a:xfrm>
          <a:prstGeom prst="rect">
            <a:avLst/>
          </a:prstGeom>
          <a:noFill/>
          <a:ln w="9525">
            <a:noFill/>
            <a:miter lim="800000"/>
            <a:headEnd/>
            <a:tailEnd/>
          </a:ln>
        </p:spPr>
      </p:pic>
      <p:pic>
        <p:nvPicPr>
          <p:cNvPr id="5125" name="Picture 5"/>
          <p:cNvPicPr>
            <a:picLocks noChangeAspect="1" noChangeArrowheads="1"/>
          </p:cNvPicPr>
          <p:nvPr/>
        </p:nvPicPr>
        <p:blipFill>
          <a:blip r:embed="rId6" cstate="print"/>
          <a:srcRect/>
          <a:stretch>
            <a:fillRect/>
          </a:stretch>
        </p:blipFill>
        <p:spPr bwMode="auto">
          <a:xfrm>
            <a:off x="457200" y="2981325"/>
            <a:ext cx="3381375" cy="1590675"/>
          </a:xfrm>
          <a:prstGeom prst="rect">
            <a:avLst/>
          </a:prstGeom>
          <a:noFill/>
          <a:ln w="9525">
            <a:noFill/>
            <a:miter lim="800000"/>
            <a:headEnd/>
            <a:tailEnd/>
          </a:ln>
        </p:spPr>
      </p:pic>
      <p:sp>
        <p:nvSpPr>
          <p:cNvPr id="15" name="TextBox 14"/>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wedge">
                                      <p:cBhvr>
                                        <p:cTn id="22" dur="2000"/>
                                        <p:tgtEl>
                                          <p:spTgt spid="51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5123"/>
                                        </p:tgtEl>
                                        <p:attrNameLst>
                                          <p:attrName>style.visibility</p:attrName>
                                        </p:attrNameLst>
                                      </p:cBhvr>
                                      <p:to>
                                        <p:strVal val="visible"/>
                                      </p:to>
                                    </p:set>
                                    <p:animEffect transition="in" filter="wedge">
                                      <p:cBhvr>
                                        <p:cTn id="32" dur="2000"/>
                                        <p:tgtEl>
                                          <p:spTgt spid="51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1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0" presetClass="entr" presetSubtype="0" fill="hold" nodeType="clickEffect">
                                  <p:stCondLst>
                                    <p:cond delay="0"/>
                                  </p:stCondLst>
                                  <p:childTnLst>
                                    <p:set>
                                      <p:cBhvr>
                                        <p:cTn id="41" dur="1" fill="hold">
                                          <p:stCondLst>
                                            <p:cond delay="0"/>
                                          </p:stCondLst>
                                        </p:cTn>
                                        <p:tgtEl>
                                          <p:spTgt spid="5122"/>
                                        </p:tgtEl>
                                        <p:attrNameLst>
                                          <p:attrName>style.visibility</p:attrName>
                                        </p:attrNameLst>
                                      </p:cBhvr>
                                      <p:to>
                                        <p:strVal val="visible"/>
                                      </p:to>
                                    </p:set>
                                    <p:animEffect transition="in" filter="wedge">
                                      <p:cBhvr>
                                        <p:cTn id="42" dur="2000"/>
                                        <p:tgtEl>
                                          <p:spTgt spid="51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10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0" presetClass="entr" presetSubtype="0" fill="hold" nodeType="clickEffect">
                                  <p:stCondLst>
                                    <p:cond delay="0"/>
                                  </p:stCondLst>
                                  <p:childTnLst>
                                    <p:set>
                                      <p:cBhvr>
                                        <p:cTn id="51" dur="1" fill="hold">
                                          <p:stCondLst>
                                            <p:cond delay="0"/>
                                          </p:stCondLst>
                                        </p:cTn>
                                        <p:tgtEl>
                                          <p:spTgt spid="5124"/>
                                        </p:tgtEl>
                                        <p:attrNameLst>
                                          <p:attrName>style.visibility</p:attrName>
                                        </p:attrNameLst>
                                      </p:cBhvr>
                                      <p:to>
                                        <p:strVal val="visible"/>
                                      </p:to>
                                    </p:set>
                                    <p:animEffect transition="in" filter="wedge">
                                      <p:cBhvr>
                                        <p:cTn id="52" dur="20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3" grpId="0"/>
      <p:bldP spid="14" grpId="0"/>
      <p:bldP spid="17" grpId="0"/>
      <p:bldP spid="1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68</a:t>
            </a:fld>
            <a:endParaRPr lang="en-US"/>
          </a:p>
        </p:txBody>
      </p:sp>
      <p:sp>
        <p:nvSpPr>
          <p:cNvPr id="6" name="TextBox 5"/>
          <p:cNvSpPr txBox="1"/>
          <p:nvPr/>
        </p:nvSpPr>
        <p:spPr>
          <a:xfrm>
            <a:off x="304800" y="762000"/>
            <a:ext cx="17526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TextBox 7"/>
          <p:cNvSpPr txBox="1"/>
          <p:nvPr/>
        </p:nvSpPr>
        <p:spPr>
          <a:xfrm>
            <a:off x="381000" y="1219200"/>
            <a:ext cx="83820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Giả sử mạch đếm MOD – 8 với trạng thái 101 trong lưu đồ bên. Cho biết trạng thái (đếm) sau khi vào tiếp 13 xung? </a:t>
            </a:r>
            <a:endParaRPr lang="en-US" sz="2400" spc="-100">
              <a:latin typeface="Tahoma" pitchFamily="34" charset="0"/>
              <a:ea typeface="Tahoma" pitchFamily="34" charset="0"/>
              <a:cs typeface="Tahoma" pitchFamily="34" charset="0"/>
            </a:endParaRPr>
          </a:p>
        </p:txBody>
      </p:sp>
      <p:pic>
        <p:nvPicPr>
          <p:cNvPr id="9" name="Picture 3"/>
          <p:cNvPicPr>
            <a:picLocks noChangeAspect="1" noChangeArrowheads="1"/>
          </p:cNvPicPr>
          <p:nvPr/>
        </p:nvPicPr>
        <p:blipFill>
          <a:blip r:embed="rId3" cstate="print"/>
          <a:srcRect/>
          <a:stretch>
            <a:fillRect/>
          </a:stretch>
        </p:blipFill>
        <p:spPr bwMode="auto">
          <a:xfrm>
            <a:off x="304800" y="2438400"/>
            <a:ext cx="2852737" cy="2852737"/>
          </a:xfrm>
          <a:prstGeom prst="rect">
            <a:avLst/>
          </a:prstGeom>
          <a:noFill/>
          <a:ln w="9525">
            <a:noFill/>
            <a:miter lim="800000"/>
            <a:headEnd/>
            <a:tailEnd/>
          </a:ln>
        </p:spPr>
      </p:pic>
      <p:sp>
        <p:nvSpPr>
          <p:cNvPr id="10" name="TextBox 9"/>
          <p:cNvSpPr txBox="1"/>
          <p:nvPr/>
        </p:nvSpPr>
        <p:spPr>
          <a:xfrm>
            <a:off x="3733800" y="3124200"/>
            <a:ext cx="1752600" cy="461665"/>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endParaRPr lang="en-US" sz="24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1" name="TextBox 10"/>
          <p:cNvSpPr txBox="1"/>
          <p:nvPr/>
        </p:nvSpPr>
        <p:spPr>
          <a:xfrm>
            <a:off x="3657600" y="3810000"/>
            <a:ext cx="5334000" cy="156966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Định vị trạng thái 101 trong lưu đồ.</a:t>
            </a:r>
          </a:p>
          <a:p>
            <a:r>
              <a:rPr lang="en-US" sz="2400" spc="-100" smtClean="0">
                <a:latin typeface="Tahoma" pitchFamily="34" charset="0"/>
                <a:ea typeface="Tahoma" pitchFamily="34" charset="0"/>
                <a:cs typeface="Tahoma" pitchFamily="34" charset="0"/>
              </a:rPr>
              <a:t>Sau 8 xung vào, trạng thái tiếp tục là 101 (do MOD-8), thêm 5 xung vào (cho đủ 13 xung), ta có trạng thái 010 </a:t>
            </a:r>
            <a:endParaRPr lang="en-US" sz="2400" spc="-100">
              <a:latin typeface="Tahoma" pitchFamily="34" charset="0"/>
              <a:ea typeface="Tahoma" pitchFamily="34" charset="0"/>
              <a:cs typeface="Tahoma" pitchFamily="34" charset="0"/>
            </a:endParaRPr>
          </a:p>
        </p:txBody>
      </p:sp>
      <p:sp>
        <p:nvSpPr>
          <p:cNvPr id="12" name="Up Arrow 11"/>
          <p:cNvSpPr/>
          <p:nvPr/>
        </p:nvSpPr>
        <p:spPr>
          <a:xfrm>
            <a:off x="609600" y="5105400"/>
            <a:ext cx="457200" cy="1143000"/>
          </a:xfrm>
          <a:prstGeom prst="up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371600" y="3733800"/>
            <a:ext cx="1143000" cy="381000"/>
          </a:xfrm>
          <a:prstGeom prst="right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edge">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0-#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left)">
                                      <p:cBhvr>
                                        <p:cTn id="28" dur="2000"/>
                                        <p:tgtEl>
                                          <p:spTgt spid="1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animEffect transition="in" filter="dissolve">
                                      <p:cBhvr>
                                        <p:cTn id="39" dur="1000"/>
                                        <p:tgtEl>
                                          <p:spTgt spid="11">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0-#ppt_w/2"/>
                                          </p:val>
                                        </p:tav>
                                        <p:tav tm="100000">
                                          <p:val>
                                            <p:strVal val="#ppt_x"/>
                                          </p:val>
                                        </p:tav>
                                      </p:tavLst>
                                    </p:anim>
                                    <p:anim calcmode="lin" valueType="num">
                                      <p:cBhvr additive="base">
                                        <p:cTn id="4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animBg="1"/>
      <p:bldP spid="1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69</a:t>
            </a:fld>
            <a:endParaRPr lang="en-US"/>
          </a:p>
        </p:txBody>
      </p:sp>
      <p:sp>
        <p:nvSpPr>
          <p:cNvPr id="6" name="TextBox 5"/>
          <p:cNvSpPr txBox="1"/>
          <p:nvPr/>
        </p:nvSpPr>
        <p:spPr>
          <a:xfrm>
            <a:off x="228600" y="762000"/>
            <a:ext cx="86106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Mạch đếm lên, dùng 6 FF, kích cạnh xuống. Tìm:</a:t>
            </a:r>
          </a:p>
          <a:p>
            <a:pPr marL="457200" indent="-457200">
              <a:buAutoNum type="arabicPeriod"/>
            </a:pPr>
            <a:r>
              <a:rPr lang="en-US" sz="2400" spc="-100" smtClean="0">
                <a:latin typeface="Tahoma" pitchFamily="34" charset="0"/>
                <a:ea typeface="Tahoma" pitchFamily="34" charset="0"/>
                <a:cs typeface="Tahoma" pitchFamily="34" charset="0"/>
              </a:rPr>
              <a:t>Số MOD?</a:t>
            </a:r>
          </a:p>
          <a:p>
            <a:pPr marL="457200" indent="-457200">
              <a:buAutoNum type="arabicPeriod"/>
            </a:pPr>
            <a:r>
              <a:rPr lang="en-US" sz="2400" spc="-100" smtClean="0">
                <a:latin typeface="Tahoma" pitchFamily="34" charset="0"/>
                <a:ea typeface="Tahoma" pitchFamily="34" charset="0"/>
                <a:cs typeface="Tahoma" pitchFamily="34" charset="0"/>
              </a:rPr>
              <a:t>Nếu tần số xung CLK là 1MHZ, tìm tần số ngõ ra FF cuối?</a:t>
            </a:r>
          </a:p>
          <a:p>
            <a:pPr marL="457200" indent="-457200">
              <a:buAutoNum type="arabicPeriod"/>
            </a:pPr>
            <a:r>
              <a:rPr lang="en-US" sz="2400" spc="-100" smtClean="0">
                <a:latin typeface="Tahoma" pitchFamily="34" charset="0"/>
                <a:ea typeface="Tahoma" pitchFamily="34" charset="0"/>
                <a:cs typeface="Tahoma" pitchFamily="34" charset="0"/>
              </a:rPr>
              <a:t>Tìm tầm đếm của mạch trên?</a:t>
            </a:r>
          </a:p>
          <a:p>
            <a:pPr marL="457200" indent="-457200">
              <a:buAutoNum type="arabicPeriod"/>
            </a:pPr>
            <a:r>
              <a:rPr lang="en-US" sz="2400" spc="-100" smtClean="0">
                <a:latin typeface="Tahoma" pitchFamily="34" charset="0"/>
                <a:ea typeface="Tahoma" pitchFamily="34" charset="0"/>
                <a:cs typeface="Tahoma" pitchFamily="34" charset="0"/>
              </a:rPr>
              <a:t>Nếu trạng thái đầu là 000000, tìm trạng thái sau 129 xung?  </a:t>
            </a:r>
            <a:endParaRPr lang="en-US" sz="2400" spc="-100">
              <a:latin typeface="Tahoma" pitchFamily="34" charset="0"/>
              <a:ea typeface="Tahoma" pitchFamily="34" charset="0"/>
              <a:cs typeface="Tahoma" pitchFamily="34" charset="0"/>
            </a:endParaRPr>
          </a:p>
        </p:txBody>
      </p:sp>
      <p:sp>
        <p:nvSpPr>
          <p:cNvPr id="8" name="TextBox 7"/>
          <p:cNvSpPr txBox="1"/>
          <p:nvPr/>
        </p:nvSpPr>
        <p:spPr>
          <a:xfrm>
            <a:off x="152400" y="3276600"/>
            <a:ext cx="8610600" cy="267765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a:t>
            </a:r>
            <a:endParaRPr lang="en-US" sz="2400" spc="-100" smtClean="0">
              <a:latin typeface="Tahoma" pitchFamily="34" charset="0"/>
              <a:ea typeface="Tahoma" pitchFamily="34" charset="0"/>
              <a:cs typeface="Tahoma" pitchFamily="34" charset="0"/>
            </a:endParaRPr>
          </a:p>
          <a:p>
            <a:pPr marL="457200" indent="-457200">
              <a:buAutoNum type="arabicPeriod"/>
            </a:pPr>
            <a:r>
              <a:rPr lang="en-US" sz="2400" spc="-100" smtClean="0">
                <a:latin typeface="Tahoma" pitchFamily="34" charset="0"/>
                <a:ea typeface="Tahoma" pitchFamily="34" charset="0"/>
                <a:cs typeface="Tahoma" pitchFamily="34" charset="0"/>
              </a:rPr>
              <a:t>Số MOD = 2</a:t>
            </a:r>
            <a:r>
              <a:rPr lang="en-US" sz="2400" spc="-100" baseline="30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 =64</a:t>
            </a:r>
          </a:p>
          <a:p>
            <a:pPr marL="457200" indent="-457200">
              <a:buAutoNum type="arabicPeriod"/>
            </a:pPr>
            <a:r>
              <a:rPr lang="en-US" sz="2400" spc="-100" smtClean="0">
                <a:latin typeface="Tahoma" pitchFamily="34" charset="0"/>
                <a:ea typeface="Tahoma" pitchFamily="34" charset="0"/>
                <a:cs typeface="Tahoma" pitchFamily="34" charset="0"/>
              </a:rPr>
              <a:t>Tần số ngõ ra FF;  f (tại Q</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 = (1/64)MHz = 15,625 KHz</a:t>
            </a:r>
          </a:p>
          <a:p>
            <a:pPr marL="457200" indent="-457200">
              <a:buAutoNum type="arabicPeriod"/>
            </a:pPr>
            <a:r>
              <a:rPr lang="en-US" sz="2400" spc="-100" smtClean="0">
                <a:latin typeface="Tahoma" pitchFamily="34" charset="0"/>
                <a:ea typeface="Tahoma" pitchFamily="34" charset="0"/>
                <a:cs typeface="Tahoma" pitchFamily="34" charset="0"/>
              </a:rPr>
              <a:t>Tầm đếm từ  000000</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đến 111111</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(từ 0 đến 63</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a:t>
            </a:r>
          </a:p>
          <a:p>
            <a:pPr marL="457200" indent="-457200">
              <a:buAutoNum type="arabicPeriod"/>
            </a:pPr>
            <a:r>
              <a:rPr lang="en-US" sz="2400" spc="-100" smtClean="0">
                <a:latin typeface="Tahoma" pitchFamily="34" charset="0"/>
                <a:ea typeface="Tahoma" pitchFamily="34" charset="0"/>
                <a:cs typeface="Tahoma" pitchFamily="34" charset="0"/>
              </a:rPr>
              <a:t>Mạch đếm MOD-64, nên sau 64 xung, mạch trở về 000000. </a:t>
            </a:r>
          </a:p>
          <a:p>
            <a:pPr marL="457200" indent="-457200"/>
            <a:r>
              <a:rPr lang="en-US" sz="2400" spc="-100" smtClean="0">
                <a:latin typeface="Tahoma" pitchFamily="34" charset="0"/>
                <a:ea typeface="Tahoma" pitchFamily="34" charset="0"/>
                <a:cs typeface="Tahoma" pitchFamily="34" charset="0"/>
              </a:rPr>
              <a:t>      Sau 128 xung (2 lần 64), trạng thái về 000000.</a:t>
            </a:r>
          </a:p>
          <a:p>
            <a:pPr marL="457200" indent="-457200"/>
            <a:r>
              <a:rPr lang="en-US" sz="2400" spc="-100" smtClean="0">
                <a:latin typeface="Tahoma" pitchFamily="34" charset="0"/>
                <a:ea typeface="Tahoma" pitchFamily="34" charset="0"/>
                <a:cs typeface="Tahoma" pitchFamily="34" charset="0"/>
              </a:rPr>
              <a:t>      Sau 129 (2x64 +1), trạng thái là 000001.</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wipe(left)">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wipe(left)">
                                      <p:cBhvr>
                                        <p:cTn id="18" dur="10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wipe(left)">
                                      <p:cBhvr>
                                        <p:cTn id="23" dur="1000"/>
                                        <p:tgtEl>
                                          <p:spTgt spid="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wipe(left)">
                                      <p:cBhvr>
                                        <p:cTn id="28" dur="1000"/>
                                        <p:tgtEl>
                                          <p:spTgt spid="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wipe(left)">
                                      <p:cBhvr>
                                        <p:cTn id="33" dur="1000"/>
                                        <p:tgtEl>
                                          <p:spTgt spid="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 calcmode="lin" valueType="num">
                                      <p:cBhvr additive="base">
                                        <p:cTn id="38"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
                                            <p:txEl>
                                              <p:pRg st="1" end="1"/>
                                            </p:txEl>
                                          </p:spTgt>
                                        </p:tgtEl>
                                        <p:attrNameLst>
                                          <p:attrName>style.visibility</p:attrName>
                                        </p:attrNameLst>
                                      </p:cBhvr>
                                      <p:to>
                                        <p:strVal val="visible"/>
                                      </p:to>
                                    </p:set>
                                    <p:animEffect transition="in" filter="wipe(left)">
                                      <p:cBhvr>
                                        <p:cTn id="44" dur="1000"/>
                                        <p:tgtEl>
                                          <p:spTgt spid="8">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Effect transition="in" filter="wipe(left)">
                                      <p:cBhvr>
                                        <p:cTn id="49" dur="1000"/>
                                        <p:tgtEl>
                                          <p:spTgt spid="8">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animEffect transition="in" filter="wipe(left)">
                                      <p:cBhvr>
                                        <p:cTn id="54" dur="1000"/>
                                        <p:tgtEl>
                                          <p:spTgt spid="8">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8">
                                            <p:txEl>
                                              <p:pRg st="4" end="4"/>
                                            </p:txEl>
                                          </p:spTgt>
                                        </p:tgtEl>
                                        <p:attrNameLst>
                                          <p:attrName>style.visibility</p:attrName>
                                        </p:attrNameLst>
                                      </p:cBhvr>
                                      <p:to>
                                        <p:strVal val="visible"/>
                                      </p:to>
                                    </p:set>
                                    <p:animEffect transition="in" filter="wipe(up)">
                                      <p:cBhvr>
                                        <p:cTn id="59" dur="1000"/>
                                        <p:tgtEl>
                                          <p:spTgt spid="8">
                                            <p:txEl>
                                              <p:pRg st="4" end="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8">
                                            <p:txEl>
                                              <p:pRg st="5" end="5"/>
                                            </p:txEl>
                                          </p:spTgt>
                                        </p:tgtEl>
                                        <p:attrNameLst>
                                          <p:attrName>style.visibility</p:attrName>
                                        </p:attrNameLst>
                                      </p:cBhvr>
                                      <p:to>
                                        <p:strVal val="visible"/>
                                      </p:to>
                                    </p:set>
                                    <p:animEffect transition="in" filter="wipe(left)">
                                      <p:cBhvr>
                                        <p:cTn id="64" dur="1000"/>
                                        <p:tgtEl>
                                          <p:spTgt spid="8">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8">
                                            <p:txEl>
                                              <p:pRg st="6" end="6"/>
                                            </p:txEl>
                                          </p:spTgt>
                                        </p:tgtEl>
                                        <p:attrNameLst>
                                          <p:attrName>style.visibility</p:attrName>
                                        </p:attrNameLst>
                                      </p:cBhvr>
                                      <p:to>
                                        <p:strVal val="visible"/>
                                      </p:to>
                                    </p:set>
                                    <p:animEffect transition="in" filter="wipe(left)">
                                      <p:cBhvr>
                                        <p:cTn id="69" dur="1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5" name="TextBox 4"/>
          <p:cNvSpPr txBox="1"/>
          <p:nvPr/>
        </p:nvSpPr>
        <p:spPr>
          <a:xfrm>
            <a:off x="228600" y="152400"/>
            <a:ext cx="4267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Objectives</a:t>
            </a:r>
            <a:endParaRPr lang="en-US" sz="4000">
              <a:solidFill>
                <a:srgbClr val="0070C0"/>
              </a:solidFill>
              <a:latin typeface="Arial-Rounded" pitchFamily="34" charset="0"/>
              <a:ea typeface="Arial-Rounded" pitchFamily="34" charset="0"/>
              <a:cs typeface="Arial-Rounded" pitchFamily="34" charset="0"/>
            </a:endParaRPr>
          </a:p>
        </p:txBody>
      </p:sp>
      <p:sp>
        <p:nvSpPr>
          <p:cNvPr id="6" name="TextBox 5"/>
          <p:cNvSpPr txBox="1"/>
          <p:nvPr/>
        </p:nvSpPr>
        <p:spPr>
          <a:xfrm>
            <a:off x="152400" y="950416"/>
            <a:ext cx="8763000" cy="5355312"/>
          </a:xfrm>
          <a:prstGeom prst="rect">
            <a:avLst/>
          </a:prstGeom>
          <a:noFill/>
        </p:spPr>
        <p:txBody>
          <a:bodyPr wrap="square" rtlCol="0">
            <a:spAutoFit/>
          </a:bodyPr>
          <a:lstStyle/>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Construct and analyze the operation of a latch flip-flop made from NAND or NOR gates.</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Describe the difference between synchronous and asynchronous systems.</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Understand the operation of edge-triggered flip-flops.</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Analyze and apply the various flip-flop timing parameters specified by the manufacturers.</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Understand the major differences between parallel and serial data transfers.</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Draw the output timing waveforms of several types of flip-flops in  response to a set of input signals.</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Recognize the various IEEE/ANSI flip-flop symbols.</a:t>
            </a:r>
          </a:p>
          <a:p>
            <a:endParaRPr lang="en-US" sz="2400" spc="-100" smtClean="0">
              <a:latin typeface="Tahoma" pitchFamily="34" charset="0"/>
              <a:ea typeface="Tahoma" pitchFamily="34" charset="0"/>
              <a:cs typeface="Tahoma" pitchFamily="34" charset="0"/>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70</a:t>
            </a:fld>
            <a:endParaRPr lang="en-US"/>
          </a:p>
        </p:txBody>
      </p:sp>
      <p:sp>
        <p:nvSpPr>
          <p:cNvPr id="6" name="TextBox 5"/>
          <p:cNvSpPr txBox="1"/>
          <p:nvPr/>
        </p:nvSpPr>
        <p:spPr>
          <a:xfrm>
            <a:off x="304800" y="909935"/>
            <a:ext cx="4724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 Ứng dụng trong vi xử lý </a:t>
            </a:r>
            <a:endParaRPr lang="en-US" sz="2400" spc="-100">
              <a:latin typeface="Tahoma" pitchFamily="34" charset="0"/>
              <a:ea typeface="Tahoma" pitchFamily="34" charset="0"/>
              <a:cs typeface="Tahoma" pitchFamily="34" charset="0"/>
            </a:endParaRPr>
          </a:p>
        </p:txBody>
      </p:sp>
      <p:pic>
        <p:nvPicPr>
          <p:cNvPr id="31747" name="Picture 3"/>
          <p:cNvPicPr>
            <a:picLocks noChangeAspect="1" noChangeArrowheads="1"/>
          </p:cNvPicPr>
          <p:nvPr/>
        </p:nvPicPr>
        <p:blipFill>
          <a:blip r:embed="rId3" cstate="print"/>
          <a:srcRect/>
          <a:stretch>
            <a:fillRect/>
          </a:stretch>
        </p:blipFill>
        <p:spPr bwMode="auto">
          <a:xfrm>
            <a:off x="921560" y="1752600"/>
            <a:ext cx="7765240" cy="3962400"/>
          </a:xfrm>
          <a:prstGeom prst="rect">
            <a:avLst/>
          </a:prstGeom>
          <a:noFill/>
          <a:ln w="9525">
            <a:noFill/>
            <a:miter lim="800000"/>
            <a:headEnd/>
            <a:tailEnd/>
          </a:ln>
        </p:spPr>
      </p:pic>
      <p:sp>
        <p:nvSpPr>
          <p:cNvPr id="8" name="TextBox 7"/>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Rectangular Callout 6"/>
          <p:cNvSpPr/>
          <p:nvPr/>
        </p:nvSpPr>
        <p:spPr>
          <a:xfrm>
            <a:off x="4114800" y="1447800"/>
            <a:ext cx="1752600" cy="457200"/>
          </a:xfrm>
          <a:prstGeom prst="wedgeRectCallout">
            <a:avLst>
              <a:gd name="adj1" fmla="val -35923"/>
              <a:gd name="adj2" fmla="val 13010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0" smtClean="0">
                <a:latin typeface="Tahoma" pitchFamily="34" charset="0"/>
                <a:ea typeface="Tahoma" pitchFamily="34" charset="0"/>
                <a:cs typeface="Tahoma" pitchFamily="34" charset="0"/>
              </a:rPr>
              <a:t>Phát hiện địa chỉ</a:t>
            </a:r>
            <a:endParaRPr lang="en-US" spc="-100">
              <a:latin typeface="Tahoma" pitchFamily="34" charset="0"/>
              <a:ea typeface="Tahoma" pitchFamily="34" charset="0"/>
              <a:cs typeface="Tahoma" pitchFamily="34" charset="0"/>
            </a:endParaRPr>
          </a:p>
        </p:txBody>
      </p:sp>
      <p:sp>
        <p:nvSpPr>
          <p:cNvPr id="9" name="Rectangular Callout 8"/>
          <p:cNvSpPr/>
          <p:nvPr/>
        </p:nvSpPr>
        <p:spPr>
          <a:xfrm>
            <a:off x="7010400" y="914400"/>
            <a:ext cx="1371600" cy="457200"/>
          </a:xfrm>
          <a:prstGeom prst="wedgeRectCallout">
            <a:avLst>
              <a:gd name="adj1" fmla="val -35923"/>
              <a:gd name="adj2" fmla="val 13010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0" smtClean="0">
                <a:latin typeface="Tahoma" pitchFamily="34" charset="0"/>
                <a:ea typeface="Tahoma" pitchFamily="34" charset="0"/>
                <a:cs typeface="Tahoma" pitchFamily="34" charset="0"/>
              </a:rPr>
              <a:t>Thanh ghi</a:t>
            </a:r>
            <a:endParaRPr lang="en-US" spc="-100">
              <a:latin typeface="Tahoma" pitchFamily="34" charset="0"/>
              <a:ea typeface="Tahoma" pitchFamily="34" charset="0"/>
              <a:cs typeface="Tahoma" pitchFamily="34" charset="0"/>
            </a:endParaRPr>
          </a:p>
        </p:txBody>
      </p:sp>
      <p:sp>
        <p:nvSpPr>
          <p:cNvPr id="10" name="Rectangular Callout 9"/>
          <p:cNvSpPr/>
          <p:nvPr/>
        </p:nvSpPr>
        <p:spPr>
          <a:xfrm>
            <a:off x="4800600" y="5257800"/>
            <a:ext cx="1752600" cy="685800"/>
          </a:xfrm>
          <a:prstGeom prst="wedgeRectCallout">
            <a:avLst>
              <a:gd name="adj1" fmla="val -66052"/>
              <a:gd name="adj2" fmla="val -23984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0" smtClean="0">
                <a:latin typeface="Tahoma" pitchFamily="34" charset="0"/>
                <a:ea typeface="Tahoma" pitchFamily="34" charset="0"/>
                <a:cs typeface="Tahoma" pitchFamily="34" charset="0"/>
              </a:rPr>
              <a:t>Tín hiệu định thời và điều khiển</a:t>
            </a:r>
            <a:endParaRPr lang="en-US" spc="-100">
              <a:latin typeface="Tahoma" pitchFamily="34" charset="0"/>
              <a:ea typeface="Tahoma" pitchFamily="34" charset="0"/>
              <a:cs typeface="Tahoma" pitchFamily="34" charset="0"/>
            </a:endParaRPr>
          </a:p>
        </p:txBody>
      </p:sp>
      <p:sp>
        <p:nvSpPr>
          <p:cNvPr id="11" name="Rectangular Callout 10"/>
          <p:cNvSpPr/>
          <p:nvPr/>
        </p:nvSpPr>
        <p:spPr>
          <a:xfrm>
            <a:off x="3200400" y="5486400"/>
            <a:ext cx="1447800" cy="457200"/>
          </a:xfrm>
          <a:prstGeom prst="wedgeRectCallout">
            <a:avLst>
              <a:gd name="adj1" fmla="val 548"/>
              <a:gd name="adj2" fmla="val -10933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00" smtClean="0">
                <a:latin typeface="Tahoma" pitchFamily="34" charset="0"/>
                <a:ea typeface="Tahoma" pitchFamily="34" charset="0"/>
                <a:cs typeface="Tahoma" pitchFamily="34" charset="0"/>
              </a:rPr>
              <a:t>Dữ liệu </a:t>
            </a:r>
            <a:endParaRPr lang="en-US" spc="-100">
              <a:latin typeface="Tahoma" pitchFamily="34" charset="0"/>
              <a:ea typeface="Tahoma" pitchFamily="34" charset="0"/>
              <a:cs typeface="Tahoma"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1747"/>
                                        </p:tgtEl>
                                        <p:attrNameLst>
                                          <p:attrName>style.visibility</p:attrName>
                                        </p:attrNameLst>
                                      </p:cBhvr>
                                      <p:to>
                                        <p:strVal val="visible"/>
                                      </p:to>
                                    </p:set>
                                    <p:animEffect transition="in" filter="wedge">
                                      <p:cBhvr>
                                        <p:cTn id="12" dur="2000"/>
                                        <p:tgtEl>
                                          <p:spTgt spid="31747"/>
                                        </p:tgtEl>
                                      </p:cBhvr>
                                    </p:animEffect>
                                  </p:childTnLst>
                                </p:cTn>
                              </p:par>
                            </p:childTnLst>
                          </p:cTn>
                        </p:par>
                      </p:childTnLst>
                    </p:cTn>
                  </p:par>
                  <p:par>
                    <p:cTn id="13" fill="hold">
                      <p:stCondLst>
                        <p:cond delay="indefinite"/>
                      </p:stCondLst>
                      <p:childTnLst>
                        <p:par>
                          <p:cTn id="14" fill="hold">
                            <p:stCondLst>
                              <p:cond delay="0"/>
                            </p:stCondLst>
                            <p:childTnLst>
                              <p:par>
                                <p:cTn id="15" presetID="25"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0" dur="1000" fill="hold"/>
                                        <p:tgtEl>
                                          <p:spTgt spid="7"/>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1000" fill="hold"/>
                                        <p:tgtEl>
                                          <p:spTgt spid="10"/>
                                        </p:tgtEl>
                                        <p:attrNameLst>
                                          <p:attrName>ppt_w</p:attrName>
                                        </p:attrNameLst>
                                      </p:cBhvr>
                                      <p:tavLst>
                                        <p:tav tm="0">
                                          <p:val>
                                            <p:fltVal val="0"/>
                                          </p:val>
                                        </p:tav>
                                        <p:tav tm="100000">
                                          <p:val>
                                            <p:strVal val="#ppt_w"/>
                                          </p:val>
                                        </p:tav>
                                      </p:tavLst>
                                    </p:anim>
                                    <p:anim calcmode="lin" valueType="num">
                                      <p:cBhvr>
                                        <p:cTn id="30" dur="1000" fill="hold"/>
                                        <p:tgtEl>
                                          <p:spTgt spid="10"/>
                                        </p:tgtEl>
                                        <p:attrNameLst>
                                          <p:attrName>ppt_h</p:attrName>
                                        </p:attrNameLst>
                                      </p:cBhvr>
                                      <p:tavLst>
                                        <p:tav tm="0">
                                          <p:val>
                                            <p:fltVal val="0"/>
                                          </p:val>
                                        </p:tav>
                                        <p:tav tm="100000">
                                          <p:val>
                                            <p:strVal val="#ppt_h"/>
                                          </p:val>
                                        </p:tav>
                                      </p:tavLst>
                                    </p:anim>
                                    <p:anim calcmode="lin" valueType="num">
                                      <p:cBhvr>
                                        <p:cTn id="31"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80">
                                          <p:stCondLst>
                                            <p:cond delay="0"/>
                                          </p:stCondLst>
                                        </p:cTn>
                                        <p:tgtEl>
                                          <p:spTgt spid="11"/>
                                        </p:tgtEl>
                                      </p:cBhvr>
                                    </p:animEffect>
                                    <p:anim calcmode="lin" valueType="num">
                                      <p:cBhvr>
                                        <p:cTn id="3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3" dur="26">
                                          <p:stCondLst>
                                            <p:cond delay="650"/>
                                          </p:stCondLst>
                                        </p:cTn>
                                        <p:tgtEl>
                                          <p:spTgt spid="11"/>
                                        </p:tgtEl>
                                      </p:cBhvr>
                                      <p:to x="100000" y="60000"/>
                                    </p:animScale>
                                    <p:animScale>
                                      <p:cBhvr>
                                        <p:cTn id="44" dur="166" decel="50000">
                                          <p:stCondLst>
                                            <p:cond delay="676"/>
                                          </p:stCondLst>
                                        </p:cTn>
                                        <p:tgtEl>
                                          <p:spTgt spid="11"/>
                                        </p:tgtEl>
                                      </p:cBhvr>
                                      <p:to x="100000" y="100000"/>
                                    </p:animScale>
                                    <p:animScale>
                                      <p:cBhvr>
                                        <p:cTn id="45" dur="26">
                                          <p:stCondLst>
                                            <p:cond delay="1312"/>
                                          </p:stCondLst>
                                        </p:cTn>
                                        <p:tgtEl>
                                          <p:spTgt spid="11"/>
                                        </p:tgtEl>
                                      </p:cBhvr>
                                      <p:to x="100000" y="80000"/>
                                    </p:animScale>
                                    <p:animScale>
                                      <p:cBhvr>
                                        <p:cTn id="46" dur="166" decel="50000">
                                          <p:stCondLst>
                                            <p:cond delay="1338"/>
                                          </p:stCondLst>
                                        </p:cTn>
                                        <p:tgtEl>
                                          <p:spTgt spid="11"/>
                                        </p:tgtEl>
                                      </p:cBhvr>
                                      <p:to x="100000" y="100000"/>
                                    </p:animScale>
                                    <p:animScale>
                                      <p:cBhvr>
                                        <p:cTn id="47" dur="26">
                                          <p:stCondLst>
                                            <p:cond delay="1642"/>
                                          </p:stCondLst>
                                        </p:cTn>
                                        <p:tgtEl>
                                          <p:spTgt spid="11"/>
                                        </p:tgtEl>
                                      </p:cBhvr>
                                      <p:to x="100000" y="90000"/>
                                    </p:animScale>
                                    <p:animScale>
                                      <p:cBhvr>
                                        <p:cTn id="48" dur="166" decel="50000">
                                          <p:stCondLst>
                                            <p:cond delay="1668"/>
                                          </p:stCondLst>
                                        </p:cTn>
                                        <p:tgtEl>
                                          <p:spTgt spid="11"/>
                                        </p:tgtEl>
                                      </p:cBhvr>
                                      <p:to x="100000" y="100000"/>
                                    </p:animScale>
                                    <p:animScale>
                                      <p:cBhvr>
                                        <p:cTn id="49" dur="26">
                                          <p:stCondLst>
                                            <p:cond delay="1808"/>
                                          </p:stCondLst>
                                        </p:cTn>
                                        <p:tgtEl>
                                          <p:spTgt spid="11"/>
                                        </p:tgtEl>
                                      </p:cBhvr>
                                      <p:to x="100000" y="95000"/>
                                    </p:animScale>
                                    <p:animScale>
                                      <p:cBhvr>
                                        <p:cTn id="50" dur="166" decel="50000">
                                          <p:stCondLst>
                                            <p:cond delay="1834"/>
                                          </p:stCondLst>
                                        </p:cTn>
                                        <p:tgtEl>
                                          <p:spTgt spid="11"/>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58" dur="1000" fill="hold"/>
                                        <p:tgtEl>
                                          <p:spTgt spid="9"/>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P spid="10" grpId="0" animBg="1"/>
      <p:bldP spid="1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71</a:t>
            </a:fld>
            <a:endParaRPr lang="en-US"/>
          </a:p>
        </p:txBody>
      </p:sp>
      <p:sp>
        <p:nvSpPr>
          <p:cNvPr id="6" name="TextBox 5"/>
          <p:cNvSpPr txBox="1"/>
          <p:nvPr/>
        </p:nvSpPr>
        <p:spPr>
          <a:xfrm>
            <a:off x="762000" y="1295400"/>
            <a:ext cx="7848600" cy="4031873"/>
          </a:xfrm>
          <a:prstGeom prst="rect">
            <a:avLst/>
          </a:prstGeom>
          <a:noFill/>
        </p:spPr>
        <p:txBody>
          <a:bodyPr wrap="square" rtlCol="0">
            <a:spAutoFit/>
          </a:bodyPr>
          <a:lstStyle/>
          <a:p>
            <a:pPr>
              <a:spcBef>
                <a:spcPts val="600"/>
              </a:spcBef>
              <a:spcAft>
                <a:spcPts val="600"/>
              </a:spcAft>
            </a:pPr>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a:t>
            </a:r>
          </a:p>
          <a:p>
            <a:pPr>
              <a:spcBef>
                <a:spcPts val="600"/>
              </a:spcBef>
              <a:spcAft>
                <a:spcPts val="600"/>
              </a:spcAft>
            </a:pPr>
            <a:r>
              <a:rPr lang="en-US" sz="2400" spc="-100" smtClean="0">
                <a:latin typeface="Tahoma" pitchFamily="34" charset="0"/>
                <a:ea typeface="Tahoma" pitchFamily="34" charset="0"/>
                <a:cs typeface="Tahoma" pitchFamily="34" charset="0"/>
              </a:rPr>
              <a:t>Hình vẽ một đơn vị vi xử lý MPU (microprocessor unit) dùng các ngõ ra truyền dữ liệu đến thanh ghi X, gồm 4 FFD  X</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,X</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X</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X</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a:t>
            </a:r>
          </a:p>
          <a:p>
            <a:pPr>
              <a:spcBef>
                <a:spcPts val="600"/>
              </a:spcBef>
              <a:spcAft>
                <a:spcPts val="600"/>
              </a:spcAft>
            </a:pPr>
            <a:r>
              <a:rPr lang="en-US" sz="2400" spc="-100" smtClean="0">
                <a:latin typeface="Tahoma" pitchFamily="34" charset="0"/>
                <a:ea typeface="Tahoma" pitchFamily="34" charset="0"/>
                <a:cs typeface="Tahoma" pitchFamily="34" charset="0"/>
              </a:rPr>
              <a:t>Tập ngõ ra thứ nhất của MPU tạo mã địa chỉ  gồm 8 đường là A</a:t>
            </a:r>
            <a:r>
              <a:rPr lang="en-US" sz="2400" spc="-100" baseline="-25000" smtClean="0">
                <a:latin typeface="Tahoma" pitchFamily="34" charset="0"/>
                <a:ea typeface="Tahoma" pitchFamily="34" charset="0"/>
                <a:cs typeface="Tahoma" pitchFamily="34" charset="0"/>
              </a:rPr>
              <a:t>15</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14</a:t>
            </a:r>
            <a:r>
              <a:rPr lang="en-US" sz="2400" spc="-100" smtClean="0">
                <a:latin typeface="Tahoma" pitchFamily="34" charset="0"/>
                <a:ea typeface="Tahoma" pitchFamily="34" charset="0"/>
                <a:cs typeface="Tahoma" pitchFamily="34" charset="0"/>
              </a:rPr>
              <a:t>, A</a:t>
            </a:r>
            <a:r>
              <a:rPr lang="en-US" sz="2400" spc="-100" baseline="-25000" smtClean="0">
                <a:latin typeface="Tahoma" pitchFamily="34" charset="0"/>
                <a:ea typeface="Tahoma" pitchFamily="34" charset="0"/>
                <a:cs typeface="Tahoma" pitchFamily="34" charset="0"/>
              </a:rPr>
              <a:t>13</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12</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11</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A</a:t>
            </a:r>
            <a:r>
              <a:rPr lang="en-US" sz="2400" spc="-100" baseline="-25000" smtClean="0">
                <a:latin typeface="Tahoma" pitchFamily="34" charset="0"/>
                <a:ea typeface="Tahoma" pitchFamily="34" charset="0"/>
                <a:cs typeface="Tahoma" pitchFamily="34" charset="0"/>
              </a:rPr>
              <a:t>9</a:t>
            </a:r>
            <a:r>
              <a:rPr lang="en-US" sz="2400" spc="-100" smtClean="0">
                <a:latin typeface="Tahoma" pitchFamily="34" charset="0"/>
                <a:ea typeface="Tahoma" pitchFamily="34" charset="0"/>
                <a:cs typeface="Tahoma" pitchFamily="34" charset="0"/>
              </a:rPr>
              <a:t>,A</a:t>
            </a:r>
            <a:r>
              <a:rPr lang="en-US" sz="2400" spc="-100" baseline="-25000" smtClean="0">
                <a:latin typeface="Tahoma" pitchFamily="34" charset="0"/>
                <a:ea typeface="Tahoma" pitchFamily="34" charset="0"/>
                <a:cs typeface="Tahoma" pitchFamily="34" charset="0"/>
              </a:rPr>
              <a:t>8</a:t>
            </a:r>
            <a:r>
              <a:rPr lang="en-US" sz="2400" spc="-100" smtClean="0">
                <a:latin typeface="Tahoma" pitchFamily="34" charset="0"/>
                <a:ea typeface="Tahoma" pitchFamily="34" charset="0"/>
                <a:cs typeface="Tahoma" pitchFamily="34" charset="0"/>
              </a:rPr>
              <a:t>.  </a:t>
            </a:r>
          </a:p>
          <a:p>
            <a:pPr>
              <a:spcBef>
                <a:spcPts val="600"/>
              </a:spcBef>
              <a:spcAft>
                <a:spcPts val="600"/>
              </a:spcAft>
            </a:pPr>
            <a:r>
              <a:rPr lang="en-US" sz="2400" spc="-100" smtClean="0">
                <a:latin typeface="Tahoma" pitchFamily="34" charset="0"/>
                <a:ea typeface="Tahoma" pitchFamily="34" charset="0"/>
                <a:cs typeface="Tahoma" pitchFamily="34" charset="0"/>
              </a:rPr>
              <a:t>Tập ngõ ra thứ hai của MPU gồm 4 đường dữ liệu D</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,D</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,D</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D</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a:t>
            </a:r>
          </a:p>
          <a:p>
            <a:pPr>
              <a:spcBef>
                <a:spcPts val="600"/>
              </a:spcBef>
              <a:spcAft>
                <a:spcPts val="600"/>
              </a:spcAft>
            </a:pPr>
            <a:r>
              <a:rPr lang="en-US" sz="2400" spc="-100" smtClean="0">
                <a:latin typeface="Tahoma" pitchFamily="34" charset="0"/>
                <a:ea typeface="Tahoma" pitchFamily="34" charset="0"/>
                <a:cs typeface="Tahoma" pitchFamily="34" charset="0"/>
              </a:rPr>
              <a:t>Ngõ ra còn lại là WR, xuống thấp khi MPU sẳn sàng ghi.</a:t>
            </a:r>
            <a:endParaRPr lang="en-US" sz="2400" spc="-100">
              <a:latin typeface="Tahoma" pitchFamily="34" charset="0"/>
              <a:ea typeface="Tahoma" pitchFamily="34" charset="0"/>
              <a:cs typeface="Tahoma" pitchFamily="34" charset="0"/>
            </a:endParaRPr>
          </a:p>
        </p:txBody>
      </p:sp>
      <p:cxnSp>
        <p:nvCxnSpPr>
          <p:cNvPr id="11" name="Straight Connector 10"/>
          <p:cNvCxnSpPr/>
          <p:nvPr/>
        </p:nvCxnSpPr>
        <p:spPr>
          <a:xfrm>
            <a:off x="2819400" y="4876800"/>
            <a:ext cx="533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200" y="76200"/>
            <a:ext cx="6858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FF </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wipe(up)">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wipe(up)">
                                      <p:cBhvr>
                                        <p:cTn id="23" dur="1000"/>
                                        <p:tgtEl>
                                          <p:spTgt spid="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wipe(left)">
                                      <p:cBhvr>
                                        <p:cTn id="28" dur="500"/>
                                        <p:tgtEl>
                                          <p:spTgt spid="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heckerboard(across)">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72</a:t>
            </a:fld>
            <a:endParaRPr lang="en-US"/>
          </a:p>
        </p:txBody>
      </p:sp>
      <p:sp>
        <p:nvSpPr>
          <p:cNvPr id="6" name="TextBox 5"/>
          <p:cNvSpPr txBox="1"/>
          <p:nvPr/>
        </p:nvSpPr>
        <p:spPr>
          <a:xfrm>
            <a:off x="228600" y="909935"/>
            <a:ext cx="8686800" cy="830997"/>
          </a:xfrm>
          <a:prstGeom prst="rect">
            <a:avLst/>
          </a:prstGeom>
          <a:noFill/>
        </p:spPr>
        <p:txBody>
          <a:bodyPr wrap="square" rtlCol="0">
            <a:spAutoFit/>
          </a:bodyPr>
          <a:lstStyle/>
          <a:p>
            <a:r>
              <a:rPr lang="en-US" sz="2400" spc="-100" smtClean="0">
                <a:solidFill>
                  <a:srgbClr val="C0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Xét thanh ghi dời 3 bit dùng các FF dạng TTL. Đầu tiên, mạch có ngõ ra đều là 0. Ta có bảng ra như hình, tại sao? </a:t>
            </a:r>
            <a:endParaRPr lang="en-US" sz="2400" spc="-100">
              <a:latin typeface="Tahoma" pitchFamily="34" charset="0"/>
              <a:ea typeface="Tahoma" pitchFamily="34" charset="0"/>
              <a:cs typeface="Tahoma" pitchFamily="34" charset="0"/>
            </a:endParaRPr>
          </a:p>
        </p:txBody>
      </p:sp>
      <p:pic>
        <p:nvPicPr>
          <p:cNvPr id="49155" name="Picture 3"/>
          <p:cNvPicPr>
            <a:picLocks noChangeAspect="1" noChangeArrowheads="1"/>
          </p:cNvPicPr>
          <p:nvPr/>
        </p:nvPicPr>
        <p:blipFill>
          <a:blip r:embed="rId3" cstate="print"/>
          <a:srcRect/>
          <a:stretch>
            <a:fillRect/>
          </a:stretch>
        </p:blipFill>
        <p:spPr bwMode="auto">
          <a:xfrm>
            <a:off x="5486399" y="2057400"/>
            <a:ext cx="3552597" cy="22098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0" y="1752600"/>
            <a:ext cx="5172075" cy="2266950"/>
          </a:xfrm>
          <a:prstGeom prst="rect">
            <a:avLst/>
          </a:prstGeom>
          <a:noFill/>
          <a:ln w="9525">
            <a:noFill/>
            <a:miter lim="800000"/>
            <a:headEnd/>
            <a:tailEnd/>
          </a:ln>
        </p:spPr>
      </p:pic>
      <p:sp>
        <p:nvSpPr>
          <p:cNvPr id="12" name="TextBox 11"/>
          <p:cNvSpPr txBox="1"/>
          <p:nvPr/>
        </p:nvSpPr>
        <p:spPr>
          <a:xfrm>
            <a:off x="228600" y="4419600"/>
            <a:ext cx="86868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 thích</a:t>
            </a:r>
            <a:r>
              <a:rPr lang="en-US" sz="2400" b="1"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Tại CLK thứ 2, X</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=1 </a:t>
            </a:r>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sym typeface="Wingdings 3"/>
              </a:rPr>
              <a:t> J</a:t>
            </a:r>
            <a:r>
              <a:rPr lang="en-US" sz="2400" spc="-100" baseline="-25000" smtClean="0">
                <a:latin typeface="Tahoma" pitchFamily="34" charset="0"/>
                <a:ea typeface="Tahoma" pitchFamily="34" charset="0"/>
                <a:cs typeface="Tahoma" pitchFamily="34" charset="0"/>
                <a:sym typeface="Wingdings 3"/>
              </a:rPr>
              <a:t>0</a:t>
            </a:r>
            <a:r>
              <a:rPr lang="en-US" sz="2400" spc="-100" smtClean="0">
                <a:latin typeface="Tahoma" pitchFamily="34" charset="0"/>
                <a:ea typeface="Tahoma" pitchFamily="34" charset="0"/>
                <a:cs typeface="Tahoma" pitchFamily="34" charset="0"/>
                <a:sym typeface="Wingdings 3"/>
              </a:rPr>
              <a:t>=1, K</a:t>
            </a:r>
            <a:r>
              <a:rPr lang="en-US" sz="2400" spc="-100" baseline="-25000" smtClean="0">
                <a:latin typeface="Tahoma" pitchFamily="34" charset="0"/>
                <a:ea typeface="Tahoma" pitchFamily="34" charset="0"/>
                <a:cs typeface="Tahoma" pitchFamily="34" charset="0"/>
                <a:sym typeface="Wingdings 3"/>
              </a:rPr>
              <a:t>0</a:t>
            </a:r>
            <a:r>
              <a:rPr lang="en-US" sz="2400" spc="-100" smtClean="0">
                <a:latin typeface="Tahoma" pitchFamily="34" charset="0"/>
                <a:ea typeface="Tahoma" pitchFamily="34" charset="0"/>
                <a:cs typeface="Tahoma" pitchFamily="34" charset="0"/>
                <a:sym typeface="Wingdings 3"/>
              </a:rPr>
              <a:t>=0, do đó các CLK tiếp luôn làm X</a:t>
            </a:r>
            <a:r>
              <a:rPr lang="en-US" sz="2400" spc="-100" baseline="-25000" smtClean="0">
                <a:latin typeface="Tahoma" pitchFamily="34" charset="0"/>
                <a:ea typeface="Tahoma" pitchFamily="34" charset="0"/>
                <a:cs typeface="Tahoma" pitchFamily="34" charset="0"/>
                <a:sym typeface="Wingdings 3"/>
              </a:rPr>
              <a:t>0</a:t>
            </a:r>
            <a:r>
              <a:rPr lang="en-US" sz="2400" spc="-100" smtClean="0">
                <a:latin typeface="Tahoma" pitchFamily="34" charset="0"/>
                <a:ea typeface="Tahoma" pitchFamily="34" charset="0"/>
                <a:cs typeface="Tahoma" pitchFamily="34" charset="0"/>
                <a:sym typeface="Wingdings 3"/>
              </a:rPr>
              <a:t>=1. Nhưng, ta thấy X</a:t>
            </a:r>
            <a:r>
              <a:rPr lang="en-US" sz="2400" spc="-100" baseline="-25000" smtClean="0">
                <a:latin typeface="Tahoma" pitchFamily="34" charset="0"/>
                <a:ea typeface="Tahoma" pitchFamily="34" charset="0"/>
                <a:cs typeface="Tahoma" pitchFamily="34" charset="0"/>
                <a:sym typeface="Wingdings 3"/>
              </a:rPr>
              <a:t>0 </a:t>
            </a:r>
            <a:r>
              <a:rPr lang="en-US" sz="2400" spc="-100" smtClean="0">
                <a:latin typeface="Tahoma" pitchFamily="34" charset="0"/>
                <a:ea typeface="Tahoma" pitchFamily="34" charset="0"/>
                <a:cs typeface="Tahoma" pitchFamily="34" charset="0"/>
                <a:sym typeface="Wingdings 3"/>
              </a:rPr>
              <a:t>lật trạng thái sau CLK thứ 2.</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Điều này, do </a:t>
            </a:r>
            <a:r>
              <a:rPr lang="en-US" sz="2400" spc="-100" smtClean="0">
                <a:latin typeface="Tahoma" pitchFamily="34" charset="0"/>
                <a:ea typeface="Tahoma" pitchFamily="34" charset="0"/>
                <a:cs typeface="Tahoma" pitchFamily="34" charset="0"/>
                <a:sym typeface="Wingdings 3"/>
              </a:rPr>
              <a:t>J</a:t>
            </a:r>
            <a:r>
              <a:rPr lang="en-US" sz="2400" spc="-100" baseline="-25000" smtClean="0">
                <a:latin typeface="Tahoma" pitchFamily="34" charset="0"/>
                <a:ea typeface="Tahoma" pitchFamily="34" charset="0"/>
                <a:cs typeface="Tahoma" pitchFamily="34" charset="0"/>
                <a:sym typeface="Wingdings 3"/>
              </a:rPr>
              <a:t>0</a:t>
            </a:r>
            <a:r>
              <a:rPr lang="en-US" sz="2400" spc="-100" smtClean="0">
                <a:latin typeface="Tahoma" pitchFamily="34" charset="0"/>
                <a:ea typeface="Tahoma" pitchFamily="34" charset="0"/>
                <a:cs typeface="Tahoma" pitchFamily="34" charset="0"/>
                <a:sym typeface="Wingdings 3"/>
              </a:rPr>
              <a:t>=K</a:t>
            </a:r>
            <a:r>
              <a:rPr lang="en-US" sz="2400" spc="-100" baseline="-25000" smtClean="0">
                <a:latin typeface="Tahoma" pitchFamily="34" charset="0"/>
                <a:ea typeface="Tahoma" pitchFamily="34" charset="0"/>
                <a:cs typeface="Tahoma" pitchFamily="34" charset="0"/>
                <a:sym typeface="Wingdings 3"/>
              </a:rPr>
              <a:t>0</a:t>
            </a:r>
            <a:r>
              <a:rPr lang="en-US" sz="2400" spc="-100" smtClean="0">
                <a:latin typeface="Tahoma" pitchFamily="34" charset="0"/>
                <a:ea typeface="Tahoma" pitchFamily="34" charset="0"/>
                <a:cs typeface="Tahoma" pitchFamily="34" charset="0"/>
                <a:sym typeface="Wingdings 3"/>
              </a:rPr>
              <a:t>=1.</a:t>
            </a:r>
            <a:r>
              <a:rPr lang="en-US" sz="2400" spc="-100" smtClean="0">
                <a:latin typeface="Tahoma" pitchFamily="34" charset="0"/>
                <a:ea typeface="Tahoma" pitchFamily="34" charset="0"/>
                <a:cs typeface="Tahoma" pitchFamily="34" charset="0"/>
              </a:rPr>
              <a:t> Có thể do đứt dây từ X</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đến K</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Nhắc lại, với TTL thì ngõ vào hở tương đương ngõ vào =1.</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0" y="0"/>
            <a:ext cx="8915400" cy="707886"/>
          </a:xfrm>
          <a:prstGeom prst="rect">
            <a:avLst/>
          </a:prstGeom>
          <a:noFill/>
        </p:spPr>
        <p:txBody>
          <a:bodyPr wrap="square" rtlCol="0">
            <a:spAutoFit/>
          </a:bodyPr>
          <a:lstStyle/>
          <a:p>
            <a:r>
              <a:rPr lang="en-US" sz="3200" b="1" smtClean="0">
                <a:solidFill>
                  <a:srgbClr val="0070C0"/>
                </a:solidFill>
                <a:latin typeface="Arial-Rounded" pitchFamily="34" charset="0"/>
                <a:ea typeface="Arial-Rounded" pitchFamily="34" charset="0"/>
                <a:cs typeface="Arial-Rounded" pitchFamily="34" charset="0"/>
              </a:rPr>
              <a:t> </a:t>
            </a:r>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Hỏng hóc</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wedge">
                                      <p:cBhvr>
                                        <p:cTn id="12" dur="20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49155"/>
                                        </p:tgtEl>
                                        <p:attrNameLst>
                                          <p:attrName>style.visibility</p:attrName>
                                        </p:attrNameLst>
                                      </p:cBhvr>
                                      <p:to>
                                        <p:strVal val="visible"/>
                                      </p:to>
                                    </p:set>
                                    <p:animEffect transition="in" filter="wedge">
                                      <p:cBhvr>
                                        <p:cTn id="17" dur="2000"/>
                                        <p:tgtEl>
                                          <p:spTgt spid="491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left)">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dissolve">
                                      <p:cBhvr>
                                        <p:cTn id="27" dur="5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xEl>
                                              <p:pRg st="2" end="2"/>
                                            </p:txEl>
                                          </p:spTgt>
                                        </p:tgtEl>
                                        <p:attrNameLst>
                                          <p:attrName>style.visibility</p:attrName>
                                        </p:attrNameLst>
                                      </p:cBhvr>
                                      <p:to>
                                        <p:strVal val="visible"/>
                                      </p:to>
                                    </p:set>
                                    <p:animEffect transition="in" filter="wipe(left)">
                                      <p:cBhvr>
                                        <p:cTn id="32" dur="500"/>
                                        <p:tgtEl>
                                          <p:spTgt spid="1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wipe(left)">
                                      <p:cBhvr>
                                        <p:cTn id="37"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73</a:t>
            </a:fld>
            <a:endParaRPr lang="en-US"/>
          </a:p>
        </p:txBody>
      </p:sp>
      <p:sp>
        <p:nvSpPr>
          <p:cNvPr id="6" name="TextBox 5"/>
          <p:cNvSpPr txBox="1"/>
          <p:nvPr/>
        </p:nvSpPr>
        <p:spPr>
          <a:xfrm>
            <a:off x="228600" y="1143000"/>
            <a:ext cx="3962400" cy="2308324"/>
          </a:xfrm>
          <a:prstGeom prst="rect">
            <a:avLst/>
          </a:prstGeom>
          <a:noFill/>
        </p:spPr>
        <p:txBody>
          <a:bodyPr wrap="square" rtlCol="0">
            <a:spAutoFit/>
          </a:bodyPr>
          <a:lstStyle/>
          <a:p>
            <a:r>
              <a:rPr lang="en-US" sz="2400" spc="-100" smtClean="0">
                <a:solidFill>
                  <a:srgbClr val="C00000"/>
                </a:solidFill>
                <a:latin typeface="Tahoma" pitchFamily="34" charset="0"/>
                <a:ea typeface="Tahoma" pitchFamily="34" charset="0"/>
                <a:cs typeface="Tahoma" pitchFamily="34" charset="0"/>
              </a:rPr>
              <a:t>Ngõ ra ngắn mạch</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Xem thí dụ hình sau. </a:t>
            </a:r>
          </a:p>
          <a:p>
            <a:r>
              <a:rPr lang="en-US" sz="2400" spc="-100" smtClean="0">
                <a:latin typeface="Tahoma" pitchFamily="34" charset="0"/>
                <a:ea typeface="Tahoma" pitchFamily="34" charset="0"/>
                <a:cs typeface="Tahoma" pitchFamily="34" charset="0"/>
              </a:rPr>
              <a:t>Khi D=0 khi cho CLK vào nhưng Q luôn =0. </a:t>
            </a:r>
          </a:p>
          <a:p>
            <a:r>
              <a:rPr lang="en-US" sz="2400" spc="-100" smtClean="0">
                <a:latin typeface="Tahoma" pitchFamily="34" charset="0"/>
                <a:ea typeface="Tahoma" pitchFamily="34" charset="0"/>
                <a:cs typeface="Tahoma" pitchFamily="34" charset="0"/>
              </a:rPr>
              <a:t>Có thể do các nguyên nhân sau:   </a:t>
            </a:r>
            <a:endParaRPr lang="en-US" sz="2400" spc="-100">
              <a:latin typeface="Tahoma" pitchFamily="34" charset="0"/>
              <a:ea typeface="Tahoma" pitchFamily="34" charset="0"/>
              <a:cs typeface="Tahoma" pitchFamily="34" charset="0"/>
            </a:endParaRPr>
          </a:p>
        </p:txBody>
      </p:sp>
      <p:pic>
        <p:nvPicPr>
          <p:cNvPr id="50184" name="Picture 8"/>
          <p:cNvPicPr>
            <a:picLocks noChangeAspect="1" noChangeArrowheads="1"/>
          </p:cNvPicPr>
          <p:nvPr/>
        </p:nvPicPr>
        <p:blipFill>
          <a:blip r:embed="rId3" cstate="print"/>
          <a:srcRect/>
          <a:stretch>
            <a:fillRect/>
          </a:stretch>
        </p:blipFill>
        <p:spPr bwMode="auto">
          <a:xfrm>
            <a:off x="4053156" y="457200"/>
            <a:ext cx="4982966" cy="3048000"/>
          </a:xfrm>
          <a:prstGeom prst="rect">
            <a:avLst/>
          </a:prstGeom>
          <a:noFill/>
          <a:ln w="9525">
            <a:noFill/>
            <a:miter lim="800000"/>
            <a:headEnd/>
            <a:tailEnd/>
          </a:ln>
        </p:spPr>
      </p:pic>
      <p:sp>
        <p:nvSpPr>
          <p:cNvPr id="7" name="TextBox 6"/>
          <p:cNvSpPr txBox="1"/>
          <p:nvPr/>
        </p:nvSpPr>
        <p:spPr>
          <a:xfrm>
            <a:off x="228600" y="4016276"/>
            <a:ext cx="8686800" cy="2308324"/>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1. Z2-5 bị ngắn mạch bên trong với V</a:t>
            </a:r>
            <a:r>
              <a:rPr lang="en-US" sz="2400" spc="-100" baseline="-25000" smtClean="0">
                <a:latin typeface="Tahoma" pitchFamily="34" charset="0"/>
                <a:ea typeface="Tahoma" pitchFamily="34" charset="0"/>
                <a:cs typeface="Tahoma" pitchFamily="34" charset="0"/>
              </a:rPr>
              <a:t>CC</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2. Z2-4 bị ngắn mạch bên trong với V</a:t>
            </a:r>
            <a:r>
              <a:rPr lang="en-US" sz="2400" spc="-100" baseline="-25000" smtClean="0">
                <a:latin typeface="Tahoma" pitchFamily="34" charset="0"/>
                <a:ea typeface="Tahoma" pitchFamily="34" charset="0"/>
                <a:cs typeface="Tahoma" pitchFamily="34" charset="0"/>
              </a:rPr>
              <a:t>CC</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3. Z2-1-4 bị ngắn mạch bên ngoài với V</a:t>
            </a:r>
            <a:r>
              <a:rPr lang="en-US" sz="2400" spc="-100" baseline="-25000" smtClean="0">
                <a:latin typeface="Tahoma" pitchFamily="34" charset="0"/>
                <a:ea typeface="Tahoma" pitchFamily="34" charset="0"/>
                <a:cs typeface="Tahoma" pitchFamily="34" charset="0"/>
              </a:rPr>
              <a:t>CC</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4. Z2-4 bị ngắn mạch bên trong hay bên ngoài với GROUND. Điều này tác động PRE (mạnh hơn CLK).</a:t>
            </a:r>
          </a:p>
          <a:p>
            <a:r>
              <a:rPr lang="en-US" sz="2400" spc="-100" smtClean="0">
                <a:latin typeface="Tahoma" pitchFamily="34" charset="0"/>
                <a:ea typeface="Tahoma" pitchFamily="34" charset="0"/>
                <a:cs typeface="Tahoma" pitchFamily="34" charset="0"/>
              </a:rPr>
              <a:t>5. Z2 bị hỏng làm Q không đáp ứng được với các ngõ vào.</a:t>
            </a:r>
            <a:endParaRPr lang="en-US" sz="2400" spc="-100">
              <a:latin typeface="Tahoma" pitchFamily="34" charset="0"/>
              <a:ea typeface="Tahoma" pitchFamily="34" charset="0"/>
              <a:cs typeface="Tahoma" pitchFamily="34" charset="0"/>
            </a:endParaRPr>
          </a:p>
        </p:txBody>
      </p:sp>
      <p:cxnSp>
        <p:nvCxnSpPr>
          <p:cNvPr id="11" name="Straight Connector 10"/>
          <p:cNvCxnSpPr/>
          <p:nvPr/>
        </p:nvCxnSpPr>
        <p:spPr>
          <a:xfrm>
            <a:off x="1981200" y="55626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8915400" cy="707886"/>
          </a:xfrm>
          <a:prstGeom prst="rect">
            <a:avLst/>
          </a:prstGeom>
          <a:noFill/>
        </p:spPr>
        <p:txBody>
          <a:bodyPr wrap="square" rtlCol="0">
            <a:spAutoFit/>
          </a:bodyPr>
          <a:lstStyle/>
          <a:p>
            <a:r>
              <a:rPr lang="en-US" sz="3200" b="1" smtClean="0">
                <a:solidFill>
                  <a:srgbClr val="0070C0"/>
                </a:solidFill>
                <a:latin typeface="Arial-Rounded" pitchFamily="34" charset="0"/>
                <a:ea typeface="Arial-Rounded" pitchFamily="34" charset="0"/>
                <a:cs typeface="Arial-Rounded" pitchFamily="34" charset="0"/>
              </a:rPr>
              <a:t> </a:t>
            </a:r>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Hỏng hóc</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50184"/>
                                        </p:tgtEl>
                                        <p:attrNameLst>
                                          <p:attrName>style.visibility</p:attrName>
                                        </p:attrNameLst>
                                      </p:cBhvr>
                                      <p:to>
                                        <p:strVal val="visible"/>
                                      </p:to>
                                    </p:set>
                                    <p:animEffect transition="in" filter="wedge">
                                      <p:cBhvr>
                                        <p:cTn id="18" dur="2000"/>
                                        <p:tgtEl>
                                          <p:spTgt spid="5018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dissolve">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dissolve">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dissolve">
                                      <p:cBhvr>
                                        <p:cTn id="33" dur="500"/>
                                        <p:tgtEl>
                                          <p:spTgt spid="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7">
                                            <p:txEl>
                                              <p:pRg st="1" end="1"/>
                                            </p:txEl>
                                          </p:spTgt>
                                        </p:tgtEl>
                                        <p:attrNameLst>
                                          <p:attrName>style.visibility</p:attrName>
                                        </p:attrNameLst>
                                      </p:cBhvr>
                                      <p:to>
                                        <p:strVal val="visible"/>
                                      </p:to>
                                    </p:set>
                                    <p:animEffect transition="in" filter="dissolve">
                                      <p:cBhvr>
                                        <p:cTn id="38" dur="500"/>
                                        <p:tgtEl>
                                          <p:spTgt spid="7">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animEffect transition="in" filter="dissolve">
                                      <p:cBhvr>
                                        <p:cTn id="43" dur="500"/>
                                        <p:tgtEl>
                                          <p:spTgt spid="7">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7">
                                            <p:txEl>
                                              <p:pRg st="3" end="3"/>
                                            </p:txEl>
                                          </p:spTgt>
                                        </p:tgtEl>
                                        <p:attrNameLst>
                                          <p:attrName>style.visibility</p:attrName>
                                        </p:attrNameLst>
                                      </p:cBhvr>
                                      <p:to>
                                        <p:strVal val="visible"/>
                                      </p:to>
                                    </p:set>
                                    <p:animEffect transition="in" filter="dissolve">
                                      <p:cBhvr>
                                        <p:cTn id="48" dur="500"/>
                                        <p:tgtEl>
                                          <p:spTgt spid="7">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7">
                                            <p:txEl>
                                              <p:pRg st="4" end="4"/>
                                            </p:txEl>
                                          </p:spTgt>
                                        </p:tgtEl>
                                        <p:attrNameLst>
                                          <p:attrName>style.visibility</p:attrName>
                                        </p:attrNameLst>
                                      </p:cBhvr>
                                      <p:to>
                                        <p:strVal val="visible"/>
                                      </p:to>
                                    </p:set>
                                    <p:animEffect transition="in" filter="dissolve">
                                      <p:cBhvr>
                                        <p:cTn id="5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74</a:t>
            </a:fld>
            <a:endParaRPr lang="en-US"/>
          </a:p>
        </p:txBody>
      </p:sp>
      <p:sp>
        <p:nvSpPr>
          <p:cNvPr id="6" name="TextBox 5"/>
          <p:cNvSpPr txBox="1"/>
          <p:nvPr/>
        </p:nvSpPr>
        <p:spPr>
          <a:xfrm>
            <a:off x="304800" y="914400"/>
            <a:ext cx="8839200" cy="341632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Kỹ thuật viên sau khi đo bằng ohm kế, đã loại trừ được 4 khả năng đầu. Tiếp tục kiểm tra Vcc của Z2 với GROUND, thấy điện áp đúng. Nghi ngờ Z2 (cắm dây) có vấn đề nên xem xét tiếp xung clock. Khi quan sát qua dao động ký, thấy biên độ, tần số, độ rộng xung và thời gian truyền đều phù hợp với đặc tính của 74LS74. Nên kết luận là Z2 hỏng. Gở 74LS74 và thay bằng IC khác, tình trạng như củ. Thay thế tiếp IC NAND, tình trạng mạch cũng như củ. Sau khi quan sát cẩn thận bằng mắt, thấy có vết hàn nối giữa chân 6 và 7 của Z2. Xả hàn xong, thì mạch hoạt động lại bình thường, giải thích?    </a:t>
            </a:r>
            <a:endParaRPr lang="en-US" sz="2400" spc="-100">
              <a:latin typeface="Tahoma" pitchFamily="34" charset="0"/>
              <a:ea typeface="Tahoma" pitchFamily="34" charset="0"/>
              <a:cs typeface="Tahoma" pitchFamily="34" charset="0"/>
            </a:endParaRPr>
          </a:p>
        </p:txBody>
      </p:sp>
      <p:sp>
        <p:nvSpPr>
          <p:cNvPr id="11" name="TextBox 10"/>
          <p:cNvSpPr txBox="1"/>
          <p:nvPr/>
        </p:nvSpPr>
        <p:spPr>
          <a:xfrm>
            <a:off x="304800" y="4572000"/>
            <a:ext cx="84582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 thích</a:t>
            </a:r>
            <a:r>
              <a:rPr lang="en-US" sz="2400" b="1"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Mối chì đã ngắn mạch Q  và kềm ngõ ra này với GROUND, làm một ngõ vào của NAND3 ở mức thấp, làm Q luôn ở mức cao, bất chấp các điều kiện của các ngõ vào J,K và CLK </a:t>
            </a:r>
            <a:endParaRPr lang="en-US" sz="2400" spc="-100">
              <a:latin typeface="Tahoma" pitchFamily="34" charset="0"/>
              <a:ea typeface="Tahoma" pitchFamily="34" charset="0"/>
              <a:cs typeface="Tahoma" pitchFamily="34" charset="0"/>
            </a:endParaRPr>
          </a:p>
        </p:txBody>
      </p:sp>
      <p:sp>
        <p:nvSpPr>
          <p:cNvPr id="8" name="TextBox 7"/>
          <p:cNvSpPr txBox="1"/>
          <p:nvPr/>
        </p:nvSpPr>
        <p:spPr>
          <a:xfrm>
            <a:off x="0" y="0"/>
            <a:ext cx="8915400" cy="707886"/>
          </a:xfrm>
          <a:prstGeom prst="rect">
            <a:avLst/>
          </a:prstGeom>
          <a:noFill/>
        </p:spPr>
        <p:txBody>
          <a:bodyPr wrap="square" rtlCol="0">
            <a:spAutoFit/>
          </a:bodyPr>
          <a:lstStyle/>
          <a:p>
            <a:r>
              <a:rPr lang="en-US" sz="3200" b="1" smtClean="0">
                <a:solidFill>
                  <a:srgbClr val="0070C0"/>
                </a:solidFill>
                <a:latin typeface="Arial-Rounded" pitchFamily="34" charset="0"/>
                <a:ea typeface="Arial-Rounded" pitchFamily="34" charset="0"/>
                <a:cs typeface="Arial-Rounded" pitchFamily="34" charset="0"/>
              </a:rPr>
              <a:t> </a:t>
            </a:r>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Hỏng hóc</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Effect transition="in" filter="dissolve">
                                      <p:cBhvr>
                                        <p:cTn id="18"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75</a:t>
            </a:fld>
            <a:endParaRPr lang="en-US"/>
          </a:p>
        </p:txBody>
      </p:sp>
      <p:sp>
        <p:nvSpPr>
          <p:cNvPr id="7" name="TextBox 6"/>
          <p:cNvSpPr txBox="1"/>
          <p:nvPr/>
        </p:nvSpPr>
        <p:spPr>
          <a:xfrm>
            <a:off x="0" y="0"/>
            <a:ext cx="8915400" cy="707886"/>
          </a:xfrm>
          <a:prstGeom prst="rect">
            <a:avLst/>
          </a:prstGeom>
          <a:noFill/>
        </p:spPr>
        <p:txBody>
          <a:bodyPr wrap="square" rtlCol="0">
            <a:spAutoFit/>
          </a:bodyPr>
          <a:lstStyle/>
          <a:p>
            <a:r>
              <a:rPr lang="en-US" sz="3200" b="1" smtClean="0">
                <a:solidFill>
                  <a:srgbClr val="0070C0"/>
                </a:solidFill>
                <a:latin typeface="Arial-Rounded" pitchFamily="34" charset="0"/>
                <a:ea typeface="Arial-Rounded" pitchFamily="34" charset="0"/>
                <a:cs typeface="Arial-Rounded" pitchFamily="34" charset="0"/>
              </a:rPr>
              <a:t> </a:t>
            </a:r>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Xung Clock bị lệch</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1" name="TextBox 10"/>
          <p:cNvSpPr txBox="1"/>
          <p:nvPr/>
        </p:nvSpPr>
        <p:spPr>
          <a:xfrm>
            <a:off x="304800" y="838200"/>
            <a:ext cx="84582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Vấn đề thường gặp trong mạch tuần tự. Thường gặp là xung CLK bị lệch do xung này vào FF với các thời gian khác nhau, điều này có thể làm FF hoạt động sai. Xem thí dụ sau </a:t>
            </a:r>
            <a:endParaRPr lang="en-US" sz="2400" spc="-100">
              <a:latin typeface="Tahoma" pitchFamily="34" charset="0"/>
              <a:ea typeface="Tahoma" pitchFamily="34" charset="0"/>
              <a:cs typeface="Tahoma" pitchFamily="34" charset="0"/>
            </a:endParaRPr>
          </a:p>
        </p:txBody>
      </p:sp>
      <p:pic>
        <p:nvPicPr>
          <p:cNvPr id="8" name="Picture 3"/>
          <p:cNvPicPr>
            <a:picLocks noChangeAspect="1" noChangeArrowheads="1"/>
          </p:cNvPicPr>
          <p:nvPr/>
        </p:nvPicPr>
        <p:blipFill>
          <a:blip r:embed="rId3" cstate="print"/>
          <a:srcRect/>
          <a:stretch>
            <a:fillRect/>
          </a:stretch>
        </p:blipFill>
        <p:spPr bwMode="auto">
          <a:xfrm>
            <a:off x="164273" y="2286000"/>
            <a:ext cx="5550727" cy="3505200"/>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5715000" y="2483164"/>
            <a:ext cx="3124200" cy="3536636"/>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edge">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wipe(up)">
                                      <p:cBhvr>
                                        <p:cTn id="17" dur="2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76</a:t>
            </a:fld>
            <a:endParaRPr lang="en-US"/>
          </a:p>
        </p:txBody>
      </p:sp>
      <p:sp>
        <p:nvSpPr>
          <p:cNvPr id="11" name="TextBox 10"/>
          <p:cNvSpPr txBox="1"/>
          <p:nvPr/>
        </p:nvSpPr>
        <p:spPr>
          <a:xfrm>
            <a:off x="304800" y="838200"/>
            <a:ext cx="8458200" cy="452431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Xem hình, khi CLK1 nối trực tiếp với FF Q1, và nối gián tiếp với Q2 qua cổng NAND và NOT. Giả sử 2FF được tác động bởi cạnh xuống của CLK1 do X =1.</a:t>
            </a:r>
          </a:p>
          <a:p>
            <a:r>
              <a:rPr lang="en-US" sz="2400" spc="-100" smtClean="0">
                <a:latin typeface="Tahoma" pitchFamily="34" charset="0"/>
                <a:ea typeface="Tahoma" pitchFamily="34" charset="0"/>
                <a:cs typeface="Tahoma" pitchFamily="34" charset="0"/>
              </a:rPr>
              <a:t>Với giả sử ban đầu Q1=Q2 = 0 và X=1. Cạnh xuống CLK1 làm Q1=1 và không ảnh hưởng lên Q2 như vẽ trong giản đồ thời gian (Q2 bị kích sai).</a:t>
            </a:r>
          </a:p>
          <a:p>
            <a:r>
              <a:rPr lang="en-US" sz="2400" spc="-100" smtClean="0">
                <a:latin typeface="Tahoma" pitchFamily="34" charset="0"/>
                <a:ea typeface="Tahoma" pitchFamily="34" charset="0"/>
                <a:cs typeface="Tahoma" pitchFamily="34" charset="0"/>
              </a:rPr>
              <a:t>Do thời gian trễ qua hai cổng NAND và NOT, CLK2 bị trễ so với CLK1 thời gian t1. Cạnh xuống CLK2 đến ngõ vào Q2 trễ t1 so với khi CLK1  vào Q1. </a:t>
            </a:r>
          </a:p>
          <a:p>
            <a:r>
              <a:rPr lang="en-US" sz="2400" spc="-100" smtClean="0">
                <a:latin typeface="Tahoma" pitchFamily="34" charset="0"/>
                <a:ea typeface="Tahoma" pitchFamily="34" charset="0"/>
                <a:cs typeface="Tahoma" pitchFamily="34" charset="0"/>
              </a:rPr>
              <a:t>Thời gian t1 là thời gian lệch CLK. Cạnh xuống CLK1 làm Q1=1 sau thời gian t2 = t</a:t>
            </a:r>
            <a:r>
              <a:rPr lang="en-US" sz="2400" spc="-100" baseline="-25000" smtClean="0">
                <a:latin typeface="Tahoma" pitchFamily="34" charset="0"/>
                <a:ea typeface="Tahoma" pitchFamily="34" charset="0"/>
                <a:cs typeface="Tahoma" pitchFamily="34" charset="0"/>
              </a:rPr>
              <a:t>PLH</a:t>
            </a:r>
            <a:r>
              <a:rPr lang="en-US" sz="2400" spc="-100" smtClean="0">
                <a:latin typeface="Tahoma" pitchFamily="34" charset="0"/>
                <a:ea typeface="Tahoma" pitchFamily="34" charset="0"/>
                <a:cs typeface="Tahoma" pitchFamily="34" charset="0"/>
              </a:rPr>
              <a:t> của Q1. Nếu t2 bé hơn t1, Q1=1 tại cạnh xuống của CLK2, và có thể sai nếu thời gian thiết lập ts lớn    </a:t>
            </a:r>
            <a:endParaRPr lang="en-US" sz="2400" spc="-100">
              <a:latin typeface="Tahoma" pitchFamily="34" charset="0"/>
              <a:ea typeface="Tahoma" pitchFamily="34" charset="0"/>
              <a:cs typeface="Tahoma" pitchFamily="34" charset="0"/>
            </a:endParaRPr>
          </a:p>
        </p:txBody>
      </p:sp>
      <p:sp>
        <p:nvSpPr>
          <p:cNvPr id="5" name="TextBox 4"/>
          <p:cNvSpPr txBox="1"/>
          <p:nvPr/>
        </p:nvSpPr>
        <p:spPr>
          <a:xfrm>
            <a:off x="0" y="0"/>
            <a:ext cx="8915400" cy="707886"/>
          </a:xfrm>
          <a:prstGeom prst="rect">
            <a:avLst/>
          </a:prstGeom>
          <a:noFill/>
        </p:spPr>
        <p:txBody>
          <a:bodyPr wrap="square" rtlCol="0">
            <a:spAutoFit/>
          </a:bodyPr>
          <a:lstStyle/>
          <a:p>
            <a:r>
              <a:rPr lang="en-US" sz="3200" b="1" smtClean="0">
                <a:solidFill>
                  <a:srgbClr val="0070C0"/>
                </a:solidFill>
                <a:latin typeface="Arial-Rounded" pitchFamily="34" charset="0"/>
                <a:ea typeface="Arial-Rounded" pitchFamily="34" charset="0"/>
                <a:cs typeface="Arial-Rounded" pitchFamily="34" charset="0"/>
              </a:rPr>
              <a:t> </a:t>
            </a:r>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Xung Clock bị lệch</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dissolv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dissolv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dissolve">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77</a:t>
            </a:fld>
            <a:endParaRPr lang="en-US"/>
          </a:p>
        </p:txBody>
      </p:sp>
      <p:sp>
        <p:nvSpPr>
          <p:cNvPr id="11" name="TextBox 10"/>
          <p:cNvSpPr txBox="1"/>
          <p:nvPr/>
        </p:nvSpPr>
        <p:spPr>
          <a:xfrm>
            <a:off x="304800" y="914400"/>
            <a:ext cx="8458200" cy="3046988"/>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Thí dụ, nếu thời gian lệch xung t1=40ns và t</a:t>
            </a:r>
            <a:r>
              <a:rPr lang="en-US" sz="2400" spc="-100" baseline="-25000" smtClean="0">
                <a:latin typeface="Tahoma" pitchFamily="34" charset="0"/>
                <a:ea typeface="Tahoma" pitchFamily="34" charset="0"/>
                <a:cs typeface="Tahoma" pitchFamily="34" charset="0"/>
              </a:rPr>
              <a:t>PLHQ1</a:t>
            </a:r>
            <a:r>
              <a:rPr lang="en-US" sz="2400" spc="-100" smtClean="0">
                <a:latin typeface="Tahoma" pitchFamily="34" charset="0"/>
                <a:ea typeface="Tahoma" pitchFamily="34" charset="0"/>
                <a:cs typeface="Tahoma" pitchFamily="34" charset="0"/>
              </a:rPr>
              <a:t>=25ns. Q1=15ns trước cạnh xuống của CLK2.</a:t>
            </a:r>
          </a:p>
          <a:p>
            <a:r>
              <a:rPr lang="en-US" sz="2400" spc="-100" smtClean="0">
                <a:latin typeface="Tahoma" pitchFamily="34" charset="0"/>
                <a:ea typeface="Tahoma" pitchFamily="34" charset="0"/>
                <a:cs typeface="Tahoma" pitchFamily="34" charset="0"/>
              </a:rPr>
              <a:t>Nếu thời gian thiết lập của Q2 &lt;15ns, thì Q2=1 khi có cạnh xuống CLK2. Điều này không mong muốn (vì mong Q2=0).</a:t>
            </a:r>
          </a:p>
          <a:p>
            <a:r>
              <a:rPr lang="en-US" sz="2400" spc="-100" smtClean="0">
                <a:latin typeface="Tahoma" pitchFamily="34" charset="0"/>
                <a:ea typeface="Tahoma" pitchFamily="34" charset="0"/>
                <a:cs typeface="Tahoma" pitchFamily="34" charset="0"/>
              </a:rPr>
              <a:t>Vấn đề lệch xung này không dễ dàng khống chế (có thể làm mạch khi chạy, khi không chạy) do phụ thuộc nhiều yếu tố (thời gian truyền trễ, ảnh hưởng nhiệt độ, chiều dài kêt nối, nguồn, tải , v.v,…)   </a:t>
            </a:r>
            <a:endParaRPr lang="en-US" sz="2400" spc="-100">
              <a:latin typeface="Tahoma" pitchFamily="34" charset="0"/>
              <a:ea typeface="Tahoma" pitchFamily="34" charset="0"/>
              <a:cs typeface="Tahoma" pitchFamily="34" charset="0"/>
            </a:endParaRPr>
          </a:p>
        </p:txBody>
      </p:sp>
      <p:sp>
        <p:nvSpPr>
          <p:cNvPr id="10" name="TextBox 9"/>
          <p:cNvSpPr txBox="1"/>
          <p:nvPr/>
        </p:nvSpPr>
        <p:spPr>
          <a:xfrm>
            <a:off x="381000" y="4114800"/>
            <a:ext cx="84582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Có thể giảm thiểu vấn đề này, bằng cách cân bằng các thời gian trễ trên các đường dẫn sao cho tín hiệu clock đến FF cùng thời gian thích hợp . </a:t>
            </a:r>
          </a:p>
        </p:txBody>
      </p:sp>
      <p:sp>
        <p:nvSpPr>
          <p:cNvPr id="6" name="TextBox 5"/>
          <p:cNvSpPr txBox="1"/>
          <p:nvPr/>
        </p:nvSpPr>
        <p:spPr>
          <a:xfrm>
            <a:off x="0" y="0"/>
            <a:ext cx="8915400" cy="707886"/>
          </a:xfrm>
          <a:prstGeom prst="rect">
            <a:avLst/>
          </a:prstGeom>
          <a:noFill/>
        </p:spPr>
        <p:txBody>
          <a:bodyPr wrap="square" rtlCol="0">
            <a:spAutoFit/>
          </a:bodyPr>
          <a:lstStyle/>
          <a:p>
            <a:r>
              <a:rPr lang="en-US" sz="3200" b="1" smtClean="0">
                <a:solidFill>
                  <a:srgbClr val="0070C0"/>
                </a:solidFill>
                <a:latin typeface="Arial-Rounded" pitchFamily="34" charset="0"/>
                <a:ea typeface="Arial-Rounded" pitchFamily="34" charset="0"/>
                <a:cs typeface="Arial-Rounded" pitchFamily="34" charset="0"/>
              </a:rPr>
              <a:t> </a:t>
            </a:r>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Xung Clock bị lệch</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dissolv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dissolv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9154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Tóm tắt</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78</a:t>
            </a:fld>
            <a:endParaRPr lang="en-US"/>
          </a:p>
        </p:txBody>
      </p:sp>
      <p:sp>
        <p:nvSpPr>
          <p:cNvPr id="6" name="TextBox 5"/>
          <p:cNvSpPr txBox="1"/>
          <p:nvPr/>
        </p:nvSpPr>
        <p:spPr>
          <a:xfrm>
            <a:off x="304800" y="685800"/>
            <a:ext cx="8458200" cy="6001643"/>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1. FF là mạch logic có đặc tính nhớ: ngõ ra đổi trạng thái theo xung vào và trạng thái trước đó của ngõ ra.</a:t>
            </a:r>
          </a:p>
          <a:p>
            <a:r>
              <a:rPr lang="en-US" sz="2400" spc="-100" smtClean="0">
                <a:latin typeface="Tahoma" pitchFamily="34" charset="0"/>
                <a:ea typeface="Tahoma" pitchFamily="34" charset="0"/>
                <a:cs typeface="Tahoma" pitchFamily="34" charset="0"/>
              </a:rPr>
              <a:t>2. Chốt NAND, chốt NOR là dạng FF đơn giản, đáp ứng theo tập ngõ vào SET và RESET. </a:t>
            </a:r>
          </a:p>
          <a:p>
            <a:r>
              <a:rPr lang="en-US" sz="2400" spc="-100" smtClean="0">
                <a:latin typeface="Tahoma" pitchFamily="34" charset="0"/>
                <a:ea typeface="Tahoma" pitchFamily="34" charset="0"/>
                <a:cs typeface="Tahoma" pitchFamily="34" charset="0"/>
              </a:rPr>
              <a:t>3. Xóa (reset) FF tức là làm cho Q=0/Q=1. </a:t>
            </a:r>
          </a:p>
          <a:p>
            <a:r>
              <a:rPr lang="en-US" sz="2400" spc="-100" smtClean="0">
                <a:latin typeface="Tahoma" pitchFamily="34" charset="0"/>
                <a:ea typeface="Tahoma" pitchFamily="34" charset="0"/>
                <a:cs typeface="Tahoma" pitchFamily="34" charset="0"/>
              </a:rPr>
              <a:t>Set FF làm Q=1/Q=0.</a:t>
            </a:r>
          </a:p>
          <a:p>
            <a:r>
              <a:rPr lang="en-US" sz="2400" spc="-100" smtClean="0">
                <a:latin typeface="Tahoma" pitchFamily="34" charset="0"/>
                <a:ea typeface="Tahoma" pitchFamily="34" charset="0"/>
                <a:cs typeface="Tahoma" pitchFamily="34" charset="0"/>
              </a:rPr>
              <a:t>4. FF có xung đồng hồ (CLK, CP, CK) có dạng kích cạnh, theo cạnh lên hay cạnh xuống.</a:t>
            </a:r>
          </a:p>
          <a:p>
            <a:r>
              <a:rPr lang="en-US" sz="2400" spc="-100" smtClean="0">
                <a:latin typeface="Tahoma" pitchFamily="34" charset="0"/>
                <a:ea typeface="Tahoma" pitchFamily="34" charset="0"/>
                <a:cs typeface="Tahoma" pitchFamily="34" charset="0"/>
              </a:rPr>
              <a:t>5. FF kích cạnh, được tác động với cạnh xung CLK và các ngõ vào đồng bộ (SR,JK, hay D).</a:t>
            </a:r>
          </a:p>
          <a:p>
            <a:r>
              <a:rPr lang="en-US" sz="2400" spc="-100" smtClean="0">
                <a:latin typeface="Tahoma" pitchFamily="34" charset="0"/>
                <a:ea typeface="Tahoma" pitchFamily="34" charset="0"/>
                <a:cs typeface="Tahoma" pitchFamily="34" charset="0"/>
              </a:rPr>
              <a:t>6. Hầu hết FF có ngõ vào không đồng bộ cho phép set hay reset FF độc lập với xung CLK.</a:t>
            </a:r>
          </a:p>
          <a:p>
            <a:r>
              <a:rPr lang="en-US" sz="2400" spc="-100" smtClean="0">
                <a:latin typeface="Tahoma" pitchFamily="34" charset="0"/>
                <a:ea typeface="Tahoma" pitchFamily="34" charset="0"/>
                <a:cs typeface="Tahoma" pitchFamily="34" charset="0"/>
              </a:rPr>
              <a:t>7. Chốt D là biến thể của chốt NAND hoạt động tương tự FFD nhưng không kích cạnh.</a:t>
            </a:r>
          </a:p>
          <a:p>
            <a:r>
              <a:rPr lang="en-US" sz="2400" spc="-100" smtClean="0">
                <a:latin typeface="Tahoma" pitchFamily="34" charset="0"/>
                <a:ea typeface="Tahoma" pitchFamily="34" charset="0"/>
                <a:cs typeface="Tahoma" pitchFamily="34" charset="0"/>
              </a:rPr>
              <a:t>8. Ứng dụng của FF: lưu trữ và chuyển dữ liệu, đếm và chia tần số. FF được dùng trong mạch tuần tự.</a:t>
            </a:r>
          </a:p>
        </p:txBody>
      </p:sp>
      <p:cxnSp>
        <p:nvCxnSpPr>
          <p:cNvPr id="9" name="Straight Connector 8"/>
          <p:cNvCxnSpPr/>
          <p:nvPr/>
        </p:nvCxnSpPr>
        <p:spPr>
          <a:xfrm>
            <a:off x="2438400" y="1828800"/>
            <a:ext cx="762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1828800"/>
            <a:ext cx="38100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dissolv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dissolv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dissolve">
                                      <p:cBhvr>
                                        <p:cTn id="30" dur="5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dissolve">
                                      <p:cBhvr>
                                        <p:cTn id="35" dur="500"/>
                                        <p:tgtEl>
                                          <p:spTgt spid="6">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dissolve">
                                      <p:cBhvr>
                                        <p:cTn id="40" dur="500"/>
                                        <p:tgtEl>
                                          <p:spTgt spid="6">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Effect transition="in" filter="dissolve">
                                      <p:cBhvr>
                                        <p:cTn id="45"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9154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79</a:t>
            </a:fld>
            <a:endParaRPr lang="en-US"/>
          </a:p>
        </p:txBody>
      </p:sp>
      <p:sp>
        <p:nvSpPr>
          <p:cNvPr id="6" name="TextBox 5"/>
          <p:cNvSpPr txBox="1"/>
          <p:nvPr/>
        </p:nvSpPr>
        <p:spPr>
          <a:xfrm>
            <a:off x="304800" y="1329184"/>
            <a:ext cx="8458200" cy="4385816"/>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1. A flip-flop is a logic circuit with a memory characteristic such that its Q and Q outputs will go to a new state in response to an input pulse and will remain in that new state after the input pulse is terminated.</a:t>
            </a:r>
          </a:p>
          <a:p>
            <a:pPr>
              <a:spcBef>
                <a:spcPts val="600"/>
              </a:spcBef>
            </a:pPr>
            <a:r>
              <a:rPr lang="en-US" sz="2400" spc="-100" smtClean="0">
                <a:latin typeface="Tahoma" pitchFamily="34" charset="0"/>
                <a:ea typeface="Tahoma" pitchFamily="34" charset="0"/>
                <a:cs typeface="Tahoma" pitchFamily="34" charset="0"/>
              </a:rPr>
              <a:t>2. A NAND latch and a NOR latch are simple FFs that respond to logic levels on their SET and RESET inputs.</a:t>
            </a:r>
          </a:p>
          <a:p>
            <a:pPr>
              <a:spcBef>
                <a:spcPts val="600"/>
              </a:spcBef>
            </a:pPr>
            <a:r>
              <a:rPr lang="en-US" sz="2400" spc="-100" smtClean="0">
                <a:latin typeface="Tahoma" pitchFamily="34" charset="0"/>
                <a:ea typeface="Tahoma" pitchFamily="34" charset="0"/>
                <a:cs typeface="Tahoma" pitchFamily="34" charset="0"/>
              </a:rPr>
              <a:t>3. Clearing (resetting) a FF means that its output ends up in the Q=0 state. Setting a FF means that it ends up in the Q =1 state.</a:t>
            </a:r>
          </a:p>
          <a:p>
            <a:pPr>
              <a:spcBef>
                <a:spcPts val="600"/>
              </a:spcBef>
            </a:pPr>
            <a:r>
              <a:rPr lang="en-US" sz="2400" spc="-100" smtClean="0">
                <a:latin typeface="Tahoma" pitchFamily="34" charset="0"/>
                <a:ea typeface="Tahoma" pitchFamily="34" charset="0"/>
                <a:cs typeface="Tahoma" pitchFamily="34" charset="0"/>
              </a:rPr>
              <a:t>4. Clocked FFs have a clock input (CLK, CP, CK) that is edge-triggered</a:t>
            </a:r>
            <a:r>
              <a:rPr lang="en-US" sz="2400" i="1"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rPr>
              <a:t>meaning that it triggers the FF on a positive-going transition (PGT) or a negative-going transition (NGT).</a:t>
            </a: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heckerboard(across)">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heckerboard(across)">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5" name="TextBox 4"/>
          <p:cNvSpPr txBox="1"/>
          <p:nvPr/>
        </p:nvSpPr>
        <p:spPr>
          <a:xfrm>
            <a:off x="228600" y="152400"/>
            <a:ext cx="4267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Objectives</a:t>
            </a:r>
            <a:endParaRPr lang="en-US" sz="4000">
              <a:solidFill>
                <a:srgbClr val="0070C0"/>
              </a:solidFill>
              <a:latin typeface="Arial-Rounded" pitchFamily="34" charset="0"/>
              <a:ea typeface="Arial-Rounded" pitchFamily="34" charset="0"/>
              <a:cs typeface="Arial-Rounded" pitchFamily="34" charset="0"/>
            </a:endParaRPr>
          </a:p>
        </p:txBody>
      </p:sp>
      <p:sp>
        <p:nvSpPr>
          <p:cNvPr id="6" name="TextBox 5"/>
          <p:cNvSpPr txBox="1"/>
          <p:nvPr/>
        </p:nvSpPr>
        <p:spPr>
          <a:xfrm>
            <a:off x="152400" y="1085195"/>
            <a:ext cx="8763000" cy="3062377"/>
          </a:xfrm>
          <a:prstGeom prst="rect">
            <a:avLst/>
          </a:prstGeom>
          <a:noFill/>
        </p:spPr>
        <p:txBody>
          <a:bodyPr wrap="square" rtlCol="0">
            <a:spAutoFit/>
          </a:bodyPr>
          <a:lstStyle/>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Use state transition diagrams to describe counter operation.</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Use flip-flops in synchronization circuits.</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Connect shift registers as data transfer circuits.</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Employ flip-flops as frequency-division and counting circuits.</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Recognize and predict the effects of clock skew on synchronous circuits.</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mtClean="0">
                <a:solidFill>
                  <a:srgbClr val="0070C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Troubleshoot various types of flip-flop circuits.</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9154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80</a:t>
            </a:fld>
            <a:endParaRPr lang="en-US"/>
          </a:p>
        </p:txBody>
      </p:sp>
      <p:sp>
        <p:nvSpPr>
          <p:cNvPr id="6" name="TextBox 5"/>
          <p:cNvSpPr txBox="1"/>
          <p:nvPr/>
        </p:nvSpPr>
        <p:spPr>
          <a:xfrm>
            <a:off x="304800" y="1252984"/>
            <a:ext cx="8458200" cy="4385816"/>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5. Edge-triggered (clocked) FFs can be triggered to a new state by the active edge of the clock input according to the state of the FF’s synchronous control inputs (S, R or J, K or D).</a:t>
            </a:r>
          </a:p>
          <a:p>
            <a:pPr>
              <a:spcBef>
                <a:spcPts val="600"/>
              </a:spcBef>
            </a:pPr>
            <a:r>
              <a:rPr lang="en-US" sz="2400" spc="-100" smtClean="0">
                <a:latin typeface="Tahoma" pitchFamily="34" charset="0"/>
                <a:ea typeface="Tahoma" pitchFamily="34" charset="0"/>
                <a:cs typeface="Tahoma" pitchFamily="34" charset="0"/>
              </a:rPr>
              <a:t>6. Most clocked FFs also have asynchronous inputs that can set or clear the FF independently of the clock input.</a:t>
            </a:r>
          </a:p>
          <a:p>
            <a:pPr>
              <a:spcBef>
                <a:spcPts val="600"/>
              </a:spcBef>
            </a:pPr>
            <a:r>
              <a:rPr lang="en-US" sz="2400" spc="-100" smtClean="0">
                <a:latin typeface="Tahoma" pitchFamily="34" charset="0"/>
                <a:ea typeface="Tahoma" pitchFamily="34" charset="0"/>
                <a:cs typeface="Tahoma" pitchFamily="34" charset="0"/>
              </a:rPr>
              <a:t>7. The D latch is a modified NAND latch that operates like a D flip-flop except that it is not edge-triggered.</a:t>
            </a:r>
          </a:p>
          <a:p>
            <a:pPr>
              <a:spcBef>
                <a:spcPts val="600"/>
              </a:spcBef>
            </a:pPr>
            <a:r>
              <a:rPr lang="en-US" sz="2400" spc="-100" smtClean="0">
                <a:latin typeface="Tahoma" pitchFamily="34" charset="0"/>
                <a:ea typeface="Tahoma" pitchFamily="34" charset="0"/>
                <a:cs typeface="Tahoma" pitchFamily="34" charset="0"/>
              </a:rPr>
              <a:t>8. Some of the principal uses of FFs include data storage and transfer, data shifting, counting, and frequency division. They are used in sequential circuits that follow a predetermined sequence of states.</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heckerboard(across)">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heckerboard(across)">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915400" cy="646331"/>
          </a:xfrm>
          <a:prstGeom prst="rect">
            <a:avLst/>
          </a:prstGeom>
          <a:noFill/>
        </p:spPr>
        <p:txBody>
          <a:bodyPr wrap="square" rtlCol="0">
            <a:spAutoFit/>
          </a:bodyPr>
          <a:lstStyle/>
          <a:p>
            <a:r>
              <a:rPr lang="en-US" sz="36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IMPORTANT TERMS</a:t>
            </a:r>
            <a:endParaRPr lang="en-US" sz="36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81</a:t>
            </a:fld>
            <a:endParaRPr lang="en-US"/>
          </a:p>
        </p:txBody>
      </p:sp>
      <p:sp>
        <p:nvSpPr>
          <p:cNvPr id="6" name="TextBox 5"/>
          <p:cNvSpPr txBox="1"/>
          <p:nvPr/>
        </p:nvSpPr>
        <p:spPr>
          <a:xfrm>
            <a:off x="228600" y="609600"/>
            <a:ext cx="4114800" cy="6263253"/>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Flip-flop</a:t>
            </a:r>
          </a:p>
          <a:p>
            <a:pPr>
              <a:spcBef>
                <a:spcPts val="600"/>
              </a:spcBef>
            </a:pPr>
            <a:r>
              <a:rPr lang="en-US" sz="2400" spc="-100" smtClean="0">
                <a:latin typeface="Tahoma" pitchFamily="34" charset="0"/>
                <a:ea typeface="Tahoma" pitchFamily="34" charset="0"/>
                <a:cs typeface="Tahoma" pitchFamily="34" charset="0"/>
              </a:rPr>
              <a:t>SET (states/inputs)</a:t>
            </a:r>
          </a:p>
          <a:p>
            <a:pPr>
              <a:spcBef>
                <a:spcPts val="600"/>
              </a:spcBef>
            </a:pPr>
            <a:r>
              <a:rPr lang="en-US" sz="2400" spc="-100" smtClean="0">
                <a:latin typeface="Tahoma" pitchFamily="34" charset="0"/>
                <a:ea typeface="Tahoma" pitchFamily="34" charset="0"/>
                <a:cs typeface="Tahoma" pitchFamily="34" charset="0"/>
              </a:rPr>
              <a:t>CLEAR (states/inputs)</a:t>
            </a:r>
          </a:p>
          <a:p>
            <a:pPr>
              <a:spcBef>
                <a:spcPts val="600"/>
              </a:spcBef>
            </a:pPr>
            <a:r>
              <a:rPr lang="en-US" sz="2400" spc="-100" smtClean="0">
                <a:latin typeface="Tahoma" pitchFamily="34" charset="0"/>
                <a:ea typeface="Tahoma" pitchFamily="34" charset="0"/>
                <a:cs typeface="Tahoma" pitchFamily="34" charset="0"/>
              </a:rPr>
              <a:t>RESET (states/inputs)</a:t>
            </a:r>
          </a:p>
          <a:p>
            <a:pPr>
              <a:spcBef>
                <a:spcPts val="600"/>
              </a:spcBef>
            </a:pPr>
            <a:r>
              <a:rPr lang="en-US" sz="2400" spc="-100" smtClean="0">
                <a:latin typeface="Tahoma" pitchFamily="34" charset="0"/>
                <a:ea typeface="Tahoma" pitchFamily="34" charset="0"/>
                <a:cs typeface="Tahoma" pitchFamily="34" charset="0"/>
              </a:rPr>
              <a:t>NAND gate latch</a:t>
            </a:r>
          </a:p>
          <a:p>
            <a:pPr>
              <a:spcBef>
                <a:spcPts val="600"/>
              </a:spcBef>
            </a:pPr>
            <a:r>
              <a:rPr lang="en-US" sz="2400" spc="-100" smtClean="0">
                <a:latin typeface="Tahoma" pitchFamily="34" charset="0"/>
                <a:ea typeface="Tahoma" pitchFamily="34" charset="0"/>
                <a:cs typeface="Tahoma" pitchFamily="34" charset="0"/>
              </a:rPr>
              <a:t>Contact bounce</a:t>
            </a:r>
          </a:p>
          <a:p>
            <a:pPr>
              <a:spcBef>
                <a:spcPts val="600"/>
              </a:spcBef>
            </a:pPr>
            <a:r>
              <a:rPr lang="en-US" sz="2400" spc="-100" smtClean="0">
                <a:latin typeface="Tahoma" pitchFamily="34" charset="0"/>
                <a:ea typeface="Tahoma" pitchFamily="34" charset="0"/>
                <a:cs typeface="Tahoma" pitchFamily="34" charset="0"/>
              </a:rPr>
              <a:t>NOR gate latch</a:t>
            </a:r>
          </a:p>
          <a:p>
            <a:pPr>
              <a:spcBef>
                <a:spcPts val="600"/>
              </a:spcBef>
            </a:pPr>
            <a:r>
              <a:rPr lang="en-US" sz="2400" spc="-100" smtClean="0">
                <a:latin typeface="Tahoma" pitchFamily="34" charset="0"/>
                <a:ea typeface="Tahoma" pitchFamily="34" charset="0"/>
                <a:cs typeface="Tahoma" pitchFamily="34" charset="0"/>
              </a:rPr>
              <a:t>Pulses </a:t>
            </a:r>
          </a:p>
          <a:p>
            <a:pPr>
              <a:spcBef>
                <a:spcPts val="600"/>
              </a:spcBef>
            </a:pPr>
            <a:r>
              <a:rPr lang="en-US" sz="2400" spc="-100" smtClean="0">
                <a:latin typeface="Tahoma" pitchFamily="34" charset="0"/>
                <a:ea typeface="Tahoma" pitchFamily="34" charset="0"/>
                <a:cs typeface="Tahoma" pitchFamily="34" charset="0"/>
              </a:rPr>
              <a:t>Clock</a:t>
            </a:r>
          </a:p>
          <a:p>
            <a:pPr>
              <a:spcBef>
                <a:spcPts val="600"/>
              </a:spcBef>
            </a:pPr>
            <a:r>
              <a:rPr lang="en-US" sz="2400" spc="-100" smtClean="0">
                <a:latin typeface="Tahoma" pitchFamily="34" charset="0"/>
                <a:ea typeface="Tahoma" pitchFamily="34" charset="0"/>
                <a:cs typeface="Tahoma" pitchFamily="34" charset="0"/>
              </a:rPr>
              <a:t>Positive-going transition (PGT)</a:t>
            </a:r>
          </a:p>
          <a:p>
            <a:pPr>
              <a:spcBef>
                <a:spcPts val="600"/>
              </a:spcBef>
            </a:pPr>
            <a:r>
              <a:rPr lang="en-US" sz="2400" spc="-100" smtClean="0">
                <a:latin typeface="Tahoma" pitchFamily="34" charset="0"/>
                <a:ea typeface="Tahoma" pitchFamily="34" charset="0"/>
                <a:cs typeface="Tahoma" pitchFamily="34" charset="0"/>
              </a:rPr>
              <a:t>Negative-going transition (NGT)</a:t>
            </a:r>
          </a:p>
          <a:p>
            <a:pPr>
              <a:spcBef>
                <a:spcPts val="600"/>
              </a:spcBef>
            </a:pPr>
            <a:r>
              <a:rPr lang="en-US" sz="2400" spc="-100" smtClean="0">
                <a:latin typeface="Tahoma" pitchFamily="34" charset="0"/>
                <a:ea typeface="Tahoma" pitchFamily="34" charset="0"/>
                <a:cs typeface="Tahoma" pitchFamily="34" charset="0"/>
              </a:rPr>
              <a:t>Clocked flip-flop</a:t>
            </a:r>
          </a:p>
          <a:p>
            <a:pPr>
              <a:spcBef>
                <a:spcPts val="600"/>
              </a:spcBef>
            </a:pPr>
            <a:r>
              <a:rPr lang="en-US" sz="2400" spc="-100" smtClean="0">
                <a:latin typeface="Tahoma" pitchFamily="34" charset="0"/>
                <a:ea typeface="Tahoma" pitchFamily="34" charset="0"/>
                <a:cs typeface="Tahoma" pitchFamily="34" charset="0"/>
              </a:rPr>
              <a:t>Period frequency</a:t>
            </a:r>
          </a:p>
          <a:p>
            <a:pPr>
              <a:spcBef>
                <a:spcPts val="600"/>
              </a:spcBef>
            </a:pPr>
            <a:r>
              <a:rPr lang="en-US" sz="2400" spc="-100" smtClean="0">
                <a:latin typeface="Tahoma" pitchFamily="34" charset="0"/>
                <a:ea typeface="Tahoma" pitchFamily="34" charset="0"/>
                <a:cs typeface="Tahoma" pitchFamily="34" charset="0"/>
              </a:rPr>
              <a:t>Edge-triggered</a:t>
            </a:r>
          </a:p>
        </p:txBody>
      </p:sp>
      <p:sp>
        <p:nvSpPr>
          <p:cNvPr id="7" name="TextBox 6"/>
          <p:cNvSpPr txBox="1"/>
          <p:nvPr/>
        </p:nvSpPr>
        <p:spPr>
          <a:xfrm>
            <a:off x="4876800" y="533400"/>
            <a:ext cx="3505200" cy="5816977"/>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Control inputs</a:t>
            </a:r>
          </a:p>
          <a:p>
            <a:pPr>
              <a:spcBef>
                <a:spcPts val="600"/>
              </a:spcBef>
            </a:pPr>
            <a:r>
              <a:rPr lang="en-US" sz="2400" spc="-100" smtClean="0">
                <a:latin typeface="Tahoma" pitchFamily="34" charset="0"/>
                <a:ea typeface="Tahoma" pitchFamily="34" charset="0"/>
                <a:cs typeface="Tahoma" pitchFamily="34" charset="0"/>
              </a:rPr>
              <a:t>Synchronous control inputs</a:t>
            </a:r>
          </a:p>
          <a:p>
            <a:pPr>
              <a:spcBef>
                <a:spcPts val="600"/>
              </a:spcBef>
            </a:pPr>
            <a:r>
              <a:rPr lang="en-US" sz="2400" spc="-100" smtClean="0">
                <a:latin typeface="Tahoma" pitchFamily="34" charset="0"/>
                <a:ea typeface="Tahoma" pitchFamily="34" charset="0"/>
                <a:cs typeface="Tahoma" pitchFamily="34" charset="0"/>
              </a:rPr>
              <a:t>Setup time,</a:t>
            </a:r>
          </a:p>
          <a:p>
            <a:pPr>
              <a:spcBef>
                <a:spcPts val="600"/>
              </a:spcBef>
            </a:pPr>
            <a:r>
              <a:rPr lang="en-US" sz="2400" spc="-100" smtClean="0">
                <a:latin typeface="Tahoma" pitchFamily="34" charset="0"/>
                <a:ea typeface="Tahoma" pitchFamily="34" charset="0"/>
                <a:cs typeface="Tahoma" pitchFamily="34" charset="0"/>
              </a:rPr>
              <a:t>Hold time,</a:t>
            </a:r>
          </a:p>
          <a:p>
            <a:pPr>
              <a:spcBef>
                <a:spcPts val="600"/>
              </a:spcBef>
            </a:pPr>
            <a:r>
              <a:rPr lang="en-US" sz="2400" spc="-100" smtClean="0">
                <a:latin typeface="Tahoma" pitchFamily="34" charset="0"/>
                <a:ea typeface="Tahoma" pitchFamily="34" charset="0"/>
                <a:cs typeface="Tahoma" pitchFamily="34" charset="0"/>
              </a:rPr>
              <a:t>Clocked S-R flip-flop</a:t>
            </a:r>
          </a:p>
          <a:p>
            <a:pPr>
              <a:spcBef>
                <a:spcPts val="600"/>
              </a:spcBef>
            </a:pPr>
            <a:r>
              <a:rPr lang="en-US" sz="2400" spc="-100" smtClean="0">
                <a:latin typeface="Tahoma" pitchFamily="34" charset="0"/>
                <a:ea typeface="Tahoma" pitchFamily="34" charset="0"/>
                <a:cs typeface="Tahoma" pitchFamily="34" charset="0"/>
              </a:rPr>
              <a:t>Trigger</a:t>
            </a:r>
          </a:p>
          <a:p>
            <a:pPr>
              <a:spcBef>
                <a:spcPts val="600"/>
              </a:spcBef>
            </a:pPr>
            <a:r>
              <a:rPr lang="en-US" sz="2400" spc="-100" smtClean="0">
                <a:latin typeface="Tahoma" pitchFamily="34" charset="0"/>
                <a:ea typeface="Tahoma" pitchFamily="34" charset="0"/>
                <a:cs typeface="Tahoma" pitchFamily="34" charset="0"/>
              </a:rPr>
              <a:t>Pulse-steering circuit</a:t>
            </a:r>
          </a:p>
          <a:p>
            <a:pPr>
              <a:spcBef>
                <a:spcPts val="600"/>
              </a:spcBef>
            </a:pPr>
            <a:r>
              <a:rPr lang="en-US" sz="2400" spc="-100" smtClean="0">
                <a:latin typeface="Tahoma" pitchFamily="34" charset="0"/>
                <a:ea typeface="Tahoma" pitchFamily="34" charset="0"/>
                <a:cs typeface="Tahoma" pitchFamily="34" charset="0"/>
              </a:rPr>
              <a:t>Edge-detector circuit</a:t>
            </a:r>
          </a:p>
          <a:p>
            <a:pPr>
              <a:spcBef>
                <a:spcPts val="600"/>
              </a:spcBef>
            </a:pPr>
            <a:r>
              <a:rPr lang="en-US" sz="2400" spc="-100" smtClean="0">
                <a:latin typeface="Tahoma" pitchFamily="34" charset="0"/>
                <a:ea typeface="Tahoma" pitchFamily="34" charset="0"/>
                <a:cs typeface="Tahoma" pitchFamily="34" charset="0"/>
              </a:rPr>
              <a:t>Clocked J-K flip-flop</a:t>
            </a:r>
          </a:p>
          <a:p>
            <a:pPr>
              <a:spcBef>
                <a:spcPts val="600"/>
              </a:spcBef>
            </a:pPr>
            <a:r>
              <a:rPr lang="en-US" sz="2400" spc="-100" smtClean="0">
                <a:latin typeface="Tahoma" pitchFamily="34" charset="0"/>
                <a:ea typeface="Tahoma" pitchFamily="34" charset="0"/>
                <a:cs typeface="Tahoma" pitchFamily="34" charset="0"/>
              </a:rPr>
              <a:t>Toggle mode</a:t>
            </a:r>
          </a:p>
          <a:p>
            <a:pPr>
              <a:spcBef>
                <a:spcPts val="600"/>
              </a:spcBef>
            </a:pPr>
            <a:r>
              <a:rPr lang="en-US" sz="2400" spc="-100" smtClean="0">
                <a:latin typeface="Tahoma" pitchFamily="34" charset="0"/>
                <a:ea typeface="Tahoma" pitchFamily="34" charset="0"/>
                <a:cs typeface="Tahoma" pitchFamily="34" charset="0"/>
              </a:rPr>
              <a:t>Clocked D flip-flop</a:t>
            </a:r>
          </a:p>
          <a:p>
            <a:pPr>
              <a:spcBef>
                <a:spcPts val="600"/>
              </a:spcBef>
            </a:pPr>
            <a:r>
              <a:rPr lang="en-US" sz="2400" spc="-100" smtClean="0">
                <a:latin typeface="Tahoma" pitchFamily="34" charset="0"/>
                <a:ea typeface="Tahoma" pitchFamily="34" charset="0"/>
                <a:cs typeface="Tahoma" pitchFamily="34" charset="0"/>
              </a:rPr>
              <a:t>Parallel data transfer</a:t>
            </a:r>
          </a:p>
          <a:p>
            <a:pPr>
              <a:spcBef>
                <a:spcPts val="600"/>
              </a:spcBef>
            </a:pPr>
            <a:r>
              <a:rPr lang="en-US" sz="2400" spc="-100" smtClean="0">
                <a:latin typeface="Tahoma" pitchFamily="34" charset="0"/>
                <a:ea typeface="Tahoma" pitchFamily="34" charset="0"/>
                <a:cs typeface="Tahoma" pitchFamily="34" charset="0"/>
              </a:rPr>
              <a:t>D latch</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heckerboard(across)">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heckerboard(across)">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checkerboard(across)">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checkerboard(across)">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checkerboard(across)">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checkerboard(across)">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checkerboard(across)">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checkerboard(across)">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checkerboard(across)">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Effect transition="in" filter="checkerboard(across)">
                                      <p:cBhvr>
                                        <p:cTn id="62" dur="500"/>
                                        <p:tgtEl>
                                          <p:spTgt spid="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Effect transition="in" filter="checkerboard(across)">
                                      <p:cBhvr>
                                        <p:cTn id="67" dur="500"/>
                                        <p:tgtEl>
                                          <p:spTgt spid="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6">
                                            <p:txEl>
                                              <p:pRg st="13" end="13"/>
                                            </p:txEl>
                                          </p:spTgt>
                                        </p:tgtEl>
                                        <p:attrNameLst>
                                          <p:attrName>style.visibility</p:attrName>
                                        </p:attrNameLst>
                                      </p:cBhvr>
                                      <p:to>
                                        <p:strVal val="visible"/>
                                      </p:to>
                                    </p:set>
                                    <p:animEffect transition="in" filter="checkerboard(across)">
                                      <p:cBhvr>
                                        <p:cTn id="72" dur="500"/>
                                        <p:tgtEl>
                                          <p:spTgt spid="6">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7" dur="500"/>
                                        <p:tgtEl>
                                          <p:spTgt spid="7">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nodeType="clickEffect">
                                  <p:stCondLst>
                                    <p:cond delay="0"/>
                                  </p:stCondLst>
                                  <p:childTnLst>
                                    <p:set>
                                      <p:cBhvr>
                                        <p:cTn id="81" dur="1" fill="hold">
                                          <p:stCondLst>
                                            <p:cond delay="0"/>
                                          </p:stCondLst>
                                        </p:cTn>
                                        <p:tgtEl>
                                          <p:spTgt spid="7">
                                            <p:txEl>
                                              <p:pRg st="1" end="1"/>
                                            </p:txEl>
                                          </p:spTgt>
                                        </p:tgtEl>
                                        <p:attrNameLst>
                                          <p:attrName>style.visibility</p:attrName>
                                        </p:attrNameLst>
                                      </p:cBhvr>
                                      <p:to>
                                        <p:strVal val="visible"/>
                                      </p:to>
                                    </p:set>
                                    <p:animEffect transition="in" filter="checkerboard(across)">
                                      <p:cBhvr>
                                        <p:cTn id="82" dur="500"/>
                                        <p:tgtEl>
                                          <p:spTgt spid="7">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nodeType="clickEffect">
                                  <p:stCondLst>
                                    <p:cond delay="0"/>
                                  </p:stCondLst>
                                  <p:childTnLst>
                                    <p:set>
                                      <p:cBhvr>
                                        <p:cTn id="86" dur="1" fill="hold">
                                          <p:stCondLst>
                                            <p:cond delay="0"/>
                                          </p:stCondLst>
                                        </p:cTn>
                                        <p:tgtEl>
                                          <p:spTgt spid="7">
                                            <p:txEl>
                                              <p:pRg st="2" end="2"/>
                                            </p:txEl>
                                          </p:spTgt>
                                        </p:tgtEl>
                                        <p:attrNameLst>
                                          <p:attrName>style.visibility</p:attrName>
                                        </p:attrNameLst>
                                      </p:cBhvr>
                                      <p:to>
                                        <p:strVal val="visible"/>
                                      </p:to>
                                    </p:set>
                                    <p:animEffect transition="in" filter="checkerboard(across)">
                                      <p:cBhvr>
                                        <p:cTn id="87" dur="500"/>
                                        <p:tgtEl>
                                          <p:spTgt spid="7">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5" presetClass="entr" presetSubtype="10" fill="hold" nodeType="clickEffect">
                                  <p:stCondLst>
                                    <p:cond delay="0"/>
                                  </p:stCondLst>
                                  <p:childTnLst>
                                    <p:set>
                                      <p:cBhvr>
                                        <p:cTn id="91" dur="1" fill="hold">
                                          <p:stCondLst>
                                            <p:cond delay="0"/>
                                          </p:stCondLst>
                                        </p:cTn>
                                        <p:tgtEl>
                                          <p:spTgt spid="7">
                                            <p:txEl>
                                              <p:pRg st="3" end="3"/>
                                            </p:txEl>
                                          </p:spTgt>
                                        </p:tgtEl>
                                        <p:attrNameLst>
                                          <p:attrName>style.visibility</p:attrName>
                                        </p:attrNameLst>
                                      </p:cBhvr>
                                      <p:to>
                                        <p:strVal val="visible"/>
                                      </p:to>
                                    </p:set>
                                    <p:animEffect transition="in" filter="checkerboard(across)">
                                      <p:cBhvr>
                                        <p:cTn id="92" dur="500"/>
                                        <p:tgtEl>
                                          <p:spTgt spid="7">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nodeType="clickEffect">
                                  <p:stCondLst>
                                    <p:cond delay="0"/>
                                  </p:stCondLst>
                                  <p:childTnLst>
                                    <p:set>
                                      <p:cBhvr>
                                        <p:cTn id="96" dur="1" fill="hold">
                                          <p:stCondLst>
                                            <p:cond delay="0"/>
                                          </p:stCondLst>
                                        </p:cTn>
                                        <p:tgtEl>
                                          <p:spTgt spid="7">
                                            <p:txEl>
                                              <p:pRg st="4" end="4"/>
                                            </p:txEl>
                                          </p:spTgt>
                                        </p:tgtEl>
                                        <p:attrNameLst>
                                          <p:attrName>style.visibility</p:attrName>
                                        </p:attrNameLst>
                                      </p:cBhvr>
                                      <p:to>
                                        <p:strVal val="visible"/>
                                      </p:to>
                                    </p:set>
                                    <p:animEffect transition="in" filter="checkerboard(across)">
                                      <p:cBhvr>
                                        <p:cTn id="97" dur="500"/>
                                        <p:tgtEl>
                                          <p:spTgt spid="7">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nodeType="clickEffect">
                                  <p:stCondLst>
                                    <p:cond delay="0"/>
                                  </p:stCondLst>
                                  <p:childTnLst>
                                    <p:set>
                                      <p:cBhvr>
                                        <p:cTn id="101" dur="1" fill="hold">
                                          <p:stCondLst>
                                            <p:cond delay="0"/>
                                          </p:stCondLst>
                                        </p:cTn>
                                        <p:tgtEl>
                                          <p:spTgt spid="7">
                                            <p:txEl>
                                              <p:pRg st="5" end="5"/>
                                            </p:txEl>
                                          </p:spTgt>
                                        </p:tgtEl>
                                        <p:attrNameLst>
                                          <p:attrName>style.visibility</p:attrName>
                                        </p:attrNameLst>
                                      </p:cBhvr>
                                      <p:to>
                                        <p:strVal val="visible"/>
                                      </p:to>
                                    </p:set>
                                    <p:animEffect transition="in" filter="checkerboard(across)">
                                      <p:cBhvr>
                                        <p:cTn id="102" dur="500"/>
                                        <p:tgtEl>
                                          <p:spTgt spid="7">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nodeType="clickEffect">
                                  <p:stCondLst>
                                    <p:cond delay="0"/>
                                  </p:stCondLst>
                                  <p:childTnLst>
                                    <p:set>
                                      <p:cBhvr>
                                        <p:cTn id="106" dur="1" fill="hold">
                                          <p:stCondLst>
                                            <p:cond delay="0"/>
                                          </p:stCondLst>
                                        </p:cTn>
                                        <p:tgtEl>
                                          <p:spTgt spid="7">
                                            <p:txEl>
                                              <p:pRg st="6" end="6"/>
                                            </p:txEl>
                                          </p:spTgt>
                                        </p:tgtEl>
                                        <p:attrNameLst>
                                          <p:attrName>style.visibility</p:attrName>
                                        </p:attrNameLst>
                                      </p:cBhvr>
                                      <p:to>
                                        <p:strVal val="visible"/>
                                      </p:to>
                                    </p:set>
                                    <p:animEffect transition="in" filter="checkerboard(across)">
                                      <p:cBhvr>
                                        <p:cTn id="107" dur="500"/>
                                        <p:tgtEl>
                                          <p:spTgt spid="7">
                                            <p:txEl>
                                              <p:pRg st="6" end="6"/>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5" presetClass="entr" presetSubtype="10" fill="hold" nodeType="clickEffect">
                                  <p:stCondLst>
                                    <p:cond delay="0"/>
                                  </p:stCondLst>
                                  <p:childTnLst>
                                    <p:set>
                                      <p:cBhvr>
                                        <p:cTn id="111" dur="1" fill="hold">
                                          <p:stCondLst>
                                            <p:cond delay="0"/>
                                          </p:stCondLst>
                                        </p:cTn>
                                        <p:tgtEl>
                                          <p:spTgt spid="7">
                                            <p:txEl>
                                              <p:pRg st="7" end="7"/>
                                            </p:txEl>
                                          </p:spTgt>
                                        </p:tgtEl>
                                        <p:attrNameLst>
                                          <p:attrName>style.visibility</p:attrName>
                                        </p:attrNameLst>
                                      </p:cBhvr>
                                      <p:to>
                                        <p:strVal val="visible"/>
                                      </p:to>
                                    </p:set>
                                    <p:animEffect transition="in" filter="checkerboard(across)">
                                      <p:cBhvr>
                                        <p:cTn id="112" dur="500"/>
                                        <p:tgtEl>
                                          <p:spTgt spid="7">
                                            <p:txEl>
                                              <p:pRg st="7" end="7"/>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5" presetClass="entr" presetSubtype="10" fill="hold" nodeType="clickEffect">
                                  <p:stCondLst>
                                    <p:cond delay="0"/>
                                  </p:stCondLst>
                                  <p:childTnLst>
                                    <p:set>
                                      <p:cBhvr>
                                        <p:cTn id="116" dur="1" fill="hold">
                                          <p:stCondLst>
                                            <p:cond delay="0"/>
                                          </p:stCondLst>
                                        </p:cTn>
                                        <p:tgtEl>
                                          <p:spTgt spid="7">
                                            <p:txEl>
                                              <p:pRg st="8" end="8"/>
                                            </p:txEl>
                                          </p:spTgt>
                                        </p:tgtEl>
                                        <p:attrNameLst>
                                          <p:attrName>style.visibility</p:attrName>
                                        </p:attrNameLst>
                                      </p:cBhvr>
                                      <p:to>
                                        <p:strVal val="visible"/>
                                      </p:to>
                                    </p:set>
                                    <p:animEffect transition="in" filter="checkerboard(across)">
                                      <p:cBhvr>
                                        <p:cTn id="117" dur="500"/>
                                        <p:tgtEl>
                                          <p:spTgt spid="7">
                                            <p:txEl>
                                              <p:pRg st="8" end="8"/>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5" presetClass="entr" presetSubtype="10" fill="hold" nodeType="clickEffect">
                                  <p:stCondLst>
                                    <p:cond delay="0"/>
                                  </p:stCondLst>
                                  <p:childTnLst>
                                    <p:set>
                                      <p:cBhvr>
                                        <p:cTn id="121" dur="1" fill="hold">
                                          <p:stCondLst>
                                            <p:cond delay="0"/>
                                          </p:stCondLst>
                                        </p:cTn>
                                        <p:tgtEl>
                                          <p:spTgt spid="7">
                                            <p:txEl>
                                              <p:pRg st="9" end="9"/>
                                            </p:txEl>
                                          </p:spTgt>
                                        </p:tgtEl>
                                        <p:attrNameLst>
                                          <p:attrName>style.visibility</p:attrName>
                                        </p:attrNameLst>
                                      </p:cBhvr>
                                      <p:to>
                                        <p:strVal val="visible"/>
                                      </p:to>
                                    </p:set>
                                    <p:animEffect transition="in" filter="checkerboard(across)">
                                      <p:cBhvr>
                                        <p:cTn id="122" dur="500"/>
                                        <p:tgtEl>
                                          <p:spTgt spid="7">
                                            <p:txEl>
                                              <p:pRg st="9" end="9"/>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5" presetClass="entr" presetSubtype="10" fill="hold" nodeType="clickEffect">
                                  <p:stCondLst>
                                    <p:cond delay="0"/>
                                  </p:stCondLst>
                                  <p:childTnLst>
                                    <p:set>
                                      <p:cBhvr>
                                        <p:cTn id="126"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127" dur="500"/>
                                        <p:tgtEl>
                                          <p:spTgt spid="7">
                                            <p:txEl>
                                              <p:pRg st="10" end="1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5" presetClass="entr" presetSubtype="10" fill="hold" nodeType="clickEffect">
                                  <p:stCondLst>
                                    <p:cond delay="0"/>
                                  </p:stCondLst>
                                  <p:childTnLst>
                                    <p:set>
                                      <p:cBhvr>
                                        <p:cTn id="131"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132" dur="500"/>
                                        <p:tgtEl>
                                          <p:spTgt spid="7">
                                            <p:txEl>
                                              <p:pRg st="11" end="11"/>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5" presetClass="entr" presetSubtype="10" fill="hold" nodeType="clickEffect">
                                  <p:stCondLst>
                                    <p:cond delay="0"/>
                                  </p:stCondLst>
                                  <p:childTnLst>
                                    <p:set>
                                      <p:cBhvr>
                                        <p:cTn id="136"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137"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915400" cy="646331"/>
          </a:xfrm>
          <a:prstGeom prst="rect">
            <a:avLst/>
          </a:prstGeom>
          <a:noFill/>
        </p:spPr>
        <p:txBody>
          <a:bodyPr wrap="square" rtlCol="0">
            <a:spAutoFit/>
          </a:bodyPr>
          <a:lstStyle/>
          <a:p>
            <a:r>
              <a:rPr lang="en-US" sz="36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IMPORTANT TERMS</a:t>
            </a:r>
            <a:endParaRPr lang="en-US" sz="36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26" name="Slide Number Placeholder 1"/>
          <p:cNvSpPr>
            <a:spLocks noGrp="1"/>
          </p:cNvSpPr>
          <p:nvPr>
            <p:ph type="sldNum" sz="quarter" idx="12"/>
          </p:nvPr>
        </p:nvSpPr>
        <p:spPr>
          <a:xfrm>
            <a:off x="6553200" y="6356350"/>
            <a:ext cx="2133600" cy="365125"/>
          </a:xfrm>
        </p:spPr>
        <p:txBody>
          <a:bodyPr/>
          <a:lstStyle/>
          <a:p>
            <a:fld id="{B6F15528-21DE-4FAA-801E-634DDDAF4B2B}" type="slidenum">
              <a:rPr lang="en-US" smtClean="0"/>
              <a:pPr/>
              <a:t>82</a:t>
            </a:fld>
            <a:endParaRPr lang="en-US"/>
          </a:p>
        </p:txBody>
      </p:sp>
      <p:sp>
        <p:nvSpPr>
          <p:cNvPr id="6" name="TextBox 5"/>
          <p:cNvSpPr txBox="1"/>
          <p:nvPr/>
        </p:nvSpPr>
        <p:spPr>
          <a:xfrm>
            <a:off x="685800" y="609600"/>
            <a:ext cx="3200400" cy="6263253"/>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Asynchronous inputs</a:t>
            </a:r>
          </a:p>
          <a:p>
            <a:pPr>
              <a:spcBef>
                <a:spcPts val="600"/>
              </a:spcBef>
            </a:pPr>
            <a:r>
              <a:rPr lang="en-US" sz="2400" spc="-100" smtClean="0">
                <a:latin typeface="Tahoma" pitchFamily="34" charset="0"/>
                <a:ea typeface="Tahoma" pitchFamily="34" charset="0"/>
                <a:cs typeface="Tahoma" pitchFamily="34" charset="0"/>
              </a:rPr>
              <a:t>Override inputs</a:t>
            </a:r>
          </a:p>
          <a:p>
            <a:pPr>
              <a:spcBef>
                <a:spcPts val="600"/>
              </a:spcBef>
            </a:pPr>
            <a:r>
              <a:rPr lang="en-US" sz="2400" spc="-100" smtClean="0">
                <a:latin typeface="Tahoma" pitchFamily="34" charset="0"/>
                <a:ea typeface="Tahoma" pitchFamily="34" charset="0"/>
                <a:cs typeface="Tahoma" pitchFamily="34" charset="0"/>
              </a:rPr>
              <a:t>Common-control block</a:t>
            </a:r>
          </a:p>
          <a:p>
            <a:pPr>
              <a:spcBef>
                <a:spcPts val="600"/>
              </a:spcBef>
            </a:pPr>
            <a:r>
              <a:rPr lang="en-US" sz="2400" spc="-100" smtClean="0">
                <a:latin typeface="Tahoma" pitchFamily="34" charset="0"/>
                <a:ea typeface="Tahoma" pitchFamily="34" charset="0"/>
                <a:cs typeface="Tahoma" pitchFamily="34" charset="0"/>
              </a:rPr>
              <a:t>Propagation delay</a:t>
            </a:r>
          </a:p>
          <a:p>
            <a:pPr>
              <a:spcBef>
                <a:spcPts val="600"/>
              </a:spcBef>
            </a:pPr>
            <a:r>
              <a:rPr lang="en-US" sz="2400" spc="-100" smtClean="0">
                <a:latin typeface="Tahoma" pitchFamily="34" charset="0"/>
                <a:ea typeface="Tahoma" pitchFamily="34" charset="0"/>
                <a:cs typeface="Tahoma" pitchFamily="34" charset="0"/>
              </a:rPr>
              <a:t>Sequential circuits</a:t>
            </a:r>
          </a:p>
          <a:p>
            <a:pPr>
              <a:spcBef>
                <a:spcPts val="600"/>
              </a:spcBef>
            </a:pPr>
            <a:r>
              <a:rPr lang="en-US" sz="2400" spc="-100" smtClean="0">
                <a:latin typeface="Tahoma" pitchFamily="34" charset="0"/>
                <a:ea typeface="Tahoma" pitchFamily="34" charset="0"/>
                <a:cs typeface="Tahoma" pitchFamily="34" charset="0"/>
              </a:rPr>
              <a:t>Registers</a:t>
            </a:r>
          </a:p>
          <a:p>
            <a:pPr>
              <a:spcBef>
                <a:spcPts val="600"/>
              </a:spcBef>
            </a:pPr>
            <a:r>
              <a:rPr lang="en-US" sz="2400" spc="-100" smtClean="0">
                <a:latin typeface="Tahoma" pitchFamily="34" charset="0"/>
                <a:ea typeface="Tahoma" pitchFamily="34" charset="0"/>
                <a:cs typeface="Tahoma" pitchFamily="34" charset="0"/>
              </a:rPr>
              <a:t>Data transfer</a:t>
            </a:r>
          </a:p>
          <a:p>
            <a:pPr>
              <a:spcBef>
                <a:spcPts val="600"/>
              </a:spcBef>
            </a:pPr>
            <a:r>
              <a:rPr lang="en-US" sz="2400" spc="-100" smtClean="0">
                <a:latin typeface="Tahoma" pitchFamily="34" charset="0"/>
                <a:ea typeface="Tahoma" pitchFamily="34" charset="0"/>
                <a:cs typeface="Tahoma" pitchFamily="34" charset="0"/>
              </a:rPr>
              <a:t>Synchronous transfer</a:t>
            </a:r>
          </a:p>
          <a:p>
            <a:pPr>
              <a:spcBef>
                <a:spcPts val="600"/>
              </a:spcBef>
            </a:pPr>
            <a:r>
              <a:rPr lang="en-US" sz="2400" spc="-100" smtClean="0">
                <a:latin typeface="Tahoma" pitchFamily="34" charset="0"/>
                <a:ea typeface="Tahoma" pitchFamily="34" charset="0"/>
                <a:cs typeface="Tahoma" pitchFamily="34" charset="0"/>
              </a:rPr>
              <a:t>Asynchronous</a:t>
            </a:r>
          </a:p>
          <a:p>
            <a:pPr>
              <a:spcBef>
                <a:spcPts val="600"/>
              </a:spcBef>
            </a:pPr>
            <a:r>
              <a:rPr lang="en-US" sz="2400" spc="-100" smtClean="0">
                <a:latin typeface="Tahoma" pitchFamily="34" charset="0"/>
                <a:ea typeface="Tahoma" pitchFamily="34" charset="0"/>
                <a:cs typeface="Tahoma" pitchFamily="34" charset="0"/>
              </a:rPr>
              <a:t>Frequency division</a:t>
            </a:r>
          </a:p>
          <a:p>
            <a:pPr>
              <a:spcBef>
                <a:spcPts val="600"/>
              </a:spcBef>
            </a:pPr>
            <a:r>
              <a:rPr lang="en-US" sz="2400" spc="-100" smtClean="0">
                <a:latin typeface="Tahoma" pitchFamily="34" charset="0"/>
                <a:ea typeface="Tahoma" pitchFamily="34" charset="0"/>
                <a:cs typeface="Tahoma" pitchFamily="34" charset="0"/>
              </a:rPr>
              <a:t>Binary counter</a:t>
            </a:r>
          </a:p>
          <a:p>
            <a:pPr>
              <a:spcBef>
                <a:spcPts val="600"/>
              </a:spcBef>
            </a:pPr>
            <a:r>
              <a:rPr lang="en-US" sz="2400" spc="-100" smtClean="0">
                <a:latin typeface="Tahoma" pitchFamily="34" charset="0"/>
                <a:ea typeface="Tahoma" pitchFamily="34" charset="0"/>
                <a:cs typeface="Tahoma" pitchFamily="34" charset="0"/>
              </a:rPr>
              <a:t>State table</a:t>
            </a:r>
          </a:p>
          <a:p>
            <a:pPr>
              <a:spcBef>
                <a:spcPts val="600"/>
              </a:spcBef>
            </a:pPr>
            <a:r>
              <a:rPr lang="en-US" sz="2400" spc="-100" smtClean="0">
                <a:latin typeface="Tahoma" pitchFamily="34" charset="0"/>
                <a:ea typeface="Tahoma" pitchFamily="34" charset="0"/>
                <a:cs typeface="Tahoma" pitchFamily="34" charset="0"/>
              </a:rPr>
              <a:t>State transition diagram</a:t>
            </a:r>
          </a:p>
          <a:p>
            <a:pPr>
              <a:spcBef>
                <a:spcPts val="600"/>
              </a:spcBef>
            </a:pPr>
            <a:r>
              <a:rPr lang="en-US" sz="2400" spc="-100" smtClean="0">
                <a:latin typeface="Tahoma" pitchFamily="34" charset="0"/>
                <a:ea typeface="Tahoma" pitchFamily="34" charset="0"/>
                <a:cs typeface="Tahoma" pitchFamily="34" charset="0"/>
              </a:rPr>
              <a:t>MOD number</a:t>
            </a: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heckerboard(across)">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heckerboard(across)">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checkerboard(across)">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checkerboard(across)">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checkerboard(across)">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checkerboard(across)">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checkerboard(across)">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checkerboard(across)">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checkerboard(across)">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Effect transition="in" filter="checkerboard(across)">
                                      <p:cBhvr>
                                        <p:cTn id="62" dur="500"/>
                                        <p:tgtEl>
                                          <p:spTgt spid="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Effect transition="in" filter="checkerboard(across)">
                                      <p:cBhvr>
                                        <p:cTn id="67" dur="500"/>
                                        <p:tgtEl>
                                          <p:spTgt spid="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6">
                                            <p:txEl>
                                              <p:pRg st="13" end="13"/>
                                            </p:txEl>
                                          </p:spTgt>
                                        </p:tgtEl>
                                        <p:attrNameLst>
                                          <p:attrName>style.visibility</p:attrName>
                                        </p:attrNameLst>
                                      </p:cBhvr>
                                      <p:to>
                                        <p:strVal val="visible"/>
                                      </p:to>
                                    </p:set>
                                    <p:animEffect transition="in" filter="checkerboard(across)">
                                      <p:cBhvr>
                                        <p:cTn id="7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83</a:t>
            </a:fld>
            <a:endParaRPr lang="en-US"/>
          </a:p>
        </p:txBody>
      </p:sp>
      <p:sp>
        <p:nvSpPr>
          <p:cNvPr id="5" name="TextBox 4"/>
          <p:cNvSpPr txBox="1"/>
          <p:nvPr/>
        </p:nvSpPr>
        <p:spPr>
          <a:xfrm>
            <a:off x="457200" y="228600"/>
            <a:ext cx="7467600" cy="707886"/>
          </a:xfrm>
          <a:prstGeom prst="rect">
            <a:avLst/>
          </a:prstGeom>
          <a:noFill/>
        </p:spPr>
        <p:txBody>
          <a:bodyPr wrap="square" rtlCol="0">
            <a:spAutoFit/>
          </a:bodyPr>
          <a:lstStyle/>
          <a:p>
            <a:r>
              <a:rPr lang="de-DE"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nội dung cần tự học ở nhà</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1473875"/>
            <a:ext cx="8763000" cy="2246769"/>
          </a:xfrm>
          <a:prstGeom prst="rect">
            <a:avLst/>
          </a:prstGeom>
          <a:noFill/>
        </p:spPr>
        <p:txBody>
          <a:bodyPr wrap="square" rtlCol="0">
            <a:spAutoFit/>
          </a:bodyPr>
          <a:lstStyle/>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Lập bảng trạng thái cho các FF với các ngõ vào Pre và Cl thay đổi</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Chuyển đổi giữa các FF</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Củng cố lại các kiến thức đã học.</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Làm các bài tập, chuẩn bị các câu hỏi ôn tập, các câu trắc nghiệm.</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Đọc nội dung tiếp theo.</a:t>
            </a:r>
            <a:endParaRPr lang="en-US" sz="2400" spc="-100">
              <a:latin typeface="Tahoma" pitchFamily="34" charset="0"/>
              <a:ea typeface="Tahoma" pitchFamily="34" charset="0"/>
              <a:cs typeface="Tahoma" pitchFamily="34" charset="0"/>
            </a:endParaRPr>
          </a:p>
        </p:txBody>
      </p:sp>
    </p:spTree>
  </p:cSld>
  <p:clrMapOvr>
    <a:masterClrMapping/>
  </p:clrMapOvr>
  <p:transition spd="slow">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84</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Tổng kết chương</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609600" y="2514600"/>
            <a:ext cx="7391400" cy="2923877"/>
          </a:xfrm>
          <a:prstGeom prst="rect">
            <a:avLst/>
          </a:prstGeom>
          <a:noFill/>
        </p:spPr>
        <p:txBody>
          <a:bodyPr wrap="square" rtlCol="0">
            <a:spAutoFit/>
          </a:bodyPr>
          <a:lstStyle/>
          <a:p>
            <a:pPr>
              <a:spcBef>
                <a:spcPts val="600"/>
              </a:spcBef>
              <a:spcAft>
                <a:spcPts val="600"/>
              </a:spcAft>
            </a:pPr>
            <a:r>
              <a:rPr lang="en-US" sz="2400" spc="-100" smtClean="0">
                <a:latin typeface="Tahoma" pitchFamily="34" charset="0"/>
                <a:ea typeface="Tahoma" pitchFamily="34" charset="0"/>
                <a:cs typeface="Tahoma" pitchFamily="34" charset="0"/>
              </a:rPr>
              <a:t>Đây là phần biên soạn nháp (có thể có lỗi in ấn), các bạn cần nghe giảng tại lớp.  </a:t>
            </a:r>
          </a:p>
          <a:p>
            <a:pPr>
              <a:spcBef>
                <a:spcPts val="600"/>
              </a:spcBef>
              <a:spcAft>
                <a:spcPts val="600"/>
              </a:spcAft>
            </a:pPr>
            <a:r>
              <a:rPr lang="en-US" sz="2400" spc="-100" smtClean="0">
                <a:latin typeface="Tahoma" pitchFamily="34" charset="0"/>
                <a:ea typeface="Tahoma" pitchFamily="34" charset="0"/>
                <a:cs typeface="Tahoma" pitchFamily="34" charset="0"/>
              </a:rPr>
              <a:t>Sinh viên đọc lại bài giảng</a:t>
            </a:r>
          </a:p>
          <a:p>
            <a:pPr>
              <a:spcBef>
                <a:spcPts val="600"/>
              </a:spcBef>
              <a:spcAft>
                <a:spcPts val="600"/>
              </a:spcAft>
            </a:pPr>
            <a:r>
              <a:rPr lang="en-US" sz="2400" spc="-100" smtClean="0">
                <a:latin typeface="Tahoma" pitchFamily="34" charset="0"/>
                <a:ea typeface="Tahoma" pitchFamily="34" charset="0"/>
                <a:cs typeface="Tahoma" pitchFamily="34" charset="0"/>
              </a:rPr>
              <a:t>Tự tóm tắt sau khi đọc bài giảng</a:t>
            </a:r>
          </a:p>
          <a:p>
            <a:pPr>
              <a:spcBef>
                <a:spcPts val="600"/>
              </a:spcBef>
              <a:spcAft>
                <a:spcPts val="600"/>
              </a:spcAft>
            </a:pPr>
            <a:r>
              <a:rPr lang="en-US" sz="2400" spc="-100" smtClean="0">
                <a:latin typeface="Tahoma" pitchFamily="34" charset="0"/>
                <a:ea typeface="Tahoma" pitchFamily="34" charset="0"/>
                <a:cs typeface="Tahoma" pitchFamily="34" charset="0"/>
              </a:rPr>
              <a:t>Làm các bài tập trong giáo trình (?!!)</a:t>
            </a:r>
          </a:p>
          <a:p>
            <a:pPr>
              <a:spcBef>
                <a:spcPts val="600"/>
              </a:spcBef>
              <a:spcAft>
                <a:spcPts val="600"/>
              </a:spcAft>
            </a:pPr>
            <a:r>
              <a:rPr lang="en-US" sz="2400" spc="-100" smtClean="0">
                <a:latin typeface="Tahoma" pitchFamily="34" charset="0"/>
                <a:ea typeface="Tahoma" pitchFamily="34" charset="0"/>
                <a:cs typeface="Tahoma" pitchFamily="34" charset="0"/>
              </a:rPr>
              <a:t>Các câu hỏi với giáo viên ?!!!</a:t>
            </a:r>
            <a:endParaRPr lang="en-US" sz="2400" spc="-100">
              <a:latin typeface="Tahoma" pitchFamily="34" charset="0"/>
              <a:ea typeface="Tahoma" pitchFamily="34" charset="0"/>
              <a:cs typeface="Tahoma"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10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dissolve">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5" name="TextBox 4"/>
          <p:cNvSpPr txBox="1"/>
          <p:nvPr/>
        </p:nvSpPr>
        <p:spPr>
          <a:xfrm>
            <a:off x="228600" y="152400"/>
            <a:ext cx="50292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Mở đầu</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81000" y="914400"/>
            <a:ext cx="62484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Sơ đồ khối tổng quát một hệ thống số</a:t>
            </a:r>
            <a:endParaRPr lang="en-US" sz="2400" spc="-100">
              <a:latin typeface="Tahoma" pitchFamily="34" charset="0"/>
              <a:ea typeface="Tahoma" pitchFamily="34" charset="0"/>
              <a:cs typeface="Tahoma" pitchFamily="34" charset="0"/>
            </a:endParaRPr>
          </a:p>
        </p:txBody>
      </p:sp>
      <p:pic>
        <p:nvPicPr>
          <p:cNvPr id="3" name="Picture 3"/>
          <p:cNvPicPr>
            <a:picLocks noChangeAspect="1" noChangeArrowheads="1"/>
          </p:cNvPicPr>
          <p:nvPr/>
        </p:nvPicPr>
        <p:blipFill>
          <a:blip r:embed="rId3" cstate="print"/>
          <a:srcRect/>
          <a:stretch>
            <a:fillRect/>
          </a:stretch>
        </p:blipFill>
        <p:spPr bwMode="auto">
          <a:xfrm>
            <a:off x="1371600" y="1434271"/>
            <a:ext cx="6019799" cy="4818292"/>
          </a:xfrm>
          <a:prstGeom prst="rect">
            <a:avLst/>
          </a:prstGeom>
          <a:noFill/>
          <a:ln w="9525">
            <a:noFill/>
            <a:miter lim="800000"/>
            <a:headEnd/>
            <a:tailEnd/>
          </a:ln>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edge">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3834</TotalTime>
  <Words>4827</Words>
  <Application>Microsoft Office PowerPoint</Application>
  <PresentationFormat>On-screen Show (4:3)</PresentationFormat>
  <Paragraphs>646</Paragraphs>
  <Slides>84</Slides>
  <Notes>84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84</vt:i4>
      </vt:variant>
    </vt:vector>
  </HeadingPairs>
  <TitlesOfParts>
    <vt:vector size="94" baseType="lpstr">
      <vt:lpstr>Arial</vt:lpstr>
      <vt:lpstr>Arial Unicode MS</vt:lpstr>
      <vt:lpstr>Arial-Rounded</vt:lpstr>
      <vt:lpstr>Calibri</vt:lpstr>
      <vt:lpstr>Symbol</vt:lpstr>
      <vt:lpstr>Tahoma</vt:lpstr>
      <vt:lpstr>Wingdings</vt:lpstr>
      <vt:lpstr>Wingdings 2</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 Flop</dc:title>
  <dc:creator>Nguyen Viet Hung</dc:creator>
  <cp:lastModifiedBy>Admin</cp:lastModifiedBy>
  <cp:revision>419</cp:revision>
  <dcterms:created xsi:type="dcterms:W3CDTF">2006-08-16T00:00:00Z</dcterms:created>
  <dcterms:modified xsi:type="dcterms:W3CDTF">2020-03-20T09:59:09Z</dcterms:modified>
</cp:coreProperties>
</file>