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65" r:id="rId5"/>
    <p:sldId id="266" r:id="rId6"/>
    <p:sldId id="267" r:id="rId7"/>
    <p:sldId id="268" r:id="rId8"/>
    <p:sldId id="270" r:id="rId9"/>
    <p:sldId id="260" r:id="rId10"/>
    <p:sldId id="264" r:id="rId11"/>
    <p:sldId id="261" r:id="rId12"/>
    <p:sldId id="262" r:id="rId13"/>
    <p:sldId id="263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A7E41-EC22-4F23-B7CB-292047CFB6F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8D690-CE0D-4438-9983-8D73A2522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D690-CE0D-4438-9983-8D73A25228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D690-CE0D-4438-9983-8D73A25228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9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D690-CE0D-4438-9983-8D73A25228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D690-CE0D-4438-9983-8D73A25228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D690-CE0D-4438-9983-8D73A25228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D690-CE0D-4438-9983-8D73A25228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D690-CE0D-4438-9983-8D73A25228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9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D690-CE0D-4438-9983-8D73A25228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5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7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2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FD7BF-EB01-4594-9BE3-A7E14AFCC6E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43FE-A2D0-405C-9FA4-C9ABEB52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00"/>
            <a:ext cx="12192000" cy="1552330"/>
          </a:xfrm>
          <a:gradFill flip="none" rotWithShape="1">
            <a:gsLst>
              <a:gs pos="40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/>
              <a:t>Bài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53030"/>
            <a:ext cx="12192000" cy="530497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endParaRPr lang="en-US" sz="9600" dirty="0"/>
          </a:p>
          <a:p>
            <a:r>
              <a:rPr lang="en-US" sz="9600" dirty="0"/>
              <a:t>Mạch đếm – Thanh ghi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5806" y="699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3708777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8" y="24074"/>
            <a:ext cx="12174032" cy="1325563"/>
          </a:xfrm>
          <a:gradFill>
            <a:gsLst>
              <a:gs pos="36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1"/>
          </a:gra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Mạch đếm đồng bộ mod 2</a:t>
            </a:r>
            <a:r>
              <a:rPr lang="en-US" baseline="30000" dirty="0">
                <a:solidFill>
                  <a:prstClr val="black"/>
                </a:solidFill>
              </a:rPr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78" y="1349637"/>
            <a:ext cx="12134922" cy="55083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Mạch đếm xuống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362996" y="2857500"/>
            <a:ext cx="8412704" cy="2845202"/>
            <a:chOff x="248696" y="2621474"/>
            <a:chExt cx="8412704" cy="3030026"/>
          </a:xfrm>
        </p:grpSpPr>
        <p:grpSp>
          <p:nvGrpSpPr>
            <p:cNvPr id="5" name="Group 4"/>
            <p:cNvGrpSpPr/>
            <p:nvPr/>
          </p:nvGrpSpPr>
          <p:grpSpPr>
            <a:xfrm>
              <a:off x="7101464" y="2911032"/>
              <a:ext cx="1559936" cy="1940892"/>
              <a:chOff x="9263882" y="2069645"/>
              <a:chExt cx="1410278" cy="1609298"/>
            </a:xfrm>
            <a:noFill/>
          </p:grpSpPr>
          <p:sp>
            <p:nvSpPr>
              <p:cNvPr id="31" name="TextBox 30"/>
              <p:cNvSpPr txBox="1"/>
              <p:nvPr/>
            </p:nvSpPr>
            <p:spPr>
              <a:xfrm>
                <a:off x="9409336" y="2076285"/>
                <a:ext cx="371560" cy="45254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9263882" y="2069645"/>
                <a:ext cx="1410278" cy="1609298"/>
                <a:chOff x="9263882" y="2069645"/>
                <a:chExt cx="1410278" cy="1609298"/>
              </a:xfrm>
              <a:grpFill/>
            </p:grpSpPr>
            <p:sp>
              <p:nvSpPr>
                <p:cNvPr id="33" name="Oval 32"/>
                <p:cNvSpPr/>
                <p:nvPr/>
              </p:nvSpPr>
              <p:spPr>
                <a:xfrm>
                  <a:off x="9263882" y="2829832"/>
                  <a:ext cx="112044" cy="124826"/>
                </a:xfrm>
                <a:prstGeom prst="ellips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9388710" y="2069645"/>
                  <a:ext cx="1285450" cy="1609298"/>
                  <a:chOff x="1143000" y="2625210"/>
                  <a:chExt cx="992946" cy="1313377"/>
                </a:xfrm>
                <a:grpFill/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1143000" y="2655887"/>
                    <a:ext cx="914400" cy="1282700"/>
                    <a:chOff x="3124200" y="3213100"/>
                    <a:chExt cx="914400" cy="1282700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3124200" y="3213100"/>
                      <a:ext cx="914400" cy="1282700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Isosceles Triangle 39"/>
                    <p:cNvSpPr/>
                    <p:nvPr/>
                  </p:nvSpPr>
                  <p:spPr>
                    <a:xfrm rot="5400000">
                      <a:off x="3115818" y="3788156"/>
                      <a:ext cx="149352" cy="132588"/>
                    </a:xfrm>
                    <a:prstGeom prst="triangle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717242" y="2625210"/>
                    <a:ext cx="418704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717242" y="3559732"/>
                    <a:ext cx="340158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</a:p>
                </p:txBody>
              </p: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1766833" y="3620805"/>
                    <a:ext cx="142875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" name="Flowchart: Delay 5"/>
            <p:cNvSpPr/>
            <p:nvPr/>
          </p:nvSpPr>
          <p:spPr>
            <a:xfrm>
              <a:off x="6132139" y="2621474"/>
              <a:ext cx="814274" cy="910184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/>
            <p:nvPr/>
          </p:nvCxnSpPr>
          <p:spPr>
            <a:xfrm>
              <a:off x="3391535" y="2729364"/>
              <a:ext cx="2725179" cy="7691"/>
            </a:xfrm>
            <a:prstGeom prst="bentConnector3">
              <a:avLst>
                <a:gd name="adj1" fmla="val 50000"/>
              </a:avLst>
            </a:prstGeom>
            <a:no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1615074" y="3005534"/>
              <a:ext cx="1228967" cy="1895558"/>
              <a:chOff x="3143428" y="3213100"/>
              <a:chExt cx="914400" cy="1282700"/>
            </a:xfrm>
            <a:noFill/>
          </p:grpSpPr>
          <p:sp>
            <p:nvSpPr>
              <p:cNvPr id="29" name="Rectangle 28"/>
              <p:cNvSpPr/>
              <p:nvPr/>
            </p:nvSpPr>
            <p:spPr>
              <a:xfrm>
                <a:off x="3143428" y="3213100"/>
                <a:ext cx="914400" cy="128270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5400000">
                <a:off x="3135046" y="3788156"/>
                <a:ext cx="149352" cy="132588"/>
              </a:xfrm>
              <a:prstGeom prst="triangl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293948" y="2960200"/>
              <a:ext cx="482680" cy="44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9003" y="4341225"/>
              <a:ext cx="457178" cy="545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535288" y="4416162"/>
              <a:ext cx="1920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800619" y="2946124"/>
              <a:ext cx="1334535" cy="1940892"/>
              <a:chOff x="1143000" y="2625210"/>
              <a:chExt cx="992946" cy="1313377"/>
            </a:xfrm>
            <a:noFill/>
          </p:grpSpPr>
          <p:grpSp>
            <p:nvGrpSpPr>
              <p:cNvPr id="23" name="Group 22"/>
              <p:cNvGrpSpPr/>
              <p:nvPr/>
            </p:nvGrpSpPr>
            <p:grpSpPr>
              <a:xfrm>
                <a:off x="1143000" y="2655887"/>
                <a:ext cx="914400" cy="1282700"/>
                <a:chOff x="3124200" y="3213100"/>
                <a:chExt cx="914400" cy="1282700"/>
              </a:xfrm>
              <a:grpFill/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124200" y="3213100"/>
                  <a:ext cx="914400" cy="1282700"/>
                </a:xfrm>
                <a:prstGeom prst="rect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5400000">
                  <a:off x="3115818" y="3788156"/>
                  <a:ext cx="149352" cy="132588"/>
                </a:xfrm>
                <a:prstGeom prst="triangle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717242" y="2625210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717242" y="3559732"/>
                <a:ext cx="3401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815883" y="3631170"/>
                <a:ext cx="142875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/>
            <p:nvPr/>
          </p:nvCxnSpPr>
          <p:spPr>
            <a:xfrm flipV="1">
              <a:off x="248696" y="4992283"/>
              <a:ext cx="669398" cy="537578"/>
            </a:xfrm>
            <a:prstGeom prst="bentConnector3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660375" y="3857035"/>
              <a:ext cx="136540" cy="1525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81948" y="3873101"/>
              <a:ext cx="136540" cy="1525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6057" y="2960200"/>
              <a:ext cx="399006" cy="545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611" y="2960200"/>
              <a:ext cx="399006" cy="545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61603" y="2960200"/>
              <a:ext cx="405471" cy="545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65382" y="5621052"/>
              <a:ext cx="6081031" cy="30448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13" idx="3"/>
            </p:cNvCxnSpPr>
            <p:nvPr/>
          </p:nvCxnSpPr>
          <p:spPr>
            <a:xfrm flipV="1">
              <a:off x="2886181" y="2737056"/>
              <a:ext cx="510109" cy="1877066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flipV="1">
              <a:off x="5032872" y="3371984"/>
              <a:ext cx="1102285" cy="1192970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6" idx="3"/>
            </p:cNvCxnSpPr>
            <p:nvPr/>
          </p:nvCxnSpPr>
          <p:spPr>
            <a:xfrm flipH="1">
              <a:off x="6946413" y="3070311"/>
              <a:ext cx="278985" cy="62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rot="5400000" flipH="1" flipV="1">
              <a:off x="6006064" y="4525537"/>
              <a:ext cx="1708868" cy="482163"/>
            </a:xfrm>
            <a:prstGeom prst="bentConnector3">
              <a:avLst>
                <a:gd name="adj1" fmla="val 10041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5400000" flipH="1" flipV="1">
              <a:off x="2564101" y="4546678"/>
              <a:ext cx="1708868" cy="482163"/>
            </a:xfrm>
            <a:prstGeom prst="bentConnector3">
              <a:avLst>
                <a:gd name="adj1" fmla="val 10041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5400000" flipH="1" flipV="1">
              <a:off x="395741" y="4546677"/>
              <a:ext cx="1708868" cy="482163"/>
            </a:xfrm>
            <a:prstGeom prst="bentConnector3">
              <a:avLst>
                <a:gd name="adj1" fmla="val 10041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391535" y="3182916"/>
              <a:ext cx="41881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81020"/>
              </p:ext>
            </p:extLst>
          </p:nvPr>
        </p:nvGraphicFramePr>
        <p:xfrm>
          <a:off x="9517568" y="1349637"/>
          <a:ext cx="2514600" cy="529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5848">
                <a:tc>
                  <a:txBody>
                    <a:bodyPr/>
                    <a:lstStyle/>
                    <a:p>
                      <a:r>
                        <a:rPr lang="en-US" sz="3200" dirty="0"/>
                        <a:t>C</a:t>
                      </a:r>
                      <a:r>
                        <a:rPr lang="en-US" sz="3200" baseline="-25000" dirty="0"/>
                        <a:t>k</a:t>
                      </a:r>
                      <a:endParaRPr lang="en-US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Q</a:t>
                      </a:r>
                      <a:r>
                        <a:rPr lang="en-US" sz="3200" baseline="-25000" dirty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Q</a:t>
                      </a:r>
                      <a:r>
                        <a:rPr lang="en-US" sz="3200" baseline="-25000" dirty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Q</a:t>
                      </a:r>
                      <a:r>
                        <a:rPr lang="en-US" sz="3200" baseline="-25000" dirty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2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52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52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52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52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52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52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52"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3600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8535806" y="24074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Thiết kế mạch đếm đồng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90"/>
            <a:ext cx="12192000" cy="5167310"/>
          </a:xfrm>
          <a:gradFill flip="none" rotWithShape="1">
            <a:gsLst>
              <a:gs pos="43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Thiết lập bảng giá trị của mạch đếm với các số đếm cho trước theo C</a:t>
            </a:r>
            <a:r>
              <a:rPr lang="en-US" sz="4000" baseline="-25000" dirty="0">
                <a:solidFill>
                  <a:schemeClr val="accent4">
                    <a:lumMod val="50000"/>
                  </a:schemeClr>
                </a:solidFill>
              </a:rPr>
              <a:t>k</a:t>
            </a: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Viết biểu thức của các ngõ vào T theo các ngõ ra Q</a:t>
            </a:r>
          </a:p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Đơn giản biểu thức của T</a:t>
            </a:r>
          </a:p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Chọn số FF và vẽ mạch điện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5806" y="112991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92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688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vd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Thiết kế mạch đếm các số 1 , 3, 2, 7 thập phân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463922"/>
              </p:ext>
            </p:extLst>
          </p:nvPr>
        </p:nvGraphicFramePr>
        <p:xfrm>
          <a:off x="590548" y="1828799"/>
          <a:ext cx="5353054" cy="4129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8258">
                <a:tc>
                  <a:txBody>
                    <a:bodyPr/>
                    <a:lstStyle/>
                    <a:p>
                      <a:r>
                        <a:rPr lang="en-US" sz="3200" dirty="0"/>
                        <a:t>C</a:t>
                      </a:r>
                      <a:r>
                        <a:rPr lang="en-US" sz="3200" baseline="-25000" dirty="0"/>
                        <a:t>k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Q</a:t>
                      </a:r>
                      <a:r>
                        <a:rPr lang="en-US" sz="3200" baseline="-25000" dirty="0"/>
                        <a:t>2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Q</a:t>
                      </a:r>
                      <a:r>
                        <a:rPr lang="en-US" sz="3200" baseline="-25000" dirty="0"/>
                        <a:t>1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Q</a:t>
                      </a:r>
                      <a:r>
                        <a:rPr lang="en-US" sz="3200" baseline="-25000" dirty="0"/>
                        <a:t>0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2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1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0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gradFill>
                      <a:gsLst>
                        <a:gs pos="4300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610169" y="2330244"/>
            <a:ext cx="3333134" cy="584775"/>
            <a:chOff x="7610169" y="2330244"/>
            <a:chExt cx="3333134" cy="584775"/>
          </a:xfrm>
        </p:grpSpPr>
        <p:sp>
          <p:nvSpPr>
            <p:cNvPr id="8" name="TextBox 7"/>
            <p:cNvSpPr txBox="1"/>
            <p:nvPr/>
          </p:nvSpPr>
          <p:spPr>
            <a:xfrm>
              <a:off x="7610169" y="2330244"/>
              <a:ext cx="3333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</a:t>
              </a:r>
              <a:r>
                <a:rPr lang="en-US" sz="3200" baseline="-25000" dirty="0"/>
                <a:t>2 </a:t>
              </a:r>
              <a:r>
                <a:rPr lang="en-US" sz="3200" dirty="0"/>
                <a:t>=  Q</a:t>
              </a:r>
              <a:r>
                <a:rPr lang="en-US" sz="3200" baseline="-25000" dirty="0"/>
                <a:t>2</a:t>
              </a:r>
              <a:r>
                <a:rPr lang="en-US" sz="3200" dirty="0"/>
                <a:t>      Q</a:t>
              </a:r>
              <a:r>
                <a:rPr lang="en-US" sz="3200" baseline="-25000" dirty="0"/>
                <a:t>0</a:t>
              </a:r>
              <a:endParaRPr lang="en-US" sz="32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539319" y="2330244"/>
              <a:ext cx="11798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610169" y="3262186"/>
            <a:ext cx="3333134" cy="584775"/>
            <a:chOff x="7610169" y="3262186"/>
            <a:chExt cx="3333134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7610169" y="3262186"/>
              <a:ext cx="3333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</a:t>
              </a:r>
              <a:r>
                <a:rPr lang="en-US" sz="3200" baseline="-25000" dirty="0"/>
                <a:t>1 </a:t>
              </a:r>
              <a:r>
                <a:rPr lang="en-US" sz="3200" dirty="0"/>
                <a:t>=  Q</a:t>
              </a:r>
              <a:r>
                <a:rPr lang="en-US" sz="3200" baseline="-25000" dirty="0"/>
                <a:t>2</a:t>
              </a:r>
              <a:r>
                <a:rPr lang="en-US" sz="3200" dirty="0"/>
                <a:t>      Q</a:t>
              </a:r>
              <a:r>
                <a:rPr lang="en-US" sz="3200" baseline="-25000" dirty="0"/>
                <a:t>1</a:t>
              </a:r>
              <a:endParaRPr lang="en-US" sz="32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539319" y="3306430"/>
              <a:ext cx="11798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610169" y="4194128"/>
            <a:ext cx="3333134" cy="584775"/>
            <a:chOff x="7610169" y="3262186"/>
            <a:chExt cx="3333134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610169" y="3262186"/>
                  <a:ext cx="33331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T</a:t>
                  </a:r>
                  <a:r>
                    <a:rPr lang="en-US" sz="3200" baseline="-25000" dirty="0"/>
                    <a:t>0 </a:t>
                  </a:r>
                  <a:r>
                    <a:rPr lang="en-US" sz="3200" dirty="0"/>
                    <a:t>=  Q</a:t>
                  </a:r>
                  <a:r>
                    <a:rPr lang="en-US" sz="3200" baseline="-25000" dirty="0"/>
                    <a:t>2</a:t>
                  </a:r>
                  <a:r>
                    <a:rPr lang="en-US" sz="3200" dirty="0"/>
                    <a:t>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sym typeface="Wingdings 2" panose="05020102010507070707" pitchFamily="18" charset="2"/>
                        </a:rPr>
                        <m:t>.</m:t>
                      </m:r>
                    </m:oMath>
                  </a14:m>
                  <a:r>
                    <a:rPr lang="en-US" sz="3200" dirty="0"/>
                    <a:t> Q</a:t>
                  </a:r>
                  <a:r>
                    <a:rPr lang="en-US" sz="3200" baseline="-25000" dirty="0"/>
                    <a:t>1</a:t>
                  </a:r>
                  <a:endParaRPr lang="en-US" sz="3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169" y="3262186"/>
                  <a:ext cx="3333134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570"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8480327" y="3306430"/>
              <a:ext cx="2949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535806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  <p:sp>
        <p:nvSpPr>
          <p:cNvPr id="18" name="Flowchart: Or 17"/>
          <p:cNvSpPr/>
          <p:nvPr/>
        </p:nvSpPr>
        <p:spPr>
          <a:xfrm>
            <a:off x="9028338" y="3418538"/>
            <a:ext cx="320369" cy="316315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Or 18"/>
          <p:cNvSpPr/>
          <p:nvPr/>
        </p:nvSpPr>
        <p:spPr>
          <a:xfrm>
            <a:off x="9028338" y="2464474"/>
            <a:ext cx="320369" cy="316315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536214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/>
          <a:lstStyle/>
          <a:p>
            <a:r>
              <a:rPr lang="en-US" dirty="0"/>
              <a:t>Mạch điện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9"/>
            <a:ext cx="12191999" cy="500221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Sử dụng 3 FF như hình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52400" y="2230796"/>
            <a:ext cx="11036456" cy="3684927"/>
            <a:chOff x="152400" y="2230796"/>
            <a:chExt cx="11036456" cy="3684927"/>
          </a:xfrm>
        </p:grpSpPr>
        <p:sp>
          <p:nvSpPr>
            <p:cNvPr id="18" name="Oval 17"/>
            <p:cNvSpPr/>
            <p:nvPr/>
          </p:nvSpPr>
          <p:spPr>
            <a:xfrm>
              <a:off x="1211350" y="3992165"/>
              <a:ext cx="127148" cy="1265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52400" y="2230796"/>
              <a:ext cx="11036456" cy="3684927"/>
              <a:chOff x="152400" y="2230796"/>
              <a:chExt cx="11036456" cy="368492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247239" y="4015427"/>
                <a:ext cx="127148" cy="1265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52400" y="2230796"/>
                <a:ext cx="11036456" cy="3684927"/>
                <a:chOff x="0" y="2178342"/>
                <a:chExt cx="11036456" cy="368492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912895" y="3210029"/>
                  <a:ext cx="449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Q</a:t>
                  </a:r>
                  <a:r>
                    <a:rPr lang="en-US" baseline="-25000" dirty="0"/>
                    <a:t>0</a:t>
                  </a:r>
                  <a:endParaRPr lang="en-US" dirty="0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0" y="2178342"/>
                  <a:ext cx="11036456" cy="3684927"/>
                  <a:chOff x="80067" y="1643918"/>
                  <a:chExt cx="11036456" cy="3684927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228735" y="2652216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r>
                      <a:rPr lang="en-US" baseline="-25000" dirty="0"/>
                      <a:t>0</a:t>
                    </a:r>
                    <a:endParaRPr lang="en-US" dirty="0"/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80067" y="1643918"/>
                    <a:ext cx="11036456" cy="3684927"/>
                    <a:chOff x="80067" y="1643918"/>
                    <a:chExt cx="11036456" cy="3684927"/>
                  </a:xfrm>
                </p:grpSpPr>
                <p:grpSp>
                  <p:nvGrpSpPr>
                    <p:cNvPr id="70" name="Group 69"/>
                    <p:cNvGrpSpPr/>
                    <p:nvPr/>
                  </p:nvGrpSpPr>
                  <p:grpSpPr>
                    <a:xfrm>
                      <a:off x="2020819" y="3830898"/>
                      <a:ext cx="425730" cy="452547"/>
                      <a:chOff x="2020819" y="3830898"/>
                      <a:chExt cx="425730" cy="452547"/>
                    </a:xfrm>
                  </p:grpSpPr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2020819" y="3830898"/>
                        <a:ext cx="425730" cy="45254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Q</a:t>
                        </a:r>
                      </a:p>
                    </p:txBody>
                  </p: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>
                        <a:off x="2096147" y="3880835"/>
                        <a:ext cx="178817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80067" y="1643918"/>
                      <a:ext cx="11036456" cy="3684927"/>
                      <a:chOff x="1497264" y="1437270"/>
                      <a:chExt cx="11036456" cy="3684927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4719286" y="1437270"/>
                        <a:ext cx="7814434" cy="3684927"/>
                        <a:chOff x="7492789" y="1057343"/>
                        <a:chExt cx="7586581" cy="3684927"/>
                      </a:xfrm>
                      <a:noFill/>
                    </p:grpSpPr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9409336" y="2076285"/>
                          <a:ext cx="364478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2</a:t>
                          </a:r>
                          <a:endParaRPr lang="en-US" dirty="0"/>
                        </a:p>
                      </p:txBody>
                    </p:sp>
                    <p:grpSp>
                      <p:nvGrpSpPr>
                        <p:cNvPr id="32" name="Group 31"/>
                        <p:cNvGrpSpPr/>
                        <p:nvPr/>
                      </p:nvGrpSpPr>
                      <p:grpSpPr>
                        <a:xfrm>
                          <a:off x="9263882" y="1057343"/>
                          <a:ext cx="2793176" cy="2621596"/>
                          <a:chOff x="9263882" y="1057343"/>
                          <a:chExt cx="2793176" cy="2621596"/>
                        </a:xfrm>
                        <a:grpFill/>
                      </p:grpSpPr>
                      <p:sp>
                        <p:nvSpPr>
                          <p:cNvPr id="33" name="Oval 32"/>
                          <p:cNvSpPr/>
                          <p:nvPr/>
                        </p:nvSpPr>
                        <p:spPr>
                          <a:xfrm>
                            <a:off x="9263882" y="2829832"/>
                            <a:ext cx="112044" cy="124826"/>
                          </a:xfrm>
                          <a:prstGeom prst="ellipse">
                            <a:avLst/>
                          </a:prstGeom>
                          <a:grpFill/>
                          <a:ln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34" name="Group 33"/>
                          <p:cNvGrpSpPr/>
                          <p:nvPr/>
                        </p:nvGrpSpPr>
                        <p:grpSpPr>
                          <a:xfrm>
                            <a:off x="9388710" y="1057343"/>
                            <a:ext cx="2668348" cy="2621596"/>
                            <a:chOff x="1143000" y="1799054"/>
                            <a:chExt cx="2061165" cy="2139533"/>
                          </a:xfrm>
                          <a:grpFill/>
                        </p:grpSpPr>
                        <p:grpSp>
                          <p:nvGrpSpPr>
                            <p:cNvPr id="35" name="Group 34"/>
                            <p:cNvGrpSpPr/>
                            <p:nvPr/>
                          </p:nvGrpSpPr>
                          <p:grpSpPr>
                            <a:xfrm>
                              <a:off x="1143000" y="2655887"/>
                              <a:ext cx="914400" cy="1282700"/>
                              <a:chOff x="3124200" y="3213100"/>
                              <a:chExt cx="914400" cy="1282700"/>
                            </a:xfrm>
                            <a:grpFill/>
                          </p:grpSpPr>
                          <p:sp>
                            <p:nvSpPr>
                              <p:cNvPr id="39" name="Rectangle 38"/>
                              <p:cNvSpPr/>
                              <p:nvPr/>
                            </p:nvSpPr>
                            <p:spPr>
                              <a:xfrm>
                                <a:off x="3124200" y="3213100"/>
                                <a:ext cx="914400" cy="1282700"/>
                              </a:xfrm>
                              <a:prstGeom prst="rect">
                                <a:avLst/>
                              </a:prstGeom>
                              <a:grpFill/>
                              <a:ln w="285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0" name="Isosceles Triangle 39"/>
                              <p:cNvSpPr/>
                              <p:nvPr/>
                            </p:nvSpPr>
                            <p:spPr>
                              <a:xfrm rot="5400000">
                                <a:off x="3115818" y="3788156"/>
                                <a:ext cx="149352" cy="132588"/>
                              </a:xfrm>
                              <a:prstGeom prst="triangle">
                                <a:avLst/>
                              </a:prstGeom>
                              <a:grpFill/>
                              <a:ln w="28575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36" name="TextBox 35"/>
                            <p:cNvSpPr txBox="1"/>
                            <p:nvPr/>
                          </p:nvSpPr>
                          <p:spPr>
                            <a:xfrm>
                              <a:off x="1717242" y="2625210"/>
                              <a:ext cx="418704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Q</a:t>
                              </a:r>
                              <a:r>
                                <a:rPr lang="en-US" baseline="-25000" dirty="0"/>
                                <a:t>2</a:t>
                              </a:r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37" name="TextBox 36"/>
                            <p:cNvSpPr txBox="1"/>
                            <p:nvPr/>
                          </p:nvSpPr>
                          <p:spPr>
                            <a:xfrm>
                              <a:off x="1717242" y="3559732"/>
                              <a:ext cx="340158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Q</a:t>
                              </a:r>
                            </a:p>
                          </p:txBody>
                        </p:sp>
                        <p:cxnSp>
                          <p:nvCxnSpPr>
                            <p:cNvPr id="38" name="Straight Connector 37"/>
                            <p:cNvCxnSpPr/>
                            <p:nvPr/>
                          </p:nvCxnSpPr>
                          <p:spPr>
                            <a:xfrm>
                              <a:off x="1766833" y="3620805"/>
                              <a:ext cx="142875" cy="0"/>
                            </a:xfrm>
                            <a:prstGeom prst="line">
                              <a:avLst/>
                            </a:prstGeom>
                            <a:grp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84" name="TextBox 83"/>
                            <p:cNvSpPr txBox="1"/>
                            <p:nvPr/>
                          </p:nvSpPr>
                          <p:spPr>
                            <a:xfrm>
                              <a:off x="2754326" y="1799054"/>
                              <a:ext cx="449839" cy="477245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200" dirty="0"/>
                                <a:t>Q</a:t>
                              </a:r>
                              <a:r>
                                <a:rPr lang="en-US" sz="3200" baseline="-25000" dirty="0"/>
                                <a:t>2</a:t>
                              </a:r>
                              <a:endParaRPr lang="en-US" sz="3200" dirty="0"/>
                            </a:p>
                          </p:txBody>
                        </p:sp>
                      </p:grpSp>
                    </p:grpSp>
                    <p:sp>
                      <p:nvSpPr>
                        <p:cNvPr id="108" name="TextBox 107"/>
                        <p:cNvSpPr txBox="1"/>
                        <p:nvPr/>
                      </p:nvSpPr>
                      <p:spPr>
                        <a:xfrm>
                          <a:off x="14511863" y="1609077"/>
                          <a:ext cx="509210" cy="584775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3200" dirty="0"/>
                            <a:t>T</a:t>
                          </a:r>
                          <a:r>
                            <a:rPr lang="en-US" sz="3200" baseline="-25000" dirty="0"/>
                            <a:t>2</a:t>
                          </a:r>
                          <a:endParaRPr lang="en-US" sz="3200" dirty="0"/>
                        </a:p>
                      </p:txBody>
                    </p:sp>
                    <p:sp>
                      <p:nvSpPr>
                        <p:cNvPr id="109" name="TextBox 108"/>
                        <p:cNvSpPr txBox="1"/>
                        <p:nvPr/>
                      </p:nvSpPr>
                      <p:spPr>
                        <a:xfrm>
                          <a:off x="7492789" y="2076285"/>
                          <a:ext cx="364478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1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110" name="TextBox 109"/>
                        <p:cNvSpPr txBox="1"/>
                        <p:nvPr/>
                      </p:nvSpPr>
                      <p:spPr>
                        <a:xfrm>
                          <a:off x="14570160" y="3004652"/>
                          <a:ext cx="509210" cy="584775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3200" dirty="0"/>
                            <a:t>T</a:t>
                          </a:r>
                          <a:r>
                            <a:rPr lang="en-US" sz="3200" baseline="-25000" dirty="0"/>
                            <a:t>1</a:t>
                          </a:r>
                          <a:endParaRPr lang="en-US" sz="3200" dirty="0"/>
                        </a:p>
                      </p:txBody>
                    </p:sp>
                    <p:sp>
                      <p:nvSpPr>
                        <p:cNvPr id="111" name="TextBox 110"/>
                        <p:cNvSpPr txBox="1"/>
                        <p:nvPr/>
                      </p:nvSpPr>
                      <p:spPr>
                        <a:xfrm>
                          <a:off x="14507510" y="4157495"/>
                          <a:ext cx="509210" cy="584775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3200" dirty="0"/>
                            <a:t>T</a:t>
                          </a:r>
                          <a:r>
                            <a:rPr lang="en-US" sz="3200" baseline="-25000" dirty="0"/>
                            <a:t>0</a:t>
                          </a:r>
                          <a:endParaRPr lang="en-US" sz="3200" dirty="0"/>
                        </a:p>
                      </p:txBody>
                    </p:sp>
                  </p:grpSp>
                  <p:grpSp>
                    <p:nvGrpSpPr>
                      <p:cNvPr id="11" name="Group 10"/>
                      <p:cNvGrpSpPr/>
                      <p:nvPr/>
                    </p:nvGrpSpPr>
                    <p:grpSpPr>
                      <a:xfrm>
                        <a:off x="2670162" y="2480947"/>
                        <a:ext cx="1144431" cy="1571709"/>
                        <a:chOff x="3143428" y="3213100"/>
                        <a:chExt cx="914400" cy="1282700"/>
                      </a:xfrm>
                      <a:noFill/>
                    </p:grpSpPr>
                    <p:sp>
                      <p:nvSpPr>
                        <p:cNvPr id="29" name="Rectangle 28"/>
                        <p:cNvSpPr/>
                        <p:nvPr/>
                      </p:nvSpPr>
                      <p:spPr>
                        <a:xfrm>
                          <a:off x="3143428" y="3213100"/>
                          <a:ext cx="914400" cy="1282700"/>
                        </a:xfrm>
                        <a:prstGeom prst="rect">
                          <a:avLst/>
                        </a:prstGeom>
                        <a:grpFill/>
                        <a:ln w="28575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Isosceles Triangle 29"/>
                        <p:cNvSpPr/>
                        <p:nvPr/>
                      </p:nvSpPr>
                      <p:spPr>
                        <a:xfrm rot="5400000">
                          <a:off x="3135046" y="3788156"/>
                          <a:ext cx="149352" cy="132588"/>
                        </a:xfrm>
                        <a:prstGeom prst="triangle">
                          <a:avLst/>
                        </a:prstGeom>
                        <a:grpFill/>
                        <a:ln w="28575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4705370" y="2431686"/>
                        <a:ext cx="4720819" cy="2045896"/>
                        <a:chOff x="1143000" y="2625210"/>
                        <a:chExt cx="3771931" cy="1669693"/>
                      </a:xfrm>
                      <a:no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1143000" y="2655887"/>
                          <a:ext cx="914400" cy="1282700"/>
                          <a:chOff x="3124200" y="3213100"/>
                          <a:chExt cx="914400" cy="1282700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124200" y="3213100"/>
                            <a:ext cx="914400" cy="1282700"/>
                          </a:xfrm>
                          <a:prstGeom prst="rect">
                            <a:avLst/>
                          </a:prstGeom>
                          <a:grpFill/>
                          <a:ln w="28575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8" name="Isosceles Triangle 27"/>
                          <p:cNvSpPr/>
                          <p:nvPr/>
                        </p:nvSpPr>
                        <p:spPr>
                          <a:xfrm rot="5400000">
                            <a:off x="3115818" y="3788156"/>
                            <a:ext cx="149352" cy="132588"/>
                          </a:xfrm>
                          <a:prstGeom prst="triangle">
                            <a:avLst/>
                          </a:prstGeom>
                          <a:grpFill/>
                          <a:ln w="28575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4" name="TextBox 23"/>
                        <p:cNvSpPr txBox="1"/>
                        <p:nvPr/>
                      </p:nvSpPr>
                      <p:spPr>
                        <a:xfrm>
                          <a:off x="1717242" y="2625210"/>
                          <a:ext cx="418704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Q</a:t>
                          </a:r>
                          <a:r>
                            <a:rPr lang="en-US" baseline="-25000" dirty="0"/>
                            <a:t>1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25" name="TextBox 24"/>
                        <p:cNvSpPr txBox="1"/>
                        <p:nvPr/>
                      </p:nvSpPr>
                      <p:spPr>
                        <a:xfrm>
                          <a:off x="1717242" y="3559732"/>
                          <a:ext cx="340158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p:txBody>
                    </p:sp>
                    <p:cxnSp>
                      <p:nvCxnSpPr>
                        <p:cNvPr id="26" name="Straight Connector 25"/>
                        <p:cNvCxnSpPr/>
                        <p:nvPr/>
                      </p:nvCxnSpPr>
                      <p:spPr>
                        <a:xfrm>
                          <a:off x="1815883" y="3631170"/>
                          <a:ext cx="142875" cy="0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5" name="TextBox 84"/>
                        <p:cNvSpPr txBox="1"/>
                        <p:nvPr/>
                      </p:nvSpPr>
                      <p:spPr>
                        <a:xfrm>
                          <a:off x="4435656" y="3817658"/>
                          <a:ext cx="479275" cy="477245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3200" dirty="0"/>
                            <a:t>Q</a:t>
                          </a:r>
                          <a:r>
                            <a:rPr lang="en-US" sz="3200" baseline="-25000" dirty="0"/>
                            <a:t>1</a:t>
                          </a:r>
                          <a:endParaRPr lang="en-US" sz="3200" dirty="0"/>
                        </a:p>
                      </p:txBody>
                    </p:sp>
                  </p:grpSp>
                  <p:cxnSp>
                    <p:nvCxnSpPr>
                      <p:cNvPr id="16" name="Elbow Connector 15"/>
                      <p:cNvCxnSpPr/>
                      <p:nvPr/>
                    </p:nvCxnSpPr>
                    <p:spPr>
                      <a:xfrm flipV="1">
                        <a:off x="1497264" y="4217922"/>
                        <a:ext cx="623352" cy="445735"/>
                      </a:xfrm>
                      <a:prstGeom prst="bentConnector3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Straight Arrow Connector 9"/>
                      <p:cNvCxnSpPr/>
                      <p:nvPr/>
                    </p:nvCxnSpPr>
                    <p:spPr>
                      <a:xfrm>
                        <a:off x="1972038" y="4649613"/>
                        <a:ext cx="6534117" cy="0"/>
                      </a:xfrm>
                      <a:prstGeom prst="straightConnector1">
                        <a:avLst/>
                      </a:prstGeom>
                      <a:noFill/>
                      <a:ln w="381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Elbow Connector 41"/>
                      <p:cNvCxnSpPr/>
                      <p:nvPr/>
                    </p:nvCxnSpPr>
                    <p:spPr>
                      <a:xfrm rot="5400000" flipH="1" flipV="1">
                        <a:off x="1768488" y="3865792"/>
                        <a:ext cx="1386062" cy="156180"/>
                      </a:xfrm>
                      <a:prstGeom prst="bentConnector3">
                        <a:avLst>
                          <a:gd name="adj1" fmla="val 99135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Elbow Connector 48"/>
                      <p:cNvCxnSpPr/>
                      <p:nvPr/>
                    </p:nvCxnSpPr>
                    <p:spPr>
                      <a:xfrm rot="5400000" flipH="1" flipV="1">
                        <a:off x="3806988" y="3878492"/>
                        <a:ext cx="1386062" cy="156180"/>
                      </a:xfrm>
                      <a:prstGeom prst="bentConnector3">
                        <a:avLst>
                          <a:gd name="adj1" fmla="val 99135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Elbow Connector 49"/>
                      <p:cNvCxnSpPr/>
                      <p:nvPr/>
                    </p:nvCxnSpPr>
                    <p:spPr>
                      <a:xfrm rot="5400000" flipH="1" flipV="1">
                        <a:off x="5765864" y="3878492"/>
                        <a:ext cx="1386062" cy="156180"/>
                      </a:xfrm>
                      <a:prstGeom prst="bentConnector3">
                        <a:avLst>
                          <a:gd name="adj1" fmla="val 99135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7859356" y="2847526"/>
            <a:ext cx="11713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828584" y="3344366"/>
            <a:ext cx="11713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795084" y="4247632"/>
            <a:ext cx="36320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840616" y="4668253"/>
            <a:ext cx="1317675" cy="33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140979" y="3108767"/>
            <a:ext cx="4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0249262" y="4473172"/>
            <a:ext cx="4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7720778" y="2242450"/>
            <a:ext cx="2547791" cy="3797432"/>
            <a:chOff x="7720778" y="2242450"/>
            <a:chExt cx="2547791" cy="3797432"/>
          </a:xfrm>
          <a:noFill/>
        </p:grpSpPr>
        <p:grpSp>
          <p:nvGrpSpPr>
            <p:cNvPr id="57" name="Group 56"/>
            <p:cNvGrpSpPr/>
            <p:nvPr/>
          </p:nvGrpSpPr>
          <p:grpSpPr>
            <a:xfrm rot="10800000">
              <a:off x="7720778" y="2242450"/>
              <a:ext cx="2420201" cy="1511870"/>
              <a:chOff x="8695459" y="2491417"/>
              <a:chExt cx="2420201" cy="1511870"/>
            </a:xfrm>
            <a:grpFill/>
          </p:grpSpPr>
          <p:sp>
            <p:nvSpPr>
              <p:cNvPr id="54" name="Arc 53"/>
              <p:cNvSpPr/>
              <p:nvPr/>
            </p:nvSpPr>
            <p:spPr>
              <a:xfrm rot="13560227">
                <a:off x="9706645" y="2594272"/>
                <a:ext cx="1511870" cy="1306160"/>
              </a:xfrm>
              <a:prstGeom prst="arc">
                <a:avLst>
                  <a:gd name="adj1" fmla="val 17165082"/>
                  <a:gd name="adj2" fmla="val 0"/>
                </a:avLst>
              </a:prstGeom>
              <a:grpFill/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8695459" y="2687595"/>
                <a:ext cx="1110278" cy="914400"/>
                <a:chOff x="8695459" y="2687595"/>
                <a:chExt cx="1110278" cy="914400"/>
              </a:xfrm>
              <a:grpFill/>
            </p:grpSpPr>
            <p:sp>
              <p:nvSpPr>
                <p:cNvPr id="53" name="Moon 52"/>
                <p:cNvSpPr/>
                <p:nvPr/>
              </p:nvSpPr>
              <p:spPr>
                <a:xfrm>
                  <a:off x="8875933" y="2687595"/>
                  <a:ext cx="929804" cy="914400"/>
                </a:xfrm>
                <a:prstGeom prst="moon">
                  <a:avLst>
                    <a:gd name="adj" fmla="val 87500"/>
                  </a:avLst>
                </a:prstGeom>
                <a:grpFill/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8695459" y="3072856"/>
                  <a:ext cx="180474" cy="163889"/>
                </a:xfrm>
                <a:prstGeom prst="ellipse">
                  <a:avLst/>
                </a:prstGeom>
                <a:grpFill/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 rot="10800000">
              <a:off x="7848368" y="3613111"/>
              <a:ext cx="2420201" cy="1850802"/>
              <a:chOff x="8695459" y="2152485"/>
              <a:chExt cx="2420201" cy="1850802"/>
            </a:xfrm>
            <a:grpFill/>
          </p:grpSpPr>
          <p:sp>
            <p:nvSpPr>
              <p:cNvPr id="59" name="Arc 58"/>
              <p:cNvSpPr/>
              <p:nvPr/>
            </p:nvSpPr>
            <p:spPr>
              <a:xfrm rot="13560227">
                <a:off x="9706645" y="2594272"/>
                <a:ext cx="1511870" cy="1306160"/>
              </a:xfrm>
              <a:prstGeom prst="arc">
                <a:avLst>
                  <a:gd name="adj1" fmla="val 17165082"/>
                  <a:gd name="adj2" fmla="val 0"/>
                </a:avLst>
              </a:prstGeom>
              <a:grpFill/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8695459" y="2152485"/>
                <a:ext cx="1307686" cy="1449510"/>
                <a:chOff x="8695459" y="2152485"/>
                <a:chExt cx="1307686" cy="1449510"/>
              </a:xfrm>
              <a:grpFill/>
            </p:grpSpPr>
            <p:sp>
              <p:nvSpPr>
                <p:cNvPr id="61" name="Moon 60"/>
                <p:cNvSpPr/>
                <p:nvPr/>
              </p:nvSpPr>
              <p:spPr>
                <a:xfrm>
                  <a:off x="8875933" y="2687595"/>
                  <a:ext cx="929804" cy="914400"/>
                </a:xfrm>
                <a:prstGeom prst="moon">
                  <a:avLst>
                    <a:gd name="adj" fmla="val 87500"/>
                  </a:avLst>
                </a:prstGeom>
                <a:grpFill/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8695459" y="3072856"/>
                  <a:ext cx="180474" cy="163889"/>
                </a:xfrm>
                <a:prstGeom prst="ellipse">
                  <a:avLst/>
                </a:prstGeom>
                <a:grpFill/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9822671" y="2152485"/>
                  <a:ext cx="180474" cy="163889"/>
                </a:xfrm>
                <a:prstGeom prst="ellipse">
                  <a:avLst/>
                </a:prstGeom>
                <a:grpFill/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Flowchart: Delay 75"/>
            <p:cNvSpPr/>
            <p:nvPr/>
          </p:nvSpPr>
          <p:spPr>
            <a:xfrm>
              <a:off x="9144313" y="5251778"/>
              <a:ext cx="960576" cy="788104"/>
            </a:xfrm>
            <a:prstGeom prst="flowChartDelay">
              <a:avLst/>
            </a:prstGeom>
            <a:grp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10140979" y="5623336"/>
            <a:ext cx="4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475928" y="3282997"/>
            <a:ext cx="67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0</a:t>
            </a:r>
            <a:endParaRPr lang="en-US" sz="3200" dirty="0"/>
          </a:p>
        </p:txBody>
      </p:sp>
      <p:cxnSp>
        <p:nvCxnSpPr>
          <p:cNvPr id="89" name="Elbow Connector 88"/>
          <p:cNvCxnSpPr>
            <a:endCxn id="77" idx="6"/>
          </p:cNvCxnSpPr>
          <p:nvPr/>
        </p:nvCxnSpPr>
        <p:spPr>
          <a:xfrm rot="16200000" flipH="1">
            <a:off x="8302349" y="4723433"/>
            <a:ext cx="1134335" cy="1827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6200000" flipH="1">
            <a:off x="8115460" y="4861709"/>
            <a:ext cx="1222309" cy="835400"/>
          </a:xfrm>
          <a:prstGeom prst="bentConnector3">
            <a:avLst>
              <a:gd name="adj1" fmla="val 100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 rot="16200000" flipH="1">
            <a:off x="7982562" y="3429296"/>
            <a:ext cx="1406920" cy="218128"/>
          </a:xfrm>
          <a:prstGeom prst="bentConnector3">
            <a:avLst>
              <a:gd name="adj1" fmla="val 10045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2"/>
          <p:cNvSpPr txBox="1">
            <a:spLocks/>
          </p:cNvSpPr>
          <p:nvPr/>
        </p:nvSpPr>
        <p:spPr>
          <a:xfrm>
            <a:off x="1" y="1551573"/>
            <a:ext cx="12192000" cy="530642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06" name="Elbow Connector 105"/>
          <p:cNvCxnSpPr/>
          <p:nvPr/>
        </p:nvCxnSpPr>
        <p:spPr>
          <a:xfrm rot="16200000" flipH="1">
            <a:off x="8319284" y="4723434"/>
            <a:ext cx="1134335" cy="18273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16200000" flipH="1">
            <a:off x="8115461" y="4878644"/>
            <a:ext cx="1222309" cy="835400"/>
          </a:xfrm>
          <a:prstGeom prst="bentConnector3">
            <a:avLst>
              <a:gd name="adj1" fmla="val 10020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576958" y="15359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406234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82" y="16428"/>
            <a:ext cx="12193881" cy="953539"/>
          </a:xfrm>
          <a:gradFill>
            <a:gsLst>
              <a:gs pos="1700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Mạch đếm vòng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9967"/>
            <a:ext cx="12191999" cy="588803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         Q</a:t>
            </a:r>
            <a:r>
              <a:rPr lang="en-US" baseline="-25000" dirty="0"/>
              <a:t>0</a:t>
            </a:r>
            <a:r>
              <a:rPr lang="en-US" dirty="0"/>
              <a:t> = 1 </a:t>
            </a:r>
          </a:p>
          <a:p>
            <a:pPr marL="0" indent="0">
              <a:buNone/>
            </a:pPr>
            <a:r>
              <a:rPr lang="en-US" dirty="0"/>
              <a:t>         Q</a:t>
            </a:r>
            <a:r>
              <a:rPr lang="en-US" baseline="-25000" dirty="0"/>
              <a:t>1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         Q</a:t>
            </a:r>
            <a:r>
              <a:rPr lang="en-US" baseline="-25000" dirty="0"/>
              <a:t>2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3243577" y="1147818"/>
            <a:ext cx="6849713" cy="2282056"/>
            <a:chOff x="2790195" y="1076065"/>
            <a:chExt cx="6849713" cy="228205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759440" y="1338520"/>
              <a:ext cx="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920873" y="1674227"/>
              <a:ext cx="919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9052" y="1703231"/>
              <a:ext cx="835450" cy="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16200000" flipV="1">
              <a:off x="2998551" y="2805010"/>
              <a:ext cx="1093519" cy="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rot="5400000" flipH="1" flipV="1">
              <a:off x="4863286" y="2810862"/>
              <a:ext cx="1093519" cy="1000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/>
            <p:nvPr/>
          </p:nvCxnSpPr>
          <p:spPr>
            <a:xfrm rot="5400000" flipH="1" flipV="1">
              <a:off x="6828641" y="2805906"/>
              <a:ext cx="1052544" cy="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716092" y="1505185"/>
              <a:ext cx="1341157" cy="1442804"/>
              <a:chOff x="9263882" y="2069645"/>
              <a:chExt cx="1410278" cy="1609298"/>
            </a:xfrm>
            <a:noFill/>
          </p:grpSpPr>
          <p:sp>
            <p:nvSpPr>
              <p:cNvPr id="41" name="TextBox 40"/>
              <p:cNvSpPr txBox="1"/>
              <p:nvPr/>
            </p:nvSpPr>
            <p:spPr>
              <a:xfrm>
                <a:off x="9409336" y="2076285"/>
                <a:ext cx="344204" cy="41195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9263882" y="2069645"/>
                <a:ext cx="1410278" cy="1609298"/>
                <a:chOff x="9263882" y="2069645"/>
                <a:chExt cx="1410278" cy="1609298"/>
              </a:xfrm>
              <a:grpFill/>
            </p:grpSpPr>
            <p:sp>
              <p:nvSpPr>
                <p:cNvPr id="43" name="Oval 42"/>
                <p:cNvSpPr/>
                <p:nvPr/>
              </p:nvSpPr>
              <p:spPr>
                <a:xfrm>
                  <a:off x="9263882" y="2829832"/>
                  <a:ext cx="112044" cy="124826"/>
                </a:xfrm>
                <a:prstGeom prst="ellips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9388710" y="2069645"/>
                  <a:ext cx="1285450" cy="1609298"/>
                  <a:chOff x="1143000" y="2625210"/>
                  <a:chExt cx="992946" cy="1313377"/>
                </a:xfrm>
                <a:grpFill/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143000" y="2655887"/>
                    <a:ext cx="914400" cy="1282700"/>
                    <a:chOff x="3124200" y="3213100"/>
                    <a:chExt cx="914400" cy="1282700"/>
                  </a:xfrm>
                  <a:grpFill/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3124200" y="3213100"/>
                      <a:ext cx="914400" cy="1282700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Isosceles Triangle 49"/>
                    <p:cNvSpPr/>
                    <p:nvPr/>
                  </p:nvSpPr>
                  <p:spPr>
                    <a:xfrm rot="5400000">
                      <a:off x="3115818" y="3788156"/>
                      <a:ext cx="149352" cy="132588"/>
                    </a:xfrm>
                    <a:prstGeom prst="triangle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717242" y="2625210"/>
                    <a:ext cx="418704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717242" y="3559732"/>
                    <a:ext cx="340158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</a:p>
                </p:txBody>
              </p: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1766833" y="3620805"/>
                    <a:ext cx="142875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" name="Group 20"/>
            <p:cNvGrpSpPr/>
            <p:nvPr/>
          </p:nvGrpSpPr>
          <p:grpSpPr>
            <a:xfrm>
              <a:off x="3985242" y="1567124"/>
              <a:ext cx="1056607" cy="1409104"/>
              <a:chOff x="3143428" y="3213100"/>
              <a:chExt cx="914400" cy="1282700"/>
            </a:xfrm>
            <a:noFill/>
          </p:grpSpPr>
          <p:sp>
            <p:nvSpPr>
              <p:cNvPr id="39" name="Rectangle 38"/>
              <p:cNvSpPr/>
              <p:nvPr/>
            </p:nvSpPr>
            <p:spPr>
              <a:xfrm>
                <a:off x="3143428" y="3213100"/>
                <a:ext cx="914400" cy="128270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3135046" y="3788156"/>
                <a:ext cx="149352" cy="132588"/>
              </a:xfrm>
              <a:prstGeom prst="triangl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568904" y="1533424"/>
              <a:ext cx="414985" cy="33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5018" y="2560038"/>
              <a:ext cx="393059" cy="405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776397" y="2615744"/>
              <a:ext cx="1650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864266" y="1522959"/>
              <a:ext cx="1147368" cy="1442803"/>
              <a:chOff x="1143000" y="2625210"/>
              <a:chExt cx="992946" cy="1313377"/>
            </a:xfrm>
            <a:noFill/>
          </p:grpSpPr>
          <p:grpSp>
            <p:nvGrpSpPr>
              <p:cNvPr id="33" name="Group 32"/>
              <p:cNvGrpSpPr/>
              <p:nvPr/>
            </p:nvGrpSpPr>
            <p:grpSpPr>
              <a:xfrm>
                <a:off x="1143000" y="2655887"/>
                <a:ext cx="914400" cy="1282700"/>
                <a:chOff x="3124200" y="3213100"/>
                <a:chExt cx="914400" cy="1282700"/>
              </a:xfrm>
              <a:grpFill/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124200" y="3213100"/>
                  <a:ext cx="914400" cy="1282700"/>
                </a:xfrm>
                <a:prstGeom prst="rect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 rot="5400000">
                  <a:off x="3115818" y="3788156"/>
                  <a:ext cx="149352" cy="132588"/>
                </a:xfrm>
                <a:prstGeom prst="triangle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1717242" y="2625210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717242" y="3559732"/>
                <a:ext cx="3401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1815883" y="3631170"/>
                <a:ext cx="142875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Elbow Connector 25"/>
            <p:cNvCxnSpPr/>
            <p:nvPr/>
          </p:nvCxnSpPr>
          <p:spPr>
            <a:xfrm flipV="1">
              <a:off x="2790195" y="2932559"/>
              <a:ext cx="575516" cy="399620"/>
            </a:xfrm>
            <a:prstGeom prst="bentConnector3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743691" y="2200104"/>
              <a:ext cx="117391" cy="1134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70786" y="2212047"/>
              <a:ext cx="117391" cy="1134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72062" y="153342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91766" y="15334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340692" y="3341013"/>
              <a:ext cx="5619856" cy="10758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45816" y="2268608"/>
              <a:ext cx="329944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405566" y="2264009"/>
              <a:ext cx="329944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332948" y="2259986"/>
              <a:ext cx="377065" cy="3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380834" y="1334283"/>
              <a:ext cx="0" cy="339943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277389" y="1100129"/>
              <a:ext cx="0" cy="58506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8949192" y="1676913"/>
              <a:ext cx="690716" cy="5075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541922" y="1076065"/>
              <a:ext cx="0" cy="6080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3534799" y="1674227"/>
              <a:ext cx="453377" cy="35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534799" y="1100129"/>
              <a:ext cx="5742590" cy="138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402249" y="1344794"/>
              <a:ext cx="0" cy="339943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8535805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3188368" y="3992926"/>
            <a:ext cx="6442131" cy="2502818"/>
            <a:chOff x="3188368" y="3992926"/>
            <a:chExt cx="6442131" cy="2502818"/>
          </a:xfrm>
        </p:grpSpPr>
        <p:cxnSp>
          <p:nvCxnSpPr>
            <p:cNvPr id="232" name="Straight Arrow Connector 231"/>
            <p:cNvCxnSpPr/>
            <p:nvPr/>
          </p:nvCxnSpPr>
          <p:spPr>
            <a:xfrm rot="10800000" flipH="1" flipV="1">
              <a:off x="9477463" y="4129006"/>
              <a:ext cx="7642" cy="3993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 rot="10800000" flipH="1">
              <a:off x="7652894" y="4133571"/>
              <a:ext cx="924833" cy="399305"/>
              <a:chOff x="4983481" y="4432306"/>
              <a:chExt cx="922019" cy="914400"/>
            </a:xfrm>
          </p:grpSpPr>
          <p:cxnSp>
            <p:nvCxnSpPr>
              <p:cNvPr id="262" name="Elbow Connector 261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/>
            <p:cNvGrpSpPr/>
            <p:nvPr/>
          </p:nvGrpSpPr>
          <p:grpSpPr>
            <a:xfrm rot="10800000" flipH="1">
              <a:off x="8562349" y="4133571"/>
              <a:ext cx="924833" cy="399305"/>
              <a:chOff x="4983481" y="4432306"/>
              <a:chExt cx="922019" cy="914400"/>
            </a:xfrm>
          </p:grpSpPr>
          <p:cxnSp>
            <p:nvCxnSpPr>
              <p:cNvPr id="260" name="Elbow Connector 259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 rot="10800000" flipH="1">
              <a:off x="4944294" y="4133571"/>
              <a:ext cx="924833" cy="399305"/>
              <a:chOff x="4983481" y="4432306"/>
              <a:chExt cx="922019" cy="914400"/>
            </a:xfrm>
          </p:grpSpPr>
          <p:cxnSp>
            <p:nvCxnSpPr>
              <p:cNvPr id="258" name="Elbow Connector 257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235"/>
            <p:cNvGrpSpPr/>
            <p:nvPr/>
          </p:nvGrpSpPr>
          <p:grpSpPr>
            <a:xfrm rot="10800000" flipH="1">
              <a:off x="5853842" y="4133569"/>
              <a:ext cx="924833" cy="399305"/>
              <a:chOff x="4983481" y="4432306"/>
              <a:chExt cx="922019" cy="914400"/>
            </a:xfrm>
          </p:grpSpPr>
          <p:cxnSp>
            <p:nvCxnSpPr>
              <p:cNvPr id="256" name="Elbow Connector 255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 rot="10800000" flipH="1">
              <a:off x="6766799" y="4133571"/>
              <a:ext cx="924833" cy="399305"/>
              <a:chOff x="4983481" y="4432306"/>
              <a:chExt cx="922019" cy="914400"/>
            </a:xfrm>
          </p:grpSpPr>
          <p:cxnSp>
            <p:nvCxnSpPr>
              <p:cNvPr id="254" name="Elbow Connector 253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 237"/>
            <p:cNvGrpSpPr/>
            <p:nvPr/>
          </p:nvGrpSpPr>
          <p:grpSpPr>
            <a:xfrm rot="10800000" flipH="1">
              <a:off x="4027104" y="4133574"/>
              <a:ext cx="924833" cy="399305"/>
              <a:chOff x="4983481" y="4432306"/>
              <a:chExt cx="922001" cy="914400"/>
            </a:xfrm>
          </p:grpSpPr>
          <p:cxnSp>
            <p:nvCxnSpPr>
              <p:cNvPr id="252" name="Elbow Connector 251"/>
              <p:cNvCxnSpPr/>
              <p:nvPr/>
            </p:nvCxnSpPr>
            <p:spPr>
              <a:xfrm>
                <a:off x="4991085" y="4432306"/>
                <a:ext cx="914397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9" name="Straight Arrow Connector 238"/>
            <p:cNvCxnSpPr/>
            <p:nvPr/>
          </p:nvCxnSpPr>
          <p:spPr>
            <a:xfrm flipV="1">
              <a:off x="4015680" y="4762666"/>
              <a:ext cx="7693" cy="39690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/>
            <p:nvPr/>
          </p:nvCxnSpPr>
          <p:spPr>
            <a:xfrm>
              <a:off x="4019411" y="4784021"/>
              <a:ext cx="2755029" cy="346276"/>
            </a:xfrm>
            <a:prstGeom prst="bentConnector3">
              <a:avLst>
                <a:gd name="adj1" fmla="val 33405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9517963" y="4666301"/>
              <a:ext cx="7693" cy="4331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/>
            <p:nvPr/>
          </p:nvCxnSpPr>
          <p:spPr>
            <a:xfrm>
              <a:off x="5001477" y="5424443"/>
              <a:ext cx="2678032" cy="441243"/>
            </a:xfrm>
            <a:prstGeom prst="bentConnector3">
              <a:avLst>
                <a:gd name="adj1" fmla="val 33995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 flipV="1">
              <a:off x="5020450" y="5400205"/>
              <a:ext cx="0" cy="44276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/>
            <p:nvPr/>
          </p:nvCxnSpPr>
          <p:spPr>
            <a:xfrm>
              <a:off x="5904897" y="5998346"/>
              <a:ext cx="2655569" cy="477500"/>
            </a:xfrm>
            <a:prstGeom prst="bentConnector3">
              <a:avLst>
                <a:gd name="adj1" fmla="val 35653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5910159" y="5995918"/>
              <a:ext cx="0" cy="46673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3218851" y="3992926"/>
              <a:ext cx="441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k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196530" y="4805622"/>
              <a:ext cx="569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188368" y="5466017"/>
              <a:ext cx="488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3236879" y="6126412"/>
              <a:ext cx="488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250" name="Straight Connector 249"/>
            <p:cNvCxnSpPr/>
            <p:nvPr/>
          </p:nvCxnSpPr>
          <p:spPr>
            <a:xfrm flipV="1">
              <a:off x="4027913" y="5842969"/>
              <a:ext cx="98305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995304" y="6453882"/>
              <a:ext cx="19449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 flipV="1">
              <a:off x="6768728" y="4743616"/>
              <a:ext cx="7693" cy="39690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Elbow Connector 290"/>
            <p:cNvCxnSpPr/>
            <p:nvPr/>
          </p:nvCxnSpPr>
          <p:spPr>
            <a:xfrm>
              <a:off x="6762934" y="4774496"/>
              <a:ext cx="2755029" cy="346276"/>
            </a:xfrm>
            <a:prstGeom prst="bentConnector3">
              <a:avLst>
                <a:gd name="adj1" fmla="val 33405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/>
            <p:nvPr/>
          </p:nvCxnSpPr>
          <p:spPr>
            <a:xfrm>
              <a:off x="7660536" y="5424443"/>
              <a:ext cx="1857427" cy="44823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 flipV="1">
              <a:off x="7679509" y="5400205"/>
              <a:ext cx="0" cy="44276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/>
            <p:nvPr/>
          </p:nvCxnSpPr>
          <p:spPr>
            <a:xfrm>
              <a:off x="8560863" y="6019903"/>
              <a:ext cx="1069636" cy="459373"/>
            </a:xfrm>
            <a:prstGeom prst="bentConnector3">
              <a:avLst>
                <a:gd name="adj1" fmla="val 91853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 flipV="1">
              <a:off x="8566125" y="6005443"/>
              <a:ext cx="0" cy="46673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931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430"/>
          </a:xfr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89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Mạch đếm vòng xoắn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6430"/>
            <a:ext cx="12192000" cy="5981570"/>
          </a:xfrm>
        </p:spPr>
        <p:txBody>
          <a:bodyPr/>
          <a:lstStyle/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prstClr val="black"/>
                </a:solidFill>
              </a:rPr>
              <a:t>Khi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</a:t>
            </a:r>
            <a:r>
              <a:rPr lang="en-US" baseline="-25000" dirty="0" err="1">
                <a:solidFill>
                  <a:prstClr val="black"/>
                </a:solidFill>
              </a:rPr>
              <a:t>k</a:t>
            </a:r>
            <a:r>
              <a:rPr lang="en-US" dirty="0">
                <a:solidFill>
                  <a:prstClr val="black"/>
                </a:solidFill>
              </a:rPr>
              <a:t> = 0 </a:t>
            </a:r>
            <a:r>
              <a:rPr lang="en-US" dirty="0" err="1">
                <a:solidFill>
                  <a:prstClr val="black"/>
                </a:solidFill>
              </a:rPr>
              <a:t>có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= 0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Q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= 0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Q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= 0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3524041" y="1184902"/>
            <a:ext cx="7078393" cy="2253335"/>
            <a:chOff x="2561515" y="900242"/>
            <a:chExt cx="7078393" cy="225333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759440" y="1133976"/>
              <a:ext cx="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920873" y="1469683"/>
              <a:ext cx="919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9052" y="1498687"/>
              <a:ext cx="835450" cy="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16200000" flipV="1">
              <a:off x="2998551" y="2600466"/>
              <a:ext cx="1093519" cy="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 flipH="1" flipV="1">
              <a:off x="4863286" y="2606318"/>
              <a:ext cx="1093519" cy="1000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6828641" y="2601362"/>
              <a:ext cx="1052544" cy="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716092" y="1300641"/>
              <a:ext cx="1341157" cy="1442804"/>
              <a:chOff x="9263882" y="2069645"/>
              <a:chExt cx="1410278" cy="1609298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9409336" y="2076285"/>
                <a:ext cx="344204" cy="41195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9263882" y="2069645"/>
                <a:ext cx="1410278" cy="1609298"/>
                <a:chOff x="9263882" y="2069645"/>
                <a:chExt cx="1410278" cy="1609298"/>
              </a:xfrm>
              <a:grpFill/>
            </p:grpSpPr>
            <p:sp>
              <p:nvSpPr>
                <p:cNvPr id="58" name="Oval 57"/>
                <p:cNvSpPr/>
                <p:nvPr/>
              </p:nvSpPr>
              <p:spPr>
                <a:xfrm>
                  <a:off x="9263882" y="2829832"/>
                  <a:ext cx="112044" cy="124826"/>
                </a:xfrm>
                <a:prstGeom prst="ellipse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9388710" y="2069645"/>
                  <a:ext cx="1285450" cy="1609298"/>
                  <a:chOff x="1143000" y="2625210"/>
                  <a:chExt cx="992946" cy="1313377"/>
                </a:xfrm>
                <a:grpFill/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1143000" y="2655887"/>
                    <a:ext cx="914400" cy="1282700"/>
                    <a:chOff x="3124200" y="3213100"/>
                    <a:chExt cx="914400" cy="1282700"/>
                  </a:xfrm>
                  <a:grpFill/>
                </p:grpSpPr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3124200" y="3213100"/>
                      <a:ext cx="914400" cy="1282700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Isosceles Triangle 64"/>
                    <p:cNvSpPr/>
                    <p:nvPr/>
                  </p:nvSpPr>
                  <p:spPr>
                    <a:xfrm rot="5400000">
                      <a:off x="3115818" y="3788156"/>
                      <a:ext cx="149352" cy="132588"/>
                    </a:xfrm>
                    <a:prstGeom prst="triangle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717242" y="2625210"/>
                    <a:ext cx="418704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717242" y="3559732"/>
                    <a:ext cx="340158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766833" y="3620805"/>
                    <a:ext cx="142875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/>
            <p:cNvGrpSpPr/>
            <p:nvPr/>
          </p:nvGrpSpPr>
          <p:grpSpPr>
            <a:xfrm>
              <a:off x="3985242" y="1362580"/>
              <a:ext cx="1056607" cy="1409104"/>
              <a:chOff x="3143428" y="3213100"/>
              <a:chExt cx="914400" cy="1282700"/>
            </a:xfrm>
            <a:noFill/>
          </p:grpSpPr>
          <p:sp>
            <p:nvSpPr>
              <p:cNvPr id="54" name="Rectangle 53"/>
              <p:cNvSpPr/>
              <p:nvPr/>
            </p:nvSpPr>
            <p:spPr>
              <a:xfrm>
                <a:off x="3143428" y="3213100"/>
                <a:ext cx="914400" cy="128270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rot="5400000">
                <a:off x="3135046" y="3788156"/>
                <a:ext cx="149352" cy="132588"/>
              </a:xfrm>
              <a:prstGeom prst="triangl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568904" y="1328880"/>
              <a:ext cx="414985" cy="33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85018" y="2355494"/>
              <a:ext cx="393059" cy="405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76397" y="2411200"/>
              <a:ext cx="1650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864266" y="1318415"/>
              <a:ext cx="1147368" cy="1442803"/>
              <a:chOff x="1143000" y="2625210"/>
              <a:chExt cx="992946" cy="1313377"/>
            </a:xfrm>
            <a:noFill/>
          </p:grpSpPr>
          <p:grpSp>
            <p:nvGrpSpPr>
              <p:cNvPr id="48" name="Group 47"/>
              <p:cNvGrpSpPr/>
              <p:nvPr/>
            </p:nvGrpSpPr>
            <p:grpSpPr>
              <a:xfrm>
                <a:off x="1143000" y="2655887"/>
                <a:ext cx="914400" cy="1282700"/>
                <a:chOff x="3124200" y="3213100"/>
                <a:chExt cx="914400" cy="1282700"/>
              </a:xfrm>
              <a:grpFill/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124200" y="3213100"/>
                  <a:ext cx="914400" cy="1282700"/>
                </a:xfrm>
                <a:prstGeom prst="rect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Isosceles Triangle 52"/>
                <p:cNvSpPr/>
                <p:nvPr/>
              </p:nvSpPr>
              <p:spPr>
                <a:xfrm rot="5400000">
                  <a:off x="3115818" y="3788156"/>
                  <a:ext cx="149352" cy="132588"/>
                </a:xfrm>
                <a:prstGeom prst="triangle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717242" y="2625210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17242" y="3559732"/>
                <a:ext cx="3401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815883" y="3631170"/>
                <a:ext cx="142875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Elbow Connector 16"/>
            <p:cNvCxnSpPr/>
            <p:nvPr/>
          </p:nvCxnSpPr>
          <p:spPr>
            <a:xfrm flipV="1">
              <a:off x="2790195" y="2728015"/>
              <a:ext cx="575516" cy="399620"/>
            </a:xfrm>
            <a:prstGeom prst="bentConnector3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743691" y="1995560"/>
              <a:ext cx="117391" cy="1134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870786" y="2007503"/>
              <a:ext cx="117391" cy="1134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2062" y="13288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1766" y="132888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340692" y="3136469"/>
              <a:ext cx="5619856" cy="10758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545816" y="2064064"/>
              <a:ext cx="329944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405566" y="2059465"/>
              <a:ext cx="329944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332948" y="2055442"/>
              <a:ext cx="377065" cy="3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380834" y="1129739"/>
              <a:ext cx="0" cy="339943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949192" y="1472369"/>
              <a:ext cx="690716" cy="5075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573626" y="909453"/>
              <a:ext cx="0" cy="5602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534799" y="1469683"/>
              <a:ext cx="453377" cy="35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73626" y="909453"/>
              <a:ext cx="674645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402249" y="1140250"/>
              <a:ext cx="0" cy="339943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320079" y="900242"/>
              <a:ext cx="0" cy="580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Isosceles Triangle 65"/>
            <p:cNvSpPr/>
            <p:nvPr/>
          </p:nvSpPr>
          <p:spPr>
            <a:xfrm rot="5400000">
              <a:off x="2833169" y="1214022"/>
              <a:ext cx="664860" cy="526844"/>
            </a:xfrm>
            <a:prstGeom prst="triangl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89409" y="1379544"/>
              <a:ext cx="149002" cy="152985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2561515" y="1469683"/>
              <a:ext cx="356448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8588706" y="45421"/>
            <a:ext cx="360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</a:t>
            </a:r>
            <a:endParaRPr lang="en-US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4093108" y="3992926"/>
            <a:ext cx="5410224" cy="2502818"/>
            <a:chOff x="4093108" y="3992926"/>
            <a:chExt cx="5410224" cy="2502818"/>
          </a:xfrm>
        </p:grpSpPr>
        <p:cxnSp>
          <p:nvCxnSpPr>
            <p:cNvPr id="122" name="Straight Arrow Connector 121"/>
            <p:cNvCxnSpPr/>
            <p:nvPr/>
          </p:nvCxnSpPr>
          <p:spPr>
            <a:xfrm rot="10800000" flipH="1" flipV="1">
              <a:off x="9481169" y="4129006"/>
              <a:ext cx="6547" cy="3993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 rot="10800000" flipH="1">
              <a:off x="7918005" y="4133571"/>
              <a:ext cx="792333" cy="399305"/>
              <a:chOff x="4983481" y="4432306"/>
              <a:chExt cx="922019" cy="914400"/>
            </a:xfrm>
          </p:grpSpPr>
          <p:cxnSp>
            <p:nvCxnSpPr>
              <p:cNvPr id="119" name="Elbow Connector 118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 rot="10800000" flipH="1">
              <a:off x="8697163" y="4133571"/>
              <a:ext cx="792333" cy="399305"/>
              <a:chOff x="4983481" y="4432306"/>
              <a:chExt cx="922019" cy="914400"/>
            </a:xfrm>
          </p:grpSpPr>
          <p:cxnSp>
            <p:nvCxnSpPr>
              <p:cNvPr id="117" name="Elbow Connector 116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 rot="10800000" flipH="1">
              <a:off x="5597464" y="4133571"/>
              <a:ext cx="792333" cy="399305"/>
              <a:chOff x="4983481" y="4432306"/>
              <a:chExt cx="922019" cy="914400"/>
            </a:xfrm>
          </p:grpSpPr>
          <p:cxnSp>
            <p:nvCxnSpPr>
              <p:cNvPr id="115" name="Elbow Connector 114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 rot="10800000" flipH="1">
              <a:off x="6376702" y="4133569"/>
              <a:ext cx="792333" cy="399305"/>
              <a:chOff x="4983481" y="4432306"/>
              <a:chExt cx="922019" cy="914400"/>
            </a:xfrm>
          </p:grpSpPr>
          <p:cxnSp>
            <p:nvCxnSpPr>
              <p:cNvPr id="113" name="Elbow Connector 112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 rot="10800000" flipH="1">
              <a:off x="7158860" y="4133571"/>
              <a:ext cx="792333" cy="399305"/>
              <a:chOff x="4983481" y="4432306"/>
              <a:chExt cx="922019" cy="914400"/>
            </a:xfrm>
          </p:grpSpPr>
          <p:cxnSp>
            <p:nvCxnSpPr>
              <p:cNvPr id="111" name="Elbow Connector 110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 rot="10800000" flipH="1">
              <a:off x="4811679" y="4133574"/>
              <a:ext cx="792333" cy="399305"/>
              <a:chOff x="4983481" y="4432306"/>
              <a:chExt cx="922001" cy="914400"/>
            </a:xfrm>
          </p:grpSpPr>
          <p:cxnSp>
            <p:nvCxnSpPr>
              <p:cNvPr id="109" name="Elbow Connector 108"/>
              <p:cNvCxnSpPr/>
              <p:nvPr/>
            </p:nvCxnSpPr>
            <p:spPr>
              <a:xfrm>
                <a:off x="4991085" y="4432306"/>
                <a:ext cx="914397" cy="91440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/>
            <p:cNvCxnSpPr/>
            <p:nvPr/>
          </p:nvCxnSpPr>
          <p:spPr>
            <a:xfrm flipV="1">
              <a:off x="4805088" y="4787101"/>
              <a:ext cx="6591" cy="3220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>
              <a:off x="4805088" y="4784021"/>
              <a:ext cx="4698244" cy="302214"/>
            </a:xfrm>
            <a:prstGeom prst="bentConnector3">
              <a:avLst>
                <a:gd name="adj1" fmla="val 50973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9496741" y="4787101"/>
              <a:ext cx="6591" cy="3220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>
              <a:off x="5646454" y="5424443"/>
              <a:ext cx="3823041" cy="324154"/>
            </a:xfrm>
            <a:prstGeom prst="bentConnector3">
              <a:avLst>
                <a:gd name="adj1" fmla="val 60365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5662709" y="5400205"/>
              <a:ext cx="0" cy="44276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>
              <a:off x="6322913" y="6030962"/>
              <a:ext cx="3171185" cy="334114"/>
            </a:xfrm>
            <a:prstGeom prst="bentConnector3">
              <a:avLst>
                <a:gd name="adj1" fmla="val 76912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322913" y="6030962"/>
              <a:ext cx="6560" cy="36254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119224" y="3992926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k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00101" y="4805622"/>
              <a:ext cx="48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93108" y="54660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34669" y="61264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185" name="Straight Connector 184"/>
            <p:cNvCxnSpPr/>
            <p:nvPr/>
          </p:nvCxnSpPr>
          <p:spPr>
            <a:xfrm flipV="1">
              <a:off x="4812372" y="5842969"/>
              <a:ext cx="84221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776276" y="6371239"/>
              <a:ext cx="15524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83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8" y="30625"/>
            <a:ext cx="12153502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vi-VN" kern="1400" dirty="0">
                <a:solidFill>
                  <a:srgbClr val="0070C0"/>
                </a:solidFill>
                <a:ea typeface="Times New Roman" panose="02020603050405020304" pitchFamily="18" charset="0"/>
              </a:rPr>
              <a:t>Mạch đếm  với số đếm đặt trước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8" y="1295400"/>
            <a:ext cx="12064602" cy="5473699"/>
          </a:xfrm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Cấu trúc 1 phần tử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57417" y="2068010"/>
            <a:ext cx="4619458" cy="4662989"/>
            <a:chOff x="1457417" y="2068010"/>
            <a:chExt cx="4619458" cy="4662989"/>
          </a:xfrm>
        </p:grpSpPr>
        <p:sp>
          <p:nvSpPr>
            <p:cNvPr id="5" name="Line 362"/>
            <p:cNvSpPr>
              <a:spLocks noChangeShapeType="1"/>
            </p:cNvSpPr>
            <p:nvPr/>
          </p:nvSpPr>
          <p:spPr bwMode="auto">
            <a:xfrm>
              <a:off x="4981519" y="4247435"/>
              <a:ext cx="71006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63"/>
            <p:cNvSpPr>
              <a:spLocks noChangeArrowheads="1"/>
            </p:cNvSpPr>
            <p:nvPr/>
          </p:nvSpPr>
          <p:spPr bwMode="auto">
            <a:xfrm>
              <a:off x="5017830" y="3661703"/>
              <a:ext cx="617273" cy="512066"/>
            </a:xfrm>
            <a:prstGeom prst="rect">
              <a:avLst/>
            </a:prstGeom>
            <a:noFill/>
            <a:ln w="25400" cap="rnd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64"/>
            <p:cNvSpPr>
              <a:spLocks noChangeArrowheads="1"/>
            </p:cNvSpPr>
            <p:nvPr/>
          </p:nvSpPr>
          <p:spPr bwMode="auto">
            <a:xfrm>
              <a:off x="5229638" y="3765913"/>
              <a:ext cx="385292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365"/>
            <p:cNvSpPr>
              <a:spLocks noChangeArrowheads="1"/>
            </p:cNvSpPr>
            <p:nvPr/>
          </p:nvSpPr>
          <p:spPr bwMode="auto">
            <a:xfrm>
              <a:off x="5479775" y="3765913"/>
              <a:ext cx="223913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366"/>
            <p:cNvSpPr>
              <a:spLocks noChangeArrowheads="1"/>
            </p:cNvSpPr>
            <p:nvPr/>
          </p:nvSpPr>
          <p:spPr bwMode="auto">
            <a:xfrm>
              <a:off x="3329407" y="3832393"/>
              <a:ext cx="1644044" cy="1631425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67"/>
            <p:cNvSpPr>
              <a:spLocks noChangeArrowheads="1"/>
            </p:cNvSpPr>
            <p:nvPr/>
          </p:nvSpPr>
          <p:spPr bwMode="auto">
            <a:xfrm>
              <a:off x="3537182" y="3938399"/>
              <a:ext cx="223913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Freeform 368"/>
            <p:cNvSpPr>
              <a:spLocks/>
            </p:cNvSpPr>
            <p:nvPr/>
          </p:nvSpPr>
          <p:spPr bwMode="auto">
            <a:xfrm>
              <a:off x="3329407" y="4610373"/>
              <a:ext cx="238033" cy="210217"/>
            </a:xfrm>
            <a:custGeom>
              <a:avLst/>
              <a:gdLst>
                <a:gd name="T0" fmla="*/ 114 w 114"/>
                <a:gd name="T1" fmla="*/ 37 h 71"/>
                <a:gd name="T2" fmla="*/ 0 w 114"/>
                <a:gd name="T3" fmla="*/ 0 h 71"/>
                <a:gd name="T4" fmla="*/ 0 w 114"/>
                <a:gd name="T5" fmla="*/ 71 h 71"/>
                <a:gd name="T6" fmla="*/ 114 w 114"/>
                <a:gd name="T7" fmla="*/ 3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1">
                  <a:moveTo>
                    <a:pt x="114" y="37"/>
                  </a:moveTo>
                  <a:lnTo>
                    <a:pt x="0" y="0"/>
                  </a:lnTo>
                  <a:lnTo>
                    <a:pt x="0" y="71"/>
                  </a:lnTo>
                  <a:lnTo>
                    <a:pt x="114" y="37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369"/>
            <p:cNvSpPr>
              <a:spLocks noChangeShapeType="1"/>
            </p:cNvSpPr>
            <p:nvPr/>
          </p:nvSpPr>
          <p:spPr bwMode="auto">
            <a:xfrm flipV="1">
              <a:off x="5623000" y="6548469"/>
              <a:ext cx="334859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370"/>
            <p:cNvSpPr>
              <a:spLocks noChangeArrowheads="1"/>
            </p:cNvSpPr>
            <p:nvPr/>
          </p:nvSpPr>
          <p:spPr bwMode="auto">
            <a:xfrm>
              <a:off x="4567987" y="2344705"/>
              <a:ext cx="328809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371"/>
            <p:cNvSpPr>
              <a:spLocks noChangeArrowheads="1"/>
            </p:cNvSpPr>
            <p:nvPr/>
          </p:nvSpPr>
          <p:spPr bwMode="auto">
            <a:xfrm>
              <a:off x="4757606" y="2344705"/>
              <a:ext cx="223913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372"/>
            <p:cNvSpPr>
              <a:spLocks noChangeArrowheads="1"/>
            </p:cNvSpPr>
            <p:nvPr/>
          </p:nvSpPr>
          <p:spPr bwMode="auto">
            <a:xfrm>
              <a:off x="3980974" y="3862274"/>
              <a:ext cx="443791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373"/>
            <p:cNvSpPr>
              <a:spLocks noChangeArrowheads="1"/>
            </p:cNvSpPr>
            <p:nvPr/>
          </p:nvSpPr>
          <p:spPr bwMode="auto">
            <a:xfrm>
              <a:off x="4277505" y="3945586"/>
              <a:ext cx="223913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374"/>
            <p:cNvSpPr>
              <a:spLocks noChangeArrowheads="1"/>
            </p:cNvSpPr>
            <p:nvPr/>
          </p:nvSpPr>
          <p:spPr bwMode="auto">
            <a:xfrm>
              <a:off x="3993076" y="4991279"/>
              <a:ext cx="461946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75"/>
            <p:cNvSpPr>
              <a:spLocks noChangeArrowheads="1"/>
            </p:cNvSpPr>
            <p:nvPr/>
          </p:nvSpPr>
          <p:spPr bwMode="auto">
            <a:xfrm>
              <a:off x="4317850" y="4991279"/>
              <a:ext cx="223913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376"/>
            <p:cNvSpPr>
              <a:spLocks noChangeArrowheads="1"/>
            </p:cNvSpPr>
            <p:nvPr/>
          </p:nvSpPr>
          <p:spPr bwMode="auto">
            <a:xfrm>
              <a:off x="2684903" y="4251030"/>
              <a:ext cx="805883" cy="330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r>
                <a:rPr kumimoji="0" lang="en-US" sz="19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378"/>
            <p:cNvSpPr>
              <a:spLocks noChangeArrowheads="1"/>
            </p:cNvSpPr>
            <p:nvPr/>
          </p:nvSpPr>
          <p:spPr bwMode="auto">
            <a:xfrm>
              <a:off x="2332895" y="4265402"/>
              <a:ext cx="223913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379"/>
            <p:cNvSpPr>
              <a:spLocks noChangeArrowheads="1"/>
            </p:cNvSpPr>
            <p:nvPr/>
          </p:nvSpPr>
          <p:spPr bwMode="auto">
            <a:xfrm>
              <a:off x="1634933" y="2191983"/>
              <a:ext cx="423618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380"/>
            <p:cNvSpPr>
              <a:spLocks noChangeArrowheads="1"/>
            </p:cNvSpPr>
            <p:nvPr/>
          </p:nvSpPr>
          <p:spPr bwMode="auto">
            <a:xfrm>
              <a:off x="1921380" y="2191983"/>
              <a:ext cx="223913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381"/>
            <p:cNvSpPr>
              <a:spLocks noChangeShapeType="1"/>
            </p:cNvSpPr>
            <p:nvPr/>
          </p:nvSpPr>
          <p:spPr bwMode="auto">
            <a:xfrm>
              <a:off x="4186731" y="3586241"/>
              <a:ext cx="0" cy="2425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382"/>
            <p:cNvSpPr>
              <a:spLocks noChangeShapeType="1"/>
            </p:cNvSpPr>
            <p:nvPr/>
          </p:nvSpPr>
          <p:spPr bwMode="auto">
            <a:xfrm>
              <a:off x="4172609" y="5460224"/>
              <a:ext cx="0" cy="2407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83"/>
            <p:cNvSpPr>
              <a:spLocks/>
            </p:cNvSpPr>
            <p:nvPr/>
          </p:nvSpPr>
          <p:spPr bwMode="auto">
            <a:xfrm>
              <a:off x="3785301" y="5700985"/>
              <a:ext cx="758479" cy="607293"/>
            </a:xfrm>
            <a:custGeom>
              <a:avLst/>
              <a:gdLst>
                <a:gd name="T0" fmla="*/ 0 w 1900"/>
                <a:gd name="T1" fmla="*/ 962 h 1924"/>
                <a:gd name="T2" fmla="*/ 950 w 1900"/>
                <a:gd name="T3" fmla="*/ 0 h 1924"/>
                <a:gd name="T4" fmla="*/ 1900 w 1900"/>
                <a:gd name="T5" fmla="*/ 962 h 1924"/>
                <a:gd name="T6" fmla="*/ 1900 w 1900"/>
                <a:gd name="T7" fmla="*/ 1924 h 1924"/>
                <a:gd name="T8" fmla="*/ 0 w 1900"/>
                <a:gd name="T9" fmla="*/ 1924 h 1924"/>
                <a:gd name="T10" fmla="*/ 0 w 1900"/>
                <a:gd name="T11" fmla="*/ 962 h 1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" h="1924">
                  <a:moveTo>
                    <a:pt x="0" y="962"/>
                  </a:moveTo>
                  <a:cubicBezTo>
                    <a:pt x="0" y="431"/>
                    <a:pt x="425" y="0"/>
                    <a:pt x="950" y="0"/>
                  </a:cubicBezTo>
                  <a:cubicBezTo>
                    <a:pt x="1475" y="0"/>
                    <a:pt x="1900" y="431"/>
                    <a:pt x="1900" y="962"/>
                  </a:cubicBezTo>
                  <a:lnTo>
                    <a:pt x="1900" y="1924"/>
                  </a:lnTo>
                  <a:lnTo>
                    <a:pt x="0" y="1924"/>
                  </a:lnTo>
                  <a:lnTo>
                    <a:pt x="0" y="962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84"/>
            <p:cNvSpPr>
              <a:spLocks/>
            </p:cNvSpPr>
            <p:nvPr/>
          </p:nvSpPr>
          <p:spPr bwMode="auto">
            <a:xfrm>
              <a:off x="3801439" y="2978948"/>
              <a:ext cx="756462" cy="607293"/>
            </a:xfrm>
            <a:custGeom>
              <a:avLst/>
              <a:gdLst>
                <a:gd name="T0" fmla="*/ 3793 w 3793"/>
                <a:gd name="T1" fmla="*/ 1924 h 3847"/>
                <a:gd name="T2" fmla="*/ 1896 w 3793"/>
                <a:gd name="T3" fmla="*/ 3847 h 3847"/>
                <a:gd name="T4" fmla="*/ 0 w 3793"/>
                <a:gd name="T5" fmla="*/ 1924 h 3847"/>
                <a:gd name="T6" fmla="*/ 0 w 3793"/>
                <a:gd name="T7" fmla="*/ 0 h 3847"/>
                <a:gd name="T8" fmla="*/ 3793 w 3793"/>
                <a:gd name="T9" fmla="*/ 0 h 3847"/>
                <a:gd name="T10" fmla="*/ 3793 w 3793"/>
                <a:gd name="T11" fmla="*/ 1924 h 3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93" h="3847">
                  <a:moveTo>
                    <a:pt x="3793" y="1924"/>
                  </a:moveTo>
                  <a:cubicBezTo>
                    <a:pt x="3793" y="2986"/>
                    <a:pt x="2944" y="3847"/>
                    <a:pt x="1896" y="3847"/>
                  </a:cubicBezTo>
                  <a:cubicBezTo>
                    <a:pt x="849" y="3847"/>
                    <a:pt x="0" y="2986"/>
                    <a:pt x="0" y="1924"/>
                  </a:cubicBezTo>
                  <a:lnTo>
                    <a:pt x="0" y="0"/>
                  </a:lnTo>
                  <a:lnTo>
                    <a:pt x="3793" y="0"/>
                  </a:lnTo>
                  <a:lnTo>
                    <a:pt x="3793" y="1924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385"/>
            <p:cNvSpPr>
              <a:spLocks noChangeShapeType="1"/>
            </p:cNvSpPr>
            <p:nvPr/>
          </p:nvSpPr>
          <p:spPr bwMode="auto">
            <a:xfrm>
              <a:off x="3940628" y="6308278"/>
              <a:ext cx="0" cy="2695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386"/>
            <p:cNvSpPr>
              <a:spLocks noChangeShapeType="1"/>
            </p:cNvSpPr>
            <p:nvPr/>
          </p:nvSpPr>
          <p:spPr bwMode="auto">
            <a:xfrm>
              <a:off x="4388454" y="6319058"/>
              <a:ext cx="0" cy="2425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87"/>
            <p:cNvSpPr>
              <a:spLocks noChangeShapeType="1"/>
            </p:cNvSpPr>
            <p:nvPr/>
          </p:nvSpPr>
          <p:spPr bwMode="auto">
            <a:xfrm>
              <a:off x="3995093" y="2795683"/>
              <a:ext cx="0" cy="1832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88"/>
            <p:cNvSpPr>
              <a:spLocks noChangeShapeType="1"/>
            </p:cNvSpPr>
            <p:nvPr/>
          </p:nvSpPr>
          <p:spPr bwMode="auto">
            <a:xfrm>
              <a:off x="4356178" y="2535158"/>
              <a:ext cx="0" cy="4401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89"/>
            <p:cNvSpPr>
              <a:spLocks noChangeShapeType="1"/>
            </p:cNvSpPr>
            <p:nvPr/>
          </p:nvSpPr>
          <p:spPr bwMode="auto">
            <a:xfrm>
              <a:off x="4388454" y="6567006"/>
              <a:ext cx="71006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90"/>
            <p:cNvSpPr>
              <a:spLocks/>
            </p:cNvSpPr>
            <p:nvPr/>
          </p:nvSpPr>
          <p:spPr bwMode="auto">
            <a:xfrm>
              <a:off x="5267966" y="6359078"/>
              <a:ext cx="355033" cy="371921"/>
            </a:xfrm>
            <a:custGeom>
              <a:avLst/>
              <a:gdLst>
                <a:gd name="T0" fmla="*/ 0 w 176"/>
                <a:gd name="T1" fmla="*/ 72 h 144"/>
                <a:gd name="T2" fmla="*/ 176 w 176"/>
                <a:gd name="T3" fmla="*/ 0 h 144"/>
                <a:gd name="T4" fmla="*/ 176 w 176"/>
                <a:gd name="T5" fmla="*/ 144 h 144"/>
                <a:gd name="T6" fmla="*/ 0 w 176"/>
                <a:gd name="T7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44">
                  <a:moveTo>
                    <a:pt x="0" y="72"/>
                  </a:moveTo>
                  <a:lnTo>
                    <a:pt x="176" y="0"/>
                  </a:lnTo>
                  <a:lnTo>
                    <a:pt x="176" y="144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91"/>
            <p:cNvSpPr>
              <a:spLocks noChangeArrowheads="1"/>
            </p:cNvSpPr>
            <p:nvPr/>
          </p:nvSpPr>
          <p:spPr bwMode="auto">
            <a:xfrm>
              <a:off x="5104570" y="6487950"/>
              <a:ext cx="147258" cy="11858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92"/>
            <p:cNvSpPr>
              <a:spLocks noChangeShapeType="1"/>
            </p:cNvSpPr>
            <p:nvPr/>
          </p:nvSpPr>
          <p:spPr bwMode="auto">
            <a:xfrm>
              <a:off x="4356178" y="2845991"/>
              <a:ext cx="160168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93"/>
            <p:cNvSpPr>
              <a:spLocks noChangeShapeType="1"/>
            </p:cNvSpPr>
            <p:nvPr/>
          </p:nvSpPr>
          <p:spPr bwMode="auto">
            <a:xfrm>
              <a:off x="5957859" y="2857432"/>
              <a:ext cx="0" cy="36898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94"/>
            <p:cNvSpPr>
              <a:spLocks noChangeShapeType="1"/>
            </p:cNvSpPr>
            <p:nvPr/>
          </p:nvSpPr>
          <p:spPr bwMode="auto">
            <a:xfrm>
              <a:off x="2076709" y="2079688"/>
              <a:ext cx="0" cy="45259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95"/>
            <p:cNvSpPr>
              <a:spLocks noChangeShapeType="1"/>
            </p:cNvSpPr>
            <p:nvPr/>
          </p:nvSpPr>
          <p:spPr bwMode="auto">
            <a:xfrm>
              <a:off x="2098899" y="6583176"/>
              <a:ext cx="1861903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96"/>
            <p:cNvSpPr>
              <a:spLocks noChangeShapeType="1"/>
            </p:cNvSpPr>
            <p:nvPr/>
          </p:nvSpPr>
          <p:spPr bwMode="auto">
            <a:xfrm>
              <a:off x="1457417" y="2068010"/>
              <a:ext cx="461945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97"/>
            <p:cNvSpPr>
              <a:spLocks noChangeShapeType="1"/>
            </p:cNvSpPr>
            <p:nvPr/>
          </p:nvSpPr>
          <p:spPr bwMode="auto">
            <a:xfrm>
              <a:off x="2083952" y="2806463"/>
              <a:ext cx="192040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98"/>
            <p:cNvSpPr>
              <a:spLocks noChangeShapeType="1"/>
            </p:cNvSpPr>
            <p:nvPr/>
          </p:nvSpPr>
          <p:spPr bwMode="auto">
            <a:xfrm>
              <a:off x="2681877" y="4739737"/>
              <a:ext cx="617273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99"/>
            <p:cNvSpPr>
              <a:spLocks noChangeShapeType="1"/>
            </p:cNvSpPr>
            <p:nvPr/>
          </p:nvSpPr>
          <p:spPr bwMode="auto">
            <a:xfrm>
              <a:off x="2722221" y="4154006"/>
              <a:ext cx="6132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00"/>
            <p:cNvSpPr>
              <a:spLocks noChangeShapeType="1"/>
            </p:cNvSpPr>
            <p:nvPr/>
          </p:nvSpPr>
          <p:spPr bwMode="auto">
            <a:xfrm>
              <a:off x="2722222" y="5246414"/>
              <a:ext cx="5890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1"/>
            <p:cNvSpPr>
              <a:spLocks noChangeArrowheads="1"/>
            </p:cNvSpPr>
            <p:nvPr/>
          </p:nvSpPr>
          <p:spPr bwMode="auto">
            <a:xfrm>
              <a:off x="3505916" y="3901329"/>
              <a:ext cx="270309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02"/>
            <p:cNvSpPr>
              <a:spLocks noChangeArrowheads="1"/>
            </p:cNvSpPr>
            <p:nvPr/>
          </p:nvSpPr>
          <p:spPr bwMode="auto">
            <a:xfrm>
              <a:off x="2316757" y="3760524"/>
              <a:ext cx="223913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03"/>
            <p:cNvSpPr>
              <a:spLocks noChangeArrowheads="1"/>
            </p:cNvSpPr>
            <p:nvPr/>
          </p:nvSpPr>
          <p:spPr bwMode="auto">
            <a:xfrm>
              <a:off x="3466074" y="4999127"/>
              <a:ext cx="385292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04"/>
            <p:cNvSpPr>
              <a:spLocks noChangeArrowheads="1"/>
            </p:cNvSpPr>
            <p:nvPr/>
          </p:nvSpPr>
          <p:spPr bwMode="auto">
            <a:xfrm>
              <a:off x="2457963" y="5278755"/>
              <a:ext cx="223913" cy="3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06212"/>
              </p:ext>
            </p:extLst>
          </p:nvPr>
        </p:nvGraphicFramePr>
        <p:xfrm>
          <a:off x="6929604" y="2831597"/>
          <a:ext cx="4442700" cy="3217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4466">
                <a:tc>
                  <a:txBody>
                    <a:bodyPr/>
                    <a:lstStyle/>
                    <a:p>
                      <a:r>
                        <a:rPr lang="en-US" sz="3200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466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466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466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8550606" y="32815"/>
            <a:ext cx="360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7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18778"/>
          </a:xfrm>
          <a:gradFill>
            <a:gsLst>
              <a:gs pos="5300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/>
          <a:lstStyle/>
          <a:p>
            <a:r>
              <a:rPr lang="en-US" dirty="0"/>
              <a:t>Thanh ghi vào nối tiếp ra song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8778"/>
            <a:ext cx="12192000" cy="5339221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 = 0 ; Q</a:t>
            </a:r>
            <a:r>
              <a:rPr lang="en-US" baseline="-25000" dirty="0"/>
              <a:t>0</a:t>
            </a:r>
            <a:r>
              <a:rPr lang="en-US" dirty="0"/>
              <a:t> = Q</a:t>
            </a:r>
            <a:r>
              <a:rPr lang="en-US" baseline="-25000" dirty="0"/>
              <a:t>1</a:t>
            </a:r>
            <a:r>
              <a:rPr lang="en-US" dirty="0"/>
              <a:t> = Q</a:t>
            </a:r>
            <a:r>
              <a:rPr lang="en-US" baseline="-25000" dirty="0"/>
              <a:t>2</a:t>
            </a:r>
            <a:r>
              <a:rPr lang="en-US" dirty="0"/>
              <a:t>= 0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78865" y="2950909"/>
            <a:ext cx="7316807" cy="2870789"/>
            <a:chOff x="1249677" y="3342268"/>
            <a:chExt cx="6398294" cy="2081506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7420030" y="3738142"/>
              <a:ext cx="227941" cy="17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1249677" y="3342268"/>
              <a:ext cx="6398294" cy="2081506"/>
              <a:chOff x="1249677" y="3342268"/>
              <a:chExt cx="6398294" cy="2081506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1249677" y="3387236"/>
                <a:ext cx="6398294" cy="2036538"/>
                <a:chOff x="1249677" y="3387236"/>
                <a:chExt cx="6398294" cy="2036538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5218922" y="3404173"/>
                  <a:ext cx="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380355" y="3739880"/>
                  <a:ext cx="91992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498534" y="3768884"/>
                  <a:ext cx="835450" cy="34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Elbow Connector 60"/>
                <p:cNvCxnSpPr/>
                <p:nvPr/>
              </p:nvCxnSpPr>
              <p:spPr>
                <a:xfrm rot="16200000" flipV="1">
                  <a:off x="1458033" y="4870663"/>
                  <a:ext cx="1093519" cy="1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3322768" y="4876515"/>
                  <a:ext cx="1093519" cy="1000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Elbow Connector 62"/>
                <p:cNvCxnSpPr/>
                <p:nvPr/>
              </p:nvCxnSpPr>
              <p:spPr>
                <a:xfrm rot="5400000" flipH="1" flipV="1">
                  <a:off x="5288123" y="4871559"/>
                  <a:ext cx="1052544" cy="2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Group 63"/>
                <p:cNvGrpSpPr/>
                <p:nvPr/>
              </p:nvGrpSpPr>
              <p:grpSpPr>
                <a:xfrm>
                  <a:off x="6175574" y="3570838"/>
                  <a:ext cx="1341157" cy="1442804"/>
                  <a:chOff x="9263882" y="2069645"/>
                  <a:chExt cx="1410278" cy="1609298"/>
                </a:xfrm>
                <a:noFill/>
              </p:grpSpPr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9409336" y="2076285"/>
                    <a:ext cx="344204" cy="41195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D</a:t>
                    </a:r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9263882" y="2069645"/>
                    <a:ext cx="1410278" cy="1609298"/>
                    <a:chOff x="9263882" y="2069645"/>
                    <a:chExt cx="1410278" cy="1609298"/>
                  </a:xfrm>
                  <a:grpFill/>
                </p:grpSpPr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9263882" y="2829832"/>
                      <a:ext cx="112044" cy="12482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9388710" y="2069645"/>
                      <a:ext cx="1285450" cy="1609298"/>
                      <a:chOff x="1143000" y="2625210"/>
                      <a:chExt cx="992946" cy="1313377"/>
                    </a:xfrm>
                    <a:grpFill/>
                  </p:grpSpPr>
                  <p:grpSp>
                    <p:nvGrpSpPr>
                      <p:cNvPr id="98" name="Group 97"/>
                      <p:cNvGrpSpPr/>
                      <p:nvPr/>
                    </p:nvGrpSpPr>
                    <p:grpSpPr>
                      <a:xfrm>
                        <a:off x="1143000" y="2655887"/>
                        <a:ext cx="914400" cy="1282700"/>
                        <a:chOff x="3124200" y="3213100"/>
                        <a:chExt cx="914400" cy="1282700"/>
                      </a:xfrm>
                      <a:grpFill/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124200" y="3213100"/>
                          <a:ext cx="914400" cy="1282700"/>
                        </a:xfrm>
                        <a:prstGeom prst="rect">
                          <a:avLst/>
                        </a:prstGeom>
                        <a:grpFill/>
                        <a:ln w="28575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3" name="Isosceles Triangle 102"/>
                        <p:cNvSpPr/>
                        <p:nvPr/>
                      </p:nvSpPr>
                      <p:spPr>
                        <a:xfrm rot="5400000">
                          <a:off x="3115818" y="3788156"/>
                          <a:ext cx="149352" cy="132588"/>
                        </a:xfrm>
                        <a:prstGeom prst="triangle">
                          <a:avLst/>
                        </a:prstGeom>
                        <a:grpFill/>
                        <a:ln w="28575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1717242" y="2625210"/>
                        <a:ext cx="418704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Q</a:t>
                        </a:r>
                        <a:r>
                          <a:rPr lang="en-US" baseline="-25000" dirty="0"/>
                          <a:t>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00" name="TextBox 99"/>
                      <p:cNvSpPr txBox="1"/>
                      <p:nvPr/>
                    </p:nvSpPr>
                    <p:spPr>
                      <a:xfrm>
                        <a:off x="1717242" y="3559732"/>
                        <a:ext cx="340158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Q</a:t>
                        </a:r>
                      </a:p>
                    </p:txBody>
                  </p:sp>
                  <p:cxnSp>
                    <p:nvCxnSpPr>
                      <p:cNvPr id="101" name="Straight Connector 100"/>
                      <p:cNvCxnSpPr/>
                      <p:nvPr/>
                    </p:nvCxnSpPr>
                    <p:spPr>
                      <a:xfrm>
                        <a:off x="1766833" y="3620805"/>
                        <a:ext cx="142875" cy="0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2444724" y="3632777"/>
                  <a:ext cx="1056607" cy="1409104"/>
                  <a:chOff x="3143428" y="3213100"/>
                  <a:chExt cx="914400" cy="1282700"/>
                </a:xfrm>
                <a:noFill/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3143428" y="3213100"/>
                    <a:ext cx="914400" cy="1282700"/>
                  </a:xfrm>
                  <a:prstGeom prst="rect">
                    <a:avLst/>
                  </a:prstGeom>
                  <a:grp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Isosceles Triangle 92"/>
                  <p:cNvSpPr/>
                  <p:nvPr/>
                </p:nvSpPr>
                <p:spPr>
                  <a:xfrm rot="5400000">
                    <a:off x="3135046" y="3788156"/>
                    <a:ext cx="149352" cy="132588"/>
                  </a:xfrm>
                  <a:prstGeom prst="triangle">
                    <a:avLst/>
                  </a:prstGeom>
                  <a:grp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3028386" y="3599077"/>
                  <a:ext cx="414985" cy="331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Q</a:t>
                  </a:r>
                  <a:r>
                    <a:rPr lang="en-US" baseline="-25000" dirty="0"/>
                    <a:t>0</a:t>
                  </a:r>
                  <a:endParaRPr lang="en-US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144500" y="4625691"/>
                  <a:ext cx="393059" cy="405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235879" y="4681397"/>
                  <a:ext cx="16509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/>
                <p:cNvGrpSpPr/>
                <p:nvPr/>
              </p:nvGrpSpPr>
              <p:grpSpPr>
                <a:xfrm>
                  <a:off x="4323748" y="3588612"/>
                  <a:ext cx="1147368" cy="1442803"/>
                  <a:chOff x="1143000" y="2625210"/>
                  <a:chExt cx="992946" cy="1313377"/>
                </a:xfrm>
                <a:noFill/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1143000" y="2655887"/>
                    <a:ext cx="914400" cy="1282700"/>
                    <a:chOff x="3124200" y="3213100"/>
                    <a:chExt cx="914400" cy="1282700"/>
                  </a:xfrm>
                  <a:grpFill/>
                </p:grpSpPr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3124200" y="3213100"/>
                      <a:ext cx="914400" cy="1282700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Isosceles Triangle 90"/>
                    <p:cNvSpPr/>
                    <p:nvPr/>
                  </p:nvSpPr>
                  <p:spPr>
                    <a:xfrm rot="5400000">
                      <a:off x="3115818" y="3788156"/>
                      <a:ext cx="149352" cy="132588"/>
                    </a:xfrm>
                    <a:prstGeom prst="triangle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717242" y="2625210"/>
                    <a:ext cx="418704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717242" y="3559732"/>
                    <a:ext cx="340158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</a:p>
                </p:txBody>
              </p: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1815883" y="3631170"/>
                    <a:ext cx="142875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Elbow Connector 69"/>
                <p:cNvCxnSpPr/>
                <p:nvPr/>
              </p:nvCxnSpPr>
              <p:spPr>
                <a:xfrm flipV="1">
                  <a:off x="1249677" y="4998212"/>
                  <a:ext cx="575516" cy="399620"/>
                </a:xfrm>
                <a:prstGeom prst="bentConnector3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4203173" y="4265757"/>
                  <a:ext cx="117391" cy="11342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330268" y="4277700"/>
                  <a:ext cx="117391" cy="11342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2531544" y="3599077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351248" y="3599079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1800174" y="5406666"/>
                  <a:ext cx="5619856" cy="10758"/>
                </a:xfrm>
                <a:prstGeom prst="straightConnector1">
                  <a:avLst/>
                </a:prstGeom>
                <a:noFill/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2005298" y="4334261"/>
                  <a:ext cx="329944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3865048" y="4329662"/>
                  <a:ext cx="329944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5792430" y="4325639"/>
                  <a:ext cx="377065" cy="344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5840316" y="3399936"/>
                  <a:ext cx="0" cy="339943"/>
                </a:xfrm>
                <a:prstGeom prst="line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7647971" y="3387236"/>
                  <a:ext cx="0" cy="350906"/>
                </a:xfrm>
                <a:prstGeom prst="line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1994281" y="3739880"/>
                  <a:ext cx="453377" cy="35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3861731" y="3410447"/>
                  <a:ext cx="0" cy="339943"/>
                </a:xfrm>
                <a:prstGeom prst="line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TextBox 106"/>
              <p:cNvSpPr txBox="1"/>
              <p:nvPr/>
            </p:nvSpPr>
            <p:spPr>
              <a:xfrm>
                <a:off x="1852003" y="3342268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in</a:t>
                </a:r>
                <a:endParaRPr lang="en-US" dirty="0"/>
              </a:p>
            </p:txBody>
          </p:sp>
        </p:grpSp>
      </p:grp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87136"/>
              </p:ext>
            </p:extLst>
          </p:nvPr>
        </p:nvGraphicFramePr>
        <p:xfrm>
          <a:off x="8059250" y="1777883"/>
          <a:ext cx="3294550" cy="4151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3123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  <a:r>
                        <a:rPr lang="en-US" sz="2800" baseline="-25000" dirty="0"/>
                        <a:t>k</a:t>
                      </a:r>
                      <a:endParaRPr lang="en-US" sz="2800" dirty="0"/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</a:t>
                      </a:r>
                      <a:r>
                        <a:rPr lang="en-US" sz="2800" baseline="-25000" dirty="0"/>
                        <a:t>in</a:t>
                      </a:r>
                      <a:endParaRPr lang="en-US" sz="2800" dirty="0"/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</a:t>
                      </a:r>
                      <a:r>
                        <a:rPr lang="en-US" sz="2800" baseline="-25000" dirty="0"/>
                        <a:t>0</a:t>
                      </a:r>
                      <a:endParaRPr lang="en-US" sz="2800" dirty="0"/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</a:t>
                      </a:r>
                      <a:r>
                        <a:rPr lang="en-US" sz="2800" baseline="-25000" dirty="0"/>
                        <a:t>1</a:t>
                      </a:r>
                      <a:endParaRPr lang="en-US" sz="2800" dirty="0"/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</a:t>
                      </a:r>
                      <a:r>
                        <a:rPr lang="en-US" sz="2800" baseline="-25000" dirty="0"/>
                        <a:t>2</a:t>
                      </a:r>
                      <a:endParaRPr lang="en-US" sz="2800" dirty="0"/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123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23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23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2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23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123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3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8516628" y="13843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22483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5391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Thiết kế thanh ghi dịch 4 bit 2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5391"/>
            <a:ext cx="12192000" cy="5672609"/>
          </a:xfrm>
        </p:spPr>
        <p:txBody>
          <a:bodyPr/>
          <a:lstStyle/>
          <a:p>
            <a:endParaRPr lang="en-US" dirty="0"/>
          </a:p>
          <a:p>
            <a:r>
              <a:rPr lang="en-US" sz="4400" dirty="0"/>
              <a:t>Sơ đồ khối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277339" y="1247862"/>
            <a:ext cx="5597236" cy="2867803"/>
            <a:chOff x="3602179" y="974008"/>
            <a:chExt cx="4211783" cy="2886082"/>
          </a:xfrm>
        </p:grpSpPr>
        <p:sp>
          <p:nvSpPr>
            <p:cNvPr id="4" name="Rectangle 3"/>
            <p:cNvSpPr/>
            <p:nvPr/>
          </p:nvSpPr>
          <p:spPr>
            <a:xfrm>
              <a:off x="5292436" y="1129581"/>
              <a:ext cx="1260763" cy="2730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553199" y="1268128"/>
              <a:ext cx="498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553199" y="1697615"/>
              <a:ext cx="498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553199" y="2113252"/>
              <a:ext cx="498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553199" y="2570454"/>
              <a:ext cx="498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88872" y="1351254"/>
              <a:ext cx="8035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488872" y="1822308"/>
              <a:ext cx="8035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88872" y="2431904"/>
              <a:ext cx="8035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88872" y="2861395"/>
              <a:ext cx="8035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488872" y="3290887"/>
              <a:ext cx="8035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88872" y="3692667"/>
              <a:ext cx="8035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553199" y="3096922"/>
              <a:ext cx="49876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39344" y="3567987"/>
              <a:ext cx="49876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29890" y="1111168"/>
              <a:ext cx="762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In 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29890" y="1518502"/>
              <a:ext cx="762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In 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29890" y="2106706"/>
              <a:ext cx="762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In</a:t>
              </a:r>
              <a:r>
                <a:rPr lang="en-US" sz="2400" baseline="-250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29890" y="2538579"/>
              <a:ext cx="762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In</a:t>
              </a:r>
              <a:r>
                <a:rPr lang="en-US" sz="2400" baseline="-25000" dirty="0">
                  <a:solidFill>
                    <a:schemeClr val="accent1">
                      <a:lumMod val="75000"/>
                    </a:schemeClr>
                  </a:solidFill>
                </a:rPr>
                <a:t> 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2179" y="2904348"/>
              <a:ext cx="762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In</a:t>
              </a:r>
              <a:r>
                <a:rPr lang="en-US" sz="2400" baseline="-25000" dirty="0">
                  <a:solidFill>
                    <a:schemeClr val="accent1">
                      <a:lumMod val="75000"/>
                    </a:schemeClr>
                  </a:solidFill>
                </a:rPr>
                <a:t> 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29890" y="3286422"/>
              <a:ext cx="762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In</a:t>
              </a:r>
              <a:r>
                <a:rPr lang="en-US" sz="2400" baseline="-25000" dirty="0">
                  <a:solidFill>
                    <a:schemeClr val="accent1">
                      <a:lumMod val="75000"/>
                    </a:schemeClr>
                  </a:solidFill>
                </a:rPr>
                <a:t> 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55873" y="974008"/>
              <a:ext cx="658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2410" y="1452243"/>
              <a:ext cx="658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52409" y="1843852"/>
              <a:ext cx="658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52409" y="2274987"/>
              <a:ext cx="658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52408" y="2799421"/>
              <a:ext cx="658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52408" y="3243410"/>
              <a:ext cx="658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865443" y="4318587"/>
            <a:ext cx="423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800" baseline="-2500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: vào nt dịch từ Q</a:t>
            </a:r>
            <a:r>
              <a:rPr lang="en-US" sz="2800" baseline="-25000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– Q</a:t>
            </a:r>
            <a:r>
              <a:rPr lang="en-US" sz="2800" baseline="-250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83237" y="4830837"/>
            <a:ext cx="409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In</a:t>
            </a:r>
            <a:r>
              <a:rPr lang="en-US" sz="2800" baseline="-25000" dirty="0">
                <a:solidFill>
                  <a:srgbClr val="C00000"/>
                </a:solidFill>
              </a:rPr>
              <a:t>L</a:t>
            </a:r>
            <a:r>
              <a:rPr lang="en-US" sz="2800" dirty="0">
                <a:solidFill>
                  <a:srgbClr val="C00000"/>
                </a:solidFill>
              </a:rPr>
              <a:t> : vào nt dịch từ Q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 – Q</a:t>
            </a:r>
            <a:r>
              <a:rPr lang="en-US" sz="2800" baseline="-25000" dirty="0">
                <a:solidFill>
                  <a:srgbClr val="C00000"/>
                </a:solidFill>
              </a:rPr>
              <a:t>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7360" y="6211869"/>
            <a:ext cx="423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: vào ss dịch từ D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– Q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47359" y="5749950"/>
            <a:ext cx="406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: vào ss dịch từ D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– Q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77691" y="5732180"/>
            <a:ext cx="40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: vào ss dịch từ D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– Q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09866" y="6161894"/>
            <a:ext cx="393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: vào ss dịch từ D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– Q</a:t>
            </a:r>
            <a:r>
              <a:rPr lang="en-US" sz="28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87581"/>
              </p:ext>
            </p:extLst>
          </p:nvPr>
        </p:nvGraphicFramePr>
        <p:xfrm>
          <a:off x="93666" y="4156291"/>
          <a:ext cx="396817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2800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2800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Chế độ</a:t>
                      </a:r>
                      <a:r>
                        <a:rPr lang="en-US" sz="28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dịch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Dịch từ</a:t>
                      </a:r>
                      <a:r>
                        <a:rPr lang="en-US" sz="28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Q</a:t>
                      </a:r>
                      <a:r>
                        <a:rPr lang="en-US" sz="2800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r>
                        <a:rPr lang="en-US" sz="28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– Q</a:t>
                      </a:r>
                      <a:r>
                        <a:rPr lang="en-US" sz="2800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Dịch </a:t>
                      </a:r>
                      <a:r>
                        <a:rPr lang="en-US" sz="2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từ</a:t>
                      </a:r>
                      <a:r>
                        <a:rPr lang="en-US" sz="2800" baseline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Q</a:t>
                      </a:r>
                      <a:r>
                        <a:rPr lang="en-US" sz="2800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sz="2800" baseline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– Q</a:t>
                      </a:r>
                      <a:r>
                        <a:rPr lang="en-US" sz="2800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Dịch</a:t>
                      </a:r>
                      <a:r>
                        <a:rPr lang="en-US" sz="28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song song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91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Không</a:t>
                      </a:r>
                      <a:r>
                        <a:rPr lang="en-US" sz="28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sử dụng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8502772" y="27703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9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3305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Bảng giá trị  - biểu thức logic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024919"/>
              </p:ext>
            </p:extLst>
          </p:nvPr>
        </p:nvGraphicFramePr>
        <p:xfrm>
          <a:off x="159327" y="1340312"/>
          <a:ext cx="3877290" cy="2003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0406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Chế độ</a:t>
                      </a:r>
                      <a:r>
                        <a:rPr lang="en-US" sz="2400" baseline="0" dirty="0"/>
                        <a:t> dịch phải từ Q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 – Q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06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856">
                <a:tc>
                  <a:txBody>
                    <a:bodyPr/>
                    <a:lstStyle/>
                    <a:p>
                      <a:r>
                        <a:rPr lang="en-US" sz="2400" dirty="0"/>
                        <a:t>In</a:t>
                      </a:r>
                      <a:r>
                        <a:rPr lang="en-US" sz="2400" baseline="-25000" dirty="0"/>
                        <a:t>R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900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844515"/>
              </p:ext>
            </p:extLst>
          </p:nvPr>
        </p:nvGraphicFramePr>
        <p:xfrm>
          <a:off x="4157355" y="1368717"/>
          <a:ext cx="3877290" cy="2003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0406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Chế độ</a:t>
                      </a:r>
                      <a:r>
                        <a:rPr lang="en-US" sz="2400" baseline="0" dirty="0"/>
                        <a:t> dịch trái từ Q</a:t>
                      </a:r>
                      <a:r>
                        <a:rPr lang="en-US" sz="2400" baseline="-25000" dirty="0"/>
                        <a:t>3</a:t>
                      </a:r>
                      <a:r>
                        <a:rPr lang="en-US" sz="2400" baseline="0" dirty="0"/>
                        <a:t> – Q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06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06">
                <a:tc>
                  <a:txBody>
                    <a:bodyPr/>
                    <a:lstStyle/>
                    <a:p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</a:t>
                      </a:r>
                      <a:r>
                        <a:rPr lang="en-US" sz="2400" baseline="-25000" dirty="0"/>
                        <a:t>L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33818"/>
              </p:ext>
            </p:extLst>
          </p:nvPr>
        </p:nvGraphicFramePr>
        <p:xfrm>
          <a:off x="8314710" y="1368717"/>
          <a:ext cx="3877290" cy="2003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0406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Chế độ</a:t>
                      </a:r>
                      <a:r>
                        <a:rPr lang="en-US" sz="2400" baseline="0" dirty="0"/>
                        <a:t> dịch song song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06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06">
                <a:tc>
                  <a:txBody>
                    <a:bodyPr/>
                    <a:lstStyle/>
                    <a:p>
                      <a:r>
                        <a:rPr lang="en-US" sz="2400" i="0" dirty="0"/>
                        <a:t>I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34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40180" y="4530435"/>
            <a:ext cx="622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1 </a:t>
            </a:r>
            <a:r>
              <a:rPr lang="en-US" sz="3200" dirty="0"/>
              <a:t>= Q</a:t>
            </a:r>
            <a:r>
              <a:rPr lang="en-US" sz="3200" baseline="-25000" dirty="0"/>
              <a:t>0</a:t>
            </a:r>
            <a:r>
              <a:rPr lang="en-US" sz="3200" dirty="0"/>
              <a:t> S</a:t>
            </a:r>
            <a:r>
              <a:rPr lang="en-US" sz="3200" baseline="-25000" dirty="0"/>
              <a:t>0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S</a:t>
            </a:r>
            <a:r>
              <a:rPr lang="en-US" sz="3200" baseline="-25000" dirty="0"/>
              <a:t>1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+ Q</a:t>
            </a:r>
            <a:r>
              <a:rPr lang="en-US" sz="3200" baseline="-25000" dirty="0"/>
              <a:t>2</a:t>
            </a:r>
            <a:r>
              <a:rPr lang="en-US" sz="3200" dirty="0"/>
              <a:t> S</a:t>
            </a:r>
            <a:r>
              <a:rPr lang="en-US" sz="3200" baseline="-25000" dirty="0"/>
              <a:t>0 </a:t>
            </a:r>
            <a:r>
              <a:rPr lang="en-US" sz="3200" dirty="0"/>
              <a:t> S</a:t>
            </a:r>
            <a:r>
              <a:rPr lang="en-US" sz="3200" baseline="-25000" dirty="0"/>
              <a:t>1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+</a:t>
            </a:r>
            <a:r>
              <a:rPr lang="en-US" sz="3200" baseline="-25000" dirty="0"/>
              <a:t> </a:t>
            </a:r>
            <a:r>
              <a:rPr lang="en-US" sz="3200" dirty="0"/>
              <a:t> I</a:t>
            </a:r>
            <a:r>
              <a:rPr lang="en-US" sz="3200" baseline="-25000" dirty="0"/>
              <a:t>1</a:t>
            </a:r>
            <a:r>
              <a:rPr lang="en-US" sz="3200" dirty="0"/>
              <a:t> S</a:t>
            </a:r>
            <a:r>
              <a:rPr lang="en-US" sz="3200" baseline="-25000" dirty="0"/>
              <a:t>0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S</a:t>
            </a:r>
            <a:r>
              <a:rPr lang="en-US" sz="3200" baseline="-25000" dirty="0"/>
              <a:t>1 </a:t>
            </a:r>
            <a:r>
              <a:rPr lang="en-US" sz="32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67891" y="5170630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2 </a:t>
            </a:r>
            <a:r>
              <a:rPr lang="en-US" sz="3200" dirty="0"/>
              <a:t>= Q</a:t>
            </a:r>
            <a:r>
              <a:rPr lang="en-US" sz="3200" baseline="-25000" dirty="0"/>
              <a:t>1</a:t>
            </a:r>
            <a:r>
              <a:rPr lang="en-US" sz="3200" dirty="0"/>
              <a:t> S</a:t>
            </a:r>
            <a:r>
              <a:rPr lang="en-US" sz="3200" baseline="-25000" dirty="0"/>
              <a:t>0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S</a:t>
            </a:r>
            <a:r>
              <a:rPr lang="en-US" sz="3200" baseline="-25000" dirty="0"/>
              <a:t>1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+ Q</a:t>
            </a:r>
            <a:r>
              <a:rPr lang="en-US" sz="3200" baseline="-25000" dirty="0"/>
              <a:t>3</a:t>
            </a:r>
            <a:r>
              <a:rPr lang="en-US" sz="3200" dirty="0"/>
              <a:t> S</a:t>
            </a:r>
            <a:r>
              <a:rPr lang="en-US" sz="3200" baseline="-25000" dirty="0"/>
              <a:t>0 </a:t>
            </a:r>
            <a:r>
              <a:rPr lang="en-US" sz="3200" dirty="0"/>
              <a:t> S</a:t>
            </a:r>
            <a:r>
              <a:rPr lang="en-US" sz="3200" baseline="-25000" dirty="0"/>
              <a:t>1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+</a:t>
            </a:r>
            <a:r>
              <a:rPr lang="en-US" sz="3200" baseline="-25000" dirty="0"/>
              <a:t> </a:t>
            </a:r>
            <a:r>
              <a:rPr lang="en-US" sz="3200" dirty="0"/>
              <a:t> I</a:t>
            </a:r>
            <a:r>
              <a:rPr lang="en-US" sz="3200" baseline="-25000" dirty="0"/>
              <a:t>2</a:t>
            </a:r>
            <a:r>
              <a:rPr lang="en-US" sz="3200" dirty="0"/>
              <a:t> S</a:t>
            </a:r>
            <a:r>
              <a:rPr lang="en-US" sz="3200" baseline="-25000" dirty="0"/>
              <a:t>0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S</a:t>
            </a:r>
            <a:r>
              <a:rPr lang="en-US" sz="3200" baseline="-25000" dirty="0"/>
              <a:t>1 </a:t>
            </a:r>
            <a:r>
              <a:rPr lang="en-US" sz="32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7891" y="5891067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3 </a:t>
            </a:r>
            <a:r>
              <a:rPr lang="en-US" sz="3200" dirty="0"/>
              <a:t>= Q</a:t>
            </a:r>
            <a:r>
              <a:rPr lang="en-US" sz="3200" baseline="-25000" dirty="0"/>
              <a:t>3</a:t>
            </a:r>
            <a:r>
              <a:rPr lang="en-US" sz="3200" dirty="0"/>
              <a:t> S</a:t>
            </a:r>
            <a:r>
              <a:rPr lang="en-US" sz="3200" baseline="-25000" dirty="0"/>
              <a:t>0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S</a:t>
            </a:r>
            <a:r>
              <a:rPr lang="en-US" sz="3200" baseline="-25000" dirty="0"/>
              <a:t>1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+  I</a:t>
            </a:r>
            <a:r>
              <a:rPr lang="en-US" sz="3200" baseline="-25000" dirty="0"/>
              <a:t>L</a:t>
            </a:r>
            <a:r>
              <a:rPr lang="en-US" sz="3200" dirty="0"/>
              <a:t> S</a:t>
            </a:r>
            <a:r>
              <a:rPr lang="en-US" sz="3200" baseline="-25000" dirty="0"/>
              <a:t>0 </a:t>
            </a:r>
            <a:r>
              <a:rPr lang="en-US" sz="3200" dirty="0"/>
              <a:t> S</a:t>
            </a:r>
            <a:r>
              <a:rPr lang="en-US" sz="3200" baseline="-25000" dirty="0"/>
              <a:t>1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 +</a:t>
            </a:r>
            <a:r>
              <a:rPr lang="en-US" sz="3200" baseline="-25000" dirty="0"/>
              <a:t> </a:t>
            </a:r>
            <a:r>
              <a:rPr lang="en-US" sz="3200" dirty="0"/>
              <a:t> I</a:t>
            </a:r>
            <a:r>
              <a:rPr lang="en-US" sz="3200" baseline="-25000" dirty="0"/>
              <a:t>3</a:t>
            </a:r>
            <a:r>
              <a:rPr lang="en-US" sz="3200" dirty="0"/>
              <a:t> S</a:t>
            </a:r>
            <a:r>
              <a:rPr lang="en-US" sz="3200" baseline="-25000" dirty="0"/>
              <a:t>0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S</a:t>
            </a:r>
            <a:r>
              <a:rPr lang="en-US" sz="3200" baseline="-25000" dirty="0"/>
              <a:t>1 </a:t>
            </a:r>
            <a:r>
              <a:rPr lang="en-US" sz="3200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67891" y="3865418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0 </a:t>
            </a:r>
            <a:r>
              <a:rPr lang="en-US" sz="3200" dirty="0"/>
              <a:t>= I</a:t>
            </a:r>
            <a:r>
              <a:rPr lang="en-US" sz="3200" baseline="-25000" dirty="0"/>
              <a:t>R</a:t>
            </a:r>
            <a:r>
              <a:rPr lang="en-US" sz="3200" dirty="0"/>
              <a:t> S</a:t>
            </a:r>
            <a:r>
              <a:rPr lang="en-US" sz="3200" baseline="-25000" dirty="0"/>
              <a:t>0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S</a:t>
            </a:r>
            <a:r>
              <a:rPr lang="en-US" sz="3200" baseline="-25000" dirty="0"/>
              <a:t>1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 + Q</a:t>
            </a:r>
            <a:r>
              <a:rPr lang="en-US" sz="3200" baseline="-25000" dirty="0"/>
              <a:t>1</a:t>
            </a:r>
            <a:r>
              <a:rPr lang="en-US" sz="3200" dirty="0"/>
              <a:t> S</a:t>
            </a:r>
            <a:r>
              <a:rPr lang="en-US" sz="3200" baseline="-25000" dirty="0"/>
              <a:t>0 </a:t>
            </a:r>
            <a:r>
              <a:rPr lang="en-US" sz="3200" dirty="0"/>
              <a:t> S</a:t>
            </a:r>
            <a:r>
              <a:rPr lang="en-US" sz="3200" baseline="-25000" dirty="0"/>
              <a:t>1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+</a:t>
            </a:r>
            <a:r>
              <a:rPr lang="en-US" sz="3200" baseline="-25000" dirty="0"/>
              <a:t> </a:t>
            </a:r>
            <a:r>
              <a:rPr lang="en-US" sz="3200" dirty="0"/>
              <a:t> I</a:t>
            </a:r>
            <a:r>
              <a:rPr lang="en-US" sz="3200" baseline="-25000" dirty="0"/>
              <a:t>0</a:t>
            </a:r>
            <a:r>
              <a:rPr lang="en-US" sz="3200" dirty="0"/>
              <a:t> S</a:t>
            </a:r>
            <a:r>
              <a:rPr lang="en-US" sz="3200" baseline="-25000" dirty="0"/>
              <a:t>0</a:t>
            </a:r>
            <a:r>
              <a:rPr lang="en-US" sz="3200" baseline="30000" dirty="0"/>
              <a:t>*</a:t>
            </a:r>
            <a:r>
              <a:rPr lang="en-US" sz="3200" baseline="-25000" dirty="0"/>
              <a:t> </a:t>
            </a:r>
            <a:r>
              <a:rPr lang="en-US" sz="3200" dirty="0"/>
              <a:t> S</a:t>
            </a:r>
            <a:r>
              <a:rPr lang="en-US" sz="3200" baseline="-25000" dirty="0"/>
              <a:t>1 </a:t>
            </a:r>
            <a:r>
              <a:rPr lang="en-US" sz="32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2779" y="13849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307275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56"/>
            <a:ext cx="12192000" cy="1421763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Mạch đếm lên không đồng bộ mod 2</a:t>
            </a:r>
            <a:r>
              <a:rPr lang="en-US" baseline="30000" dirty="0">
                <a:solidFill>
                  <a:prstClr val="black"/>
                </a:solidFill>
              </a:rPr>
              <a:t>n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4">
            <a:grayscl/>
          </a:blip>
          <a:srcRect l="40479" t="2344" r="40682" b="-337"/>
          <a:stretch/>
        </p:blipFill>
        <p:spPr>
          <a:xfrm>
            <a:off x="9512334" y="2019382"/>
            <a:ext cx="2354732" cy="445101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640169" y="16255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946235" y="2064614"/>
            <a:ext cx="7148948" cy="1620969"/>
            <a:chOff x="572488" y="1894405"/>
            <a:chExt cx="7148948" cy="1620969"/>
          </a:xfrm>
        </p:grpSpPr>
        <p:sp>
          <p:nvSpPr>
            <p:cNvPr id="37" name="Oval 36"/>
            <p:cNvSpPr/>
            <p:nvPr/>
          </p:nvSpPr>
          <p:spPr>
            <a:xfrm>
              <a:off x="6311240" y="2644749"/>
              <a:ext cx="129523" cy="122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72488" y="1894405"/>
              <a:ext cx="7148948" cy="1620969"/>
              <a:chOff x="588103" y="1777999"/>
              <a:chExt cx="7148948" cy="1620969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588103" y="1777999"/>
                <a:ext cx="6199842" cy="1620969"/>
                <a:chOff x="588103" y="1777999"/>
                <a:chExt cx="6199842" cy="1620969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342000" y="1827259"/>
                  <a:ext cx="1144431" cy="1571709"/>
                  <a:chOff x="3124200" y="3213100"/>
                  <a:chExt cx="914400" cy="1282700"/>
                </a:xfrm>
                <a:noFill/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3124200" y="3213100"/>
                    <a:ext cx="914400" cy="1282700"/>
                  </a:xfrm>
                  <a:prstGeom prst="rect">
                    <a:avLst/>
                  </a:prstGeom>
                  <a:grp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Isosceles Triangle 29"/>
                  <p:cNvSpPr/>
                  <p:nvPr/>
                </p:nvSpPr>
                <p:spPr>
                  <a:xfrm rot="5400000">
                    <a:off x="3115818" y="3788156"/>
                    <a:ext cx="149352" cy="132588"/>
                  </a:xfrm>
                  <a:prstGeom prst="triangle">
                    <a:avLst/>
                  </a:prstGeom>
                  <a:grp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2060701" y="1789670"/>
                  <a:ext cx="524035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  <a:r>
                    <a:rPr lang="en-US" baseline="-25000" dirty="0"/>
                    <a:t>0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060701" y="2934752"/>
                  <a:ext cx="42573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184157" y="3022286"/>
                  <a:ext cx="1788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/>
                <p:cNvGrpSpPr/>
                <p:nvPr/>
              </p:nvGrpSpPr>
              <p:grpSpPr>
                <a:xfrm>
                  <a:off x="3895920" y="1777999"/>
                  <a:ext cx="1242737" cy="1609298"/>
                  <a:chOff x="1143000" y="2625210"/>
                  <a:chExt cx="992946" cy="1313377"/>
                </a:xfrm>
                <a:noFill/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143000" y="2655887"/>
                    <a:ext cx="914400" cy="1282700"/>
                    <a:chOff x="3124200" y="3213100"/>
                    <a:chExt cx="914400" cy="1282700"/>
                  </a:xfrm>
                  <a:grpFill/>
                </p:grpSpPr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3124200" y="3213100"/>
                      <a:ext cx="914400" cy="1282700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Isosceles Triangle 23"/>
                    <p:cNvSpPr/>
                    <p:nvPr/>
                  </p:nvSpPr>
                  <p:spPr>
                    <a:xfrm rot="5400000">
                      <a:off x="3115818" y="3788156"/>
                      <a:ext cx="149352" cy="132588"/>
                    </a:xfrm>
                    <a:prstGeom prst="triangle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717242" y="2625210"/>
                    <a:ext cx="418704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717242" y="3559732"/>
                    <a:ext cx="340158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815883" y="3631170"/>
                    <a:ext cx="142875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" name="Elbow Connector 6"/>
                <p:cNvCxnSpPr/>
                <p:nvPr/>
              </p:nvCxnSpPr>
              <p:spPr>
                <a:xfrm flipV="1">
                  <a:off x="588103" y="2613114"/>
                  <a:ext cx="623352" cy="445735"/>
                </a:xfrm>
                <a:prstGeom prst="bentConnector3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3765323" y="2533284"/>
                  <a:ext cx="127148" cy="1265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203531" y="2543216"/>
                  <a:ext cx="127148" cy="1265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Elbow Connector 34"/>
                <p:cNvCxnSpPr>
                  <a:endCxn id="32" idx="2"/>
                </p:cNvCxnSpPr>
                <p:nvPr/>
              </p:nvCxnSpPr>
              <p:spPr>
                <a:xfrm>
                  <a:off x="2499191" y="2027331"/>
                  <a:ext cx="1266132" cy="569212"/>
                </a:xfrm>
                <a:prstGeom prst="bentConnector3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1318252" y="1789670"/>
                  <a:ext cx="37156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25712" y="1789670"/>
                  <a:ext cx="37156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416385" y="1789670"/>
                  <a:ext cx="37156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078281" y="1789670"/>
                  <a:ext cx="37758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24360" y="1789670"/>
                  <a:ext cx="37758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973798" y="1789670"/>
                  <a:ext cx="37758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051948" y="1783030"/>
                <a:ext cx="2685103" cy="1609298"/>
                <a:chOff x="5051948" y="1783030"/>
                <a:chExt cx="2685103" cy="160929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6451601" y="1783030"/>
                  <a:ext cx="1285450" cy="1609298"/>
                  <a:chOff x="1143000" y="2625210"/>
                  <a:chExt cx="992946" cy="1313377"/>
                </a:xfrm>
                <a:noFill/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43000" y="2655887"/>
                    <a:ext cx="914400" cy="1282700"/>
                    <a:chOff x="3124200" y="3213100"/>
                    <a:chExt cx="914400" cy="1282700"/>
                  </a:xfrm>
                  <a:grpFill/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3124200" y="3213100"/>
                      <a:ext cx="914400" cy="1282700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Isosceles Triangle 17"/>
                    <p:cNvSpPr/>
                    <p:nvPr/>
                  </p:nvSpPr>
                  <p:spPr>
                    <a:xfrm rot="5400000">
                      <a:off x="3115818" y="3788156"/>
                      <a:ext cx="149352" cy="132588"/>
                    </a:xfrm>
                    <a:prstGeom prst="triangle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717242" y="2625210"/>
                    <a:ext cx="418704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717242" y="3559732"/>
                    <a:ext cx="340158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766833" y="3620805"/>
                    <a:ext cx="142875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Elbow Connector 58"/>
                <p:cNvCxnSpPr/>
                <p:nvPr/>
              </p:nvCxnSpPr>
              <p:spPr>
                <a:xfrm>
                  <a:off x="5051948" y="2027331"/>
                  <a:ext cx="1266132" cy="569212"/>
                </a:xfrm>
                <a:prstGeom prst="bentConnector3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0" y="1438019"/>
            <a:ext cx="11353800" cy="5419981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</a:rPr>
              <a:t>C</a:t>
            </a:r>
            <a:r>
              <a:rPr lang="en-US" sz="3200" baseline="-25000" dirty="0">
                <a:solidFill>
                  <a:prstClr val="black"/>
                </a:solidFill>
              </a:rPr>
              <a:t>k</a:t>
            </a:r>
            <a:r>
              <a:rPr lang="en-US" sz="3200" dirty="0">
                <a:solidFill>
                  <a:prstClr val="black"/>
                </a:solidFill>
              </a:rPr>
              <a:t> t.động cạnh xuống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24353" y="4020709"/>
            <a:ext cx="7325395" cy="2644244"/>
            <a:chOff x="1983705" y="4011598"/>
            <a:chExt cx="6569431" cy="2644244"/>
          </a:xfrm>
          <a:noFill/>
        </p:grpSpPr>
        <p:cxnSp>
          <p:nvCxnSpPr>
            <p:cNvPr id="69" name="Elbow Connector 68"/>
            <p:cNvCxnSpPr/>
            <p:nvPr/>
          </p:nvCxnSpPr>
          <p:spPr>
            <a:xfrm rot="5400000">
              <a:off x="7919106" y="5605963"/>
              <a:ext cx="479816" cy="2650"/>
            </a:xfrm>
            <a:prstGeom prst="bentConnector3">
              <a:avLst>
                <a:gd name="adj1" fmla="val 100952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146615" y="6060089"/>
              <a:ext cx="11074" cy="50370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 flipV="1">
              <a:off x="4289874" y="4821623"/>
              <a:ext cx="807574" cy="399471"/>
            </a:xfrm>
            <a:prstGeom prst="bentConnector3">
              <a:avLst>
                <a:gd name="adj1" fmla="val 10111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>
              <a:off x="2712842" y="4817983"/>
              <a:ext cx="1577032" cy="422756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>
              <a:off x="5080101" y="4819505"/>
              <a:ext cx="760609" cy="421234"/>
            </a:xfrm>
            <a:prstGeom prst="bentConnector3">
              <a:avLst>
                <a:gd name="adj1" fmla="val 74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 rot="10800000" flipH="1">
              <a:off x="2701238" y="4011598"/>
              <a:ext cx="5851898" cy="523128"/>
              <a:chOff x="4078289" y="3962153"/>
              <a:chExt cx="5788003" cy="411098"/>
            </a:xfrm>
            <a:grpFill/>
          </p:grpSpPr>
          <p:grpSp>
            <p:nvGrpSpPr>
              <p:cNvPr id="94" name="Group 93"/>
              <p:cNvGrpSpPr/>
              <p:nvPr/>
            </p:nvGrpSpPr>
            <p:grpSpPr>
              <a:xfrm>
                <a:off x="9548692" y="3962153"/>
                <a:ext cx="317600" cy="400217"/>
                <a:chOff x="9548692" y="3962153"/>
                <a:chExt cx="317600" cy="400217"/>
              </a:xfrm>
              <a:grpFill/>
            </p:grpSpPr>
            <p:cxnSp>
              <p:nvCxnSpPr>
                <p:cNvPr id="116" name="Elbow Connector 115"/>
                <p:cNvCxnSpPr/>
                <p:nvPr/>
              </p:nvCxnSpPr>
              <p:spPr>
                <a:xfrm flipV="1">
                  <a:off x="9555252" y="3962153"/>
                  <a:ext cx="311040" cy="909"/>
                </a:xfrm>
                <a:prstGeom prst="bentConnector3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9548692" y="3963062"/>
                  <a:ext cx="6560" cy="399308"/>
                </a:xfrm>
                <a:prstGeom prst="straightConnector1">
                  <a:avLst/>
                </a:prstGeom>
                <a:grpFill/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8756787" y="3973943"/>
                <a:ext cx="793861" cy="399308"/>
                <a:chOff x="4983481" y="4432306"/>
                <a:chExt cx="922019" cy="914400"/>
              </a:xfrm>
              <a:grpFill/>
            </p:grpSpPr>
            <p:cxnSp>
              <p:nvCxnSpPr>
                <p:cNvPr id="114" name="Elbow Connector 113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grpFill/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7190607" y="3969378"/>
                <a:ext cx="793861" cy="399308"/>
                <a:chOff x="4983481" y="4432306"/>
                <a:chExt cx="922019" cy="914400"/>
              </a:xfrm>
              <a:grpFill/>
            </p:grpSpPr>
            <p:cxnSp>
              <p:nvCxnSpPr>
                <p:cNvPr id="112" name="Elbow Connector 111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grpFill/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7971268" y="3969378"/>
                <a:ext cx="793861" cy="399308"/>
                <a:chOff x="4983481" y="4432306"/>
                <a:chExt cx="922019" cy="914400"/>
              </a:xfrm>
              <a:grpFill/>
            </p:grpSpPr>
            <p:cxnSp>
              <p:nvCxnSpPr>
                <p:cNvPr id="110" name="Elbow Connector 109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grpFill/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4865590" y="3969378"/>
                <a:ext cx="793861" cy="399308"/>
                <a:chOff x="4983481" y="4432306"/>
                <a:chExt cx="922019" cy="914400"/>
              </a:xfrm>
              <a:grpFill/>
            </p:grpSpPr>
            <p:cxnSp>
              <p:nvCxnSpPr>
                <p:cNvPr id="108" name="Elbow Connector 107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grpFill/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5646331" y="3969378"/>
                <a:ext cx="793861" cy="399308"/>
                <a:chOff x="4983481" y="4432306"/>
                <a:chExt cx="922019" cy="914400"/>
              </a:xfrm>
              <a:grpFill/>
            </p:grpSpPr>
            <p:cxnSp>
              <p:nvCxnSpPr>
                <p:cNvPr id="106" name="Elbow Connector 105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grpFill/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6429998" y="3969378"/>
                <a:ext cx="793861" cy="399308"/>
                <a:chOff x="4983481" y="4432306"/>
                <a:chExt cx="922019" cy="914400"/>
              </a:xfrm>
              <a:grpFill/>
            </p:grpSpPr>
            <p:cxnSp>
              <p:nvCxnSpPr>
                <p:cNvPr id="104" name="Elbow Connector 103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grpFill/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4078289" y="3969378"/>
                <a:ext cx="793861" cy="399308"/>
                <a:chOff x="4983481" y="4432306"/>
                <a:chExt cx="922019" cy="914400"/>
              </a:xfrm>
              <a:grpFill/>
            </p:grpSpPr>
            <p:cxnSp>
              <p:nvCxnSpPr>
                <p:cNvPr id="102" name="Elbow Connector 101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grpFill/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grpFill/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" name="Group 89"/>
            <p:cNvGrpSpPr/>
            <p:nvPr/>
          </p:nvGrpSpPr>
          <p:grpSpPr>
            <a:xfrm>
              <a:off x="2512091" y="5367380"/>
              <a:ext cx="5664222" cy="510977"/>
              <a:chOff x="3868548" y="5194656"/>
              <a:chExt cx="5664222" cy="496696"/>
            </a:xfrm>
            <a:grpFill/>
          </p:grpSpPr>
          <p:cxnSp>
            <p:nvCxnSpPr>
              <p:cNvPr id="92" name="Elbow Connector 91"/>
              <p:cNvCxnSpPr/>
              <p:nvPr/>
            </p:nvCxnSpPr>
            <p:spPr>
              <a:xfrm flipV="1">
                <a:off x="6444018" y="5194656"/>
                <a:ext cx="3088752" cy="487759"/>
              </a:xfrm>
              <a:prstGeom prst="bentConnector3">
                <a:avLst>
                  <a:gd name="adj1" fmla="val 50000"/>
                </a:avLst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Elbow Connector 92"/>
              <p:cNvCxnSpPr/>
              <p:nvPr/>
            </p:nvCxnSpPr>
            <p:spPr>
              <a:xfrm flipV="1">
                <a:off x="3868548" y="5194656"/>
                <a:ext cx="2597813" cy="496696"/>
              </a:xfrm>
              <a:prstGeom prst="bentConnector3">
                <a:avLst>
                  <a:gd name="adj1" fmla="val 38634"/>
                </a:avLst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Elbow Connector 90"/>
            <p:cNvCxnSpPr/>
            <p:nvPr/>
          </p:nvCxnSpPr>
          <p:spPr>
            <a:xfrm flipV="1">
              <a:off x="2477481" y="6066709"/>
              <a:ext cx="5712442" cy="457909"/>
            </a:xfrm>
            <a:prstGeom prst="bentConnector3">
              <a:avLst>
                <a:gd name="adj1" fmla="val 45674"/>
              </a:avLst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009821" y="4153024"/>
              <a:ext cx="37863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k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90698" y="4965720"/>
              <a:ext cx="4878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83705" y="5626115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25266" y="6286510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0800000" flipV="1">
              <a:off x="5833089" y="4829625"/>
              <a:ext cx="807574" cy="399471"/>
            </a:xfrm>
            <a:prstGeom prst="bentConnector3">
              <a:avLst>
                <a:gd name="adj1" fmla="val 10111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>
              <a:off x="6646281" y="4838329"/>
              <a:ext cx="760609" cy="421234"/>
            </a:xfrm>
            <a:prstGeom prst="bentConnector3">
              <a:avLst>
                <a:gd name="adj1" fmla="val 74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/>
            <p:nvPr/>
          </p:nvCxnSpPr>
          <p:spPr>
            <a:xfrm rot="10800000" flipV="1">
              <a:off x="7404887" y="4849210"/>
              <a:ext cx="807574" cy="399471"/>
            </a:xfrm>
            <a:prstGeom prst="bentConnector3">
              <a:avLst>
                <a:gd name="adj1" fmla="val 10111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16200000" flipH="1">
              <a:off x="7992567" y="5053207"/>
              <a:ext cx="411582" cy="4266"/>
            </a:xfrm>
            <a:prstGeom prst="bentConnector3">
              <a:avLst>
                <a:gd name="adj1" fmla="val 101685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087561" y="5372725"/>
              <a:ext cx="11074" cy="50370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54474" y="4134513"/>
                <a:ext cx="450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𝑓𝐶𝑘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74" y="4134513"/>
                <a:ext cx="45076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568" t="-2174" r="-1756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7854474" y="4820311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𝑓𝐶𝑘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74" y="4820311"/>
                <a:ext cx="885499" cy="526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854474" y="5540100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𝑓𝐶𝑘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74" y="5540100"/>
                <a:ext cx="885499" cy="526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854474" y="6170232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74" y="6170232"/>
                <a:ext cx="885499" cy="526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63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4"/>
            <a:ext cx="12192000" cy="124581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Mạch điện chi tiết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5" y="1406769"/>
            <a:ext cx="11915335" cy="5451230"/>
          </a:xfrm>
        </p:spPr>
        <p:txBody>
          <a:bodyPr>
            <a:normAutofit/>
          </a:bodyPr>
          <a:lstStyle/>
          <a:p>
            <a:r>
              <a:rPr lang="en-US" sz="3200" dirty="0"/>
              <a:t>Vẽ cho 1 phần tử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535331" y="2258456"/>
            <a:ext cx="8537598" cy="4339427"/>
            <a:chOff x="766689" y="2029296"/>
            <a:chExt cx="8537598" cy="4339427"/>
          </a:xfrm>
        </p:grpSpPr>
        <p:sp>
          <p:nvSpPr>
            <p:cNvPr id="4" name="Rectangle 3"/>
            <p:cNvSpPr/>
            <p:nvPr/>
          </p:nvSpPr>
          <p:spPr>
            <a:xfrm>
              <a:off x="6204555" y="2658792"/>
              <a:ext cx="1589649" cy="2096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Delay 4"/>
            <p:cNvSpPr/>
            <p:nvPr/>
          </p:nvSpPr>
          <p:spPr>
            <a:xfrm>
              <a:off x="2757267" y="2264898"/>
              <a:ext cx="612648" cy="787791"/>
            </a:xfrm>
            <a:prstGeom prst="flowChartDelay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/>
            <p:cNvSpPr/>
            <p:nvPr/>
          </p:nvSpPr>
          <p:spPr>
            <a:xfrm>
              <a:off x="2757267" y="3233003"/>
              <a:ext cx="612648" cy="787791"/>
            </a:xfrm>
            <a:prstGeom prst="flowChartDelay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lay 6"/>
            <p:cNvSpPr/>
            <p:nvPr/>
          </p:nvSpPr>
          <p:spPr>
            <a:xfrm>
              <a:off x="2757267" y="4201108"/>
              <a:ext cx="612648" cy="787791"/>
            </a:xfrm>
            <a:prstGeom prst="flowChartDelay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oon 7"/>
            <p:cNvSpPr/>
            <p:nvPr/>
          </p:nvSpPr>
          <p:spPr>
            <a:xfrm rot="10800000">
              <a:off x="4684540" y="3233002"/>
              <a:ext cx="956603" cy="787791"/>
            </a:xfrm>
            <a:prstGeom prst="moon">
              <a:avLst>
                <a:gd name="adj" fmla="val 784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Elbow Connector 9"/>
            <p:cNvCxnSpPr/>
            <p:nvPr/>
          </p:nvCxnSpPr>
          <p:spPr>
            <a:xfrm flipV="1">
              <a:off x="3369915" y="3895158"/>
              <a:ext cx="1441236" cy="699846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>
              <a:off x="3369915" y="2658792"/>
              <a:ext cx="1441236" cy="774357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6" idx="3"/>
            </p:cNvCxnSpPr>
            <p:nvPr/>
          </p:nvCxnSpPr>
          <p:spPr>
            <a:xfrm flipH="1">
              <a:off x="3369915" y="3626897"/>
              <a:ext cx="1520802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84121" y="3233002"/>
              <a:ext cx="829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74293" y="3365287"/>
              <a:ext cx="829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Q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523720" y="3626899"/>
              <a:ext cx="68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794204" y="3626899"/>
              <a:ext cx="68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266092" y="5542671"/>
              <a:ext cx="720820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66092" y="6119446"/>
              <a:ext cx="720820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474293" y="5209048"/>
              <a:ext cx="829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74293" y="5845503"/>
              <a:ext cx="829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266092" y="2475914"/>
              <a:ext cx="14911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266092" y="3365287"/>
              <a:ext cx="14911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266092" y="4350025"/>
              <a:ext cx="14911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66689" y="2029296"/>
              <a:ext cx="829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</a:t>
              </a:r>
              <a:r>
                <a:rPr lang="en-US" sz="2800" baseline="-25000" dirty="0"/>
                <a:t>R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6689" y="2999531"/>
              <a:ext cx="829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Q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6689" y="3983471"/>
              <a:ext cx="829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</a:t>
              </a:r>
              <a:r>
                <a:rPr lang="en-US" sz="2800" baseline="-25000" dirty="0"/>
                <a:t>0</a:t>
              </a:r>
              <a:endParaRPr lang="en-US" sz="28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570952" y="2614820"/>
              <a:ext cx="168812" cy="1442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570952" y="2824058"/>
              <a:ext cx="168812" cy="1442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570952" y="3530154"/>
              <a:ext cx="168812" cy="1442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570952" y="4739829"/>
              <a:ext cx="168812" cy="1442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Elbow Connector 43"/>
            <p:cNvCxnSpPr/>
            <p:nvPr/>
          </p:nvCxnSpPr>
          <p:spPr>
            <a:xfrm rot="5400000">
              <a:off x="696271" y="3664660"/>
              <a:ext cx="2839288" cy="910077"/>
            </a:xfrm>
            <a:prstGeom prst="bentConnector3">
              <a:avLst>
                <a:gd name="adj1" fmla="val -53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5400000">
              <a:off x="709512" y="4254676"/>
              <a:ext cx="3147835" cy="575050"/>
            </a:xfrm>
            <a:prstGeom prst="bentConnector3">
              <a:avLst>
                <a:gd name="adj1" fmla="val -228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011679" y="3626897"/>
              <a:ext cx="5592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660876" y="3878523"/>
              <a:ext cx="1078888" cy="166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60876" y="4808939"/>
              <a:ext cx="934798" cy="1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995904" y="4562023"/>
              <a:ext cx="744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519616" y="42197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01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04" y="1258423"/>
            <a:ext cx="10515600" cy="3749675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sz="9600" dirty="0"/>
              <a:t>KẾT THÚC BÀI 4</a:t>
            </a:r>
          </a:p>
        </p:txBody>
      </p:sp>
    </p:spTree>
    <p:extLst>
      <p:ext uri="{BB962C8B-B14F-4D97-AF65-F5344CB8AC3E}">
        <p14:creationId xmlns:p14="http://schemas.microsoft.com/office/powerpoint/2010/main" val="3132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62"/>
            <a:ext cx="12191999" cy="1452555"/>
          </a:xfrm>
          <a:gradFill flip="none" rotWithShape="1">
            <a:gsLst>
              <a:gs pos="42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Mạch đếm lên không đồng bộ mod 2</a:t>
            </a:r>
            <a:r>
              <a:rPr lang="en-US" baseline="30000" dirty="0">
                <a:solidFill>
                  <a:prstClr val="black"/>
                </a:solidFill>
              </a:rPr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1" y="1310293"/>
            <a:ext cx="12191999" cy="5629208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</a:rPr>
              <a:t>C</a:t>
            </a:r>
            <a:r>
              <a:rPr lang="en-US" sz="3200" baseline="-25000" dirty="0">
                <a:solidFill>
                  <a:prstClr val="black"/>
                </a:solidFill>
              </a:rPr>
              <a:t>k</a:t>
            </a:r>
            <a:r>
              <a:rPr lang="en-US" sz="3200" dirty="0">
                <a:solidFill>
                  <a:prstClr val="black"/>
                </a:solidFill>
              </a:rPr>
              <a:t> t.động cạnh lên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06" name="Group 405"/>
          <p:cNvGrpSpPr/>
          <p:nvPr/>
        </p:nvGrpSpPr>
        <p:grpSpPr>
          <a:xfrm>
            <a:off x="3449020" y="1633038"/>
            <a:ext cx="6723680" cy="1729910"/>
            <a:chOff x="3449021" y="2040045"/>
            <a:chExt cx="5495412" cy="1322902"/>
          </a:xfrm>
        </p:grpSpPr>
        <p:grpSp>
          <p:nvGrpSpPr>
            <p:cNvPr id="121" name="Group 120"/>
            <p:cNvGrpSpPr/>
            <p:nvPr/>
          </p:nvGrpSpPr>
          <p:grpSpPr>
            <a:xfrm>
              <a:off x="3956124" y="2040045"/>
              <a:ext cx="4988309" cy="1322902"/>
              <a:chOff x="3594588" y="3167634"/>
              <a:chExt cx="4988309" cy="1322902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594588" y="3177159"/>
                <a:ext cx="914400" cy="1313377"/>
                <a:chOff x="1143000" y="2625210"/>
                <a:chExt cx="914400" cy="1313377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1143000" y="2655887"/>
                  <a:ext cx="914400" cy="1282700"/>
                  <a:chOff x="3124200" y="3213100"/>
                  <a:chExt cx="914400" cy="1282700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3124200" y="3213100"/>
                    <a:ext cx="914400" cy="12827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Isosceles Triangle 87"/>
                  <p:cNvSpPr/>
                  <p:nvPr/>
                </p:nvSpPr>
                <p:spPr>
                  <a:xfrm rot="5400000">
                    <a:off x="3115818" y="3788156"/>
                    <a:ext cx="149352" cy="13258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717242" y="2625210"/>
                  <a:ext cx="340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717242" y="3559732"/>
                  <a:ext cx="340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815883" y="3631170"/>
                  <a:ext cx="1428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5635169" y="3167634"/>
                <a:ext cx="914400" cy="1313377"/>
                <a:chOff x="1143000" y="2625210"/>
                <a:chExt cx="914400" cy="1313377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1143000" y="2655887"/>
                  <a:ext cx="914400" cy="1282700"/>
                  <a:chOff x="3124200" y="3213100"/>
                  <a:chExt cx="914400" cy="1282700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124200" y="3213100"/>
                    <a:ext cx="914400" cy="12827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Isosceles Triangle 100"/>
                  <p:cNvSpPr/>
                  <p:nvPr/>
                </p:nvSpPr>
                <p:spPr>
                  <a:xfrm rot="5400000">
                    <a:off x="3115818" y="3788156"/>
                    <a:ext cx="149352" cy="13258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1717242" y="2625210"/>
                  <a:ext cx="340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717242" y="3559732"/>
                  <a:ext cx="340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815883" y="3631170"/>
                  <a:ext cx="1428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7668497" y="3171740"/>
                <a:ext cx="914400" cy="1313377"/>
                <a:chOff x="1143000" y="2625210"/>
                <a:chExt cx="914400" cy="1313377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1143000" y="2655887"/>
                  <a:ext cx="914400" cy="1282700"/>
                  <a:chOff x="3124200" y="3213100"/>
                  <a:chExt cx="914400" cy="1282700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3124200" y="3213100"/>
                    <a:ext cx="914400" cy="12827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Isosceles Triangle 107"/>
                  <p:cNvSpPr/>
                  <p:nvPr/>
                </p:nvSpPr>
                <p:spPr>
                  <a:xfrm rot="5400000">
                    <a:off x="3115818" y="3788156"/>
                    <a:ext cx="149352" cy="13258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4" name="TextBox 103"/>
                <p:cNvSpPr txBox="1"/>
                <p:nvPr/>
              </p:nvSpPr>
              <p:spPr>
                <a:xfrm>
                  <a:off x="1717242" y="2625210"/>
                  <a:ext cx="340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717242" y="3559732"/>
                  <a:ext cx="340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815883" y="3631170"/>
                  <a:ext cx="1428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Elbow Connector 112"/>
              <p:cNvCxnSpPr>
                <a:endCxn id="101" idx="3"/>
              </p:cNvCxnSpPr>
              <p:nvPr/>
            </p:nvCxnSpPr>
            <p:spPr>
              <a:xfrm flipV="1">
                <a:off x="4499942" y="3839661"/>
                <a:ext cx="1135227" cy="456687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/>
              <p:nvPr/>
            </p:nvCxnSpPr>
            <p:spPr>
              <a:xfrm flipV="1">
                <a:off x="6549568" y="3839661"/>
                <a:ext cx="1135227" cy="456687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Elbow Connector 118"/>
            <p:cNvCxnSpPr/>
            <p:nvPr/>
          </p:nvCxnSpPr>
          <p:spPr>
            <a:xfrm flipV="1">
              <a:off x="3449021" y="2721597"/>
              <a:ext cx="498058" cy="363772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Content Placeholder 2"/>
          <p:cNvSpPr txBox="1">
            <a:spLocks/>
          </p:cNvSpPr>
          <p:nvPr/>
        </p:nvSpPr>
        <p:spPr>
          <a:xfrm>
            <a:off x="2328010" y="15883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93" name="Content Placeholder 2"/>
          <p:cNvSpPr txBox="1">
            <a:spLocks/>
          </p:cNvSpPr>
          <p:nvPr/>
        </p:nvSpPr>
        <p:spPr>
          <a:xfrm>
            <a:off x="2294499" y="15883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95" name="Content Placeholder 2"/>
          <p:cNvSpPr txBox="1">
            <a:spLocks/>
          </p:cNvSpPr>
          <p:nvPr/>
        </p:nvSpPr>
        <p:spPr>
          <a:xfrm>
            <a:off x="3873799" y="15883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8535806" y="-101704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  <p:grpSp>
        <p:nvGrpSpPr>
          <p:cNvPr id="456" name="Group 455"/>
          <p:cNvGrpSpPr/>
          <p:nvPr/>
        </p:nvGrpSpPr>
        <p:grpSpPr>
          <a:xfrm>
            <a:off x="2832934" y="3681295"/>
            <a:ext cx="7820552" cy="3002170"/>
            <a:chOff x="3351142" y="3962153"/>
            <a:chExt cx="6526130" cy="2506683"/>
          </a:xfrm>
        </p:grpSpPr>
        <p:cxnSp>
          <p:nvCxnSpPr>
            <p:cNvPr id="380" name="Elbow Connector 379"/>
            <p:cNvCxnSpPr/>
            <p:nvPr/>
          </p:nvCxnSpPr>
          <p:spPr>
            <a:xfrm rot="5400000">
              <a:off x="9286543" y="5418957"/>
              <a:ext cx="479816" cy="2650"/>
            </a:xfrm>
            <a:prstGeom prst="bentConnector3">
              <a:avLst>
                <a:gd name="adj1" fmla="val 100952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H="1">
              <a:off x="9514052" y="5873083"/>
              <a:ext cx="11074" cy="50370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5" name="Group 454"/>
            <p:cNvGrpSpPr/>
            <p:nvPr/>
          </p:nvGrpSpPr>
          <p:grpSpPr>
            <a:xfrm>
              <a:off x="3351142" y="3962153"/>
              <a:ext cx="6526130" cy="2506683"/>
              <a:chOff x="3351142" y="3962153"/>
              <a:chExt cx="6526130" cy="2506683"/>
            </a:xfrm>
          </p:grpSpPr>
          <p:cxnSp>
            <p:nvCxnSpPr>
              <p:cNvPr id="409" name="Elbow Connector 408"/>
              <p:cNvCxnSpPr/>
              <p:nvPr/>
            </p:nvCxnSpPr>
            <p:spPr>
              <a:xfrm rot="10800000" flipV="1">
                <a:off x="5657311" y="4634617"/>
                <a:ext cx="807574" cy="399471"/>
              </a:xfrm>
              <a:prstGeom prst="bentConnector3">
                <a:avLst>
                  <a:gd name="adj1" fmla="val 10111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0" name="Group 409"/>
              <p:cNvGrpSpPr/>
              <p:nvPr/>
            </p:nvGrpSpPr>
            <p:grpSpPr>
              <a:xfrm>
                <a:off x="3351142" y="3962153"/>
                <a:ext cx="6526130" cy="2506683"/>
                <a:chOff x="3340162" y="3962153"/>
                <a:chExt cx="6526130" cy="2506683"/>
              </a:xfrm>
            </p:grpSpPr>
            <p:grpSp>
              <p:nvGrpSpPr>
                <p:cNvPr id="411" name="Group 410"/>
                <p:cNvGrpSpPr/>
                <p:nvPr/>
              </p:nvGrpSpPr>
              <p:grpSpPr>
                <a:xfrm>
                  <a:off x="3340162" y="3962153"/>
                  <a:ext cx="6526130" cy="2506683"/>
                  <a:chOff x="3340162" y="3962153"/>
                  <a:chExt cx="6526130" cy="2506683"/>
                </a:xfrm>
              </p:grpSpPr>
              <p:cxnSp>
                <p:nvCxnSpPr>
                  <p:cNvPr id="413" name="Elbow Connector 412"/>
                  <p:cNvCxnSpPr/>
                  <p:nvPr/>
                </p:nvCxnSpPr>
                <p:spPr>
                  <a:xfrm>
                    <a:off x="4069299" y="4630977"/>
                    <a:ext cx="1577032" cy="42275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Elbow Connector 413"/>
                  <p:cNvCxnSpPr/>
                  <p:nvPr/>
                </p:nvCxnSpPr>
                <p:spPr>
                  <a:xfrm>
                    <a:off x="6436558" y="4632499"/>
                    <a:ext cx="760609" cy="421234"/>
                  </a:xfrm>
                  <a:prstGeom prst="bentConnector3">
                    <a:avLst>
                      <a:gd name="adj1" fmla="val 743"/>
                    </a:avLst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15" name="Group 414"/>
                  <p:cNvGrpSpPr/>
                  <p:nvPr/>
                </p:nvGrpSpPr>
                <p:grpSpPr>
                  <a:xfrm>
                    <a:off x="3340162" y="3962153"/>
                    <a:ext cx="6526130" cy="2506683"/>
                    <a:chOff x="3340162" y="3962153"/>
                    <a:chExt cx="6526130" cy="2506683"/>
                  </a:xfrm>
                </p:grpSpPr>
                <p:grpSp>
                  <p:nvGrpSpPr>
                    <p:cNvPr id="419" name="Group 418"/>
                    <p:cNvGrpSpPr/>
                    <p:nvPr/>
                  </p:nvGrpSpPr>
                  <p:grpSpPr>
                    <a:xfrm>
                      <a:off x="3340162" y="3962153"/>
                      <a:ext cx="6526130" cy="2506683"/>
                      <a:chOff x="3340162" y="3962153"/>
                      <a:chExt cx="6526130" cy="2506683"/>
                    </a:xfrm>
                  </p:grpSpPr>
                  <p:grpSp>
                    <p:nvGrpSpPr>
                      <p:cNvPr id="421" name="Group 420"/>
                      <p:cNvGrpSpPr/>
                      <p:nvPr/>
                    </p:nvGrpSpPr>
                    <p:grpSpPr>
                      <a:xfrm>
                        <a:off x="3833938" y="3962153"/>
                        <a:ext cx="6032354" cy="2375459"/>
                        <a:chOff x="3833938" y="3962153"/>
                        <a:chExt cx="6032354" cy="2375459"/>
                      </a:xfrm>
                    </p:grpSpPr>
                    <p:grpSp>
                      <p:nvGrpSpPr>
                        <p:cNvPr id="426" name="Group 425"/>
                        <p:cNvGrpSpPr/>
                        <p:nvPr/>
                      </p:nvGrpSpPr>
                      <p:grpSpPr>
                        <a:xfrm>
                          <a:off x="4078289" y="3962153"/>
                          <a:ext cx="5788003" cy="411098"/>
                          <a:chOff x="4078289" y="3962153"/>
                          <a:chExt cx="5788003" cy="411098"/>
                        </a:xfrm>
                      </p:grpSpPr>
                      <p:grpSp>
                        <p:nvGrpSpPr>
                          <p:cNvPr id="431" name="Group 430"/>
                          <p:cNvGrpSpPr/>
                          <p:nvPr/>
                        </p:nvGrpSpPr>
                        <p:grpSpPr>
                          <a:xfrm>
                            <a:off x="9548692" y="3962153"/>
                            <a:ext cx="317600" cy="400217"/>
                            <a:chOff x="9548692" y="3962153"/>
                            <a:chExt cx="317600" cy="400217"/>
                          </a:xfrm>
                        </p:grpSpPr>
                        <p:cxnSp>
                          <p:nvCxnSpPr>
                            <p:cNvPr id="453" name="Elbow Connector 452"/>
                            <p:cNvCxnSpPr/>
                            <p:nvPr/>
                          </p:nvCxnSpPr>
                          <p:spPr>
                            <a:xfrm flipV="1">
                              <a:off x="9555252" y="3962153"/>
                              <a:ext cx="311040" cy="909"/>
                            </a:xfrm>
                            <a:prstGeom prst="bentConnector3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54" name="Straight Arrow Connector 453"/>
                            <p:cNvCxnSpPr/>
                            <p:nvPr/>
                          </p:nvCxnSpPr>
                          <p:spPr>
                            <a:xfrm flipV="1">
                              <a:off x="9548692" y="3963062"/>
                              <a:ext cx="6560" cy="399308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432" name="Group 431"/>
                          <p:cNvGrpSpPr/>
                          <p:nvPr/>
                        </p:nvGrpSpPr>
                        <p:grpSpPr>
                          <a:xfrm>
                            <a:off x="8756787" y="3973943"/>
                            <a:ext cx="793861" cy="399308"/>
                            <a:chOff x="4983481" y="4432306"/>
                            <a:chExt cx="922019" cy="914400"/>
                          </a:xfrm>
                        </p:grpSpPr>
                        <p:cxnSp>
                          <p:nvCxnSpPr>
                            <p:cNvPr id="451" name="Elbow Connector 450"/>
                            <p:cNvCxnSpPr/>
                            <p:nvPr/>
                          </p:nvCxnSpPr>
                          <p:spPr>
                            <a:xfrm>
                              <a:off x="4991100" y="4432306"/>
                              <a:ext cx="914400" cy="914400"/>
                            </a:xfrm>
                            <a:prstGeom prst="bentConnector3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52" name="Straight Arrow Connector 451"/>
                            <p:cNvCxnSpPr/>
                            <p:nvPr/>
                          </p:nvCxnSpPr>
                          <p:spPr>
                            <a:xfrm flipV="1">
                              <a:off x="4983481" y="4432306"/>
                              <a:ext cx="7619" cy="91440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433" name="Group 432"/>
                          <p:cNvGrpSpPr/>
                          <p:nvPr/>
                        </p:nvGrpSpPr>
                        <p:grpSpPr>
                          <a:xfrm>
                            <a:off x="7190607" y="3969378"/>
                            <a:ext cx="793861" cy="399308"/>
                            <a:chOff x="4983481" y="4432306"/>
                            <a:chExt cx="922019" cy="914400"/>
                          </a:xfrm>
                        </p:grpSpPr>
                        <p:cxnSp>
                          <p:nvCxnSpPr>
                            <p:cNvPr id="449" name="Elbow Connector 448"/>
                            <p:cNvCxnSpPr/>
                            <p:nvPr/>
                          </p:nvCxnSpPr>
                          <p:spPr>
                            <a:xfrm>
                              <a:off x="4991100" y="4432306"/>
                              <a:ext cx="914400" cy="914400"/>
                            </a:xfrm>
                            <a:prstGeom prst="bentConnector3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50" name="Straight Arrow Connector 449"/>
                            <p:cNvCxnSpPr/>
                            <p:nvPr/>
                          </p:nvCxnSpPr>
                          <p:spPr>
                            <a:xfrm flipV="1">
                              <a:off x="4983481" y="4432306"/>
                              <a:ext cx="7619" cy="91440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434" name="Group 433"/>
                          <p:cNvGrpSpPr/>
                          <p:nvPr/>
                        </p:nvGrpSpPr>
                        <p:grpSpPr>
                          <a:xfrm>
                            <a:off x="7971268" y="3969378"/>
                            <a:ext cx="793861" cy="399308"/>
                            <a:chOff x="4983481" y="4432306"/>
                            <a:chExt cx="922019" cy="914400"/>
                          </a:xfrm>
                        </p:grpSpPr>
                        <p:cxnSp>
                          <p:nvCxnSpPr>
                            <p:cNvPr id="447" name="Elbow Connector 446"/>
                            <p:cNvCxnSpPr/>
                            <p:nvPr/>
                          </p:nvCxnSpPr>
                          <p:spPr>
                            <a:xfrm>
                              <a:off x="4991100" y="4432306"/>
                              <a:ext cx="914400" cy="914400"/>
                            </a:xfrm>
                            <a:prstGeom prst="bentConnector3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48" name="Straight Arrow Connector 447"/>
                            <p:cNvCxnSpPr/>
                            <p:nvPr/>
                          </p:nvCxnSpPr>
                          <p:spPr>
                            <a:xfrm flipV="1">
                              <a:off x="4983481" y="4432306"/>
                              <a:ext cx="7619" cy="91440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435" name="Group 434"/>
                          <p:cNvGrpSpPr/>
                          <p:nvPr/>
                        </p:nvGrpSpPr>
                        <p:grpSpPr>
                          <a:xfrm>
                            <a:off x="4865590" y="3969378"/>
                            <a:ext cx="793861" cy="399308"/>
                            <a:chOff x="4983481" y="4432306"/>
                            <a:chExt cx="922019" cy="914400"/>
                          </a:xfrm>
                        </p:grpSpPr>
                        <p:cxnSp>
                          <p:nvCxnSpPr>
                            <p:cNvPr id="445" name="Elbow Connector 444"/>
                            <p:cNvCxnSpPr/>
                            <p:nvPr/>
                          </p:nvCxnSpPr>
                          <p:spPr>
                            <a:xfrm>
                              <a:off x="4991100" y="4432306"/>
                              <a:ext cx="914400" cy="914400"/>
                            </a:xfrm>
                            <a:prstGeom prst="bentConnector3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46" name="Straight Arrow Connector 445"/>
                            <p:cNvCxnSpPr/>
                            <p:nvPr/>
                          </p:nvCxnSpPr>
                          <p:spPr>
                            <a:xfrm flipV="1">
                              <a:off x="4983481" y="4432306"/>
                              <a:ext cx="7619" cy="91440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436" name="Group 435"/>
                          <p:cNvGrpSpPr/>
                          <p:nvPr/>
                        </p:nvGrpSpPr>
                        <p:grpSpPr>
                          <a:xfrm>
                            <a:off x="5646331" y="3969378"/>
                            <a:ext cx="793861" cy="399308"/>
                            <a:chOff x="4983481" y="4432306"/>
                            <a:chExt cx="922019" cy="914400"/>
                          </a:xfrm>
                        </p:grpSpPr>
                        <p:cxnSp>
                          <p:nvCxnSpPr>
                            <p:cNvPr id="443" name="Elbow Connector 442"/>
                            <p:cNvCxnSpPr/>
                            <p:nvPr/>
                          </p:nvCxnSpPr>
                          <p:spPr>
                            <a:xfrm>
                              <a:off x="4991100" y="4432306"/>
                              <a:ext cx="914400" cy="914400"/>
                            </a:xfrm>
                            <a:prstGeom prst="bentConnector3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44" name="Straight Arrow Connector 443"/>
                            <p:cNvCxnSpPr/>
                            <p:nvPr/>
                          </p:nvCxnSpPr>
                          <p:spPr>
                            <a:xfrm flipV="1">
                              <a:off x="4983481" y="4432306"/>
                              <a:ext cx="7619" cy="91440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437" name="Group 436"/>
                          <p:cNvGrpSpPr/>
                          <p:nvPr/>
                        </p:nvGrpSpPr>
                        <p:grpSpPr>
                          <a:xfrm>
                            <a:off x="6429998" y="3969378"/>
                            <a:ext cx="793861" cy="399308"/>
                            <a:chOff x="4983481" y="4432306"/>
                            <a:chExt cx="922019" cy="914400"/>
                          </a:xfrm>
                        </p:grpSpPr>
                        <p:cxnSp>
                          <p:nvCxnSpPr>
                            <p:cNvPr id="441" name="Elbow Connector 440"/>
                            <p:cNvCxnSpPr/>
                            <p:nvPr/>
                          </p:nvCxnSpPr>
                          <p:spPr>
                            <a:xfrm>
                              <a:off x="4991100" y="4432306"/>
                              <a:ext cx="914400" cy="914400"/>
                            </a:xfrm>
                            <a:prstGeom prst="bentConnector3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42" name="Straight Arrow Connector 441"/>
                            <p:cNvCxnSpPr/>
                            <p:nvPr/>
                          </p:nvCxnSpPr>
                          <p:spPr>
                            <a:xfrm flipV="1">
                              <a:off x="4983481" y="4432306"/>
                              <a:ext cx="7619" cy="91440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438" name="Group 437"/>
                          <p:cNvGrpSpPr/>
                          <p:nvPr/>
                        </p:nvGrpSpPr>
                        <p:grpSpPr>
                          <a:xfrm>
                            <a:off x="4078289" y="3969378"/>
                            <a:ext cx="793861" cy="399308"/>
                            <a:chOff x="4983481" y="4432306"/>
                            <a:chExt cx="922019" cy="914400"/>
                          </a:xfrm>
                        </p:grpSpPr>
                        <p:cxnSp>
                          <p:nvCxnSpPr>
                            <p:cNvPr id="439" name="Elbow Connector 438"/>
                            <p:cNvCxnSpPr/>
                            <p:nvPr/>
                          </p:nvCxnSpPr>
                          <p:spPr>
                            <a:xfrm>
                              <a:off x="4991100" y="4432306"/>
                              <a:ext cx="914400" cy="914400"/>
                            </a:xfrm>
                            <a:prstGeom prst="bentConnector3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40" name="Straight Arrow Connector 439"/>
                            <p:cNvCxnSpPr/>
                            <p:nvPr/>
                          </p:nvCxnSpPr>
                          <p:spPr>
                            <a:xfrm flipV="1">
                              <a:off x="4983481" y="4432306"/>
                              <a:ext cx="7619" cy="91440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427" name="Group 426"/>
                        <p:cNvGrpSpPr/>
                        <p:nvPr/>
                      </p:nvGrpSpPr>
                      <p:grpSpPr>
                        <a:xfrm>
                          <a:off x="3868548" y="5194656"/>
                          <a:ext cx="5664222" cy="496696"/>
                          <a:chOff x="3868548" y="5194656"/>
                          <a:chExt cx="5664222" cy="496696"/>
                        </a:xfrm>
                      </p:grpSpPr>
                      <p:cxnSp>
                        <p:nvCxnSpPr>
                          <p:cNvPr id="429" name="Elbow Connector 428"/>
                          <p:cNvCxnSpPr/>
                          <p:nvPr/>
                        </p:nvCxnSpPr>
                        <p:spPr>
                          <a:xfrm flipV="1">
                            <a:off x="6444018" y="5194656"/>
                            <a:ext cx="3088752" cy="487759"/>
                          </a:xfrm>
                          <a:prstGeom prst="bentConnector3">
                            <a:avLst>
                              <a:gd name="adj1" fmla="val 50000"/>
                            </a:avLst>
                          </a:prstGeom>
                          <a:ln w="28575"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0" name="Elbow Connector 429"/>
                          <p:cNvCxnSpPr/>
                          <p:nvPr/>
                        </p:nvCxnSpPr>
                        <p:spPr>
                          <a:xfrm flipV="1">
                            <a:off x="3868548" y="5194656"/>
                            <a:ext cx="2597813" cy="496696"/>
                          </a:xfrm>
                          <a:prstGeom prst="bentConnector3">
                            <a:avLst>
                              <a:gd name="adj1" fmla="val 38634"/>
                            </a:avLst>
                          </a:prstGeom>
                          <a:ln w="28575"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28" name="Elbow Connector 427"/>
                        <p:cNvCxnSpPr/>
                        <p:nvPr/>
                      </p:nvCxnSpPr>
                      <p:spPr>
                        <a:xfrm flipV="1">
                          <a:off x="3833938" y="5879703"/>
                          <a:ext cx="5712442" cy="457909"/>
                        </a:xfrm>
                        <a:prstGeom prst="bentConnector3">
                          <a:avLst>
                            <a:gd name="adj1" fmla="val 45674"/>
                          </a:avLst>
                        </a:prstGeom>
                        <a:ln w="28575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22" name="TextBox 421"/>
                      <p:cNvSpPr txBox="1"/>
                      <p:nvPr/>
                    </p:nvSpPr>
                    <p:spPr>
                      <a:xfrm>
                        <a:off x="3366278" y="3966018"/>
                        <a:ext cx="378630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C</a:t>
                        </a:r>
                        <a:r>
                          <a:rPr lang="en-US" baseline="-25000" dirty="0"/>
                          <a:t>k</a:t>
                        </a:r>
                        <a:endParaRPr lang="en-US" dirty="0"/>
                      </a:p>
                    </p:txBody>
                  </p:sp>
                  <p:sp>
                    <p:nvSpPr>
                      <p:cNvPr id="423" name="TextBox 422"/>
                      <p:cNvSpPr txBox="1"/>
                      <p:nvPr/>
                    </p:nvSpPr>
                    <p:spPr>
                      <a:xfrm>
                        <a:off x="3347155" y="4778714"/>
                        <a:ext cx="487840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Q</a:t>
                        </a:r>
                        <a:r>
                          <a:rPr lang="en-US" baseline="-25000" dirty="0"/>
                          <a:t>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424" name="TextBox 423"/>
                      <p:cNvSpPr txBox="1"/>
                      <p:nvPr/>
                    </p:nvSpPr>
                    <p:spPr>
                      <a:xfrm>
                        <a:off x="3340162" y="5439109"/>
                        <a:ext cx="418704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Q</a:t>
                        </a:r>
                        <a:r>
                          <a:rPr lang="en-US" baseline="-25000" dirty="0"/>
                          <a:t>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425" name="TextBox 424"/>
                      <p:cNvSpPr txBox="1"/>
                      <p:nvPr/>
                    </p:nvSpPr>
                    <p:spPr>
                      <a:xfrm>
                        <a:off x="3381723" y="6099504"/>
                        <a:ext cx="418704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Q</a:t>
                        </a:r>
                        <a:r>
                          <a:rPr lang="en-US" baseline="-25000" dirty="0"/>
                          <a:t>2</a:t>
                        </a:r>
                        <a:endParaRPr lang="en-US" dirty="0"/>
                      </a:p>
                    </p:txBody>
                  </p:sp>
                </p:grpSp>
                <p:cxnSp>
                  <p:nvCxnSpPr>
                    <p:cNvPr id="420" name="Elbow Connector 419"/>
                    <p:cNvCxnSpPr/>
                    <p:nvPr/>
                  </p:nvCxnSpPr>
                  <p:spPr>
                    <a:xfrm rot="10800000" flipV="1">
                      <a:off x="7189546" y="4642619"/>
                      <a:ext cx="807574" cy="399471"/>
                    </a:xfrm>
                    <a:prstGeom prst="bentConnector3">
                      <a:avLst>
                        <a:gd name="adj1" fmla="val 101110"/>
                      </a:avLst>
                    </a:prstGeom>
                    <a:ln w="28575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6" name="Elbow Connector 415"/>
                  <p:cNvCxnSpPr/>
                  <p:nvPr/>
                </p:nvCxnSpPr>
                <p:spPr>
                  <a:xfrm>
                    <a:off x="8002738" y="4651323"/>
                    <a:ext cx="760609" cy="421234"/>
                  </a:xfrm>
                  <a:prstGeom prst="bentConnector3">
                    <a:avLst>
                      <a:gd name="adj1" fmla="val 743"/>
                    </a:avLst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Elbow Connector 416"/>
                  <p:cNvCxnSpPr/>
                  <p:nvPr/>
                </p:nvCxnSpPr>
                <p:spPr>
                  <a:xfrm rot="10800000" flipV="1">
                    <a:off x="8761344" y="4662204"/>
                    <a:ext cx="807574" cy="399471"/>
                  </a:xfrm>
                  <a:prstGeom prst="bentConnector3">
                    <a:avLst>
                      <a:gd name="adj1" fmla="val 101110"/>
                    </a:avLst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Elbow Connector 417"/>
                  <p:cNvCxnSpPr/>
                  <p:nvPr/>
                </p:nvCxnSpPr>
                <p:spPr>
                  <a:xfrm rot="16200000" flipH="1">
                    <a:off x="9349024" y="4866201"/>
                    <a:ext cx="411582" cy="4266"/>
                  </a:xfrm>
                  <a:prstGeom prst="bentConnector3">
                    <a:avLst>
                      <a:gd name="adj1" fmla="val 101685"/>
                    </a:avLst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2" name="Straight Connector 411"/>
                <p:cNvCxnSpPr/>
                <p:nvPr/>
              </p:nvCxnSpPr>
              <p:spPr>
                <a:xfrm flipH="1">
                  <a:off x="6444018" y="5185719"/>
                  <a:ext cx="11074" cy="503704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0580750" y="3931311"/>
                <a:ext cx="450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𝑓𝐶𝑘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750" y="3931311"/>
                <a:ext cx="45076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568" t="-2222" r="-1756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0576101" y="4547766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𝑓𝐶𝑘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101" y="4547766"/>
                <a:ext cx="885499" cy="526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0588764" y="5291263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𝑓𝐶𝑘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764" y="5291263"/>
                <a:ext cx="885499" cy="526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0580750" y="6170232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750" y="6170232"/>
                <a:ext cx="885499" cy="526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88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244"/>
            <a:ext cx="12395200" cy="1403499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Mạch đếm xuống không đồng bộ mod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1255"/>
            <a:ext cx="12395200" cy="5746145"/>
          </a:xfrm>
          <a:blipFill>
            <a:blip r:embed="rId4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</a:rPr>
              <a:t>C</a:t>
            </a:r>
            <a:r>
              <a:rPr lang="en-US" sz="3200" baseline="-25000" dirty="0">
                <a:solidFill>
                  <a:prstClr val="black"/>
                </a:solidFill>
              </a:rPr>
              <a:t>k</a:t>
            </a:r>
            <a:r>
              <a:rPr lang="en-US" sz="3200" dirty="0">
                <a:solidFill>
                  <a:prstClr val="black"/>
                </a:solidFill>
              </a:rPr>
              <a:t> t.động cạnh lên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1066217" y="2175811"/>
            <a:ext cx="6851338" cy="1620969"/>
            <a:chOff x="1009119" y="1822948"/>
            <a:chExt cx="6851338" cy="1620969"/>
          </a:xfrm>
        </p:grpSpPr>
        <p:sp>
          <p:nvSpPr>
            <p:cNvPr id="40" name="Rectangle 39"/>
            <p:cNvSpPr/>
            <p:nvPr/>
          </p:nvSpPr>
          <p:spPr>
            <a:xfrm>
              <a:off x="1735649" y="1872208"/>
              <a:ext cx="1102888" cy="157170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1724107" y="2578103"/>
              <a:ext cx="183003" cy="159919"/>
            </a:xfrm>
            <a:prstGeom prst="triangl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8261" y="1834619"/>
              <a:ext cx="505012" cy="45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28261" y="2979701"/>
              <a:ext cx="410276" cy="45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47235" y="3067235"/>
              <a:ext cx="1723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4196861" y="1822948"/>
              <a:ext cx="1197625" cy="1609298"/>
              <a:chOff x="1143000" y="2625210"/>
              <a:chExt cx="992946" cy="1313377"/>
            </a:xfrm>
            <a:noFill/>
          </p:grpSpPr>
          <p:grpSp>
            <p:nvGrpSpPr>
              <p:cNvPr id="34" name="Group 33"/>
              <p:cNvGrpSpPr/>
              <p:nvPr/>
            </p:nvGrpSpPr>
            <p:grpSpPr>
              <a:xfrm>
                <a:off x="1143000" y="2655887"/>
                <a:ext cx="914400" cy="1282700"/>
                <a:chOff x="3124200" y="3213100"/>
                <a:chExt cx="914400" cy="1282700"/>
              </a:xfrm>
              <a:grpFill/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124200" y="3213100"/>
                  <a:ext cx="914400" cy="1282700"/>
                </a:xfrm>
                <a:prstGeom prst="rect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 rot="5400000">
                  <a:off x="3115818" y="3788156"/>
                  <a:ext cx="149352" cy="132588"/>
                </a:xfrm>
                <a:prstGeom prst="triangle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1717242" y="2625210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717242" y="3559732"/>
                <a:ext cx="3401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815883" y="3631170"/>
                <a:ext cx="142875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Elbow Connector 23"/>
            <p:cNvCxnSpPr>
              <a:endCxn id="40" idx="1"/>
            </p:cNvCxnSpPr>
            <p:nvPr/>
          </p:nvCxnSpPr>
          <p:spPr>
            <a:xfrm flipV="1">
              <a:off x="1009119" y="2658063"/>
              <a:ext cx="726530" cy="445736"/>
            </a:xfrm>
            <a:prstGeom prst="bentConnector3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39" idx="3"/>
            </p:cNvCxnSpPr>
            <p:nvPr/>
          </p:nvCxnSpPr>
          <p:spPr>
            <a:xfrm>
              <a:off x="2838537" y="2049780"/>
              <a:ext cx="1358324" cy="596612"/>
            </a:xfrm>
            <a:prstGeom prst="bentConnector3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2763" y="1834619"/>
              <a:ext cx="358072" cy="45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25571" y="1834619"/>
              <a:ext cx="358072" cy="45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25832" y="1834619"/>
              <a:ext cx="358072" cy="45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00001" y="1834619"/>
              <a:ext cx="363874" cy="45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38788" y="1834619"/>
              <a:ext cx="363874" cy="45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80813" y="1834619"/>
              <a:ext cx="363874" cy="452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21669" y="1827979"/>
              <a:ext cx="1238788" cy="1609298"/>
              <a:chOff x="1143000" y="2625210"/>
              <a:chExt cx="992946" cy="1313377"/>
            </a:xfrm>
            <a:noFill/>
          </p:grpSpPr>
          <p:grpSp>
            <p:nvGrpSpPr>
              <p:cNvPr id="13" name="Group 12"/>
              <p:cNvGrpSpPr/>
              <p:nvPr/>
            </p:nvGrpSpPr>
            <p:grpSpPr>
              <a:xfrm>
                <a:off x="1143000" y="2655887"/>
                <a:ext cx="914400" cy="1282700"/>
                <a:chOff x="3124200" y="3213100"/>
                <a:chExt cx="914400" cy="1282700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124200" y="3213100"/>
                  <a:ext cx="914400" cy="1282700"/>
                </a:xfrm>
                <a:prstGeom prst="rect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 rot="5400000">
                  <a:off x="3115818" y="3788156"/>
                  <a:ext cx="149352" cy="132588"/>
                </a:xfrm>
                <a:prstGeom prst="triangle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1717242" y="2625210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717242" y="3559732"/>
                <a:ext cx="3401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766833" y="3620805"/>
                <a:ext cx="142875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Elbow Connector 11"/>
            <p:cNvCxnSpPr>
              <a:endCxn id="18" idx="3"/>
            </p:cNvCxnSpPr>
            <p:nvPr/>
          </p:nvCxnSpPr>
          <p:spPr>
            <a:xfrm>
              <a:off x="5299749" y="2049780"/>
              <a:ext cx="1321920" cy="601643"/>
            </a:xfrm>
            <a:prstGeom prst="bentConnector3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7" name="Table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59207"/>
              </p:ext>
            </p:extLst>
          </p:nvPr>
        </p:nvGraphicFramePr>
        <p:xfrm>
          <a:off x="9524015" y="1532043"/>
          <a:ext cx="2589256" cy="531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48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  <a:r>
                        <a:rPr lang="en-US" sz="2800" baseline="-25000" dirty="0"/>
                        <a:t>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</a:t>
                      </a:r>
                      <a:r>
                        <a:rPr lang="en-US" sz="2800" baseline="-250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</a:t>
                      </a:r>
                      <a:r>
                        <a:rPr lang="en-US" sz="2800" baseline="-25000" dirty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</a:t>
                      </a:r>
                      <a:r>
                        <a:rPr lang="en-US" sz="2800" baseline="-25000" dirty="0"/>
                        <a:t>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48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48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48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48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48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248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248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248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248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88" name="Group 187"/>
          <p:cNvGrpSpPr/>
          <p:nvPr/>
        </p:nvGrpSpPr>
        <p:grpSpPr>
          <a:xfrm>
            <a:off x="1001840" y="4240144"/>
            <a:ext cx="6986469" cy="2502818"/>
            <a:chOff x="1978898" y="3394702"/>
            <a:chExt cx="6986469" cy="2502818"/>
          </a:xfrm>
        </p:grpSpPr>
        <p:grpSp>
          <p:nvGrpSpPr>
            <p:cNvPr id="189" name="Group 188"/>
            <p:cNvGrpSpPr/>
            <p:nvPr/>
          </p:nvGrpSpPr>
          <p:grpSpPr>
            <a:xfrm>
              <a:off x="2662451" y="3398062"/>
              <a:ext cx="6302916" cy="2473789"/>
              <a:chOff x="2662451" y="3398062"/>
              <a:chExt cx="6302916" cy="2473789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2717025" y="3398062"/>
                <a:ext cx="6248342" cy="403873"/>
                <a:chOff x="2733991" y="3238423"/>
                <a:chExt cx="6248342" cy="484778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188472" y="3243903"/>
                  <a:ext cx="793861" cy="479298"/>
                  <a:chOff x="4983481" y="4432306"/>
                  <a:chExt cx="922019" cy="914400"/>
                </a:xfrm>
              </p:grpSpPr>
              <p:cxnSp>
                <p:nvCxnSpPr>
                  <p:cNvPr id="235" name="Elbow Connector 234"/>
                  <p:cNvCxnSpPr/>
                  <p:nvPr/>
                </p:nvCxnSpPr>
                <p:spPr>
                  <a:xfrm>
                    <a:off x="4991100" y="4432306"/>
                    <a:ext cx="914400" cy="914400"/>
                  </a:xfrm>
                  <a:prstGeom prst="bentConnector3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Arrow Connector 235"/>
                  <p:cNvCxnSpPr/>
                  <p:nvPr/>
                </p:nvCxnSpPr>
                <p:spPr>
                  <a:xfrm flipV="1">
                    <a:off x="4983481" y="4432306"/>
                    <a:ext cx="7619" cy="91440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4" name="Group 213"/>
                <p:cNvGrpSpPr/>
                <p:nvPr/>
              </p:nvGrpSpPr>
              <p:grpSpPr>
                <a:xfrm>
                  <a:off x="7412489" y="3243903"/>
                  <a:ext cx="793861" cy="479298"/>
                  <a:chOff x="4983481" y="4432306"/>
                  <a:chExt cx="922019" cy="914400"/>
                </a:xfrm>
              </p:grpSpPr>
              <p:cxnSp>
                <p:nvCxnSpPr>
                  <p:cNvPr id="233" name="Elbow Connector 232"/>
                  <p:cNvCxnSpPr/>
                  <p:nvPr/>
                </p:nvCxnSpPr>
                <p:spPr>
                  <a:xfrm>
                    <a:off x="4991100" y="4432306"/>
                    <a:ext cx="914400" cy="914400"/>
                  </a:xfrm>
                  <a:prstGeom prst="bentConnector3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Arrow Connector 233"/>
                  <p:cNvCxnSpPr/>
                  <p:nvPr/>
                </p:nvCxnSpPr>
                <p:spPr>
                  <a:xfrm flipV="1">
                    <a:off x="4983481" y="4432306"/>
                    <a:ext cx="7619" cy="91440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5" name="Group 214"/>
                <p:cNvGrpSpPr/>
                <p:nvPr/>
              </p:nvGrpSpPr>
              <p:grpSpPr>
                <a:xfrm>
                  <a:off x="5846309" y="3238423"/>
                  <a:ext cx="793861" cy="479298"/>
                  <a:chOff x="4983481" y="4432306"/>
                  <a:chExt cx="922019" cy="914400"/>
                </a:xfrm>
              </p:grpSpPr>
              <p:cxnSp>
                <p:nvCxnSpPr>
                  <p:cNvPr id="231" name="Elbow Connector 230"/>
                  <p:cNvCxnSpPr/>
                  <p:nvPr/>
                </p:nvCxnSpPr>
                <p:spPr>
                  <a:xfrm>
                    <a:off x="4991100" y="4432306"/>
                    <a:ext cx="914400" cy="914400"/>
                  </a:xfrm>
                  <a:prstGeom prst="bentConnector3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Arrow Connector 231"/>
                  <p:cNvCxnSpPr/>
                  <p:nvPr/>
                </p:nvCxnSpPr>
                <p:spPr>
                  <a:xfrm flipV="1">
                    <a:off x="4983481" y="4432306"/>
                    <a:ext cx="7619" cy="91440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6626970" y="3238423"/>
                  <a:ext cx="793861" cy="479298"/>
                  <a:chOff x="4983481" y="4432306"/>
                  <a:chExt cx="922019" cy="914400"/>
                </a:xfrm>
              </p:grpSpPr>
              <p:cxnSp>
                <p:nvCxnSpPr>
                  <p:cNvPr id="229" name="Elbow Connector 228"/>
                  <p:cNvCxnSpPr/>
                  <p:nvPr/>
                </p:nvCxnSpPr>
                <p:spPr>
                  <a:xfrm>
                    <a:off x="4991100" y="4432306"/>
                    <a:ext cx="914400" cy="914400"/>
                  </a:xfrm>
                  <a:prstGeom prst="bentConnector3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V="1">
                    <a:off x="4983481" y="4432306"/>
                    <a:ext cx="7619" cy="91440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3521292" y="3238423"/>
                  <a:ext cx="793861" cy="479298"/>
                  <a:chOff x="4983481" y="4432306"/>
                  <a:chExt cx="922019" cy="914400"/>
                </a:xfrm>
              </p:grpSpPr>
              <p:cxnSp>
                <p:nvCxnSpPr>
                  <p:cNvPr id="227" name="Elbow Connector 226"/>
                  <p:cNvCxnSpPr/>
                  <p:nvPr/>
                </p:nvCxnSpPr>
                <p:spPr>
                  <a:xfrm>
                    <a:off x="4991100" y="4432306"/>
                    <a:ext cx="914400" cy="914400"/>
                  </a:xfrm>
                  <a:prstGeom prst="bentConnector3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Arrow Connector 227"/>
                  <p:cNvCxnSpPr/>
                  <p:nvPr/>
                </p:nvCxnSpPr>
                <p:spPr>
                  <a:xfrm flipV="1">
                    <a:off x="4983481" y="4432306"/>
                    <a:ext cx="7619" cy="91440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Group 217"/>
                <p:cNvGrpSpPr/>
                <p:nvPr/>
              </p:nvGrpSpPr>
              <p:grpSpPr>
                <a:xfrm>
                  <a:off x="4302033" y="3238423"/>
                  <a:ext cx="793861" cy="479298"/>
                  <a:chOff x="4983481" y="4432306"/>
                  <a:chExt cx="922019" cy="914400"/>
                </a:xfrm>
              </p:grpSpPr>
              <p:cxnSp>
                <p:nvCxnSpPr>
                  <p:cNvPr id="225" name="Elbow Connector 224"/>
                  <p:cNvCxnSpPr/>
                  <p:nvPr/>
                </p:nvCxnSpPr>
                <p:spPr>
                  <a:xfrm>
                    <a:off x="4991100" y="4432306"/>
                    <a:ext cx="914400" cy="914400"/>
                  </a:xfrm>
                  <a:prstGeom prst="bentConnector3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 flipV="1">
                    <a:off x="4983481" y="4432306"/>
                    <a:ext cx="7619" cy="91440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5085700" y="3238423"/>
                  <a:ext cx="793861" cy="479298"/>
                  <a:chOff x="4983481" y="4432306"/>
                  <a:chExt cx="922019" cy="914400"/>
                </a:xfrm>
              </p:grpSpPr>
              <p:cxnSp>
                <p:nvCxnSpPr>
                  <p:cNvPr id="223" name="Elbow Connector 222"/>
                  <p:cNvCxnSpPr/>
                  <p:nvPr/>
                </p:nvCxnSpPr>
                <p:spPr>
                  <a:xfrm>
                    <a:off x="4991100" y="4432306"/>
                    <a:ext cx="914400" cy="914400"/>
                  </a:xfrm>
                  <a:prstGeom prst="bentConnector3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Arrow Connector 223"/>
                  <p:cNvCxnSpPr/>
                  <p:nvPr/>
                </p:nvCxnSpPr>
                <p:spPr>
                  <a:xfrm flipV="1">
                    <a:off x="4983481" y="4432306"/>
                    <a:ext cx="7619" cy="91440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2733991" y="3238423"/>
                  <a:ext cx="793861" cy="479298"/>
                  <a:chOff x="4983481" y="4432306"/>
                  <a:chExt cx="922019" cy="914400"/>
                </a:xfrm>
              </p:grpSpPr>
              <p:cxnSp>
                <p:nvCxnSpPr>
                  <p:cNvPr id="221" name="Elbow Connector 220"/>
                  <p:cNvCxnSpPr/>
                  <p:nvPr/>
                </p:nvCxnSpPr>
                <p:spPr>
                  <a:xfrm>
                    <a:off x="4991100" y="4432306"/>
                    <a:ext cx="914400" cy="914400"/>
                  </a:xfrm>
                  <a:prstGeom prst="bentConnector3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V="1">
                    <a:off x="4983481" y="4432306"/>
                    <a:ext cx="7619" cy="91440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5" name="Group 194"/>
              <p:cNvGrpSpPr/>
              <p:nvPr/>
            </p:nvGrpSpPr>
            <p:grpSpPr>
              <a:xfrm>
                <a:off x="2690878" y="4188877"/>
                <a:ext cx="6224760" cy="322010"/>
                <a:chOff x="2733991" y="3924300"/>
                <a:chExt cx="6195790" cy="624840"/>
              </a:xfrm>
            </p:grpSpPr>
            <p:cxnSp>
              <p:nvCxnSpPr>
                <p:cNvPr id="205" name="Straight Arrow Connector 204"/>
                <p:cNvCxnSpPr/>
                <p:nvPr/>
              </p:nvCxnSpPr>
              <p:spPr>
                <a:xfrm flipV="1">
                  <a:off x="2733991" y="3924300"/>
                  <a:ext cx="6560" cy="62484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Elbow Connector 205"/>
                <p:cNvCxnSpPr/>
                <p:nvPr/>
              </p:nvCxnSpPr>
              <p:spPr>
                <a:xfrm>
                  <a:off x="2740551" y="3924300"/>
                  <a:ext cx="1584442" cy="62484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Elbow Connector 206"/>
                <p:cNvCxnSpPr/>
                <p:nvPr/>
              </p:nvCxnSpPr>
              <p:spPr>
                <a:xfrm>
                  <a:off x="4302033" y="3924300"/>
                  <a:ext cx="1559874" cy="62484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Elbow Connector 207"/>
                <p:cNvCxnSpPr/>
                <p:nvPr/>
              </p:nvCxnSpPr>
              <p:spPr>
                <a:xfrm>
                  <a:off x="5861549" y="3924300"/>
                  <a:ext cx="1522085" cy="62484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Elbow Connector 208"/>
                <p:cNvCxnSpPr/>
                <p:nvPr/>
              </p:nvCxnSpPr>
              <p:spPr>
                <a:xfrm>
                  <a:off x="7407696" y="3924300"/>
                  <a:ext cx="1522085" cy="62484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 flipV="1">
                  <a:off x="4311873" y="3924300"/>
                  <a:ext cx="6560" cy="62484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 flipV="1">
                  <a:off x="5854989" y="3924300"/>
                  <a:ext cx="6560" cy="62484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 flipV="1">
                  <a:off x="7403809" y="3924300"/>
                  <a:ext cx="6560" cy="62484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2683437" y="4804423"/>
                <a:ext cx="6199104" cy="362541"/>
                <a:chOff x="2759647" y="4932001"/>
                <a:chExt cx="6199104" cy="624840"/>
              </a:xfrm>
            </p:grpSpPr>
            <p:cxnSp>
              <p:nvCxnSpPr>
                <p:cNvPr id="200" name="Elbow Connector 199"/>
                <p:cNvCxnSpPr/>
                <p:nvPr/>
              </p:nvCxnSpPr>
              <p:spPr>
                <a:xfrm>
                  <a:off x="5848866" y="4953036"/>
                  <a:ext cx="3109885" cy="603805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1" name="Group 200"/>
                <p:cNvGrpSpPr/>
                <p:nvPr/>
              </p:nvGrpSpPr>
              <p:grpSpPr>
                <a:xfrm>
                  <a:off x="2759647" y="4932001"/>
                  <a:ext cx="3120170" cy="624840"/>
                  <a:chOff x="2759391" y="4932001"/>
                  <a:chExt cx="3120170" cy="624840"/>
                </a:xfrm>
              </p:grpSpPr>
              <p:cxnSp>
                <p:nvCxnSpPr>
                  <p:cNvPr id="202" name="Elbow Connector 201"/>
                  <p:cNvCxnSpPr/>
                  <p:nvPr/>
                </p:nvCxnSpPr>
                <p:spPr>
                  <a:xfrm>
                    <a:off x="2769676" y="4953036"/>
                    <a:ext cx="3109885" cy="603805"/>
                  </a:xfrm>
                  <a:prstGeom prst="bentConnector3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Arrow Connector 202"/>
                  <p:cNvCxnSpPr/>
                  <p:nvPr/>
                </p:nvCxnSpPr>
                <p:spPr>
                  <a:xfrm flipV="1">
                    <a:off x="2759391" y="4932001"/>
                    <a:ext cx="6560" cy="62484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Arrow Connector 203"/>
                  <p:cNvCxnSpPr/>
                  <p:nvPr/>
                </p:nvCxnSpPr>
                <p:spPr>
                  <a:xfrm flipV="1">
                    <a:off x="5869613" y="4932001"/>
                    <a:ext cx="6560" cy="62484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7" name="Group 196"/>
              <p:cNvGrpSpPr/>
              <p:nvPr/>
            </p:nvGrpSpPr>
            <p:grpSpPr>
              <a:xfrm>
                <a:off x="2662451" y="5509310"/>
                <a:ext cx="6271330" cy="362541"/>
                <a:chOff x="2711003" y="4984733"/>
                <a:chExt cx="6271330" cy="362541"/>
              </a:xfrm>
            </p:grpSpPr>
            <p:cxnSp>
              <p:nvCxnSpPr>
                <p:cNvPr id="198" name="Elbow Connector 197"/>
                <p:cNvCxnSpPr/>
                <p:nvPr/>
              </p:nvCxnSpPr>
              <p:spPr>
                <a:xfrm>
                  <a:off x="2721288" y="4996938"/>
                  <a:ext cx="6261045" cy="301741"/>
                </a:xfrm>
                <a:prstGeom prst="bentConnector3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/>
                <p:nvPr/>
              </p:nvCxnSpPr>
              <p:spPr>
                <a:xfrm flipV="1">
                  <a:off x="2711003" y="4984733"/>
                  <a:ext cx="6560" cy="362541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0" name="TextBox 189"/>
            <p:cNvSpPr txBox="1"/>
            <p:nvPr/>
          </p:nvSpPr>
          <p:spPr>
            <a:xfrm>
              <a:off x="2005014" y="3394702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k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985891" y="4207398"/>
              <a:ext cx="48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978898" y="48677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020459" y="55281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8535806" y="45841"/>
            <a:ext cx="3656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201608" y="4244581"/>
                <a:ext cx="450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𝑓𝐶𝑘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608" y="4244581"/>
                <a:ext cx="45076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568" t="-2174" r="-1756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201608" y="4930379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𝑓𝐶𝑘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608" y="4930379"/>
                <a:ext cx="885499" cy="526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201608" y="5650168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𝑓𝐶𝑘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608" y="5650168"/>
                <a:ext cx="885499" cy="526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201608" y="6280300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608" y="6280300"/>
                <a:ext cx="885499" cy="526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6628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Mạch đếm xuống không đồng bộ mod 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62972" cy="516731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</a:rPr>
              <a:t>C</a:t>
            </a:r>
            <a:r>
              <a:rPr lang="en-US" sz="3200" baseline="-25000" dirty="0">
                <a:solidFill>
                  <a:prstClr val="black"/>
                </a:solidFill>
              </a:rPr>
              <a:t>k</a:t>
            </a:r>
            <a:r>
              <a:rPr lang="en-US" sz="3200" dirty="0">
                <a:solidFill>
                  <a:prstClr val="black"/>
                </a:solidFill>
              </a:rPr>
              <a:t> t.động cạnh xuống</a:t>
            </a:r>
          </a:p>
          <a:p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4023636" y="1962602"/>
            <a:ext cx="7148948" cy="1620969"/>
            <a:chOff x="3239652" y="1752915"/>
            <a:chExt cx="7148948" cy="1620969"/>
          </a:xfrm>
        </p:grpSpPr>
        <p:sp>
          <p:nvSpPr>
            <p:cNvPr id="40" name="Oval 39"/>
            <p:cNvSpPr/>
            <p:nvPr/>
          </p:nvSpPr>
          <p:spPr>
            <a:xfrm>
              <a:off x="8969629" y="2518132"/>
              <a:ext cx="129523" cy="122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239652" y="1752915"/>
              <a:ext cx="7148948" cy="1620969"/>
              <a:chOff x="3595252" y="1690688"/>
              <a:chExt cx="7148948" cy="162096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595252" y="1690688"/>
                <a:ext cx="6199842" cy="1620969"/>
                <a:chOff x="3595252" y="1690688"/>
                <a:chExt cx="6199842" cy="162096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4349149" y="1739948"/>
                  <a:ext cx="1144431" cy="1571709"/>
                  <a:chOff x="3124200" y="3213100"/>
                  <a:chExt cx="914400" cy="1282700"/>
                </a:xfrm>
                <a:noFill/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3124200" y="3213100"/>
                    <a:ext cx="914400" cy="1282700"/>
                  </a:xfrm>
                  <a:prstGeom prst="rect">
                    <a:avLst/>
                  </a:prstGeom>
                  <a:grp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Isosceles Triangle 73"/>
                  <p:cNvSpPr/>
                  <p:nvPr/>
                </p:nvSpPr>
                <p:spPr>
                  <a:xfrm rot="5400000">
                    <a:off x="3115818" y="3788156"/>
                    <a:ext cx="149352" cy="132588"/>
                  </a:xfrm>
                  <a:prstGeom prst="triangle">
                    <a:avLst/>
                  </a:prstGeom>
                  <a:grp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5067850" y="1702359"/>
                  <a:ext cx="524035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  <a:r>
                    <a:rPr lang="en-US" baseline="-25000" dirty="0"/>
                    <a:t>0</a:t>
                  </a:r>
                  <a:endParaRPr 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067850" y="2847441"/>
                  <a:ext cx="42573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191306" y="2934975"/>
                  <a:ext cx="1788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903069" y="1690688"/>
                  <a:ext cx="1242737" cy="1609298"/>
                  <a:chOff x="1143000" y="2625210"/>
                  <a:chExt cx="992946" cy="1313377"/>
                </a:xfrm>
                <a:noFill/>
              </p:grpSpPr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1143000" y="2655887"/>
                    <a:ext cx="914400" cy="1282700"/>
                    <a:chOff x="3124200" y="3213100"/>
                    <a:chExt cx="914400" cy="1282700"/>
                  </a:xfrm>
                  <a:grpFill/>
                </p:grpSpPr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3124200" y="3213100"/>
                      <a:ext cx="914400" cy="1282700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Isosceles Triangle 71"/>
                    <p:cNvSpPr/>
                    <p:nvPr/>
                  </p:nvSpPr>
                  <p:spPr>
                    <a:xfrm rot="5400000">
                      <a:off x="3115818" y="3788156"/>
                      <a:ext cx="149352" cy="132588"/>
                    </a:xfrm>
                    <a:prstGeom prst="triangle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1717242" y="2625210"/>
                    <a:ext cx="418704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1717242" y="3559732"/>
                    <a:ext cx="340158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</a:p>
                </p:txBody>
              </p: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815883" y="3631170"/>
                    <a:ext cx="142875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Elbow Connector 56"/>
                <p:cNvCxnSpPr/>
                <p:nvPr/>
              </p:nvCxnSpPr>
              <p:spPr>
                <a:xfrm flipV="1">
                  <a:off x="3595252" y="2525803"/>
                  <a:ext cx="623352" cy="445735"/>
                </a:xfrm>
                <a:prstGeom prst="bentConnector3">
                  <a:avLst/>
                </a:prstGeom>
                <a:noFill/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6772472" y="2445973"/>
                  <a:ext cx="127148" cy="1265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4210680" y="2455905"/>
                  <a:ext cx="127148" cy="1265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Elbow Connector 59"/>
                <p:cNvCxnSpPr>
                  <a:endCxn id="58" idx="2"/>
                </p:cNvCxnSpPr>
                <p:nvPr/>
              </p:nvCxnSpPr>
              <p:spPr>
                <a:xfrm flipV="1">
                  <a:off x="5499960" y="2509231"/>
                  <a:ext cx="1272512" cy="507020"/>
                </a:xfrm>
                <a:prstGeom prst="bentConnector3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4325401" y="1702359"/>
                  <a:ext cx="37156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6932861" y="1702359"/>
                  <a:ext cx="37156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9423534" y="1702359"/>
                  <a:ext cx="37156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085430" y="1702359"/>
                  <a:ext cx="37758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531509" y="1702359"/>
                  <a:ext cx="37758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980947" y="1702359"/>
                  <a:ext cx="377580" cy="452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8082717" y="1695719"/>
                <a:ext cx="2661483" cy="1609298"/>
                <a:chOff x="5075568" y="1783030"/>
                <a:chExt cx="2661483" cy="1609298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6451601" y="1783030"/>
                  <a:ext cx="1285450" cy="1609298"/>
                  <a:chOff x="1143000" y="2625210"/>
                  <a:chExt cx="992946" cy="1313377"/>
                </a:xfrm>
                <a:noFill/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143000" y="2655887"/>
                    <a:ext cx="914400" cy="1282700"/>
                    <a:chOff x="3124200" y="3213100"/>
                    <a:chExt cx="914400" cy="1282700"/>
                  </a:xfrm>
                  <a:grpFill/>
                </p:grpSpPr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124200" y="3213100"/>
                      <a:ext cx="914400" cy="1282700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Isosceles Triangle 50"/>
                    <p:cNvSpPr/>
                    <p:nvPr/>
                  </p:nvSpPr>
                  <p:spPr>
                    <a:xfrm rot="5400000">
                      <a:off x="3115818" y="3788156"/>
                      <a:ext cx="149352" cy="132588"/>
                    </a:xfrm>
                    <a:prstGeom prst="triangle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717242" y="2625210"/>
                    <a:ext cx="418704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717242" y="3559732"/>
                    <a:ext cx="340158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766833" y="3620805"/>
                    <a:ext cx="142875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Elbow Connector 44"/>
                <p:cNvCxnSpPr/>
                <p:nvPr/>
              </p:nvCxnSpPr>
              <p:spPr>
                <a:xfrm flipV="1">
                  <a:off x="5075568" y="2596543"/>
                  <a:ext cx="1242512" cy="462306"/>
                </a:xfrm>
                <a:prstGeom prst="bentConnector3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3" name="Group 172"/>
          <p:cNvGrpSpPr/>
          <p:nvPr/>
        </p:nvGrpSpPr>
        <p:grpSpPr>
          <a:xfrm>
            <a:off x="3401788" y="4121634"/>
            <a:ext cx="6954883" cy="2502818"/>
            <a:chOff x="3363069" y="4111748"/>
            <a:chExt cx="6954883" cy="2502818"/>
          </a:xfrm>
        </p:grpSpPr>
        <p:grpSp>
          <p:nvGrpSpPr>
            <p:cNvPr id="123" name="Group 122"/>
            <p:cNvGrpSpPr/>
            <p:nvPr/>
          </p:nvGrpSpPr>
          <p:grpSpPr>
            <a:xfrm rot="10800000" flipH="1">
              <a:off x="4081640" y="4247828"/>
              <a:ext cx="6236312" cy="403873"/>
              <a:chOff x="2733991" y="3238423"/>
              <a:chExt cx="6248342" cy="48478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8188472" y="3243906"/>
                <a:ext cx="793861" cy="479299"/>
                <a:chOff x="4983481" y="4432306"/>
                <a:chExt cx="922019" cy="914400"/>
              </a:xfrm>
            </p:grpSpPr>
            <p:cxnSp>
              <p:nvCxnSpPr>
                <p:cNvPr id="164" name="Elbow Connector 163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/>
              <p:cNvGrpSpPr/>
              <p:nvPr/>
            </p:nvGrpSpPr>
            <p:grpSpPr>
              <a:xfrm>
                <a:off x="7412489" y="3243906"/>
                <a:ext cx="793861" cy="479299"/>
                <a:chOff x="4983481" y="4432306"/>
                <a:chExt cx="922019" cy="914400"/>
              </a:xfrm>
            </p:grpSpPr>
            <p:cxnSp>
              <p:nvCxnSpPr>
                <p:cNvPr id="162" name="Elbow Connector 161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/>
              <p:cNvGrpSpPr/>
              <p:nvPr/>
            </p:nvGrpSpPr>
            <p:grpSpPr>
              <a:xfrm>
                <a:off x="5846309" y="3238427"/>
                <a:ext cx="793861" cy="479299"/>
                <a:chOff x="4983481" y="4432306"/>
                <a:chExt cx="922019" cy="914400"/>
              </a:xfrm>
            </p:grpSpPr>
            <p:cxnSp>
              <p:nvCxnSpPr>
                <p:cNvPr id="160" name="Elbow Connector 159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/>
              <p:cNvGrpSpPr/>
              <p:nvPr/>
            </p:nvGrpSpPr>
            <p:grpSpPr>
              <a:xfrm>
                <a:off x="6626970" y="3238427"/>
                <a:ext cx="793861" cy="479299"/>
                <a:chOff x="4983481" y="4432306"/>
                <a:chExt cx="922019" cy="914400"/>
              </a:xfrm>
            </p:grpSpPr>
            <p:cxnSp>
              <p:nvCxnSpPr>
                <p:cNvPr id="158" name="Elbow Connector 157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3521292" y="3238427"/>
                <a:ext cx="793861" cy="479299"/>
                <a:chOff x="4983481" y="4432306"/>
                <a:chExt cx="922019" cy="914400"/>
              </a:xfrm>
            </p:grpSpPr>
            <p:cxnSp>
              <p:nvCxnSpPr>
                <p:cNvPr id="156" name="Elbow Connector 155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4302033" y="3238429"/>
                <a:ext cx="793861" cy="479299"/>
                <a:chOff x="4983481" y="4432306"/>
                <a:chExt cx="922019" cy="914400"/>
              </a:xfrm>
            </p:grpSpPr>
            <p:cxnSp>
              <p:nvCxnSpPr>
                <p:cNvPr id="154" name="Elbow Connector 153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5085700" y="3238427"/>
                <a:ext cx="793861" cy="479299"/>
                <a:chOff x="4983481" y="4432306"/>
                <a:chExt cx="922019" cy="914400"/>
              </a:xfrm>
            </p:grpSpPr>
            <p:cxnSp>
              <p:nvCxnSpPr>
                <p:cNvPr id="152" name="Elbow Connector 151"/>
                <p:cNvCxnSpPr/>
                <p:nvPr/>
              </p:nvCxnSpPr>
              <p:spPr>
                <a:xfrm>
                  <a:off x="4991100" y="4432306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2733991" y="3238423"/>
                <a:ext cx="793861" cy="479299"/>
                <a:chOff x="4983481" y="4432306"/>
                <a:chExt cx="922001" cy="914400"/>
              </a:xfrm>
            </p:grpSpPr>
            <p:cxnSp>
              <p:nvCxnSpPr>
                <p:cNvPr id="150" name="Elbow Connector 149"/>
                <p:cNvCxnSpPr/>
                <p:nvPr/>
              </p:nvCxnSpPr>
              <p:spPr>
                <a:xfrm>
                  <a:off x="4991085" y="4432306"/>
                  <a:ext cx="914397" cy="914400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/>
                <p:nvPr/>
              </p:nvCxnSpPr>
              <p:spPr>
                <a:xfrm flipV="1">
                  <a:off x="4983481" y="4432306"/>
                  <a:ext cx="7619" cy="91440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" name="Group 123"/>
            <p:cNvGrpSpPr/>
            <p:nvPr/>
          </p:nvGrpSpPr>
          <p:grpSpPr>
            <a:xfrm>
              <a:off x="4075049" y="4905923"/>
              <a:ext cx="6224760" cy="322010"/>
              <a:chOff x="2733991" y="3924300"/>
              <a:chExt cx="6195790" cy="624840"/>
            </a:xfrm>
          </p:grpSpPr>
          <p:cxnSp>
            <p:nvCxnSpPr>
              <p:cNvPr id="134" name="Straight Arrow Connector 133"/>
              <p:cNvCxnSpPr/>
              <p:nvPr/>
            </p:nvCxnSpPr>
            <p:spPr>
              <a:xfrm flipV="1">
                <a:off x="2733991" y="3924300"/>
                <a:ext cx="6560" cy="62484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lbow Connector 134"/>
              <p:cNvCxnSpPr/>
              <p:nvPr/>
            </p:nvCxnSpPr>
            <p:spPr>
              <a:xfrm>
                <a:off x="2740551" y="3924300"/>
                <a:ext cx="1584442" cy="62484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Elbow Connector 135"/>
              <p:cNvCxnSpPr/>
              <p:nvPr/>
            </p:nvCxnSpPr>
            <p:spPr>
              <a:xfrm>
                <a:off x="4302033" y="3924300"/>
                <a:ext cx="1559874" cy="62484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Elbow Connector 136"/>
              <p:cNvCxnSpPr/>
              <p:nvPr/>
            </p:nvCxnSpPr>
            <p:spPr>
              <a:xfrm>
                <a:off x="5861549" y="3924300"/>
                <a:ext cx="1522085" cy="62484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Elbow Connector 137"/>
              <p:cNvCxnSpPr/>
              <p:nvPr/>
            </p:nvCxnSpPr>
            <p:spPr>
              <a:xfrm>
                <a:off x="7407696" y="3924300"/>
                <a:ext cx="1522085" cy="62484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4311873" y="3924300"/>
                <a:ext cx="6560" cy="62484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5854989" y="3924300"/>
                <a:ext cx="6560" cy="62484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V="1">
                <a:off x="7403809" y="3924300"/>
                <a:ext cx="6560" cy="62484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4067608" y="5521469"/>
              <a:ext cx="6199104" cy="362541"/>
              <a:chOff x="2759647" y="4932001"/>
              <a:chExt cx="6199104" cy="624840"/>
            </a:xfrm>
          </p:grpSpPr>
          <p:cxnSp>
            <p:nvCxnSpPr>
              <p:cNvPr id="129" name="Elbow Connector 128"/>
              <p:cNvCxnSpPr/>
              <p:nvPr/>
            </p:nvCxnSpPr>
            <p:spPr>
              <a:xfrm>
                <a:off x="5848866" y="4953036"/>
                <a:ext cx="3109885" cy="603805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2759647" y="4932001"/>
                <a:ext cx="3120170" cy="624840"/>
                <a:chOff x="2759391" y="4932001"/>
                <a:chExt cx="3120170" cy="624840"/>
              </a:xfrm>
            </p:grpSpPr>
            <p:cxnSp>
              <p:nvCxnSpPr>
                <p:cNvPr id="131" name="Elbow Connector 130"/>
                <p:cNvCxnSpPr/>
                <p:nvPr/>
              </p:nvCxnSpPr>
              <p:spPr>
                <a:xfrm>
                  <a:off x="2769676" y="4953036"/>
                  <a:ext cx="3109885" cy="603805"/>
                </a:xfrm>
                <a:prstGeom prst="bentConnector3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V="1">
                  <a:off x="2759391" y="4932001"/>
                  <a:ext cx="6560" cy="62484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V="1">
                  <a:off x="5869613" y="4932001"/>
                  <a:ext cx="6560" cy="62484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" name="Group 125"/>
            <p:cNvGrpSpPr/>
            <p:nvPr/>
          </p:nvGrpSpPr>
          <p:grpSpPr>
            <a:xfrm>
              <a:off x="4046622" y="6226356"/>
              <a:ext cx="6271330" cy="362541"/>
              <a:chOff x="2711003" y="4984733"/>
              <a:chExt cx="6271330" cy="362541"/>
            </a:xfrm>
          </p:grpSpPr>
          <p:cxnSp>
            <p:nvCxnSpPr>
              <p:cNvPr id="127" name="Elbow Connector 126"/>
              <p:cNvCxnSpPr/>
              <p:nvPr/>
            </p:nvCxnSpPr>
            <p:spPr>
              <a:xfrm>
                <a:off x="2721288" y="4996938"/>
                <a:ext cx="6261045" cy="301741"/>
              </a:xfrm>
              <a:prstGeom prst="bentConnector3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2711003" y="4984733"/>
                <a:ext cx="6560" cy="36254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3389185" y="4111748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k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70062" y="4924444"/>
              <a:ext cx="48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63069" y="55848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04630" y="62452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8506778" y="12898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369081" y="4151445"/>
                <a:ext cx="450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𝑓𝐶𝑘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081" y="4151445"/>
                <a:ext cx="4507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568" t="-2222" r="-1756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0369081" y="4837243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𝑓𝐶𝑘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081" y="4837243"/>
                <a:ext cx="885499" cy="526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0369081" y="5557032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𝑓𝐶𝑘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081" y="5557032"/>
                <a:ext cx="885499" cy="526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0369081" y="6187164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081" y="6187164"/>
                <a:ext cx="885499" cy="526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43966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Mạch đếm lên không đồng bộ mod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90"/>
            <a:ext cx="12192000" cy="5167310"/>
          </a:xfrm>
          <a:gradFill flip="none" rotWithShape="1">
            <a:gsLst>
              <a:gs pos="6200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Chọn n FF  với 2</a:t>
            </a:r>
            <a:r>
              <a:rPr lang="en-US" sz="4400" baseline="30000" dirty="0">
                <a:solidFill>
                  <a:schemeClr val="accent2">
                    <a:lumMod val="75000"/>
                  </a:schemeClr>
                </a:solidFill>
              </a:rPr>
              <a:t>n - 1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≤ N ≤ 2</a:t>
            </a:r>
            <a:r>
              <a:rPr lang="en-US" sz="4400" baseline="30000" dirty="0">
                <a:solidFill>
                  <a:schemeClr val="accent2">
                    <a:lumMod val="75000"/>
                  </a:schemeClr>
                </a:solidFill>
              </a:rPr>
              <a:t>n</a:t>
            </a:r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Thiết lập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mạch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đếm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</a:rPr>
              <a:t>lên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không đồng bộ mod 2</a:t>
            </a:r>
            <a:r>
              <a:rPr lang="en-US" sz="4400" baseline="300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Xét trạng thái các ngõ ra tại N</a:t>
            </a:r>
            <a:r>
              <a:rPr lang="en-US" sz="4400" baseline="-250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sz="4400" baseline="30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 tương ứng</a:t>
            </a:r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Sử dụng cổng logic thích hợp tạo tác động MR xóa các ngõ ra về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5806" y="45522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1835903484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gradFill>
            <a:gsLst>
              <a:gs pos="6200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Mạch đếm lên không đồng bộ mod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endParaRPr lang="en-US" sz="44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</a:endParaRPr>
          </a:p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Sử dụng 3 FF có ngõ vào reset mức thấp</a:t>
            </a:r>
          </a:p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Kết nối mạch đếm mod 8</a:t>
            </a:r>
          </a:p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Tại 5</a:t>
            </a:r>
            <a:r>
              <a:rPr lang="en-US" sz="4400" baseline="-250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10 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 ta có Q</a:t>
            </a:r>
            <a:r>
              <a:rPr lang="en-US" sz="4400" baseline="-250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0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 = 1 ; Q</a:t>
            </a:r>
            <a:r>
              <a:rPr lang="en-US" sz="4400" baseline="-250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1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 = 0 ; Q</a:t>
            </a:r>
            <a:r>
              <a:rPr lang="en-US" sz="4400" baseline="-250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2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 = 1 .</a:t>
            </a:r>
          </a:p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Calibri Light" panose="020F0302020204030204"/>
              </a:rPr>
              <a:t>Sd cổng NAND 2 ngõ vào tạo tác động xóa</a:t>
            </a:r>
          </a:p>
          <a:p>
            <a:pPr marL="0" indent="0">
              <a:buNone/>
            </a:pPr>
            <a:endParaRPr lang="en-US" sz="4400" baseline="-250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</a:endParaRPr>
          </a:p>
          <a:p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8586606" y="45522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85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418" y="18221"/>
            <a:ext cx="12210418" cy="971687"/>
          </a:xfrm>
          <a:gradFill flip="none" rotWithShape="1">
            <a:gsLst>
              <a:gs pos="1700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Mạch đếm lên KĐB mod 5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985676" y="1057870"/>
            <a:ext cx="10202230" cy="2297965"/>
            <a:chOff x="948707" y="990606"/>
            <a:chExt cx="10202230" cy="2665105"/>
          </a:xfrm>
        </p:grpSpPr>
        <p:sp>
          <p:nvSpPr>
            <p:cNvPr id="4" name="Oval 3"/>
            <p:cNvSpPr/>
            <p:nvPr/>
          </p:nvSpPr>
          <p:spPr>
            <a:xfrm>
              <a:off x="7393942" y="2149126"/>
              <a:ext cx="145468" cy="1426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795414" y="1331971"/>
              <a:ext cx="1285319" cy="1831920"/>
              <a:chOff x="3124200" y="3213100"/>
              <a:chExt cx="914400" cy="1282700"/>
            </a:xfrm>
            <a:noFill/>
          </p:grpSpPr>
          <p:sp>
            <p:nvSpPr>
              <p:cNvPr id="37" name="Rectangle 36"/>
              <p:cNvSpPr/>
              <p:nvPr/>
            </p:nvSpPr>
            <p:spPr>
              <a:xfrm>
                <a:off x="3124200" y="3213100"/>
                <a:ext cx="914400" cy="1282700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3115818" y="3788156"/>
                <a:ext cx="149352" cy="132588"/>
              </a:xfrm>
              <a:prstGeom prst="triangl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602593" y="1288159"/>
              <a:ext cx="588548" cy="527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02593" y="2622820"/>
              <a:ext cx="478141" cy="527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687759" y="2702642"/>
              <a:ext cx="2008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663741" y="1274556"/>
              <a:ext cx="1395727" cy="1875732"/>
              <a:chOff x="1143000" y="2625210"/>
              <a:chExt cx="992946" cy="1313377"/>
            </a:xfrm>
            <a:noFill/>
          </p:grpSpPr>
          <p:grpSp>
            <p:nvGrpSpPr>
              <p:cNvPr id="31" name="Group 30"/>
              <p:cNvGrpSpPr/>
              <p:nvPr/>
            </p:nvGrpSpPr>
            <p:grpSpPr>
              <a:xfrm>
                <a:off x="1143000" y="2655887"/>
                <a:ext cx="914400" cy="1282700"/>
                <a:chOff x="3124200" y="3213100"/>
                <a:chExt cx="914400" cy="1282700"/>
              </a:xfrm>
              <a:grpFill/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124200" y="3213100"/>
                  <a:ext cx="914400" cy="1282700"/>
                </a:xfrm>
                <a:prstGeom prst="rect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Isosceles Triangle 35"/>
                <p:cNvSpPr/>
                <p:nvPr/>
              </p:nvSpPr>
              <p:spPr>
                <a:xfrm rot="5400000">
                  <a:off x="3115818" y="3788156"/>
                  <a:ext cx="149352" cy="132588"/>
                </a:xfrm>
                <a:prstGeom prst="triangle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1717242" y="2625210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717242" y="3559732"/>
                <a:ext cx="3401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785440" y="3623397"/>
                <a:ext cx="142875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Elbow Connector 20"/>
            <p:cNvCxnSpPr/>
            <p:nvPr/>
          </p:nvCxnSpPr>
          <p:spPr>
            <a:xfrm flipV="1">
              <a:off x="948707" y="2247932"/>
              <a:ext cx="700091" cy="519531"/>
            </a:xfrm>
            <a:prstGeom prst="bentConnector3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517067" y="2154885"/>
              <a:ext cx="142801" cy="1474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39899" y="2166462"/>
              <a:ext cx="142801" cy="1474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Elbow Connector 23"/>
            <p:cNvCxnSpPr>
              <a:endCxn id="22" idx="2"/>
            </p:cNvCxnSpPr>
            <p:nvPr/>
          </p:nvCxnSpPr>
          <p:spPr>
            <a:xfrm>
              <a:off x="3095064" y="1565167"/>
              <a:ext cx="1422002" cy="663450"/>
            </a:xfrm>
            <a:prstGeom prst="bentConnector3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68743" y="1288159"/>
              <a:ext cx="417302" cy="527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97201" y="1288159"/>
              <a:ext cx="417302" cy="527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94494" y="1288159"/>
              <a:ext cx="417302" cy="527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14767" y="1288159"/>
              <a:ext cx="424063" cy="527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6439" y="1288159"/>
              <a:ext cx="424063" cy="527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81884" y="1288159"/>
              <a:ext cx="424063" cy="527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962085" y="990606"/>
              <a:ext cx="4634762" cy="2165546"/>
              <a:chOff x="5051948" y="1534382"/>
              <a:chExt cx="4126731" cy="185794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451601" y="1534382"/>
                <a:ext cx="2727078" cy="1857946"/>
                <a:chOff x="1143000" y="2422284"/>
                <a:chExt cx="2106532" cy="1516303"/>
              </a:xfrm>
              <a:no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43000" y="2655887"/>
                  <a:ext cx="914400" cy="1282700"/>
                  <a:chOff x="3124200" y="3213100"/>
                  <a:chExt cx="914400" cy="1282700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124200" y="3213100"/>
                    <a:ext cx="914400" cy="1282700"/>
                  </a:xfrm>
                  <a:prstGeom prst="rect">
                    <a:avLst/>
                  </a:prstGeom>
                  <a:grp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Isosceles Triangle 14"/>
                  <p:cNvSpPr/>
                  <p:nvPr/>
                </p:nvSpPr>
                <p:spPr>
                  <a:xfrm rot="5400000">
                    <a:off x="3115818" y="3788156"/>
                    <a:ext cx="149352" cy="132588"/>
                  </a:xfrm>
                  <a:prstGeom prst="triangle">
                    <a:avLst/>
                  </a:prstGeom>
                  <a:grp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1717242" y="2625210"/>
                  <a:ext cx="41870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717242" y="3559732"/>
                  <a:ext cx="34015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774191" y="3613032"/>
                  <a:ext cx="14287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2830828" y="2422284"/>
                  <a:ext cx="41870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p:grpSp>
          <p:cxnSp>
            <p:nvCxnSpPr>
              <p:cNvPr id="9" name="Elbow Connector 8"/>
              <p:cNvCxnSpPr/>
              <p:nvPr/>
            </p:nvCxnSpPr>
            <p:spPr>
              <a:xfrm>
                <a:off x="5051948" y="2027331"/>
                <a:ext cx="1266132" cy="569212"/>
              </a:xfrm>
              <a:prstGeom prst="bentConnector3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 flipH="1">
              <a:off x="2337657" y="3156952"/>
              <a:ext cx="125569" cy="19245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5243616" y="3156952"/>
              <a:ext cx="125569" cy="19245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flipH="1">
              <a:off x="8130103" y="3156952"/>
              <a:ext cx="125569" cy="19245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400441" y="3655711"/>
              <a:ext cx="61444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40" idx="4"/>
            </p:cNvCxnSpPr>
            <p:nvPr/>
          </p:nvCxnSpPr>
          <p:spPr>
            <a:xfrm flipV="1">
              <a:off x="5306400" y="3349408"/>
              <a:ext cx="0" cy="3063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193837" y="3349408"/>
              <a:ext cx="0" cy="3063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400441" y="3349408"/>
              <a:ext cx="0" cy="3063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64998" y="2609217"/>
              <a:ext cx="405437" cy="430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63547" y="2609217"/>
              <a:ext cx="405437" cy="430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71352" y="2609217"/>
              <a:ext cx="405437" cy="430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</a:t>
              </a:r>
            </a:p>
          </p:txBody>
        </p:sp>
        <p:sp>
          <p:nvSpPr>
            <p:cNvPr id="53" name="Flowchart: Delay 52"/>
            <p:cNvSpPr/>
            <p:nvPr/>
          </p:nvSpPr>
          <p:spPr>
            <a:xfrm rot="5400000">
              <a:off x="9970080" y="2302346"/>
              <a:ext cx="956893" cy="872719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Elbow Connector 54"/>
            <p:cNvCxnSpPr>
              <a:endCxn id="53" idx="3"/>
            </p:cNvCxnSpPr>
            <p:nvPr/>
          </p:nvCxnSpPr>
          <p:spPr>
            <a:xfrm flipV="1">
              <a:off x="8433881" y="3217152"/>
              <a:ext cx="2014645" cy="434213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10317373" y="1865914"/>
              <a:ext cx="7886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9818609" y="1857413"/>
              <a:ext cx="7886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0562389" y="1022612"/>
              <a:ext cx="588548" cy="527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 flipH="1">
              <a:off x="10400140" y="3225653"/>
              <a:ext cx="125569" cy="19245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8207361" y="217714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985676" y="3539251"/>
            <a:ext cx="9936178" cy="3087209"/>
            <a:chOff x="1684100" y="3633683"/>
            <a:chExt cx="5865507" cy="2939919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459671" y="6023600"/>
              <a:ext cx="0" cy="55000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/>
            <p:nvPr/>
          </p:nvCxnSpPr>
          <p:spPr>
            <a:xfrm rot="10800000" flipV="1">
              <a:off x="4349459" y="4574251"/>
              <a:ext cx="1059581" cy="467200"/>
            </a:xfrm>
            <a:prstGeom prst="bentConnector3">
              <a:avLst>
                <a:gd name="adj1" fmla="val 1011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/>
            <p:nvPr/>
          </p:nvCxnSpPr>
          <p:spPr>
            <a:xfrm>
              <a:off x="2280307" y="4569993"/>
              <a:ext cx="2069152" cy="494433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>
              <a:off x="5386280" y="4571773"/>
              <a:ext cx="997961" cy="492653"/>
            </a:xfrm>
            <a:prstGeom prst="bentConnector3">
              <a:avLst>
                <a:gd name="adj1" fmla="val 74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 rot="10800000" flipH="1">
              <a:off x="6429788" y="3633683"/>
              <a:ext cx="1053087" cy="594275"/>
              <a:chOff x="4983481" y="4432306"/>
              <a:chExt cx="922019" cy="914400"/>
            </a:xfrm>
            <a:solidFill>
              <a:schemeClr val="bg1"/>
            </a:solidFill>
          </p:grpSpPr>
          <p:cxnSp>
            <p:nvCxnSpPr>
              <p:cNvPr id="109" name="Elbow Connector 108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 rot="10800000" flipH="1">
              <a:off x="3309467" y="3633683"/>
              <a:ext cx="1053087" cy="594275"/>
              <a:chOff x="4983481" y="4432306"/>
              <a:chExt cx="922019" cy="914400"/>
            </a:xfrm>
            <a:solidFill>
              <a:schemeClr val="bg1"/>
            </a:solidFill>
          </p:grpSpPr>
          <p:cxnSp>
            <p:nvCxnSpPr>
              <p:cNvPr id="105" name="Elbow Connector 104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 rot="10800000" flipH="1">
              <a:off x="4345150" y="3633683"/>
              <a:ext cx="1053087" cy="594275"/>
              <a:chOff x="4983481" y="4432306"/>
              <a:chExt cx="922019" cy="914400"/>
            </a:xfrm>
            <a:solidFill>
              <a:schemeClr val="bg1"/>
            </a:solidFill>
          </p:grpSpPr>
          <p:cxnSp>
            <p:nvCxnSpPr>
              <p:cNvPr id="103" name="Elbow Connector 102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 rot="10800000" flipH="1">
              <a:off x="5384715" y="3633683"/>
              <a:ext cx="1053087" cy="594275"/>
              <a:chOff x="4983481" y="4432306"/>
              <a:chExt cx="922019" cy="914400"/>
            </a:xfrm>
            <a:solidFill>
              <a:schemeClr val="bg1"/>
            </a:solidFill>
          </p:grpSpPr>
          <p:cxnSp>
            <p:nvCxnSpPr>
              <p:cNvPr id="101" name="Elbow Connector 100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 rot="10800000" flipH="1">
              <a:off x="2265082" y="3633683"/>
              <a:ext cx="1053087" cy="594275"/>
              <a:chOff x="4983481" y="4432306"/>
              <a:chExt cx="922019" cy="914400"/>
            </a:xfrm>
            <a:solidFill>
              <a:schemeClr val="bg1"/>
            </a:solidFill>
          </p:grpSpPr>
          <p:cxnSp>
            <p:nvCxnSpPr>
              <p:cNvPr id="99" name="Elbow Connector 98"/>
              <p:cNvCxnSpPr/>
              <p:nvPr/>
            </p:nvCxnSpPr>
            <p:spPr>
              <a:xfrm>
                <a:off x="4991100" y="4432306"/>
                <a:ext cx="914400" cy="914400"/>
              </a:xfrm>
              <a:prstGeom prst="bentConnector3">
                <a:avLst/>
              </a:prstGeom>
              <a:grpFill/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4983481" y="4432306"/>
                <a:ext cx="7619" cy="914400"/>
              </a:xfrm>
              <a:prstGeom prst="straightConnector1">
                <a:avLst/>
              </a:prstGeom>
              <a:grpFill/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Elbow Connector 89"/>
            <p:cNvCxnSpPr/>
            <p:nvPr/>
          </p:nvCxnSpPr>
          <p:spPr>
            <a:xfrm flipV="1">
              <a:off x="2280307" y="5240654"/>
              <a:ext cx="3145076" cy="516052"/>
            </a:xfrm>
            <a:prstGeom prst="bentConnector3">
              <a:avLst>
                <a:gd name="adj1" fmla="val 33386"/>
              </a:avLst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flipV="1">
              <a:off x="2280307" y="6031192"/>
              <a:ext cx="4180705" cy="480519"/>
            </a:xfrm>
            <a:prstGeom prst="bentConnector3">
              <a:avLst>
                <a:gd name="adj1" fmla="val 74649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684100" y="3823919"/>
              <a:ext cx="496783" cy="431951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k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12699" y="4699100"/>
              <a:ext cx="498229" cy="351711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08190" y="5444386"/>
              <a:ext cx="549363" cy="431951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04836" y="6126850"/>
              <a:ext cx="549363" cy="431951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84" name="Elbow Connector 83"/>
            <p:cNvCxnSpPr/>
            <p:nvPr/>
          </p:nvCxnSpPr>
          <p:spPr>
            <a:xfrm rot="5400000">
              <a:off x="6177221" y="4767018"/>
              <a:ext cx="480815" cy="86769"/>
            </a:xfrm>
            <a:prstGeom prst="bentConnector3">
              <a:avLst>
                <a:gd name="adj1" fmla="val 8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5410200" y="5218790"/>
              <a:ext cx="398" cy="58193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6452406" y="4569090"/>
              <a:ext cx="7265" cy="50771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402941" y="5807895"/>
              <a:ext cx="21466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445141" y="5073501"/>
              <a:ext cx="10949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45141" y="6573602"/>
              <a:ext cx="10949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 flipV="1">
              <a:off x="2279093" y="4574252"/>
              <a:ext cx="1214" cy="510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0737142" y="3926912"/>
                <a:ext cx="450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𝑓𝐶𝑘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142" y="3926912"/>
                <a:ext cx="45076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568" t="-2174" r="-1756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0978056" y="6229499"/>
                <a:ext cx="88549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056" y="6229499"/>
                <a:ext cx="885499" cy="526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3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6" y="12618"/>
            <a:ext cx="12151054" cy="1180049"/>
          </a:xfrm>
          <a:gradFill flip="none" rotWithShape="1">
            <a:gsLst>
              <a:gs pos="2000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Mạch đếm đồng bộ mod 2</a:t>
            </a:r>
            <a:r>
              <a:rPr lang="en-US" baseline="30000" dirty="0">
                <a:solidFill>
                  <a:prstClr val="black"/>
                </a:solidFill>
              </a:rPr>
              <a:t>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5800" y="195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8869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  <p:grpSp>
        <p:nvGrpSpPr>
          <p:cNvPr id="598" name="Group 597"/>
          <p:cNvGrpSpPr/>
          <p:nvPr/>
        </p:nvGrpSpPr>
        <p:grpSpPr>
          <a:xfrm>
            <a:off x="320346" y="2506266"/>
            <a:ext cx="7750433" cy="3546872"/>
            <a:chOff x="320346" y="2506266"/>
            <a:chExt cx="7750433" cy="3546872"/>
          </a:xfrm>
        </p:grpSpPr>
        <p:cxnSp>
          <p:nvCxnSpPr>
            <p:cNvPr id="100" name="Straight Connector 99"/>
            <p:cNvCxnSpPr/>
            <p:nvPr/>
          </p:nvCxnSpPr>
          <p:spPr>
            <a:xfrm flipH="1">
              <a:off x="4692425" y="3024460"/>
              <a:ext cx="23903" cy="10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12819" y="3428618"/>
              <a:ext cx="258513" cy="68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884784" y="3695547"/>
              <a:ext cx="726043" cy="26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732809" y="3558049"/>
              <a:ext cx="946999" cy="48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2944681" y="2506266"/>
              <a:ext cx="1842" cy="10395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1052611" y="4296370"/>
              <a:ext cx="5109952" cy="1746872"/>
              <a:chOff x="2766375" y="2899522"/>
              <a:chExt cx="4882751" cy="1411105"/>
            </a:xfrm>
          </p:grpSpPr>
          <p:cxnSp>
            <p:nvCxnSpPr>
              <p:cNvPr id="126" name="Elbow Connector 125"/>
              <p:cNvCxnSpPr/>
              <p:nvPr/>
            </p:nvCxnSpPr>
            <p:spPr>
              <a:xfrm rot="5400000" flipH="1" flipV="1">
                <a:off x="2061219" y="3604678"/>
                <a:ext cx="1411105" cy="794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0"/>
              <p:cNvCxnSpPr/>
              <p:nvPr/>
            </p:nvCxnSpPr>
            <p:spPr>
              <a:xfrm rot="5400000" flipH="1" flipV="1">
                <a:off x="4087604" y="3590374"/>
                <a:ext cx="1383019" cy="1315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1"/>
              <p:cNvCxnSpPr/>
              <p:nvPr/>
            </p:nvCxnSpPr>
            <p:spPr>
              <a:xfrm rot="5400000" flipH="1" flipV="1">
                <a:off x="6954255" y="3601713"/>
                <a:ext cx="1386583" cy="3158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320346" y="2513428"/>
              <a:ext cx="7750433" cy="3539710"/>
              <a:chOff x="2045946" y="1437243"/>
              <a:chExt cx="7405830" cy="2859341"/>
            </a:xfrm>
            <a:noFill/>
          </p:grpSpPr>
          <p:grpSp>
            <p:nvGrpSpPr>
              <p:cNvPr id="143" name="Group 142"/>
              <p:cNvGrpSpPr/>
              <p:nvPr/>
            </p:nvGrpSpPr>
            <p:grpSpPr>
              <a:xfrm>
                <a:off x="7999143" y="2044790"/>
                <a:ext cx="1452633" cy="1609298"/>
                <a:chOff x="9263882" y="2069645"/>
                <a:chExt cx="1410278" cy="1609298"/>
              </a:xfrm>
              <a:grpFill/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9409336" y="2076285"/>
                  <a:ext cx="371560" cy="45254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9263882" y="2069645"/>
                  <a:ext cx="1410278" cy="1609298"/>
                  <a:chOff x="9263882" y="2069645"/>
                  <a:chExt cx="1410278" cy="1609298"/>
                </a:xfrm>
                <a:grpFill/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9263882" y="2829832"/>
                    <a:ext cx="112044" cy="124826"/>
                  </a:xfrm>
                  <a:prstGeom prst="ellipse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9388710" y="2069645"/>
                    <a:ext cx="1285450" cy="1609298"/>
                    <a:chOff x="1143000" y="2625210"/>
                    <a:chExt cx="992946" cy="1313377"/>
                  </a:xfrm>
                  <a:grpFill/>
                </p:grpSpPr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1143000" y="2655887"/>
                      <a:ext cx="914400" cy="1282700"/>
                      <a:chOff x="3124200" y="3213100"/>
                      <a:chExt cx="914400" cy="1282700"/>
                    </a:xfrm>
                    <a:grpFill/>
                  </p:grpSpPr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3124200" y="3213100"/>
                        <a:ext cx="914400" cy="1282700"/>
                      </a:xfrm>
                      <a:prstGeom prst="rect">
                        <a:avLst/>
                      </a:prstGeom>
                      <a:grpFill/>
                      <a:ln w="285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Isosceles Triangle 45"/>
                      <p:cNvSpPr/>
                      <p:nvPr/>
                    </p:nvSpPr>
                    <p:spPr>
                      <a:xfrm rot="5400000">
                        <a:off x="3115818" y="3788156"/>
                        <a:ext cx="149352" cy="132588"/>
                      </a:xfrm>
                      <a:prstGeom prst="triangle">
                        <a:avLst/>
                      </a:prstGeom>
                      <a:grpFill/>
                      <a:ln w="285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717242" y="2625210"/>
                      <a:ext cx="418704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1717242" y="3559732"/>
                      <a:ext cx="340158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Q</a:t>
                      </a:r>
                    </a:p>
                  </p:txBody>
                </p: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1766833" y="3620805"/>
                      <a:ext cx="142875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5" name="Flowchart: Delay 84"/>
              <p:cNvSpPr/>
              <p:nvPr/>
            </p:nvSpPr>
            <p:spPr>
              <a:xfrm>
                <a:off x="7096494" y="1804702"/>
                <a:ext cx="758263" cy="754682"/>
              </a:xfrm>
              <a:prstGeom prst="flowChartDelay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Elbow Connector 108"/>
              <p:cNvCxnSpPr/>
              <p:nvPr/>
            </p:nvCxnSpPr>
            <p:spPr>
              <a:xfrm>
                <a:off x="4548850" y="1437243"/>
                <a:ext cx="2547645" cy="534411"/>
              </a:xfrm>
              <a:prstGeom prst="bentConnector3">
                <a:avLst>
                  <a:gd name="adj1" fmla="val 50000"/>
                </a:avLst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/>
              <p:cNvGrpSpPr/>
              <p:nvPr/>
            </p:nvGrpSpPr>
            <p:grpSpPr>
              <a:xfrm>
                <a:off x="2045946" y="1604943"/>
                <a:ext cx="7008891" cy="2691641"/>
                <a:chOff x="2045946" y="1604943"/>
                <a:chExt cx="7008891" cy="2691641"/>
              </a:xfrm>
              <a:grpFill/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2045946" y="1604943"/>
                  <a:ext cx="4450843" cy="2691641"/>
                  <a:chOff x="2045946" y="1604943"/>
                  <a:chExt cx="4450843" cy="2691641"/>
                </a:xfrm>
                <a:grpFill/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3218844" y="2113874"/>
                    <a:ext cx="1144431" cy="1571709"/>
                    <a:chOff x="3143428" y="3213100"/>
                    <a:chExt cx="914400" cy="1282700"/>
                  </a:xfrm>
                  <a:grpFill/>
                </p:grpSpPr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3143428" y="3213100"/>
                      <a:ext cx="914400" cy="1282700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Isosceles Triangle 68"/>
                    <p:cNvSpPr/>
                    <p:nvPr/>
                  </p:nvSpPr>
                  <p:spPr>
                    <a:xfrm rot="5400000">
                      <a:off x="3135046" y="3788156"/>
                      <a:ext cx="149352" cy="132588"/>
                    </a:xfrm>
                    <a:prstGeom prst="triangle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851020" y="2076285"/>
                    <a:ext cx="449478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  <a:r>
                      <a:rPr lang="en-US" baseline="-25000" dirty="0"/>
                      <a:t>0</a:t>
                    </a:r>
                    <a:endParaRPr lang="en-US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976785" y="3221367"/>
                    <a:ext cx="425730" cy="452547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4075759" y="3283501"/>
                    <a:ext cx="178817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5254052" y="2064614"/>
                    <a:ext cx="1242737" cy="1609298"/>
                    <a:chOff x="1143000" y="2625210"/>
                    <a:chExt cx="992946" cy="1313377"/>
                  </a:xfrm>
                  <a:grpFill/>
                </p:grpSpPr>
                <p:grpSp>
                  <p:nvGrpSpPr>
                    <p:cNvPr id="62" name="Group 61"/>
                    <p:cNvGrpSpPr/>
                    <p:nvPr/>
                  </p:nvGrpSpPr>
                  <p:grpSpPr>
                    <a:xfrm>
                      <a:off x="1143000" y="2655887"/>
                      <a:ext cx="914400" cy="1282700"/>
                      <a:chOff x="3124200" y="3213100"/>
                      <a:chExt cx="914400" cy="1282700"/>
                    </a:xfrm>
                    <a:grpFill/>
                  </p:grpSpPr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3124200" y="3213100"/>
                        <a:ext cx="914400" cy="1282700"/>
                      </a:xfrm>
                      <a:prstGeom prst="rect">
                        <a:avLst/>
                      </a:prstGeom>
                      <a:grpFill/>
                      <a:ln w="285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Isosceles Triangle 66"/>
                      <p:cNvSpPr/>
                      <p:nvPr/>
                    </p:nvSpPr>
                    <p:spPr>
                      <a:xfrm rot="5400000">
                        <a:off x="3115818" y="3788156"/>
                        <a:ext cx="149352" cy="132588"/>
                      </a:xfrm>
                      <a:prstGeom prst="triangle">
                        <a:avLst/>
                      </a:prstGeom>
                      <a:grpFill/>
                      <a:ln w="285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1717242" y="2625210"/>
                      <a:ext cx="418704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1717242" y="3559732"/>
                      <a:ext cx="340158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Q</a:t>
                      </a:r>
                    </a:p>
                  </p:txBody>
                </p: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815883" y="3631170"/>
                      <a:ext cx="142875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2" name="Elbow Connector 51"/>
                  <p:cNvCxnSpPr/>
                  <p:nvPr/>
                </p:nvCxnSpPr>
                <p:spPr>
                  <a:xfrm flipV="1">
                    <a:off x="2045946" y="3850849"/>
                    <a:ext cx="623352" cy="445735"/>
                  </a:xfrm>
                  <a:prstGeom prst="bentConnector3">
                    <a:avLst/>
                  </a:prstGeom>
                  <a:grpFill/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Oval 52"/>
                  <p:cNvSpPr/>
                  <p:nvPr/>
                </p:nvSpPr>
                <p:spPr>
                  <a:xfrm>
                    <a:off x="5123455" y="2819899"/>
                    <a:ext cx="127148" cy="126515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3094875" y="2833220"/>
                    <a:ext cx="127148" cy="126515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312880" y="2076285"/>
                    <a:ext cx="371560" cy="452547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283844" y="2076285"/>
                    <a:ext cx="371560" cy="452547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391645" y="1604943"/>
                    <a:ext cx="377580" cy="452547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889687" y="2076285"/>
                    <a:ext cx="377580" cy="452547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2520720" y="4282540"/>
                  <a:ext cx="6534117" cy="0"/>
                </a:xfrm>
                <a:prstGeom prst="straightConnector1">
                  <a:avLst/>
                </a:prstGeom>
                <a:grpFill/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5" name="Straight Connector 134"/>
            <p:cNvCxnSpPr/>
            <p:nvPr/>
          </p:nvCxnSpPr>
          <p:spPr>
            <a:xfrm flipV="1">
              <a:off x="1049723" y="4319672"/>
              <a:ext cx="373998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157784" y="4313322"/>
              <a:ext cx="373998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6140831" y="4326715"/>
              <a:ext cx="427410" cy="47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5" name="Table 5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07360"/>
              </p:ext>
            </p:extLst>
          </p:nvPr>
        </p:nvGraphicFramePr>
        <p:xfrm>
          <a:off x="8694416" y="1277855"/>
          <a:ext cx="3107380" cy="54501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674">
                <a:tc>
                  <a:txBody>
                    <a:bodyPr/>
                    <a:lstStyle/>
                    <a:p>
                      <a:r>
                        <a:rPr lang="en-US" sz="3200" dirty="0"/>
                        <a:t>C</a:t>
                      </a:r>
                      <a:r>
                        <a:rPr lang="en-US" sz="3200" baseline="-25000" dirty="0"/>
                        <a:t>K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Q</a:t>
                      </a:r>
                      <a:r>
                        <a:rPr lang="en-US" sz="3200" baseline="-25000" dirty="0"/>
                        <a:t>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Q</a:t>
                      </a:r>
                      <a:r>
                        <a:rPr lang="en-US" sz="3200" baseline="-25000" dirty="0"/>
                        <a:t>1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Q</a:t>
                      </a:r>
                      <a:r>
                        <a:rPr lang="en-US" sz="3200" baseline="-25000" dirty="0"/>
                        <a:t>0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873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873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873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873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873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873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873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8873"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87" name="Rectangle 586"/>
          <p:cNvSpPr/>
          <p:nvPr/>
        </p:nvSpPr>
        <p:spPr>
          <a:xfrm>
            <a:off x="110365" y="1307404"/>
            <a:ext cx="281198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Mạch đếm lên</a:t>
            </a:r>
          </a:p>
        </p:txBody>
      </p:sp>
    </p:spTree>
    <p:extLst>
      <p:ext uri="{BB962C8B-B14F-4D97-AF65-F5344CB8AC3E}">
        <p14:creationId xmlns:p14="http://schemas.microsoft.com/office/powerpoint/2010/main" val="348196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942</TotalTime>
  <Words>1224</Words>
  <Application>Microsoft Office PowerPoint</Application>
  <PresentationFormat>Widescreen</PresentationFormat>
  <Paragraphs>569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Bài 4</vt:lpstr>
      <vt:lpstr>Mạch đếm lên không đồng bộ mod 2n </vt:lpstr>
      <vt:lpstr>Mạch đếm lên không đồng bộ mod 2n</vt:lpstr>
      <vt:lpstr>Mạch đếm xuống không đồng bộ mod 2n</vt:lpstr>
      <vt:lpstr>Mạch đếm xuống không đồng bộ mod 2n</vt:lpstr>
      <vt:lpstr>Mạch đếm lên không đồng bộ mod N</vt:lpstr>
      <vt:lpstr>Mạch đếm lên không đồng bộ mod 5</vt:lpstr>
      <vt:lpstr>Mạch đếm lên KĐB mod 5</vt:lpstr>
      <vt:lpstr>Mạch đếm đồng bộ mod 2n</vt:lpstr>
      <vt:lpstr>Mạch đếm đồng bộ mod 2n</vt:lpstr>
      <vt:lpstr>Thiết kế mạch đếm đồng bộ</vt:lpstr>
      <vt:lpstr>vd          Thiết kế mạch đếm các số 1 , 3, 2, 7 thập phân</vt:lpstr>
      <vt:lpstr>Mạch điện</vt:lpstr>
      <vt:lpstr>Mạch đếm vòng</vt:lpstr>
      <vt:lpstr>Mạch đếm vòng xoắn</vt:lpstr>
      <vt:lpstr>Mạch đếm  với số đếm đặt trước</vt:lpstr>
      <vt:lpstr>Thanh ghi vào nối tiếp ra song song</vt:lpstr>
      <vt:lpstr>Thiết kế thanh ghi dịch 4 bit 2 chiều</vt:lpstr>
      <vt:lpstr>Bảng giá trị  - biểu thức logic</vt:lpstr>
      <vt:lpstr>Mạch điện chi tiết </vt:lpstr>
      <vt:lpstr>KẾT THÚC BÀI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4</dc:title>
  <dc:creator>Ha A Thoi</dc:creator>
  <cp:lastModifiedBy>Danh Phan</cp:lastModifiedBy>
  <cp:revision>135</cp:revision>
  <dcterms:created xsi:type="dcterms:W3CDTF">2017-07-28T00:41:58Z</dcterms:created>
  <dcterms:modified xsi:type="dcterms:W3CDTF">2021-03-27T12:48:57Z</dcterms:modified>
</cp:coreProperties>
</file>