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5"/>
  </p:notesMasterIdLst>
  <p:handoutMasterIdLst>
    <p:handoutMasterId r:id="rId126"/>
  </p:handoutMasterIdLst>
  <p:sldIdLst>
    <p:sldId id="256" r:id="rId2"/>
    <p:sldId id="428" r:id="rId3"/>
    <p:sldId id="257" r:id="rId4"/>
    <p:sldId id="422" r:id="rId5"/>
    <p:sldId id="421" r:id="rId6"/>
    <p:sldId id="420" r:id="rId7"/>
    <p:sldId id="258" r:id="rId8"/>
    <p:sldId id="305" r:id="rId9"/>
    <p:sldId id="259" r:id="rId10"/>
    <p:sldId id="260" r:id="rId11"/>
    <p:sldId id="262" r:id="rId12"/>
    <p:sldId id="263" r:id="rId13"/>
    <p:sldId id="264" r:id="rId14"/>
    <p:sldId id="268" r:id="rId15"/>
    <p:sldId id="265" r:id="rId16"/>
    <p:sldId id="266" r:id="rId17"/>
    <p:sldId id="389" r:id="rId18"/>
    <p:sldId id="269" r:id="rId19"/>
    <p:sldId id="271" r:id="rId20"/>
    <p:sldId id="272" r:id="rId21"/>
    <p:sldId id="390" r:id="rId22"/>
    <p:sldId id="391" r:id="rId23"/>
    <p:sldId id="273" r:id="rId24"/>
    <p:sldId id="392" r:id="rId25"/>
    <p:sldId id="394" r:id="rId26"/>
    <p:sldId id="277" r:id="rId27"/>
    <p:sldId id="278" r:id="rId28"/>
    <p:sldId id="279" r:id="rId29"/>
    <p:sldId id="395" r:id="rId30"/>
    <p:sldId id="397" r:id="rId31"/>
    <p:sldId id="398" r:id="rId32"/>
    <p:sldId id="283" r:id="rId33"/>
    <p:sldId id="284" r:id="rId34"/>
    <p:sldId id="285" r:id="rId35"/>
    <p:sldId id="287" r:id="rId36"/>
    <p:sldId id="288" r:id="rId37"/>
    <p:sldId id="289" r:id="rId38"/>
    <p:sldId id="401" r:id="rId39"/>
    <p:sldId id="291" r:id="rId40"/>
    <p:sldId id="292" r:id="rId41"/>
    <p:sldId id="402" r:id="rId42"/>
    <p:sldId id="296" r:id="rId43"/>
    <p:sldId id="295" r:id="rId44"/>
    <p:sldId id="404" r:id="rId45"/>
    <p:sldId id="297" r:id="rId46"/>
    <p:sldId id="298" r:id="rId47"/>
    <p:sldId id="403" r:id="rId48"/>
    <p:sldId id="300" r:id="rId49"/>
    <p:sldId id="303" r:id="rId50"/>
    <p:sldId id="405" r:id="rId51"/>
    <p:sldId id="418" r:id="rId52"/>
    <p:sldId id="306" r:id="rId53"/>
    <p:sldId id="406" r:id="rId54"/>
    <p:sldId id="307" r:id="rId55"/>
    <p:sldId id="308" r:id="rId56"/>
    <p:sldId id="309" r:id="rId57"/>
    <p:sldId id="332" r:id="rId58"/>
    <p:sldId id="407" r:id="rId59"/>
    <p:sldId id="408" r:id="rId60"/>
    <p:sldId id="333" r:id="rId61"/>
    <p:sldId id="328" r:id="rId62"/>
    <p:sldId id="329" r:id="rId63"/>
    <p:sldId id="330" r:id="rId64"/>
    <p:sldId id="323" r:id="rId65"/>
    <p:sldId id="324" r:id="rId66"/>
    <p:sldId id="325" r:id="rId67"/>
    <p:sldId id="320" r:id="rId68"/>
    <p:sldId id="322" r:id="rId69"/>
    <p:sldId id="315" r:id="rId70"/>
    <p:sldId id="318" r:id="rId71"/>
    <p:sldId id="310" r:id="rId72"/>
    <p:sldId id="409" r:id="rId73"/>
    <p:sldId id="366" r:id="rId74"/>
    <p:sldId id="360" r:id="rId75"/>
    <p:sldId id="410" r:id="rId76"/>
    <p:sldId id="361" r:id="rId77"/>
    <p:sldId id="411" r:id="rId78"/>
    <p:sldId id="356" r:id="rId79"/>
    <p:sldId id="357" r:id="rId80"/>
    <p:sldId id="351" r:id="rId81"/>
    <p:sldId id="352" r:id="rId82"/>
    <p:sldId id="353" r:id="rId83"/>
    <p:sldId id="347" r:id="rId84"/>
    <p:sldId id="412" r:id="rId85"/>
    <p:sldId id="348" r:id="rId86"/>
    <p:sldId id="413" r:id="rId87"/>
    <p:sldId id="423" r:id="rId88"/>
    <p:sldId id="426" r:id="rId89"/>
    <p:sldId id="427" r:id="rId90"/>
    <p:sldId id="429" r:id="rId91"/>
    <p:sldId id="430" r:id="rId92"/>
    <p:sldId id="431" r:id="rId93"/>
    <p:sldId id="432" r:id="rId94"/>
    <p:sldId id="433" r:id="rId95"/>
    <p:sldId id="350" r:id="rId96"/>
    <p:sldId id="343" r:id="rId97"/>
    <p:sldId id="344" r:id="rId98"/>
    <p:sldId id="345" r:id="rId99"/>
    <p:sldId id="340" r:id="rId100"/>
    <p:sldId id="341" r:id="rId101"/>
    <p:sldId id="312" r:id="rId102"/>
    <p:sldId id="313" r:id="rId103"/>
    <p:sldId id="414" r:id="rId104"/>
    <p:sldId id="336" r:id="rId105"/>
    <p:sldId id="338" r:id="rId106"/>
    <p:sldId id="368" r:id="rId107"/>
    <p:sldId id="367" r:id="rId108"/>
    <p:sldId id="314" r:id="rId109"/>
    <p:sldId id="385" r:id="rId110"/>
    <p:sldId id="415" r:id="rId111"/>
    <p:sldId id="388" r:id="rId112"/>
    <p:sldId id="416" r:id="rId113"/>
    <p:sldId id="377" r:id="rId114"/>
    <p:sldId id="379" r:id="rId115"/>
    <p:sldId id="380" r:id="rId116"/>
    <p:sldId id="417" r:id="rId117"/>
    <p:sldId id="373" r:id="rId118"/>
    <p:sldId id="371" r:id="rId119"/>
    <p:sldId id="424" r:id="rId120"/>
    <p:sldId id="425" r:id="rId121"/>
    <p:sldId id="434" r:id="rId122"/>
    <p:sldId id="435" r:id="rId123"/>
    <p:sldId id="419" r:id="rId1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9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13AFBC4-1994-4FFC-A651-CDF360679D87}" type="datetimeFigureOut">
              <a:rPr lang="en-US" smtClean="0"/>
              <a:pPr/>
              <a:t>20/3/2020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8FA38D-A9DD-4834-8120-E73C784F6B4F}" type="slidenum">
              <a:rPr lang="en-US" smtClean="0"/>
              <a:pPr/>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8D9F44-500F-49ED-BB8C-A5D613006381}" type="datetimeFigureOut">
              <a:rPr lang="en-US" smtClean="0"/>
              <a:pPr/>
              <a:t>20/3/2020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785D-6CC5-4518-99F2-257D6F4CEC7C}"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a:t>
            </a:fld>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100</a:t>
            </a:fld>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101</a:t>
            </a:fld>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102</a:t>
            </a:fld>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103</a:t>
            </a:fld>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104</a:t>
            </a:fld>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105</a:t>
            </a:fld>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106</a:t>
            </a:fld>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107</a:t>
            </a:fld>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108</a:t>
            </a:fld>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109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a:t>
            </a:fld>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110</a:t>
            </a:fld>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111</a:t>
            </a:fld>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112</a:t>
            </a:fld>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113</a:t>
            </a:fld>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114</a:t>
            </a:fld>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115</a:t>
            </a:fld>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116</a:t>
            </a:fld>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117</a:t>
            </a:fld>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118</a:t>
            </a:fld>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a:t>
            </a:fld>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120</a:t>
            </a:fld>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121</a:t>
            </a:fld>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122</a:t>
            </a:fld>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123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38</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74</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75</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76</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77</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78</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79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80</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81</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82</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83</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84</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85</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86</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87</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88</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89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90</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91</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92</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93</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94</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95</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96</a:t>
            </a:fld>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97</a:t>
            </a:fld>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98</a:t>
            </a:fld>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D73785D-6CC5-4518-99F2-257D6F4CEC7C}" type="slidenum">
              <a:rPr lang="en-US" smtClean="0"/>
              <a:pPr/>
              <a:t>99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01BD81-5333-42F3-AEA2-E0F1B2134253}" type="datetime1">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D6B083-A5C3-45B4-837A-B98437E61558}" type="datetime1">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877D1B-EB17-430B-AA15-BD63917CE9AA}" type="datetime1">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A8ABA6-06A9-4BBE-86FF-4651077ACE17}" type="datetime1">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8FBDA0-6C70-4C04-A35E-9CDB53DEBFB6}" type="datetime1">
              <a:rPr lang="en-US" smtClean="0"/>
              <a:pPr/>
              <a:t>20/3/2020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1753F2-9F23-4207-9F05-D25A4D5C55AA}" type="datetime1">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CA3BB1-D777-4CBF-86F7-210C234BD91F}" type="datetime1">
              <a:rPr lang="en-US" smtClean="0"/>
              <a:pPr/>
              <a:t>20/3/2020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4E97FB-D1A8-4B7B-8F43-9F6CAE5E871E}" type="datetime1">
              <a:rPr lang="en-US" smtClean="0"/>
              <a:pPr/>
              <a:t>20/3/2020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06EE7-8A98-4F19-A5EA-1121ED6A0300}" type="datetime1">
              <a:rPr lang="en-US" smtClean="0"/>
              <a:pPr/>
              <a:t>20/3/2020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8690E8-C529-435E-BD02-C36923EBD96F}" type="datetime1">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F17E6C5-9D3B-4B7D-9B1E-A5CBD1E2EA05}" type="datetime1">
              <a:rPr lang="en-US" smtClean="0"/>
              <a:pPr/>
              <a:t>20/3/2020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D78D5-969D-4AD1-B9B4-108C61308811}" type="datetime1">
              <a:rPr lang="en-US" smtClean="0"/>
              <a:pPr/>
              <a:t>20/3/2020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102.xml"/><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105.xml"/><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10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06.xml"/><Relationship Id="rId1" Type="http://schemas.openxmlformats.org/officeDocument/2006/relationships/slideLayout" Target="../slideLayouts/slideLayout7.xml"/><Relationship Id="rId4" Type="http://schemas.openxmlformats.org/officeDocument/2006/relationships/image" Target="../media/image92.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109.xml"/><Relationship Id="rId1" Type="http://schemas.openxmlformats.org/officeDocument/2006/relationships/slideLayout" Target="../slideLayouts/slideLayout7.xml"/><Relationship Id="rId4"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10.xml"/><Relationship Id="rId1" Type="http://schemas.openxmlformats.org/officeDocument/2006/relationships/slideLayout" Target="../slideLayouts/slideLayout7.xml"/><Relationship Id="rId4" Type="http://schemas.openxmlformats.org/officeDocument/2006/relationships/image" Target="../media/image96.png"/></Relationships>
</file>

<file path=ppt/slides/_rels/slide11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12.xml"/><Relationship Id="rId1" Type="http://schemas.openxmlformats.org/officeDocument/2006/relationships/slideLayout" Target="../slideLayouts/slideLayout7.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11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13.xml"/><Relationship Id="rId1" Type="http://schemas.openxmlformats.org/officeDocument/2006/relationships/slideLayout" Target="../slideLayouts/slideLayout7.xml"/><Relationship Id="rId4" Type="http://schemas.openxmlformats.org/officeDocument/2006/relationships/image" Target="../media/image103.png"/></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16.xml"/><Relationship Id="rId1" Type="http://schemas.openxmlformats.org/officeDocument/2006/relationships/slideLayout" Target="../slideLayouts/slideLayout7.xml"/><Relationship Id="rId5" Type="http://schemas.openxmlformats.org/officeDocument/2006/relationships/image" Target="../media/image106.png"/><Relationship Id="rId4" Type="http://schemas.openxmlformats.org/officeDocument/2006/relationships/image" Target="../media/image105.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1.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4.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51.png"/></Relationships>
</file>

<file path=ppt/slides/_rels/slide6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9.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2.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7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7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7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0.xml"/><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8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2.xml"/><Relationship Id="rId1" Type="http://schemas.openxmlformats.org/officeDocument/2006/relationships/slideLayout" Target="../slideLayouts/slideLayout7.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8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96.xml"/><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9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99.xml"/><Relationship Id="rId1" Type="http://schemas.openxmlformats.org/officeDocument/2006/relationships/slideLayout" Target="../slideLayouts/slideLayout7.xml"/><Relationship Id="rId5" Type="http://schemas.openxmlformats.org/officeDocument/2006/relationships/image" Target="../media/image84.png"/><Relationship Id="rId4" Type="http://schemas.openxmlformats.org/officeDocument/2006/relationships/image" Target="../media/image8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z="1400" smtClean="0"/>
              <a:pPr/>
              <a:t>1</a:t>
            </a:fld>
            <a:endParaRPr lang="en-US" sz="1400"/>
          </a:p>
        </p:txBody>
      </p:sp>
      <p:sp>
        <p:nvSpPr>
          <p:cNvPr id="3" name="TextBox 2"/>
          <p:cNvSpPr txBox="1"/>
          <p:nvPr/>
        </p:nvSpPr>
        <p:spPr>
          <a:xfrm>
            <a:off x="3124200" y="2957156"/>
            <a:ext cx="3048000" cy="707886"/>
          </a:xfrm>
          <a:prstGeom prst="rect">
            <a:avLst/>
          </a:prstGeom>
          <a:noFill/>
        </p:spPr>
        <p:txBody>
          <a:bodyPr wrap="square" rtlCol="0">
            <a:spAutoFit/>
          </a:bodyPr>
          <a:lstStyle/>
          <a:p>
            <a:r>
              <a:rPr lang="en-US" sz="40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CHƯƠNG 5</a:t>
            </a:r>
            <a:endParaRPr lang="en-US" sz="4000" spc="-10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990600" y="3954959"/>
            <a:ext cx="7848600" cy="769441"/>
          </a:xfrm>
          <a:prstGeom prst="rect">
            <a:avLst/>
          </a:prstGeom>
          <a:noFill/>
        </p:spPr>
        <p:txBody>
          <a:bodyPr wrap="square" rtlCol="0">
            <a:spAutoFit/>
          </a:bodyPr>
          <a:lstStyle/>
          <a:p>
            <a:r>
              <a:rPr lang="en-US" sz="44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VÀ THANH GHI </a:t>
            </a:r>
            <a:endParaRPr lang="en-US" sz="44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
        <p:nvSpPr>
          <p:cNvPr id="7" name="TextBox 6"/>
          <p:cNvSpPr txBox="1"/>
          <p:nvPr/>
        </p:nvSpPr>
        <p:spPr>
          <a:xfrm>
            <a:off x="457200" y="1066800"/>
            <a:ext cx="81534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Số MOD</a:t>
            </a:r>
            <a:r>
              <a:rPr lang="en-US" sz="2400" spc="-100" smtClean="0">
                <a:latin typeface="Tahoma" pitchFamily="34" charset="0"/>
                <a:ea typeface="Tahoma" pitchFamily="34" charset="0"/>
                <a:cs typeface="Tahoma" pitchFamily="34" charset="0"/>
              </a:rPr>
              <a:t> (modulo):</a:t>
            </a:r>
          </a:p>
          <a:p>
            <a:r>
              <a:rPr lang="en-US" sz="2400" spc="-100" smtClean="0">
                <a:latin typeface="Tahoma" pitchFamily="34" charset="0"/>
                <a:ea typeface="Tahoma" pitchFamily="34" charset="0"/>
                <a:cs typeface="Tahoma" pitchFamily="34" charset="0"/>
              </a:rPr>
              <a:t>Mạch đếm vừa rồi có 16 trạng thái phân biệt (từ 0000 đến 1111). Được gọi là mạch đếm không đồng bộ MOD – 16.</a:t>
            </a:r>
          </a:p>
          <a:p>
            <a:r>
              <a:rPr lang="en-US" sz="2400" spc="-100" smtClean="0">
                <a:latin typeface="Tahoma" pitchFamily="34" charset="0"/>
                <a:ea typeface="Tahoma" pitchFamily="34" charset="0"/>
                <a:cs typeface="Tahoma" pitchFamily="34" charset="0"/>
              </a:rPr>
              <a:t>                       Số MOD = 2</a:t>
            </a:r>
            <a:r>
              <a:rPr lang="en-US" sz="2400" spc="-100" baseline="30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Với N là số FF được mắc nối tiếp nhau. </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457200" y="3124200"/>
            <a:ext cx="8153400" cy="341632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(modulo):</a:t>
            </a:r>
          </a:p>
          <a:p>
            <a:r>
              <a:rPr lang="en-US" sz="2400" spc="-100" smtClean="0">
                <a:latin typeface="Tahoma" pitchFamily="34" charset="0"/>
                <a:ea typeface="Tahoma" pitchFamily="34" charset="0"/>
                <a:cs typeface="Tahoma" pitchFamily="34" charset="0"/>
              </a:rPr>
              <a:t>Cần thiết kế bộ đếm để đếm được 1000 sản phẩm. </a:t>
            </a:r>
          </a:p>
          <a:p>
            <a:r>
              <a:rPr lang="en-US" sz="2400" spc="-100" smtClean="0">
                <a:latin typeface="Tahoma" pitchFamily="34" charset="0"/>
                <a:ea typeface="Tahoma" pitchFamily="34" charset="0"/>
                <a:cs typeface="Tahoma" pitchFamily="34" charset="0"/>
              </a:rPr>
              <a:t>(Tín hiệu đếm được tạo ra từ nguồn sáng và cảm biến quang học khi sản phẩm đi qua dây chuyền).</a:t>
            </a: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Xác định số N để 2</a:t>
            </a:r>
            <a:r>
              <a:rPr lang="en-US" sz="2400" spc="-100" baseline="30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1000.</a:t>
            </a:r>
          </a:p>
          <a:p>
            <a:r>
              <a:rPr lang="en-US" sz="2400" spc="-100" smtClean="0">
                <a:latin typeface="Tahoma" pitchFamily="34" charset="0"/>
                <a:ea typeface="Tahoma" pitchFamily="34" charset="0"/>
                <a:cs typeface="Tahoma" pitchFamily="34" charset="0"/>
              </a:rPr>
              <a:t>Do 2</a:t>
            </a:r>
            <a:r>
              <a:rPr lang="en-US" sz="2400" spc="-100" baseline="30000" smtClean="0">
                <a:latin typeface="Tahoma" pitchFamily="34" charset="0"/>
                <a:ea typeface="Tahoma" pitchFamily="34" charset="0"/>
                <a:cs typeface="Tahoma" pitchFamily="34" charset="0"/>
              </a:rPr>
              <a:t>9</a:t>
            </a:r>
            <a:r>
              <a:rPr lang="en-US" sz="2400" spc="-100" smtClean="0">
                <a:latin typeface="Tahoma" pitchFamily="34" charset="0"/>
                <a:ea typeface="Tahoma" pitchFamily="34" charset="0"/>
                <a:cs typeface="Tahoma" pitchFamily="34" charset="0"/>
                <a:sym typeface="Symbol"/>
              </a:rPr>
              <a:t>= </a:t>
            </a:r>
            <a:r>
              <a:rPr lang="en-US" sz="2400" spc="-100" smtClean="0">
                <a:latin typeface="Tahoma" pitchFamily="34" charset="0"/>
                <a:ea typeface="Tahoma" pitchFamily="34" charset="0"/>
                <a:cs typeface="Tahoma" pitchFamily="34" charset="0"/>
              </a:rPr>
              <a:t>512.(9 FF không đủ)</a:t>
            </a:r>
          </a:p>
          <a:p>
            <a:r>
              <a:rPr lang="en-US" sz="2400" spc="-100" smtClean="0">
                <a:latin typeface="Tahoma" pitchFamily="34" charset="0"/>
                <a:ea typeface="Tahoma" pitchFamily="34" charset="0"/>
                <a:cs typeface="Tahoma" pitchFamily="34" charset="0"/>
              </a:rPr>
              <a:t>   </a:t>
            </a:r>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rPr>
              <a:t> 2</a:t>
            </a:r>
            <a:r>
              <a:rPr lang="en-US" sz="2400" spc="-100" baseline="30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1024.(Dùng 10 FF)</a:t>
            </a:r>
          </a:p>
          <a:p>
            <a:r>
              <a:rPr lang="en-US" sz="2400" spc="-100" smtClean="0">
                <a:latin typeface="Tahoma" pitchFamily="34" charset="0"/>
                <a:ea typeface="Tahoma" pitchFamily="34" charset="0"/>
                <a:cs typeface="Tahoma" pitchFamily="34" charset="0"/>
              </a:rPr>
              <a:t>Có thể dùng nhiều hơn 10FF, nhưng như thế là phí phạm.  </a:t>
            </a:r>
            <a:endParaRPr lang="en-US" sz="2400" spc="-100">
              <a:latin typeface="Tahoma" pitchFamily="34" charset="0"/>
              <a:ea typeface="Tahoma" pitchFamily="34" charset="0"/>
              <a:cs typeface="Tahoma" pitchFamily="34" charset="0"/>
            </a:endParaRPr>
          </a:p>
        </p:txBody>
      </p:sp>
      <p:sp>
        <p:nvSpPr>
          <p:cNvPr id="6" name="TextBox 5"/>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không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dissolv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 calcmode="lin" valueType="num">
                                      <p:cBhvr additive="base">
                                        <p:cTn id="18"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wipe(left)">
                                      <p:cBhvr>
                                        <p:cTn id="24" dur="5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dissolve">
                                      <p:cBhvr>
                                        <p:cTn id="35" dur="500"/>
                                        <p:tgtEl>
                                          <p:spTgt spid="9">
                                            <p:txEl>
                                              <p:pRg st="1" end="1"/>
                                            </p:txEl>
                                          </p:spTgt>
                                        </p:tgtEl>
                                      </p:cBhvr>
                                    </p:animEffect>
                                  </p:childTnLst>
                                </p:cTn>
                              </p:par>
                              <p:par>
                                <p:cTn id="36" presetID="9" presetClass="entr" presetSubtype="0" fill="hold" nodeType="withEffect">
                                  <p:stCondLst>
                                    <p:cond delay="0"/>
                                  </p:stCondLst>
                                  <p:childTnLst>
                                    <p:set>
                                      <p:cBhvr>
                                        <p:cTn id="37" dur="1" fill="hold">
                                          <p:stCondLst>
                                            <p:cond delay="0"/>
                                          </p:stCondLst>
                                        </p:cTn>
                                        <p:tgtEl>
                                          <p:spTgt spid="9">
                                            <p:txEl>
                                              <p:pRg st="2" end="2"/>
                                            </p:txEl>
                                          </p:spTgt>
                                        </p:tgtEl>
                                        <p:attrNameLst>
                                          <p:attrName>style.visibility</p:attrName>
                                        </p:attrNameLst>
                                      </p:cBhvr>
                                      <p:to>
                                        <p:strVal val="visible"/>
                                      </p:to>
                                    </p:set>
                                    <p:animEffect transition="in" filter="dissolve">
                                      <p:cBhvr>
                                        <p:cTn id="38" dur="500"/>
                                        <p:tgtEl>
                                          <p:spTgt spid="9">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 calcmode="lin" valueType="num">
                                      <p:cBhvr additive="base">
                                        <p:cTn id="43"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9">
                                            <p:txEl>
                                              <p:pRg st="4" end="4"/>
                                            </p:txEl>
                                          </p:spTgt>
                                        </p:tgtEl>
                                        <p:attrNameLst>
                                          <p:attrName>style.visibility</p:attrName>
                                        </p:attrNameLst>
                                      </p:cBhvr>
                                      <p:to>
                                        <p:strVal val="visible"/>
                                      </p:to>
                                    </p:set>
                                    <p:animEffect transition="in" filter="dissolve">
                                      <p:cBhvr>
                                        <p:cTn id="49" dur="500"/>
                                        <p:tgtEl>
                                          <p:spTgt spid="9">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9">
                                            <p:txEl>
                                              <p:pRg st="5" end="5"/>
                                            </p:txEl>
                                          </p:spTgt>
                                        </p:tgtEl>
                                        <p:attrNameLst>
                                          <p:attrName>style.visibility</p:attrName>
                                        </p:attrNameLst>
                                      </p:cBhvr>
                                      <p:to>
                                        <p:strVal val="visible"/>
                                      </p:to>
                                    </p:set>
                                    <p:animEffect transition="in" filter="wipe(left)">
                                      <p:cBhvr>
                                        <p:cTn id="54" dur="500"/>
                                        <p:tgtEl>
                                          <p:spTgt spid="9">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0"/>
                                  </p:stCondLst>
                                  <p:childTnLst>
                                    <p:set>
                                      <p:cBhvr>
                                        <p:cTn id="58" dur="1" fill="hold">
                                          <p:stCondLst>
                                            <p:cond delay="0"/>
                                          </p:stCondLst>
                                        </p:cTn>
                                        <p:tgtEl>
                                          <p:spTgt spid="9">
                                            <p:txEl>
                                              <p:pRg st="6" end="6"/>
                                            </p:txEl>
                                          </p:spTgt>
                                        </p:tgtEl>
                                        <p:attrNameLst>
                                          <p:attrName>style.visibility</p:attrName>
                                        </p:attrNameLst>
                                      </p:cBhvr>
                                      <p:to>
                                        <p:strVal val="visible"/>
                                      </p:to>
                                    </p:set>
                                    <p:anim calcmode="lin" valueType="num">
                                      <p:cBhvr additive="base">
                                        <p:cTn id="59"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9">
                                            <p:txEl>
                                              <p:pRg st="7" end="7"/>
                                            </p:txEl>
                                          </p:spTgt>
                                        </p:tgtEl>
                                        <p:attrNameLst>
                                          <p:attrName>style.visibility</p:attrName>
                                        </p:attrNameLst>
                                      </p:cBhvr>
                                      <p:to>
                                        <p:strVal val="visible"/>
                                      </p:to>
                                    </p:set>
                                    <p:animEffect transition="in" filter="wipe(left)">
                                      <p:cBhvr>
                                        <p:cTn id="65"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extBox 6"/>
          <p:cNvSpPr txBox="1"/>
          <p:nvPr/>
        </p:nvSpPr>
        <p:spPr>
          <a:xfrm>
            <a:off x="381000" y="228600"/>
            <a:ext cx="86106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74ALS166/74HC166</a:t>
            </a:r>
          </a:p>
          <a:p>
            <a:r>
              <a:rPr lang="en-US" sz="2400" b="1" spc="-100" smtClean="0">
                <a:solidFill>
                  <a:srgbClr val="00B0F0"/>
                </a:solidFill>
                <a:latin typeface="Tahoma" pitchFamily="34" charset="0"/>
                <a:ea typeface="Tahoma" pitchFamily="34" charset="0"/>
                <a:cs typeface="Tahoma" pitchFamily="34" charset="0"/>
              </a:rPr>
              <a:t>Thanh ghi dời SISO 8 bit</a:t>
            </a:r>
            <a:r>
              <a:rPr lang="en-US" sz="2400" spc="-100" smtClean="0">
                <a:solidFill>
                  <a:srgbClr val="00B0F0"/>
                </a:solidFill>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Có thể vào song song qua SH/LD, ngõ vào SER, ngõ ra QH, </a:t>
            </a:r>
          </a:p>
          <a:p>
            <a:r>
              <a:rPr lang="en-US" sz="2400" spc="-100" smtClean="0">
                <a:latin typeface="Tahoma" pitchFamily="34" charset="0"/>
                <a:ea typeface="Tahoma" pitchFamily="34" charset="0"/>
                <a:cs typeface="Tahoma" pitchFamily="34" charset="0"/>
              </a:rPr>
              <a:t>CLK INH:điều khiển (disable) phép dời nối tiếp đồng bộ và load dữ liệu.    </a:t>
            </a:r>
          </a:p>
        </p:txBody>
      </p:sp>
      <p:cxnSp>
        <p:nvCxnSpPr>
          <p:cNvPr id="9" name="Straight Connector 8"/>
          <p:cNvCxnSpPr/>
          <p:nvPr/>
        </p:nvCxnSpPr>
        <p:spPr>
          <a:xfrm>
            <a:off x="4191000" y="9906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04800" y="2416076"/>
            <a:ext cx="8610600" cy="3046988"/>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Thanh ghi dời thường được dùng làm trễ tín hiệu số. </a:t>
            </a:r>
          </a:p>
          <a:p>
            <a:r>
              <a:rPr lang="en-US" sz="2400" spc="-100" smtClean="0">
                <a:latin typeface="Tahoma" pitchFamily="34" charset="0"/>
                <a:ea typeface="Tahoma" pitchFamily="34" charset="0"/>
                <a:cs typeface="Tahoma" pitchFamily="34" charset="0"/>
              </a:rPr>
              <a:t>Tín hiệu vào nối tiếp thanh ghi và xuất ra nối tiếp sau một số xung tương ứng với số FF. </a:t>
            </a:r>
          </a:p>
          <a:p>
            <a:endParaRPr lang="en-US" sz="2400" spc="-100" smtClean="0">
              <a:latin typeface="Tahoma" pitchFamily="34" charset="0"/>
              <a:ea typeface="Tahoma" pitchFamily="34" charset="0"/>
              <a:cs typeface="Tahoma" pitchFamily="34" charset="0"/>
            </a:endParaRPr>
          </a:p>
          <a:p>
            <a:r>
              <a:rPr lang="en-US" sz="2400" b="1" spc="-100" smtClean="0">
                <a:solidFill>
                  <a:srgbClr val="FF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Từ dạng sóng tín hiệu vào được vào 74HC16, </a:t>
            </a:r>
          </a:p>
          <a:p>
            <a:r>
              <a:rPr lang="en-US" sz="2400" spc="-100" smtClean="0">
                <a:latin typeface="Tahoma" pitchFamily="34" charset="0"/>
                <a:ea typeface="Tahoma" pitchFamily="34" charset="0"/>
                <a:cs typeface="Tahoma" pitchFamily="34" charset="0"/>
              </a:rPr>
              <a:t>tìm ngõ ra tương ứng?  </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dissolve">
                                      <p:cBhvr>
                                        <p:cTn id="12" dur="500"/>
                                        <p:tgtEl>
                                          <p:spTgt spid="7">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dissolve">
                                      <p:cBhvr>
                                        <p:cTn id="15" dur="500"/>
                                        <p:tgtEl>
                                          <p:spTgt spid="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 calcmode="lin" valueType="num">
                                      <p:cBhvr additive="base">
                                        <p:cTn id="20"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wipe(left)">
                                      <p:cBhvr>
                                        <p:cTn id="26" dur="500"/>
                                        <p:tgtEl>
                                          <p:spTgt spid="10">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animEffect transition="in" filter="dissolve">
                                      <p:cBhvr>
                                        <p:cTn id="31" dur="500"/>
                                        <p:tgtEl>
                                          <p:spTgt spid="10">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10">
                                            <p:txEl>
                                              <p:pRg st="4" end="4"/>
                                            </p:txEl>
                                          </p:spTgt>
                                        </p:tgtEl>
                                        <p:attrNameLst>
                                          <p:attrName>style.visibility</p:attrName>
                                        </p:attrNameLst>
                                      </p:cBhvr>
                                      <p:to>
                                        <p:strVal val="visible"/>
                                      </p:to>
                                    </p:set>
                                    <p:anim calcmode="lin" valueType="num">
                                      <p:cBhvr additive="base">
                                        <p:cTn id="36"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Effect transition="in" filter="wipe(left)">
                                      <p:cBhvr>
                                        <p:cTn id="42" dur="500"/>
                                        <p:tgtEl>
                                          <p:spTgt spid="10">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
                                            <p:txEl>
                                              <p:pRg st="6" end="6"/>
                                            </p:txEl>
                                          </p:spTgt>
                                        </p:tgtEl>
                                        <p:attrNameLst>
                                          <p:attrName>style.visibility</p:attrName>
                                        </p:attrNameLst>
                                      </p:cBhvr>
                                      <p:to>
                                        <p:strVal val="visible"/>
                                      </p:to>
                                    </p:set>
                                    <p:animEffect transition="in" filter="wipe(left)">
                                      <p:cBhvr>
                                        <p:cTn id="47"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101</a:t>
            </a:fld>
            <a:endParaRPr lang="en-US"/>
          </a:p>
        </p:txBody>
      </p:sp>
      <p:pic>
        <p:nvPicPr>
          <p:cNvPr id="10242" name="Picture 2"/>
          <p:cNvPicPr>
            <a:picLocks noChangeAspect="1" noChangeArrowheads="1"/>
          </p:cNvPicPr>
          <p:nvPr/>
        </p:nvPicPr>
        <p:blipFill>
          <a:blip r:embed="rId3" cstate="print"/>
          <a:srcRect/>
          <a:stretch>
            <a:fillRect/>
          </a:stretch>
        </p:blipFill>
        <p:spPr bwMode="auto">
          <a:xfrm>
            <a:off x="580010" y="73894"/>
            <a:ext cx="7801990" cy="4650506"/>
          </a:xfrm>
          <a:prstGeom prst="rect">
            <a:avLst/>
          </a:prstGeom>
          <a:noFill/>
          <a:ln w="9525">
            <a:noFill/>
            <a:miter lim="800000"/>
            <a:headEnd/>
            <a:tailEnd/>
          </a:ln>
        </p:spPr>
      </p:pic>
      <p:sp>
        <p:nvSpPr>
          <p:cNvPr id="9" name="TextBox 8"/>
          <p:cNvSpPr txBox="1"/>
          <p:nvPr/>
        </p:nvSpPr>
        <p:spPr>
          <a:xfrm>
            <a:off x="0" y="4343400"/>
            <a:ext cx="9144000" cy="2308324"/>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Giải</a:t>
            </a:r>
            <a:r>
              <a:rPr lang="en-US" sz="2400" spc="-100" smtClean="0">
                <a:solidFill>
                  <a:srgbClr val="FF0000"/>
                </a:solidFill>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thanh ghi vào bit được đưa qua SER, lưu trữ trong QA.</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bit thứ nhất chyển sang QB và bit thứ hai tại SER được lưu vào QA.</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bit thứ nhất chuyển sang QC và bit thứ ba tại SER vào QA. </a:t>
            </a:r>
          </a:p>
          <a:p>
            <a:r>
              <a:rPr lang="en-US" sz="2400" spc="-100" smtClean="0">
                <a:latin typeface="Tahoma" pitchFamily="34" charset="0"/>
                <a:ea typeface="Tahoma" pitchFamily="34" charset="0"/>
                <a:cs typeface="Tahoma" pitchFamily="34" charset="0"/>
              </a:rPr>
              <a:t>Mỗi bit vào qua SER sẽ đến QH sau 8 xung clock.</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dissolv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wipe(left)">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102</a:t>
            </a:fld>
            <a:endParaRPr lang="en-US"/>
          </a:p>
        </p:txBody>
      </p:sp>
      <p:sp>
        <p:nvSpPr>
          <p:cNvPr id="5" name="TextBox 4"/>
          <p:cNvSpPr txBox="1"/>
          <p:nvPr/>
        </p:nvSpPr>
        <p:spPr>
          <a:xfrm>
            <a:off x="381000" y="228600"/>
            <a:ext cx="86106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74ALS165/74HC165 :Thanh ghi PISO</a:t>
            </a:r>
          </a:p>
          <a:p>
            <a:r>
              <a:rPr lang="en-US" sz="2400" spc="-100" smtClean="0">
                <a:latin typeface="Tahoma" pitchFamily="34" charset="0"/>
                <a:ea typeface="Tahoma" pitchFamily="34" charset="0"/>
                <a:cs typeface="Tahoma" pitchFamily="34" charset="0"/>
              </a:rPr>
              <a:t>Thanh ghi 8 bit. Vào D</a:t>
            </a:r>
            <a:r>
              <a:rPr lang="en-US" sz="2400" spc="-100" baseline="-25000" smtClean="0">
                <a:latin typeface="Tahoma" pitchFamily="34" charset="0"/>
                <a:ea typeface="Tahoma" pitchFamily="34" charset="0"/>
                <a:cs typeface="Tahoma" pitchFamily="34" charset="0"/>
              </a:rPr>
              <a:t>S</a:t>
            </a:r>
            <a:r>
              <a:rPr lang="en-US" sz="2400" spc="-100" smtClean="0">
                <a:latin typeface="Tahoma" pitchFamily="34" charset="0"/>
                <a:ea typeface="Tahoma" pitchFamily="34" charset="0"/>
                <a:cs typeface="Tahoma" pitchFamily="34" charset="0"/>
              </a:rPr>
              <a:t> và ra từ P</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đến P</a:t>
            </a:r>
            <a:r>
              <a:rPr lang="en-US" sz="2400" spc="-100" baseline="-25000" smtClean="0">
                <a:latin typeface="Tahoma" pitchFamily="34" charset="0"/>
                <a:ea typeface="Tahoma" pitchFamily="34" charset="0"/>
                <a:cs typeface="Tahoma" pitchFamily="34" charset="0"/>
              </a:rPr>
              <a:t>7</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CP: xung clock; CP INH: cấm tác động Clock</a:t>
            </a:r>
          </a:p>
          <a:p>
            <a:r>
              <a:rPr lang="en-US" sz="2400" spc="-100" smtClean="0">
                <a:latin typeface="Tahoma" pitchFamily="34" charset="0"/>
                <a:ea typeface="Tahoma" pitchFamily="34" charset="0"/>
                <a:cs typeface="Tahoma" pitchFamily="34" charset="0"/>
              </a:rPr>
              <a:t>SH/LD: điều khiển chức năng dời hay nạp dữ liệu song song.    </a:t>
            </a:r>
          </a:p>
        </p:txBody>
      </p:sp>
      <p:pic>
        <p:nvPicPr>
          <p:cNvPr id="4098" name="Picture 2"/>
          <p:cNvPicPr>
            <a:picLocks noChangeAspect="1" noChangeArrowheads="1"/>
          </p:cNvPicPr>
          <p:nvPr/>
        </p:nvPicPr>
        <p:blipFill>
          <a:blip r:embed="rId3" cstate="print"/>
          <a:srcRect/>
          <a:stretch>
            <a:fillRect/>
          </a:stretch>
        </p:blipFill>
        <p:spPr bwMode="auto">
          <a:xfrm>
            <a:off x="304800" y="2209800"/>
            <a:ext cx="4191000" cy="3049038"/>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a:stretch>
            <a:fillRect/>
          </a:stretch>
        </p:blipFill>
        <p:spPr bwMode="auto">
          <a:xfrm>
            <a:off x="4814887" y="2744238"/>
            <a:ext cx="4024313" cy="2286000"/>
          </a:xfrm>
          <a:prstGeom prst="rect">
            <a:avLst/>
          </a:prstGeom>
          <a:noFill/>
          <a:ln w="9525">
            <a:noFill/>
            <a:miter lim="800000"/>
            <a:headEnd/>
            <a:tailEnd/>
          </a:ln>
        </p:spPr>
      </p:pic>
      <p:cxnSp>
        <p:nvCxnSpPr>
          <p:cNvPr id="10" name="Straight Connector 9"/>
          <p:cNvCxnSpPr/>
          <p:nvPr/>
        </p:nvCxnSpPr>
        <p:spPr>
          <a:xfrm>
            <a:off x="990600" y="13716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dissolv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wedge">
                                      <p:cBhvr>
                                        <p:cTn id="22" dur="2000"/>
                                        <p:tgtEl>
                                          <p:spTgt spid="4098"/>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4099"/>
                                        </p:tgtEl>
                                        <p:attrNameLst>
                                          <p:attrName>style.visibility</p:attrName>
                                        </p:attrNameLst>
                                      </p:cBhvr>
                                      <p:to>
                                        <p:strVal val="visible"/>
                                      </p:to>
                                    </p:set>
                                    <p:animEffect transition="in" filter="wedge">
                                      <p:cBhvr>
                                        <p:cTn id="27"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103</a:t>
            </a:fld>
            <a:endParaRPr lang="en-US"/>
          </a:p>
        </p:txBody>
      </p:sp>
      <p:sp>
        <p:nvSpPr>
          <p:cNvPr id="5" name="TextBox 4"/>
          <p:cNvSpPr txBox="1"/>
          <p:nvPr/>
        </p:nvSpPr>
        <p:spPr>
          <a:xfrm>
            <a:off x="381000" y="228600"/>
            <a:ext cx="8610600" cy="489364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 </a:t>
            </a:r>
          </a:p>
          <a:p>
            <a:r>
              <a:rPr lang="en-US" sz="2400" spc="-100" smtClean="0">
                <a:latin typeface="Tahoma" pitchFamily="34" charset="0"/>
                <a:ea typeface="Tahoma" pitchFamily="34" charset="0"/>
                <a:cs typeface="Tahoma" pitchFamily="34" charset="0"/>
              </a:rPr>
              <a:t>Xem xét bảng chức năng và tìm: </a:t>
            </a:r>
          </a:p>
          <a:p>
            <a:pPr marL="457200" indent="-457200">
              <a:buAutoNum type="alphaLcParenBoth"/>
            </a:pPr>
            <a:r>
              <a:rPr lang="en-US" sz="2400" spc="-100" smtClean="0">
                <a:latin typeface="Tahoma" pitchFamily="34" charset="0"/>
                <a:ea typeface="Tahoma" pitchFamily="34" charset="0"/>
                <a:cs typeface="Tahoma" pitchFamily="34" charset="0"/>
              </a:rPr>
              <a:t>điều kiện cần để nạp dữ liệu song song vào thanh ghi?</a:t>
            </a:r>
          </a:p>
          <a:p>
            <a:pPr marL="457200" indent="-457200">
              <a:buAutoNum type="alphaLcParenBoth"/>
            </a:pPr>
            <a:r>
              <a:rPr lang="en-US" sz="2400" spc="-100" smtClean="0">
                <a:latin typeface="Tahoma" pitchFamily="34" charset="0"/>
                <a:ea typeface="Tahoma" pitchFamily="34" charset="0"/>
                <a:cs typeface="Tahoma" pitchFamily="34" charset="0"/>
              </a:rPr>
              <a:t>điều kiện cần thanh ghi hoạt động dời?</a:t>
            </a:r>
          </a:p>
          <a:p>
            <a:pPr marL="457200" indent="-457200"/>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pPr marL="457200" indent="-457200">
              <a:buAutoNum type="alphaLcParenBoth"/>
            </a:pPr>
            <a:r>
              <a:rPr lang="en-US" sz="2400" spc="-100" smtClean="0">
                <a:latin typeface="Tahoma" pitchFamily="34" charset="0"/>
                <a:ea typeface="Tahoma" pitchFamily="34" charset="0"/>
                <a:cs typeface="Tahoma" pitchFamily="34" charset="0"/>
              </a:rPr>
              <a:t>Từ bảng, ta thấy chỉ cần SH/LD ở mức thấp, lúc này dữ liệu từ các chân vào P để được nạp không đồng bộ vào thanh ghi, bất chấp CLK và CP INH.</a:t>
            </a:r>
          </a:p>
          <a:p>
            <a:pPr marL="457200" indent="-457200">
              <a:buAutoNum type="alphaLcParenBoth"/>
            </a:pPr>
            <a:r>
              <a:rPr lang="en-US" sz="2400" spc="-100" smtClean="0">
                <a:latin typeface="Tahoma" pitchFamily="34" charset="0"/>
                <a:ea typeface="Tahoma" pitchFamily="34" charset="0"/>
                <a:cs typeface="Tahoma" pitchFamily="34" charset="0"/>
              </a:rPr>
              <a:t>Cần SH/LD ở cao và cạnh lên CLK với CP INH ở thấp.</a:t>
            </a:r>
          </a:p>
          <a:p>
            <a:pPr marL="457200" indent="-457200"/>
            <a:r>
              <a:rPr lang="en-US" sz="2400" spc="-100" smtClean="0">
                <a:latin typeface="Tahoma" pitchFamily="34" charset="0"/>
                <a:ea typeface="Tahoma" pitchFamily="34" charset="0"/>
                <a:cs typeface="Tahoma" pitchFamily="34" charset="0"/>
              </a:rPr>
              <a:t>     Khi CP INH ở mức cao, sẽ ngăn ảnh hưởng của CLK.</a:t>
            </a:r>
          </a:p>
          <a:p>
            <a:pPr marL="457200" indent="-457200"/>
            <a:r>
              <a:rPr lang="en-US" sz="2400" spc="-100" smtClean="0">
                <a:latin typeface="Tahoma" pitchFamily="34" charset="0"/>
                <a:ea typeface="Tahoma" pitchFamily="34" charset="0"/>
                <a:cs typeface="Tahoma" pitchFamily="34" charset="0"/>
              </a:rPr>
              <a:t>     Chú ý: vai trò CP và CP INH có thể hoán đổi cho nhau, do đã được nối qua logic nối dây OR bên trong IC.   </a:t>
            </a:r>
          </a:p>
          <a:p>
            <a:pPr marL="457200" indent="-457200"/>
            <a:r>
              <a:rPr lang="en-US" sz="2400" smtClean="0">
                <a:latin typeface="Arial-Rounded"/>
              </a:rPr>
              <a:t>  </a:t>
            </a:r>
          </a:p>
        </p:txBody>
      </p:sp>
      <p:cxnSp>
        <p:nvCxnSpPr>
          <p:cNvPr id="8" name="Straight Connector 7"/>
          <p:cNvCxnSpPr/>
          <p:nvPr/>
        </p:nvCxnSpPr>
        <p:spPr>
          <a:xfrm>
            <a:off x="4495800" y="21336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905000" y="32004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dissolve">
                                      <p:cBhvr>
                                        <p:cTn id="13" dur="500"/>
                                        <p:tgtEl>
                                          <p:spTgt spid="5">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dissolve">
                                      <p:cBhvr>
                                        <p:cTn id="18" dur="500"/>
                                        <p:tgtEl>
                                          <p:spTgt spid="5">
                                            <p:txEl>
                                              <p:pRg st="6" end="6"/>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animEffect transition="in" filter="dissolve">
                                      <p:cBhvr>
                                        <p:cTn id="21" dur="500"/>
                                        <p:tgtEl>
                                          <p:spTgt spid="5">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dissolve">
                                      <p:cBhvr>
                                        <p:cTn id="2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104</a:t>
            </a:fld>
            <a:endParaRPr lang="en-US"/>
          </a:p>
        </p:txBody>
      </p:sp>
      <p:sp>
        <p:nvSpPr>
          <p:cNvPr id="5" name="TextBox 4"/>
          <p:cNvSpPr txBox="1"/>
          <p:nvPr/>
        </p:nvSpPr>
        <p:spPr>
          <a:xfrm>
            <a:off x="381000" y="228600"/>
            <a:ext cx="86106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 </a:t>
            </a:r>
            <a:r>
              <a:rPr lang="en-US" sz="2400" spc="-100" smtClean="0">
                <a:latin typeface="Tahoma" pitchFamily="34" charset="0"/>
                <a:ea typeface="Tahoma" pitchFamily="34" charset="0"/>
                <a:cs typeface="Tahoma" pitchFamily="34" charset="0"/>
              </a:rPr>
              <a:t>Tìm ngõ ra tại Q</a:t>
            </a:r>
            <a:r>
              <a:rPr lang="en-US" sz="2400" spc="-100" baseline="-25000" smtClean="0">
                <a:latin typeface="Tahoma" pitchFamily="34" charset="0"/>
                <a:ea typeface="Tahoma" pitchFamily="34" charset="0"/>
                <a:cs typeface="Tahoma" pitchFamily="34" charset="0"/>
              </a:rPr>
              <a:t>7</a:t>
            </a:r>
            <a:r>
              <a:rPr lang="en-US" sz="2400" spc="-100" smtClean="0">
                <a:latin typeface="Tahoma" pitchFamily="34" charset="0"/>
                <a:ea typeface="Tahoma" pitchFamily="34" charset="0"/>
                <a:cs typeface="Tahoma" pitchFamily="34" charset="0"/>
              </a:rPr>
              <a:t> của 74HC165 khi D</a:t>
            </a:r>
            <a:r>
              <a:rPr lang="en-US" sz="2400" spc="-100" baseline="-25000" smtClean="0">
                <a:latin typeface="Tahoma" pitchFamily="34" charset="0"/>
                <a:ea typeface="Tahoma" pitchFamily="34" charset="0"/>
                <a:cs typeface="Tahoma" pitchFamily="34" charset="0"/>
              </a:rPr>
              <a:t>S</a:t>
            </a:r>
            <a:r>
              <a:rPr lang="en-US" sz="2400" spc="-100" smtClean="0">
                <a:latin typeface="Tahoma" pitchFamily="34" charset="0"/>
                <a:ea typeface="Tahoma" pitchFamily="34" charset="0"/>
                <a:cs typeface="Tahoma" pitchFamily="34" charset="0"/>
              </a:rPr>
              <a:t>=0 và CP INH=0 rồi đưa dạng tín hiệu vào có dạng sóng như hình dưới.</a:t>
            </a:r>
          </a:p>
          <a:p>
            <a:r>
              <a:rPr lang="en-US" sz="2400" spc="-100" smtClean="0">
                <a:latin typeface="Tahoma" pitchFamily="34" charset="0"/>
                <a:ea typeface="Tahoma" pitchFamily="34" charset="0"/>
                <a:cs typeface="Tahoma" pitchFamily="34" charset="0"/>
              </a:rPr>
              <a:t>P</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 P</a:t>
            </a:r>
            <a:r>
              <a:rPr lang="en-US" sz="2400" spc="-100" baseline="-25000" smtClean="0">
                <a:latin typeface="Tahoma" pitchFamily="34" charset="0"/>
                <a:ea typeface="Tahoma" pitchFamily="34" charset="0"/>
                <a:cs typeface="Tahoma" pitchFamily="34" charset="0"/>
              </a:rPr>
              <a:t>7</a:t>
            </a:r>
            <a:r>
              <a:rPr lang="en-US" sz="2400" spc="-100" smtClean="0">
                <a:latin typeface="Tahoma" pitchFamily="34" charset="0"/>
                <a:ea typeface="Tahoma" pitchFamily="34" charset="0"/>
                <a:cs typeface="Tahoma" pitchFamily="34" charset="0"/>
              </a:rPr>
              <a:t> biểu diễn dữ liệu song song P</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P</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P</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P</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P</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P</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P</a:t>
            </a:r>
            <a:r>
              <a:rPr lang="en-US" sz="2400" spc="-100" baseline="-25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P</a:t>
            </a:r>
            <a:r>
              <a:rPr lang="en-US" sz="2400" spc="-100" baseline="-25000" smtClean="0">
                <a:latin typeface="Tahoma" pitchFamily="34" charset="0"/>
                <a:ea typeface="Tahoma" pitchFamily="34" charset="0"/>
                <a:cs typeface="Tahoma" pitchFamily="34" charset="0"/>
              </a:rPr>
              <a:t>7</a:t>
            </a:r>
            <a:r>
              <a:rPr lang="en-US" sz="2400" spc="-100" smtClean="0">
                <a:latin typeface="Tahoma" pitchFamily="34" charset="0"/>
                <a:ea typeface="Tahoma" pitchFamily="34" charset="0"/>
                <a:cs typeface="Tahoma" pitchFamily="34" charset="0"/>
              </a:rPr>
              <a:t>.  </a:t>
            </a:r>
          </a:p>
          <a:p>
            <a:r>
              <a:rPr lang="en-US" sz="2400" b="1" spc="-100" smtClean="0">
                <a:solidFill>
                  <a:srgbClr val="FF0000"/>
                </a:solidFill>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 Dữ liệu song song vào không đồng bộ ngay khi SH/LD xuống thấp. Khi SH/LD lên cao lại, dữ liệu trong thanh ghi bắt đầu dời phải sau mỗi cạnh lên của CP. </a:t>
            </a:r>
          </a:p>
        </p:txBody>
      </p:sp>
      <p:pic>
        <p:nvPicPr>
          <p:cNvPr id="6148" name="Picture 4"/>
          <p:cNvPicPr>
            <a:picLocks noChangeAspect="1" noChangeArrowheads="1"/>
          </p:cNvPicPr>
          <p:nvPr/>
        </p:nvPicPr>
        <p:blipFill>
          <a:blip r:embed="rId3" cstate="print"/>
          <a:srcRect/>
          <a:stretch>
            <a:fillRect/>
          </a:stretch>
        </p:blipFill>
        <p:spPr bwMode="auto">
          <a:xfrm>
            <a:off x="914400" y="2609089"/>
            <a:ext cx="7012960" cy="4172711"/>
          </a:xfrm>
          <a:prstGeom prst="rect">
            <a:avLst/>
          </a:prstGeom>
          <a:noFill/>
          <a:ln w="9525">
            <a:noFill/>
            <a:miter lim="800000"/>
            <a:headEnd/>
            <a:tailEnd/>
          </a:ln>
        </p:spPr>
      </p:pic>
      <p:cxnSp>
        <p:nvCxnSpPr>
          <p:cNvPr id="7" name="Straight Connector 6"/>
          <p:cNvCxnSpPr/>
          <p:nvPr/>
        </p:nvCxnSpPr>
        <p:spPr>
          <a:xfrm>
            <a:off x="7467600" y="1371600"/>
            <a:ext cx="381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57400" y="1752600"/>
            <a:ext cx="381000" cy="0"/>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dissolv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dissolve">
                                      <p:cBhvr>
                                        <p:cTn id="12"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105</a:t>
            </a:fld>
            <a:endParaRPr lang="en-US"/>
          </a:p>
        </p:txBody>
      </p:sp>
      <p:sp>
        <p:nvSpPr>
          <p:cNvPr id="5" name="TextBox 4"/>
          <p:cNvSpPr txBox="1"/>
          <p:nvPr/>
        </p:nvSpPr>
        <p:spPr>
          <a:xfrm>
            <a:off x="381000" y="228600"/>
            <a:ext cx="86106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74ALS164/74HC164 :Thanh ghi dời 8 bit SIPO</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CP: xung CLK; MR: Master Reset    </a:t>
            </a:r>
          </a:p>
        </p:txBody>
      </p:sp>
      <p:pic>
        <p:nvPicPr>
          <p:cNvPr id="7172" name="Picture 4"/>
          <p:cNvPicPr>
            <a:picLocks noChangeAspect="1" noChangeArrowheads="1"/>
          </p:cNvPicPr>
          <p:nvPr/>
        </p:nvPicPr>
        <p:blipFill>
          <a:blip r:embed="rId3" cstate="print"/>
          <a:srcRect/>
          <a:stretch>
            <a:fillRect/>
          </a:stretch>
        </p:blipFill>
        <p:spPr bwMode="auto">
          <a:xfrm>
            <a:off x="2590800" y="4343400"/>
            <a:ext cx="3495294" cy="1885950"/>
          </a:xfrm>
          <a:prstGeom prst="rect">
            <a:avLst/>
          </a:prstGeom>
          <a:noFill/>
          <a:ln w="9525">
            <a:noFill/>
            <a:miter lim="800000"/>
            <a:headEnd/>
            <a:tailEnd/>
          </a:ln>
        </p:spPr>
      </p:pic>
      <p:pic>
        <p:nvPicPr>
          <p:cNvPr id="7173" name="Picture 5"/>
          <p:cNvPicPr>
            <a:picLocks noChangeAspect="1" noChangeArrowheads="1"/>
          </p:cNvPicPr>
          <p:nvPr/>
        </p:nvPicPr>
        <p:blipFill>
          <a:blip r:embed="rId4" cstate="print"/>
          <a:srcRect/>
          <a:stretch>
            <a:fillRect/>
          </a:stretch>
        </p:blipFill>
        <p:spPr bwMode="auto">
          <a:xfrm>
            <a:off x="76200" y="1905000"/>
            <a:ext cx="8991600" cy="1874271"/>
          </a:xfrm>
          <a:prstGeom prst="rect">
            <a:avLst/>
          </a:prstGeom>
          <a:noFill/>
          <a:ln w="9525">
            <a:noFill/>
            <a:miter lim="800000"/>
            <a:headEnd/>
            <a:tailEnd/>
          </a:ln>
        </p:spPr>
      </p:pic>
      <p:sp>
        <p:nvSpPr>
          <p:cNvPr id="10" name="TextBox 9"/>
          <p:cNvSpPr txBox="1"/>
          <p:nvPr/>
        </p:nvSpPr>
        <p:spPr>
          <a:xfrm>
            <a:off x="381000" y="1447800"/>
            <a:ext cx="2743200" cy="461665"/>
          </a:xfrm>
          <a:prstGeom prst="rect">
            <a:avLst/>
          </a:prstGeom>
          <a:noFill/>
        </p:spPr>
        <p:txBody>
          <a:bodyPr wrap="square" rtlCol="0">
            <a:spAutoFit/>
          </a:bodyPr>
          <a:lstStyle/>
          <a:p>
            <a:r>
              <a:rPr lang="en-US" sz="2400" smtClean="0">
                <a:latin typeface="Arial-Rounded"/>
              </a:rPr>
              <a:t>Sơ đồ mạch</a:t>
            </a:r>
            <a:endParaRPr lang="en-US" sz="2400">
              <a:latin typeface="Arial-Rounded"/>
            </a:endParaRPr>
          </a:p>
        </p:txBody>
      </p:sp>
      <p:sp>
        <p:nvSpPr>
          <p:cNvPr id="11" name="TextBox 10"/>
          <p:cNvSpPr txBox="1"/>
          <p:nvPr/>
        </p:nvSpPr>
        <p:spPr>
          <a:xfrm>
            <a:off x="457200" y="3962400"/>
            <a:ext cx="2743200" cy="461665"/>
          </a:xfrm>
          <a:prstGeom prst="rect">
            <a:avLst/>
          </a:prstGeom>
          <a:noFill/>
        </p:spPr>
        <p:txBody>
          <a:bodyPr wrap="square" rtlCol="0">
            <a:spAutoFit/>
          </a:bodyPr>
          <a:lstStyle/>
          <a:p>
            <a:r>
              <a:rPr lang="en-US" sz="2400" smtClean="0">
                <a:latin typeface="Arial-Rounded"/>
              </a:rPr>
              <a:t>Sơ đồ logic</a:t>
            </a:r>
            <a:endParaRPr lang="en-US" sz="2400">
              <a:latin typeface="Arial-Rounded"/>
            </a:endParaRPr>
          </a:p>
        </p:txBody>
      </p:sp>
      <p:cxnSp>
        <p:nvCxnSpPr>
          <p:cNvPr id="13" name="Straight Connector 12"/>
          <p:cNvCxnSpPr/>
          <p:nvPr/>
        </p:nvCxnSpPr>
        <p:spPr>
          <a:xfrm>
            <a:off x="2286000" y="685800"/>
            <a:ext cx="381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dissolv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173"/>
                                        </p:tgtEl>
                                        <p:attrNameLst>
                                          <p:attrName>style.visibility</p:attrName>
                                        </p:attrNameLst>
                                      </p:cBhvr>
                                      <p:to>
                                        <p:strVal val="visible"/>
                                      </p:to>
                                    </p:set>
                                    <p:animEffect transition="in" filter="wipe(left)">
                                      <p:cBhvr>
                                        <p:cTn id="18" dur="3000"/>
                                        <p:tgtEl>
                                          <p:spTgt spid="717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0" presetClass="entr" presetSubtype="0" fill="hold" nodeType="clickEffect">
                                  <p:stCondLst>
                                    <p:cond delay="0"/>
                                  </p:stCondLst>
                                  <p:childTnLst>
                                    <p:set>
                                      <p:cBhvr>
                                        <p:cTn id="28" dur="1" fill="hold">
                                          <p:stCondLst>
                                            <p:cond delay="0"/>
                                          </p:stCondLst>
                                        </p:cTn>
                                        <p:tgtEl>
                                          <p:spTgt spid="7172"/>
                                        </p:tgtEl>
                                        <p:attrNameLst>
                                          <p:attrName>style.visibility</p:attrName>
                                        </p:attrNameLst>
                                      </p:cBhvr>
                                      <p:to>
                                        <p:strVal val="visible"/>
                                      </p:to>
                                    </p:set>
                                    <p:animEffect transition="in" filter="wedge">
                                      <p:cBhvr>
                                        <p:cTn id="29" dur="2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106</a:t>
            </a:fld>
            <a:endParaRPr lang="en-US"/>
          </a:p>
        </p:txBody>
      </p:sp>
      <p:sp>
        <p:nvSpPr>
          <p:cNvPr id="5" name="TextBox 4"/>
          <p:cNvSpPr txBox="1"/>
          <p:nvPr/>
        </p:nvSpPr>
        <p:spPr>
          <a:xfrm>
            <a:off x="381000" y="228600"/>
            <a:ext cx="86106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Giả sử điều kiện đầu của TG là 00000000. Tìm chu trình trạng thái khi có xung CLK.</a:t>
            </a:r>
          </a:p>
        </p:txBody>
      </p:sp>
      <p:pic>
        <p:nvPicPr>
          <p:cNvPr id="8194" name="Picture 2"/>
          <p:cNvPicPr>
            <a:picLocks noChangeAspect="1" noChangeArrowheads="1"/>
          </p:cNvPicPr>
          <p:nvPr/>
        </p:nvPicPr>
        <p:blipFill>
          <a:blip r:embed="rId3" cstate="print"/>
          <a:srcRect/>
          <a:stretch>
            <a:fillRect/>
          </a:stretch>
        </p:blipFill>
        <p:spPr bwMode="auto">
          <a:xfrm>
            <a:off x="152400" y="1771650"/>
            <a:ext cx="3949456" cy="1962150"/>
          </a:xfrm>
          <a:prstGeom prst="rect">
            <a:avLst/>
          </a:prstGeom>
          <a:noFill/>
          <a:ln w="9525">
            <a:noFill/>
            <a:miter lim="800000"/>
            <a:headEnd/>
            <a:tailEnd/>
          </a:ln>
        </p:spPr>
      </p:pic>
      <p:pic>
        <p:nvPicPr>
          <p:cNvPr id="8195" name="Picture 3"/>
          <p:cNvPicPr>
            <a:picLocks noChangeAspect="1" noChangeArrowheads="1"/>
          </p:cNvPicPr>
          <p:nvPr/>
        </p:nvPicPr>
        <p:blipFill>
          <a:blip r:embed="rId4" cstate="print"/>
          <a:srcRect/>
          <a:stretch>
            <a:fillRect/>
          </a:stretch>
        </p:blipFill>
        <p:spPr bwMode="auto">
          <a:xfrm>
            <a:off x="4191000" y="1143000"/>
            <a:ext cx="4863266" cy="2895600"/>
          </a:xfrm>
          <a:prstGeom prst="rect">
            <a:avLst/>
          </a:prstGeom>
          <a:noFill/>
          <a:ln w="9525">
            <a:noFill/>
            <a:miter lim="800000"/>
            <a:headEnd/>
            <a:tailEnd/>
          </a:ln>
        </p:spPr>
      </p:pic>
      <p:sp>
        <p:nvSpPr>
          <p:cNvPr id="9" name="TextBox 8"/>
          <p:cNvSpPr txBox="1"/>
          <p:nvPr/>
        </p:nvSpPr>
        <p:spPr>
          <a:xfrm>
            <a:off x="228600" y="4104144"/>
            <a:ext cx="8610600" cy="267765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a:t>
            </a:r>
          </a:p>
          <a:p>
            <a:r>
              <a:rPr lang="en-US" sz="2400" spc="-100" smtClean="0">
                <a:latin typeface="Tahoma" pitchFamily="34" charset="0"/>
                <a:ea typeface="Tahoma" pitchFamily="34" charset="0"/>
                <a:cs typeface="Tahoma" pitchFamily="34" charset="0"/>
              </a:rPr>
              <a:t>Khi A=B=1, dữ liệu vào nối tiếp là 1, nên bit 1 được dời vào thanh ghi sau từng cạnh lên của CLK, do Q7 ban đầu là 0, nên MR không tác động.</a:t>
            </a:r>
          </a:p>
          <a:p>
            <a:r>
              <a:rPr lang="en-US" sz="2400" spc="-100" smtClean="0">
                <a:latin typeface="Tahoma" pitchFamily="34" charset="0"/>
                <a:ea typeface="Tahoma" pitchFamily="34" charset="0"/>
                <a:cs typeface="Tahoma" pitchFamily="34" charset="0"/>
              </a:rPr>
              <a:t>Sau xung thứ 8, thanh ghi là 1111111, trạng thái này chỉ là tạm do Q7=1 tạo mức thấp cho MR, làm reset thanh ghi về 0 tất cả. Chu trình này lặp lại sau 8 xung nữa</a:t>
            </a:r>
          </a:p>
        </p:txBody>
      </p:sp>
      <p:cxnSp>
        <p:nvCxnSpPr>
          <p:cNvPr id="7" name="Straight Connector 6"/>
          <p:cNvCxnSpPr/>
          <p:nvPr/>
        </p:nvCxnSpPr>
        <p:spPr>
          <a:xfrm>
            <a:off x="3352800" y="6019800"/>
            <a:ext cx="381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239000" y="4876800"/>
            <a:ext cx="381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wedge">
                                      <p:cBhvr>
                                        <p:cTn id="12" dur="2000"/>
                                        <p:tgtEl>
                                          <p:spTgt spid="819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dissolve">
                                      <p:cBhvr>
                                        <p:cTn id="23" dur="500"/>
                                        <p:tgtEl>
                                          <p:spTgt spid="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dissolve">
                                      <p:cBhvr>
                                        <p:cTn id="28"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extBox 6"/>
          <p:cNvSpPr txBox="1"/>
          <p:nvPr/>
        </p:nvSpPr>
        <p:spPr>
          <a:xfrm>
            <a:off x="304800" y="1085671"/>
            <a:ext cx="86106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74194/ALS194/HC194:</a:t>
            </a:r>
          </a:p>
          <a:p>
            <a:r>
              <a:rPr lang="en-US" sz="2400" spc="-100" smtClean="0">
                <a:latin typeface="Tahoma" pitchFamily="34" charset="0"/>
                <a:ea typeface="Tahoma" pitchFamily="34" charset="0"/>
                <a:cs typeface="Tahoma" pitchFamily="34" charset="0"/>
              </a:rPr>
              <a:t>Thanh ghi dời 2 chiều đa năng 4 bit, có thể dời trái, phải, ra PI, ra PO.</a:t>
            </a:r>
          </a:p>
        </p:txBody>
      </p:sp>
      <p:sp>
        <p:nvSpPr>
          <p:cNvPr id="8" name="TextBox 7"/>
          <p:cNvSpPr txBox="1"/>
          <p:nvPr/>
        </p:nvSpPr>
        <p:spPr>
          <a:xfrm>
            <a:off x="381000" y="2286000"/>
            <a:ext cx="86106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74373/ALS373/HC373/HCT373:</a:t>
            </a:r>
          </a:p>
          <a:p>
            <a:r>
              <a:rPr lang="en-US" sz="2400" spc="-100" smtClean="0">
                <a:latin typeface="Tahoma" pitchFamily="34" charset="0"/>
                <a:ea typeface="Tahoma" pitchFamily="34" charset="0"/>
                <a:cs typeface="Tahoma" pitchFamily="34" charset="0"/>
              </a:rPr>
              <a:t>Thanh ghi dời 8 bit với 8FFD có ngõ ra 3 trạng thái.</a:t>
            </a:r>
          </a:p>
        </p:txBody>
      </p:sp>
      <p:sp>
        <p:nvSpPr>
          <p:cNvPr id="10" name="TextBox 9"/>
          <p:cNvSpPr txBox="1"/>
          <p:nvPr/>
        </p:nvSpPr>
        <p:spPr>
          <a:xfrm>
            <a:off x="381000" y="3200400"/>
            <a:ext cx="86106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74374/ALS374/HC374/HCT374:</a:t>
            </a:r>
          </a:p>
          <a:p>
            <a:r>
              <a:rPr lang="en-US" sz="2400" spc="-100" smtClean="0">
                <a:latin typeface="Tahoma" pitchFamily="34" charset="0"/>
                <a:ea typeface="Tahoma" pitchFamily="34" charset="0"/>
                <a:cs typeface="Tahoma" pitchFamily="34" charset="0"/>
              </a:rPr>
              <a:t>Thanh ghi dời 8 FFD kích cạnh, PI, PO, ngõ ra 3 trạng thái.</a:t>
            </a:r>
          </a:p>
        </p:txBody>
      </p:sp>
      <p:sp>
        <p:nvSpPr>
          <p:cNvPr id="9" name="TextBox 8"/>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Thanh ghi (dạng IC)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dissolv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
                                            <p:txEl>
                                              <p:pRg st="1" end="1"/>
                                            </p:txEl>
                                          </p:spTgt>
                                        </p:tgtEl>
                                        <p:attrNameLst>
                                          <p:attrName>style.visibility</p:attrName>
                                        </p:attrNameLst>
                                      </p:cBhvr>
                                      <p:to>
                                        <p:strVal val="visible"/>
                                      </p:to>
                                    </p:set>
                                    <p:animEffect transition="in" filter="wipe(left)">
                                      <p:cBhvr>
                                        <p:cTn id="24" dur="500"/>
                                        <p:tgtEl>
                                          <p:spTgt spid="8">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animEffect transition="in" filter="wipe(left)">
                                      <p:cBhvr>
                                        <p:cTn id="35"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extBox 6"/>
          <p:cNvSpPr txBox="1"/>
          <p:nvPr/>
        </p:nvSpPr>
        <p:spPr>
          <a:xfrm>
            <a:off x="304800" y="1085671"/>
            <a:ext cx="8839200" cy="415498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Câu hỏi ôn tập:</a:t>
            </a:r>
          </a:p>
          <a:p>
            <a:r>
              <a:rPr lang="en-US" sz="2400" spc="-100" smtClean="0">
                <a:latin typeface="Tahoma" pitchFamily="34" charset="0"/>
                <a:ea typeface="Tahoma" pitchFamily="34" charset="0"/>
                <a:cs typeface="Tahoma" pitchFamily="34" charset="0"/>
              </a:rPr>
              <a:t>1. Dạng thanh ghi nào cho pháp nạp dữ liệu đồng thời, xuất dữ      liệu ra từng bit? </a:t>
            </a:r>
          </a:p>
          <a:p>
            <a:pPr marL="457200" indent="-457200">
              <a:buAutoNum type="arabicPeriod" startAt="2"/>
            </a:pPr>
            <a:r>
              <a:rPr lang="en-US" sz="2400" spc="-100" smtClean="0">
                <a:latin typeface="Tahoma" pitchFamily="34" charset="0"/>
                <a:ea typeface="Tahoma" pitchFamily="34" charset="0"/>
                <a:cs typeface="Tahoma" pitchFamily="34" charset="0"/>
              </a:rPr>
              <a:t>Đúng/sai: Thanh ghi SI/PO có thể xuất dữ liệu ra đồng thời?</a:t>
            </a:r>
          </a:p>
          <a:p>
            <a:pPr marL="457200" indent="-457200">
              <a:buAutoNum type="arabicPeriod" startAt="2"/>
            </a:pPr>
            <a:r>
              <a:rPr lang="en-US" sz="2400" spc="-100" smtClean="0">
                <a:latin typeface="Tahoma" pitchFamily="34" charset="0"/>
                <a:ea typeface="Tahoma" pitchFamily="34" charset="0"/>
                <a:cs typeface="Tahoma" pitchFamily="34" charset="0"/>
              </a:rPr>
              <a:t>Dạng thanh ghi chỉ cho dữ liệu vào từng bit, nhưng xuất dữ liệu ra đồng thời?</a:t>
            </a:r>
          </a:p>
          <a:p>
            <a:pPr marL="457200" indent="-457200">
              <a:buAutoNum type="arabicPeriod" startAt="2"/>
            </a:pPr>
            <a:r>
              <a:rPr lang="en-US" sz="2400" spc="-100" smtClean="0">
                <a:latin typeface="Tahoma" pitchFamily="34" charset="0"/>
                <a:ea typeface="Tahoma" pitchFamily="34" charset="0"/>
                <a:cs typeface="Tahoma" pitchFamily="34" charset="0"/>
              </a:rPr>
              <a:t>Dạng thanh ghi có thể lưu dữ liệu theo từng bit và xuất dữ liệu ra từng bit?</a:t>
            </a:r>
          </a:p>
          <a:p>
            <a:pPr marL="457200" indent="-457200">
              <a:buAutoNum type="arabicPeriod" startAt="2"/>
            </a:pPr>
            <a:r>
              <a:rPr lang="en-US" sz="2400" spc="-100" smtClean="0">
                <a:latin typeface="Tahoma" pitchFamily="34" charset="0"/>
                <a:ea typeface="Tahoma" pitchFamily="34" charset="0"/>
                <a:cs typeface="Tahoma" pitchFamily="34" charset="0"/>
              </a:rPr>
              <a:t>Cho biết sự khác biệt giữa dữ liệu song song trong 74165 và 74174?</a:t>
            </a:r>
          </a:p>
          <a:p>
            <a:pPr marL="457200" indent="-457200">
              <a:buAutoNum type="arabicPeriod" startAt="2"/>
            </a:pPr>
            <a:r>
              <a:rPr lang="en-US" sz="2400" spc="-100" smtClean="0">
                <a:latin typeface="Tahoma" pitchFamily="34" charset="0"/>
                <a:ea typeface="Tahoma" pitchFamily="34" charset="0"/>
                <a:cs typeface="Tahoma" pitchFamily="34" charset="0"/>
              </a:rPr>
              <a:t>Phương thức hoạt động của ngõ vào CP INH trong 74ALS165?</a:t>
            </a:r>
            <a:endParaRPr lang="en-US" sz="2400" smtClean="0">
              <a:latin typeface="Arial-Rounded"/>
            </a:endParaRPr>
          </a:p>
        </p:txBody>
      </p:sp>
      <p:sp>
        <p:nvSpPr>
          <p:cNvPr id="5" name="TextBox 4"/>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Thanh ghi (dạng IC)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dissolv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wipe(left)">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dissolve">
                                      <p:cBhvr>
                                        <p:cTn id="23" dur="500"/>
                                        <p:tgtEl>
                                          <p:spTgt spid="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dissolve">
                                      <p:cBhvr>
                                        <p:cTn id="28" dur="500"/>
                                        <p:tgtEl>
                                          <p:spTgt spid="7">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Effect transition="in" filter="dissolve">
                                      <p:cBhvr>
                                        <p:cTn id="33" dur="500"/>
                                        <p:tgtEl>
                                          <p:spTgt spid="7">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Effect transition="in" filter="dissolve">
                                      <p:cBhvr>
                                        <p:cTn id="38"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extBox 6"/>
          <p:cNvSpPr txBox="1"/>
          <p:nvPr/>
        </p:nvSpPr>
        <p:spPr>
          <a:xfrm>
            <a:off x="228600" y="990600"/>
            <a:ext cx="84582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Mạch đếm vòng: </a:t>
            </a:r>
          </a:p>
          <a:p>
            <a:r>
              <a:rPr lang="en-US" sz="2400" spc="-100" smtClean="0">
                <a:latin typeface="Tahoma" pitchFamily="34" charset="0"/>
                <a:ea typeface="Tahoma" pitchFamily="34" charset="0"/>
                <a:cs typeface="Tahoma" pitchFamily="34" charset="0"/>
              </a:rPr>
              <a:t>Đếm MOD-4 dùng FFD (FFJK), với giả sử Q</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=1, Q</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=Q</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=Q</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a:t>
            </a:r>
          </a:p>
        </p:txBody>
      </p:sp>
      <p:pic>
        <p:nvPicPr>
          <p:cNvPr id="4099" name="Picture 3"/>
          <p:cNvPicPr>
            <a:picLocks noChangeAspect="1" noChangeArrowheads="1"/>
          </p:cNvPicPr>
          <p:nvPr/>
        </p:nvPicPr>
        <p:blipFill>
          <a:blip r:embed="rId3" cstate="print"/>
          <a:srcRect/>
          <a:stretch>
            <a:fillRect/>
          </a:stretch>
        </p:blipFill>
        <p:spPr bwMode="auto">
          <a:xfrm>
            <a:off x="647700" y="2128345"/>
            <a:ext cx="7200900" cy="1986455"/>
          </a:xfrm>
          <a:prstGeom prst="rect">
            <a:avLst/>
          </a:prstGeom>
          <a:noFill/>
          <a:ln w="9525">
            <a:noFill/>
            <a:miter lim="800000"/>
            <a:headEnd/>
            <a:tailEnd/>
          </a:ln>
        </p:spPr>
      </p:pic>
      <p:pic>
        <p:nvPicPr>
          <p:cNvPr id="4100" name="Picture 4"/>
          <p:cNvPicPr>
            <a:picLocks noChangeAspect="1" noChangeArrowheads="1"/>
          </p:cNvPicPr>
          <p:nvPr/>
        </p:nvPicPr>
        <p:blipFill>
          <a:blip r:embed="rId4" cstate="print"/>
          <a:srcRect/>
          <a:stretch>
            <a:fillRect/>
          </a:stretch>
        </p:blipFill>
        <p:spPr bwMode="auto">
          <a:xfrm>
            <a:off x="1839878" y="4071584"/>
            <a:ext cx="5170522" cy="2557816"/>
          </a:xfrm>
          <a:prstGeom prst="rect">
            <a:avLst/>
          </a:prstGeom>
          <a:noFill/>
          <a:ln w="9525">
            <a:noFill/>
            <a:miter lim="800000"/>
            <a:headEnd/>
            <a:tailEnd/>
          </a:ln>
        </p:spPr>
      </p:pic>
      <p:sp>
        <p:nvSpPr>
          <p:cNvPr id="8" name="TextBox 7"/>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dùng thanh ghi</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wipe(left)">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099"/>
                                        </p:tgtEl>
                                        <p:attrNameLst>
                                          <p:attrName>style.visibility</p:attrName>
                                        </p:attrNameLst>
                                      </p:cBhvr>
                                      <p:to>
                                        <p:strVal val="visible"/>
                                      </p:to>
                                    </p:set>
                                    <p:animEffect transition="in" filter="wipe(left)">
                                      <p:cBhvr>
                                        <p:cTn id="18" dur="3000"/>
                                        <p:tgtEl>
                                          <p:spTgt spid="409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4100"/>
                                        </p:tgtEl>
                                        <p:attrNameLst>
                                          <p:attrName>style.visibility</p:attrName>
                                        </p:attrNameLst>
                                      </p:cBhvr>
                                      <p:to>
                                        <p:strVal val="visible"/>
                                      </p:to>
                                    </p:set>
                                    <p:animEffect transition="in" filter="wipe(up)">
                                      <p:cBhvr>
                                        <p:cTn id="23" dur="2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a:t>
            </a:fld>
            <a:endParaRPr lang="en-US"/>
          </a:p>
        </p:txBody>
      </p:sp>
      <p:sp>
        <p:nvSpPr>
          <p:cNvPr id="6" name="TextBox 5"/>
          <p:cNvSpPr txBox="1"/>
          <p:nvPr/>
        </p:nvSpPr>
        <p:spPr>
          <a:xfrm>
            <a:off x="457200" y="1066800"/>
            <a:ext cx="81534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Chia tần số</a:t>
            </a:r>
            <a:r>
              <a:rPr lang="en-US" sz="2400" spc="-100" smtClean="0">
                <a:latin typeface="Tahoma" pitchFamily="34" charset="0"/>
                <a:ea typeface="Tahoma" pitchFamily="34" charset="0"/>
                <a:cs typeface="Tahoma" pitchFamily="34" charset="0"/>
              </a:rPr>
              <a:t>: FF chia </a:t>
            </a:r>
            <a:r>
              <a:rPr lang="en-US" sz="2400" b="1" spc="-1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tần số vào; </a:t>
            </a:r>
          </a:p>
          <a:p>
            <a:r>
              <a:rPr lang="en-US" sz="2400" spc="-100" smtClean="0">
                <a:latin typeface="Tahoma" pitchFamily="34" charset="0"/>
                <a:ea typeface="Tahoma" pitchFamily="34" charset="0"/>
                <a:cs typeface="Tahoma" pitchFamily="34" charset="0"/>
              </a:rPr>
              <a:t>Từ đó trong mạch đếm MOD –16, tần số tầng FF cuối là 1/16 tần số clock nên gọi là mạch đếm chia 16. </a:t>
            </a:r>
          </a:p>
          <a:p>
            <a:r>
              <a:rPr lang="en-US" sz="2400" spc="-100" smtClean="0">
                <a:latin typeface="Tahoma" pitchFamily="34" charset="0"/>
                <a:ea typeface="Tahoma" pitchFamily="34" charset="0"/>
                <a:cs typeface="Tahoma" pitchFamily="34" charset="0"/>
              </a:rPr>
              <a:t>Tương tự mạch đếm MOD – 8, có tần số ngõ ra cuối là 1/8 tần số vào, còn gọi là mạch đếm chia 8.  </a:t>
            </a:r>
            <a:endParaRPr lang="en-US" sz="2400" spc="-100">
              <a:latin typeface="Tahoma" pitchFamily="34" charset="0"/>
              <a:ea typeface="Tahoma" pitchFamily="34" charset="0"/>
              <a:cs typeface="Tahoma"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385730" y="3352800"/>
            <a:ext cx="8453470" cy="3200400"/>
          </a:xfrm>
          <a:prstGeom prst="rect">
            <a:avLst/>
          </a:prstGeom>
          <a:noFill/>
          <a:ln w="9525">
            <a:noFill/>
            <a:miter lim="800000"/>
            <a:headEnd/>
            <a:tailEnd/>
          </a:ln>
        </p:spPr>
      </p:pic>
      <p:sp>
        <p:nvSpPr>
          <p:cNvPr id="7" name="Right Arrow 6"/>
          <p:cNvSpPr/>
          <p:nvPr/>
        </p:nvSpPr>
        <p:spPr>
          <a:xfrm>
            <a:off x="152400" y="6172200"/>
            <a:ext cx="990600" cy="457200"/>
          </a:xfrm>
          <a:prstGeom prst="right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không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dissolv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027"/>
                                        </p:tgtEl>
                                        <p:attrNameLst>
                                          <p:attrName>style.visibility</p:attrName>
                                        </p:attrNameLst>
                                      </p:cBhvr>
                                      <p:to>
                                        <p:strVal val="visible"/>
                                      </p:to>
                                    </p:set>
                                    <p:animEffect transition="in" filter="wipe(up)">
                                      <p:cBhvr>
                                        <p:cTn id="23" dur="2000"/>
                                        <p:tgtEl>
                                          <p:spTgt spid="102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extBox 6"/>
          <p:cNvSpPr txBox="1"/>
          <p:nvPr/>
        </p:nvSpPr>
        <p:spPr>
          <a:xfrm>
            <a:off x="381000" y="990600"/>
            <a:ext cx="8610600" cy="830997"/>
          </a:xfrm>
          <a:prstGeom prst="rect">
            <a:avLst/>
          </a:prstGeom>
          <a:noFill/>
        </p:spPr>
        <p:txBody>
          <a:bodyPr wrap="square" rtlCol="0">
            <a:spAutoFit/>
          </a:bodyPr>
          <a:lstStyle/>
          <a:p>
            <a:r>
              <a:rPr lang="en-US" sz="2400" b="1" smtClean="0">
                <a:solidFill>
                  <a:srgbClr val="C00000"/>
                </a:solidFill>
                <a:latin typeface="Tahoma" pitchFamily="34" charset="0"/>
                <a:ea typeface="Tahoma" pitchFamily="34" charset="0"/>
                <a:cs typeface="Tahoma" pitchFamily="34" charset="0"/>
              </a:rPr>
              <a:t>Mạch đếm vòng: </a:t>
            </a:r>
          </a:p>
          <a:p>
            <a:r>
              <a:rPr lang="en-US" sz="2400" smtClean="0">
                <a:latin typeface="Tahoma" pitchFamily="34" charset="0"/>
                <a:ea typeface="Tahoma" pitchFamily="34" charset="0"/>
                <a:cs typeface="Tahoma" pitchFamily="34" charset="0"/>
              </a:rPr>
              <a:t>Bảng chuyển trạng thái và giản đồ trạng thái.</a:t>
            </a:r>
          </a:p>
        </p:txBody>
      </p:sp>
      <p:pic>
        <p:nvPicPr>
          <p:cNvPr id="5122" name="Picture 2"/>
          <p:cNvPicPr>
            <a:picLocks noChangeAspect="1" noChangeArrowheads="1"/>
          </p:cNvPicPr>
          <p:nvPr/>
        </p:nvPicPr>
        <p:blipFill>
          <a:blip r:embed="rId3" cstate="print"/>
          <a:srcRect/>
          <a:stretch>
            <a:fillRect/>
          </a:stretch>
        </p:blipFill>
        <p:spPr bwMode="auto">
          <a:xfrm>
            <a:off x="1096917" y="1905000"/>
            <a:ext cx="2713083" cy="3411661"/>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4724400" y="2133600"/>
            <a:ext cx="2819400" cy="2556575"/>
          </a:xfrm>
          <a:prstGeom prst="rect">
            <a:avLst/>
          </a:prstGeom>
          <a:noFill/>
          <a:ln w="9525">
            <a:noFill/>
            <a:miter lim="800000"/>
            <a:headEnd/>
            <a:tailEnd/>
          </a:ln>
        </p:spPr>
      </p:pic>
      <p:sp>
        <p:nvSpPr>
          <p:cNvPr id="9" name="TextBox 8"/>
          <p:cNvSpPr txBox="1"/>
          <p:nvPr/>
        </p:nvSpPr>
        <p:spPr>
          <a:xfrm>
            <a:off x="381000" y="5493603"/>
            <a:ext cx="86106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Nhận xét: Mạch đếm vòng: </a:t>
            </a:r>
          </a:p>
          <a:p>
            <a:r>
              <a:rPr lang="en-US" sz="2400" spc="-100" smtClean="0">
                <a:latin typeface="Tahoma" pitchFamily="34" charset="0"/>
                <a:ea typeface="Tahoma" pitchFamily="34" charset="0"/>
                <a:cs typeface="Tahoma" pitchFamily="34" charset="0"/>
              </a:rPr>
              <a:t>Với NFF, đếm được N trạng thái </a:t>
            </a:r>
          </a:p>
        </p:txBody>
      </p:sp>
      <p:sp>
        <p:nvSpPr>
          <p:cNvPr id="8" name="TextBox 7"/>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dùng thanh ghi</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wipe(left)">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122"/>
                                        </p:tgtEl>
                                        <p:attrNameLst>
                                          <p:attrName>style.visibility</p:attrName>
                                        </p:attrNameLst>
                                      </p:cBhvr>
                                      <p:to>
                                        <p:strVal val="visible"/>
                                      </p:to>
                                    </p:set>
                                    <p:animEffect transition="in" filter="dissolve">
                                      <p:cBhvr>
                                        <p:cTn id="18" dur="500"/>
                                        <p:tgtEl>
                                          <p:spTgt spid="5122"/>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5123"/>
                                        </p:tgtEl>
                                        <p:attrNameLst>
                                          <p:attrName>style.visibility</p:attrName>
                                        </p:attrNameLst>
                                      </p:cBhvr>
                                      <p:to>
                                        <p:strVal val="visible"/>
                                      </p:to>
                                    </p:set>
                                    <p:animEffect transition="in" filter="wedge">
                                      <p:cBhvr>
                                        <p:cTn id="23" dur="2000"/>
                                        <p:tgtEl>
                                          <p:spTgt spid="512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 calcmode="lin" valueType="num">
                                      <p:cBhvr additive="base">
                                        <p:cTn id="28"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xEl>
                                              <p:pRg st="1" end="1"/>
                                            </p:txEl>
                                          </p:spTgt>
                                        </p:tgtEl>
                                        <p:attrNameLst>
                                          <p:attrName>style.visibility</p:attrName>
                                        </p:attrNameLst>
                                      </p:cBhvr>
                                      <p:to>
                                        <p:strVal val="visible"/>
                                      </p:to>
                                    </p:set>
                                    <p:animEffect transition="in" filter="wipe(left)">
                                      <p:cBhvr>
                                        <p:cTn id="3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111</a:t>
            </a:fld>
            <a:endParaRPr lang="en-US"/>
          </a:p>
        </p:txBody>
      </p:sp>
      <p:sp>
        <p:nvSpPr>
          <p:cNvPr id="6" name="TextBox 5"/>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Khởi động mạch đếm vòng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381000" y="990600"/>
            <a:ext cx="8610600" cy="156966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Để hoạt động, mạch đếm vòng phải khởi động với chỉ 1FF ở trạng thái 1, các FF còn lại ở trạng thái 0. Cần dùng Preset</a:t>
            </a:r>
          </a:p>
          <a:p>
            <a:pPr marL="457200" indent="-457200"/>
            <a:r>
              <a:rPr lang="en-US" sz="2400" spc="-100" smtClean="0">
                <a:latin typeface="Tahoma" pitchFamily="34" charset="0"/>
                <a:ea typeface="Tahoma" pitchFamily="34" charset="0"/>
                <a:cs typeface="Tahoma" pitchFamily="34" charset="0"/>
              </a:rPr>
              <a:t>      Có thể dùng ngõ vào không đồng bộ PRE cho 1 FF và chân CLR cho các FF còn lại, dùng mạch điện dưới đây.</a:t>
            </a:r>
          </a:p>
        </p:txBody>
      </p:sp>
      <p:pic>
        <p:nvPicPr>
          <p:cNvPr id="6148" name="Picture 4"/>
          <p:cNvPicPr>
            <a:picLocks noChangeAspect="1" noChangeArrowheads="1"/>
          </p:cNvPicPr>
          <p:nvPr/>
        </p:nvPicPr>
        <p:blipFill>
          <a:blip r:embed="rId3" cstate="print"/>
          <a:srcRect/>
          <a:stretch>
            <a:fillRect/>
          </a:stretch>
        </p:blipFill>
        <p:spPr bwMode="auto">
          <a:xfrm>
            <a:off x="1106510" y="2667000"/>
            <a:ext cx="6970690" cy="3429000"/>
          </a:xfrm>
          <a:prstGeom prst="rect">
            <a:avLst/>
          </a:prstGeom>
          <a:noFill/>
          <a:ln w="9525">
            <a:noFill/>
            <a:miter lim="800000"/>
            <a:headEnd/>
            <a:tailEnd/>
          </a:ln>
        </p:spPr>
      </p:pic>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wedge">
                                      <p:cBhvr>
                                        <p:cTn id="17" dur="20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112</a:t>
            </a:fld>
            <a:endParaRPr lang="en-US"/>
          </a:p>
        </p:txBody>
      </p:sp>
      <p:sp>
        <p:nvSpPr>
          <p:cNvPr id="6" name="TextBox 5"/>
          <p:cNvSpPr txBox="1"/>
          <p:nvPr/>
        </p:nvSpPr>
        <p:spPr>
          <a:xfrm>
            <a:off x="0" y="0"/>
            <a:ext cx="87630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Johnson (đếm vòng xoắn)</a:t>
            </a:r>
            <a:r>
              <a:rPr lang="en-US" sz="4000" smtClean="0">
                <a:solidFill>
                  <a:srgbClr val="0070C0"/>
                </a:solidFill>
                <a:latin typeface="Arial-Rounded" pitchFamily="34" charset="0"/>
                <a:ea typeface="Arial-Rounded" pitchFamily="34" charset="0"/>
                <a:cs typeface="Arial-Rounded" pitchFamily="34" charset="0"/>
              </a:rPr>
              <a:t>   </a:t>
            </a:r>
            <a:endParaRPr lang="en-US" sz="3200">
              <a:solidFill>
                <a:srgbClr val="0070C0"/>
              </a:solidFill>
              <a:latin typeface="Arial-Rounded" pitchFamily="34" charset="0"/>
              <a:ea typeface="Arial-Rounded" pitchFamily="34" charset="0"/>
              <a:cs typeface="Arial-Rounded" pitchFamily="34" charset="0"/>
            </a:endParaRPr>
          </a:p>
        </p:txBody>
      </p:sp>
      <p:pic>
        <p:nvPicPr>
          <p:cNvPr id="7171" name="Picture 3"/>
          <p:cNvPicPr>
            <a:picLocks noChangeAspect="1" noChangeArrowheads="1"/>
          </p:cNvPicPr>
          <p:nvPr/>
        </p:nvPicPr>
        <p:blipFill>
          <a:blip r:embed="rId3" cstate="print"/>
          <a:srcRect/>
          <a:stretch>
            <a:fillRect/>
          </a:stretch>
        </p:blipFill>
        <p:spPr bwMode="auto">
          <a:xfrm>
            <a:off x="152400" y="1143000"/>
            <a:ext cx="5640084" cy="1905000"/>
          </a:xfrm>
          <a:prstGeom prst="rect">
            <a:avLst/>
          </a:prstGeom>
          <a:noFill/>
          <a:ln w="9525">
            <a:noFill/>
            <a:miter lim="800000"/>
            <a:headEnd/>
            <a:tailEnd/>
          </a:ln>
        </p:spPr>
      </p:pic>
      <p:pic>
        <p:nvPicPr>
          <p:cNvPr id="7172" name="Picture 4"/>
          <p:cNvPicPr>
            <a:picLocks noChangeAspect="1" noChangeArrowheads="1"/>
          </p:cNvPicPr>
          <p:nvPr/>
        </p:nvPicPr>
        <p:blipFill>
          <a:blip r:embed="rId4" cstate="print"/>
          <a:srcRect/>
          <a:stretch>
            <a:fillRect/>
          </a:stretch>
        </p:blipFill>
        <p:spPr bwMode="auto">
          <a:xfrm>
            <a:off x="749747" y="3352800"/>
            <a:ext cx="4889053" cy="2133600"/>
          </a:xfrm>
          <a:prstGeom prst="rect">
            <a:avLst/>
          </a:prstGeom>
          <a:noFill/>
          <a:ln w="9525">
            <a:noFill/>
            <a:miter lim="800000"/>
            <a:headEnd/>
            <a:tailEnd/>
          </a:ln>
        </p:spPr>
      </p:pic>
      <p:pic>
        <p:nvPicPr>
          <p:cNvPr id="7173" name="Picture 5"/>
          <p:cNvPicPr>
            <a:picLocks noChangeAspect="1" noChangeArrowheads="1"/>
          </p:cNvPicPr>
          <p:nvPr/>
        </p:nvPicPr>
        <p:blipFill>
          <a:blip r:embed="rId5" cstate="print"/>
          <a:srcRect/>
          <a:stretch>
            <a:fillRect/>
          </a:stretch>
        </p:blipFill>
        <p:spPr bwMode="auto">
          <a:xfrm>
            <a:off x="6581775" y="914400"/>
            <a:ext cx="1800225" cy="3027130"/>
          </a:xfrm>
          <a:prstGeom prst="rect">
            <a:avLst/>
          </a:prstGeom>
          <a:noFill/>
          <a:ln w="9525">
            <a:noFill/>
            <a:miter lim="800000"/>
            <a:headEnd/>
            <a:tailEnd/>
          </a:ln>
        </p:spPr>
      </p:pic>
      <p:pic>
        <p:nvPicPr>
          <p:cNvPr id="7174" name="Picture 6"/>
          <p:cNvPicPr>
            <a:picLocks noChangeAspect="1" noChangeArrowheads="1"/>
          </p:cNvPicPr>
          <p:nvPr/>
        </p:nvPicPr>
        <p:blipFill>
          <a:blip r:embed="rId6" cstate="print"/>
          <a:srcRect/>
          <a:stretch>
            <a:fillRect/>
          </a:stretch>
        </p:blipFill>
        <p:spPr bwMode="auto">
          <a:xfrm>
            <a:off x="6115050" y="3733800"/>
            <a:ext cx="2495550" cy="2686050"/>
          </a:xfrm>
          <a:prstGeom prst="rect">
            <a:avLst/>
          </a:prstGeom>
          <a:noFill/>
          <a:ln w="9525">
            <a:noFill/>
            <a:miter lim="800000"/>
            <a:headEnd/>
            <a:tailEnd/>
          </a:ln>
        </p:spPr>
      </p:pic>
      <p:sp>
        <p:nvSpPr>
          <p:cNvPr id="10" name="TextBox 9"/>
          <p:cNvSpPr txBox="1"/>
          <p:nvPr/>
        </p:nvSpPr>
        <p:spPr>
          <a:xfrm>
            <a:off x="304800" y="5486400"/>
            <a:ext cx="53340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Mạch đếm Johnson: </a:t>
            </a:r>
          </a:p>
          <a:p>
            <a:r>
              <a:rPr lang="en-US" sz="2400" spc="-100" smtClean="0">
                <a:solidFill>
                  <a:srgbClr val="0070C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Với NFF, đếm 2xN trạng thái</a:t>
            </a:r>
          </a:p>
          <a:p>
            <a:r>
              <a:rPr lang="en-US" sz="2400" spc="-100" smtClean="0">
                <a:solidFill>
                  <a:srgbClr val="00B0F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Mạch tự khởi động </a:t>
            </a: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dissolve">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dissolve">
                                      <p:cBhvr>
                                        <p:cTn id="12" dur="500"/>
                                        <p:tgtEl>
                                          <p:spTgt spid="717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172"/>
                                        </p:tgtEl>
                                        <p:attrNameLst>
                                          <p:attrName>style.visibility</p:attrName>
                                        </p:attrNameLst>
                                      </p:cBhvr>
                                      <p:to>
                                        <p:strVal val="visible"/>
                                      </p:to>
                                    </p:set>
                                    <p:animEffect transition="in" filter="dissolve">
                                      <p:cBhvr>
                                        <p:cTn id="17" dur="500"/>
                                        <p:tgtEl>
                                          <p:spTgt spid="7172"/>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7174"/>
                                        </p:tgtEl>
                                        <p:attrNameLst>
                                          <p:attrName>style.visibility</p:attrName>
                                        </p:attrNameLst>
                                      </p:cBhvr>
                                      <p:to>
                                        <p:strVal val="visible"/>
                                      </p:to>
                                    </p:set>
                                    <p:animEffect transition="in" filter="wedge">
                                      <p:cBhvr>
                                        <p:cTn id="22" dur="2000"/>
                                        <p:tgtEl>
                                          <p:spTgt spid="717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additive="base">
                                        <p:cTn id="2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animEffect transition="in" filter="wipe(left)">
                                      <p:cBhvr>
                                        <p:cTn id="33" dur="500"/>
                                        <p:tgtEl>
                                          <p:spTgt spid="10">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0">
                                            <p:txEl>
                                              <p:pRg st="2" end="2"/>
                                            </p:txEl>
                                          </p:spTgt>
                                        </p:tgtEl>
                                        <p:attrNameLst>
                                          <p:attrName>style.visibility</p:attrName>
                                        </p:attrNameLst>
                                      </p:cBhvr>
                                      <p:to>
                                        <p:strVal val="visible"/>
                                      </p:to>
                                    </p:set>
                                    <p:animEffect transition="in" filter="wipe(left)">
                                      <p:cBhvr>
                                        <p:cTn id="38"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extBox 6"/>
          <p:cNvSpPr txBox="1"/>
          <p:nvPr/>
        </p:nvSpPr>
        <p:spPr>
          <a:xfrm>
            <a:off x="304800" y="1066800"/>
            <a:ext cx="88392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 mã mạch đếm Johnson: </a:t>
            </a:r>
          </a:p>
          <a:p>
            <a:pPr>
              <a:buFont typeface="Wingdings 2"/>
              <a:buChar char="ð"/>
            </a:pPr>
            <a:r>
              <a:rPr lang="en-US" sz="2400" spc="-100" smtClean="0">
                <a:latin typeface="Tahoma" pitchFamily="34" charset="0"/>
                <a:ea typeface="Tahoma" pitchFamily="34" charset="0"/>
                <a:cs typeface="Tahoma" pitchFamily="34" charset="0"/>
              </a:rPr>
              <a:t>Sơ đồ mạch </a:t>
            </a:r>
          </a:p>
          <a:p>
            <a:pPr>
              <a:buFont typeface="Wingdings 2"/>
              <a:buChar char="ð"/>
            </a:pPr>
            <a:r>
              <a:rPr lang="en-US" sz="2400" spc="-100" smtClean="0">
                <a:latin typeface="Tahoma" pitchFamily="34" charset="0"/>
                <a:ea typeface="Tahoma" pitchFamily="34" charset="0"/>
                <a:cs typeface="Tahoma" pitchFamily="34" charset="0"/>
              </a:rPr>
              <a:t>(sinh viên tìm cách giải thích cách thiết kế sơ đồ mạch</a:t>
            </a:r>
          </a:p>
        </p:txBody>
      </p:sp>
      <p:pic>
        <p:nvPicPr>
          <p:cNvPr id="9219" name="Picture 3"/>
          <p:cNvPicPr>
            <a:picLocks noChangeAspect="1" noChangeArrowheads="1"/>
          </p:cNvPicPr>
          <p:nvPr/>
        </p:nvPicPr>
        <p:blipFill>
          <a:blip r:embed="rId3" cstate="print"/>
          <a:srcRect/>
          <a:stretch>
            <a:fillRect/>
          </a:stretch>
        </p:blipFill>
        <p:spPr bwMode="auto">
          <a:xfrm>
            <a:off x="457200" y="2514600"/>
            <a:ext cx="4605399" cy="2428875"/>
          </a:xfrm>
          <a:prstGeom prst="rect">
            <a:avLst/>
          </a:prstGeom>
          <a:noFill/>
          <a:ln w="9525">
            <a:noFill/>
            <a:miter lim="800000"/>
            <a:headEnd/>
            <a:tailEnd/>
          </a:ln>
        </p:spPr>
      </p:pic>
      <p:pic>
        <p:nvPicPr>
          <p:cNvPr id="9220" name="Picture 4"/>
          <p:cNvPicPr>
            <a:picLocks noChangeAspect="1" noChangeArrowheads="1"/>
          </p:cNvPicPr>
          <p:nvPr/>
        </p:nvPicPr>
        <p:blipFill>
          <a:blip r:embed="rId4" cstate="print"/>
          <a:srcRect/>
          <a:stretch>
            <a:fillRect/>
          </a:stretch>
        </p:blipFill>
        <p:spPr bwMode="auto">
          <a:xfrm>
            <a:off x="5832809" y="2743200"/>
            <a:ext cx="2930191" cy="2333625"/>
          </a:xfrm>
          <a:prstGeom prst="rect">
            <a:avLst/>
          </a:prstGeom>
          <a:noFill/>
          <a:ln w="9525">
            <a:noFill/>
            <a:miter lim="800000"/>
            <a:headEnd/>
            <a:tailEnd/>
          </a:ln>
        </p:spPr>
      </p:pic>
      <p:sp>
        <p:nvSpPr>
          <p:cNvPr id="8" name="TextBox 7"/>
          <p:cNvSpPr txBox="1"/>
          <p:nvPr/>
        </p:nvSpPr>
        <p:spPr>
          <a:xfrm>
            <a:off x="0" y="0"/>
            <a:ext cx="87630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Johnson (đếm vòng xoắn)</a:t>
            </a:r>
            <a:r>
              <a:rPr lang="en-US" sz="4000" smtClean="0">
                <a:solidFill>
                  <a:srgbClr val="0070C0"/>
                </a:solidFill>
                <a:latin typeface="Arial-Rounded" pitchFamily="34" charset="0"/>
                <a:ea typeface="Arial-Rounded" pitchFamily="34" charset="0"/>
                <a:cs typeface="Arial-Rounded" pitchFamily="34" charset="0"/>
              </a:rPr>
              <a:t>   </a:t>
            </a:r>
            <a:endParaRPr lang="en-US" sz="3200">
              <a:solidFill>
                <a:srgbClr val="0070C0"/>
              </a:solidFill>
              <a:latin typeface="Arial-Rounded" pitchFamily="34" charset="0"/>
              <a:ea typeface="Arial-Rounded" pitchFamily="34" charset="0"/>
              <a:cs typeface="Arial-Rounded"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dissolv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9219"/>
                                        </p:tgtEl>
                                        <p:attrNameLst>
                                          <p:attrName>style.visibility</p:attrName>
                                        </p:attrNameLst>
                                      </p:cBhvr>
                                      <p:to>
                                        <p:strVal val="visible"/>
                                      </p:to>
                                    </p:set>
                                    <p:animEffect transition="in" filter="wedge">
                                      <p:cBhvr>
                                        <p:cTn id="18" dur="2000"/>
                                        <p:tgtEl>
                                          <p:spTgt spid="921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dissolv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9220"/>
                                        </p:tgtEl>
                                        <p:attrNameLst>
                                          <p:attrName>style.visibility</p:attrName>
                                        </p:attrNameLst>
                                      </p:cBhvr>
                                      <p:to>
                                        <p:strVal val="visible"/>
                                      </p:to>
                                    </p:set>
                                    <p:animEffect transition="in" filter="wedge">
                                      <p:cBhvr>
                                        <p:cTn id="28" dur="20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114</a:t>
            </a:fld>
            <a:endParaRPr lang="en-US"/>
          </a:p>
        </p:txBody>
      </p:sp>
      <p:sp>
        <p:nvSpPr>
          <p:cNvPr id="6" name="TextBox 5"/>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IC đếm dùng thanh ghi dời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304800" y="1066800"/>
            <a:ext cx="8839200" cy="1200329"/>
          </a:xfrm>
          <a:prstGeom prst="rect">
            <a:avLst/>
          </a:prstGeom>
          <a:noFill/>
        </p:spPr>
        <p:txBody>
          <a:bodyPr wrap="square" rtlCol="0">
            <a:spAutoFit/>
          </a:bodyPr>
          <a:lstStyle/>
          <a:p>
            <a:pPr>
              <a:buFont typeface="Wingdings 2"/>
              <a:buChar char="ð"/>
            </a:pPr>
            <a:r>
              <a:rPr lang="en-US" sz="2400" smtClean="0">
                <a:latin typeface="Arial-Rounded"/>
              </a:rPr>
              <a:t> </a:t>
            </a:r>
            <a:r>
              <a:rPr lang="en-US" sz="2400" spc="-100" smtClean="0">
                <a:latin typeface="Tahoma" pitchFamily="34" charset="0"/>
                <a:ea typeface="Tahoma" pitchFamily="34" charset="0"/>
                <a:cs typeface="Tahoma" pitchFamily="34" charset="0"/>
              </a:rPr>
              <a:t>Có ít IC chuyên dụng cho đếm vòng hay đếm Johnson</a:t>
            </a:r>
          </a:p>
          <a:p>
            <a:pPr>
              <a:buFont typeface="Wingdings 2"/>
              <a:buChar char="ð"/>
            </a:pPr>
            <a:r>
              <a:rPr lang="en-US" sz="2400" spc="-100" smtClean="0">
                <a:latin typeface="Tahoma" pitchFamily="34" charset="0"/>
                <a:ea typeface="Tahoma" pitchFamily="34" charset="0"/>
                <a:cs typeface="Tahoma" pitchFamily="34" charset="0"/>
              </a:rPr>
              <a:t> Một số IC CMOS đếm Johnson (74HC4017, 74HC4022) </a:t>
            </a:r>
          </a:p>
          <a:p>
            <a:r>
              <a:rPr lang="en-US" sz="2400" spc="-100" smtClean="0">
                <a:latin typeface="Tahoma" pitchFamily="34" charset="0"/>
                <a:ea typeface="Tahoma" pitchFamily="34" charset="0"/>
                <a:cs typeface="Tahoma" pitchFamily="34" charset="0"/>
              </a:rPr>
              <a:t>    bao gồm cả mạch giải mã trong IC.</a:t>
            </a:r>
          </a:p>
        </p:txBody>
      </p:sp>
      <p:sp>
        <p:nvSpPr>
          <p:cNvPr id="8" name="TextBox 7"/>
          <p:cNvSpPr txBox="1"/>
          <p:nvPr/>
        </p:nvSpPr>
        <p:spPr>
          <a:xfrm>
            <a:off x="228600" y="2286000"/>
            <a:ext cx="8839200" cy="415498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Câu hỏi ôn tập: </a:t>
            </a:r>
          </a:p>
          <a:p>
            <a:pPr marL="457200" indent="-457200">
              <a:buAutoNum type="arabicPeriod"/>
            </a:pPr>
            <a:r>
              <a:rPr lang="en-US" sz="2400" spc="-100" smtClean="0">
                <a:latin typeface="Tahoma" pitchFamily="34" charset="0"/>
                <a:ea typeface="Tahoma" pitchFamily="34" charset="0"/>
                <a:cs typeface="Tahoma" pitchFamily="34" charset="0"/>
              </a:rPr>
              <a:t>Với cùng số MOD, dạng đếm dùng thanh ghi nào cần nhiều FF nhất?</a:t>
            </a:r>
          </a:p>
          <a:p>
            <a:pPr marL="457200" indent="-457200">
              <a:buAutoNum type="arabicPeriod"/>
            </a:pPr>
            <a:r>
              <a:rPr lang="en-US" sz="2400" spc="-100" smtClean="0">
                <a:latin typeface="Tahoma" pitchFamily="34" charset="0"/>
                <a:ea typeface="Tahoma" pitchFamily="34" charset="0"/>
                <a:cs typeface="Tahoma" pitchFamily="34" charset="0"/>
              </a:rPr>
              <a:t>Dạng nào có mạch giải mã phức tạp nhất?</a:t>
            </a:r>
          </a:p>
          <a:p>
            <a:pPr marL="457200" indent="-457200">
              <a:buAutoNum type="arabicPeriod"/>
            </a:pPr>
            <a:r>
              <a:rPr lang="en-US" sz="2400" spc="-100" smtClean="0">
                <a:latin typeface="Tahoma" pitchFamily="34" charset="0"/>
                <a:ea typeface="Tahoma" pitchFamily="34" charset="0"/>
                <a:cs typeface="Tahoma" pitchFamily="34" charset="0"/>
              </a:rPr>
              <a:t>Có thể chuyển mạch đếm vòng thành mạch đếm Johnson?</a:t>
            </a:r>
          </a:p>
          <a:p>
            <a:pPr marL="457200" indent="-457200">
              <a:buAutoNum type="arabicPeriod"/>
            </a:pPr>
            <a:r>
              <a:rPr lang="en-US" sz="2400" spc="-100" smtClean="0">
                <a:latin typeface="Tahoma" pitchFamily="34" charset="0"/>
                <a:ea typeface="Tahoma" pitchFamily="34" charset="0"/>
                <a:cs typeface="Tahoma" pitchFamily="34" charset="0"/>
              </a:rPr>
              <a:t>Đúng/sai: </a:t>
            </a:r>
          </a:p>
          <a:p>
            <a:pPr marL="457200" indent="-457200"/>
            <a:r>
              <a:rPr lang="en-US" sz="2400" spc="-100" smtClean="0">
                <a:latin typeface="Tahoma" pitchFamily="34" charset="0"/>
                <a:ea typeface="Tahoma" pitchFamily="34" charset="0"/>
                <a:cs typeface="Tahoma" pitchFamily="34" charset="0"/>
              </a:rPr>
              <a:t> (a)  Ngõ ra mạch đếm vòng luôn có dạng sóng vuông</a:t>
            </a:r>
          </a:p>
          <a:p>
            <a:pPr marL="457200" indent="-457200"/>
            <a:r>
              <a:rPr lang="en-US" sz="2400" spc="-100" smtClean="0">
                <a:latin typeface="Tahoma" pitchFamily="34" charset="0"/>
                <a:ea typeface="Tahoma" pitchFamily="34" charset="0"/>
                <a:cs typeface="Tahoma" pitchFamily="34" charset="0"/>
              </a:rPr>
              <a:t> (b)  Mạch giải mã ngõ ra Johnson đơn giản hơn đếm nhị phân?         </a:t>
            </a:r>
          </a:p>
          <a:p>
            <a:pPr marL="457200" indent="-457200"/>
            <a:r>
              <a:rPr lang="en-US" sz="2400" spc="-100" smtClean="0">
                <a:latin typeface="Tahoma" pitchFamily="34" charset="0"/>
                <a:ea typeface="Tahoma" pitchFamily="34" charset="0"/>
                <a:cs typeface="Tahoma" pitchFamily="34" charset="0"/>
              </a:rPr>
              <a:t> (c)  Mạch đếm Johnson là mạch đếm song song?</a:t>
            </a:r>
          </a:p>
          <a:p>
            <a:pPr marL="457200" indent="-457200">
              <a:buFont typeface="+mj-lt"/>
              <a:buAutoNum type="arabicPeriod" startAt="5"/>
            </a:pPr>
            <a:r>
              <a:rPr lang="en-US" sz="2400" spc="-100" smtClean="0">
                <a:latin typeface="Tahoma" pitchFamily="34" charset="0"/>
                <a:ea typeface="Tahoma" pitchFamily="34" charset="0"/>
                <a:cs typeface="Tahoma" pitchFamily="34" charset="0"/>
              </a:rPr>
              <a:t>Cần bao nhiêu FF để thiết lập mạch đếm vòng MOD-16? Và mạch đếm Johnson MOD – 16?</a:t>
            </a:r>
            <a:r>
              <a:rPr lang="en-US" sz="2400" smtClean="0">
                <a:latin typeface="Arial-Rounded"/>
              </a:rPr>
              <a:t>     </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dissolve">
                                      <p:cBhvr>
                                        <p:cTn id="26" dur="500"/>
                                        <p:tgtEl>
                                          <p:spTgt spid="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wipe(left)">
                                      <p:cBhvr>
                                        <p:cTn id="31" dur="500"/>
                                        <p:tgtEl>
                                          <p:spTgt spid="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
                                            <p:txEl>
                                              <p:pRg st="3" end="3"/>
                                            </p:txEl>
                                          </p:spTgt>
                                        </p:tgtEl>
                                        <p:attrNameLst>
                                          <p:attrName>style.visibility</p:attrName>
                                        </p:attrNameLst>
                                      </p:cBhvr>
                                      <p:to>
                                        <p:strVal val="visible"/>
                                      </p:to>
                                    </p:set>
                                    <p:animEffect transition="in" filter="wipe(left)">
                                      <p:cBhvr>
                                        <p:cTn id="36" dur="500"/>
                                        <p:tgtEl>
                                          <p:spTgt spid="8">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anim calcmode="lin" valueType="num">
                                      <p:cBhvr additive="base">
                                        <p:cTn id="41"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8">
                                            <p:txEl>
                                              <p:pRg st="5" end="5"/>
                                            </p:txEl>
                                          </p:spTgt>
                                        </p:tgtEl>
                                        <p:attrNameLst>
                                          <p:attrName>style.visibility</p:attrName>
                                        </p:attrNameLst>
                                      </p:cBhvr>
                                      <p:to>
                                        <p:strVal val="visible"/>
                                      </p:to>
                                    </p:set>
                                    <p:animEffect transition="in" filter="dissolve">
                                      <p:cBhvr>
                                        <p:cTn id="47" dur="500"/>
                                        <p:tgtEl>
                                          <p:spTgt spid="8">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8">
                                            <p:txEl>
                                              <p:pRg st="6" end="6"/>
                                            </p:txEl>
                                          </p:spTgt>
                                        </p:tgtEl>
                                        <p:attrNameLst>
                                          <p:attrName>style.visibility</p:attrName>
                                        </p:attrNameLst>
                                      </p:cBhvr>
                                      <p:to>
                                        <p:strVal val="visible"/>
                                      </p:to>
                                    </p:set>
                                    <p:animEffect transition="in" filter="dissolve">
                                      <p:cBhvr>
                                        <p:cTn id="52" dur="500"/>
                                        <p:tgtEl>
                                          <p:spTgt spid="8">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animEffect transition="in" filter="dissolve">
                                      <p:cBhvr>
                                        <p:cTn id="57" dur="500"/>
                                        <p:tgtEl>
                                          <p:spTgt spid="8">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8">
                                            <p:txEl>
                                              <p:pRg st="8" end="8"/>
                                            </p:txEl>
                                          </p:spTgt>
                                        </p:tgtEl>
                                        <p:attrNameLst>
                                          <p:attrName>style.visibility</p:attrName>
                                        </p:attrNameLst>
                                      </p:cBhvr>
                                      <p:to>
                                        <p:strVal val="visible"/>
                                      </p:to>
                                    </p:set>
                                    <p:animEffect transition="in" filter="dissolve">
                                      <p:cBhvr>
                                        <p:cTn id="6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115</a:t>
            </a:fld>
            <a:endParaRPr lang="en-US"/>
          </a:p>
        </p:txBody>
      </p:sp>
      <p:sp>
        <p:nvSpPr>
          <p:cNvPr id="6" name="TextBox 5"/>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Hỏng hóc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228600" y="1478340"/>
            <a:ext cx="88392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Phát hiện và sửa chữa: </a:t>
            </a:r>
          </a:p>
          <a:p>
            <a:pPr>
              <a:buFont typeface="Wingdings 2"/>
              <a:buChar char="ð"/>
            </a:pPr>
            <a:r>
              <a:rPr lang="en-US" sz="2400" spc="-100" smtClean="0">
                <a:latin typeface="Tahoma" pitchFamily="34" charset="0"/>
                <a:ea typeface="Tahoma" pitchFamily="34" charset="0"/>
                <a:cs typeface="Tahoma" pitchFamily="34" charset="0"/>
              </a:rPr>
              <a:t> Mạch có dạng mạch tuần tự  </a:t>
            </a:r>
          </a:p>
          <a:p>
            <a:pPr>
              <a:buFont typeface="Wingdings 2"/>
              <a:buChar char="ð"/>
            </a:pPr>
            <a:r>
              <a:rPr lang="en-US" sz="2400" spc="-100" smtClean="0">
                <a:latin typeface="Tahoma" pitchFamily="34" charset="0"/>
                <a:ea typeface="Tahoma" pitchFamily="34" charset="0"/>
                <a:cs typeface="Tahoma" pitchFamily="34" charset="0"/>
              </a:rPr>
              <a:t> Có thể dùng phương pháp mạch tổ hợp kết hợp với bảng chuyển trạng thái (và các phương pháp khác) để tìm hỏng hóc. </a:t>
            </a: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dissolve">
                                      <p:cBhvr>
                                        <p:cTn id="13" dur="500"/>
                                        <p:tgtEl>
                                          <p:spTgt spid="5">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dissolve">
                                      <p:cBhvr>
                                        <p:cTn id="18"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116</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152400" y="3114646"/>
            <a:ext cx="3505200" cy="3590954"/>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810000" y="3352800"/>
            <a:ext cx="2042962" cy="2144546"/>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6096000" y="3171825"/>
            <a:ext cx="2793007" cy="2314575"/>
          </a:xfrm>
          <a:prstGeom prst="rect">
            <a:avLst/>
          </a:prstGeom>
          <a:noFill/>
          <a:ln w="9525">
            <a:noFill/>
            <a:miter lim="800000"/>
            <a:headEnd/>
            <a:tailEnd/>
          </a:ln>
        </p:spPr>
      </p:pic>
      <p:sp>
        <p:nvSpPr>
          <p:cNvPr id="9" name="TextBox 8"/>
          <p:cNvSpPr txBox="1"/>
          <p:nvPr/>
        </p:nvSpPr>
        <p:spPr>
          <a:xfrm>
            <a:off x="304800" y="990600"/>
            <a:ext cx="88392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 </a:t>
            </a:r>
          </a:p>
          <a:p>
            <a:pPr>
              <a:buFont typeface="Wingdings 2"/>
              <a:buChar char="ð"/>
            </a:pPr>
            <a:r>
              <a:rPr lang="en-US" sz="2400" spc="-100" smtClean="0">
                <a:latin typeface="Tahoma" pitchFamily="34" charset="0"/>
                <a:ea typeface="Tahoma" pitchFamily="34" charset="0"/>
                <a:cs typeface="Tahoma" pitchFamily="34" charset="0"/>
              </a:rPr>
              <a:t> Mạch dùng 74ALS161 nối dây tạo mạch đếm MOD – 16, nhưng lại có chu kỳ đếm như hình (b).</a:t>
            </a:r>
          </a:p>
          <a:p>
            <a:pPr>
              <a:buFont typeface="Wingdings 2"/>
              <a:buChar char="ð"/>
            </a:pPr>
            <a:r>
              <a:rPr lang="en-US" sz="2400" spc="-100" smtClean="0">
                <a:latin typeface="Tahoma" pitchFamily="34" charset="0"/>
                <a:ea typeface="Tahoma" pitchFamily="34" charset="0"/>
                <a:cs typeface="Tahoma" pitchFamily="34" charset="0"/>
              </a:rPr>
              <a:t> Tìm nguyên nhân có thể của mạch  </a:t>
            </a:r>
          </a:p>
        </p:txBody>
      </p:sp>
      <p:sp>
        <p:nvSpPr>
          <p:cNvPr id="8" name="TextBox 7"/>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Hỏng hóc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dissolve">
                                      <p:cBhvr>
                                        <p:cTn id="13" dur="500"/>
                                        <p:tgtEl>
                                          <p:spTgt spid="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dissolv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dissolve">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1027"/>
                                        </p:tgtEl>
                                        <p:attrNameLst>
                                          <p:attrName>style.visibility</p:attrName>
                                        </p:attrNameLst>
                                      </p:cBhvr>
                                      <p:to>
                                        <p:strVal val="visible"/>
                                      </p:to>
                                    </p:set>
                                    <p:animEffect transition="in" filter="wedge">
                                      <p:cBhvr>
                                        <p:cTn id="28" dur="2000"/>
                                        <p:tgtEl>
                                          <p:spTgt spid="102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028"/>
                                        </p:tgtEl>
                                        <p:attrNameLst>
                                          <p:attrName>style.visibility</p:attrName>
                                        </p:attrNameLst>
                                      </p:cBhvr>
                                      <p:to>
                                        <p:strVal val="visible"/>
                                      </p:to>
                                    </p:set>
                                    <p:animEffect transition="in" filter="wipe(up)">
                                      <p:cBhvr>
                                        <p:cTn id="33" dur="3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extBox 6"/>
          <p:cNvSpPr txBox="1"/>
          <p:nvPr/>
        </p:nvSpPr>
        <p:spPr>
          <a:xfrm>
            <a:off x="228600" y="304800"/>
            <a:ext cx="8839200" cy="5632311"/>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Hướng giải quyết: </a:t>
            </a:r>
          </a:p>
          <a:p>
            <a:r>
              <a:rPr lang="en-US" sz="2400" spc="-100" smtClean="0">
                <a:latin typeface="Tahoma" pitchFamily="34" charset="0"/>
                <a:ea typeface="Tahoma" pitchFamily="34" charset="0"/>
                <a:cs typeface="Tahoma" pitchFamily="34" charset="0"/>
              </a:rPr>
              <a:t> Các ngõ ra QB và QA có vẽ hoạt động tốt nhưng QC và QD luôn ở mức thấp. Nghi vấn là QC bị ngắn mạch (tuy nhiên việc đo bằng ohmét chưa khẳng định được. 74ALS161 có thể bị hỏng bên trong làm ngõ ra không lớn hơn 0011 được.</a:t>
            </a:r>
          </a:p>
          <a:p>
            <a:r>
              <a:rPr lang="en-US" sz="2400" spc="-100" smtClean="0">
                <a:latin typeface="Tahoma" pitchFamily="34" charset="0"/>
                <a:ea typeface="Tahoma" pitchFamily="34" charset="0"/>
                <a:cs typeface="Tahoma" pitchFamily="34" charset="0"/>
              </a:rPr>
              <a:t>Đầu tiên gở NAND 7400 khỏi mạch, rồi cho chân CLR lên mức cao, thì mạch đếm MOD – 16 bình thường. Kiểm tra chân CLR khi nối NAND vào. </a:t>
            </a:r>
          </a:p>
          <a:p>
            <a:r>
              <a:rPr lang="en-US" sz="2400" spc="-100" smtClean="0">
                <a:latin typeface="Tahoma" pitchFamily="34" charset="0"/>
                <a:ea typeface="Tahoma" pitchFamily="34" charset="0"/>
                <a:cs typeface="Tahoma" pitchFamily="34" charset="0"/>
              </a:rPr>
              <a:t>Kiểm tra bằng logic probe cho thấy CLR còn nhận xung. </a:t>
            </a:r>
          </a:p>
          <a:p>
            <a:r>
              <a:rPr lang="en-US" sz="2400" spc="-100" smtClean="0">
                <a:latin typeface="Tahoma" pitchFamily="34" charset="0"/>
                <a:ea typeface="Tahoma" pitchFamily="34" charset="0"/>
                <a:cs typeface="Tahoma" pitchFamily="34" charset="0"/>
              </a:rPr>
              <a:t>Nối dao động ký (scope) vào ngõ ra, có dạng sóng như hình vẽ trên, gai xung tại QC xuất hiện khi trạng thái đến 0100. </a:t>
            </a:r>
          </a:p>
          <a:p>
            <a:r>
              <a:rPr lang="en-US" sz="2400" spc="-100" smtClean="0">
                <a:latin typeface="Tahoma" pitchFamily="34" charset="0"/>
                <a:ea typeface="Tahoma" pitchFamily="34" charset="0"/>
                <a:cs typeface="Tahoma" pitchFamily="34" charset="0"/>
              </a:rPr>
              <a:t>Cho thấy 0100 trạng thái tạm thời khi chuyển đến 1100. </a:t>
            </a:r>
          </a:p>
          <a:p>
            <a:r>
              <a:rPr lang="en-US" sz="2400" spc="-100" smtClean="0">
                <a:latin typeface="Tahoma" pitchFamily="34" charset="0"/>
                <a:ea typeface="Tahoma" pitchFamily="34" charset="0"/>
                <a:cs typeface="Tahoma" pitchFamily="34" charset="0"/>
              </a:rPr>
              <a:t>Nối QD vào NAND, dò chân 2, cho thấy có hở mạch giữa ngõ ra QD và chân 2 cổng NAND. Cổng NAND đang bị thả nối ở mức cao, tạo trạng thái 0100 thay vì 1100. </a:t>
            </a:r>
          </a:p>
        </p:txBody>
      </p:sp>
      <p:sp>
        <p:nvSpPr>
          <p:cNvPr id="10" name="TextBox 9"/>
          <p:cNvSpPr txBox="1"/>
          <p:nvPr/>
        </p:nvSpPr>
        <p:spPr>
          <a:xfrm>
            <a:off x="152400" y="5867400"/>
            <a:ext cx="8839200" cy="830997"/>
          </a:xfrm>
          <a:prstGeom prst="rect">
            <a:avLst/>
          </a:prstGeom>
          <a:noFill/>
        </p:spPr>
        <p:txBody>
          <a:bodyPr wrap="square" rtlCol="0">
            <a:spAutoFit/>
          </a:bodyPr>
          <a:lstStyle/>
          <a:p>
            <a:r>
              <a:rPr lang="en-US" sz="2400" spc="-100" smtClean="0">
                <a:solidFill>
                  <a:srgbClr val="C0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Chú ý: việc sửa chữa hỏng hóc luôn đòi hỏi kiến thức và kinh nghiệm (các lưu đồ sửa chữa từ service manual).</a:t>
            </a:r>
            <a:r>
              <a:rPr lang="en-US" sz="24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 </a:t>
            </a: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dissolv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wipe(left)">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dissolve">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left)">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dissolve">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118</a:t>
            </a:fld>
            <a:endParaRPr lang="en-US"/>
          </a:p>
        </p:txBody>
      </p:sp>
      <p:sp>
        <p:nvSpPr>
          <p:cNvPr id="5" name="TextBox 4"/>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Tóm tắt (phần 2)</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81000" y="1066800"/>
            <a:ext cx="8305800" cy="4893647"/>
          </a:xfrm>
          <a:prstGeom prst="rect">
            <a:avLst/>
          </a:prstGeom>
          <a:noFill/>
        </p:spPr>
        <p:txBody>
          <a:bodyPr wrap="square" rtlCol="0">
            <a:spAutoFit/>
          </a:bodyPr>
          <a:lstStyle/>
          <a:p>
            <a:pPr marL="457200" indent="-457200">
              <a:buAutoNum type="arabicPeriod"/>
            </a:pPr>
            <a:r>
              <a:rPr lang="en-US" sz="2400" spc="-100" smtClean="0">
                <a:latin typeface="Tahoma" pitchFamily="34" charset="0"/>
                <a:ea typeface="Tahoma" pitchFamily="34" charset="0"/>
                <a:cs typeface="Tahoma" pitchFamily="34" charset="0"/>
              </a:rPr>
              <a:t>Nhiều IC thanh ghi được xếp loại theo phương thức vào song song, vào nối tiếp , hay cả hai. Tương tự, có ngõ ra song song và ngõ ra nối tiếp.</a:t>
            </a:r>
          </a:p>
          <a:p>
            <a:pPr marL="457200" indent="-457200">
              <a:buAutoNum type="arabicPeriod"/>
            </a:pPr>
            <a:r>
              <a:rPr lang="en-US" sz="2400" spc="-100" smtClean="0">
                <a:latin typeface="Tahoma" pitchFamily="34" charset="0"/>
                <a:ea typeface="Tahoma" pitchFamily="34" charset="0"/>
                <a:cs typeface="Tahoma" pitchFamily="34" charset="0"/>
              </a:rPr>
              <a:t>Hệ logic tuần tự dùng FF, mạch đếm và thanh ghi và các cổng logic. Các ngõ ra và hoạt động phụ thuộc ngõ vào hiện tại và quá khứ.</a:t>
            </a:r>
          </a:p>
          <a:p>
            <a:pPr marL="457200" indent="-457200">
              <a:buAutoNum type="arabicPeriod"/>
            </a:pPr>
            <a:r>
              <a:rPr lang="en-US" sz="2400" spc="-100" smtClean="0">
                <a:latin typeface="Tahoma" pitchFamily="34" charset="0"/>
                <a:ea typeface="Tahoma" pitchFamily="34" charset="0"/>
                <a:cs typeface="Tahoma" pitchFamily="34" charset="0"/>
              </a:rPr>
              <a:t>Sửa chữa hỏng hóc của hệ logic tuần tự phải bắt đầu từ quan sát hoạt động của hệ thống, phân tích suy luận và xác định khả năng có thể gây hỏng và cuối cùng là đo lường để phân cách lỗi.</a:t>
            </a:r>
          </a:p>
          <a:p>
            <a:pPr marL="457200" indent="-457200">
              <a:buAutoNum type="arabicPeriod"/>
            </a:pPr>
            <a:r>
              <a:rPr lang="en-US" sz="2400" spc="-100" smtClean="0">
                <a:latin typeface="Tahoma" pitchFamily="34" charset="0"/>
                <a:ea typeface="Tahoma" pitchFamily="34" charset="0"/>
                <a:cs typeface="Tahoma" pitchFamily="34" charset="0"/>
              </a:rPr>
              <a:t>Mạch đếm vòng thực ra là thanh ghi dời N bit, hoạt động như mạch đếm MOD – N. Mạch đếm Johnson là dạng mạch đếm vòng hoạt động như mạch đếm MOD - 2N.       </a:t>
            </a:r>
            <a:endParaRPr lang="en-US" sz="2400" spc="-10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119</a:t>
            </a:fld>
            <a:endParaRPr lang="en-US"/>
          </a:p>
        </p:txBody>
      </p:sp>
      <p:sp>
        <p:nvSpPr>
          <p:cNvPr id="5" name="TextBox 4"/>
          <p:cNvSpPr txBox="1"/>
          <p:nvPr/>
        </p:nvSpPr>
        <p:spPr>
          <a:xfrm>
            <a:off x="0" y="0"/>
            <a:ext cx="8153400" cy="646331"/>
          </a:xfrm>
          <a:prstGeom prst="rect">
            <a:avLst/>
          </a:prstGeom>
          <a:noFill/>
        </p:spPr>
        <p:txBody>
          <a:bodyPr wrap="square" rtlCol="0">
            <a:spAutoFit/>
          </a:bodyPr>
          <a:lstStyle/>
          <a:p>
            <a:r>
              <a:rPr lang="en-US" sz="36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 (part 2)</a:t>
            </a:r>
            <a:endParaRPr lang="en-US" sz="36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76200" y="609600"/>
            <a:ext cx="8839200" cy="6386364"/>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1. Numerous IC registers are available and can be classified according to whether their inputs are parallel (all bits entered simultaneously), serial (one bit at a time), or both. Likewise, registers can have outputs that are parallel (all bits available simultaneously) or serial (one bit available at a time).</a:t>
            </a:r>
          </a:p>
          <a:p>
            <a:pPr>
              <a:spcBef>
                <a:spcPts val="600"/>
              </a:spcBef>
            </a:pPr>
            <a:r>
              <a:rPr lang="en-US" sz="2400" spc="-100" smtClean="0">
                <a:latin typeface="Tahoma" pitchFamily="34" charset="0"/>
                <a:ea typeface="Tahoma" pitchFamily="34" charset="0"/>
                <a:cs typeface="Tahoma" pitchFamily="34" charset="0"/>
              </a:rPr>
              <a:t>2. A sequential logic system uses FFs, counters, and registers, along with logic gates. Its outputs and sequence of operations depend on present and past inputs.</a:t>
            </a:r>
          </a:p>
          <a:p>
            <a:pPr>
              <a:spcBef>
                <a:spcPts val="600"/>
              </a:spcBef>
            </a:pPr>
            <a:r>
              <a:rPr lang="en-US" sz="2400" spc="-100" smtClean="0">
                <a:latin typeface="Tahoma" pitchFamily="34" charset="0"/>
                <a:ea typeface="Tahoma" pitchFamily="34" charset="0"/>
                <a:cs typeface="Tahoma" pitchFamily="34" charset="0"/>
              </a:rPr>
              <a:t>3. Troubleshooting a sequential logic system begins with observation of the system operation, followed by analytical reasoning to determine the possible causes of any malfunction, and finally test measurements to isolate the actual fault.</a:t>
            </a:r>
          </a:p>
          <a:p>
            <a:pPr>
              <a:spcBef>
                <a:spcPts val="600"/>
              </a:spcBef>
            </a:pPr>
            <a:r>
              <a:rPr lang="en-US" sz="2400" spc="-100" smtClean="0">
                <a:latin typeface="Tahoma" pitchFamily="34" charset="0"/>
                <a:ea typeface="Tahoma" pitchFamily="34" charset="0"/>
                <a:cs typeface="Tahoma" pitchFamily="34" charset="0"/>
              </a:rPr>
              <a:t>4. A ring counter is actually an </a:t>
            </a:r>
            <a:r>
              <a:rPr lang="en-US" sz="2400" spc="-100" smtClean="0">
                <a:solidFill>
                  <a:srgbClr val="FF0000"/>
                </a:solidFill>
                <a:latin typeface="Tahoma" pitchFamily="34" charset="0"/>
                <a:ea typeface="Tahoma" pitchFamily="34" charset="0"/>
                <a:cs typeface="Tahoma" pitchFamily="34" charset="0"/>
              </a:rPr>
              <a:t>N-bit shift register that recirculates a single 1</a:t>
            </a:r>
            <a:r>
              <a:rPr lang="en-US" sz="2400" spc="-100" smtClean="0">
                <a:latin typeface="Tahoma" pitchFamily="34" charset="0"/>
                <a:ea typeface="Tahoma" pitchFamily="34" charset="0"/>
                <a:cs typeface="Tahoma" pitchFamily="34" charset="0"/>
              </a:rPr>
              <a:t> continuously, thereby acting as a </a:t>
            </a:r>
            <a:r>
              <a:rPr lang="en-US" sz="2400" spc="-100" smtClean="0">
                <a:solidFill>
                  <a:srgbClr val="FF0000"/>
                </a:solidFill>
                <a:latin typeface="Tahoma" pitchFamily="34" charset="0"/>
                <a:ea typeface="Tahoma" pitchFamily="34" charset="0"/>
                <a:cs typeface="Tahoma" pitchFamily="34" charset="0"/>
              </a:rPr>
              <a:t>MOD-N counter.</a:t>
            </a:r>
            <a:r>
              <a:rPr lang="en-US" sz="2400" i="1" spc="-100" smtClean="0">
                <a:latin typeface="Tahoma" pitchFamily="34" charset="0"/>
                <a:ea typeface="Tahoma" pitchFamily="34" charset="0"/>
                <a:cs typeface="Tahoma" pitchFamily="34" charset="0"/>
              </a:rPr>
              <a:t> </a:t>
            </a:r>
          </a:p>
          <a:p>
            <a:pPr>
              <a:spcBef>
                <a:spcPts val="600"/>
              </a:spcBef>
            </a:pPr>
            <a:r>
              <a:rPr lang="en-US" sz="2400" spc="-100" smtClean="0">
                <a:solidFill>
                  <a:srgbClr val="FF0000"/>
                </a:solidFill>
                <a:latin typeface="Tahoma" pitchFamily="34" charset="0"/>
                <a:ea typeface="Tahoma" pitchFamily="34" charset="0"/>
                <a:cs typeface="Tahoma" pitchFamily="34" charset="0"/>
              </a:rPr>
              <a:t>A Johnson counter </a:t>
            </a:r>
            <a:r>
              <a:rPr lang="en-US" sz="2400" spc="-100" smtClean="0">
                <a:latin typeface="Tahoma" pitchFamily="34" charset="0"/>
                <a:ea typeface="Tahoma" pitchFamily="34" charset="0"/>
                <a:cs typeface="Tahoma" pitchFamily="34" charset="0"/>
              </a:rPr>
              <a:t>is a modified ring counter that operates as </a:t>
            </a:r>
            <a:r>
              <a:rPr lang="en-US" sz="2400" spc="-100" smtClean="0">
                <a:solidFill>
                  <a:srgbClr val="FF0000"/>
                </a:solidFill>
                <a:latin typeface="Tahoma" pitchFamily="34" charset="0"/>
                <a:ea typeface="Tahoma" pitchFamily="34" charset="0"/>
                <a:cs typeface="Tahoma" pitchFamily="34" charset="0"/>
              </a:rPr>
              <a:t>MOD-N counter.</a:t>
            </a:r>
            <a:r>
              <a:rPr lang="en-US" sz="2400" i="1"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609600" y="2895600"/>
            <a:ext cx="7678615" cy="1219200"/>
          </a:xfrm>
          <a:prstGeom prst="rect">
            <a:avLst/>
          </a:prstGeom>
          <a:noFill/>
          <a:ln w="9525">
            <a:noFill/>
            <a:miter lim="800000"/>
            <a:headEnd/>
            <a:tailEnd/>
          </a:ln>
        </p:spPr>
      </p:pic>
      <p:sp>
        <p:nvSpPr>
          <p:cNvPr id="8" name="TextBox 7"/>
          <p:cNvSpPr txBox="1"/>
          <p:nvPr/>
        </p:nvSpPr>
        <p:spPr>
          <a:xfrm>
            <a:off x="304800" y="990600"/>
            <a:ext cx="81534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Tạo đồng hồ số bằng cách dùng tín hiệu điện áp khu vực; sửa dạng sóng dùng mạch trigơ Schmitt, thiết kế bộ đếm chia 50 để có tín hiệu 1HZ, rồi đếm và hiển thị tín hiệu này. </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533400" y="4343400"/>
            <a:ext cx="81534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a:t>
            </a:r>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Tìm số lủy thừa của 2 để có 50. Số gần nhất là 2</a:t>
            </a:r>
            <a:r>
              <a:rPr lang="en-US" sz="2400" spc="-100" baseline="30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=64. Dùng 6FF và tìm cách thiết lập mạch đếm MOD – 50 </a:t>
            </a:r>
          </a:p>
          <a:p>
            <a:r>
              <a:rPr lang="en-US" sz="2400" spc="-100" smtClean="0">
                <a:latin typeface="Tahoma" pitchFamily="34" charset="0"/>
                <a:ea typeface="Tahoma" pitchFamily="34" charset="0"/>
                <a:cs typeface="Tahoma" pitchFamily="34" charset="0"/>
              </a:rPr>
              <a:t>(thảo luận </a:t>
            </a:r>
            <a:r>
              <a:rPr lang="en-US" sz="2400" spc="-100" smtClean="0">
                <a:solidFill>
                  <a:srgbClr val="FF0000"/>
                </a:solidFill>
                <a:latin typeface="Tahoma" pitchFamily="34" charset="0"/>
                <a:ea typeface="Tahoma" pitchFamily="34" charset="0"/>
                <a:cs typeface="Tahoma" pitchFamily="34" charset="0"/>
              </a:rPr>
              <a:t>phần sau</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không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wipe(left)">
                                      <p:cBhvr>
                                        <p:cTn id="18" dur="3000"/>
                                        <p:tgtEl>
                                          <p:spTgt spid="307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dissolve">
                                      <p:cBhvr>
                                        <p:cTn id="29" dur="500"/>
                                        <p:tgtEl>
                                          <p:spTgt spid="9">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9">
                                            <p:txEl>
                                              <p:pRg st="2" end="2"/>
                                            </p:txEl>
                                          </p:spTgt>
                                        </p:tgtEl>
                                        <p:attrNameLst>
                                          <p:attrName>style.visibility</p:attrName>
                                        </p:attrNameLst>
                                      </p:cBhvr>
                                      <p:to>
                                        <p:strVal val="visible"/>
                                      </p:to>
                                    </p:set>
                                    <p:animEffect transition="in" filter="dissolve">
                                      <p:cBhvr>
                                        <p:cTn id="34"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120</a:t>
            </a:fld>
            <a:endParaRPr lang="en-US"/>
          </a:p>
        </p:txBody>
      </p:sp>
      <p:sp>
        <p:nvSpPr>
          <p:cNvPr id="5" name="TextBox 4"/>
          <p:cNvSpPr txBox="1"/>
          <p:nvPr/>
        </p:nvSpPr>
        <p:spPr>
          <a:xfrm>
            <a:off x="0" y="0"/>
            <a:ext cx="8153400" cy="646331"/>
          </a:xfrm>
          <a:prstGeom prst="rect">
            <a:avLst/>
          </a:prstGeom>
          <a:noFill/>
        </p:spPr>
        <p:txBody>
          <a:bodyPr wrap="square" rtlCol="0">
            <a:spAutoFit/>
          </a:bodyPr>
          <a:lstStyle/>
          <a:p>
            <a:r>
              <a:rPr lang="en-US" sz="36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IMPORTANT TERMS (part 2)</a:t>
            </a:r>
            <a:endParaRPr lang="en-US" sz="36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685800" y="1447800"/>
            <a:ext cx="6477000" cy="3585597"/>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Parallel in/parallel out</a:t>
            </a:r>
          </a:p>
          <a:p>
            <a:pPr>
              <a:spcBef>
                <a:spcPts val="600"/>
              </a:spcBef>
            </a:pPr>
            <a:r>
              <a:rPr lang="en-US" sz="2400" spc="-100" smtClean="0">
                <a:latin typeface="Tahoma" pitchFamily="34" charset="0"/>
                <a:ea typeface="Tahoma" pitchFamily="34" charset="0"/>
                <a:cs typeface="Tahoma" pitchFamily="34" charset="0"/>
              </a:rPr>
              <a:t>Serial in/serial out</a:t>
            </a:r>
          </a:p>
          <a:p>
            <a:pPr>
              <a:spcBef>
                <a:spcPts val="600"/>
              </a:spcBef>
            </a:pPr>
            <a:r>
              <a:rPr lang="en-US" sz="2400" spc="-100" smtClean="0">
                <a:latin typeface="Tahoma" pitchFamily="34" charset="0"/>
                <a:ea typeface="Tahoma" pitchFamily="34" charset="0"/>
                <a:cs typeface="Tahoma" pitchFamily="34" charset="0"/>
              </a:rPr>
              <a:t>Parallel in/serial out</a:t>
            </a:r>
          </a:p>
          <a:p>
            <a:pPr>
              <a:spcBef>
                <a:spcPts val="600"/>
              </a:spcBef>
            </a:pPr>
            <a:r>
              <a:rPr lang="en-US" sz="2400" spc="-100" smtClean="0">
                <a:latin typeface="Tahoma" pitchFamily="34" charset="0"/>
                <a:ea typeface="Tahoma" pitchFamily="34" charset="0"/>
                <a:cs typeface="Tahoma" pitchFamily="34" charset="0"/>
              </a:rPr>
              <a:t>Serial in/parallel out</a:t>
            </a:r>
          </a:p>
          <a:p>
            <a:pPr>
              <a:spcBef>
                <a:spcPts val="600"/>
              </a:spcBef>
            </a:pPr>
            <a:r>
              <a:rPr lang="en-US" sz="2400" spc="-100" smtClean="0">
                <a:latin typeface="Tahoma" pitchFamily="34" charset="0"/>
                <a:ea typeface="Tahoma" pitchFamily="34" charset="0"/>
                <a:cs typeface="Tahoma" pitchFamily="34" charset="0"/>
              </a:rPr>
              <a:t>Circulating shift register</a:t>
            </a:r>
          </a:p>
          <a:p>
            <a:pPr>
              <a:spcBef>
                <a:spcPts val="600"/>
              </a:spcBef>
            </a:pPr>
            <a:r>
              <a:rPr lang="en-US" sz="2400" spc="-100" smtClean="0">
                <a:latin typeface="Tahoma" pitchFamily="34" charset="0"/>
                <a:ea typeface="Tahoma" pitchFamily="34" charset="0"/>
                <a:cs typeface="Tahoma" pitchFamily="34" charset="0"/>
              </a:rPr>
              <a:t>Ring counter</a:t>
            </a:r>
          </a:p>
          <a:p>
            <a:pPr>
              <a:spcBef>
                <a:spcPts val="600"/>
              </a:spcBef>
            </a:pPr>
            <a:r>
              <a:rPr lang="en-US" sz="2400" spc="-100" smtClean="0">
                <a:latin typeface="Tahoma" pitchFamily="34" charset="0"/>
                <a:ea typeface="Tahoma" pitchFamily="34" charset="0"/>
                <a:cs typeface="Tahoma" pitchFamily="34" charset="0"/>
              </a:rPr>
              <a:t>Johnson counter (twisted ring counter)</a:t>
            </a:r>
          </a:p>
          <a:p>
            <a:pPr>
              <a:spcBef>
                <a:spcPts val="600"/>
              </a:spcBef>
            </a:pPr>
            <a:r>
              <a:rPr lang="en-US" sz="2400" spc="-100" smtClean="0">
                <a:latin typeface="Tahoma" pitchFamily="34" charset="0"/>
                <a:ea typeface="Tahoma" pitchFamily="34" charset="0"/>
                <a:cs typeface="Tahoma" pitchFamily="34" charset="0"/>
              </a:rPr>
              <a:t>Sequential logic system</a:t>
            </a: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ssolv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dissolve">
                                      <p:cBhvr>
                                        <p:cTn id="42"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121</a:t>
            </a:fld>
            <a:endParaRPr lang="en-US"/>
          </a:p>
        </p:txBody>
      </p:sp>
      <p:sp>
        <p:nvSpPr>
          <p:cNvPr id="5" name="TextBox 4"/>
          <p:cNvSpPr txBox="1"/>
          <p:nvPr/>
        </p:nvSpPr>
        <p:spPr>
          <a:xfrm>
            <a:off x="457200" y="228600"/>
            <a:ext cx="7467600" cy="707886"/>
          </a:xfrm>
          <a:prstGeom prst="rect">
            <a:avLst/>
          </a:prstGeom>
          <a:noFill/>
        </p:spPr>
        <p:txBody>
          <a:bodyPr wrap="square" rtlCol="0">
            <a:spAutoFit/>
          </a:bodyPr>
          <a:lstStyle/>
          <a:p>
            <a:r>
              <a:rPr lang="de-DE"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nội dung cần tự học ở nhà</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1473875"/>
            <a:ext cx="8763000" cy="3062377"/>
          </a:xfrm>
          <a:prstGeom prst="rect">
            <a:avLst/>
          </a:prstGeom>
          <a:noFill/>
        </p:spPr>
        <p:txBody>
          <a:bodyPr wrap="square" rtlCol="0">
            <a:spAutoFit/>
          </a:bodyPr>
          <a:lstStyle/>
          <a:p>
            <a:pPr>
              <a:spcBef>
                <a:spcPts val="600"/>
              </a:spcBef>
            </a:pPr>
            <a:r>
              <a:rPr lang="de-DE" sz="2400" spc="-100" smtClean="0">
                <a:latin typeface="Tahoma" pitchFamily="34" charset="0"/>
                <a:ea typeface="Tahoma" pitchFamily="34" charset="0"/>
                <a:cs typeface="Tahoma" pitchFamily="34" charset="0"/>
                <a:sym typeface="Wingdings"/>
              </a:rPr>
              <a:t> </a:t>
            </a:r>
            <a:r>
              <a:rPr lang="de-DE" sz="2400" spc="-100" smtClean="0">
                <a:latin typeface="Tahoma" pitchFamily="34" charset="0"/>
                <a:ea typeface="Tahoma" pitchFamily="34" charset="0"/>
                <a:cs typeface="Tahoma" pitchFamily="34" charset="0"/>
              </a:rPr>
              <a:t>Thực hiện các mạch đếm không đồng bộ đếm lên (xuống) MOD 11, 12, 13, 14 sử dụng Flip-Flop JK </a:t>
            </a:r>
          </a:p>
          <a:p>
            <a:pPr>
              <a:spcBef>
                <a:spcPts val="600"/>
              </a:spcBef>
            </a:pPr>
            <a:r>
              <a:rPr lang="de-DE" sz="2400" spc="-100" smtClean="0">
                <a:latin typeface="Tahoma" pitchFamily="34" charset="0"/>
                <a:ea typeface="Tahoma" pitchFamily="34" charset="0"/>
                <a:cs typeface="Tahoma" pitchFamily="34" charset="0"/>
                <a:sym typeface="Wingdings"/>
              </a:rPr>
              <a:t> </a:t>
            </a:r>
            <a:r>
              <a:rPr lang="de-DE" sz="2400" spc="-100" smtClean="0">
                <a:latin typeface="Tahoma" pitchFamily="34" charset="0"/>
                <a:ea typeface="Tahoma" pitchFamily="34" charset="0"/>
                <a:cs typeface="Tahoma" pitchFamily="34" charset="0"/>
              </a:rPr>
              <a:t>Thiết kế mạch chia tần số với tỉ lệ Ton/Toff cho trước</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Thiết kế các mạch đèn quảng cáo dùng thanh ghi dịch 8 bit</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Củng cố lại các kiến thức đã học.</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Làm các bài tập, chuẩn bị các câu hỏi ôn tập, các câu trắc nghiệm.</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Đọc nội dung tiếp theo.</a:t>
            </a:r>
            <a:endParaRPr lang="en-US" sz="2400" spc="-100">
              <a:latin typeface="Tahoma" pitchFamily="34" charset="0"/>
              <a:ea typeface="Tahoma" pitchFamily="34" charset="0"/>
              <a:cs typeface="Tahoma" pitchFamily="34" charset="0"/>
            </a:endParaRPr>
          </a:p>
        </p:txBody>
      </p:sp>
    </p:spTree>
  </p:cSld>
  <p:clrMapOvr>
    <a:masterClrMapping/>
  </p:clrMapOvr>
  <p:transition spd="slow">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122</a:t>
            </a:fld>
            <a:endParaRPr lang="en-US"/>
          </a:p>
        </p:txBody>
      </p:sp>
      <p:sp>
        <p:nvSpPr>
          <p:cNvPr id="5" name="TextBox 4"/>
          <p:cNvSpPr txBox="1"/>
          <p:nvPr/>
        </p:nvSpPr>
        <p:spPr>
          <a:xfrm>
            <a:off x="304800" y="609600"/>
            <a:ext cx="8534400" cy="707886"/>
          </a:xfrm>
          <a:prstGeom prst="rect">
            <a:avLst/>
          </a:prstGeom>
          <a:noFill/>
        </p:spPr>
        <p:txBody>
          <a:bodyPr wrap="square" rtlCol="0">
            <a:spAutoFit/>
          </a:bodyPr>
          <a:lstStyle/>
          <a:p>
            <a:r>
              <a:rPr lang="de-DE"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Xây dựng bảng tóm tắt chương 4&amp;5</a:t>
            </a:r>
            <a:endParaRPr lang="en-US" sz="40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228600" y="2348567"/>
            <a:ext cx="8763000" cy="1646605"/>
          </a:xfrm>
          <a:prstGeom prst="rect">
            <a:avLst/>
          </a:prstGeom>
          <a:noFill/>
        </p:spPr>
        <p:txBody>
          <a:bodyPr wrap="square" rtlCol="0">
            <a:spAutoFit/>
          </a:bodyPr>
          <a:lstStyle/>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Sinh viên tự xây dựng bảng tóm tắt chương 4 và chương 5 trong 1 trang A4 </a:t>
            </a:r>
            <a:endParaRPr lang="en-US" sz="2400" spc="-100" smtClean="0">
              <a:latin typeface="Tahoma" pitchFamily="34" charset="0"/>
              <a:ea typeface="Tahoma" pitchFamily="34" charset="0"/>
              <a:cs typeface="Tahoma" pitchFamily="34" charset="0"/>
            </a:endParaRPr>
          </a:p>
          <a:p>
            <a:pPr>
              <a:spcBef>
                <a:spcPts val="600"/>
              </a:spcBef>
            </a:pPr>
            <a:r>
              <a:rPr lang="de-DE" sz="2400" spc="-100" smtClean="0">
                <a:latin typeface="Tahoma" pitchFamily="34" charset="0"/>
                <a:ea typeface="Tahoma" pitchFamily="34" charset="0"/>
                <a:cs typeface="Tahoma" pitchFamily="34" charset="0"/>
                <a:sym typeface="Wingdings"/>
              </a:rPr>
              <a:t></a:t>
            </a:r>
            <a:r>
              <a:rPr lang="de-DE" sz="2400" spc="-100" smtClean="0">
                <a:latin typeface="Tahoma" pitchFamily="34" charset="0"/>
                <a:ea typeface="Tahoma" pitchFamily="34" charset="0"/>
                <a:cs typeface="Tahoma" pitchFamily="34" charset="0"/>
              </a:rPr>
              <a:t> Giáo viên giúp sinh viên củng cố lại các kiến thức đã học và xây dựng bảng tóm tắt – Yêu cầu ghi chép đầy đủ.</a:t>
            </a:r>
            <a:endParaRPr lang="en-US" sz="2400" spc="-100" smtClean="0">
              <a:latin typeface="Tahoma" pitchFamily="34" charset="0"/>
              <a:ea typeface="Tahoma" pitchFamily="34" charset="0"/>
              <a:cs typeface="Tahoma" pitchFamily="34" charset="0"/>
            </a:endParaRPr>
          </a:p>
        </p:txBody>
      </p:sp>
    </p:spTree>
  </p:cSld>
  <p:clrMapOvr>
    <a:masterClrMapping/>
  </p:clrMapOvr>
  <p:transition spd="slow">
    <p:wheel spokes="3"/>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123</a:t>
            </a:fld>
            <a:endParaRPr lang="en-US"/>
          </a:p>
        </p:txBody>
      </p:sp>
      <p:sp>
        <p:nvSpPr>
          <p:cNvPr id="5" name="TextBox 4"/>
          <p:cNvSpPr txBox="1"/>
          <p:nvPr/>
        </p:nvSpPr>
        <p:spPr>
          <a:xfrm>
            <a:off x="457200" y="892314"/>
            <a:ext cx="74676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Tổng kết chương</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4" name="TextBox 3"/>
          <p:cNvSpPr txBox="1"/>
          <p:nvPr/>
        </p:nvSpPr>
        <p:spPr>
          <a:xfrm>
            <a:off x="609600" y="2514600"/>
            <a:ext cx="7391400" cy="2923877"/>
          </a:xfrm>
          <a:prstGeom prst="rect">
            <a:avLst/>
          </a:prstGeom>
          <a:noFill/>
        </p:spPr>
        <p:txBody>
          <a:bodyPr wrap="square" rtlCol="0">
            <a:spAutoFit/>
          </a:bodyPr>
          <a:lstStyle/>
          <a:p>
            <a:pPr>
              <a:spcBef>
                <a:spcPts val="600"/>
              </a:spcBef>
              <a:spcAft>
                <a:spcPts val="600"/>
              </a:spcAft>
            </a:pPr>
            <a:r>
              <a:rPr lang="en-US" sz="2400" spc="-100" smtClean="0">
                <a:latin typeface="Tahoma" pitchFamily="34" charset="0"/>
                <a:ea typeface="Tahoma" pitchFamily="34" charset="0"/>
                <a:cs typeface="Tahoma" pitchFamily="34" charset="0"/>
              </a:rPr>
              <a:t>Đây là phần biên soạn nháp (có thể có lỗi in ấn), các bạn cần nghe giảng tại lớp.  </a:t>
            </a:r>
          </a:p>
          <a:p>
            <a:pPr>
              <a:spcBef>
                <a:spcPts val="600"/>
              </a:spcBef>
              <a:spcAft>
                <a:spcPts val="600"/>
              </a:spcAft>
            </a:pPr>
            <a:r>
              <a:rPr lang="en-US" sz="2400" spc="-100" smtClean="0">
                <a:latin typeface="Tahoma" pitchFamily="34" charset="0"/>
                <a:ea typeface="Tahoma" pitchFamily="34" charset="0"/>
                <a:cs typeface="Tahoma" pitchFamily="34" charset="0"/>
              </a:rPr>
              <a:t>Sinh viên đọc lại bài giảng</a:t>
            </a:r>
          </a:p>
          <a:p>
            <a:pPr>
              <a:spcBef>
                <a:spcPts val="600"/>
              </a:spcBef>
              <a:spcAft>
                <a:spcPts val="600"/>
              </a:spcAft>
            </a:pPr>
            <a:r>
              <a:rPr lang="en-US" sz="2400" spc="-100" smtClean="0">
                <a:latin typeface="Tahoma" pitchFamily="34" charset="0"/>
                <a:ea typeface="Tahoma" pitchFamily="34" charset="0"/>
                <a:cs typeface="Tahoma" pitchFamily="34" charset="0"/>
              </a:rPr>
              <a:t>Tự tóm tắt sau khi đọc bài giảng</a:t>
            </a:r>
          </a:p>
          <a:p>
            <a:pPr>
              <a:spcBef>
                <a:spcPts val="600"/>
              </a:spcBef>
              <a:spcAft>
                <a:spcPts val="600"/>
              </a:spcAft>
            </a:pPr>
            <a:r>
              <a:rPr lang="en-US" sz="2400" spc="-100" smtClean="0">
                <a:latin typeface="Tahoma" pitchFamily="34" charset="0"/>
                <a:ea typeface="Tahoma" pitchFamily="34" charset="0"/>
                <a:cs typeface="Tahoma" pitchFamily="34" charset="0"/>
              </a:rPr>
              <a:t>Làm các bài tập trong giáo trình (?!!)</a:t>
            </a:r>
          </a:p>
          <a:p>
            <a:pPr>
              <a:spcBef>
                <a:spcPts val="600"/>
              </a:spcBef>
              <a:spcAft>
                <a:spcPts val="600"/>
              </a:spcAft>
            </a:pPr>
            <a:r>
              <a:rPr lang="en-US" sz="2400" spc="-100" smtClean="0">
                <a:latin typeface="Tahoma" pitchFamily="34" charset="0"/>
                <a:ea typeface="Tahoma" pitchFamily="34" charset="0"/>
                <a:cs typeface="Tahoma" pitchFamily="34" charset="0"/>
              </a:rPr>
              <a:t>Các câu hỏi với giáo viên ?!!!</a:t>
            </a:r>
            <a:endParaRPr lang="en-US" sz="2400" spc="-100">
              <a:latin typeface="Tahoma" pitchFamily="34" charset="0"/>
              <a:ea typeface="Tahoma" pitchFamily="34" charset="0"/>
              <a:cs typeface="Tahoma"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left)">
                                      <p:cBhvr>
                                        <p:cTn id="19" dur="1000"/>
                                        <p:tgtEl>
                                          <p:spTgt spid="4">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 calcmode="lin" valueType="num">
                                      <p:cBhvr additive="base">
                                        <p:cTn id="24"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dissolve">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Box 5"/>
          <p:cNvSpPr txBox="1"/>
          <p:nvPr/>
        </p:nvSpPr>
        <p:spPr>
          <a:xfrm>
            <a:off x="457200" y="1066800"/>
            <a:ext cx="81534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Thời gian truyền trễ trong mạch đếm gợn sóng</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Xét dạng sóng từ mạch đếm có T</a:t>
            </a:r>
            <a:r>
              <a:rPr lang="en-US" sz="2400" spc="-100" baseline="-25000" smtClean="0">
                <a:latin typeface="Tahoma" pitchFamily="34" charset="0"/>
                <a:ea typeface="Tahoma" pitchFamily="34" charset="0"/>
                <a:cs typeface="Tahoma" pitchFamily="34" charset="0"/>
              </a:rPr>
              <a:t>clock</a:t>
            </a:r>
            <a:r>
              <a:rPr lang="en-US" sz="2400" spc="-100" smtClean="0">
                <a:latin typeface="Tahoma" pitchFamily="34" charset="0"/>
                <a:ea typeface="Tahoma" pitchFamily="34" charset="0"/>
                <a:cs typeface="Tahoma" pitchFamily="34" charset="0"/>
              </a:rPr>
              <a:t> =1000ns và thời gian truyền trễ cho mỗi FF t</a:t>
            </a:r>
            <a:r>
              <a:rPr lang="en-US" sz="2400" spc="-100" baseline="-25000" smtClean="0">
                <a:latin typeface="Tahoma" pitchFamily="34" charset="0"/>
                <a:ea typeface="Tahoma" pitchFamily="34" charset="0"/>
                <a:cs typeface="Tahoma" pitchFamily="34" charset="0"/>
              </a:rPr>
              <a:t>pd</a:t>
            </a:r>
            <a:r>
              <a:rPr lang="en-US" sz="2400" spc="-100" smtClean="0">
                <a:latin typeface="Tahoma" pitchFamily="34" charset="0"/>
                <a:ea typeface="Tahoma" pitchFamily="34" charset="0"/>
                <a:cs typeface="Tahoma" pitchFamily="34" charset="0"/>
              </a:rPr>
              <a:t> = 50ns  	</a:t>
            </a:r>
            <a:endParaRPr lang="en-US" sz="2400" spc="-100">
              <a:latin typeface="Tahoma" pitchFamily="34" charset="0"/>
              <a:ea typeface="Tahoma" pitchFamily="34" charset="0"/>
              <a:cs typeface="Tahoma" pitchFamily="34" charset="0"/>
            </a:endParaRPr>
          </a:p>
        </p:txBody>
      </p:sp>
      <p:pic>
        <p:nvPicPr>
          <p:cNvPr id="3076" name="Picture 4"/>
          <p:cNvPicPr>
            <a:picLocks noChangeAspect="1" noChangeArrowheads="1"/>
          </p:cNvPicPr>
          <p:nvPr/>
        </p:nvPicPr>
        <p:blipFill>
          <a:blip r:embed="rId3" cstate="print"/>
          <a:srcRect/>
          <a:stretch>
            <a:fillRect/>
          </a:stretch>
        </p:blipFill>
        <p:spPr bwMode="auto">
          <a:xfrm>
            <a:off x="1219200" y="2438400"/>
            <a:ext cx="5809952" cy="3876675"/>
          </a:xfrm>
          <a:prstGeom prst="rect">
            <a:avLst/>
          </a:prstGeom>
          <a:noFill/>
          <a:ln w="9525">
            <a:noFill/>
            <a:miter lim="800000"/>
            <a:headEnd/>
            <a:tailEnd/>
          </a:ln>
        </p:spPr>
      </p:pic>
      <p:sp>
        <p:nvSpPr>
          <p:cNvPr id="7" name="Right Arrow 6"/>
          <p:cNvSpPr/>
          <p:nvPr/>
        </p:nvSpPr>
        <p:spPr>
          <a:xfrm>
            <a:off x="1676400" y="4038600"/>
            <a:ext cx="914400" cy="304800"/>
          </a:xfrm>
          <a:prstGeom prst="right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2362200" y="4876800"/>
            <a:ext cx="914400" cy="304800"/>
          </a:xfrm>
          <a:prstGeom prst="right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114800" y="5638800"/>
            <a:ext cx="914400" cy="304800"/>
          </a:xfrm>
          <a:prstGeom prst="right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không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wedge">
                                      <p:cBhvr>
                                        <p:cTn id="17" dur="2000"/>
                                        <p:tgtEl>
                                          <p:spTgt spid="307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14</a:t>
            </a:fld>
            <a:endParaRPr lang="en-US"/>
          </a:p>
        </p:txBody>
      </p:sp>
      <p:sp>
        <p:nvSpPr>
          <p:cNvPr id="7" name="TextBox 6"/>
          <p:cNvSpPr txBox="1"/>
          <p:nvPr/>
        </p:nvSpPr>
        <p:spPr>
          <a:xfrm>
            <a:off x="457200" y="1066800"/>
            <a:ext cx="81534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Thời gian truyền trễ trong mạch đếm gợn sóng</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Xét dạng sóng từ mạch đếm có T</a:t>
            </a:r>
            <a:r>
              <a:rPr lang="en-US" sz="2400" spc="-100" baseline="-25000" smtClean="0">
                <a:latin typeface="Tahoma" pitchFamily="34" charset="0"/>
                <a:ea typeface="Tahoma" pitchFamily="34" charset="0"/>
                <a:cs typeface="Tahoma" pitchFamily="34" charset="0"/>
              </a:rPr>
              <a:t>clock</a:t>
            </a:r>
            <a:r>
              <a:rPr lang="en-US" sz="2400" spc="-100" smtClean="0">
                <a:latin typeface="Tahoma" pitchFamily="34" charset="0"/>
                <a:ea typeface="Tahoma" pitchFamily="34" charset="0"/>
                <a:cs typeface="Tahoma" pitchFamily="34" charset="0"/>
              </a:rPr>
              <a:t> =100ns và thời gian truyền trễ cho mỗi FF t</a:t>
            </a:r>
            <a:r>
              <a:rPr lang="en-US" sz="2400" spc="-100" baseline="-25000" smtClean="0">
                <a:latin typeface="Tahoma" pitchFamily="34" charset="0"/>
                <a:ea typeface="Tahoma" pitchFamily="34" charset="0"/>
                <a:cs typeface="Tahoma" pitchFamily="34" charset="0"/>
              </a:rPr>
              <a:t>pd</a:t>
            </a:r>
            <a:r>
              <a:rPr lang="en-US" sz="2400" spc="-100" smtClean="0">
                <a:latin typeface="Tahoma" pitchFamily="34" charset="0"/>
                <a:ea typeface="Tahoma" pitchFamily="34" charset="0"/>
                <a:cs typeface="Tahoma" pitchFamily="34" charset="0"/>
              </a:rPr>
              <a:t> = 50ns. </a:t>
            </a:r>
          </a:p>
          <a:p>
            <a:r>
              <a:rPr lang="en-US" sz="2400" spc="-100" smtClean="0">
                <a:latin typeface="Tahoma" pitchFamily="34" charset="0"/>
                <a:ea typeface="Tahoma" pitchFamily="34" charset="0"/>
                <a:cs typeface="Tahoma" pitchFamily="34" charset="0"/>
              </a:rPr>
              <a:t>Trạng thái ngõ ra </a:t>
            </a:r>
            <a:r>
              <a:rPr lang="en-US" sz="2400" b="1" spc="-100" smtClean="0">
                <a:latin typeface="Tahoma" pitchFamily="34" charset="0"/>
                <a:ea typeface="Tahoma" pitchFamily="34" charset="0"/>
                <a:cs typeface="Tahoma" pitchFamily="34" charset="0"/>
              </a:rPr>
              <a:t>100</a:t>
            </a:r>
            <a:r>
              <a:rPr lang="en-US" sz="2400" spc="-100" smtClean="0">
                <a:latin typeface="Tahoma" pitchFamily="34" charset="0"/>
                <a:ea typeface="Tahoma" pitchFamily="34" charset="0"/>
                <a:cs typeface="Tahoma" pitchFamily="34" charset="0"/>
              </a:rPr>
              <a:t> không thể xuất hiện; </a:t>
            </a:r>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sym typeface="Wingdings 3"/>
              </a:rPr>
              <a:t> đếm sai</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1676400" y="2819400"/>
            <a:ext cx="5248275" cy="3324225"/>
          </a:xfrm>
          <a:prstGeom prst="rect">
            <a:avLst/>
          </a:prstGeom>
          <a:noFill/>
          <a:ln w="9525">
            <a:noFill/>
            <a:miter lim="800000"/>
            <a:headEnd/>
            <a:tailEnd/>
          </a:ln>
        </p:spPr>
      </p:pic>
      <p:sp>
        <p:nvSpPr>
          <p:cNvPr id="8" name="Up Arrow 7"/>
          <p:cNvSpPr/>
          <p:nvPr/>
        </p:nvSpPr>
        <p:spPr>
          <a:xfrm>
            <a:off x="5105400" y="6172200"/>
            <a:ext cx="457200" cy="609600"/>
          </a:xfrm>
          <a:prstGeom prst="up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không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4098"/>
                                        </p:tgtEl>
                                        <p:attrNameLst>
                                          <p:attrName>style.visibility</p:attrName>
                                        </p:attrNameLst>
                                      </p:cBhvr>
                                      <p:to>
                                        <p:strVal val="visible"/>
                                      </p:to>
                                    </p:set>
                                    <p:animEffect transition="in" filter="wedge">
                                      <p:cBhvr>
                                        <p:cTn id="22" dur="2000"/>
                                        <p:tgtEl>
                                          <p:spTgt spid="409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Box 5"/>
          <p:cNvSpPr txBox="1"/>
          <p:nvPr/>
        </p:nvSpPr>
        <p:spPr>
          <a:xfrm>
            <a:off x="457200" y="1600200"/>
            <a:ext cx="8153400" cy="341632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Thời gian truyền trễ trong mạch đếm gợn sóng</a:t>
            </a:r>
            <a:r>
              <a:rPr lang="en-US" sz="2400" spc="-100" smtClean="0">
                <a:latin typeface="Tahoma" pitchFamily="34" charset="0"/>
                <a:ea typeface="Tahoma" pitchFamily="34" charset="0"/>
                <a:cs typeface="Tahoma" pitchFamily="34" charset="0"/>
              </a:rPr>
              <a:t>:</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 Vậy để mạch đếm hoạt động tốt, cần có</a:t>
            </a:r>
          </a:p>
          <a:p>
            <a:r>
              <a:rPr lang="en-US" sz="2400" spc="-100" smtClean="0">
                <a:latin typeface="Tahoma" pitchFamily="34" charset="0"/>
                <a:ea typeface="Tahoma" pitchFamily="34" charset="0"/>
                <a:cs typeface="Tahoma" pitchFamily="34" charset="0"/>
              </a:rPr>
              <a:t>                             T</a:t>
            </a:r>
            <a:r>
              <a:rPr lang="en-US" sz="2400" spc="-100" baseline="-25000" smtClean="0">
                <a:latin typeface="Tahoma" pitchFamily="34" charset="0"/>
                <a:ea typeface="Tahoma" pitchFamily="34" charset="0"/>
                <a:cs typeface="Tahoma" pitchFamily="34" charset="0"/>
              </a:rPr>
              <a:t>clock</a:t>
            </a:r>
            <a:r>
              <a:rPr lang="en-US" sz="2400"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sym typeface="Symbol"/>
              </a:rPr>
              <a:t> N x t</a:t>
            </a:r>
            <a:r>
              <a:rPr lang="en-US" sz="2400" spc="-100" baseline="-25000" smtClean="0">
                <a:latin typeface="Tahoma" pitchFamily="34" charset="0"/>
                <a:ea typeface="Tahoma" pitchFamily="34" charset="0"/>
                <a:cs typeface="Tahoma" pitchFamily="34" charset="0"/>
                <a:sym typeface="Symbol"/>
              </a:rPr>
              <a:t>pd</a:t>
            </a:r>
            <a:r>
              <a:rPr lang="en-US" sz="2400" spc="-100" smtClean="0">
                <a:latin typeface="Tahoma" pitchFamily="34" charset="0"/>
                <a:ea typeface="Tahoma" pitchFamily="34" charset="0"/>
                <a:cs typeface="Tahoma" pitchFamily="34" charset="0"/>
                <a:sym typeface="Symbol"/>
              </a:rPr>
              <a:t>.</a:t>
            </a:r>
          </a:p>
          <a:p>
            <a:r>
              <a:rPr lang="en-US" sz="2400" spc="-100" smtClean="0">
                <a:latin typeface="Tahoma" pitchFamily="34" charset="0"/>
                <a:ea typeface="Tahoma" pitchFamily="34" charset="0"/>
                <a:cs typeface="Tahoma" pitchFamily="34" charset="0"/>
                <a:sym typeface="Symbol"/>
              </a:rPr>
              <a:t> Với N: số FF</a:t>
            </a:r>
          </a:p>
          <a:p>
            <a:endParaRPr lang="en-US" sz="2400" spc="-100" smtClean="0">
              <a:latin typeface="Tahoma" pitchFamily="34" charset="0"/>
              <a:ea typeface="Tahoma" pitchFamily="34" charset="0"/>
              <a:cs typeface="Tahoma" pitchFamily="34" charset="0"/>
              <a:sym typeface="Symbol"/>
            </a:endParaRPr>
          </a:p>
          <a:p>
            <a:r>
              <a:rPr lang="en-US" sz="2400" spc="-100" smtClean="0">
                <a:latin typeface="Tahoma" pitchFamily="34" charset="0"/>
                <a:ea typeface="Tahoma" pitchFamily="34" charset="0"/>
                <a:cs typeface="Tahoma" pitchFamily="34" charset="0"/>
                <a:sym typeface="Symbol"/>
              </a:rPr>
              <a:t>Vậy tần số sóng vào tối đa</a:t>
            </a:r>
          </a:p>
          <a:p>
            <a:r>
              <a:rPr lang="en-US" sz="2400" spc="-100" smtClean="0">
                <a:latin typeface="Tahoma" pitchFamily="34" charset="0"/>
                <a:ea typeface="Tahoma" pitchFamily="34" charset="0"/>
                <a:cs typeface="Tahoma" pitchFamily="34" charset="0"/>
                <a:sym typeface="Symbol"/>
              </a:rPr>
              <a:t>                             f</a:t>
            </a:r>
            <a:r>
              <a:rPr lang="en-US" sz="2400" spc="-100" baseline="-25000" smtClean="0">
                <a:latin typeface="Tahoma" pitchFamily="34" charset="0"/>
                <a:ea typeface="Tahoma" pitchFamily="34" charset="0"/>
                <a:cs typeface="Tahoma" pitchFamily="34" charset="0"/>
                <a:sym typeface="Symbol"/>
              </a:rPr>
              <a:t>max</a:t>
            </a:r>
            <a:r>
              <a:rPr lang="en-US" sz="2400" spc="-100" smtClean="0">
                <a:latin typeface="Tahoma" pitchFamily="34" charset="0"/>
                <a:ea typeface="Tahoma" pitchFamily="34" charset="0"/>
                <a:cs typeface="Tahoma" pitchFamily="34" charset="0"/>
                <a:sym typeface="Symbol"/>
              </a:rPr>
              <a:t> = 1/(N x t</a:t>
            </a:r>
            <a:r>
              <a:rPr lang="en-US" sz="2400" spc="-100" baseline="-25000" smtClean="0">
                <a:latin typeface="Tahoma" pitchFamily="34" charset="0"/>
                <a:ea typeface="Tahoma" pitchFamily="34" charset="0"/>
                <a:cs typeface="Tahoma" pitchFamily="34" charset="0"/>
                <a:sym typeface="Symbol"/>
              </a:rPr>
              <a:t>pd</a:t>
            </a:r>
            <a:r>
              <a:rPr lang="en-US" sz="2400" spc="-100" smtClean="0">
                <a:latin typeface="Tahoma" pitchFamily="34" charset="0"/>
                <a:ea typeface="Tahoma" pitchFamily="34" charset="0"/>
                <a:cs typeface="Tahoma" pitchFamily="34" charset="0"/>
                <a:sym typeface="Symbol"/>
              </a:rPr>
              <a:t>)</a:t>
            </a:r>
          </a:p>
          <a:p>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không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dissolve">
                                      <p:cBhvr>
                                        <p:cTn id="13" dur="500"/>
                                        <p:tgtEl>
                                          <p:spTgt spid="6">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dissolve">
                                      <p:cBhvr>
                                        <p:cTn id="16" dur="500"/>
                                        <p:tgtEl>
                                          <p:spTgt spid="6">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 calcmode="lin" valueType="num">
                                      <p:cBhvr additive="base">
                                        <p:cTn id="21"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additive="base">
                                        <p:cTn id="2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dissolve">
                                      <p:cBhvr>
                                        <p:cTn id="33"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
        <p:nvSpPr>
          <p:cNvPr id="6" name="TextBox 5"/>
          <p:cNvSpPr txBox="1"/>
          <p:nvPr/>
        </p:nvSpPr>
        <p:spPr>
          <a:xfrm>
            <a:off x="457200" y="1066800"/>
            <a:ext cx="8458200" cy="452431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Xét mạch đếm gợn sóng dùng FFJK 74LS112, có t</a:t>
            </a:r>
            <a:r>
              <a:rPr lang="en-US" sz="2400" spc="-100" baseline="-25000" smtClean="0">
                <a:latin typeface="Tahoma" pitchFamily="34" charset="0"/>
                <a:ea typeface="Tahoma" pitchFamily="34" charset="0"/>
                <a:cs typeface="Tahoma" pitchFamily="34" charset="0"/>
              </a:rPr>
              <a:t>PLH</a:t>
            </a:r>
            <a:r>
              <a:rPr lang="en-US" sz="2400" spc="-100" smtClean="0">
                <a:latin typeface="Tahoma" pitchFamily="34" charset="0"/>
                <a:ea typeface="Tahoma" pitchFamily="34" charset="0"/>
                <a:cs typeface="Tahoma" pitchFamily="34" charset="0"/>
              </a:rPr>
              <a:t> = 16ns và t</a:t>
            </a:r>
            <a:r>
              <a:rPr lang="en-US" sz="2400" spc="-100" baseline="-25000" smtClean="0">
                <a:latin typeface="Tahoma" pitchFamily="34" charset="0"/>
                <a:ea typeface="Tahoma" pitchFamily="34" charset="0"/>
                <a:cs typeface="Tahoma" pitchFamily="34" charset="0"/>
              </a:rPr>
              <a:t>PHL</a:t>
            </a:r>
            <a:r>
              <a:rPr lang="en-US" sz="2400" spc="-100" smtClean="0">
                <a:latin typeface="Tahoma" pitchFamily="34" charset="0"/>
                <a:ea typeface="Tahoma" pitchFamily="34" charset="0"/>
                <a:cs typeface="Tahoma" pitchFamily="34" charset="0"/>
              </a:rPr>
              <a:t> = 24ns. </a:t>
            </a:r>
          </a:p>
          <a:p>
            <a:r>
              <a:rPr lang="en-US" sz="2400" spc="-100" smtClean="0">
                <a:latin typeface="Tahoma" pitchFamily="34" charset="0"/>
                <a:ea typeface="Tahoma" pitchFamily="34" charset="0"/>
                <a:cs typeface="Tahoma" pitchFamily="34" charset="0"/>
              </a:rPr>
              <a:t>Để tính </a:t>
            </a:r>
            <a:r>
              <a:rPr lang="en-US" sz="2400" i="1"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max</a:t>
            </a:r>
            <a:r>
              <a:rPr lang="en-US" sz="2400" spc="-100" smtClean="0">
                <a:latin typeface="Tahoma" pitchFamily="34" charset="0"/>
                <a:ea typeface="Tahoma" pitchFamily="34" charset="0"/>
                <a:cs typeface="Tahoma" pitchFamily="34" charset="0"/>
              </a:rPr>
              <a:t>, xét trường hợp xấu nhất t</a:t>
            </a:r>
            <a:r>
              <a:rPr lang="en-US" sz="2400" spc="-100" baseline="-25000" smtClean="0">
                <a:latin typeface="Tahoma" pitchFamily="34" charset="0"/>
                <a:ea typeface="Tahoma" pitchFamily="34" charset="0"/>
                <a:cs typeface="Tahoma" pitchFamily="34" charset="0"/>
              </a:rPr>
              <a:t>PLH</a:t>
            </a:r>
            <a:r>
              <a:rPr lang="en-US" sz="2400" spc="-100" smtClean="0">
                <a:latin typeface="Tahoma" pitchFamily="34" charset="0"/>
                <a:ea typeface="Tahoma" pitchFamily="34" charset="0"/>
                <a:cs typeface="Tahoma" pitchFamily="34" charset="0"/>
              </a:rPr>
              <a:t> = t</a:t>
            </a:r>
            <a:r>
              <a:rPr lang="en-US" sz="2400" spc="-100" baseline="-25000" smtClean="0">
                <a:latin typeface="Tahoma" pitchFamily="34" charset="0"/>
                <a:ea typeface="Tahoma" pitchFamily="34" charset="0"/>
                <a:cs typeface="Tahoma" pitchFamily="34" charset="0"/>
              </a:rPr>
              <a:t>PHL</a:t>
            </a:r>
            <a:r>
              <a:rPr lang="en-US" sz="2400" spc="-100" smtClean="0">
                <a:latin typeface="Tahoma" pitchFamily="34" charset="0"/>
                <a:ea typeface="Tahoma" pitchFamily="34" charset="0"/>
                <a:cs typeface="Tahoma" pitchFamily="34" charset="0"/>
              </a:rPr>
              <a:t> = 24ns.</a:t>
            </a:r>
          </a:p>
          <a:p>
            <a:r>
              <a:rPr lang="en-US" sz="2400" spc="-100" smtClean="0">
                <a:latin typeface="Tahoma" pitchFamily="34" charset="0"/>
                <a:ea typeface="Tahoma" pitchFamily="34" charset="0"/>
                <a:cs typeface="Tahoma" pitchFamily="34" charset="0"/>
              </a:rPr>
              <a:t>     </a:t>
            </a:r>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rPr>
              <a:t>    </a:t>
            </a:r>
            <a:r>
              <a:rPr lang="en-US" sz="2400" i="1"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max</a:t>
            </a:r>
            <a:r>
              <a:rPr lang="en-US" sz="2400" spc="-100" smtClean="0">
                <a:latin typeface="Tahoma" pitchFamily="34" charset="0"/>
                <a:ea typeface="Tahoma" pitchFamily="34" charset="0"/>
                <a:cs typeface="Tahoma" pitchFamily="34" charset="0"/>
              </a:rPr>
              <a:t> = 1/(4x24ns) = 10,4MHz</a:t>
            </a:r>
          </a:p>
          <a:p>
            <a:r>
              <a:rPr lang="en-US" sz="2400" spc="-100" smtClean="0">
                <a:latin typeface="Tahoma" pitchFamily="34" charset="0"/>
                <a:ea typeface="Tahoma" pitchFamily="34" charset="0"/>
                <a:cs typeface="Tahoma" pitchFamily="34" charset="0"/>
              </a:rPr>
              <a:t>Khi số FF trong mạch đếm tăng , thì </a:t>
            </a:r>
            <a:r>
              <a:rPr lang="en-US" sz="2400" i="1"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max</a:t>
            </a:r>
            <a:r>
              <a:rPr lang="en-US" sz="2400" spc="-100" smtClean="0">
                <a:latin typeface="Tahoma" pitchFamily="34" charset="0"/>
                <a:ea typeface="Tahoma" pitchFamily="34" charset="0"/>
                <a:cs typeface="Tahoma" pitchFamily="34" charset="0"/>
              </a:rPr>
              <a:t> giảm</a:t>
            </a:r>
          </a:p>
          <a:p>
            <a:endParaRPr lang="en-US" sz="2400" spc="-100" smtClean="0">
              <a:latin typeface="Tahoma" pitchFamily="34" charset="0"/>
              <a:ea typeface="Tahoma" pitchFamily="34" charset="0"/>
              <a:cs typeface="Tahoma" pitchFamily="34" charset="0"/>
            </a:endParaRPr>
          </a:p>
          <a:p>
            <a:r>
              <a:rPr lang="en-US" sz="2400" b="1" spc="-100" smtClean="0">
                <a:solidFill>
                  <a:srgbClr val="FF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 trong mạch đếm trên, nếu dùng 6FF thì</a:t>
            </a:r>
          </a:p>
          <a:p>
            <a:r>
              <a:rPr lang="en-US" sz="2400" spc="-100" smtClean="0">
                <a:latin typeface="Tahoma" pitchFamily="34" charset="0"/>
                <a:ea typeface="Tahoma" pitchFamily="34" charset="0"/>
                <a:cs typeface="Tahoma" pitchFamily="34" charset="0"/>
              </a:rPr>
              <a:t>             </a:t>
            </a:r>
            <a:r>
              <a:rPr lang="en-US" sz="2400" i="1"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max</a:t>
            </a:r>
            <a:r>
              <a:rPr lang="en-US" sz="2400" spc="-100" smtClean="0">
                <a:latin typeface="Tahoma" pitchFamily="34" charset="0"/>
                <a:ea typeface="Tahoma" pitchFamily="34" charset="0"/>
                <a:cs typeface="Tahoma" pitchFamily="34" charset="0"/>
              </a:rPr>
              <a:t> = 1/(6x24ns) = 6,9MHz </a:t>
            </a:r>
          </a:p>
          <a:p>
            <a:r>
              <a:rPr lang="en-US" sz="2400" spc="-100" smtClean="0">
                <a:latin typeface="Tahoma" pitchFamily="34" charset="0"/>
                <a:ea typeface="Tahoma" pitchFamily="34" charset="0"/>
                <a:cs typeface="Tahoma" pitchFamily="34" charset="0"/>
              </a:rPr>
              <a:t>Mạch đếm không đồng bộ không hiệu quả với tần số cao</a:t>
            </a:r>
          </a:p>
          <a:p>
            <a:r>
              <a:rPr lang="en-US" sz="2400" spc="-100" smtClean="0">
                <a:latin typeface="Tahoma" pitchFamily="34" charset="0"/>
                <a:ea typeface="Tahoma" pitchFamily="34" charset="0"/>
                <a:cs typeface="Tahoma" pitchFamily="34" charset="0"/>
              </a:rPr>
              <a:t>và  đếm với nhiều bit.</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không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wipe(left)">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wipe(left)">
                                      <p:cBhvr>
                                        <p:cTn id="23" dur="1000"/>
                                        <p:tgtEl>
                                          <p:spTgt spid="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 calcmode="lin" valueType="num">
                                      <p:cBhvr additive="base">
                                        <p:cTn id="28"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6">
                                            <p:txEl>
                                              <p:pRg st="6" end="6"/>
                                            </p:txEl>
                                          </p:spTgt>
                                        </p:tgtEl>
                                        <p:attrNameLst>
                                          <p:attrName>style.visibility</p:attrName>
                                        </p:attrNameLst>
                                      </p:cBhvr>
                                      <p:to>
                                        <p:strVal val="visible"/>
                                      </p:to>
                                    </p:set>
                                    <p:anim calcmode="lin" valueType="num">
                                      <p:cBhvr additive="base">
                                        <p:cTn id="34"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
                                            <p:txEl>
                                              <p:pRg st="7" end="7"/>
                                            </p:txEl>
                                          </p:spTgt>
                                        </p:tgtEl>
                                        <p:attrNameLst>
                                          <p:attrName>style.visibility</p:attrName>
                                        </p:attrNameLst>
                                      </p:cBhvr>
                                      <p:to>
                                        <p:strVal val="visible"/>
                                      </p:to>
                                    </p:set>
                                    <p:animEffect transition="in" filter="dissolve">
                                      <p:cBhvr>
                                        <p:cTn id="40" dur="500"/>
                                        <p:tgtEl>
                                          <p:spTgt spid="6">
                                            <p:txEl>
                                              <p:pRg st="7" end="7"/>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animEffect transition="in" filter="dissolve">
                                      <p:cBhvr>
                                        <p:cTn id="43" dur="500"/>
                                        <p:tgtEl>
                                          <p:spTgt spid="6">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6">
                                            <p:txEl>
                                              <p:pRg st="9" end="9"/>
                                            </p:txEl>
                                          </p:spTgt>
                                        </p:tgtEl>
                                        <p:attrNameLst>
                                          <p:attrName>style.visibility</p:attrName>
                                        </p:attrNameLst>
                                      </p:cBhvr>
                                      <p:to>
                                        <p:strVal val="visible"/>
                                      </p:to>
                                    </p:set>
                                    <p:animEffect transition="in" filter="dissolve">
                                      <p:cBhvr>
                                        <p:cTn id="48" dur="500"/>
                                        <p:tgtEl>
                                          <p:spTgt spid="6">
                                            <p:txEl>
                                              <p:pRg st="9" end="9"/>
                                            </p:txEl>
                                          </p:spTgt>
                                        </p:tgtEl>
                                      </p:cBhvr>
                                    </p:animEffect>
                                  </p:childTnLst>
                                </p:cTn>
                              </p:par>
                              <p:par>
                                <p:cTn id="49" presetID="9" presetClass="entr" presetSubtype="0" fill="hold" nodeType="withEffect">
                                  <p:stCondLst>
                                    <p:cond delay="0"/>
                                  </p:stCondLst>
                                  <p:childTnLst>
                                    <p:set>
                                      <p:cBhvr>
                                        <p:cTn id="50" dur="1" fill="hold">
                                          <p:stCondLst>
                                            <p:cond delay="0"/>
                                          </p:stCondLst>
                                        </p:cTn>
                                        <p:tgtEl>
                                          <p:spTgt spid="6">
                                            <p:txEl>
                                              <p:pRg st="10" end="10"/>
                                            </p:txEl>
                                          </p:spTgt>
                                        </p:tgtEl>
                                        <p:attrNameLst>
                                          <p:attrName>style.visibility</p:attrName>
                                        </p:attrNameLst>
                                      </p:cBhvr>
                                      <p:to>
                                        <p:strVal val="visible"/>
                                      </p:to>
                                    </p:set>
                                    <p:animEffect transition="in" filter="dissolve">
                                      <p:cBhvr>
                                        <p:cTn id="51"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
        <p:nvSpPr>
          <p:cNvPr id="6" name="TextBox 5"/>
          <p:cNvSpPr txBox="1"/>
          <p:nvPr/>
        </p:nvSpPr>
        <p:spPr>
          <a:xfrm>
            <a:off x="457200" y="1066800"/>
            <a:ext cx="8153400" cy="156966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Việc tích lủy thời gian truyền trễ, cùng với các ngõ ra không đồng thời thay đổi trạng thái là các yếu điểm chính của mạch đếm nối tiếp.</a:t>
            </a:r>
          </a:p>
          <a:p>
            <a:r>
              <a:rPr lang="en-US" sz="2400" b="1" spc="-100" smtClean="0">
                <a:solidFill>
                  <a:srgbClr val="00B0F0"/>
                </a:solidFill>
                <a:latin typeface="Tahoma" pitchFamily="34" charset="0"/>
                <a:ea typeface="Tahoma" pitchFamily="34" charset="0"/>
                <a:cs typeface="Tahoma" pitchFamily="34" charset="0"/>
              </a:rPr>
              <a:t>Cải thiện</a:t>
            </a:r>
            <a:r>
              <a:rPr lang="en-US" sz="2400" spc="-100" smtClean="0">
                <a:latin typeface="Tahoma" pitchFamily="34" charset="0"/>
                <a:ea typeface="Tahoma" pitchFamily="34" charset="0"/>
                <a:cs typeface="Tahoma" pitchFamily="34" charset="0"/>
              </a:rPr>
              <a:t>: dùng mạch đếm đồng bộ (song song).  </a:t>
            </a:r>
            <a:endParaRPr lang="en-US" sz="2400" spc="-100">
              <a:latin typeface="Tahoma" pitchFamily="34" charset="0"/>
              <a:ea typeface="Tahoma" pitchFamily="34" charset="0"/>
              <a:cs typeface="Tahoma" pitchFamily="34" charset="0"/>
            </a:endParaRPr>
          </a:p>
        </p:txBody>
      </p:sp>
      <p:pic>
        <p:nvPicPr>
          <p:cNvPr id="8" name="Picture 2"/>
          <p:cNvPicPr>
            <a:picLocks noChangeAspect="1" noChangeArrowheads="1"/>
          </p:cNvPicPr>
          <p:nvPr/>
        </p:nvPicPr>
        <p:blipFill>
          <a:blip r:embed="rId3" cstate="print"/>
          <a:srcRect/>
          <a:stretch>
            <a:fillRect/>
          </a:stretch>
        </p:blipFill>
        <p:spPr bwMode="auto">
          <a:xfrm>
            <a:off x="304800" y="2819400"/>
            <a:ext cx="8429625" cy="3495675"/>
          </a:xfrm>
          <a:prstGeom prst="rect">
            <a:avLst/>
          </a:prstGeom>
          <a:noFill/>
          <a:ln w="9525">
            <a:noFill/>
            <a:miter lim="800000"/>
            <a:headEnd/>
            <a:tailEnd/>
          </a:ln>
        </p:spPr>
      </p:pic>
      <p:sp>
        <p:nvSpPr>
          <p:cNvPr id="7" name="Up Arrow 6"/>
          <p:cNvSpPr/>
          <p:nvPr/>
        </p:nvSpPr>
        <p:spPr>
          <a:xfrm>
            <a:off x="1981200" y="6096000"/>
            <a:ext cx="533400" cy="609600"/>
          </a:xfrm>
          <a:prstGeom prst="up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Up Arrow 8"/>
          <p:cNvSpPr/>
          <p:nvPr/>
        </p:nvSpPr>
        <p:spPr>
          <a:xfrm>
            <a:off x="4343400" y="6096000"/>
            <a:ext cx="533400" cy="609600"/>
          </a:xfrm>
          <a:prstGeom prst="upArrow">
            <a:avLst/>
          </a:prstGeom>
          <a:gradFill>
            <a:gsLst>
              <a:gs pos="0">
                <a:srgbClr val="03D4A8"/>
              </a:gs>
              <a:gs pos="25000">
                <a:srgbClr val="21D6E0"/>
              </a:gs>
              <a:gs pos="75000">
                <a:srgbClr val="0087E6"/>
              </a:gs>
              <a:gs pos="100000">
                <a:srgbClr val="005CB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p:cNvSpPr/>
          <p:nvPr/>
        </p:nvSpPr>
        <p:spPr>
          <a:xfrm>
            <a:off x="6629400" y="6096000"/>
            <a:ext cx="533400" cy="609600"/>
          </a:xfrm>
          <a:prstGeom prst="up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không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ver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edge">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down)">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18</a:t>
            </a:fld>
            <a:endParaRPr lang="en-US"/>
          </a:p>
        </p:txBody>
      </p:sp>
      <p:sp>
        <p:nvSpPr>
          <p:cNvPr id="7" name="TextBox 6"/>
          <p:cNvSpPr txBox="1"/>
          <p:nvPr/>
        </p:nvSpPr>
        <p:spPr>
          <a:xfrm>
            <a:off x="228600" y="3200400"/>
            <a:ext cx="5867400" cy="341632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Nhận xét ban đầu</a:t>
            </a:r>
            <a:r>
              <a:rPr lang="en-US" sz="2400" spc="-100" smtClean="0">
                <a:latin typeface="Tahoma" pitchFamily="34" charset="0"/>
                <a:ea typeface="Tahoma" pitchFamily="34" charset="0"/>
                <a:cs typeface="Tahoma" pitchFamily="34" charset="0"/>
              </a:rPr>
              <a:t>:</a:t>
            </a:r>
          </a:p>
          <a:p>
            <a:r>
              <a:rPr lang="en-US" sz="2400" spc="-100" smtClean="0">
                <a:solidFill>
                  <a:srgbClr val="00B0F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Các Clock vào các FF đồng thời (vào song song).</a:t>
            </a:r>
          </a:p>
          <a:p>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Chỉ có J,K của LSB luôn ở mức 1, các chân JK vào khác được điều khiển qua mạch tổ hợp từ ngõ ra FF.</a:t>
            </a:r>
          </a:p>
          <a:p>
            <a:pPr>
              <a:buFont typeface="Wingdings"/>
              <a:buChar char="n"/>
            </a:pPr>
            <a:r>
              <a:rPr lang="en-US" sz="2400" spc="-100" smtClean="0">
                <a:latin typeface="Tahoma" pitchFamily="34" charset="0"/>
                <a:ea typeface="Tahoma" pitchFamily="34" charset="0"/>
                <a:cs typeface="Tahoma" pitchFamily="34" charset="0"/>
              </a:rPr>
              <a:t>Mạch đếm song song phức tạp hơn so với trường hợp nối tiếp.</a:t>
            </a:r>
          </a:p>
          <a:p>
            <a:pPr>
              <a:buFont typeface="Wingdings"/>
              <a:buChar char="n"/>
            </a:pPr>
            <a:r>
              <a:rPr lang="en-US" sz="2400" spc="-100" smtClean="0">
                <a:latin typeface="Tahoma" pitchFamily="34" charset="0"/>
                <a:ea typeface="Tahoma" pitchFamily="34" charset="0"/>
                <a:cs typeface="Tahoma" pitchFamily="34" charset="0"/>
              </a:rPr>
              <a:t>Từ mạch và chu trình đếm, giải thích?!!</a:t>
            </a:r>
            <a:endParaRPr lang="en-US" sz="2400" spc="-100">
              <a:latin typeface="Tahoma" pitchFamily="34" charset="0"/>
              <a:ea typeface="Tahoma" pitchFamily="34" charset="0"/>
              <a:cs typeface="Tahoma" pitchFamily="34" charset="0"/>
            </a:endParaRPr>
          </a:p>
        </p:txBody>
      </p:sp>
      <p:pic>
        <p:nvPicPr>
          <p:cNvPr id="8" name="Picture 3"/>
          <p:cNvPicPr>
            <a:picLocks noChangeAspect="1" noChangeArrowheads="1"/>
          </p:cNvPicPr>
          <p:nvPr/>
        </p:nvPicPr>
        <p:blipFill>
          <a:blip r:embed="rId3" cstate="print"/>
          <a:srcRect/>
          <a:stretch>
            <a:fillRect/>
          </a:stretch>
        </p:blipFill>
        <p:spPr bwMode="auto">
          <a:xfrm>
            <a:off x="6096000" y="1327095"/>
            <a:ext cx="2667000" cy="5147659"/>
          </a:xfrm>
          <a:prstGeom prst="rect">
            <a:avLst/>
          </a:prstGeom>
          <a:noFill/>
          <a:ln w="9525">
            <a:noFill/>
            <a:miter lim="800000"/>
            <a:headEnd/>
            <a:tailEnd/>
          </a:ln>
        </p:spPr>
      </p:pic>
      <p:pic>
        <p:nvPicPr>
          <p:cNvPr id="9" name="Picture 2"/>
          <p:cNvPicPr>
            <a:picLocks noChangeAspect="1" noChangeArrowheads="1"/>
          </p:cNvPicPr>
          <p:nvPr/>
        </p:nvPicPr>
        <p:blipFill>
          <a:blip r:embed="rId4" cstate="print"/>
          <a:srcRect/>
          <a:stretch>
            <a:fillRect/>
          </a:stretch>
        </p:blipFill>
        <p:spPr bwMode="auto">
          <a:xfrm>
            <a:off x="243263" y="838200"/>
            <a:ext cx="5880067" cy="2438401"/>
          </a:xfrm>
          <a:prstGeom prst="rect">
            <a:avLst/>
          </a:prstGeom>
          <a:noFill/>
          <a:ln w="9525">
            <a:noFill/>
            <a:miter lim="800000"/>
            <a:headEnd/>
            <a:tailEnd/>
          </a:ln>
        </p:spPr>
      </p:pic>
      <p:sp>
        <p:nvSpPr>
          <p:cNvPr id="10" name="TextBox 9"/>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dissolve">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dissolv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dissolve">
                                      <p:cBhvr>
                                        <p:cTn id="28" dur="500"/>
                                        <p:tgtEl>
                                          <p:spTgt spid="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2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wipe(left)">
                                      <p:cBhvr>
                                        <p:cTn id="3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
        <p:nvSpPr>
          <p:cNvPr id="6" name="TextBox 5"/>
          <p:cNvSpPr txBox="1"/>
          <p:nvPr/>
        </p:nvSpPr>
        <p:spPr>
          <a:xfrm>
            <a:off x="457200" y="914400"/>
            <a:ext cx="8153400" cy="3046988"/>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Ưu điểm mạch đếm song song so với nối tiếp</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Trở lại trường hợp mạch trên, ta thấy</a:t>
            </a:r>
          </a:p>
          <a:p>
            <a:r>
              <a:rPr lang="en-US" sz="2400" spc="-100" smtClean="0">
                <a:latin typeface="Tahoma" pitchFamily="34" charset="0"/>
                <a:ea typeface="Tahoma" pitchFamily="34" charset="0"/>
                <a:cs typeface="Tahoma" pitchFamily="34" charset="0"/>
              </a:rPr>
              <a:t>Thời gian trễ tổng = t</a:t>
            </a:r>
            <a:r>
              <a:rPr lang="en-US" sz="2400" spc="-100" baseline="-25000" smtClean="0">
                <a:latin typeface="Tahoma" pitchFamily="34" charset="0"/>
                <a:ea typeface="Tahoma" pitchFamily="34" charset="0"/>
                <a:cs typeface="Tahoma" pitchFamily="34" charset="0"/>
              </a:rPr>
              <a:t>pdFF</a:t>
            </a:r>
            <a:r>
              <a:rPr lang="en-US" sz="2400" spc="-100" smtClean="0">
                <a:latin typeface="Tahoma" pitchFamily="34" charset="0"/>
                <a:ea typeface="Tahoma" pitchFamily="34" charset="0"/>
                <a:cs typeface="Tahoma" pitchFamily="34" charset="0"/>
              </a:rPr>
              <a:t> + t</a:t>
            </a:r>
            <a:r>
              <a:rPr lang="en-US" sz="2400" spc="-100" baseline="-25000" smtClean="0">
                <a:latin typeface="Tahoma" pitchFamily="34" charset="0"/>
                <a:ea typeface="Tahoma" pitchFamily="34" charset="0"/>
                <a:cs typeface="Tahoma" pitchFamily="34" charset="0"/>
              </a:rPr>
              <a:t>pdAND</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Thời gian này không phụ thuộc số FF và luôn thấp hơn so với trường hợp nối tiếp.</a:t>
            </a:r>
          </a:p>
          <a:p>
            <a:r>
              <a:rPr lang="en-US" sz="2400" spc="-100" smtClean="0">
                <a:latin typeface="Tahoma" pitchFamily="34" charset="0"/>
                <a:ea typeface="Tahoma" pitchFamily="34" charset="0"/>
                <a:cs typeface="Tahoma" pitchFamily="34" charset="0"/>
              </a:rPr>
              <a:t>Điều này cho phép mạch đếm song song hoạt động với tần số cao hơn nhiều tuy mạch điện có phức tạp hơn so với mạch đếm nối tiếp.</a:t>
            </a:r>
            <a:endParaRPr lang="en-US" sz="2400" spc="-100">
              <a:latin typeface="Tahoma" pitchFamily="34" charset="0"/>
              <a:ea typeface="Tahoma" pitchFamily="34" charset="0"/>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1130333" y="4038599"/>
            <a:ext cx="6431323" cy="2667001"/>
          </a:xfrm>
          <a:prstGeom prst="rect">
            <a:avLst/>
          </a:prstGeom>
          <a:noFill/>
          <a:ln w="9525">
            <a:noFill/>
            <a:miter lim="800000"/>
            <a:headEnd/>
            <a:tailEnd/>
          </a:ln>
        </p:spPr>
      </p:pic>
      <p:sp>
        <p:nvSpPr>
          <p:cNvPr id="8" name="TextBox 7"/>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dissolve">
                                      <p:cBhvr>
                                        <p:cTn id="18" dur="500"/>
                                        <p:tgtEl>
                                          <p:spTgt spid="6">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dissolve">
                                      <p:cBhvr>
                                        <p:cTn id="21" dur="500"/>
                                        <p:tgtEl>
                                          <p:spTgt spid="6">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dissolve">
                                      <p:cBhvr>
                                        <p:cTn id="26" dur="500"/>
                                        <p:tgtEl>
                                          <p:spTgt spid="6">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dissolve">
                                      <p:cBhvr>
                                        <p:cTn id="3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z="1400" smtClean="0"/>
              <a:pPr/>
              <a:t>2</a:t>
            </a:fld>
            <a:endParaRPr lang="en-US" sz="1400"/>
          </a:p>
        </p:txBody>
      </p:sp>
      <p:sp>
        <p:nvSpPr>
          <p:cNvPr id="3" name="TextBox 2"/>
          <p:cNvSpPr txBox="1"/>
          <p:nvPr/>
        </p:nvSpPr>
        <p:spPr>
          <a:xfrm>
            <a:off x="3124200" y="2957156"/>
            <a:ext cx="3048000" cy="707886"/>
          </a:xfrm>
          <a:prstGeom prst="rect">
            <a:avLst/>
          </a:prstGeom>
          <a:noFill/>
        </p:spPr>
        <p:txBody>
          <a:bodyPr wrap="square" rtlCol="0">
            <a:spAutoFit/>
          </a:bodyPr>
          <a:lstStyle/>
          <a:p>
            <a:r>
              <a:rPr lang="en-US" sz="40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CHƯƠNG 5</a:t>
            </a:r>
            <a:endParaRPr lang="en-US" sz="4000" spc="-10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1981200" y="3954959"/>
            <a:ext cx="5791200" cy="769441"/>
          </a:xfrm>
          <a:prstGeom prst="rect">
            <a:avLst/>
          </a:prstGeom>
          <a:noFill/>
        </p:spPr>
        <p:txBody>
          <a:bodyPr wrap="square" rtlCol="0">
            <a:spAutoFit/>
          </a:bodyPr>
          <a:lstStyle/>
          <a:p>
            <a:r>
              <a:rPr lang="en-US" sz="44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Phần ½:  MẠCH ĐẾM</a:t>
            </a:r>
            <a:endParaRPr lang="en-US" sz="44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
        <p:nvSpPr>
          <p:cNvPr id="6" name="TextBox 5"/>
          <p:cNvSpPr txBox="1"/>
          <p:nvPr/>
        </p:nvSpPr>
        <p:spPr>
          <a:xfrm>
            <a:off x="381000" y="1066800"/>
            <a:ext cx="81534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Các IC đếm</a:t>
            </a:r>
            <a:r>
              <a:rPr lang="en-US" sz="2400" spc="-100" smtClean="0">
                <a:latin typeface="Tahoma" pitchFamily="34" charset="0"/>
                <a:ea typeface="Tahoma" pitchFamily="34" charset="0"/>
                <a:cs typeface="Tahoma" pitchFamily="34" charset="0"/>
              </a:rPr>
              <a:t>:</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Nhiều IC đếm song song được chế tạo dùng TTL/CMOS.</a:t>
            </a:r>
          </a:p>
          <a:p>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rPr>
              <a:t>74ALS160/162, 74HC160/162: mạch đếm 10 song song</a:t>
            </a:r>
          </a:p>
          <a:p>
            <a:r>
              <a:rPr lang="en-US" sz="2400" spc="-100" smtClean="0">
                <a:solidFill>
                  <a:srgbClr val="FF0000"/>
                </a:solidFill>
                <a:latin typeface="Tahoma" pitchFamily="34" charset="0"/>
                <a:ea typeface="Tahoma" pitchFamily="34" charset="0"/>
                <a:cs typeface="Tahoma" pitchFamily="34" charset="0"/>
                <a:sym typeface="Wingdings"/>
              </a:rPr>
              <a:t></a:t>
            </a:r>
            <a:r>
              <a:rPr lang="en-US" sz="2400" spc="-100" smtClean="0">
                <a:latin typeface="Tahoma" pitchFamily="34" charset="0"/>
                <a:ea typeface="Tahoma" pitchFamily="34" charset="0"/>
                <a:cs typeface="Tahoma" pitchFamily="34" charset="0"/>
                <a:sym typeface="Wingdings"/>
              </a:rPr>
              <a:t> </a:t>
            </a:r>
            <a:r>
              <a:rPr lang="en-US" sz="2400" spc="-100" smtClean="0">
                <a:latin typeface="Tahoma" pitchFamily="34" charset="0"/>
                <a:ea typeface="Tahoma" pitchFamily="34" charset="0"/>
                <a:cs typeface="Tahoma" pitchFamily="34" charset="0"/>
              </a:rPr>
              <a:t>74ALS161/163; mạch đếm MOD – 16 song song</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left)">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dissolve">
                                      <p:cBhvr>
                                        <p:cTn id="18" dur="500"/>
                                        <p:tgtEl>
                                          <p:spTgt spid="6">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dissolve">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
        <p:nvSpPr>
          <p:cNvPr id="6" name="TextBox 5"/>
          <p:cNvSpPr txBox="1"/>
          <p:nvPr/>
        </p:nvSpPr>
        <p:spPr>
          <a:xfrm>
            <a:off x="533400" y="3962400"/>
            <a:ext cx="81534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trong hình trên</a:t>
            </a:r>
          </a:p>
          <a:p>
            <a:pPr marL="457200" indent="-457200">
              <a:buAutoNum type="alphaLcParenBoth"/>
            </a:pPr>
            <a:r>
              <a:rPr lang="en-US" sz="2400" spc="-100" smtClean="0">
                <a:latin typeface="Tahoma" pitchFamily="34" charset="0"/>
                <a:ea typeface="Tahoma" pitchFamily="34" charset="0"/>
                <a:cs typeface="Tahoma" pitchFamily="34" charset="0"/>
              </a:rPr>
              <a:t>Tìm </a:t>
            </a:r>
            <a:r>
              <a:rPr lang="en-US" sz="2400" i="1"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max</a:t>
            </a:r>
            <a:r>
              <a:rPr lang="en-US" sz="2400" spc="-100" smtClean="0">
                <a:latin typeface="Tahoma" pitchFamily="34" charset="0"/>
                <a:ea typeface="Tahoma" pitchFamily="34" charset="0"/>
                <a:cs typeface="Tahoma" pitchFamily="34" charset="0"/>
              </a:rPr>
              <a:t> của mạch nếu t</a:t>
            </a:r>
            <a:r>
              <a:rPr lang="en-US" sz="2400" spc="-100" baseline="-25000" smtClean="0">
                <a:latin typeface="Tahoma" pitchFamily="34" charset="0"/>
                <a:ea typeface="Tahoma" pitchFamily="34" charset="0"/>
                <a:cs typeface="Tahoma" pitchFamily="34" charset="0"/>
              </a:rPr>
              <a:t>pdFF</a:t>
            </a:r>
            <a:r>
              <a:rPr lang="en-US" sz="2400" spc="-100" smtClean="0">
                <a:latin typeface="Tahoma" pitchFamily="34" charset="0"/>
                <a:ea typeface="Tahoma" pitchFamily="34" charset="0"/>
                <a:cs typeface="Tahoma" pitchFamily="34" charset="0"/>
              </a:rPr>
              <a:t>=50ns và t</a:t>
            </a:r>
            <a:r>
              <a:rPr lang="en-US" sz="2400" spc="-100" baseline="-25000" smtClean="0">
                <a:latin typeface="Tahoma" pitchFamily="34" charset="0"/>
                <a:ea typeface="Tahoma" pitchFamily="34" charset="0"/>
                <a:cs typeface="Tahoma" pitchFamily="34" charset="0"/>
              </a:rPr>
              <a:t>pdAND</a:t>
            </a:r>
            <a:r>
              <a:rPr lang="en-US" sz="2400" spc="-100" smtClean="0">
                <a:latin typeface="Tahoma" pitchFamily="34" charset="0"/>
                <a:ea typeface="Tahoma" pitchFamily="34" charset="0"/>
                <a:cs typeface="Tahoma" pitchFamily="34" charset="0"/>
              </a:rPr>
              <a:t>=20ns. So sánh với trường hợp mạch đếm nối tiếp MOD -16.</a:t>
            </a:r>
          </a:p>
          <a:p>
            <a:pPr marL="457200" indent="-457200">
              <a:buAutoNum type="alphaLcParenBoth"/>
            </a:pPr>
            <a:r>
              <a:rPr lang="en-US" sz="2400" spc="-100" smtClean="0">
                <a:latin typeface="Tahoma" pitchFamily="34" charset="0"/>
                <a:ea typeface="Tahoma" pitchFamily="34" charset="0"/>
                <a:cs typeface="Tahoma" pitchFamily="34" charset="0"/>
              </a:rPr>
              <a:t>Phương thức đổi mạch này sang MOD – 32?</a:t>
            </a:r>
          </a:p>
          <a:p>
            <a:pPr marL="457200" indent="-457200">
              <a:buAutoNum type="alphaLcParenBoth"/>
            </a:pPr>
            <a:r>
              <a:rPr lang="en-US" sz="2400" spc="-100" smtClean="0">
                <a:latin typeface="Tahoma" pitchFamily="34" charset="0"/>
                <a:ea typeface="Tahoma" pitchFamily="34" charset="0"/>
                <a:cs typeface="Tahoma" pitchFamily="34" charset="0"/>
              </a:rPr>
              <a:t>Tìm </a:t>
            </a:r>
            <a:r>
              <a:rPr lang="en-US" sz="2400" i="1"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max</a:t>
            </a:r>
            <a:r>
              <a:rPr lang="en-US" sz="2400" spc="-100" smtClean="0">
                <a:latin typeface="Tahoma" pitchFamily="34" charset="0"/>
                <a:ea typeface="Tahoma" pitchFamily="34" charset="0"/>
                <a:cs typeface="Tahoma" pitchFamily="34" charset="0"/>
              </a:rPr>
              <a:t> của mạch đếm MOD – 32 song song?  </a:t>
            </a:r>
            <a:endParaRPr lang="en-US" sz="2400" spc="-100">
              <a:latin typeface="Tahoma" pitchFamily="34" charset="0"/>
              <a:ea typeface="Tahoma" pitchFamily="34" charset="0"/>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1331944" y="1066800"/>
            <a:ext cx="6615072" cy="2743200"/>
          </a:xfrm>
          <a:prstGeom prst="rect">
            <a:avLst/>
          </a:prstGeom>
          <a:noFill/>
          <a:ln w="9525">
            <a:noFill/>
            <a:miter lim="800000"/>
            <a:headEnd/>
            <a:tailEnd/>
          </a:ln>
        </p:spPr>
      </p:pic>
      <p:sp>
        <p:nvSpPr>
          <p:cNvPr id="8" name="TextBox 7"/>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additive="base">
                                        <p:cTn id="12"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dissolve">
                                      <p:cBhvr>
                                        <p:cTn id="18" dur="5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
        <p:nvSpPr>
          <p:cNvPr id="8" name="TextBox 7"/>
          <p:cNvSpPr txBox="1"/>
          <p:nvPr/>
        </p:nvSpPr>
        <p:spPr>
          <a:xfrm>
            <a:off x="381000" y="990600"/>
            <a:ext cx="8153400" cy="378565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 trong hình trên</a:t>
            </a:r>
            <a:endParaRPr lang="en-US" sz="2400" b="1" spc="-100" smtClean="0">
              <a:latin typeface="Tahoma" pitchFamily="34" charset="0"/>
              <a:ea typeface="Tahoma" pitchFamily="34" charset="0"/>
              <a:cs typeface="Tahoma" pitchFamily="34" charset="0"/>
            </a:endParaRPr>
          </a:p>
          <a:p>
            <a:pPr marL="457200" indent="-457200">
              <a:buAutoNum type="alphaLcParenBoth"/>
            </a:pPr>
            <a:r>
              <a:rPr lang="en-US" sz="2400" spc="-100" smtClean="0">
                <a:latin typeface="Tahoma" pitchFamily="34" charset="0"/>
                <a:ea typeface="Tahoma" pitchFamily="34" charset="0"/>
                <a:cs typeface="Tahoma" pitchFamily="34" charset="0"/>
              </a:rPr>
              <a:t>Thời gian trễ tổng = t</a:t>
            </a:r>
            <a:r>
              <a:rPr lang="en-US" sz="2400" spc="-100" baseline="-25000" smtClean="0">
                <a:latin typeface="Tahoma" pitchFamily="34" charset="0"/>
                <a:ea typeface="Tahoma" pitchFamily="34" charset="0"/>
                <a:cs typeface="Tahoma" pitchFamily="34" charset="0"/>
              </a:rPr>
              <a:t>pdFF</a:t>
            </a:r>
            <a:r>
              <a:rPr lang="en-US" sz="2400" spc="-100" smtClean="0">
                <a:latin typeface="Tahoma" pitchFamily="34" charset="0"/>
                <a:ea typeface="Tahoma" pitchFamily="34" charset="0"/>
                <a:cs typeface="Tahoma" pitchFamily="34" charset="0"/>
              </a:rPr>
              <a:t> + t</a:t>
            </a:r>
            <a:r>
              <a:rPr lang="en-US" sz="2400" spc="-100" baseline="-25000" smtClean="0">
                <a:latin typeface="Tahoma" pitchFamily="34" charset="0"/>
                <a:ea typeface="Tahoma" pitchFamily="34" charset="0"/>
                <a:cs typeface="Tahoma" pitchFamily="34" charset="0"/>
              </a:rPr>
              <a:t>pdAND</a:t>
            </a:r>
            <a:r>
              <a:rPr lang="en-US" sz="2400" spc="-100" smtClean="0">
                <a:latin typeface="Tahoma" pitchFamily="34" charset="0"/>
                <a:ea typeface="Tahoma" pitchFamily="34" charset="0"/>
                <a:cs typeface="Tahoma" pitchFamily="34" charset="0"/>
              </a:rPr>
              <a:t>.</a:t>
            </a:r>
          </a:p>
          <a:p>
            <a:pPr marL="457200" indent="-457200"/>
            <a:r>
              <a:rPr lang="en-US" sz="2400" spc="-100" smtClean="0">
                <a:latin typeface="Tahoma" pitchFamily="34" charset="0"/>
                <a:ea typeface="Tahoma" pitchFamily="34" charset="0"/>
                <a:cs typeface="Tahoma" pitchFamily="34" charset="0"/>
              </a:rPr>
              <a:t>      Vậy T</a:t>
            </a:r>
            <a:r>
              <a:rPr lang="en-US" sz="2400" spc="-100" baseline="-25000" smtClean="0">
                <a:latin typeface="Tahoma" pitchFamily="34" charset="0"/>
                <a:ea typeface="Tahoma" pitchFamily="34" charset="0"/>
                <a:cs typeface="Tahoma" pitchFamily="34" charset="0"/>
              </a:rPr>
              <a:t>clock</a:t>
            </a:r>
            <a:r>
              <a:rPr lang="en-US" sz="2400"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sym typeface="Symbol"/>
              </a:rPr>
              <a:t></a:t>
            </a:r>
            <a:r>
              <a:rPr lang="en-US" sz="2400" spc="-100" smtClean="0">
                <a:latin typeface="Tahoma" pitchFamily="34" charset="0"/>
                <a:ea typeface="Tahoma" pitchFamily="34" charset="0"/>
                <a:cs typeface="Tahoma" pitchFamily="34" charset="0"/>
              </a:rPr>
              <a:t> 50ns + 20ns và </a:t>
            </a:r>
            <a:r>
              <a:rPr lang="en-US" sz="2400" i="1"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max</a:t>
            </a:r>
            <a:r>
              <a:rPr lang="en-US" sz="2400" spc="-100" smtClean="0">
                <a:latin typeface="Tahoma" pitchFamily="34" charset="0"/>
                <a:ea typeface="Tahoma" pitchFamily="34" charset="0"/>
                <a:cs typeface="Tahoma" pitchFamily="34" charset="0"/>
              </a:rPr>
              <a:t> =1/70ns = 14,3MHz.</a:t>
            </a:r>
          </a:p>
          <a:p>
            <a:pPr marL="457200" indent="-457200"/>
            <a:r>
              <a:rPr lang="en-US" sz="2400" spc="-100" smtClean="0">
                <a:latin typeface="Tahoma" pitchFamily="34" charset="0"/>
                <a:ea typeface="Tahoma" pitchFamily="34" charset="0"/>
                <a:cs typeface="Tahoma" pitchFamily="34" charset="0"/>
              </a:rPr>
              <a:t>      Mạch đếm nối tiếp MOD – 16 dùng 4FF với t</a:t>
            </a:r>
            <a:r>
              <a:rPr lang="en-US" sz="2400" spc="-100" baseline="-25000" smtClean="0">
                <a:latin typeface="Tahoma" pitchFamily="34" charset="0"/>
                <a:ea typeface="Tahoma" pitchFamily="34" charset="0"/>
                <a:cs typeface="Tahoma" pitchFamily="34" charset="0"/>
              </a:rPr>
              <a:t>pd</a:t>
            </a:r>
            <a:r>
              <a:rPr lang="en-US" sz="2400" spc="-100" smtClean="0">
                <a:latin typeface="Tahoma" pitchFamily="34" charset="0"/>
                <a:ea typeface="Tahoma" pitchFamily="34" charset="0"/>
                <a:cs typeface="Tahoma" pitchFamily="34" charset="0"/>
              </a:rPr>
              <a:t>=50ns.</a:t>
            </a:r>
          </a:p>
          <a:p>
            <a:pPr marL="457200" indent="-457200"/>
            <a:r>
              <a:rPr lang="en-US" sz="2400" spc="-100" smtClean="0">
                <a:latin typeface="Tahoma" pitchFamily="34" charset="0"/>
                <a:ea typeface="Tahoma" pitchFamily="34" charset="0"/>
                <a:cs typeface="Tahoma" pitchFamily="34" charset="0"/>
              </a:rPr>
              <a:t>      Vậy </a:t>
            </a:r>
            <a:r>
              <a:rPr lang="en-US" sz="2400" i="1"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max</a:t>
            </a:r>
            <a:r>
              <a:rPr lang="en-US" sz="2400" spc="-100" smtClean="0">
                <a:latin typeface="Tahoma" pitchFamily="34" charset="0"/>
                <a:ea typeface="Tahoma" pitchFamily="34" charset="0"/>
                <a:cs typeface="Tahoma" pitchFamily="34" charset="0"/>
              </a:rPr>
              <a:t> =1/4 x 50ns = 5 MHz.</a:t>
            </a:r>
          </a:p>
          <a:p>
            <a:pPr marL="457200" indent="-457200"/>
            <a:r>
              <a:rPr lang="en-US" sz="2400" spc="-100" smtClean="0">
                <a:latin typeface="Tahoma" pitchFamily="34" charset="0"/>
                <a:ea typeface="Tahoma" pitchFamily="34" charset="0"/>
                <a:cs typeface="Tahoma" pitchFamily="34" charset="0"/>
              </a:rPr>
              <a:t>(b) Thêm FF thứ 5 do 2</a:t>
            </a:r>
            <a:r>
              <a:rPr lang="en-US" sz="2400" spc="-100" baseline="30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=32 với ngõ vào CLK nối song song vào xung Clock. Các chân JK được nối với ngõ ra cổng AND 4 ngõ vào là A, B, C, D. </a:t>
            </a:r>
          </a:p>
          <a:p>
            <a:pPr marL="457200" indent="-457200"/>
            <a:r>
              <a:rPr lang="en-US" sz="2400" spc="-100" smtClean="0">
                <a:latin typeface="Tahoma" pitchFamily="34" charset="0"/>
                <a:ea typeface="Tahoma" pitchFamily="34" charset="0"/>
                <a:cs typeface="Tahoma" pitchFamily="34" charset="0"/>
              </a:rPr>
              <a:t>(c) </a:t>
            </a:r>
            <a:r>
              <a:rPr lang="en-US" sz="2400" i="1" spc="-100" smtClean="0">
                <a:latin typeface="Tahoma" pitchFamily="34" charset="0"/>
                <a:ea typeface="Tahoma" pitchFamily="34" charset="0"/>
                <a:cs typeface="Tahoma" pitchFamily="34" charset="0"/>
              </a:rPr>
              <a:t>f</a:t>
            </a:r>
            <a:r>
              <a:rPr lang="en-US" sz="2400" spc="-100" baseline="-25000" smtClean="0">
                <a:latin typeface="Tahoma" pitchFamily="34" charset="0"/>
                <a:ea typeface="Tahoma" pitchFamily="34" charset="0"/>
                <a:cs typeface="Tahoma" pitchFamily="34" charset="0"/>
              </a:rPr>
              <a:t>max </a:t>
            </a:r>
            <a:r>
              <a:rPr lang="en-US" sz="2400" spc="-100" smtClean="0">
                <a:latin typeface="Tahoma" pitchFamily="34" charset="0"/>
                <a:ea typeface="Tahoma" pitchFamily="34" charset="0"/>
                <a:cs typeface="Tahoma" pitchFamily="34" charset="0"/>
              </a:rPr>
              <a:t>vẫn luôn là 14,3MHz bất chấp số FF trong mạch đếm song song </a:t>
            </a:r>
            <a:endParaRPr lang="en-US" sz="2400" spc="-100">
              <a:latin typeface="Tahoma" pitchFamily="34" charset="0"/>
              <a:ea typeface="Tahoma" pitchFamily="34" charset="0"/>
              <a:cs typeface="Tahoma" pitchFamily="34" charset="0"/>
            </a:endParaRPr>
          </a:p>
        </p:txBody>
      </p:sp>
      <p:pic>
        <p:nvPicPr>
          <p:cNvPr id="3077" name="Picture 5"/>
          <p:cNvPicPr>
            <a:picLocks noChangeAspect="1" noChangeArrowheads="1"/>
          </p:cNvPicPr>
          <p:nvPr/>
        </p:nvPicPr>
        <p:blipFill>
          <a:blip r:embed="rId3" cstate="print"/>
          <a:srcRect/>
          <a:stretch>
            <a:fillRect/>
          </a:stretch>
        </p:blipFill>
        <p:spPr bwMode="auto">
          <a:xfrm>
            <a:off x="1295400" y="4724400"/>
            <a:ext cx="6096000" cy="1990725"/>
          </a:xfrm>
          <a:prstGeom prst="rect">
            <a:avLst/>
          </a:prstGeom>
          <a:noFill/>
          <a:ln w="9525">
            <a:noFill/>
            <a:miter lim="800000"/>
            <a:headEnd/>
            <a:tailEnd/>
          </a:ln>
        </p:spPr>
      </p:pic>
      <p:sp>
        <p:nvSpPr>
          <p:cNvPr id="6" name="TextBox 5"/>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077"/>
                                        </p:tgtEl>
                                        <p:attrNameLst>
                                          <p:attrName>style.visibility</p:attrName>
                                        </p:attrNameLst>
                                      </p:cBhvr>
                                      <p:to>
                                        <p:strVal val="visible"/>
                                      </p:to>
                                    </p:set>
                                    <p:animEffect transition="in" filter="dissolve">
                                      <p:cBhvr>
                                        <p:cTn id="13" dur="500"/>
                                        <p:tgtEl>
                                          <p:spTgt spid="307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wipe(left)">
                                      <p:cBhvr>
                                        <p:cTn id="24" dur="500"/>
                                        <p:tgtEl>
                                          <p:spTgt spid="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dissolve">
                                      <p:cBhvr>
                                        <p:cTn id="29" dur="500"/>
                                        <p:tgtEl>
                                          <p:spTgt spid="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wipe(left)">
                                      <p:cBhvr>
                                        <p:cTn id="34" dur="500"/>
                                        <p:tgtEl>
                                          <p:spTgt spid="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Effect transition="in" filter="dissolve">
                                      <p:cBhvr>
                                        <p:cTn id="39" dur="500"/>
                                        <p:tgtEl>
                                          <p:spTgt spid="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8">
                                            <p:txEl>
                                              <p:pRg st="6" end="6"/>
                                            </p:txEl>
                                          </p:spTgt>
                                        </p:tgtEl>
                                        <p:attrNameLst>
                                          <p:attrName>style.visibility</p:attrName>
                                        </p:attrNameLst>
                                      </p:cBhvr>
                                      <p:to>
                                        <p:strVal val="visible"/>
                                      </p:to>
                                    </p:set>
                                    <p:animEffect transition="in" filter="dissolve">
                                      <p:cBhvr>
                                        <p:cTn id="44"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
        <p:nvSpPr>
          <p:cNvPr id="7" name="TextBox 6"/>
          <p:cNvSpPr txBox="1"/>
          <p:nvPr/>
        </p:nvSpPr>
        <p:spPr>
          <a:xfrm>
            <a:off x="76200" y="1066800"/>
            <a:ext cx="90678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Câu hỏi ôn tập</a:t>
            </a:r>
            <a:r>
              <a:rPr lang="en-US" sz="2400" spc="-100" smtClean="0">
                <a:latin typeface="Tahoma" pitchFamily="34" charset="0"/>
                <a:ea typeface="Tahoma" pitchFamily="34" charset="0"/>
                <a:cs typeface="Tahoma" pitchFamily="34" charset="0"/>
              </a:rPr>
              <a:t>:</a:t>
            </a:r>
          </a:p>
          <a:p>
            <a:pPr marL="457200" indent="-457200">
              <a:buAutoNum type="arabicParenR"/>
            </a:pPr>
            <a:r>
              <a:rPr lang="en-US" sz="2400" spc="-100" smtClean="0">
                <a:latin typeface="Tahoma" pitchFamily="34" charset="0"/>
                <a:ea typeface="Tahoma" pitchFamily="34" charset="0"/>
                <a:cs typeface="Tahoma" pitchFamily="34" charset="0"/>
              </a:rPr>
              <a:t>Ưu điểm của mạch đếm đồng bộ so với không đồng bộ? Và yếu điểm là gì?</a:t>
            </a:r>
          </a:p>
          <a:p>
            <a:pPr marL="457200" indent="-457200">
              <a:buAutoNum type="arabicParenR"/>
            </a:pPr>
            <a:r>
              <a:rPr lang="en-US" sz="2400" spc="-100" smtClean="0">
                <a:latin typeface="Tahoma" pitchFamily="34" charset="0"/>
                <a:ea typeface="Tahoma" pitchFamily="34" charset="0"/>
                <a:cs typeface="Tahoma" pitchFamily="34" charset="0"/>
              </a:rPr>
              <a:t>Cần bao nhiêu linh kiện để thiết lập mạch đếm MOD – 64 song song?</a:t>
            </a:r>
          </a:p>
          <a:p>
            <a:pPr marL="457200" indent="-457200">
              <a:buAutoNum type="arabicParenR"/>
            </a:pPr>
            <a:r>
              <a:rPr lang="en-US" sz="2400" spc="-100" smtClean="0">
                <a:latin typeface="Tahoma" pitchFamily="34" charset="0"/>
                <a:ea typeface="Tahoma" pitchFamily="34" charset="0"/>
                <a:cs typeface="Tahoma" pitchFamily="34" charset="0"/>
              </a:rPr>
              <a:t>Cho biết tín hiệu vào J, K của FF MSB của mạch đếm trong câu 2? </a:t>
            </a:r>
          </a:p>
        </p:txBody>
      </p:sp>
      <p:sp>
        <p:nvSpPr>
          <p:cNvPr id="6" name="TextBox 5"/>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dissolv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dissolve">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dissolve">
                                      <p:cBhvr>
                                        <p:cTn id="2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
        <p:nvSpPr>
          <p:cNvPr id="5" name="TextBox 4"/>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MOD &lt; 2</a:t>
            </a:r>
            <a:r>
              <a:rPr lang="en-US" sz="4000" baseline="30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a:t>
            </a:r>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152400" y="1219200"/>
            <a:ext cx="32766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Dùng ngõ vào</a:t>
            </a:r>
          </a:p>
          <a:p>
            <a:r>
              <a:rPr lang="en-US" sz="2400" b="1" spc="-100" smtClean="0">
                <a:solidFill>
                  <a:srgbClr val="C00000"/>
                </a:solidFill>
                <a:latin typeface="Tahoma" pitchFamily="34" charset="0"/>
                <a:ea typeface="Tahoma" pitchFamily="34" charset="0"/>
                <a:cs typeface="Tahoma" pitchFamily="34" charset="0"/>
              </a:rPr>
              <a:t>không đồng bộ</a:t>
            </a:r>
          </a:p>
          <a:p>
            <a:r>
              <a:rPr lang="en-US" sz="2400" b="1" spc="-100" smtClean="0">
                <a:solidFill>
                  <a:srgbClr val="C00000"/>
                </a:solidFill>
                <a:latin typeface="Tahoma" pitchFamily="34" charset="0"/>
                <a:ea typeface="Tahoma" pitchFamily="34" charset="0"/>
                <a:cs typeface="Tahoma" pitchFamily="34" charset="0"/>
              </a:rPr>
              <a:t>CLEAR để xóa</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Mạch đếm song song;</a:t>
            </a:r>
          </a:p>
          <a:p>
            <a:r>
              <a:rPr lang="en-US" sz="2400" spc="-100" smtClean="0">
                <a:latin typeface="Tahoma" pitchFamily="34" charset="0"/>
                <a:ea typeface="Tahoma" pitchFamily="34" charset="0"/>
                <a:cs typeface="Tahoma" pitchFamily="34" charset="0"/>
              </a:rPr>
              <a:t>Dùng được cho mạch đếm nối tiếp; thí dụ ?!!</a:t>
            </a:r>
          </a:p>
        </p:txBody>
      </p:sp>
      <p:pic>
        <p:nvPicPr>
          <p:cNvPr id="7" name="Picture 2"/>
          <p:cNvPicPr>
            <a:picLocks noChangeAspect="1" noChangeArrowheads="1"/>
          </p:cNvPicPr>
          <p:nvPr/>
        </p:nvPicPr>
        <p:blipFill>
          <a:blip r:embed="rId3" cstate="print"/>
          <a:srcRect/>
          <a:stretch>
            <a:fillRect/>
          </a:stretch>
        </p:blipFill>
        <p:spPr bwMode="auto">
          <a:xfrm>
            <a:off x="3381375" y="1066800"/>
            <a:ext cx="5686425" cy="3009900"/>
          </a:xfrm>
          <a:prstGeom prst="rect">
            <a:avLst/>
          </a:prstGeom>
          <a:noFill/>
          <a:ln w="9525">
            <a:noFill/>
            <a:miter lim="800000"/>
            <a:headEnd/>
            <a:tailEnd/>
          </a:ln>
        </p:spPr>
      </p:pic>
      <p:pic>
        <p:nvPicPr>
          <p:cNvPr id="8" name="Picture 3"/>
          <p:cNvPicPr>
            <a:picLocks noChangeAspect="1" noChangeArrowheads="1"/>
          </p:cNvPicPr>
          <p:nvPr/>
        </p:nvPicPr>
        <p:blipFill>
          <a:blip r:embed="rId4" cstate="print"/>
          <a:srcRect/>
          <a:stretch>
            <a:fillRect/>
          </a:stretch>
        </p:blipFill>
        <p:spPr bwMode="auto">
          <a:xfrm>
            <a:off x="3838575" y="4191000"/>
            <a:ext cx="5076825" cy="2533650"/>
          </a:xfrm>
          <a:prstGeom prst="rect">
            <a:avLst/>
          </a:prstGeom>
          <a:noFill/>
          <a:ln w="9525">
            <a:noFill/>
            <a:miter lim="800000"/>
            <a:headEnd/>
            <a:tailEnd/>
          </a:ln>
        </p:spPr>
      </p:pic>
      <p:pic>
        <p:nvPicPr>
          <p:cNvPr id="6146" name="Picture 2"/>
          <p:cNvPicPr>
            <a:picLocks noChangeAspect="1" noChangeArrowheads="1"/>
          </p:cNvPicPr>
          <p:nvPr/>
        </p:nvPicPr>
        <p:blipFill>
          <a:blip r:embed="rId5" cstate="print"/>
          <a:srcRect/>
          <a:stretch>
            <a:fillRect/>
          </a:stretch>
        </p:blipFill>
        <p:spPr bwMode="auto">
          <a:xfrm>
            <a:off x="382896" y="3736462"/>
            <a:ext cx="3122304" cy="2740538"/>
          </a:xfrm>
          <a:prstGeom prst="rect">
            <a:avLst/>
          </a:prstGeom>
          <a:noFill/>
          <a:ln w="9525">
            <a:noFill/>
            <a:miter lim="800000"/>
            <a:headEnd/>
            <a:tailEnd/>
          </a:ln>
        </p:spPr>
      </p:pic>
      <p:sp>
        <p:nvSpPr>
          <p:cNvPr id="9" name="Right Arrow 8"/>
          <p:cNvSpPr/>
          <p:nvPr/>
        </p:nvSpPr>
        <p:spPr>
          <a:xfrm>
            <a:off x="4724400" y="3429000"/>
            <a:ext cx="978408" cy="484632"/>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dissolve">
                                      <p:cBhvr>
                                        <p:cTn id="15" dur="500"/>
                                        <p:tgtEl>
                                          <p:spTgt spid="6">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dissolv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dissolve">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6146"/>
                                        </p:tgtEl>
                                        <p:attrNameLst>
                                          <p:attrName>style.visibility</p:attrName>
                                        </p:attrNameLst>
                                      </p:cBhvr>
                                      <p:to>
                                        <p:strVal val="visible"/>
                                      </p:to>
                                    </p:set>
                                    <p:animEffect transition="in" filter="wipe(up)">
                                      <p:cBhvr>
                                        <p:cTn id="39" dur="3000"/>
                                        <p:tgtEl>
                                          <p:spTgt spid="6146"/>
                                        </p:tgtEl>
                                      </p:cBhvr>
                                    </p:animEffect>
                                  </p:childTnLst>
                                </p:cTn>
                              </p:par>
                            </p:childTnLst>
                          </p:cTn>
                        </p:par>
                      </p:childTnLst>
                    </p:cTn>
                  </p:par>
                  <p:par>
                    <p:cTn id="40" fill="hold">
                      <p:stCondLst>
                        <p:cond delay="indefinite"/>
                      </p:stCondLst>
                      <p:childTnLst>
                        <p:par>
                          <p:cTn id="41" fill="hold">
                            <p:stCondLst>
                              <p:cond delay="0"/>
                            </p:stCondLst>
                            <p:childTnLst>
                              <p:par>
                                <p:cTn id="42" presetID="20"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edge">
                                      <p:cBhvr>
                                        <p:cTn id="4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
        <p:nvSpPr>
          <p:cNvPr id="9" name="TextBox 8"/>
          <p:cNvSpPr txBox="1"/>
          <p:nvPr/>
        </p:nvSpPr>
        <p:spPr>
          <a:xfrm>
            <a:off x="381000" y="990600"/>
            <a:ext cx="83058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Giản đồ chuyển trạng thái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Còn có phương thức khác dùng cho mạch đếm MOD &lt; 2</a:t>
            </a:r>
            <a:r>
              <a:rPr lang="en-US" sz="2400" spc="-100" baseline="30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 học ở phần sau (dùng giản đồ chuyển trạng thái)  </a:t>
            </a:r>
          </a:p>
        </p:txBody>
      </p:sp>
      <p:pic>
        <p:nvPicPr>
          <p:cNvPr id="1026" name="Picture 2"/>
          <p:cNvPicPr>
            <a:picLocks noChangeAspect="1" noChangeArrowheads="1"/>
          </p:cNvPicPr>
          <p:nvPr/>
        </p:nvPicPr>
        <p:blipFill>
          <a:blip r:embed="rId3" cstate="print"/>
          <a:srcRect/>
          <a:stretch>
            <a:fillRect/>
          </a:stretch>
        </p:blipFill>
        <p:spPr bwMode="auto">
          <a:xfrm>
            <a:off x="1447800" y="2457450"/>
            <a:ext cx="5476875" cy="3943350"/>
          </a:xfrm>
          <a:prstGeom prst="rect">
            <a:avLst/>
          </a:prstGeom>
          <a:noFill/>
          <a:ln w="9525">
            <a:noFill/>
            <a:miter lim="800000"/>
            <a:headEnd/>
            <a:tailEnd/>
          </a:ln>
        </p:spPr>
      </p:pic>
      <p:sp>
        <p:nvSpPr>
          <p:cNvPr id="6" name="TextBox 5"/>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MOD &lt; 2</a:t>
            </a:r>
            <a:r>
              <a:rPr lang="en-US" sz="4000" baseline="30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a:t>
            </a:r>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dissolve">
                                      <p:cBhvr>
                                        <p:cTn id="13" dur="500"/>
                                        <p:tgtEl>
                                          <p:spTgt spid="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wedge">
                                      <p:cBhvr>
                                        <p:cTn id="18"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sp>
        <p:nvSpPr>
          <p:cNvPr id="7" name="TextBox 6"/>
          <p:cNvSpPr txBox="1"/>
          <p:nvPr/>
        </p:nvSpPr>
        <p:spPr>
          <a:xfrm>
            <a:off x="381000" y="990600"/>
            <a:ext cx="8153400" cy="461665"/>
          </a:xfrm>
          <a:prstGeom prst="rect">
            <a:avLst/>
          </a:prstGeom>
          <a:noFill/>
        </p:spPr>
        <p:txBody>
          <a:bodyPr wrap="square" rtlCol="0">
            <a:spAutoFit/>
          </a:bodyPr>
          <a:lstStyle/>
          <a:p>
            <a:r>
              <a:rPr lang="en-US" sz="2400" b="1" smtClean="0">
                <a:solidFill>
                  <a:srgbClr val="C00000"/>
                </a:solidFill>
                <a:latin typeface="Tahoma" pitchFamily="34" charset="0"/>
                <a:ea typeface="Tahoma" pitchFamily="34" charset="0"/>
                <a:cs typeface="Tahoma" pitchFamily="34" charset="0"/>
              </a:rPr>
              <a:t>Hiển thị trạng thái mạch đếm</a:t>
            </a:r>
            <a:r>
              <a:rPr lang="en-US" sz="2400" smtClean="0">
                <a:latin typeface="Tahoma" pitchFamily="34" charset="0"/>
                <a:ea typeface="Tahoma" pitchFamily="34" charset="0"/>
                <a:cs typeface="Tahoma" pitchFamily="34" charset="0"/>
              </a:rPr>
              <a:t>:</a:t>
            </a:r>
          </a:p>
        </p:txBody>
      </p:sp>
      <p:pic>
        <p:nvPicPr>
          <p:cNvPr id="1026" name="Picture 2"/>
          <p:cNvPicPr>
            <a:picLocks noChangeAspect="1" noChangeArrowheads="1"/>
          </p:cNvPicPr>
          <p:nvPr/>
        </p:nvPicPr>
        <p:blipFill>
          <a:blip r:embed="rId3" cstate="print"/>
          <a:srcRect/>
          <a:stretch>
            <a:fillRect/>
          </a:stretch>
        </p:blipFill>
        <p:spPr bwMode="auto">
          <a:xfrm>
            <a:off x="1436525" y="1524000"/>
            <a:ext cx="5954875" cy="4943475"/>
          </a:xfrm>
          <a:prstGeom prst="rect">
            <a:avLst/>
          </a:prstGeom>
          <a:noFill/>
          <a:ln w="9525">
            <a:noFill/>
            <a:miter lim="800000"/>
            <a:headEnd/>
            <a:tailEnd/>
          </a:ln>
        </p:spPr>
      </p:pic>
      <p:sp>
        <p:nvSpPr>
          <p:cNvPr id="8" name="TextBox 7"/>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MOD &lt; 2</a:t>
            </a:r>
            <a:r>
              <a:rPr lang="en-US" sz="4000" baseline="30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a:t>
            </a:r>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dissolve">
                                      <p:cBhvr>
                                        <p:cTn id="13"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27</a:t>
            </a:fld>
            <a:endParaRPr lang="en-US"/>
          </a:p>
        </p:txBody>
      </p:sp>
      <p:sp>
        <p:nvSpPr>
          <p:cNvPr id="7" name="TextBox 6"/>
          <p:cNvSpPr txBox="1"/>
          <p:nvPr/>
        </p:nvSpPr>
        <p:spPr>
          <a:xfrm>
            <a:off x="457200" y="1402140"/>
            <a:ext cx="8153400" cy="156966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a:t>
            </a:r>
          </a:p>
          <a:p>
            <a:pPr marL="457200" indent="-457200">
              <a:buAutoNum type="alphaLcParenBoth"/>
            </a:pPr>
            <a:r>
              <a:rPr lang="en-US" sz="2400" spc="-100" smtClean="0">
                <a:latin typeface="Tahoma" pitchFamily="34" charset="0"/>
                <a:ea typeface="Tahoma" pitchFamily="34" charset="0"/>
                <a:cs typeface="Tahoma" pitchFamily="34" charset="0"/>
              </a:rPr>
              <a:t>Tìm trạng thái của LED khi mạch đếm giữ (hold) ở 5? </a:t>
            </a:r>
          </a:p>
          <a:p>
            <a:pPr marL="457200" indent="-457200">
              <a:buAutoNum type="alphaLcParenBoth"/>
            </a:pPr>
            <a:r>
              <a:rPr lang="en-US" sz="2400" spc="-100" smtClean="0">
                <a:latin typeface="Tahoma" pitchFamily="34" charset="0"/>
                <a:ea typeface="Tahoma" pitchFamily="34" charset="0"/>
                <a:cs typeface="Tahoma" pitchFamily="34" charset="0"/>
              </a:rPr>
              <a:t>Cho biết hiển thị của LED khi dùng xung CLK = 1KHz?</a:t>
            </a:r>
          </a:p>
          <a:p>
            <a:pPr marL="457200" indent="-457200">
              <a:buAutoNum type="alphaLcParenBoth"/>
            </a:pPr>
            <a:r>
              <a:rPr lang="en-US" sz="2400" spc="-100" smtClean="0">
                <a:latin typeface="Tahoma" pitchFamily="34" charset="0"/>
                <a:ea typeface="Tahoma" pitchFamily="34" charset="0"/>
                <a:cs typeface="Tahoma" pitchFamily="34" charset="0"/>
              </a:rPr>
              <a:t>Có thể quan sát được trạng thái 110 hay không?</a:t>
            </a:r>
            <a:endParaRPr lang="en-US" sz="2400" spc="-100">
              <a:latin typeface="Tahoma" pitchFamily="34" charset="0"/>
              <a:ea typeface="Tahoma" pitchFamily="34" charset="0"/>
              <a:cs typeface="Tahoma" pitchFamily="34" charset="0"/>
            </a:endParaRPr>
          </a:p>
        </p:txBody>
      </p:sp>
      <p:sp>
        <p:nvSpPr>
          <p:cNvPr id="8" name="TextBox 7"/>
          <p:cNvSpPr txBox="1"/>
          <p:nvPr/>
        </p:nvSpPr>
        <p:spPr>
          <a:xfrm>
            <a:off x="457200" y="3330476"/>
            <a:ext cx="81534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pPr marL="457200" indent="-457200">
              <a:buAutoNum type="alphaLcParenBoth"/>
            </a:pPr>
            <a:r>
              <a:rPr lang="en-US" sz="2400" spc="-100" smtClean="0">
                <a:latin typeface="Tahoma" pitchFamily="34" charset="0"/>
                <a:ea typeface="Tahoma" pitchFamily="34" charset="0"/>
                <a:cs typeface="Tahoma" pitchFamily="34" charset="0"/>
              </a:rPr>
              <a:t>Do 5</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 101</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Các LED 2</a:t>
            </a:r>
            <a:r>
              <a:rPr lang="en-US" sz="2400" spc="-100" baseline="30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và 2</a:t>
            </a:r>
            <a:r>
              <a:rPr lang="en-US" sz="2400" spc="-100" baseline="30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ở ON, còn 2</a:t>
            </a:r>
            <a:r>
              <a:rPr lang="en-US" sz="2400" spc="-100" baseline="30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ở OFF  </a:t>
            </a:r>
          </a:p>
          <a:p>
            <a:pPr marL="457200" indent="-457200">
              <a:buAutoNum type="alphaLcParenBoth"/>
            </a:pPr>
            <a:r>
              <a:rPr lang="en-US" sz="2400" spc="-100" smtClean="0">
                <a:latin typeface="Tahoma" pitchFamily="34" charset="0"/>
                <a:ea typeface="Tahoma" pitchFamily="34" charset="0"/>
                <a:cs typeface="Tahoma" pitchFamily="34" charset="0"/>
              </a:rPr>
              <a:t>Tần số cao quá, mắt người không phân biệt được, chỉ thấy luôn ON với ½  mức sáng bình thường. </a:t>
            </a:r>
          </a:p>
          <a:p>
            <a:pPr marL="457200" indent="-457200">
              <a:buAutoNum type="alphaLcParenBoth"/>
            </a:pPr>
            <a:r>
              <a:rPr lang="en-US" sz="2400" spc="-100" smtClean="0">
                <a:latin typeface="Tahoma" pitchFamily="34" charset="0"/>
                <a:ea typeface="Tahoma" pitchFamily="34" charset="0"/>
                <a:cs typeface="Tahoma" pitchFamily="34" charset="0"/>
              </a:rPr>
              <a:t>Không; trạng thái 110 chỉ tồn tại trong vài nano giây để mạch đếm trở về 000. </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MOD &lt; 2</a:t>
            </a:r>
            <a:r>
              <a:rPr lang="en-US" sz="4000" baseline="30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a:t>
            </a:r>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dissolv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dissolve">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dissolve">
                                      <p:cBhvr>
                                        <p:cTn id="23" dur="5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dissolve">
                                      <p:cBhvr>
                                        <p:cTn id="28" dur="500"/>
                                        <p:tgtEl>
                                          <p:spTgt spid="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dissolve">
                                      <p:cBhvr>
                                        <p:cTn id="33" dur="500"/>
                                        <p:tgtEl>
                                          <p:spTgt spid="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7">
                                            <p:txEl>
                                              <p:pRg st="3" end="3"/>
                                            </p:txEl>
                                          </p:spTgt>
                                        </p:tgtEl>
                                        <p:attrNameLst>
                                          <p:attrName>style.visibility</p:attrName>
                                        </p:attrNameLst>
                                      </p:cBhvr>
                                      <p:to>
                                        <p:strVal val="visible"/>
                                      </p:to>
                                    </p:set>
                                    <p:animEffect transition="in" filter="wipe(left)">
                                      <p:cBhvr>
                                        <p:cTn id="38" dur="500"/>
                                        <p:tgtEl>
                                          <p:spTgt spid="7">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Effect transition="in" filter="dissolve">
                                      <p:cBhvr>
                                        <p:cTn id="43"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
        <p:nvSpPr>
          <p:cNvPr id="7" name="TextBox 6"/>
          <p:cNvSpPr txBox="1"/>
          <p:nvPr/>
        </p:nvSpPr>
        <p:spPr>
          <a:xfrm>
            <a:off x="304800" y="956608"/>
            <a:ext cx="83820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Thay đổi số MOD</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Thay đổi số MOD bằng cách thay đổi ngõ vào cổng NAND.</a:t>
            </a:r>
          </a:p>
          <a:p>
            <a:r>
              <a:rPr lang="en-US" sz="2400" spc="-100" smtClean="0">
                <a:latin typeface="Tahoma" pitchFamily="34" charset="0"/>
                <a:ea typeface="Tahoma" pitchFamily="34" charset="0"/>
                <a:cs typeface="Tahoma" pitchFamily="34" charset="0"/>
              </a:rPr>
              <a:t> Thí dụ:  muốn đếm MOD -7 (111</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ta cho các ngõ ra A, B, C vào cổng NAND. </a:t>
            </a:r>
          </a:p>
          <a:p>
            <a:r>
              <a:rPr lang="en-US" sz="2400" spc="-100" smtClean="0">
                <a:latin typeface="Tahoma" pitchFamily="34" charset="0"/>
                <a:ea typeface="Tahoma" pitchFamily="34" charset="0"/>
                <a:cs typeface="Tahoma" pitchFamily="34" charset="0"/>
              </a:rPr>
              <a:t>Mạch đếm từ 000 đến 110 (từ 0 đến 6: đếm 7: xóa tại 7). </a:t>
            </a:r>
            <a:endParaRPr lang="en-US" sz="2400" spc="-100">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1676400" y="2971800"/>
            <a:ext cx="6256094" cy="3381375"/>
          </a:xfrm>
          <a:prstGeom prst="rect">
            <a:avLst/>
          </a:prstGeom>
          <a:solidFill>
            <a:schemeClr val="accent3">
              <a:lumMod val="20000"/>
              <a:lumOff val="80000"/>
            </a:schemeClr>
          </a:solidFill>
          <a:ln w="9525">
            <a:noFill/>
            <a:miter lim="800000"/>
            <a:headEnd/>
            <a:tailEnd/>
          </a:ln>
        </p:spPr>
      </p:pic>
      <p:sp>
        <p:nvSpPr>
          <p:cNvPr id="8" name="TextBox 7"/>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MOD &lt; 2</a:t>
            </a:r>
            <a:r>
              <a:rPr lang="en-US" sz="4000" baseline="30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a:t>
            </a:r>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dissolv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dissolve">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wedge">
                                      <p:cBhvr>
                                        <p:cTn id="23" dur="20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wipe(left)">
                                      <p:cBhvr>
                                        <p:cTn id="28"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
        <p:nvSpPr>
          <p:cNvPr id="8" name="TextBox 7"/>
          <p:cNvSpPr txBox="1"/>
          <p:nvPr/>
        </p:nvSpPr>
        <p:spPr>
          <a:xfrm>
            <a:off x="228600" y="1066800"/>
            <a:ext cx="81534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 Tìm số MOD của mạch đếm và tần số ngõ ra D?</a:t>
            </a: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Mạch đếm 4 bit , đến từ 0000 đến 1111. Cổng NAND có các ngõ vào A, B, C, D cho thấy mạch đếm từ 0000 đến 1110 (14</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a:t>
            </a:r>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sym typeface="Wingdings 3"/>
              </a:rPr>
              <a:t> mạch đếm MOD – 14.</a:t>
            </a:r>
          </a:p>
          <a:p>
            <a:r>
              <a:rPr lang="en-US" sz="2400" spc="-100" smtClean="0">
                <a:latin typeface="Tahoma" pitchFamily="34" charset="0"/>
                <a:ea typeface="Tahoma" pitchFamily="34" charset="0"/>
                <a:cs typeface="Tahoma" pitchFamily="34" charset="0"/>
                <a:sym typeface="Wingdings 3"/>
              </a:rPr>
              <a:t>Vậy tần số tại D là 30kHz/14 = 2,14 kHz</a:t>
            </a:r>
            <a:endParaRPr lang="en-US" sz="2400" spc="-100">
              <a:latin typeface="Tahoma" pitchFamily="34" charset="0"/>
              <a:ea typeface="Tahoma" pitchFamily="34" charset="0"/>
              <a:cs typeface="Tahoma" pitchFamily="34" charset="0"/>
            </a:endParaRPr>
          </a:p>
        </p:txBody>
      </p:sp>
      <p:pic>
        <p:nvPicPr>
          <p:cNvPr id="11269" name="Picture 5"/>
          <p:cNvPicPr>
            <a:picLocks noChangeAspect="1" noChangeArrowheads="1"/>
          </p:cNvPicPr>
          <p:nvPr/>
        </p:nvPicPr>
        <p:blipFill>
          <a:blip r:embed="rId3" cstate="print"/>
          <a:srcRect/>
          <a:stretch>
            <a:fillRect/>
          </a:stretch>
        </p:blipFill>
        <p:spPr bwMode="auto">
          <a:xfrm>
            <a:off x="990600" y="3429000"/>
            <a:ext cx="6877050" cy="3200400"/>
          </a:xfrm>
          <a:prstGeom prst="rect">
            <a:avLst/>
          </a:prstGeom>
          <a:noFill/>
          <a:ln w="9525">
            <a:noFill/>
            <a:miter lim="800000"/>
            <a:headEnd/>
            <a:tailEnd/>
          </a:ln>
        </p:spPr>
      </p:pic>
      <p:sp>
        <p:nvSpPr>
          <p:cNvPr id="7" name="Down Arrow 6"/>
          <p:cNvSpPr/>
          <p:nvPr/>
        </p:nvSpPr>
        <p:spPr>
          <a:xfrm>
            <a:off x="1219200" y="3581400"/>
            <a:ext cx="457200" cy="838200"/>
          </a:xfrm>
          <a:prstGeom prst="down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MOD &lt; 2</a:t>
            </a:r>
            <a:r>
              <a:rPr lang="en-US" sz="4000" baseline="30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a:t>
            </a:r>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11269"/>
                                        </p:tgtEl>
                                        <p:attrNameLst>
                                          <p:attrName>style.visibility</p:attrName>
                                        </p:attrNameLst>
                                      </p:cBhvr>
                                      <p:to>
                                        <p:strVal val="visible"/>
                                      </p:to>
                                    </p:set>
                                    <p:animEffect transition="in" filter="wedge">
                                      <p:cBhvr>
                                        <p:cTn id="13" dur="2000"/>
                                        <p:tgtEl>
                                          <p:spTgt spid="1126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 calcmode="lin" valueType="num">
                                      <p:cBhvr additive="base">
                                        <p:cTn id="18"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dissolve">
                                      <p:cBhvr>
                                        <p:cTn id="24" dur="500"/>
                                        <p:tgtEl>
                                          <p:spTgt spid="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wipe(left)">
                                      <p:cBhvr>
                                        <p:cTn id="29" dur="1000"/>
                                        <p:tgtEl>
                                          <p:spTgt spid="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up)">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p:cNvSpPr txBox="1"/>
          <p:nvPr/>
        </p:nvSpPr>
        <p:spPr>
          <a:xfrm>
            <a:off x="0" y="0"/>
            <a:ext cx="4267200" cy="646331"/>
          </a:xfrm>
          <a:prstGeom prst="rect">
            <a:avLst/>
          </a:prstGeom>
          <a:noFill/>
        </p:spPr>
        <p:txBody>
          <a:bodyPr wrap="square" rtlCol="0">
            <a:spAutoFit/>
          </a:bodyPr>
          <a:lstStyle/>
          <a:p>
            <a:r>
              <a:rPr lang="en-US" sz="36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Nội dung</a:t>
            </a:r>
            <a:endParaRPr lang="en-US" sz="36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76200" y="1102816"/>
            <a:ext cx="8458200" cy="4924425"/>
          </a:xfrm>
          <a:prstGeom prst="rect">
            <a:avLst/>
          </a:prstGeom>
          <a:noFill/>
        </p:spPr>
        <p:txBody>
          <a:bodyPr wrap="square" rtlCol="0">
            <a:spAutoFit/>
          </a:bodyPr>
          <a:lstStyle/>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Đếm không đồng bộ (nối tiếp; dợn sóng ) </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Truyền  trễ trong đếm nối tiếp  </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Đếm đồng bộ (song song) </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Đếm với số đếm MOD </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Đếm đồng bộ lên/xuống </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Đếm đặt trước </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Các IC đếm đồng bộ </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Giải mã bộ đếm </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Phân tích bộ đếm đồng bộ  </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Thiết kế đếm đồng bộ </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Hỏng hóc</a:t>
            </a: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9">
                                            <p:txEl>
                                              <p:pRg st="10" end="10"/>
                                            </p:txEl>
                                          </p:spTgt>
                                        </p:tgtEl>
                                        <p:attrNameLst>
                                          <p:attrName>style.visibility</p:attrName>
                                        </p:attrNameLst>
                                      </p:cBhvr>
                                      <p:to>
                                        <p:strVal val="visible"/>
                                      </p:to>
                                    </p:set>
                                    <p:anim calcmode="lin" valueType="num">
                                      <p:cBhvr additive="base">
                                        <p:cTn id="67" dur="500" fill="hold"/>
                                        <p:tgtEl>
                                          <p:spTgt spid="9">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9">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sp>
        <p:nvSpPr>
          <p:cNvPr id="8" name="TextBox 7"/>
          <p:cNvSpPr txBox="1"/>
          <p:nvPr/>
        </p:nvSpPr>
        <p:spPr>
          <a:xfrm>
            <a:off x="228600" y="1066800"/>
            <a:ext cx="8153400" cy="3785652"/>
          </a:xfrm>
          <a:prstGeom prst="rect">
            <a:avLst/>
          </a:prstGeom>
          <a:noFill/>
        </p:spPr>
        <p:txBody>
          <a:bodyPr wrap="square" rtlCol="0">
            <a:spAutoFit/>
          </a:bodyPr>
          <a:lstStyle/>
          <a:p>
            <a:r>
              <a:rPr lang="en-US" sz="2400" b="1" smtClean="0">
                <a:solidFill>
                  <a:srgbClr val="C00000"/>
                </a:solidFill>
                <a:latin typeface="Tahoma" pitchFamily="34" charset="0"/>
                <a:ea typeface="Tahoma" pitchFamily="34" charset="0"/>
                <a:cs typeface="Tahoma" pitchFamily="34" charset="0"/>
              </a:rPr>
              <a:t>Phương thức tổng quát</a:t>
            </a:r>
            <a:r>
              <a:rPr lang="en-US" sz="2400" smtClean="0">
                <a:latin typeface="Tahoma" pitchFamily="34" charset="0"/>
                <a:ea typeface="Tahoma" pitchFamily="34" charset="0"/>
                <a:cs typeface="Tahoma" pitchFamily="34" charset="0"/>
              </a:rPr>
              <a:t>:</a:t>
            </a:r>
          </a:p>
          <a:p>
            <a:r>
              <a:rPr lang="en-US" sz="2400" smtClean="0">
                <a:latin typeface="Tahoma" pitchFamily="34" charset="0"/>
                <a:ea typeface="Tahoma" pitchFamily="34" charset="0"/>
                <a:cs typeface="Tahoma" pitchFamily="34" charset="0"/>
              </a:rPr>
              <a:t>Để tạo mạch đếm từ mọi 0 đến số MOD là X</a:t>
            </a:r>
          </a:p>
          <a:p>
            <a:pPr marL="457200" indent="-457200">
              <a:buAutoNum type="arabicPeriod"/>
            </a:pPr>
            <a:r>
              <a:rPr lang="en-US" sz="2400" smtClean="0">
                <a:latin typeface="Tahoma" pitchFamily="34" charset="0"/>
                <a:ea typeface="Tahoma" pitchFamily="34" charset="0"/>
                <a:cs typeface="Tahoma" pitchFamily="34" charset="0"/>
              </a:rPr>
              <a:t>Tìm số FF bé nhất để 2</a:t>
            </a:r>
            <a:r>
              <a:rPr lang="en-US" sz="2400" baseline="30000" smtClean="0">
                <a:latin typeface="Tahoma" pitchFamily="34" charset="0"/>
                <a:ea typeface="Tahoma" pitchFamily="34" charset="0"/>
                <a:cs typeface="Tahoma" pitchFamily="34" charset="0"/>
              </a:rPr>
              <a:t>N</a:t>
            </a:r>
            <a:r>
              <a:rPr lang="en-US" sz="2400" smtClean="0">
                <a:latin typeface="Tahoma" pitchFamily="34" charset="0"/>
                <a:ea typeface="Tahoma" pitchFamily="34" charset="0"/>
                <a:cs typeface="Tahoma" pitchFamily="34" charset="0"/>
              </a:rPr>
              <a:t> </a:t>
            </a:r>
            <a:r>
              <a:rPr lang="en-US" sz="2400" smtClean="0">
                <a:latin typeface="Tahoma" pitchFamily="34" charset="0"/>
                <a:ea typeface="Tahoma" pitchFamily="34" charset="0"/>
                <a:cs typeface="Tahoma" pitchFamily="34" charset="0"/>
                <a:sym typeface="Symbol"/>
              </a:rPr>
              <a:t></a:t>
            </a:r>
            <a:r>
              <a:rPr lang="en-US" sz="2400" smtClean="0">
                <a:latin typeface="Tahoma" pitchFamily="34" charset="0"/>
                <a:ea typeface="Tahoma" pitchFamily="34" charset="0"/>
                <a:cs typeface="Tahoma" pitchFamily="34" charset="0"/>
              </a:rPr>
              <a:t> X, kết nối chúng lại tạo mạch đếm. </a:t>
            </a:r>
          </a:p>
          <a:p>
            <a:pPr marL="457200" indent="-457200"/>
            <a:r>
              <a:rPr lang="en-US" sz="2400" smtClean="0">
                <a:latin typeface="Tahoma" pitchFamily="34" charset="0"/>
                <a:ea typeface="Tahoma" pitchFamily="34" charset="0"/>
                <a:cs typeface="Tahoma" pitchFamily="34" charset="0"/>
              </a:rPr>
              <a:t>      Nếu 2</a:t>
            </a:r>
            <a:r>
              <a:rPr lang="en-US" sz="2400" baseline="30000" smtClean="0">
                <a:latin typeface="Tahoma" pitchFamily="34" charset="0"/>
                <a:ea typeface="Tahoma" pitchFamily="34" charset="0"/>
                <a:cs typeface="Tahoma" pitchFamily="34" charset="0"/>
              </a:rPr>
              <a:t>N</a:t>
            </a:r>
            <a:r>
              <a:rPr lang="en-US" sz="2400" smtClean="0">
                <a:latin typeface="Tahoma" pitchFamily="34" charset="0"/>
                <a:ea typeface="Tahoma" pitchFamily="34" charset="0"/>
                <a:cs typeface="Tahoma" pitchFamily="34" charset="0"/>
              </a:rPr>
              <a:t> </a:t>
            </a:r>
            <a:r>
              <a:rPr lang="en-US" sz="2400" smtClean="0">
                <a:latin typeface="Tahoma" pitchFamily="34" charset="0"/>
                <a:ea typeface="Tahoma" pitchFamily="34" charset="0"/>
                <a:cs typeface="Tahoma" pitchFamily="34" charset="0"/>
                <a:sym typeface="Symbol"/>
              </a:rPr>
              <a:t>=</a:t>
            </a:r>
            <a:r>
              <a:rPr lang="en-US" sz="2400" smtClean="0">
                <a:latin typeface="Tahoma" pitchFamily="34" charset="0"/>
                <a:ea typeface="Tahoma" pitchFamily="34" charset="0"/>
                <a:cs typeface="Tahoma" pitchFamily="34" charset="0"/>
              </a:rPr>
              <a:t> X, không thực hiện bước 2 và 3. </a:t>
            </a:r>
          </a:p>
          <a:p>
            <a:pPr marL="457200" indent="-457200">
              <a:buAutoNum type="arabicPeriod"/>
            </a:pPr>
            <a:r>
              <a:rPr lang="en-US" sz="2400" smtClean="0">
                <a:latin typeface="Tahoma" pitchFamily="34" charset="0"/>
                <a:ea typeface="Tahoma" pitchFamily="34" charset="0"/>
                <a:cs typeface="Tahoma" pitchFamily="34" charset="0"/>
              </a:rPr>
              <a:t>Nối cổng NAND đến ngõ vào không đồng bộ CLEAR của mọi FF.</a:t>
            </a:r>
          </a:p>
          <a:p>
            <a:pPr marL="457200" indent="-457200">
              <a:buAutoNum type="arabicPeriod"/>
            </a:pPr>
            <a:r>
              <a:rPr lang="en-US" sz="2400" smtClean="0">
                <a:latin typeface="Tahoma" pitchFamily="34" charset="0"/>
                <a:ea typeface="Tahoma" pitchFamily="34" charset="0"/>
                <a:cs typeface="Tahoma" pitchFamily="34" charset="0"/>
              </a:rPr>
              <a:t>Xác định FF ở mức cao khi đếm đến X; kết nối các ngõ ra tương ứng của FF đến các ngõ vào cổng AND.</a:t>
            </a:r>
          </a:p>
          <a:p>
            <a:pPr marL="457200" indent="-457200">
              <a:buAutoNum type="arabicPeriod"/>
            </a:pPr>
            <a:endParaRPr lang="en-US" sz="2400">
              <a:latin typeface="Arial-Rounded"/>
            </a:endParaRPr>
          </a:p>
        </p:txBody>
      </p:sp>
      <p:sp>
        <p:nvSpPr>
          <p:cNvPr id="5" name="TextBox 4"/>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MOD &lt; 2</a:t>
            </a:r>
            <a:r>
              <a:rPr lang="en-US" sz="4000" baseline="30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a:t>
            </a:r>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wipe(left)">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dissolve">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dissolve">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dissolve">
                                      <p:cBhvr>
                                        <p:cTn id="28" dur="500"/>
                                        <p:tgtEl>
                                          <p:spTgt spid="8">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Effect transition="in" filter="dissolve">
                                      <p:cBhvr>
                                        <p:cTn id="33"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
        <p:nvSpPr>
          <p:cNvPr id="8" name="TextBox 7"/>
          <p:cNvSpPr txBox="1"/>
          <p:nvPr/>
        </p:nvSpPr>
        <p:spPr>
          <a:xfrm>
            <a:off x="228600" y="990600"/>
            <a:ext cx="8153400" cy="193899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Phương thức tổng quát</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Tạo mạch đếm MOD – 10, đếm từ 0000 đến 1001 (9</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 </a:t>
            </a:r>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2</a:t>
            </a:r>
            <a:r>
              <a:rPr lang="en-US" sz="2400" spc="-100" baseline="30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=8 và 2</a:t>
            </a:r>
            <a:r>
              <a:rPr lang="en-US" sz="2400" spc="-100" baseline="30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=14, chọn 4FF. Mạch đếm ổn định đến 1001. Các ngõ ra FF D và B nối với cổng NAND như hình vẽ.</a:t>
            </a:r>
          </a:p>
        </p:txBody>
      </p:sp>
      <p:pic>
        <p:nvPicPr>
          <p:cNvPr id="13314" name="Picture 2"/>
          <p:cNvPicPr>
            <a:picLocks noChangeAspect="1" noChangeArrowheads="1"/>
          </p:cNvPicPr>
          <p:nvPr/>
        </p:nvPicPr>
        <p:blipFill>
          <a:blip r:embed="rId3" cstate="print"/>
          <a:srcRect/>
          <a:stretch>
            <a:fillRect/>
          </a:stretch>
        </p:blipFill>
        <p:spPr bwMode="auto">
          <a:xfrm>
            <a:off x="762000" y="3124200"/>
            <a:ext cx="7142736" cy="3371850"/>
          </a:xfrm>
          <a:prstGeom prst="rect">
            <a:avLst/>
          </a:prstGeom>
          <a:noFill/>
          <a:ln w="9525">
            <a:noFill/>
            <a:miter lim="800000"/>
            <a:headEnd/>
            <a:tailEnd/>
          </a:ln>
        </p:spPr>
      </p:pic>
      <p:sp>
        <p:nvSpPr>
          <p:cNvPr id="7" name="Right Arrow 6"/>
          <p:cNvSpPr/>
          <p:nvPr/>
        </p:nvSpPr>
        <p:spPr>
          <a:xfrm>
            <a:off x="3200400" y="5791200"/>
            <a:ext cx="1676400" cy="4572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MOD &lt; 2</a:t>
            </a:r>
            <a:r>
              <a:rPr lang="en-US" sz="4000" baseline="30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a:t>
            </a:r>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left)">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dissolve">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13314"/>
                                        </p:tgtEl>
                                        <p:attrNameLst>
                                          <p:attrName>style.visibility</p:attrName>
                                        </p:attrNameLst>
                                      </p:cBhvr>
                                      <p:to>
                                        <p:strVal val="visible"/>
                                      </p:to>
                                    </p:set>
                                    <p:animEffect transition="in" filter="wedge">
                                      <p:cBhvr>
                                        <p:cTn id="28" dur="2000"/>
                                        <p:tgtEl>
                                          <p:spTgt spid="133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
        <p:nvSpPr>
          <p:cNvPr id="7" name="TextBox 6"/>
          <p:cNvSpPr txBox="1"/>
          <p:nvPr/>
        </p:nvSpPr>
        <p:spPr>
          <a:xfrm>
            <a:off x="228600" y="990600"/>
            <a:ext cx="86106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Mạch đếm 10/đếm BCD</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Mạch đếm vừa rồi là mạch đếm 10, thực ra mạch đếm 10 là mạch có 10 trạng thái phân biệt (không phụ thuộc thứ tự).</a:t>
            </a:r>
          </a:p>
          <a:p>
            <a:r>
              <a:rPr lang="en-US" sz="2400" spc="-100" smtClean="0">
                <a:latin typeface="Tahoma" pitchFamily="34" charset="0"/>
                <a:ea typeface="Tahoma" pitchFamily="34" charset="0"/>
                <a:cs typeface="Tahoma" pitchFamily="34" charset="0"/>
              </a:rPr>
              <a:t>Trong thí dụ trên thì mạch đếm còn gọi là đếm BCD (0 đến 9).</a:t>
            </a:r>
          </a:p>
          <a:p>
            <a:r>
              <a:rPr lang="en-US" sz="2400" spc="-100" smtClean="0">
                <a:latin typeface="Tahoma" pitchFamily="34" charset="0"/>
                <a:ea typeface="Tahoma" pitchFamily="34" charset="0"/>
                <a:cs typeface="Tahoma" pitchFamily="34" charset="0"/>
              </a:rPr>
              <a:t>Mạch đếm 10 (đặc biệt là BCD) được dùng nhiều (còn gọi là mạch chia 10 tần số. </a:t>
            </a:r>
          </a:p>
        </p:txBody>
      </p:sp>
      <p:sp>
        <p:nvSpPr>
          <p:cNvPr id="5" name="TextBox 4"/>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MOD &lt; 2</a:t>
            </a:r>
            <a:r>
              <a:rPr lang="en-US" sz="4000" baseline="30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a:t>
            </a:r>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dissolve">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wipe(left)">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dissolve">
                                      <p:cBhvr>
                                        <p:cTn id="23"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
        <p:nvSpPr>
          <p:cNvPr id="7" name="TextBox 6"/>
          <p:cNvSpPr txBox="1"/>
          <p:nvPr/>
        </p:nvSpPr>
        <p:spPr>
          <a:xfrm>
            <a:off x="304800" y="838200"/>
            <a:ext cx="86106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 thiết lập mạch đếm MOD – 60</a:t>
            </a:r>
            <a:r>
              <a:rPr lang="en-US" sz="2400" spc="-100" smtClean="0">
                <a:latin typeface="Tahoma" pitchFamily="34" charset="0"/>
                <a:ea typeface="Tahoma" pitchFamily="34" charset="0"/>
                <a:cs typeface="Tahoma" pitchFamily="34" charset="0"/>
              </a:rPr>
              <a:t>:</a:t>
            </a: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2</a:t>
            </a:r>
            <a:r>
              <a:rPr lang="en-US" sz="2400" spc="-100" baseline="30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=32, và 2</a:t>
            </a:r>
            <a:r>
              <a:rPr lang="en-US" sz="2400" spc="-100" baseline="30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=64, cần 6FF. Xóa mạch tại số 60</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(111100)  </a:t>
            </a:r>
          </a:p>
        </p:txBody>
      </p:sp>
      <p:pic>
        <p:nvPicPr>
          <p:cNvPr id="1026" name="Picture 2"/>
          <p:cNvPicPr>
            <a:picLocks noChangeAspect="1" noChangeArrowheads="1"/>
          </p:cNvPicPr>
          <p:nvPr/>
        </p:nvPicPr>
        <p:blipFill>
          <a:blip r:embed="rId3" cstate="print"/>
          <a:srcRect/>
          <a:stretch>
            <a:fillRect/>
          </a:stretch>
        </p:blipFill>
        <p:spPr bwMode="auto">
          <a:xfrm>
            <a:off x="395452" y="2705100"/>
            <a:ext cx="8367548" cy="3771900"/>
          </a:xfrm>
          <a:prstGeom prst="rect">
            <a:avLst/>
          </a:prstGeom>
          <a:noFill/>
          <a:ln w="9525">
            <a:noFill/>
            <a:miter lim="800000"/>
            <a:headEnd/>
            <a:tailEnd/>
          </a:ln>
        </p:spPr>
      </p:pic>
      <p:sp>
        <p:nvSpPr>
          <p:cNvPr id="8" name="TextBox 7"/>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MOD &lt; 2</a:t>
            </a:r>
            <a:r>
              <a:rPr lang="en-US" sz="4000" baseline="30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a:t>
            </a:r>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blinds(vertical)">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Effect transition="in" filter="wipe(left)">
                                      <p:cBhvr>
                                        <p:cTn id="18" dur="500"/>
                                        <p:tgtEl>
                                          <p:spTgt spid="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wedge">
                                      <p:cBhvr>
                                        <p:cTn id="23"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34</a:t>
            </a:fld>
            <a:endParaRPr lang="en-US"/>
          </a:p>
        </p:txBody>
      </p:sp>
      <p:sp>
        <p:nvSpPr>
          <p:cNvPr id="5" name="TextBox 4"/>
          <p:cNvSpPr txBox="1"/>
          <p:nvPr/>
        </p:nvSpPr>
        <p:spPr>
          <a:xfrm>
            <a:off x="0" y="0"/>
            <a:ext cx="8153400" cy="707886"/>
          </a:xfrm>
          <a:prstGeom prst="rect">
            <a:avLst/>
          </a:prstGeom>
          <a:noFill/>
        </p:spPr>
        <p:txBody>
          <a:bodyPr wrap="square" rtlCol="0">
            <a:spAutoFit/>
          </a:bodyPr>
          <a:lstStyle/>
          <a:p>
            <a:r>
              <a:rPr lang="en-US" sz="4000" spc="-100" smtClean="0">
                <a:solidFill>
                  <a:srgbClr val="FF0000"/>
                </a:solidFill>
                <a:latin typeface="Tahoma" pitchFamily="34" charset="0"/>
                <a:ea typeface="Tahoma" pitchFamily="34" charset="0"/>
                <a:cs typeface="Tahoma" pitchFamily="34" charset="0"/>
              </a:rPr>
              <a:t>Mạch đếm đồng bộ lên/xuống </a:t>
            </a:r>
            <a:r>
              <a:rPr lang="en-US" sz="3200" spc="-100" smtClean="0">
                <a:solidFill>
                  <a:srgbClr val="FF0000"/>
                </a:solidFill>
                <a:latin typeface="Tahoma" pitchFamily="34" charset="0"/>
                <a:ea typeface="Tahoma" pitchFamily="34" charset="0"/>
                <a:cs typeface="Tahoma" pitchFamily="34" charset="0"/>
              </a:rPr>
              <a:t> </a:t>
            </a:r>
            <a:endParaRPr lang="en-US" sz="3200" spc="-100">
              <a:solidFill>
                <a:srgbClr val="FF0000"/>
              </a:solidFill>
              <a:latin typeface="Tahoma" pitchFamily="34" charset="0"/>
              <a:ea typeface="Tahoma" pitchFamily="34" charset="0"/>
              <a:cs typeface="Tahoma" pitchFamily="34" charset="0"/>
            </a:endParaRPr>
          </a:p>
        </p:txBody>
      </p:sp>
      <p:sp>
        <p:nvSpPr>
          <p:cNvPr id="6" name="TextBox 5"/>
          <p:cNvSpPr txBox="1"/>
          <p:nvPr/>
        </p:nvSpPr>
        <p:spPr>
          <a:xfrm>
            <a:off x="304800" y="838200"/>
            <a:ext cx="8610600" cy="46166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Mạch đếm xuống MOD – 16</a:t>
            </a:r>
            <a:r>
              <a:rPr lang="en-US" sz="2400" spc="-100" smtClean="0">
                <a:latin typeface="Tahoma" pitchFamily="34" charset="0"/>
                <a:ea typeface="Tahoma" pitchFamily="34" charset="0"/>
                <a:cs typeface="Tahoma" pitchFamily="34" charset="0"/>
              </a:rPr>
              <a:t>: giải thích?!!!</a:t>
            </a:r>
          </a:p>
        </p:txBody>
      </p:sp>
      <p:pic>
        <p:nvPicPr>
          <p:cNvPr id="1026" name="Picture 2"/>
          <p:cNvPicPr>
            <a:picLocks noChangeAspect="1" noChangeArrowheads="1"/>
          </p:cNvPicPr>
          <p:nvPr/>
        </p:nvPicPr>
        <p:blipFill>
          <a:blip r:embed="rId3" cstate="print"/>
          <a:srcRect/>
          <a:stretch>
            <a:fillRect/>
          </a:stretch>
        </p:blipFill>
        <p:spPr bwMode="auto">
          <a:xfrm>
            <a:off x="1476375" y="1619250"/>
            <a:ext cx="6372225" cy="249555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704975" y="4267200"/>
            <a:ext cx="6219825" cy="2133600"/>
          </a:xfrm>
          <a:prstGeom prst="rect">
            <a:avLst/>
          </a:prstGeom>
          <a:noFill/>
          <a:ln w="9525">
            <a:noFill/>
            <a:miter lim="800000"/>
            <a:headEnd/>
            <a:tailEnd/>
          </a:ln>
        </p:spPr>
      </p:pic>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dissolve">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up)">
                                      <p:cBhvr>
                                        <p:cTn id="18" dur="3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sp>
        <p:nvSpPr>
          <p:cNvPr id="5" name="TextBox 4"/>
          <p:cNvSpPr txBox="1"/>
          <p:nvPr/>
        </p:nvSpPr>
        <p:spPr>
          <a:xfrm>
            <a:off x="0" y="0"/>
            <a:ext cx="89154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 lên/xuống MOD-8  </a:t>
            </a:r>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1143000" y="990600"/>
            <a:ext cx="6772275" cy="2971800"/>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2609849" y="3962400"/>
            <a:ext cx="4928887" cy="2667001"/>
          </a:xfrm>
          <a:prstGeom prst="rect">
            <a:avLst/>
          </a:prstGeom>
          <a:noFill/>
          <a:ln w="9525">
            <a:noFill/>
            <a:miter lim="800000"/>
            <a:headEnd/>
            <a:tailEnd/>
          </a:ln>
        </p:spPr>
      </p:pic>
      <p:sp>
        <p:nvSpPr>
          <p:cNvPr id="9" name="TextBox 8"/>
          <p:cNvSpPr txBox="1"/>
          <p:nvPr/>
        </p:nvSpPr>
        <p:spPr>
          <a:xfrm>
            <a:off x="3733800" y="4038600"/>
            <a:ext cx="1295400" cy="369332"/>
          </a:xfrm>
          <a:prstGeom prst="rect">
            <a:avLst/>
          </a:prstGeom>
          <a:noFill/>
        </p:spPr>
        <p:txBody>
          <a:bodyPr wrap="square" rtlCol="0">
            <a:spAutoFit/>
          </a:bodyPr>
          <a:lstStyle/>
          <a:p>
            <a:r>
              <a:rPr lang="en-US" smtClean="0">
                <a:latin typeface="Arial-Rounded"/>
              </a:rPr>
              <a:t>Đếm lên</a:t>
            </a:r>
            <a:endParaRPr lang="en-US">
              <a:latin typeface="Arial-Rounded"/>
            </a:endParaRPr>
          </a:p>
        </p:txBody>
      </p:sp>
      <p:sp>
        <p:nvSpPr>
          <p:cNvPr id="10" name="TextBox 9"/>
          <p:cNvSpPr txBox="1"/>
          <p:nvPr/>
        </p:nvSpPr>
        <p:spPr>
          <a:xfrm>
            <a:off x="5638800" y="3962400"/>
            <a:ext cx="1676400" cy="369332"/>
          </a:xfrm>
          <a:prstGeom prst="rect">
            <a:avLst/>
          </a:prstGeom>
          <a:noFill/>
        </p:spPr>
        <p:txBody>
          <a:bodyPr wrap="square" rtlCol="0">
            <a:spAutoFit/>
          </a:bodyPr>
          <a:lstStyle/>
          <a:p>
            <a:r>
              <a:rPr lang="en-US" smtClean="0">
                <a:latin typeface="Arial-Rounded"/>
              </a:rPr>
              <a:t>Đếm xuống</a:t>
            </a:r>
            <a:endParaRPr lang="en-US">
              <a:latin typeface="Arial-Rounded"/>
            </a:endParaRPr>
          </a:p>
        </p:txBody>
      </p:sp>
      <p:sp>
        <p:nvSpPr>
          <p:cNvPr id="12" name="Right Arrow 11"/>
          <p:cNvSpPr/>
          <p:nvPr/>
        </p:nvSpPr>
        <p:spPr>
          <a:xfrm>
            <a:off x="152400" y="1371600"/>
            <a:ext cx="1447800" cy="6858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edge">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wipe(up)">
                                      <p:cBhvr>
                                        <p:cTn id="18" dur="3000"/>
                                        <p:tgtEl>
                                          <p:spTgt spid="2051"/>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sp>
        <p:nvSpPr>
          <p:cNvPr id="6" name="TextBox 5"/>
          <p:cNvSpPr txBox="1"/>
          <p:nvPr/>
        </p:nvSpPr>
        <p:spPr>
          <a:xfrm>
            <a:off x="304800" y="838200"/>
            <a:ext cx="86106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Điều gì xảy ra khi tín hiệu Up/Down thay đổi ngay cạnh xuống xung Clock?</a:t>
            </a:r>
          </a:p>
        </p:txBody>
      </p:sp>
      <p:sp>
        <p:nvSpPr>
          <p:cNvPr id="7" name="TextBox 6"/>
          <p:cNvSpPr txBox="1"/>
          <p:nvPr/>
        </p:nvSpPr>
        <p:spPr>
          <a:xfrm>
            <a:off x="304800" y="2209800"/>
            <a:ext cx="8610600" cy="1938992"/>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FF hoạt động không dự báo trước được, nếu điều này xảy ra đồng thời.Tuy nhiên, do xung điều khiển phải qua 2 cổng, trước khi đến JK (có trễ) nên JK sẽ đáp ứng với tác động mạch đếm trước khi có cạnh xuống của CLK.  </a:t>
            </a:r>
          </a:p>
        </p:txBody>
      </p:sp>
      <p:cxnSp>
        <p:nvCxnSpPr>
          <p:cNvPr id="9" name="Straight Connector 8"/>
          <p:cNvCxnSpPr/>
          <p:nvPr/>
        </p:nvCxnSpPr>
        <p:spPr>
          <a:xfrm>
            <a:off x="4038600" y="121920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89154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 lên/xuống  </a:t>
            </a:r>
            <a:r>
              <a:rPr lang="en-US" sz="32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dissolv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dissolve">
                                      <p:cBhvr>
                                        <p:cTn id="23"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37</a:t>
            </a:fld>
            <a:endParaRPr lang="en-US"/>
          </a:p>
        </p:txBody>
      </p:sp>
      <p:sp>
        <p:nvSpPr>
          <p:cNvPr id="5" name="TextBox 4"/>
          <p:cNvSpPr txBox="1"/>
          <p:nvPr/>
        </p:nvSpPr>
        <p:spPr>
          <a:xfrm>
            <a:off x="0" y="0"/>
            <a:ext cx="81534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đặt trước</a:t>
            </a:r>
            <a:r>
              <a:rPr lang="en-US" sz="4000" smtClean="0">
                <a:solidFill>
                  <a:srgbClr val="0070C0"/>
                </a:solidFill>
                <a:latin typeface="Arial-Rounded" pitchFamily="34" charset="0"/>
                <a:ea typeface="Arial-Rounded" pitchFamily="34" charset="0"/>
                <a:cs typeface="Arial-Rounded" pitchFamily="34" charset="0"/>
              </a:rPr>
              <a:t> </a:t>
            </a:r>
            <a:r>
              <a:rPr lang="en-US" sz="3200" smtClean="0">
                <a:solidFill>
                  <a:srgbClr val="0070C0"/>
                </a:solidFill>
                <a:latin typeface="Arial-Rounded" pitchFamily="34" charset="0"/>
                <a:ea typeface="Arial-Rounded" pitchFamily="34" charset="0"/>
                <a:cs typeface="Arial-Rounded" pitchFamily="34" charset="0"/>
              </a:rPr>
              <a:t> </a:t>
            </a:r>
            <a:endParaRPr lang="en-US" sz="3200">
              <a:solidFill>
                <a:srgbClr val="0070C0"/>
              </a:solidFill>
              <a:latin typeface="Arial-Rounded" pitchFamily="34" charset="0"/>
              <a:ea typeface="Arial-Rounded" pitchFamily="34" charset="0"/>
              <a:cs typeface="Arial-Rounded"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1143000" y="1543050"/>
            <a:ext cx="6810375" cy="4781550"/>
          </a:xfrm>
          <a:prstGeom prst="rect">
            <a:avLst/>
          </a:prstGeom>
          <a:noFill/>
          <a:ln w="9525">
            <a:noFill/>
            <a:miter lim="800000"/>
            <a:headEnd/>
            <a:tailEnd/>
          </a:ln>
        </p:spPr>
      </p:pic>
      <p:sp>
        <p:nvSpPr>
          <p:cNvPr id="6" name="Right Arrow 5"/>
          <p:cNvSpPr/>
          <p:nvPr/>
        </p:nvSpPr>
        <p:spPr>
          <a:xfrm>
            <a:off x="838200" y="5029200"/>
            <a:ext cx="1219200" cy="6096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914400" y="1143000"/>
            <a:ext cx="1219200" cy="6096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edge">
                                      <p:cBhvr>
                                        <p:cTn id="7" dur="2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0-#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2419728" y="762000"/>
            <a:ext cx="4666871" cy="3276600"/>
          </a:xfrm>
          <a:prstGeom prst="rect">
            <a:avLst/>
          </a:prstGeom>
          <a:noFill/>
          <a:ln w="9525">
            <a:noFill/>
            <a:miter lim="800000"/>
            <a:headEnd/>
            <a:tailEnd/>
          </a:ln>
        </p:spPr>
      </p:pic>
      <p:sp>
        <p:nvSpPr>
          <p:cNvPr id="7" name="TextBox 6"/>
          <p:cNvSpPr txBox="1"/>
          <p:nvPr/>
        </p:nvSpPr>
        <p:spPr>
          <a:xfrm>
            <a:off x="304800" y="4038600"/>
            <a:ext cx="8153400" cy="2308324"/>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Thiết lập không đồng bộ  qua Preset và Clear</a:t>
            </a:r>
          </a:p>
          <a:p>
            <a:pPr marL="457200" indent="-457200">
              <a:buAutoNum type="arabicPeriod"/>
            </a:pPr>
            <a:r>
              <a:rPr lang="en-US" sz="2400" spc="-100" smtClean="0">
                <a:latin typeface="Tahoma" pitchFamily="34" charset="0"/>
                <a:ea typeface="Tahoma" pitchFamily="34" charset="0"/>
                <a:cs typeface="Tahoma" pitchFamily="34" charset="0"/>
              </a:rPr>
              <a:t>Đưa số cần đặt vào P</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P</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và P</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a:t>
            </a:r>
          </a:p>
          <a:p>
            <a:pPr marL="457200" indent="-457200">
              <a:buAutoNum type="arabicPeriod"/>
            </a:pPr>
            <a:r>
              <a:rPr lang="en-US" sz="2400" spc="-100" smtClean="0">
                <a:latin typeface="Tahoma" pitchFamily="34" charset="0"/>
                <a:ea typeface="Tahoma" pitchFamily="34" charset="0"/>
                <a:cs typeface="Tahoma" pitchFamily="34" charset="0"/>
              </a:rPr>
              <a:t>Áp xung mức thấp vào ngõ vào PARALLEL LOAD.</a:t>
            </a:r>
          </a:p>
          <a:p>
            <a:r>
              <a:rPr lang="en-US" sz="2400" spc="-100" smtClean="0">
                <a:latin typeface="Tahoma" pitchFamily="34" charset="0"/>
                <a:ea typeface="Tahoma" pitchFamily="34" charset="0"/>
                <a:cs typeface="Tahoma" pitchFamily="34" charset="0"/>
              </a:rPr>
              <a:t>Do Preset và Clear là ngõ vào không đồng bộ, nên số đếm được nạp vào Q</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Q</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và Q</a:t>
            </a:r>
            <a:r>
              <a:rPr lang="en-US" sz="2400" spc="-100" baseline="-25000" smtClean="0">
                <a:latin typeface="Tahoma" pitchFamily="34" charset="0"/>
                <a:ea typeface="Tahoma" pitchFamily="34" charset="0"/>
                <a:cs typeface="Tahoma" pitchFamily="34" charset="0"/>
              </a:rPr>
              <a:t>0 </a:t>
            </a:r>
            <a:r>
              <a:rPr lang="en-US" sz="2400" spc="-100" smtClean="0">
                <a:latin typeface="Tahoma" pitchFamily="34" charset="0"/>
                <a:ea typeface="Tahoma" pitchFamily="34" charset="0"/>
                <a:cs typeface="Tahoma" pitchFamily="34" charset="0"/>
              </a:rPr>
              <a:t>độc lập với CLK và JK. </a:t>
            </a:r>
          </a:p>
          <a:p>
            <a:r>
              <a:rPr lang="en-US" sz="2400" spc="-100" smtClean="0">
                <a:latin typeface="Tahoma" pitchFamily="34" charset="0"/>
                <a:ea typeface="Tahoma" pitchFamily="34" charset="0"/>
                <a:cs typeface="Tahoma" pitchFamily="34" charset="0"/>
              </a:rPr>
              <a:t>Sau khi nạp dữ liệu xong. Mạch đếm lại bình thường.</a:t>
            </a:r>
            <a:endParaRPr lang="en-US" sz="2400" spc="-100">
              <a:latin typeface="Tahoma" pitchFamily="34" charset="0"/>
              <a:ea typeface="Tahoma" pitchFamily="34" charset="0"/>
              <a:cs typeface="Tahoma" pitchFamily="34" charset="0"/>
            </a:endParaRPr>
          </a:p>
        </p:txBody>
      </p:sp>
      <p:sp>
        <p:nvSpPr>
          <p:cNvPr id="6" name="TextBox 5"/>
          <p:cNvSpPr txBox="1"/>
          <p:nvPr/>
        </p:nvSpPr>
        <p:spPr>
          <a:xfrm>
            <a:off x="0" y="0"/>
            <a:ext cx="81534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đặt trước</a:t>
            </a:r>
            <a:r>
              <a:rPr lang="en-US" sz="4000" smtClean="0">
                <a:solidFill>
                  <a:srgbClr val="0070C0"/>
                </a:solidFill>
                <a:latin typeface="Arial-Rounded" pitchFamily="34" charset="0"/>
                <a:ea typeface="Arial-Rounded" pitchFamily="34" charset="0"/>
                <a:cs typeface="Arial-Rounded" pitchFamily="34" charset="0"/>
              </a:rPr>
              <a:t> </a:t>
            </a:r>
            <a:r>
              <a:rPr lang="en-US" sz="3200" smtClean="0">
                <a:solidFill>
                  <a:srgbClr val="0070C0"/>
                </a:solidFill>
                <a:latin typeface="Arial-Rounded" pitchFamily="34" charset="0"/>
                <a:ea typeface="Arial-Rounded" pitchFamily="34" charset="0"/>
                <a:cs typeface="Arial-Rounded" pitchFamily="34" charset="0"/>
              </a:rPr>
              <a:t> </a:t>
            </a:r>
            <a:endParaRPr lang="en-US" sz="3200">
              <a:solidFill>
                <a:srgbClr val="0070C0"/>
              </a:solidFill>
              <a:latin typeface="Arial-Rounded" pitchFamily="34" charset="0"/>
              <a:ea typeface="Arial-Rounded" pitchFamily="34" charset="0"/>
              <a:cs typeface="Arial-Rounded" pitchFamily="34" charset="0"/>
            </a:endParaRPr>
          </a:p>
        </p:txBody>
      </p:sp>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edge">
                                      <p:cBhvr>
                                        <p:cTn id="7" dur="20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ssolv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left)">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dissolve">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dissolve">
                                      <p:cBhvr>
                                        <p:cTn id="3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sp>
        <p:nvSpPr>
          <p:cNvPr id="6" name="TextBox 5"/>
          <p:cNvSpPr txBox="1"/>
          <p:nvPr/>
        </p:nvSpPr>
        <p:spPr>
          <a:xfrm>
            <a:off x="228600" y="381000"/>
            <a:ext cx="8610600" cy="3046988"/>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Đặt trước không đồng bộ</a:t>
            </a:r>
            <a:r>
              <a:rPr lang="en-US" sz="2400" spc="-100" smtClean="0">
                <a:latin typeface="Tahoma" pitchFamily="34" charset="0"/>
                <a:ea typeface="Tahoma" pitchFamily="34" charset="0"/>
                <a:cs typeface="Tahoma" pitchFamily="34" charset="0"/>
              </a:rPr>
              <a:t>: qua Preset và Clear</a:t>
            </a:r>
          </a:p>
          <a:p>
            <a:pPr marL="457200" indent="-457200">
              <a:buAutoNum type="arabicPeriod"/>
            </a:pPr>
            <a:r>
              <a:rPr lang="en-US" sz="2400" spc="-100" smtClean="0">
                <a:latin typeface="Tahoma" pitchFamily="34" charset="0"/>
                <a:ea typeface="Tahoma" pitchFamily="34" charset="0"/>
                <a:cs typeface="Tahoma" pitchFamily="34" charset="0"/>
              </a:rPr>
              <a:t>Đưa số cần đặt vào P</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P</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và P</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a:t>
            </a:r>
          </a:p>
          <a:p>
            <a:pPr marL="457200" indent="-457200">
              <a:buAutoNum type="arabicPeriod"/>
            </a:pPr>
            <a:r>
              <a:rPr lang="en-US" sz="2400" spc="-100" smtClean="0">
                <a:latin typeface="Tahoma" pitchFamily="34" charset="0"/>
                <a:ea typeface="Tahoma" pitchFamily="34" charset="0"/>
                <a:cs typeface="Tahoma" pitchFamily="34" charset="0"/>
              </a:rPr>
              <a:t>Áp xung mức thấp vào ngõ vào PARALLEL LOAD.</a:t>
            </a:r>
          </a:p>
          <a:p>
            <a:r>
              <a:rPr lang="en-US" sz="2400" spc="-100" smtClean="0">
                <a:latin typeface="Tahoma" pitchFamily="34" charset="0"/>
                <a:ea typeface="Tahoma" pitchFamily="34" charset="0"/>
                <a:cs typeface="Tahoma" pitchFamily="34" charset="0"/>
              </a:rPr>
              <a:t>Do Preset và Clear là ngõ vào không đồng bộ, nên số đếm được nạp vào Q</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Q</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và Q</a:t>
            </a:r>
            <a:r>
              <a:rPr lang="en-US" sz="2400" spc="-100" baseline="-25000" smtClean="0">
                <a:latin typeface="Tahoma" pitchFamily="34" charset="0"/>
                <a:ea typeface="Tahoma" pitchFamily="34" charset="0"/>
                <a:cs typeface="Tahoma" pitchFamily="34" charset="0"/>
              </a:rPr>
              <a:t>0 </a:t>
            </a:r>
            <a:r>
              <a:rPr lang="en-US" sz="2400" spc="-100" smtClean="0">
                <a:latin typeface="Tahoma" pitchFamily="34" charset="0"/>
                <a:ea typeface="Tahoma" pitchFamily="34" charset="0"/>
                <a:cs typeface="Tahoma" pitchFamily="34" charset="0"/>
              </a:rPr>
              <a:t>độc lập với CLK và JK.</a:t>
            </a:r>
          </a:p>
          <a:p>
            <a:r>
              <a:rPr lang="en-US" sz="2400" spc="-100" smtClean="0">
                <a:latin typeface="Tahoma" pitchFamily="34" charset="0"/>
                <a:ea typeface="Tahoma" pitchFamily="34" charset="0"/>
                <a:cs typeface="Tahoma" pitchFamily="34" charset="0"/>
              </a:rPr>
              <a:t>Dạng đặt trước này được dùng trong nhiều IC đếm, như TTL74ALS190, 74ALS191, 74ALS192 và 74ALS193. CMOS tương đương là 74HC190, 74HC191, 74HC192, 74HC193.</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304800" y="3581400"/>
            <a:ext cx="8839200" cy="267765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Đặt trước đồng bộ</a:t>
            </a:r>
            <a:r>
              <a:rPr lang="en-US" sz="2400" spc="-100" smtClean="0">
                <a:latin typeface="Tahoma" pitchFamily="34" charset="0"/>
                <a:ea typeface="Tahoma" pitchFamily="34" charset="0"/>
                <a:cs typeface="Tahoma" pitchFamily="34" charset="0"/>
              </a:rPr>
              <a:t>:  Nhiều IC đếm song song dùng đặt trước đồng bộ, khi đó mạch đếm được đặt trước trong cùng thời gian chuyển của xung clock đếm. Mức logic của ngõ vào điều khiển tải song song xác định xem mạch đếm đã được đặt trước chưa bằng cách đưa dữ liệu vào tại bước chuyển xung kế. </a:t>
            </a:r>
          </a:p>
          <a:p>
            <a:r>
              <a:rPr lang="en-US" sz="2400" spc="-100" smtClean="0">
                <a:latin typeface="Tahoma" pitchFamily="34" charset="0"/>
                <a:ea typeface="Tahoma" pitchFamily="34" charset="0"/>
                <a:cs typeface="Tahoma" pitchFamily="34" charset="0"/>
              </a:rPr>
              <a:t>Các IC đếm, như TTL74ALS160, 74ALS161, 74ALS162 và 74ALS163. CMOS tương đương là 74HC160, 74HC161, 74HC162, 74HC163.</a:t>
            </a:r>
            <a:endParaRPr lang="en-US" sz="2400" spc="-100">
              <a:latin typeface="Tahoma" pitchFamily="34" charset="0"/>
              <a:ea typeface="Tahoma" pitchFamily="34" charset="0"/>
              <a:cs typeface="Tahoma" pitchFamily="34" charset="0"/>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dissolv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dissolve">
                                      <p:cBhvr>
                                        <p:cTn id="23" dur="500"/>
                                        <p:tgtEl>
                                          <p:spTgt spid="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dissolve">
                                      <p:cBhvr>
                                        <p:cTn id="28" dur="500"/>
                                        <p:tgtEl>
                                          <p:spTgt spid="6">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Effect transition="in" filter="dissolve">
                                      <p:cBhvr>
                                        <p:cTn id="33" dur="500"/>
                                        <p:tgtEl>
                                          <p:spTgt spid="7">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7">
                                            <p:txEl>
                                              <p:pRg st="1" end="1"/>
                                            </p:txEl>
                                          </p:spTgt>
                                        </p:tgtEl>
                                        <p:attrNameLst>
                                          <p:attrName>style.visibility</p:attrName>
                                        </p:attrNameLst>
                                      </p:cBhvr>
                                      <p:to>
                                        <p:strVal val="visible"/>
                                      </p:to>
                                    </p:set>
                                    <p:animEffect transition="in" filter="dissolve">
                                      <p:cBhvr>
                                        <p:cTn id="38"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
        <p:nvSpPr>
          <p:cNvPr id="5" name="TextBox 4"/>
          <p:cNvSpPr txBox="1"/>
          <p:nvPr/>
        </p:nvSpPr>
        <p:spPr>
          <a:xfrm>
            <a:off x="381000" y="420469"/>
            <a:ext cx="4267200" cy="646331"/>
          </a:xfrm>
          <a:prstGeom prst="rect">
            <a:avLst/>
          </a:prstGeom>
          <a:noFill/>
        </p:spPr>
        <p:txBody>
          <a:bodyPr wrap="square" rtlCol="0">
            <a:spAutoFit/>
          </a:bodyPr>
          <a:lstStyle/>
          <a:p>
            <a:r>
              <a:rPr lang="en-US" sz="36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Outline</a:t>
            </a:r>
            <a:endParaRPr lang="en-US" sz="36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228600" y="1548348"/>
            <a:ext cx="8458200" cy="4478149"/>
          </a:xfrm>
          <a:prstGeom prst="rect">
            <a:avLst/>
          </a:prstGeom>
          <a:noFill/>
        </p:spPr>
        <p:txBody>
          <a:bodyPr wrap="square" rtlCol="0">
            <a:spAutoFit/>
          </a:bodyPr>
          <a:lstStyle/>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Asynchronous (Ripple) Counters</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Propagation Delay in Ripple Counters</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Synchronous (Parallel) Counters</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Counters with MOD Numbers</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Synchronous Down and Up/Down Counters</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Presettable Counters</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IC Synchronous Counters</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Decoding a Counter</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Analyzing Synchronous Counters</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Synchronous Counter Design</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anim calcmode="lin" valueType="num">
                                      <p:cBhvr additive="base">
                                        <p:cTn id="55" dur="500" fill="hold"/>
                                        <p:tgtEl>
                                          <p:spTgt spid="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9">
                                            <p:txEl>
                                              <p:pRg st="9" end="9"/>
                                            </p:txEl>
                                          </p:spTgt>
                                        </p:tgtEl>
                                        <p:attrNameLst>
                                          <p:attrName>style.visibility</p:attrName>
                                        </p:attrNameLst>
                                      </p:cBhvr>
                                      <p:to>
                                        <p:strVal val="visible"/>
                                      </p:to>
                                    </p:set>
                                    <p:anim calcmode="lin" valueType="num">
                                      <p:cBhvr additive="base">
                                        <p:cTn id="61" dur="500" fill="hold"/>
                                        <p:tgtEl>
                                          <p:spTgt spid="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40</a:t>
            </a:fld>
            <a:endParaRPr lang="en-US"/>
          </a:p>
        </p:txBody>
      </p:sp>
      <p:sp>
        <p:nvSpPr>
          <p:cNvPr id="5" name="TextBox 4"/>
          <p:cNvSpPr txBox="1"/>
          <p:nvPr/>
        </p:nvSpPr>
        <p:spPr>
          <a:xfrm>
            <a:off x="0" y="0"/>
            <a:ext cx="9144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IC loạt 74ALS160-163/HC160-163</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8"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9" name="Picture 2"/>
          <p:cNvPicPr>
            <a:picLocks noChangeAspect="1" noChangeArrowheads="1"/>
          </p:cNvPicPr>
          <p:nvPr/>
        </p:nvPicPr>
        <p:blipFill>
          <a:blip r:embed="rId3" cstate="print"/>
          <a:srcRect/>
          <a:stretch>
            <a:fillRect/>
          </a:stretch>
        </p:blipFill>
        <p:spPr bwMode="auto">
          <a:xfrm>
            <a:off x="6096000" y="959498"/>
            <a:ext cx="2286000" cy="3079102"/>
          </a:xfrm>
          <a:prstGeom prst="rect">
            <a:avLst/>
          </a:prstGeom>
          <a:noFill/>
          <a:ln w="9525">
            <a:noFill/>
            <a:miter lim="800000"/>
            <a:headEnd/>
            <a:tailEnd/>
          </a:ln>
        </p:spPr>
      </p:pic>
      <p:pic>
        <p:nvPicPr>
          <p:cNvPr id="10" name="Picture 3"/>
          <p:cNvPicPr>
            <a:picLocks noChangeAspect="1" noChangeArrowheads="1"/>
          </p:cNvPicPr>
          <p:nvPr/>
        </p:nvPicPr>
        <p:blipFill>
          <a:blip r:embed="rId4" cstate="print"/>
          <a:srcRect/>
          <a:stretch>
            <a:fillRect/>
          </a:stretch>
        </p:blipFill>
        <p:spPr bwMode="auto">
          <a:xfrm>
            <a:off x="1447800" y="1595659"/>
            <a:ext cx="2514600" cy="2231499"/>
          </a:xfrm>
          <a:prstGeom prst="rect">
            <a:avLst/>
          </a:prstGeom>
          <a:noFill/>
          <a:ln w="9525">
            <a:noFill/>
            <a:miter lim="800000"/>
            <a:headEnd/>
            <a:tailEnd/>
          </a:ln>
        </p:spPr>
      </p:pic>
      <p:pic>
        <p:nvPicPr>
          <p:cNvPr id="11" name="Picture 4"/>
          <p:cNvPicPr>
            <a:picLocks noChangeAspect="1" noChangeArrowheads="1"/>
          </p:cNvPicPr>
          <p:nvPr/>
        </p:nvPicPr>
        <p:blipFill>
          <a:blip r:embed="rId5" cstate="print"/>
          <a:srcRect/>
          <a:stretch>
            <a:fillRect/>
          </a:stretch>
        </p:blipFill>
        <p:spPr bwMode="auto">
          <a:xfrm>
            <a:off x="1371600" y="4114800"/>
            <a:ext cx="6789683" cy="2590800"/>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edg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41</a:t>
            </a:fld>
            <a:endParaRPr lang="en-US"/>
          </a:p>
        </p:txBody>
      </p:sp>
      <p:sp>
        <p:nvSpPr>
          <p:cNvPr id="8" name="Slide Number Placeholder 1"/>
          <p:cNvSpPr txBox="1">
            <a:spLocks/>
          </p:cNvSpPr>
          <p:nvPr/>
        </p:nvSpPr>
        <p:spPr>
          <a:xfrm>
            <a:off x="6553200" y="635635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9" name="Picture 2"/>
          <p:cNvPicPr>
            <a:picLocks noChangeAspect="1" noChangeArrowheads="1"/>
          </p:cNvPicPr>
          <p:nvPr/>
        </p:nvPicPr>
        <p:blipFill>
          <a:blip r:embed="rId3" cstate="print"/>
          <a:srcRect/>
          <a:stretch>
            <a:fillRect/>
          </a:stretch>
        </p:blipFill>
        <p:spPr bwMode="auto">
          <a:xfrm>
            <a:off x="6400800" y="4321629"/>
            <a:ext cx="1600200" cy="2155371"/>
          </a:xfrm>
          <a:prstGeom prst="rect">
            <a:avLst/>
          </a:prstGeom>
          <a:noFill/>
          <a:ln w="9525">
            <a:noFill/>
            <a:miter lim="800000"/>
            <a:headEnd/>
            <a:tailEnd/>
          </a:ln>
        </p:spPr>
      </p:pic>
      <p:sp>
        <p:nvSpPr>
          <p:cNvPr id="12" name="TextBox 11"/>
          <p:cNvSpPr txBox="1"/>
          <p:nvPr/>
        </p:nvSpPr>
        <p:spPr>
          <a:xfrm>
            <a:off x="304800" y="1066800"/>
            <a:ext cx="8382000" cy="4154984"/>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CLK: xung Clock</a:t>
            </a:r>
          </a:p>
          <a:p>
            <a:r>
              <a:rPr lang="en-US" sz="2400" spc="-100" smtClean="0">
                <a:latin typeface="Tahoma" pitchFamily="34" charset="0"/>
                <a:ea typeface="Tahoma" pitchFamily="34" charset="0"/>
                <a:cs typeface="Tahoma" pitchFamily="34" charset="0"/>
              </a:rPr>
              <a:t>ENT &amp; ENP : được nối AND để khống chế mạch đếm. Nếu một trong hai ngõ vào ở mức thấp, mạch đếm sẽ giữ (hold) ở trạng thái hiện tại. Để đếm với cạnh xuống CLK, thì 4 ngõ vào (CLR, LOAD, ENT và ENP) phải ở mức cao.    </a:t>
            </a:r>
          </a:p>
          <a:p>
            <a:r>
              <a:rPr lang="en-US" sz="2400" spc="-100" smtClean="0">
                <a:latin typeface="Tahoma" pitchFamily="34" charset="0"/>
                <a:ea typeface="Tahoma" pitchFamily="34" charset="0"/>
                <a:cs typeface="Tahoma" pitchFamily="34" charset="0"/>
              </a:rPr>
              <a:t>CLR: xóa</a:t>
            </a:r>
          </a:p>
          <a:p>
            <a:r>
              <a:rPr lang="en-US" sz="2400" spc="-100" smtClean="0">
                <a:latin typeface="Tahoma" pitchFamily="34" charset="0"/>
                <a:ea typeface="Tahoma" pitchFamily="34" charset="0"/>
                <a:cs typeface="Tahoma" pitchFamily="34" charset="0"/>
              </a:rPr>
              <a:t>LOAD: nạp</a:t>
            </a:r>
          </a:p>
          <a:p>
            <a:r>
              <a:rPr lang="en-US" sz="2400" spc="-100" smtClean="0">
                <a:latin typeface="Tahoma" pitchFamily="34" charset="0"/>
                <a:ea typeface="Tahoma" pitchFamily="34" charset="0"/>
                <a:cs typeface="Tahoma" pitchFamily="34" charset="0"/>
              </a:rPr>
              <a:t>RCO: Read Counter Output) mức cao để phát hiện (giải mã) trạng thái cuối hay chấm dứt của bộ đếm. </a:t>
            </a:r>
          </a:p>
          <a:p>
            <a:r>
              <a:rPr lang="en-US" sz="2400" spc="-100" smtClean="0">
                <a:latin typeface="Tahoma" pitchFamily="34" charset="0"/>
                <a:ea typeface="Tahoma" pitchFamily="34" charset="0"/>
                <a:cs typeface="Tahoma" pitchFamily="34" charset="0"/>
              </a:rPr>
              <a:t>A,B,C,D: ngõ vào</a:t>
            </a:r>
          </a:p>
          <a:p>
            <a:r>
              <a:rPr lang="en-US" sz="2400" spc="-100" smtClean="0">
                <a:latin typeface="Tahoma" pitchFamily="34" charset="0"/>
                <a:ea typeface="Tahoma" pitchFamily="34" charset="0"/>
                <a:cs typeface="Tahoma" pitchFamily="34" charset="0"/>
              </a:rPr>
              <a:t>QA, QB, QC, QD: ngõ ra</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9144000" cy="707886"/>
          </a:xfrm>
          <a:prstGeom prst="rect">
            <a:avLst/>
          </a:prstGeom>
          <a:noFill/>
        </p:spPr>
        <p:txBody>
          <a:bodyPr wrap="square" rtlCol="0">
            <a:spAutoFit/>
          </a:bodyPr>
          <a:lstStyle/>
          <a:p>
            <a:r>
              <a:rPr lang="en-US" sz="40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IC loạt 74ALS160-163/HC160-163</a:t>
            </a:r>
            <a:endParaRPr lang="en-US" sz="32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cxnSp>
        <p:nvCxnSpPr>
          <p:cNvPr id="11" name="Straight Connector 10"/>
          <p:cNvCxnSpPr/>
          <p:nvPr/>
        </p:nvCxnSpPr>
        <p:spPr>
          <a:xfrm>
            <a:off x="381000" y="29718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7200" y="335280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57200" y="259080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391400" y="2209800"/>
            <a:ext cx="4572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dissolv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checkerboard(across)">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dissolve">
                                      <p:cBhvr>
                                        <p:cTn id="22" dur="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dissolve">
                                      <p:cBhvr>
                                        <p:cTn id="27" dur="500"/>
                                        <p:tgtEl>
                                          <p:spTgt spid="1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xEl>
                                              <p:pRg st="4" end="4"/>
                                            </p:txEl>
                                          </p:spTgt>
                                        </p:tgtEl>
                                        <p:attrNameLst>
                                          <p:attrName>style.visibility</p:attrName>
                                        </p:attrNameLst>
                                      </p:cBhvr>
                                      <p:to>
                                        <p:strVal val="visible"/>
                                      </p:to>
                                    </p:set>
                                    <p:animEffect transition="in" filter="dissolve">
                                      <p:cBhvr>
                                        <p:cTn id="32" dur="500"/>
                                        <p:tgtEl>
                                          <p:spTgt spid="1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xEl>
                                              <p:pRg st="6" end="6"/>
                                            </p:txEl>
                                          </p:spTgt>
                                        </p:tgtEl>
                                        <p:attrNameLst>
                                          <p:attrName>style.visibility</p:attrName>
                                        </p:attrNameLst>
                                      </p:cBhvr>
                                      <p:to>
                                        <p:strVal val="visible"/>
                                      </p:to>
                                    </p:set>
                                    <p:anim calcmode="lin" valueType="num">
                                      <p:cBhvr additive="base">
                                        <p:cTn id="43"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sp>
        <p:nvSpPr>
          <p:cNvPr id="5" name="TextBox 4"/>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3074" name="Picture 2"/>
          <p:cNvPicPr>
            <a:picLocks noChangeAspect="1" noChangeArrowheads="1"/>
          </p:cNvPicPr>
          <p:nvPr/>
        </p:nvPicPr>
        <p:blipFill>
          <a:blip r:embed="rId3" cstate="print"/>
          <a:srcRect/>
          <a:stretch>
            <a:fillRect/>
          </a:stretch>
        </p:blipFill>
        <p:spPr bwMode="auto">
          <a:xfrm>
            <a:off x="533400" y="1752600"/>
            <a:ext cx="6467475" cy="4543425"/>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7086600" y="76200"/>
            <a:ext cx="2000700" cy="1962076"/>
          </a:xfrm>
          <a:prstGeom prst="rect">
            <a:avLst/>
          </a:prstGeom>
          <a:noFill/>
          <a:ln w="9525">
            <a:noFill/>
            <a:miter lim="800000"/>
            <a:headEnd/>
            <a:tailEnd/>
          </a:ln>
        </p:spPr>
      </p:pic>
      <p:sp>
        <p:nvSpPr>
          <p:cNvPr id="7" name="Up Arrow 6"/>
          <p:cNvSpPr/>
          <p:nvPr/>
        </p:nvSpPr>
        <p:spPr>
          <a:xfrm>
            <a:off x="5943600" y="6096000"/>
            <a:ext cx="304800" cy="533400"/>
          </a:xfrm>
          <a:prstGeom prst="up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a:off x="6324600" y="6096000"/>
            <a:ext cx="304800" cy="533400"/>
          </a:xfrm>
          <a:prstGeom prst="up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up)">
                                      <p:cBhvr>
                                        <p:cTn id="7" dur="20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sp>
        <p:nvSpPr>
          <p:cNvPr id="7" name="TextBox 6"/>
          <p:cNvSpPr txBox="1"/>
          <p:nvPr/>
        </p:nvSpPr>
        <p:spPr>
          <a:xfrm>
            <a:off x="228600" y="228600"/>
            <a:ext cx="86106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 </a:t>
            </a:r>
            <a:r>
              <a:rPr lang="en-US" sz="2400" spc="-100" smtClean="0">
                <a:latin typeface="Tahoma" pitchFamily="34" charset="0"/>
                <a:ea typeface="Tahoma" pitchFamily="34" charset="0"/>
                <a:cs typeface="Tahoma" pitchFamily="34" charset="0"/>
              </a:rPr>
              <a:t>Trong hình, 74HC163 có tín hiệu vào. Dữ liệu vào song song là 1100. Mạch đếm đang ở 0000, vẽ dạng sóng ra.  </a:t>
            </a:r>
          </a:p>
        </p:txBody>
      </p:sp>
      <p:sp>
        <p:nvSpPr>
          <p:cNvPr id="10" name="TextBox 9"/>
          <p:cNvSpPr txBox="1"/>
          <p:nvPr/>
        </p:nvSpPr>
        <p:spPr>
          <a:xfrm>
            <a:off x="76200" y="1137821"/>
            <a:ext cx="8991600" cy="5262979"/>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Giải</a:t>
            </a:r>
            <a:r>
              <a:rPr lang="en-US" sz="2400" spc="-100" smtClean="0">
                <a:solidFill>
                  <a:srgbClr val="FF0000"/>
                </a:solidFill>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Đầu tiên, ngõ ra FF đều ở mức thấp, đây không phải là trạng thái cuối nên ngõ ra RCO cũng ở mức thấp.</a:t>
            </a:r>
          </a:p>
          <a:p>
            <a:r>
              <a:rPr lang="en-US" sz="2400" spc="-100" smtClean="0">
                <a:latin typeface="Tahoma" pitchFamily="34" charset="0"/>
                <a:ea typeface="Tahoma" pitchFamily="34" charset="0"/>
                <a:cs typeface="Tahoma" pitchFamily="34" charset="0"/>
              </a:rPr>
              <a:t>Cạnh xuống CLK đầu tại t</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và với mọi chân điều khiển đang ở mức cao, mạch đếm tăng lên 0001.</a:t>
            </a:r>
          </a:p>
          <a:p>
            <a:r>
              <a:rPr lang="en-US" sz="2400" spc="-100" smtClean="0">
                <a:latin typeface="Tahoma" pitchFamily="34" charset="0"/>
                <a:ea typeface="Tahoma" pitchFamily="34" charset="0"/>
                <a:cs typeface="Tahoma" pitchFamily="34" charset="0"/>
              </a:rPr>
              <a:t>Mạch tiếp tục đếm lên đến t</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Lúc này CLR xuống mức thấp, làm reset ngõ ra về 0000.</a:t>
            </a:r>
          </a:p>
          <a:p>
            <a:r>
              <a:rPr lang="en-US" sz="2400" spc="-100" smtClean="0">
                <a:latin typeface="Tahoma" pitchFamily="34" charset="0"/>
                <a:ea typeface="Tahoma" pitchFamily="34" charset="0"/>
                <a:cs typeface="Tahoma" pitchFamily="34" charset="0"/>
              </a:rPr>
              <a:t>Sau t</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CLR lên cao, mạch đếm lại từ 0000.</a:t>
            </a:r>
          </a:p>
          <a:p>
            <a:r>
              <a:rPr lang="en-US" sz="2400" spc="-100" smtClean="0">
                <a:latin typeface="Tahoma" pitchFamily="34" charset="0"/>
                <a:ea typeface="Tahoma" pitchFamily="34" charset="0"/>
                <a:cs typeface="Tahoma" pitchFamily="34" charset="0"/>
              </a:rPr>
              <a:t>Đến t</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LOAD về thấp, nạp giá trị 1100 (12) vào. </a:t>
            </a:r>
          </a:p>
          <a:p>
            <a:r>
              <a:rPr lang="en-US" sz="2400" spc="-100" smtClean="0">
                <a:latin typeface="Tahoma" pitchFamily="34" charset="0"/>
                <a:ea typeface="Tahoma" pitchFamily="34" charset="0"/>
                <a:cs typeface="Tahoma" pitchFamily="34" charset="0"/>
              </a:rPr>
              <a:t>Tiếp đến LOAD lên mức, bộ đếm lên từ 1100 cho đến t</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Ngõ ra không đổi tại t</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hay t</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 do ENP và ENT ở mức thấp, giữ mạch đếm ở 1110 (14).</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 mạch đếm lên đến 1111(15), trạng thái cuối, RCO lên cao.</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7</a:t>
            </a:r>
            <a:r>
              <a:rPr lang="en-US" sz="2400" spc="-100" smtClean="0">
                <a:latin typeface="Tahoma" pitchFamily="34" charset="0"/>
                <a:ea typeface="Tahoma" pitchFamily="34" charset="0"/>
                <a:cs typeface="Tahoma" pitchFamily="34" charset="0"/>
              </a:rPr>
              <a:t>, cạnh xuống CLK làm ngõ ra về 0000 và RCO về thấp</a:t>
            </a:r>
            <a:endParaRPr lang="en-US" spc="-100">
              <a:latin typeface="Tahoma" pitchFamily="34" charset="0"/>
              <a:ea typeface="Tahoma" pitchFamily="34" charset="0"/>
              <a:cs typeface="Tahoma" pitchFamily="34" charset="0"/>
            </a:endParaRPr>
          </a:p>
        </p:txBody>
      </p:sp>
      <p:cxnSp>
        <p:nvCxnSpPr>
          <p:cNvPr id="14" name="Straight Connector 13"/>
          <p:cNvCxnSpPr/>
          <p:nvPr/>
        </p:nvCxnSpPr>
        <p:spPr>
          <a:xfrm>
            <a:off x="1066800" y="3733800"/>
            <a:ext cx="5334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3000" y="4114800"/>
            <a:ext cx="6858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95400" y="4495800"/>
            <a:ext cx="5334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876800" y="3048000"/>
            <a:ext cx="5334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Effect transition="in" filter="dissolve">
                                      <p:cBhvr>
                                        <p:cTn id="13" dur="500"/>
                                        <p:tgtEl>
                                          <p:spTgt spid="10">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0">
                                            <p:txEl>
                                              <p:pRg st="2" end="2"/>
                                            </p:txEl>
                                          </p:spTgt>
                                        </p:tgtEl>
                                        <p:attrNameLst>
                                          <p:attrName>style.visibility</p:attrName>
                                        </p:attrNameLst>
                                      </p:cBhvr>
                                      <p:to>
                                        <p:strVal val="visible"/>
                                      </p:to>
                                    </p:set>
                                    <p:animEffect transition="in" filter="dissolve">
                                      <p:cBhvr>
                                        <p:cTn id="18" dur="500"/>
                                        <p:tgtEl>
                                          <p:spTgt spid="10">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animEffect transition="in" filter="dissolve">
                                      <p:cBhvr>
                                        <p:cTn id="23" dur="500"/>
                                        <p:tgtEl>
                                          <p:spTgt spid="10">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0">
                                            <p:txEl>
                                              <p:pRg st="4" end="4"/>
                                            </p:txEl>
                                          </p:spTgt>
                                        </p:tgtEl>
                                        <p:attrNameLst>
                                          <p:attrName>style.visibility</p:attrName>
                                        </p:attrNameLst>
                                      </p:cBhvr>
                                      <p:to>
                                        <p:strVal val="visible"/>
                                      </p:to>
                                    </p:set>
                                    <p:animEffect transition="in" filter="wipe(left)">
                                      <p:cBhvr>
                                        <p:cTn id="28" dur="500"/>
                                        <p:tgtEl>
                                          <p:spTgt spid="10">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animEffect transition="in" filter="wipe(left)">
                                      <p:cBhvr>
                                        <p:cTn id="33" dur="500"/>
                                        <p:tgtEl>
                                          <p:spTgt spid="10">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0">
                                            <p:txEl>
                                              <p:pRg st="6" end="6"/>
                                            </p:txEl>
                                          </p:spTgt>
                                        </p:tgtEl>
                                        <p:attrNameLst>
                                          <p:attrName>style.visibility</p:attrName>
                                        </p:attrNameLst>
                                      </p:cBhvr>
                                      <p:to>
                                        <p:strVal val="visible"/>
                                      </p:to>
                                    </p:set>
                                    <p:animEffect transition="in" filter="wipe(left)">
                                      <p:cBhvr>
                                        <p:cTn id="38" dur="500"/>
                                        <p:tgtEl>
                                          <p:spTgt spid="10">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0">
                                            <p:txEl>
                                              <p:pRg st="7" end="7"/>
                                            </p:txEl>
                                          </p:spTgt>
                                        </p:tgtEl>
                                        <p:attrNameLst>
                                          <p:attrName>style.visibility</p:attrName>
                                        </p:attrNameLst>
                                      </p:cBhvr>
                                      <p:to>
                                        <p:strVal val="visible"/>
                                      </p:to>
                                    </p:set>
                                    <p:animEffect transition="in" filter="dissolve">
                                      <p:cBhvr>
                                        <p:cTn id="43" dur="500"/>
                                        <p:tgtEl>
                                          <p:spTgt spid="10">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
                                            <p:txEl>
                                              <p:pRg st="8" end="8"/>
                                            </p:txEl>
                                          </p:spTgt>
                                        </p:tgtEl>
                                        <p:attrNameLst>
                                          <p:attrName>style.visibility</p:attrName>
                                        </p:attrNameLst>
                                      </p:cBhvr>
                                      <p:to>
                                        <p:strVal val="visible"/>
                                      </p:to>
                                    </p:set>
                                    <p:animEffect transition="in" filter="wipe(left)">
                                      <p:cBhvr>
                                        <p:cTn id="48" dur="500"/>
                                        <p:tgtEl>
                                          <p:spTgt spid="10">
                                            <p:txEl>
                                              <p:pRg st="8" end="8"/>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xEl>
                                              <p:pRg st="9" end="9"/>
                                            </p:txEl>
                                          </p:spTgt>
                                        </p:tgtEl>
                                        <p:attrNameLst>
                                          <p:attrName>style.visibility</p:attrName>
                                        </p:attrNameLst>
                                      </p:cBhvr>
                                      <p:to>
                                        <p:strVal val="visible"/>
                                      </p:to>
                                    </p:set>
                                    <p:anim calcmode="lin" valueType="num">
                                      <p:cBhvr additive="base">
                                        <p:cTn id="53"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pic>
        <p:nvPicPr>
          <p:cNvPr id="5122" name="Picture 2"/>
          <p:cNvPicPr>
            <a:picLocks noChangeAspect="1" noChangeArrowheads="1"/>
          </p:cNvPicPr>
          <p:nvPr/>
        </p:nvPicPr>
        <p:blipFill>
          <a:blip r:embed="rId3" cstate="print"/>
          <a:srcRect/>
          <a:stretch>
            <a:fillRect/>
          </a:stretch>
        </p:blipFill>
        <p:spPr bwMode="auto">
          <a:xfrm>
            <a:off x="6172200" y="0"/>
            <a:ext cx="2895600" cy="2447925"/>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332932" y="1828800"/>
            <a:ext cx="6534593" cy="4495800"/>
          </a:xfrm>
          <a:prstGeom prst="rect">
            <a:avLst/>
          </a:prstGeom>
          <a:noFill/>
          <a:ln w="9525">
            <a:noFill/>
            <a:miter lim="800000"/>
            <a:headEnd/>
            <a:tailEnd/>
          </a:ln>
        </p:spPr>
      </p:pic>
      <p:sp>
        <p:nvSpPr>
          <p:cNvPr id="6" name="TextBox 5"/>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dissolv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up)">
                                      <p:cBhvr>
                                        <p:cTn id="12" dur="2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sp>
        <p:nvSpPr>
          <p:cNvPr id="7" name="TextBox 6"/>
          <p:cNvSpPr txBox="1"/>
          <p:nvPr/>
        </p:nvSpPr>
        <p:spPr>
          <a:xfrm>
            <a:off x="228600" y="228600"/>
            <a:ext cx="86106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 </a:t>
            </a:r>
            <a:r>
              <a:rPr lang="en-US" sz="2400" spc="-100" smtClean="0">
                <a:latin typeface="Tahoma" pitchFamily="34" charset="0"/>
                <a:ea typeface="Tahoma" pitchFamily="34" charset="0"/>
                <a:cs typeface="Tahoma" pitchFamily="34" charset="0"/>
              </a:rPr>
              <a:t>Trong hình, 74HC160 có tín hiệu vào. Dữ liệu vào song song là 0111. Mạch đếm đang ở 0000, vẽ dạng sóng ra.</a:t>
            </a:r>
            <a:r>
              <a:rPr lang="en-US" sz="2400" smtClean="0">
                <a:latin typeface="Arial-Rounded"/>
              </a:rPr>
              <a:t>  </a:t>
            </a:r>
          </a:p>
        </p:txBody>
      </p:sp>
      <p:sp>
        <p:nvSpPr>
          <p:cNvPr id="9" name="TextBox 8"/>
          <p:cNvSpPr txBox="1"/>
          <p:nvPr/>
        </p:nvSpPr>
        <p:spPr>
          <a:xfrm>
            <a:off x="152400" y="990600"/>
            <a:ext cx="8991600" cy="4524315"/>
          </a:xfrm>
          <a:prstGeom prst="rect">
            <a:avLst/>
          </a:prstGeom>
          <a:noFill/>
        </p:spPr>
        <p:txBody>
          <a:bodyPr wrap="square" rtlCol="0">
            <a:spAutoFit/>
          </a:bodyPr>
          <a:lstStyle/>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Đầu tiên, ngõ ra FF đều ở mức thấp, đây không phải là trạng thái cuối nên ngõ ra RCO cũng ở mức thấp. </a:t>
            </a:r>
          </a:p>
          <a:p>
            <a:r>
              <a:rPr lang="en-US" sz="2400" spc="-100" smtClean="0">
                <a:latin typeface="Tahoma" pitchFamily="34" charset="0"/>
                <a:ea typeface="Tahoma" pitchFamily="34" charset="0"/>
                <a:cs typeface="Tahoma" pitchFamily="34" charset="0"/>
              </a:rPr>
              <a:t>Cạnh xuống CLK đầu tại t</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và với mọi chân điều khiển đang ở mức cao, mạch đếm tăng lên 0001. </a:t>
            </a:r>
          </a:p>
          <a:p>
            <a:r>
              <a:rPr lang="en-US" sz="2400" spc="-100" smtClean="0">
                <a:latin typeface="Tahoma" pitchFamily="34" charset="0"/>
                <a:ea typeface="Tahoma" pitchFamily="34" charset="0"/>
                <a:cs typeface="Tahoma" pitchFamily="34" charset="0"/>
              </a:rPr>
              <a:t>Mạch tiếp tục đếm lên đến t</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Lúc này CLR xuống mức thấp, làm reset ngõ ra về 0000.</a:t>
            </a:r>
          </a:p>
          <a:p>
            <a:r>
              <a:rPr lang="en-US" sz="2400" spc="-100" smtClean="0">
                <a:latin typeface="Tahoma" pitchFamily="34" charset="0"/>
                <a:ea typeface="Tahoma" pitchFamily="34" charset="0"/>
                <a:cs typeface="Tahoma" pitchFamily="34" charset="0"/>
              </a:rPr>
              <a:t>Đến t</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CLR còn ở mức thấp, mạch tiếp tục ở 0000.</a:t>
            </a:r>
          </a:p>
          <a:p>
            <a:r>
              <a:rPr lang="en-US" sz="2400" spc="-100" smtClean="0">
                <a:latin typeface="Tahoma" pitchFamily="34" charset="0"/>
                <a:ea typeface="Tahoma" pitchFamily="34" charset="0"/>
                <a:cs typeface="Tahoma" pitchFamily="34" charset="0"/>
              </a:rPr>
              <a:t>Sau t</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CLR lên cao, mạch tiếp tục đếm đến 0001 và 0010.</a:t>
            </a:r>
          </a:p>
          <a:p>
            <a:r>
              <a:rPr lang="en-US" sz="2400" spc="-100" smtClean="0">
                <a:latin typeface="Tahoma" pitchFamily="34" charset="0"/>
                <a:ea typeface="Tahoma" pitchFamily="34" charset="0"/>
                <a:cs typeface="Tahoma" pitchFamily="34" charset="0"/>
              </a:rPr>
              <a:t>Đến t</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ENP về thấp, bộ đếm giữ 0010. Các cạnh xuống tiếp, mạch đếm đến t</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 LOAD xuống mức thấp, bộ đếm nạp dữ liệu  0111(7). </a:t>
            </a:r>
          </a:p>
        </p:txBody>
      </p:sp>
      <p:cxnSp>
        <p:nvCxnSpPr>
          <p:cNvPr id="5" name="Straight Connector 4"/>
          <p:cNvCxnSpPr/>
          <p:nvPr/>
        </p:nvCxnSpPr>
        <p:spPr>
          <a:xfrm>
            <a:off x="1219200" y="3276600"/>
            <a:ext cx="5334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19200" y="3581400"/>
            <a:ext cx="5334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43000" y="3962400"/>
            <a:ext cx="5334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dissolve">
                                      <p:cBhvr>
                                        <p:cTn id="13" dur="500"/>
                                        <p:tgtEl>
                                          <p:spTgt spid="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dissolve">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wipe(left)">
                                      <p:cBhvr>
                                        <p:cTn id="23" dur="500"/>
                                        <p:tgtEl>
                                          <p:spTgt spid="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wipe(left)">
                                      <p:cBhvr>
                                        <p:cTn id="28" dur="500"/>
                                        <p:tgtEl>
                                          <p:spTgt spid="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Effect transition="in" filter="wipe(left)">
                                      <p:cBhvr>
                                        <p:cTn id="33" dur="500"/>
                                        <p:tgtEl>
                                          <p:spTgt spid="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xEl>
                                              <p:pRg st="6" end="6"/>
                                            </p:txEl>
                                          </p:spTgt>
                                        </p:tgtEl>
                                        <p:attrNameLst>
                                          <p:attrName>style.visibility</p:attrName>
                                        </p:attrNameLst>
                                      </p:cBhvr>
                                      <p:to>
                                        <p:strVal val="visible"/>
                                      </p:to>
                                    </p:set>
                                    <p:animEffect transition="in" filter="wipe(left)">
                                      <p:cBhvr>
                                        <p:cTn id="38" dur="500"/>
                                        <p:tgtEl>
                                          <p:spTgt spid="9">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Effect transition="in" filter="dissolve">
                                      <p:cBhvr>
                                        <p:cTn id="43" dur="500"/>
                                        <p:tgtEl>
                                          <p:spTgt spid="9">
                                            <p:txEl>
                                              <p:pRg st="7" end="7"/>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9">
                                            <p:txEl>
                                              <p:pRg st="8" end="8"/>
                                            </p:txEl>
                                          </p:spTgt>
                                        </p:tgtEl>
                                        <p:attrNameLst>
                                          <p:attrName>style.visibility</p:attrName>
                                        </p:attrNameLst>
                                      </p:cBhvr>
                                      <p:to>
                                        <p:strVal val="visible"/>
                                      </p:to>
                                    </p:set>
                                    <p:animEffect transition="in" filter="wipe(left)">
                                      <p:cBhvr>
                                        <p:cTn id="48"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pic>
        <p:nvPicPr>
          <p:cNvPr id="5122" name="Picture 2"/>
          <p:cNvPicPr>
            <a:picLocks noChangeAspect="1" noChangeArrowheads="1"/>
          </p:cNvPicPr>
          <p:nvPr/>
        </p:nvPicPr>
        <p:blipFill>
          <a:blip r:embed="rId3" cstate="print"/>
          <a:srcRect/>
          <a:stretch>
            <a:fillRect/>
          </a:stretch>
        </p:blipFill>
        <p:spPr bwMode="auto">
          <a:xfrm>
            <a:off x="6172200" y="0"/>
            <a:ext cx="2895600" cy="2447925"/>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332932" y="1828800"/>
            <a:ext cx="6534593" cy="4495800"/>
          </a:xfrm>
          <a:prstGeom prst="rect">
            <a:avLst/>
          </a:prstGeom>
          <a:noFill/>
          <a:ln w="9525">
            <a:noFill/>
            <a:miter lim="800000"/>
            <a:headEnd/>
            <a:tailEnd/>
          </a:ln>
        </p:spPr>
      </p:pic>
      <p:sp>
        <p:nvSpPr>
          <p:cNvPr id="6" name="TextBox 5"/>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 (t.t)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dissolv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wipe(up)">
                                      <p:cBhvr>
                                        <p:cTn id="12" dur="30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sp>
        <p:nvSpPr>
          <p:cNvPr id="7" name="TextBox 6"/>
          <p:cNvSpPr txBox="1"/>
          <p:nvPr/>
        </p:nvSpPr>
        <p:spPr>
          <a:xfrm>
            <a:off x="228600" y="228600"/>
            <a:ext cx="89154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 (t.t.): </a:t>
            </a:r>
            <a:r>
              <a:rPr lang="en-US" sz="2400" spc="-100" smtClean="0">
                <a:latin typeface="Tahoma" pitchFamily="34" charset="0"/>
                <a:ea typeface="Tahoma" pitchFamily="34" charset="0"/>
                <a:cs typeface="Tahoma" pitchFamily="34" charset="0"/>
              </a:rPr>
              <a:t>Trong hình, 74HC160 có tín hiệu vào. Dữ liệu vào song song là 0111. Mạch đếm đang ở 0000, vẽ dạng sóng ra. </a:t>
            </a:r>
            <a:r>
              <a:rPr lang="en-US" sz="2400" smtClean="0">
                <a:latin typeface="Arial-Rounded"/>
              </a:rPr>
              <a:t> </a:t>
            </a:r>
          </a:p>
        </p:txBody>
      </p:sp>
      <p:sp>
        <p:nvSpPr>
          <p:cNvPr id="9" name="TextBox 8"/>
          <p:cNvSpPr txBox="1"/>
          <p:nvPr/>
        </p:nvSpPr>
        <p:spPr>
          <a:xfrm>
            <a:off x="152400" y="1243548"/>
            <a:ext cx="8991600" cy="3785652"/>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Giải (t.t.)</a:t>
            </a:r>
            <a:r>
              <a:rPr lang="en-US" sz="2400" spc="-100" smtClean="0">
                <a:solidFill>
                  <a:srgbClr val="FF0000"/>
                </a:solidFill>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,ENT xuống thấp, mạch đếm giữ ở 0111.</a:t>
            </a:r>
          </a:p>
          <a:p>
            <a:r>
              <a:rPr lang="en-US" sz="2400" spc="-100" smtClean="0">
                <a:latin typeface="Tahoma" pitchFamily="34" charset="0"/>
                <a:ea typeface="Tahoma" pitchFamily="34" charset="0"/>
                <a:cs typeface="Tahoma" pitchFamily="34" charset="0"/>
              </a:rPr>
              <a:t>Sau đó, 2 cạnh xuống xung CKL, mạch được tiếp tục đếm.</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7</a:t>
            </a:r>
            <a:r>
              <a:rPr lang="en-US" sz="2400" spc="-100" smtClean="0">
                <a:latin typeface="Tahoma" pitchFamily="34" charset="0"/>
                <a:ea typeface="Tahoma" pitchFamily="34" charset="0"/>
                <a:cs typeface="Tahoma" pitchFamily="34" charset="0"/>
              </a:rPr>
              <a:t>, mạch đếm đến trạng thái cuối 1001 (9) và RCO lên cao.</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8</a:t>
            </a:r>
            <a:r>
              <a:rPr lang="en-US" sz="2400" spc="-100" smtClean="0">
                <a:latin typeface="Tahoma" pitchFamily="34" charset="0"/>
                <a:ea typeface="Tahoma" pitchFamily="34" charset="0"/>
                <a:cs typeface="Tahoma" pitchFamily="34" charset="0"/>
              </a:rPr>
              <a:t>, ENT về thấp, mạch dừng đếm, (giữ ở 1001).</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9</a:t>
            </a:r>
            <a:r>
              <a:rPr lang="en-US" sz="2400" spc="-100" smtClean="0">
                <a:latin typeface="Tahoma" pitchFamily="34" charset="0"/>
                <a:ea typeface="Tahoma" pitchFamily="34" charset="0"/>
                <a:cs typeface="Tahoma" pitchFamily="34" charset="0"/>
              </a:rPr>
              <a:t>, do ENT còn thấp, RCO được disable và về thấp, còn ngõ ra vẫn giữ 1001. Chú ý chỉ có ENT điều khiển RCO.</a:t>
            </a:r>
          </a:p>
          <a:p>
            <a:r>
              <a:rPr lang="en-US" sz="2400" spc="-100" smtClean="0">
                <a:latin typeface="Tahoma" pitchFamily="34" charset="0"/>
                <a:ea typeface="Tahoma" pitchFamily="34" charset="0"/>
                <a:cs typeface="Tahoma" pitchFamily="34" charset="0"/>
              </a:rPr>
              <a:t>Khi ENT lên cao trở lại, RCO lại lên cao.</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10</a:t>
            </a:r>
            <a:r>
              <a:rPr lang="en-US" sz="2400" spc="-100" smtClean="0">
                <a:latin typeface="Tahoma" pitchFamily="34" charset="0"/>
                <a:ea typeface="Tahoma" pitchFamily="34" charset="0"/>
                <a:cs typeface="Tahoma" pitchFamily="34" charset="0"/>
              </a:rPr>
              <a:t>,  mạch đếm được enable, tiếp tục về 0000 và lên 0001 sau cạnh xuống CLK cuối.</a:t>
            </a:r>
            <a:endParaRPr lang="en-US" spc="-100">
              <a:latin typeface="Tahoma" pitchFamily="34" charset="0"/>
              <a:ea typeface="Tahoma" pitchFamily="34" charset="0"/>
              <a:cs typeface="Tahoma"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wipe(left)">
                                      <p:cBhvr>
                                        <p:cTn id="13" dur="500"/>
                                        <p:tgtEl>
                                          <p:spTgt spid="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wipe(left)">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wipe(left)">
                                      <p:cBhvr>
                                        <p:cTn id="23" dur="500"/>
                                        <p:tgtEl>
                                          <p:spTgt spid="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wipe(left)">
                                      <p:cBhvr>
                                        <p:cTn id="28" dur="500"/>
                                        <p:tgtEl>
                                          <p:spTgt spid="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Effect transition="in" filter="dissolve">
                                      <p:cBhvr>
                                        <p:cTn id="33" dur="500"/>
                                        <p:tgtEl>
                                          <p:spTgt spid="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xEl>
                                              <p:pRg st="6" end="6"/>
                                            </p:txEl>
                                          </p:spTgt>
                                        </p:tgtEl>
                                        <p:attrNameLst>
                                          <p:attrName>style.visibility</p:attrName>
                                        </p:attrNameLst>
                                      </p:cBhvr>
                                      <p:to>
                                        <p:strVal val="visible"/>
                                      </p:to>
                                    </p:set>
                                    <p:animEffect transition="in" filter="wipe(left)">
                                      <p:cBhvr>
                                        <p:cTn id="38" dur="500"/>
                                        <p:tgtEl>
                                          <p:spTgt spid="9">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Effect transition="in" filter="dissolve">
                                      <p:cBhvr>
                                        <p:cTn id="43"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
        <p:nvSpPr>
          <p:cNvPr id="5" name="TextBox 4"/>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IC74ALS190/191-74HC191/191</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6146" name="Picture 2"/>
          <p:cNvPicPr>
            <a:picLocks noChangeAspect="1" noChangeArrowheads="1"/>
          </p:cNvPicPr>
          <p:nvPr/>
        </p:nvPicPr>
        <p:blipFill>
          <a:blip r:embed="rId3" cstate="print"/>
          <a:srcRect/>
          <a:stretch>
            <a:fillRect/>
          </a:stretch>
        </p:blipFill>
        <p:spPr bwMode="auto">
          <a:xfrm>
            <a:off x="6438900" y="1143000"/>
            <a:ext cx="1943100" cy="2609850"/>
          </a:xfrm>
          <a:prstGeom prst="rect">
            <a:avLst/>
          </a:prstGeom>
          <a:noFill/>
          <a:ln w="9525">
            <a:noFill/>
            <a:miter lim="800000"/>
            <a:headEnd/>
            <a:tailEnd/>
          </a:ln>
        </p:spPr>
      </p:pic>
      <p:pic>
        <p:nvPicPr>
          <p:cNvPr id="6147" name="Picture 3"/>
          <p:cNvPicPr>
            <a:picLocks noChangeAspect="1" noChangeArrowheads="1"/>
          </p:cNvPicPr>
          <p:nvPr/>
        </p:nvPicPr>
        <p:blipFill>
          <a:blip r:embed="rId4" cstate="print"/>
          <a:srcRect/>
          <a:stretch>
            <a:fillRect/>
          </a:stretch>
        </p:blipFill>
        <p:spPr bwMode="auto">
          <a:xfrm>
            <a:off x="320675" y="4114800"/>
            <a:ext cx="2955925" cy="1866900"/>
          </a:xfrm>
          <a:prstGeom prst="rect">
            <a:avLst/>
          </a:prstGeom>
          <a:noFill/>
          <a:ln w="9525">
            <a:noFill/>
            <a:miter lim="800000"/>
            <a:headEnd/>
            <a:tailEnd/>
          </a:ln>
        </p:spPr>
      </p:pic>
      <p:pic>
        <p:nvPicPr>
          <p:cNvPr id="6148" name="Picture 4"/>
          <p:cNvPicPr>
            <a:picLocks noChangeAspect="1" noChangeArrowheads="1"/>
          </p:cNvPicPr>
          <p:nvPr/>
        </p:nvPicPr>
        <p:blipFill>
          <a:blip r:embed="rId5" cstate="print"/>
          <a:srcRect/>
          <a:stretch>
            <a:fillRect/>
          </a:stretch>
        </p:blipFill>
        <p:spPr bwMode="auto">
          <a:xfrm>
            <a:off x="3429000" y="4002474"/>
            <a:ext cx="4953000" cy="2303076"/>
          </a:xfrm>
          <a:prstGeom prst="rect">
            <a:avLst/>
          </a:prstGeom>
          <a:noFill/>
          <a:ln w="9525">
            <a:noFill/>
            <a:miter lim="800000"/>
            <a:headEnd/>
            <a:tailEnd/>
          </a:ln>
        </p:spPr>
      </p:pic>
      <p:sp>
        <p:nvSpPr>
          <p:cNvPr id="8" name="TextBox 7"/>
          <p:cNvSpPr txBox="1"/>
          <p:nvPr/>
        </p:nvSpPr>
        <p:spPr>
          <a:xfrm>
            <a:off x="304800" y="1490008"/>
            <a:ext cx="5867400" cy="1938992"/>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CTEN: Count Enable Control</a:t>
            </a:r>
          </a:p>
          <a:p>
            <a:r>
              <a:rPr lang="en-US" sz="2400" spc="-100" smtClean="0">
                <a:latin typeface="Tahoma" pitchFamily="34" charset="0"/>
                <a:ea typeface="Tahoma" pitchFamily="34" charset="0"/>
                <a:cs typeface="Tahoma" pitchFamily="34" charset="0"/>
              </a:rPr>
              <a:t>D/U: Down/Up: đếm xuống/lên</a:t>
            </a:r>
          </a:p>
          <a:p>
            <a:r>
              <a:rPr lang="en-US" sz="2400" spc="-100" smtClean="0">
                <a:latin typeface="Tahoma" pitchFamily="34" charset="0"/>
                <a:ea typeface="Tahoma" pitchFamily="34" charset="0"/>
                <a:cs typeface="Tahoma" pitchFamily="34" charset="0"/>
              </a:rPr>
              <a:t>Max/Min: ngõ ra mức cao dò max 1001 (Mod-10)  hay 1111((Mod-16) khi đếm lên và min 0000 khi đếm xuống.</a:t>
            </a:r>
            <a:endParaRPr lang="en-US" sz="2400" spc="-100">
              <a:latin typeface="Tahoma" pitchFamily="34" charset="0"/>
              <a:ea typeface="Tahoma" pitchFamily="34" charset="0"/>
              <a:cs typeface="Tahoma" pitchFamily="34" charset="0"/>
            </a:endParaRPr>
          </a:p>
        </p:txBody>
      </p:sp>
      <p:cxnSp>
        <p:nvCxnSpPr>
          <p:cNvPr id="10" name="Straight Connector 9"/>
          <p:cNvCxnSpPr/>
          <p:nvPr/>
        </p:nvCxnSpPr>
        <p:spPr>
          <a:xfrm>
            <a:off x="381000" y="1524000"/>
            <a:ext cx="9144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85800" y="19050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dissolve">
                                      <p:cBhvr>
                                        <p:cTn id="7" dur="5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wipe(left)">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dissolv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147"/>
                                        </p:tgtEl>
                                        <p:attrNameLst>
                                          <p:attrName>style.visibility</p:attrName>
                                        </p:attrNameLst>
                                      </p:cBhvr>
                                      <p:to>
                                        <p:strVal val="visible"/>
                                      </p:to>
                                    </p:set>
                                    <p:animEffect transition="in" filter="dissolve">
                                      <p:cBhvr>
                                        <p:cTn id="28" dur="500"/>
                                        <p:tgtEl>
                                          <p:spTgt spid="6147"/>
                                        </p:tgtEl>
                                      </p:cBhvr>
                                    </p:animEffect>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nodeType="clickEffect">
                                  <p:stCondLst>
                                    <p:cond delay="0"/>
                                  </p:stCondLst>
                                  <p:childTnLst>
                                    <p:set>
                                      <p:cBhvr>
                                        <p:cTn id="32" dur="1" fill="hold">
                                          <p:stCondLst>
                                            <p:cond delay="0"/>
                                          </p:stCondLst>
                                        </p:cTn>
                                        <p:tgtEl>
                                          <p:spTgt spid="6148"/>
                                        </p:tgtEl>
                                        <p:attrNameLst>
                                          <p:attrName>style.visibility</p:attrName>
                                        </p:attrNameLst>
                                      </p:cBhvr>
                                      <p:to>
                                        <p:strVal val="visible"/>
                                      </p:to>
                                    </p:set>
                                    <p:animEffect transition="in" filter="wedge">
                                      <p:cBhvr>
                                        <p:cTn id="33" dur="20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sp>
        <p:nvSpPr>
          <p:cNvPr id="5" name="TextBox 4"/>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7170" name="Picture 2"/>
          <p:cNvPicPr>
            <a:picLocks noChangeAspect="1" noChangeArrowheads="1"/>
          </p:cNvPicPr>
          <p:nvPr/>
        </p:nvPicPr>
        <p:blipFill>
          <a:blip r:embed="rId3" cstate="print"/>
          <a:srcRect/>
          <a:stretch>
            <a:fillRect/>
          </a:stretch>
        </p:blipFill>
        <p:spPr bwMode="auto">
          <a:xfrm>
            <a:off x="344658" y="1981200"/>
            <a:ext cx="6970542" cy="4643437"/>
          </a:xfrm>
          <a:prstGeom prst="rect">
            <a:avLst/>
          </a:prstGeom>
          <a:noFill/>
          <a:ln w="9525">
            <a:noFill/>
            <a:miter lim="800000"/>
            <a:headEnd/>
            <a:tailEnd/>
          </a:ln>
        </p:spPr>
      </p:pic>
      <p:pic>
        <p:nvPicPr>
          <p:cNvPr id="7171" name="Picture 3"/>
          <p:cNvPicPr>
            <a:picLocks noChangeAspect="1" noChangeArrowheads="1"/>
          </p:cNvPicPr>
          <p:nvPr/>
        </p:nvPicPr>
        <p:blipFill>
          <a:blip r:embed="rId4" cstate="print"/>
          <a:srcRect/>
          <a:stretch>
            <a:fillRect/>
          </a:stretch>
        </p:blipFill>
        <p:spPr bwMode="auto">
          <a:xfrm>
            <a:off x="6858000" y="73378"/>
            <a:ext cx="1981200" cy="1907822"/>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dissolve">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wipe(up)">
                                      <p:cBhvr>
                                        <p:cTn id="12" dur="3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
        <p:nvSpPr>
          <p:cNvPr id="5" name="TextBox 4"/>
          <p:cNvSpPr txBox="1"/>
          <p:nvPr/>
        </p:nvSpPr>
        <p:spPr>
          <a:xfrm>
            <a:off x="381000" y="304800"/>
            <a:ext cx="4267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Mục tiêu</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457200" y="1371600"/>
            <a:ext cx="8458200" cy="3585597"/>
          </a:xfrm>
          <a:prstGeom prst="rect">
            <a:avLst/>
          </a:prstGeom>
          <a:noFill/>
        </p:spPr>
        <p:txBody>
          <a:bodyPr wrap="square" rtlCol="0">
            <a:spAutoFit/>
          </a:bodyPr>
          <a:lstStyle/>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Hoạt động/đặc tính của bộ đếm đồng bộ và không đồng bộ</a:t>
            </a:r>
          </a:p>
          <a:p>
            <a:pPr>
              <a:spcBef>
                <a:spcPts val="600"/>
              </a:spcBef>
            </a:pPr>
            <a:r>
              <a:rPr lang="en-US" sz="2400" spc="-100" smtClean="0">
                <a:solidFill>
                  <a:srgbClr val="00B05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Tạo bộ đếm có số MOD &lt; 2</a:t>
            </a:r>
            <a:r>
              <a:rPr lang="en-US" sz="2400" spc="-100" baseline="30000" smtClean="0">
                <a:latin typeface="Tahoma" pitchFamily="34" charset="0"/>
                <a:ea typeface="Tahoma" pitchFamily="34" charset="0"/>
                <a:cs typeface="Tahoma" pitchFamily="34" charset="0"/>
              </a:rPr>
              <a:t>k</a:t>
            </a:r>
          </a:p>
          <a:p>
            <a:pPr>
              <a:spcBef>
                <a:spcPts val="600"/>
              </a:spcBef>
            </a:pP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Tạo bộ đếm lên và bộ đếm xuống</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Kết nối  bộ đếm nhiều tầng</a:t>
            </a:r>
          </a:p>
          <a:p>
            <a:pPr>
              <a:spcBef>
                <a:spcPts val="600"/>
              </a:spcBef>
            </a:pPr>
            <a:r>
              <a:rPr lang="en-US" sz="2400" spc="-100" smtClean="0">
                <a:solidFill>
                  <a:srgbClr val="00B05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Phân tích và đánh giá các dạng bộ đếm</a:t>
            </a:r>
          </a:p>
          <a:p>
            <a:pPr>
              <a:spcBef>
                <a:spcPts val="600"/>
              </a:spcBef>
            </a:pP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Thiết kế bộ đếm đồng bộ</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Các bộ giải mã dùng cho các bộ đếm khác nhau</a:t>
            </a:r>
          </a:p>
          <a:p>
            <a:pPr>
              <a:spcBef>
                <a:spcPts val="600"/>
              </a:spcBef>
            </a:pP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Dùng kỹ thuật phát hiện lỗi của hệ tổ hợp cho hệ tuần tự</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9"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3" fill="hold" nodeType="click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anim calcmode="lin" valueType="num">
                                      <p:cBhvr additive="base">
                                        <p:cTn id="49"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
        <p:nvSpPr>
          <p:cNvPr id="7" name="TextBox 6"/>
          <p:cNvSpPr txBox="1"/>
          <p:nvPr/>
        </p:nvSpPr>
        <p:spPr>
          <a:xfrm>
            <a:off x="228600" y="228600"/>
            <a:ext cx="86106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 </a:t>
            </a:r>
            <a:r>
              <a:rPr lang="en-US" sz="2400" spc="-100" smtClean="0">
                <a:latin typeface="Tahoma" pitchFamily="34" charset="0"/>
                <a:ea typeface="Tahoma" pitchFamily="34" charset="0"/>
                <a:cs typeface="Tahoma" pitchFamily="34" charset="0"/>
              </a:rPr>
              <a:t>Trong hình, 74HC190 có tín hiệu vào. Dữ liệu vào song song là 0111. Mạch đếm đang ở 0000, vẽ dạng sóng ra.  </a:t>
            </a:r>
          </a:p>
        </p:txBody>
      </p:sp>
      <p:sp>
        <p:nvSpPr>
          <p:cNvPr id="9" name="TextBox 8"/>
          <p:cNvSpPr txBox="1"/>
          <p:nvPr/>
        </p:nvSpPr>
        <p:spPr>
          <a:xfrm>
            <a:off x="152400" y="990600"/>
            <a:ext cx="8991600" cy="5632311"/>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Giải</a:t>
            </a:r>
            <a:r>
              <a:rPr lang="en-US" sz="2400" spc="-100" smtClean="0">
                <a:solidFill>
                  <a:srgbClr val="FF0000"/>
                </a:solidFill>
                <a:latin typeface="Tahoma" pitchFamily="34" charset="0"/>
                <a:ea typeface="Tahoma" pitchFamily="34" charset="0"/>
                <a:cs typeface="Tahoma" pitchFamily="34" charset="0"/>
              </a:rPr>
              <a:t>:</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Đầu tiên (t</a:t>
            </a:r>
            <a:r>
              <a:rPr lang="en-US" sz="2400" spc="-100" baseline="-25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ngõ ra FF đều ở mức thấp, mạch đếm đang enable (CTEN=0) và chiều đếm D/U=0, mạch BCD đếm lên sau cạnh lên đầu tại (t</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và tiếp tục đến (t</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đạt trị 0101.</a:t>
            </a:r>
          </a:p>
          <a:p>
            <a:r>
              <a:rPr lang="en-US" sz="2400" spc="-100" smtClean="0">
                <a:latin typeface="Tahoma" pitchFamily="34" charset="0"/>
                <a:ea typeface="Tahoma" pitchFamily="34" charset="0"/>
                <a:cs typeface="Tahoma" pitchFamily="34" charset="0"/>
              </a:rPr>
              <a:t>Ngõ vào LOAD xuống thấp (t</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và nạp tức thời giá trị 0111.</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ngõ vào LOAD còn tác động, nên mach duy trì ra 01111.  </a:t>
            </a:r>
          </a:p>
          <a:p>
            <a:r>
              <a:rPr lang="en-US" sz="2400" spc="-100" smtClean="0">
                <a:latin typeface="Tahoma" pitchFamily="34" charset="0"/>
                <a:ea typeface="Tahoma" pitchFamily="34" charset="0"/>
                <a:cs typeface="Tahoma" pitchFamily="34" charset="0"/>
              </a:rPr>
              <a:t>Sau đó, LOAD lên cao và mạch đếm tiếp đến 1000.</a:t>
            </a:r>
          </a:p>
          <a:p>
            <a:r>
              <a:rPr lang="en-US" sz="2400" spc="-100" smtClean="0">
                <a:latin typeface="Tahoma" pitchFamily="34" charset="0"/>
                <a:ea typeface="Tahoma" pitchFamily="34" charset="0"/>
                <a:cs typeface="Tahoma" pitchFamily="34" charset="0"/>
              </a:rPr>
              <a:t>Tại (t</a:t>
            </a:r>
            <a:r>
              <a:rPr lang="en-US" sz="2400" spc="-100" baseline="-25000" smtClean="0">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mạch đạt 1001 là trị đếm cuối, nên Max/Min lên cao.</a:t>
            </a:r>
          </a:p>
          <a:p>
            <a:r>
              <a:rPr lang="en-US" sz="2400" spc="-100" smtClean="0">
                <a:latin typeface="Tahoma" pitchFamily="34" charset="0"/>
                <a:ea typeface="Tahoma" pitchFamily="34" charset="0"/>
                <a:cs typeface="Tahoma" pitchFamily="34" charset="0"/>
              </a:rPr>
              <a:t>Trong khoảng (t</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 mạch đạt trị cuối và CLK mức thấp, RCO cao. </a:t>
            </a:r>
          </a:p>
          <a:p>
            <a:r>
              <a:rPr lang="en-US" sz="2400" spc="-100" smtClean="0">
                <a:latin typeface="Tahoma" pitchFamily="34" charset="0"/>
                <a:ea typeface="Tahoma" pitchFamily="34" charset="0"/>
                <a:cs typeface="Tahoma" pitchFamily="34" charset="0"/>
              </a:rPr>
              <a:t>Cạnh lên tiếp làm mạch đếm về lại 0000, rồi đếm tiếp đến (t</a:t>
            </a:r>
            <a:r>
              <a:rPr lang="en-US" sz="2400" spc="-100" baseline="-25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 Trước khi đến (t</a:t>
            </a:r>
            <a:r>
              <a:rPr lang="en-US" sz="2400" spc="-100" baseline="-25000" smtClean="0">
                <a:latin typeface="Tahoma" pitchFamily="34" charset="0"/>
                <a:ea typeface="Tahoma" pitchFamily="34" charset="0"/>
                <a:cs typeface="Tahoma" pitchFamily="34" charset="0"/>
              </a:rPr>
              <a:t>6</a:t>
            </a:r>
            <a:r>
              <a:rPr lang="en-US" sz="2400" spc="-100" smtClean="0">
                <a:latin typeface="Tahoma" pitchFamily="34" charset="0"/>
                <a:ea typeface="Tahoma" pitchFamily="34" charset="0"/>
                <a:cs typeface="Tahoma" pitchFamily="34" charset="0"/>
              </a:rPr>
              <a:t>), chân D/U đổi lên cao.</a:t>
            </a:r>
          </a:p>
          <a:p>
            <a:r>
              <a:rPr lang="en-US" sz="2400" spc="-100" smtClean="0">
                <a:latin typeface="Tahoma" pitchFamily="34" charset="0"/>
                <a:ea typeface="Tahoma" pitchFamily="34" charset="0"/>
                <a:cs typeface="Tahoma" pitchFamily="34" charset="0"/>
              </a:rPr>
              <a:t>Mạch đếm xuống tại 0000, là trạng thái đếm xuống cuối, Max/Min lên cao. Trong thời gian (t</a:t>
            </a:r>
            <a:r>
              <a:rPr lang="en-US" sz="2400" spc="-100" baseline="-25000" smtClean="0">
                <a:latin typeface="Tahoma" pitchFamily="34" charset="0"/>
                <a:ea typeface="Tahoma" pitchFamily="34" charset="0"/>
                <a:cs typeface="Tahoma" pitchFamily="34" charset="0"/>
              </a:rPr>
              <a:t>8</a:t>
            </a:r>
            <a:r>
              <a:rPr lang="en-US" sz="2400" spc="-100" smtClean="0">
                <a:latin typeface="Tahoma" pitchFamily="34" charset="0"/>
                <a:ea typeface="Tahoma" pitchFamily="34" charset="0"/>
                <a:cs typeface="Tahoma" pitchFamily="34" charset="0"/>
              </a:rPr>
              <a:t>), khi CLK xuống thấp, RCO lại là thấp. Tại (t</a:t>
            </a:r>
            <a:r>
              <a:rPr lang="en-US" sz="2400" spc="-100" baseline="-25000" smtClean="0">
                <a:latin typeface="Tahoma" pitchFamily="34" charset="0"/>
                <a:ea typeface="Tahoma" pitchFamily="34" charset="0"/>
                <a:cs typeface="Tahoma" pitchFamily="34" charset="0"/>
              </a:rPr>
              <a:t>9</a:t>
            </a:r>
            <a:r>
              <a:rPr lang="en-US" sz="2400" spc="-100" smtClean="0">
                <a:latin typeface="Tahoma" pitchFamily="34" charset="0"/>
                <a:ea typeface="Tahoma" pitchFamily="34" charset="0"/>
                <a:cs typeface="Tahoma" pitchFamily="34" charset="0"/>
              </a:rPr>
              <a:t>), mạch đếm disable do CTEN=1 và giữ ở 1001.</a:t>
            </a:r>
          </a:p>
          <a:p>
            <a:r>
              <a:rPr lang="en-US" sz="2400" spc="-100" smtClean="0">
                <a:latin typeface="Tahoma" pitchFamily="34" charset="0"/>
                <a:ea typeface="Tahoma" pitchFamily="34" charset="0"/>
                <a:cs typeface="Tahoma" pitchFamily="34" charset="0"/>
              </a:rPr>
              <a:t>Khi có xung CLK kế tiếp, mạch tiếp tục đếm xuống.</a:t>
            </a:r>
          </a:p>
        </p:txBody>
      </p:sp>
      <p:cxnSp>
        <p:nvCxnSpPr>
          <p:cNvPr id="5" name="Straight Connector 4"/>
          <p:cNvCxnSpPr/>
          <p:nvPr/>
        </p:nvCxnSpPr>
        <p:spPr>
          <a:xfrm>
            <a:off x="3505200" y="17526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667000" y="4724400"/>
            <a:ext cx="304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dissolve">
                                      <p:cBhvr>
                                        <p:cTn id="13" dur="500"/>
                                        <p:tgtEl>
                                          <p:spTgt spid="9">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animEffect transition="in" filter="wipe(left)">
                                      <p:cBhvr>
                                        <p:cTn id="18" dur="500"/>
                                        <p:tgtEl>
                                          <p:spTgt spid="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wipe(left)">
                                      <p:cBhvr>
                                        <p:cTn id="23" dur="500"/>
                                        <p:tgtEl>
                                          <p:spTgt spid="9">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wipe(left)">
                                      <p:cBhvr>
                                        <p:cTn id="28" dur="500"/>
                                        <p:tgtEl>
                                          <p:spTgt spid="9">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animEffect transition="in" filter="dissolve">
                                      <p:cBhvr>
                                        <p:cTn id="33" dur="500"/>
                                        <p:tgtEl>
                                          <p:spTgt spid="9">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9">
                                            <p:txEl>
                                              <p:pRg st="6" end="6"/>
                                            </p:txEl>
                                          </p:spTgt>
                                        </p:tgtEl>
                                        <p:attrNameLst>
                                          <p:attrName>style.visibility</p:attrName>
                                        </p:attrNameLst>
                                      </p:cBhvr>
                                      <p:to>
                                        <p:strVal val="visible"/>
                                      </p:to>
                                    </p:set>
                                    <p:animEffect transition="in" filter="dissolve">
                                      <p:cBhvr>
                                        <p:cTn id="38" dur="500"/>
                                        <p:tgtEl>
                                          <p:spTgt spid="9">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7" end="7"/>
                                            </p:txEl>
                                          </p:spTgt>
                                        </p:tgtEl>
                                        <p:attrNameLst>
                                          <p:attrName>style.visibility</p:attrName>
                                        </p:attrNameLst>
                                      </p:cBhvr>
                                      <p:to>
                                        <p:strVal val="visible"/>
                                      </p:to>
                                    </p:set>
                                    <p:anim calcmode="lin" valueType="num">
                                      <p:cBhvr additive="base">
                                        <p:cTn id="43"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Effect transition="in" filter="dissolve">
                                      <p:cBhvr>
                                        <p:cTn id="49" dur="500"/>
                                        <p:tgtEl>
                                          <p:spTgt spid="9">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9">
                                            <p:txEl>
                                              <p:pRg st="9" end="9"/>
                                            </p:txEl>
                                          </p:spTgt>
                                        </p:tgtEl>
                                        <p:attrNameLst>
                                          <p:attrName>style.visibility</p:attrName>
                                        </p:attrNameLst>
                                      </p:cBhvr>
                                      <p:to>
                                        <p:strVal val="visible"/>
                                      </p:to>
                                    </p:set>
                                    <p:animEffect transition="in" filter="wipe(left)">
                                      <p:cBhvr>
                                        <p:cTn id="54"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138113" y="966788"/>
            <a:ext cx="8867775" cy="4924425"/>
          </a:xfrm>
          <a:prstGeom prst="rect">
            <a:avLst/>
          </a:prstGeom>
          <a:noFill/>
          <a:ln w="9525">
            <a:noFill/>
            <a:miter lim="800000"/>
            <a:headEnd/>
            <a:tailEnd/>
          </a:ln>
        </p:spPr>
      </p:pic>
      <p:sp>
        <p:nvSpPr>
          <p:cNvPr id="6" name="TextBox 5"/>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sp>
        <p:nvSpPr>
          <p:cNvPr id="9" name="TextBox 8"/>
          <p:cNvSpPr txBox="1"/>
          <p:nvPr/>
        </p:nvSpPr>
        <p:spPr>
          <a:xfrm>
            <a:off x="228600" y="76200"/>
            <a:ext cx="8610600" cy="3046988"/>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 </a:t>
            </a:r>
            <a:r>
              <a:rPr lang="en-US" sz="2400" spc="-100" smtClean="0">
                <a:latin typeface="Tahoma" pitchFamily="34" charset="0"/>
                <a:ea typeface="Tahoma" pitchFamily="34" charset="0"/>
                <a:cs typeface="Tahoma" pitchFamily="34" charset="0"/>
              </a:rPr>
              <a:t>So sánh hoạt động của hai mạch đếm, một có tải đồng bộ và một tải không đồng bộ với 74ALS163 và 74ALS191 được nối để đếm lên nhị phân. Hai chip được cấp một nguồn CLK và QD nối AND với QC để điều khiển ngõ vào LOAD. Giả sử cả hai đều có trạng thái đầu là 0000. </a:t>
            </a:r>
          </a:p>
          <a:p>
            <a:pPr marL="457200" indent="-457200">
              <a:buAutoNum type="alphaLcPeriod"/>
            </a:pPr>
            <a:r>
              <a:rPr lang="en-US" sz="2400" spc="-100" smtClean="0">
                <a:latin typeface="Tahoma" pitchFamily="34" charset="0"/>
                <a:ea typeface="Tahoma" pitchFamily="34" charset="0"/>
                <a:cs typeface="Tahoma" pitchFamily="34" charset="0"/>
              </a:rPr>
              <a:t>Tìm dạng sóng ra của từng mạch đếm.</a:t>
            </a:r>
          </a:p>
          <a:p>
            <a:pPr marL="457200" indent="-457200">
              <a:buAutoNum type="alphaLcPeriod"/>
            </a:pPr>
            <a:r>
              <a:rPr lang="en-US" sz="2400" spc="-100" smtClean="0">
                <a:latin typeface="Tahoma" pitchFamily="34" charset="0"/>
                <a:ea typeface="Tahoma" pitchFamily="34" charset="0"/>
                <a:cs typeface="Tahoma" pitchFamily="34" charset="0"/>
              </a:rPr>
              <a:t>Tìm chu kỳ đếm và modulo?</a:t>
            </a:r>
          </a:p>
          <a:p>
            <a:pPr marL="457200" indent="-457200">
              <a:buAutoNum type="alphaLcPeriod"/>
            </a:pPr>
            <a:r>
              <a:rPr lang="en-US" sz="2400" spc="-100" smtClean="0">
                <a:latin typeface="Tahoma" pitchFamily="34" charset="0"/>
                <a:ea typeface="Tahoma" pitchFamily="34" charset="0"/>
                <a:cs typeface="Tahoma" pitchFamily="34" charset="0"/>
              </a:rPr>
              <a:t>Tại sao chúng có chu kỳ đếm khác nhau?  </a:t>
            </a:r>
          </a:p>
        </p:txBody>
      </p:sp>
      <p:sp>
        <p:nvSpPr>
          <p:cNvPr id="10" name="TextBox 9"/>
          <p:cNvSpPr txBox="1"/>
          <p:nvPr/>
        </p:nvSpPr>
        <p:spPr>
          <a:xfrm>
            <a:off x="152400" y="3072348"/>
            <a:ext cx="8991600" cy="378565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a:t>
            </a:r>
          </a:p>
          <a:p>
            <a:pPr>
              <a:buAutoNum type="alphaLcPeriod"/>
            </a:pPr>
            <a:r>
              <a:rPr lang="en-US" sz="2400" spc="-100" smtClean="0">
                <a:latin typeface="Tahoma" pitchFamily="34" charset="0"/>
                <a:ea typeface="Tahoma" pitchFamily="34" charset="0"/>
                <a:cs typeface="Tahoma" pitchFamily="34" charset="0"/>
              </a:rPr>
              <a:t>  Bắt đầu tại 0000, từng mạch đếm lên cho đến 1100(12).</a:t>
            </a:r>
          </a:p>
          <a:p>
            <a:r>
              <a:rPr lang="en-US" sz="2400" spc="-100" smtClean="0">
                <a:latin typeface="Tahoma" pitchFamily="34" charset="0"/>
                <a:ea typeface="Tahoma" pitchFamily="34" charset="0"/>
                <a:cs typeface="Tahoma" pitchFamily="34" charset="0"/>
              </a:rPr>
              <a:t>Ngõ ra của từng cổng NAND sẽ xuống thấp và vào LOAD.</a:t>
            </a:r>
          </a:p>
          <a:p>
            <a:r>
              <a:rPr lang="en-US" sz="2400" spc="-100" smtClean="0">
                <a:latin typeface="Tahoma" pitchFamily="34" charset="0"/>
                <a:ea typeface="Tahoma" pitchFamily="34" charset="0"/>
                <a:cs typeface="Tahoma" pitchFamily="34" charset="0"/>
              </a:rPr>
              <a:t>74ALS163 có LOAD đồng bộ và sẽ chờ đến cạnh lên kế tiếp của CLK để nạp 0001 vào bộ đếm.</a:t>
            </a:r>
          </a:p>
          <a:p>
            <a:r>
              <a:rPr lang="en-US" sz="2400" spc="-100" smtClean="0">
                <a:latin typeface="Tahoma" pitchFamily="34" charset="0"/>
                <a:ea typeface="Tahoma" pitchFamily="34" charset="0"/>
                <a:cs typeface="Tahoma" pitchFamily="34" charset="0"/>
              </a:rPr>
              <a:t>74ALS191 có chân LOAD không đồng bộ nên nạp ngay 0001 vào bộ đếm.</a:t>
            </a:r>
          </a:p>
          <a:p>
            <a:r>
              <a:rPr lang="en-US" sz="2400" spc="-100" smtClean="0">
                <a:latin typeface="Tahoma" pitchFamily="34" charset="0"/>
                <a:ea typeface="Tahoma" pitchFamily="34" charset="0"/>
                <a:cs typeface="Tahoma" pitchFamily="34" charset="0"/>
              </a:rPr>
              <a:t>Tức là 1100 là trạng thái tạm hay quá độ của 74ALS191, trạng thái này có thể tạo một số xung cho ngõ ra mạch đếm do chúng chuyển mạch lên xuống nhanh.     </a:t>
            </a: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wipe(left)">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left)">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wipe(left)">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 calcmode="lin" valueType="num">
                                      <p:cBhvr additive="base">
                                        <p:cTn id="22"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dissolve">
                                      <p:cBhvr>
                                        <p:cTn id="28" dur="500"/>
                                        <p:tgtEl>
                                          <p:spTgt spid="10">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dissolve">
                                      <p:cBhvr>
                                        <p:cTn id="33" dur="500"/>
                                        <p:tgtEl>
                                          <p:spTgt spid="10">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0">
                                            <p:txEl>
                                              <p:pRg st="3" end="3"/>
                                            </p:txEl>
                                          </p:spTgt>
                                        </p:tgtEl>
                                        <p:attrNameLst>
                                          <p:attrName>style.visibility</p:attrName>
                                        </p:attrNameLst>
                                      </p:cBhvr>
                                      <p:to>
                                        <p:strVal val="visible"/>
                                      </p:to>
                                    </p:set>
                                    <p:animEffect transition="in" filter="dissolve">
                                      <p:cBhvr>
                                        <p:cTn id="38" dur="500"/>
                                        <p:tgtEl>
                                          <p:spTgt spid="10">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animEffect transition="in" filter="dissolve">
                                      <p:cBhvr>
                                        <p:cTn id="43" dur="500"/>
                                        <p:tgtEl>
                                          <p:spTgt spid="10">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0">
                                            <p:txEl>
                                              <p:pRg st="5" end="5"/>
                                            </p:txEl>
                                          </p:spTgt>
                                        </p:tgtEl>
                                        <p:attrNameLst>
                                          <p:attrName>style.visibility</p:attrName>
                                        </p:attrNameLst>
                                      </p:cBhvr>
                                      <p:to>
                                        <p:strVal val="visible"/>
                                      </p:to>
                                    </p:set>
                                    <p:animEffect transition="in" filter="dissolve">
                                      <p:cBhvr>
                                        <p:cTn id="48"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53</a:t>
            </a:fld>
            <a:endParaRPr lang="en-US"/>
          </a:p>
        </p:txBody>
      </p:sp>
      <p:sp>
        <p:nvSpPr>
          <p:cNvPr id="10" name="TextBox 9"/>
          <p:cNvSpPr txBox="1"/>
          <p:nvPr/>
        </p:nvSpPr>
        <p:spPr>
          <a:xfrm>
            <a:off x="609600" y="4027944"/>
            <a:ext cx="8305800" cy="267765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 (t.t):</a:t>
            </a:r>
          </a:p>
          <a:p>
            <a:r>
              <a:rPr lang="en-US" sz="2400" spc="-100" smtClean="0">
                <a:latin typeface="Tahoma" pitchFamily="34" charset="0"/>
                <a:ea typeface="Tahoma" pitchFamily="34" charset="0"/>
                <a:cs typeface="Tahoma" pitchFamily="34" charset="0"/>
              </a:rPr>
              <a:t>b. Mạch 74ALS163 có chu kỳ đếm từ 0001 đến 1100 và là mạch đếm Mod – 12.</a:t>
            </a:r>
          </a:p>
          <a:p>
            <a:r>
              <a:rPr lang="en-US" sz="2400" spc="-100" smtClean="0">
                <a:latin typeface="Tahoma" pitchFamily="34" charset="0"/>
                <a:ea typeface="Tahoma" pitchFamily="34" charset="0"/>
                <a:cs typeface="Tahoma" pitchFamily="34" charset="0"/>
              </a:rPr>
              <a:t>74ALS191 có chu kỳ đếm từ 0001 đến 1011 và là mạch đếm Mod-11 . Trong mạch không vẽ trạng thái quá độ.</a:t>
            </a:r>
          </a:p>
          <a:p>
            <a:r>
              <a:rPr lang="en-US" sz="2400" spc="-100" smtClean="0">
                <a:latin typeface="Tahoma" pitchFamily="34" charset="0"/>
                <a:ea typeface="Tahoma" pitchFamily="34" charset="0"/>
                <a:cs typeface="Tahoma" pitchFamily="34" charset="0"/>
              </a:rPr>
              <a:t>c. Hai mạch đếm có chu kỳ đếm khác nhau, do một có tải đồng bộ và một là tải không đồng bộ. </a:t>
            </a:r>
          </a:p>
        </p:txBody>
      </p:sp>
      <p:pic>
        <p:nvPicPr>
          <p:cNvPr id="4" name="Picture 2"/>
          <p:cNvPicPr>
            <a:picLocks noChangeAspect="1" noChangeArrowheads="1"/>
          </p:cNvPicPr>
          <p:nvPr/>
        </p:nvPicPr>
        <p:blipFill>
          <a:blip r:embed="rId3" cstate="print"/>
          <a:srcRect/>
          <a:stretch>
            <a:fillRect/>
          </a:stretch>
        </p:blipFill>
        <p:spPr bwMode="auto">
          <a:xfrm>
            <a:off x="976313" y="179988"/>
            <a:ext cx="6948487" cy="3858612"/>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dissolve">
                                      <p:cBhvr>
                                        <p:cTn id="2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54</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138113" y="1114425"/>
            <a:ext cx="8867775" cy="5210175"/>
          </a:xfrm>
          <a:prstGeom prst="rect">
            <a:avLst/>
          </a:prstGeom>
          <a:noFill/>
          <a:ln w="9525">
            <a:noFill/>
            <a:miter lim="800000"/>
            <a:headEnd/>
            <a:tailEnd/>
          </a:ln>
        </p:spPr>
      </p:pic>
      <p:sp>
        <p:nvSpPr>
          <p:cNvPr id="6" name="TextBox 5"/>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ssolv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55</a:t>
            </a:fld>
            <a:endParaRPr lang="en-US"/>
          </a:p>
        </p:txBody>
      </p:sp>
      <p:sp>
        <p:nvSpPr>
          <p:cNvPr id="5" name="TextBox 4"/>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Nối nhiều tầng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533400" y="990600"/>
            <a:ext cx="8610600" cy="489364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Nhiều IC chuẩn được thiết kế  để dễ kết nối nhiều chip để tạo mạch đếm.</a:t>
            </a:r>
          </a:p>
          <a:p>
            <a:r>
              <a:rPr lang="en-US" sz="2400" spc="-100" smtClean="0">
                <a:latin typeface="Tahoma" pitchFamily="34" charset="0"/>
                <a:ea typeface="Tahoma" pitchFamily="34" charset="0"/>
                <a:cs typeface="Tahoma" pitchFamily="34" charset="0"/>
              </a:rPr>
              <a:t>Trong hình dưới, hai 74ALS163 nối thành mạch đếm hai tầng từ 0 đến 255 với modulo max là 256.</a:t>
            </a:r>
          </a:p>
          <a:p>
            <a:r>
              <a:rPr lang="en-US" sz="2400" spc="-100" smtClean="0">
                <a:latin typeface="Tahoma" pitchFamily="34" charset="0"/>
                <a:ea typeface="Tahoma" pitchFamily="34" charset="0"/>
                <a:cs typeface="Tahoma" pitchFamily="34" charset="0"/>
              </a:rPr>
              <a:t>Cho CLR xuống thấp để đồng bộ hai tầng đếm.</a:t>
            </a:r>
          </a:p>
          <a:p>
            <a:r>
              <a:rPr lang="en-US" sz="2400" spc="-100" smtClean="0">
                <a:latin typeface="Tahoma" pitchFamily="34" charset="0"/>
                <a:ea typeface="Tahoma" pitchFamily="34" charset="0"/>
                <a:cs typeface="Tahoma" pitchFamily="34" charset="0"/>
              </a:rPr>
              <a:t>Cho LD xuống thấp để đồng bộ preset mạch đếm 8 bit đến các giá trị D7, D6, D5, D4, D3, D2, D1 và D0 (LSB).</a:t>
            </a:r>
          </a:p>
          <a:p>
            <a:r>
              <a:rPr lang="en-US" sz="2400" spc="-100" smtClean="0">
                <a:latin typeface="Tahoma" pitchFamily="34" charset="0"/>
                <a:ea typeface="Tahoma" pitchFamily="34" charset="0"/>
                <a:cs typeface="Tahoma" pitchFamily="34" charset="0"/>
              </a:rPr>
              <a:t>Khối trái (tầng 1): tầng bậc thấp các bit Q3, Q2, Q1, Q0 (LSB). Tầng 2 cấp bit bậc cao Q7(MSB), Q6, Q5, Q4. </a:t>
            </a:r>
          </a:p>
          <a:p>
            <a:r>
              <a:rPr lang="en-US" sz="2400" spc="-100" smtClean="0">
                <a:latin typeface="Tahoma" pitchFamily="34" charset="0"/>
                <a:ea typeface="Tahoma" pitchFamily="34" charset="0"/>
                <a:cs typeface="Tahoma" pitchFamily="34" charset="0"/>
              </a:rPr>
              <a:t>EN: ngõ vào enable mạch đếm 8 bit, nối với ENT ở tầng 1.</a:t>
            </a:r>
          </a:p>
          <a:p>
            <a:r>
              <a:rPr lang="en-US" sz="2400" spc="-100" smtClean="0">
                <a:latin typeface="Tahoma" pitchFamily="34" charset="0"/>
                <a:ea typeface="Tahoma" pitchFamily="34" charset="0"/>
                <a:cs typeface="Tahoma" pitchFamily="34" charset="0"/>
              </a:rPr>
              <a:t>Cần ngõ vào ENT, không dùng RNP, do ENT khống chế RCO.</a:t>
            </a:r>
          </a:p>
          <a:p>
            <a:r>
              <a:rPr lang="en-US" sz="2400" spc="-100" smtClean="0">
                <a:latin typeface="Tahoma" pitchFamily="34" charset="0"/>
                <a:ea typeface="Tahoma" pitchFamily="34" charset="0"/>
                <a:cs typeface="Tahoma" pitchFamily="34" charset="0"/>
              </a:rPr>
              <a:t>Dùng ENT và RCO giúp nối tầng dễ dàng hơn.  </a:t>
            </a:r>
          </a:p>
          <a:p>
            <a:r>
              <a:rPr lang="en-US" sz="2400" spc="-100" smtClean="0">
                <a:latin typeface="Tahoma" pitchFamily="34" charset="0"/>
                <a:ea typeface="Tahoma" pitchFamily="34" charset="0"/>
                <a:cs typeface="Tahoma" pitchFamily="34" charset="0"/>
              </a:rPr>
              <a:t>     </a:t>
            </a: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dissolve">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wipe(left)">
                                      <p:cBhvr>
                                        <p:cTn id="32" dur="5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animEffect transition="in" filter="wipe(left)">
                                      <p:cBhvr>
                                        <p:cTn id="43"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56</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109538" y="1409700"/>
            <a:ext cx="8924925" cy="4038600"/>
          </a:xfrm>
          <a:prstGeom prst="rect">
            <a:avLst/>
          </a:prstGeom>
          <a:noFill/>
          <a:ln w="9525">
            <a:noFill/>
            <a:miter lim="800000"/>
            <a:headEnd/>
            <a:tailEnd/>
          </a:ln>
        </p:spPr>
      </p:pic>
      <p:sp>
        <p:nvSpPr>
          <p:cNvPr id="6" name="TextBox 5"/>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Nối nhiều tầng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edg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57</a:t>
            </a:fld>
            <a:endParaRPr lang="en-US"/>
          </a:p>
        </p:txBody>
      </p:sp>
      <p:sp>
        <p:nvSpPr>
          <p:cNvPr id="8" name="TextBox 7"/>
          <p:cNvSpPr txBox="1"/>
          <p:nvPr/>
        </p:nvSpPr>
        <p:spPr>
          <a:xfrm>
            <a:off x="228600" y="990600"/>
            <a:ext cx="8915400" cy="452431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Hai tầng được kích chung xung CLK, nhưng khối bên phải (khối 2) được disable khi nible ra trọng số thấp đến trị cuối, do ngõ ra TC1 chỉ thị.</a:t>
            </a:r>
          </a:p>
          <a:p>
            <a:r>
              <a:rPr lang="en-US" sz="2400" spc="-100" smtClean="0">
                <a:latin typeface="Tahoma" pitchFamily="34" charset="0"/>
                <a:ea typeface="Tahoma" pitchFamily="34" charset="0"/>
                <a:cs typeface="Tahoma" pitchFamily="34" charset="0"/>
              </a:rPr>
              <a:t>Khi Q3, Q2, Q1, Q0 đạt 1111 và nếu EN mức cao, thì TC1 cao, cho phép hai tầng đếm lên sau cạnh lên của clock.</a:t>
            </a:r>
          </a:p>
          <a:p>
            <a:r>
              <a:rPr lang="en-US" sz="2400" spc="-100" smtClean="0">
                <a:latin typeface="Tahoma" pitchFamily="34" charset="0"/>
                <a:ea typeface="Tahoma" pitchFamily="34" charset="0"/>
                <a:cs typeface="Tahoma" pitchFamily="34" charset="0"/>
              </a:rPr>
              <a:t>Tầng 1 trở về 0000 và tầng 2 tăng thêm từ ngõ ra trước.</a:t>
            </a:r>
          </a:p>
          <a:p>
            <a:r>
              <a:rPr lang="en-US" sz="2400" spc="-100" smtClean="0">
                <a:latin typeface="Tahoma" pitchFamily="34" charset="0"/>
                <a:ea typeface="Tahoma" pitchFamily="34" charset="0"/>
                <a:cs typeface="Tahoma" pitchFamily="34" charset="0"/>
              </a:rPr>
              <a:t>TC1 sẽ về mức thấp, do tầng 1 sắp đến trạng thái cuối.</a:t>
            </a:r>
          </a:p>
          <a:p>
            <a:r>
              <a:rPr lang="en-US" sz="2400" spc="-100" smtClean="0">
                <a:latin typeface="Tahoma" pitchFamily="34" charset="0"/>
                <a:ea typeface="Tahoma" pitchFamily="34" charset="0"/>
                <a:cs typeface="Tahoma" pitchFamily="34" charset="0"/>
              </a:rPr>
              <a:t>Với các xung clock tiếp, tầng 1 tiếp tục đếm lên nếu EN=1 cho đến khi đạt 1111 và quá trình lại tiếp tục.</a:t>
            </a:r>
          </a:p>
          <a:p>
            <a:r>
              <a:rPr lang="en-US" sz="2400" spc="-100" smtClean="0">
                <a:latin typeface="Tahoma" pitchFamily="34" charset="0"/>
                <a:ea typeface="Tahoma" pitchFamily="34" charset="0"/>
                <a:cs typeface="Tahoma" pitchFamily="34" charset="0"/>
              </a:rPr>
              <a:t>Khi mạch đếm 8 bit đạt 11111111, sẽ trở về 0000000 khi có xung. </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     </a:t>
            </a:r>
          </a:p>
        </p:txBody>
      </p:sp>
      <p:sp>
        <p:nvSpPr>
          <p:cNvPr id="6" name="TextBox 5"/>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Nối nhiều tầng (t.t)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 calcmode="lin" valueType="num">
                                      <p:cBhvr additive="base">
                                        <p:cTn id="22"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dissolve">
                                      <p:cBhvr>
                                        <p:cTn id="28" dur="500"/>
                                        <p:tgtEl>
                                          <p:spTgt spid="8">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5" end="5"/>
                                            </p:txEl>
                                          </p:spTgt>
                                        </p:tgtEl>
                                        <p:attrNameLst>
                                          <p:attrName>style.visibility</p:attrName>
                                        </p:attrNameLst>
                                      </p:cBhvr>
                                      <p:to>
                                        <p:strVal val="visible"/>
                                      </p:to>
                                    </p:set>
                                    <p:animEffect transition="in" filter="dissolve">
                                      <p:cBhvr>
                                        <p:cTn id="33"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58</a:t>
            </a:fld>
            <a:endParaRPr lang="en-US"/>
          </a:p>
        </p:txBody>
      </p:sp>
      <p:sp>
        <p:nvSpPr>
          <p:cNvPr id="6" name="TextBox 5"/>
          <p:cNvSpPr txBox="1"/>
          <p:nvPr/>
        </p:nvSpPr>
        <p:spPr>
          <a:xfrm>
            <a:off x="533400" y="1190685"/>
            <a:ext cx="8305800" cy="452431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Có thể nối thêm 74ALS163 theo cách trên.</a:t>
            </a:r>
          </a:p>
          <a:p>
            <a:r>
              <a:rPr lang="en-US" sz="2400" spc="-100" smtClean="0">
                <a:latin typeface="Tahoma" pitchFamily="34" charset="0"/>
                <a:ea typeface="Tahoma" pitchFamily="34" charset="0"/>
                <a:cs typeface="Tahoma" pitchFamily="34" charset="0"/>
              </a:rPr>
              <a:t>TC2 nối với EN của chip mới. TC2 lên cao khi Q7, Q6, Q5, Q4 là 1111 và TC1 lên cao, tức là Q3,Q2, Q1 và Q0 cũng bằng 1111 và EN ở mức cao.</a:t>
            </a:r>
          </a:p>
          <a:p>
            <a:r>
              <a:rPr lang="en-US" sz="2400" spc="-100" smtClean="0">
                <a:latin typeface="Tahoma" pitchFamily="34" charset="0"/>
                <a:ea typeface="Tahoma" pitchFamily="34" charset="0"/>
                <a:cs typeface="Tahoma" pitchFamily="34" charset="0"/>
              </a:rPr>
              <a:t>Phương thức nối này dùng được cho các IC khác (TTL hay CMOS), ngay cả với hệ đếm BCD.</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Loạt 74ALS190-191 (74HC190-191) cũng nối được bằng cách cho CTEN và RCO xuống mức thấp.</a:t>
            </a:r>
          </a:p>
          <a:p>
            <a:r>
              <a:rPr lang="en-US" sz="2400" spc="-100" smtClean="0">
                <a:latin typeface="Tahoma" pitchFamily="34" charset="0"/>
                <a:ea typeface="Tahoma" pitchFamily="34" charset="0"/>
                <a:cs typeface="Tahoma" pitchFamily="34" charset="0"/>
              </a:rPr>
              <a:t>74ALS190 – 191 nối theo cách này có thể đếm lên/xuống</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	 </a:t>
            </a:r>
          </a:p>
        </p:txBody>
      </p:sp>
      <p:cxnSp>
        <p:nvCxnSpPr>
          <p:cNvPr id="9" name="Straight Connector 8"/>
          <p:cNvCxnSpPr/>
          <p:nvPr/>
        </p:nvCxnSpPr>
        <p:spPr>
          <a:xfrm>
            <a:off x="609600" y="419100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Nối nhiều tầng (t.t)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cxnSp>
        <p:nvCxnSpPr>
          <p:cNvPr id="16" name="Straight Connector 15"/>
          <p:cNvCxnSpPr/>
          <p:nvPr/>
        </p:nvCxnSpPr>
        <p:spPr>
          <a:xfrm>
            <a:off x="1600200" y="419100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wipe(left)">
                                      <p:cBhvr>
                                        <p:cTn id="2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sp>
        <p:nvSpPr>
          <p:cNvPr id="6" name="TextBox 5"/>
          <p:cNvSpPr txBox="1"/>
          <p:nvPr/>
        </p:nvSpPr>
        <p:spPr>
          <a:xfrm>
            <a:off x="381000" y="685800"/>
            <a:ext cx="8305800" cy="415498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Bài luyện tập</a:t>
            </a:r>
            <a:r>
              <a:rPr lang="en-US" sz="2400" spc="-100" smtClean="0">
                <a:latin typeface="Tahoma" pitchFamily="34" charset="0"/>
                <a:ea typeface="Tahoma" pitchFamily="34" charset="0"/>
                <a:cs typeface="Tahoma" pitchFamily="34" charset="0"/>
              </a:rPr>
              <a:t>:</a:t>
            </a:r>
          </a:p>
          <a:p>
            <a:pPr marL="457200" indent="-457200">
              <a:buAutoNum type="arabicPeriod"/>
            </a:pPr>
            <a:r>
              <a:rPr lang="en-US" sz="2400" spc="-100" smtClean="0">
                <a:latin typeface="Tahoma" pitchFamily="34" charset="0"/>
                <a:ea typeface="Tahoma" pitchFamily="34" charset="0"/>
                <a:cs typeface="Tahoma" pitchFamily="34" charset="0"/>
              </a:rPr>
              <a:t>Mô tả chức năng các ngõ vào LOAD và D,C,B,A.</a:t>
            </a:r>
          </a:p>
          <a:p>
            <a:pPr marL="457200" indent="-457200">
              <a:buAutoNum type="arabicPeriod"/>
            </a:pPr>
            <a:r>
              <a:rPr lang="en-US" sz="2400" spc="-100" smtClean="0">
                <a:latin typeface="Tahoma" pitchFamily="34" charset="0"/>
                <a:ea typeface="Tahoma" pitchFamily="34" charset="0"/>
                <a:cs typeface="Tahoma" pitchFamily="34" charset="0"/>
              </a:rPr>
              <a:t>Mô tả chức năng ngõ vào CLR.</a:t>
            </a:r>
          </a:p>
          <a:p>
            <a:pPr marL="457200" indent="-457200">
              <a:buAutoNum type="arabicPeriod"/>
            </a:pPr>
            <a:r>
              <a:rPr lang="en-US" sz="2400" spc="-100" smtClean="0">
                <a:latin typeface="Tahoma" pitchFamily="34" charset="0"/>
                <a:ea typeface="Tahoma" pitchFamily="34" charset="0"/>
                <a:cs typeface="Tahoma" pitchFamily="34" charset="0"/>
              </a:rPr>
              <a:t>Đúng/sai: Không thể preset 74HC161 khi tác động CLR.</a:t>
            </a:r>
          </a:p>
          <a:p>
            <a:pPr marL="457200" indent="-457200">
              <a:buAutoNum type="arabicPeriod"/>
            </a:pPr>
            <a:r>
              <a:rPr lang="en-US" sz="2400" spc="-100" smtClean="0">
                <a:latin typeface="Tahoma" pitchFamily="34" charset="0"/>
                <a:ea typeface="Tahoma" pitchFamily="34" charset="0"/>
                <a:cs typeface="Tahoma" pitchFamily="34" charset="0"/>
              </a:rPr>
              <a:t>Mức logic cần cho ngõ vào điều khiển 74ALS162 để đếm được xung CLK?</a:t>
            </a:r>
          </a:p>
          <a:p>
            <a:pPr marL="457200" indent="-457200">
              <a:buFontTx/>
              <a:buAutoNum type="arabicPeriod"/>
            </a:pPr>
            <a:r>
              <a:rPr lang="en-US" sz="2400" spc="-100" smtClean="0">
                <a:latin typeface="Tahoma" pitchFamily="34" charset="0"/>
                <a:ea typeface="Tahoma" pitchFamily="34" charset="0"/>
                <a:cs typeface="Tahoma" pitchFamily="34" charset="0"/>
              </a:rPr>
              <a:t>Mức logic cần cho ngõ vào điều khiển 74ALS190 để đếm được xung CLK?</a:t>
            </a:r>
          </a:p>
          <a:p>
            <a:pPr marL="457200" indent="-457200">
              <a:buAutoNum type="arabicPeriod"/>
            </a:pPr>
            <a:r>
              <a:rPr lang="en-US" sz="2400" spc="-100" smtClean="0">
                <a:latin typeface="Tahoma" pitchFamily="34" charset="0"/>
                <a:ea typeface="Tahoma" pitchFamily="34" charset="0"/>
                <a:cs typeface="Tahoma" pitchFamily="34" charset="0"/>
              </a:rPr>
              <a:t>Tầm đếm tối đa của mạch nối 4 tầng dùng IC 74HC162?</a:t>
            </a:r>
          </a:p>
          <a:p>
            <a:pPr marL="457200" indent="-457200"/>
            <a:r>
              <a:rPr lang="en-US" sz="2400" spc="-100" smtClean="0">
                <a:latin typeface="Tahoma" pitchFamily="34" charset="0"/>
                <a:ea typeface="Tahoma" pitchFamily="34" charset="0"/>
                <a:cs typeface="Tahoma" pitchFamily="34" charset="0"/>
              </a:rPr>
              <a:t>      và tầm đếm tối đa của 74ALS190?   </a:t>
            </a:r>
          </a:p>
          <a:p>
            <a:r>
              <a:rPr lang="en-US" sz="2400" spc="-100" smtClean="0">
                <a:latin typeface="Tahoma" pitchFamily="34" charset="0"/>
                <a:ea typeface="Tahoma" pitchFamily="34" charset="0"/>
                <a:cs typeface="Tahoma" pitchFamily="34" charset="0"/>
              </a:rPr>
              <a:t>	 </a:t>
            </a:r>
          </a:p>
        </p:txBody>
      </p:sp>
      <p:cxnSp>
        <p:nvCxnSpPr>
          <p:cNvPr id="12" name="Straight Connector 11"/>
          <p:cNvCxnSpPr/>
          <p:nvPr/>
        </p:nvCxnSpPr>
        <p:spPr>
          <a:xfrm>
            <a:off x="4648200" y="106680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114800" y="144780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162800" y="1828800"/>
            <a:ext cx="6858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additive="base">
                                        <p:cTn id="17"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dissolv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dissolve">
                                      <p:cBhvr>
                                        <p:cTn id="28" dur="500"/>
                                        <p:tgtEl>
                                          <p:spTgt spid="6">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animEffect transition="in" filter="dissolve">
                                      <p:cBhvr>
                                        <p:cTn id="33" dur="500"/>
                                        <p:tgtEl>
                                          <p:spTgt spid="6">
                                            <p:txEl>
                                              <p:pRg st="6" end="6"/>
                                            </p:txEl>
                                          </p:spTgt>
                                        </p:tgtEl>
                                      </p:cBhvr>
                                    </p:animEffect>
                                  </p:childTnLst>
                                </p:cTn>
                              </p:par>
                              <p:par>
                                <p:cTn id="34" presetID="9" presetClass="entr" presetSubtype="0" fill="hold" nodeType="with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dissolve">
                                      <p:cBhvr>
                                        <p:cTn id="3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cstate="print"/>
          <a:tile tx="0" ty="0" sx="100000" sy="100000" flip="none" algn="tl"/>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304800" y="191869"/>
            <a:ext cx="4267200" cy="646331"/>
          </a:xfrm>
          <a:prstGeom prst="rect">
            <a:avLst/>
          </a:prstGeom>
          <a:noFill/>
        </p:spPr>
        <p:txBody>
          <a:bodyPr wrap="square" rtlCol="0">
            <a:spAutoFit/>
          </a:bodyPr>
          <a:lstStyle/>
          <a:p>
            <a:r>
              <a:rPr lang="en-US" sz="36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Objectives</a:t>
            </a:r>
            <a:endParaRPr lang="en-US" sz="36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76200" y="1607671"/>
            <a:ext cx="8915400" cy="3954929"/>
          </a:xfrm>
          <a:prstGeom prst="rect">
            <a:avLst/>
          </a:prstGeom>
          <a:noFill/>
        </p:spPr>
        <p:txBody>
          <a:bodyPr wrap="square" rtlCol="0">
            <a:spAutoFit/>
          </a:bodyPr>
          <a:lstStyle/>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Understand the operation and characteristics of synchronous and</a:t>
            </a:r>
          </a:p>
          <a:p>
            <a:pPr>
              <a:spcBef>
                <a:spcPts val="600"/>
              </a:spcBef>
            </a:pPr>
            <a:r>
              <a:rPr lang="en-US" sz="2400" spc="-100" smtClean="0">
                <a:latin typeface="Tahoma" pitchFamily="34" charset="0"/>
                <a:ea typeface="Tahoma" pitchFamily="34" charset="0"/>
                <a:cs typeface="Tahoma" pitchFamily="34" charset="0"/>
              </a:rPr>
              <a:t>asynchronous counters.</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Construct counters with MOD numbers less than 2</a:t>
            </a:r>
            <a:r>
              <a:rPr lang="en-US" sz="2400" spc="-100" baseline="30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Construct both up and down counters.</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Connect multistage counters.</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Analyze and evaluate various types of counters.</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Design arbitrary-sequence synchronous counters. </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Understand several types of schemes used to decode different types of counters.</a:t>
            </a:r>
          </a:p>
        </p:txBody>
      </p:sp>
      <p:sp>
        <p:nvSpPr>
          <p:cNvPr id="6" name="TextBox 5"/>
          <p:cNvSpPr txBox="1"/>
          <p:nvPr/>
        </p:nvSpPr>
        <p:spPr>
          <a:xfrm>
            <a:off x="0" y="986135"/>
            <a:ext cx="8305800" cy="461665"/>
          </a:xfrm>
          <a:prstGeom prst="rect">
            <a:avLst/>
          </a:prstGeom>
          <a:noFill/>
        </p:spPr>
        <p:txBody>
          <a:bodyPr wrap="square" rtlCol="0">
            <a:spAutoFit/>
          </a:bodyPr>
          <a:lstStyle/>
          <a:p>
            <a:r>
              <a:rPr lang="en-US" sz="2400" spc="-1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Upon completion of this chapter, you will be able to:</a:t>
            </a:r>
            <a:endParaRPr lang="en-US" sz="2400" spc="-1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 calcmode="lin" valueType="num">
                                      <p:cBhvr additive="base">
                                        <p:cTn id="30"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9">
                                            <p:txEl>
                                              <p:pRg st="4" end="4"/>
                                            </p:txEl>
                                          </p:spTgt>
                                        </p:tgtEl>
                                        <p:attrNameLst>
                                          <p:attrName>style.visibility</p:attrName>
                                        </p:attrNameLst>
                                      </p:cBhvr>
                                      <p:to>
                                        <p:strVal val="visible"/>
                                      </p:to>
                                    </p:set>
                                    <p:anim calcmode="lin" valueType="num">
                                      <p:cBhvr additive="base">
                                        <p:cTn id="36"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 calcmode="lin" valueType="num">
                                      <p:cBhvr additive="base">
                                        <p:cTn id="42"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 calcmode="lin" valueType="num">
                                      <p:cBhvr additive="base">
                                        <p:cTn id="48"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nodeType="clickEffect">
                                  <p:stCondLst>
                                    <p:cond delay="0"/>
                                  </p:stCondLst>
                                  <p:childTnLst>
                                    <p:set>
                                      <p:cBhvr>
                                        <p:cTn id="53" dur="1" fill="hold">
                                          <p:stCondLst>
                                            <p:cond delay="0"/>
                                          </p:stCondLst>
                                        </p:cTn>
                                        <p:tgtEl>
                                          <p:spTgt spid="9">
                                            <p:txEl>
                                              <p:pRg st="7" end="7"/>
                                            </p:txEl>
                                          </p:spTgt>
                                        </p:tgtEl>
                                        <p:attrNameLst>
                                          <p:attrName>style.visibility</p:attrName>
                                        </p:attrNameLst>
                                      </p:cBhvr>
                                      <p:to>
                                        <p:strVal val="visible"/>
                                      </p:to>
                                    </p:set>
                                    <p:anim calcmode="lin" valueType="num">
                                      <p:cBhvr additive="base">
                                        <p:cTn id="54" dur="500" fill="hold"/>
                                        <p:tgtEl>
                                          <p:spTgt spid="9">
                                            <p:txEl>
                                              <p:pRg st="7" end="7"/>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9">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60</a:t>
            </a:fld>
            <a:endParaRPr lang="en-US"/>
          </a:p>
        </p:txBody>
      </p:sp>
      <p:sp>
        <p:nvSpPr>
          <p:cNvPr id="5" name="TextBox 4"/>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Giải mã bộ đếm</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381000" y="986135"/>
            <a:ext cx="8305800" cy="1938992"/>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Phương pháp đơn giản nhất để hiển thị ngõ ra mạch đếm là dùng LED.</a:t>
            </a:r>
          </a:p>
          <a:p>
            <a:r>
              <a:rPr lang="en-US" sz="2400" spc="-100" smtClean="0">
                <a:latin typeface="Tahoma" pitchFamily="34" charset="0"/>
                <a:ea typeface="Tahoma" pitchFamily="34" charset="0"/>
                <a:cs typeface="Tahoma" pitchFamily="34" charset="0"/>
              </a:rPr>
              <a:t>Thí dụ, mạch giải mã mạch đếm BCD dùng LED. Khi ngõ ra là 110, ta muốn giải mã ra số 6 thập phân, và tiếp tục,..</a:t>
            </a:r>
          </a:p>
          <a:p>
            <a:r>
              <a:rPr lang="en-US" sz="2400" spc="-100" smtClean="0">
                <a:latin typeface="Tahoma" pitchFamily="34" charset="0"/>
                <a:ea typeface="Tahoma" pitchFamily="34" charset="0"/>
                <a:cs typeface="Tahoma" pitchFamily="34" charset="0"/>
              </a:rPr>
              <a:t>Ngoài ra, có thể dùng mạch giải mã dùng mạch logic.</a:t>
            </a:r>
          </a:p>
        </p:txBody>
      </p:sp>
      <p:pic>
        <p:nvPicPr>
          <p:cNvPr id="5127" name="Picture 7"/>
          <p:cNvPicPr>
            <a:picLocks noChangeAspect="1" noChangeArrowheads="1"/>
          </p:cNvPicPr>
          <p:nvPr/>
        </p:nvPicPr>
        <p:blipFill>
          <a:blip r:embed="rId3" cstate="print"/>
          <a:srcRect/>
          <a:stretch>
            <a:fillRect/>
          </a:stretch>
        </p:blipFill>
        <p:spPr bwMode="auto">
          <a:xfrm>
            <a:off x="581025" y="4495800"/>
            <a:ext cx="7496175" cy="2200275"/>
          </a:xfrm>
          <a:prstGeom prst="rect">
            <a:avLst/>
          </a:prstGeom>
          <a:noFill/>
          <a:ln w="9525">
            <a:noFill/>
            <a:miter lim="800000"/>
            <a:headEnd/>
            <a:tailEnd/>
          </a:ln>
        </p:spPr>
      </p:pic>
      <p:sp>
        <p:nvSpPr>
          <p:cNvPr id="12" name="TextBox 11"/>
          <p:cNvSpPr txBox="1"/>
          <p:nvPr/>
        </p:nvSpPr>
        <p:spPr>
          <a:xfrm>
            <a:off x="228600" y="2971800"/>
            <a:ext cx="83058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Mạch giải mã tác động mức cao:</a:t>
            </a:r>
          </a:p>
          <a:p>
            <a:r>
              <a:rPr lang="en-US" sz="2400" spc="-100" smtClean="0">
                <a:latin typeface="Tahoma" pitchFamily="34" charset="0"/>
                <a:ea typeface="Tahoma" pitchFamily="34" charset="0"/>
                <a:cs typeface="Tahoma" pitchFamily="34" charset="0"/>
              </a:rPr>
              <a:t>Mạch tạo ngõ ra mức cao khi giải mã, thí dụ: </a:t>
            </a:r>
          </a:p>
          <a:p>
            <a:r>
              <a:rPr lang="en-US" sz="2400" spc="-100" smtClean="0">
                <a:latin typeface="Tahoma" pitchFamily="34" charset="0"/>
                <a:ea typeface="Tahoma" pitchFamily="34" charset="0"/>
                <a:cs typeface="Tahoma" pitchFamily="34" charset="0"/>
              </a:rPr>
              <a:t>Xét mạch đếm MOD – 8 và mạch giải mã dùng cổng AND </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left)">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5127"/>
                                        </p:tgtEl>
                                        <p:attrNameLst>
                                          <p:attrName>style.visibility</p:attrName>
                                        </p:attrNameLst>
                                      </p:cBhvr>
                                      <p:to>
                                        <p:strVal val="visible"/>
                                      </p:to>
                                    </p:set>
                                    <p:animEffect transition="in" filter="wedge">
                                      <p:cBhvr>
                                        <p:cTn id="27" dur="2000"/>
                                        <p:tgtEl>
                                          <p:spTgt spid="51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xEl>
                                              <p:pRg st="1" end="1"/>
                                            </p:txEl>
                                          </p:spTgt>
                                        </p:tgtEl>
                                        <p:attrNameLst>
                                          <p:attrName>style.visibility</p:attrName>
                                        </p:attrNameLst>
                                      </p:cBhvr>
                                      <p:to>
                                        <p:strVal val="visible"/>
                                      </p:to>
                                    </p:set>
                                    <p:animEffect transition="in" filter="wipe(left)">
                                      <p:cBhvr>
                                        <p:cTn id="32" dur="500"/>
                                        <p:tgtEl>
                                          <p:spTgt spid="1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animEffect transition="in" filter="wipe(left)">
                                      <p:cBhvr>
                                        <p:cTn id="37"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61</a:t>
            </a:fld>
            <a:endParaRPr lang="en-US"/>
          </a:p>
        </p:txBody>
      </p:sp>
      <p:pic>
        <p:nvPicPr>
          <p:cNvPr id="6147" name="Picture 3"/>
          <p:cNvPicPr>
            <a:picLocks noChangeAspect="1" noChangeArrowheads="1"/>
          </p:cNvPicPr>
          <p:nvPr/>
        </p:nvPicPr>
        <p:blipFill>
          <a:blip r:embed="rId3" cstate="print"/>
          <a:srcRect/>
          <a:stretch>
            <a:fillRect/>
          </a:stretch>
        </p:blipFill>
        <p:spPr bwMode="auto">
          <a:xfrm>
            <a:off x="609600" y="1590675"/>
            <a:ext cx="2800350" cy="5114925"/>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3171825" y="1381125"/>
            <a:ext cx="4219575" cy="742950"/>
          </a:xfrm>
          <a:prstGeom prst="rect">
            <a:avLst/>
          </a:prstGeom>
          <a:noFill/>
          <a:ln w="9525">
            <a:noFill/>
            <a:miter lim="800000"/>
            <a:headEnd/>
            <a:tailEnd/>
          </a:ln>
        </p:spPr>
      </p:pic>
      <p:pic>
        <p:nvPicPr>
          <p:cNvPr id="6149" name="Picture 5"/>
          <p:cNvPicPr>
            <a:picLocks noChangeAspect="1" noChangeArrowheads="1"/>
          </p:cNvPicPr>
          <p:nvPr/>
        </p:nvPicPr>
        <p:blipFill>
          <a:blip r:embed="rId5" cstate="print"/>
          <a:srcRect/>
          <a:stretch>
            <a:fillRect/>
          </a:stretch>
        </p:blipFill>
        <p:spPr bwMode="auto">
          <a:xfrm>
            <a:off x="3581400" y="2200275"/>
            <a:ext cx="3705225" cy="4276725"/>
          </a:xfrm>
          <a:prstGeom prst="rect">
            <a:avLst/>
          </a:prstGeom>
          <a:noFill/>
          <a:ln w="9525">
            <a:noFill/>
            <a:miter lim="800000"/>
            <a:headEnd/>
            <a:tailEnd/>
          </a:ln>
        </p:spPr>
      </p:pic>
      <p:sp>
        <p:nvSpPr>
          <p:cNvPr id="9" name="TextBox 8"/>
          <p:cNvSpPr txBox="1"/>
          <p:nvPr/>
        </p:nvSpPr>
        <p:spPr>
          <a:xfrm>
            <a:off x="0" y="0"/>
            <a:ext cx="9144000" cy="615553"/>
          </a:xfrm>
          <a:prstGeom prst="rect">
            <a:avLst/>
          </a:prstGeom>
          <a:noFill/>
        </p:spPr>
        <p:txBody>
          <a:bodyPr wrap="square" rtlCol="0">
            <a:spAutoFit/>
          </a:bodyPr>
          <a:lstStyle/>
          <a:p>
            <a:r>
              <a:rPr lang="en-US" sz="3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giải mã dùng AND cho mạch đếm MOD-8:</a:t>
            </a: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dissolve">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dissolve">
                                      <p:cBhvr>
                                        <p:cTn id="12" dur="500"/>
                                        <p:tgtEl>
                                          <p:spTgt spid="61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dissolve">
                                      <p:cBhvr>
                                        <p:cTn id="17"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62</a:t>
            </a:fld>
            <a:endParaRPr lang="en-US"/>
          </a:p>
        </p:txBody>
      </p:sp>
      <p:sp>
        <p:nvSpPr>
          <p:cNvPr id="7" name="TextBox 6"/>
          <p:cNvSpPr txBox="1"/>
          <p:nvPr/>
        </p:nvSpPr>
        <p:spPr>
          <a:xfrm>
            <a:off x="381000" y="933271"/>
            <a:ext cx="8305800" cy="1200329"/>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a:t>
            </a:r>
          </a:p>
          <a:p>
            <a:r>
              <a:rPr lang="en-US" sz="2400" spc="-100" smtClean="0">
                <a:latin typeface="Tahoma" pitchFamily="34" charset="0"/>
                <a:ea typeface="Tahoma" pitchFamily="34" charset="0"/>
                <a:cs typeface="Tahoma" pitchFamily="34" charset="0"/>
              </a:rPr>
              <a:t>Cần bao nhiêu cổng AND để giải mã các trạng thái ra của bộ đếm MOD – 32? Số ngõ vào của cổng giải mã số 21? </a:t>
            </a:r>
          </a:p>
        </p:txBody>
      </p:sp>
      <p:sp>
        <p:nvSpPr>
          <p:cNvPr id="8" name="TextBox 7"/>
          <p:cNvSpPr txBox="1"/>
          <p:nvPr/>
        </p:nvSpPr>
        <p:spPr>
          <a:xfrm>
            <a:off x="457200" y="2286000"/>
            <a:ext cx="8458200" cy="3785652"/>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a:t>
            </a:r>
          </a:p>
          <a:p>
            <a:r>
              <a:rPr lang="en-US" sz="2400" spc="-100" smtClean="0">
                <a:latin typeface="Tahoma" pitchFamily="34" charset="0"/>
                <a:ea typeface="Tahoma" pitchFamily="34" charset="0"/>
                <a:cs typeface="Tahoma" pitchFamily="34" charset="0"/>
              </a:rPr>
              <a:t>Bộ đếm MOD – 32 có 32 trạng thái ra. Một cổng AND cần cho một trạng thái, tức là cần 32 cổng.</a:t>
            </a:r>
          </a:p>
          <a:p>
            <a:r>
              <a:rPr lang="en-US" sz="2400" spc="-100" smtClean="0">
                <a:latin typeface="Tahoma" pitchFamily="34" charset="0"/>
                <a:ea typeface="Tahoma" pitchFamily="34" charset="0"/>
                <a:cs typeface="Tahoma" pitchFamily="34" charset="0"/>
              </a:rPr>
              <a:t>Do 32 = 2</a:t>
            </a:r>
            <a:r>
              <a:rPr lang="en-US" sz="2400" spc="-100" baseline="30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 mạch đếm có 5 FF, nên có 5 ngõ vào cổng AND.</a:t>
            </a:r>
          </a:p>
          <a:p>
            <a:r>
              <a:rPr lang="en-US" sz="2400" spc="-100" smtClean="0">
                <a:latin typeface="Tahoma" pitchFamily="34" charset="0"/>
                <a:ea typeface="Tahoma" pitchFamily="34" charset="0"/>
                <a:cs typeface="Tahoma" pitchFamily="34" charset="0"/>
              </a:rPr>
              <a:t>Giải mã trạng thái 21(tức là 10101</a:t>
            </a:r>
            <a:r>
              <a:rPr lang="en-US" sz="2400" spc="-100" baseline="-25000" smtClean="0">
                <a:latin typeface="Tahoma" pitchFamily="34" charset="0"/>
                <a:ea typeface="Tahoma" pitchFamily="34" charset="0"/>
                <a:cs typeface="Tahoma" pitchFamily="34" charset="0"/>
              </a:rPr>
              <a:t>2</a:t>
            </a:r>
            <a:r>
              <a:rPr lang="en-US" sz="2400" spc="-100" smtClean="0">
                <a:latin typeface="Tahoma" pitchFamily="34" charset="0"/>
                <a:ea typeface="Tahoma" pitchFamily="34" charset="0"/>
                <a:cs typeface="Tahoma" pitchFamily="34" charset="0"/>
              </a:rPr>
              <a:t>) cần ngõ vào cổng AND là E, D, C, B và A với E là MSB.</a:t>
            </a:r>
          </a:p>
          <a:p>
            <a:endParaRPr lang="en-US" sz="2400" spc="-100" smtClean="0">
              <a:latin typeface="Tahoma" pitchFamily="34" charset="0"/>
              <a:ea typeface="Tahoma" pitchFamily="34" charset="0"/>
              <a:cs typeface="Tahoma" pitchFamily="34" charset="0"/>
            </a:endParaRPr>
          </a:p>
          <a:p>
            <a:r>
              <a:rPr lang="en-US" sz="2400" spc="-100" smtClean="0">
                <a:latin typeface="Tahoma" pitchFamily="34" charset="0"/>
                <a:ea typeface="Tahoma" pitchFamily="34" charset="0"/>
                <a:cs typeface="Tahoma" pitchFamily="34" charset="0"/>
              </a:rPr>
              <a:t>Ghi chú: Các bạn có thể thử thiết kế mạch từ bảng sự thật </a:t>
            </a:r>
          </a:p>
          <a:p>
            <a:endParaRPr lang="en-US" sz="2400" smtClean="0">
              <a:latin typeface="Arial-Rounded"/>
            </a:endParaRPr>
          </a:p>
          <a:p>
            <a:r>
              <a:rPr lang="en-US" sz="2400" smtClean="0">
                <a:latin typeface="Arial-Rounded"/>
              </a:rPr>
              <a:t>  </a:t>
            </a:r>
          </a:p>
        </p:txBody>
      </p:sp>
      <p:cxnSp>
        <p:nvCxnSpPr>
          <p:cNvPr id="10" name="Straight Connector 9"/>
          <p:cNvCxnSpPr/>
          <p:nvPr/>
        </p:nvCxnSpPr>
        <p:spPr>
          <a:xfrm>
            <a:off x="1219200" y="41910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981200" y="4191000"/>
            <a:ext cx="228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dissolve">
                                      <p:cBhvr>
                                        <p:cTn id="13" dur="500"/>
                                        <p:tgtEl>
                                          <p:spTgt spid="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left)">
                                      <p:cBhvr>
                                        <p:cTn id="18" dur="500"/>
                                        <p:tgtEl>
                                          <p:spTgt spid="8">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dissolve">
                                      <p:cBhvr>
                                        <p:cTn id="23" dur="500"/>
                                        <p:tgtEl>
                                          <p:spTgt spid="8">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wipe(left)">
                                      <p:cBhvr>
                                        <p:cTn id="28" dur="10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63</a:t>
            </a:fld>
            <a:endParaRPr lang="en-US"/>
          </a:p>
        </p:txBody>
      </p:sp>
      <p:sp>
        <p:nvSpPr>
          <p:cNvPr id="6" name="TextBox 5"/>
          <p:cNvSpPr txBox="1"/>
          <p:nvPr/>
        </p:nvSpPr>
        <p:spPr>
          <a:xfrm>
            <a:off x="381000" y="533400"/>
            <a:ext cx="8534400" cy="4524315"/>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 mã tác động mức thấp:</a:t>
            </a:r>
          </a:p>
          <a:p>
            <a:r>
              <a:rPr lang="en-US" sz="2400" spc="-100" smtClean="0">
                <a:latin typeface="Tahoma" pitchFamily="34" charset="0"/>
                <a:ea typeface="Tahoma" pitchFamily="34" charset="0"/>
                <a:cs typeface="Tahoma" pitchFamily="34" charset="0"/>
              </a:rPr>
              <a:t>Chỉ cần dùng cổng NAND thay cho  AND để giải mã.</a:t>
            </a:r>
          </a:p>
          <a:p>
            <a:endParaRPr lang="en-US" sz="2400" b="1" spc="-100" smtClean="0">
              <a:solidFill>
                <a:srgbClr val="C00000"/>
              </a:solidFill>
              <a:latin typeface="Tahoma" pitchFamily="34" charset="0"/>
              <a:ea typeface="Tahoma" pitchFamily="34" charset="0"/>
              <a:cs typeface="Tahoma" pitchFamily="34" charset="0"/>
            </a:endParaRPr>
          </a:p>
          <a:p>
            <a:r>
              <a:rPr lang="en-US" sz="2400" b="1" spc="-100" smtClean="0">
                <a:solidFill>
                  <a:srgbClr val="C0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Hình dưới đây vẽ mạch tạo tín hiệu điều khiển các thiết bị như động cơ, rơ le,...  </a:t>
            </a:r>
          </a:p>
          <a:p>
            <a:r>
              <a:rPr lang="en-US" sz="2400" spc="-100" smtClean="0">
                <a:latin typeface="Tahoma" pitchFamily="34" charset="0"/>
                <a:ea typeface="Tahoma" pitchFamily="34" charset="0"/>
                <a:cs typeface="Tahoma" pitchFamily="34" charset="0"/>
              </a:rPr>
              <a:t>Dùng mạch đếm MOD – 16. Khi mạch đếm lên 8 (1000), cổng NAND phía trên cho ngõ ra 0, set FF X về 1. </a:t>
            </a:r>
          </a:p>
          <a:p>
            <a:r>
              <a:rPr lang="en-US" sz="2400" spc="-100" smtClean="0">
                <a:latin typeface="Tahoma" pitchFamily="34" charset="0"/>
                <a:ea typeface="Tahoma" pitchFamily="34" charset="0"/>
                <a:cs typeface="Tahoma" pitchFamily="34" charset="0"/>
              </a:rPr>
              <a:t>FFX tiếp tục duy trì 1 cho đến khi mạch đếm đạt 14 (1110), cổng NAND giải mã phía dưới tạo mức 0, xóa FFX về 0.</a:t>
            </a:r>
          </a:p>
          <a:p>
            <a:r>
              <a:rPr lang="en-US" sz="2400" spc="-100" smtClean="0">
                <a:latin typeface="Tahoma" pitchFamily="34" charset="0"/>
                <a:ea typeface="Tahoma" pitchFamily="34" charset="0"/>
                <a:cs typeface="Tahoma" pitchFamily="34" charset="0"/>
              </a:rPr>
              <a:t>Ngõ ra X chỉ ở mức cao giữa 8 và 14 trong từng chu kỳ đếm.</a:t>
            </a:r>
          </a:p>
          <a:p>
            <a:r>
              <a:rPr lang="en-US" sz="2400" spc="-100" smtClean="0">
                <a:latin typeface="Tahoma" pitchFamily="34" charset="0"/>
                <a:ea typeface="Tahoma" pitchFamily="34" charset="0"/>
                <a:cs typeface="Tahoma" pitchFamily="34" charset="0"/>
              </a:rPr>
              <a:t>    </a:t>
            </a: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additive="base">
                                        <p:cTn id="7"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dissolve">
                                      <p:cBhvr>
                                        <p:cTn id="23" dur="500"/>
                                        <p:tgtEl>
                                          <p:spTgt spid="6">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wipe(left)">
                                      <p:cBhvr>
                                        <p:cTn id="28"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pic>
        <p:nvPicPr>
          <p:cNvPr id="9218" name="Picture 2"/>
          <p:cNvPicPr>
            <a:picLocks noChangeAspect="1" noChangeArrowheads="1"/>
          </p:cNvPicPr>
          <p:nvPr/>
        </p:nvPicPr>
        <p:blipFill>
          <a:blip r:embed="rId3" cstate="print"/>
          <a:srcRect/>
          <a:stretch>
            <a:fillRect/>
          </a:stretch>
        </p:blipFill>
        <p:spPr bwMode="auto">
          <a:xfrm>
            <a:off x="609600" y="1143000"/>
            <a:ext cx="8109857" cy="2438400"/>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552450" y="3646515"/>
            <a:ext cx="3562350" cy="3135285"/>
          </a:xfrm>
          <a:prstGeom prst="rect">
            <a:avLst/>
          </a:prstGeom>
          <a:noFill/>
          <a:ln w="9525">
            <a:noFill/>
            <a:miter lim="800000"/>
            <a:headEnd/>
            <a:tailEnd/>
          </a:ln>
        </p:spPr>
      </p:pic>
      <p:pic>
        <p:nvPicPr>
          <p:cNvPr id="9220" name="Picture 4"/>
          <p:cNvPicPr>
            <a:picLocks noChangeAspect="1" noChangeArrowheads="1"/>
          </p:cNvPicPr>
          <p:nvPr/>
        </p:nvPicPr>
        <p:blipFill>
          <a:blip r:embed="rId5" cstate="print"/>
          <a:srcRect/>
          <a:stretch>
            <a:fillRect/>
          </a:stretch>
        </p:blipFill>
        <p:spPr bwMode="auto">
          <a:xfrm>
            <a:off x="4972050" y="4114800"/>
            <a:ext cx="2724150" cy="1658178"/>
          </a:xfrm>
          <a:prstGeom prst="rect">
            <a:avLst/>
          </a:prstGeom>
          <a:noFill/>
          <a:ln w="9525">
            <a:noFill/>
            <a:miter lim="800000"/>
            <a:headEnd/>
            <a:tailEnd/>
          </a:ln>
        </p:spPr>
      </p:pic>
      <p:sp>
        <p:nvSpPr>
          <p:cNvPr id="8" name="TextBox 7"/>
          <p:cNvSpPr txBox="1"/>
          <p:nvPr/>
        </p:nvSpPr>
        <p:spPr>
          <a:xfrm>
            <a:off x="152400" y="381000"/>
            <a:ext cx="8534400" cy="461665"/>
          </a:xfrm>
          <a:prstGeom prst="rect">
            <a:avLst/>
          </a:prstGeom>
          <a:noFill/>
        </p:spPr>
        <p:txBody>
          <a:bodyPr wrap="square" rtlCol="0">
            <a:spAutoFit/>
          </a:bodyPr>
          <a:lstStyle/>
          <a:p>
            <a:r>
              <a:rPr lang="en-US" sz="2400" b="1" smtClean="0">
                <a:solidFill>
                  <a:srgbClr val="C00000"/>
                </a:solidFill>
                <a:latin typeface="Arial-Rounded"/>
              </a:rPr>
              <a:t>Thí dụ về giải mã:</a:t>
            </a:r>
            <a:endParaRPr lang="en-US" sz="2400" smtClean="0">
              <a:latin typeface="Arial-Rounded"/>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edge">
                                      <p:cBhvr>
                                        <p:cTn id="7" dur="20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dissolve">
                                      <p:cBhvr>
                                        <p:cTn id="12" dur="500"/>
                                        <p:tgtEl>
                                          <p:spTgt spid="92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dissolve">
                                      <p:cBhvr>
                                        <p:cTn id="1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65</a:t>
            </a:fld>
            <a:endParaRPr lang="en-US"/>
          </a:p>
        </p:txBody>
      </p:sp>
      <p:sp>
        <p:nvSpPr>
          <p:cNvPr id="7" name="TextBox 6"/>
          <p:cNvSpPr txBox="1"/>
          <p:nvPr/>
        </p:nvSpPr>
        <p:spPr>
          <a:xfrm>
            <a:off x="152400" y="381000"/>
            <a:ext cx="8534400" cy="267765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Giải mã bộ đếm BCD:</a:t>
            </a:r>
          </a:p>
          <a:p>
            <a:r>
              <a:rPr lang="en-US" sz="2400" spc="-100" smtClean="0">
                <a:latin typeface="Tahoma" pitchFamily="34" charset="0"/>
                <a:ea typeface="Tahoma" pitchFamily="34" charset="0"/>
                <a:cs typeface="Tahoma" pitchFamily="34" charset="0"/>
              </a:rPr>
              <a:t>Bộ đếm có 10 trạng thái, có thể được giải mã dùng phương pháp đã trình bày. </a:t>
            </a:r>
          </a:p>
          <a:p>
            <a:r>
              <a:rPr lang="en-US" sz="2400" spc="-100" smtClean="0">
                <a:latin typeface="Tahoma" pitchFamily="34" charset="0"/>
                <a:ea typeface="Tahoma" pitchFamily="34" charset="0"/>
                <a:cs typeface="Tahoma" pitchFamily="34" charset="0"/>
              </a:rPr>
              <a:t>Bộ giải mã BCD cho ra 10 ngõ ra tương ứng với số thập phân từ 0 đến 9. </a:t>
            </a:r>
          </a:p>
          <a:p>
            <a:r>
              <a:rPr lang="en-US" sz="2400" spc="-100" smtClean="0">
                <a:latin typeface="Tahoma" pitchFamily="34" charset="0"/>
                <a:ea typeface="Tahoma" pitchFamily="34" charset="0"/>
                <a:cs typeface="Tahoma" pitchFamily="34" charset="0"/>
              </a:rPr>
              <a:t>Ngoài ra, thường dùng phép giải mã từ BCD/7 đoạn dùng LED hay LCD. </a:t>
            </a:r>
          </a:p>
        </p:txBody>
      </p:sp>
      <p:pic>
        <p:nvPicPr>
          <p:cNvPr id="1026" name="Picture 2"/>
          <p:cNvPicPr>
            <a:picLocks noChangeAspect="1" noChangeArrowheads="1"/>
          </p:cNvPicPr>
          <p:nvPr/>
        </p:nvPicPr>
        <p:blipFill>
          <a:blip r:embed="rId3" cstate="print"/>
          <a:srcRect/>
          <a:stretch>
            <a:fillRect/>
          </a:stretch>
        </p:blipFill>
        <p:spPr bwMode="auto">
          <a:xfrm>
            <a:off x="1219200" y="3352800"/>
            <a:ext cx="5410200" cy="2832100"/>
          </a:xfrm>
          <a:prstGeom prst="rect">
            <a:avLst/>
          </a:prstGeom>
          <a:noFill/>
          <a:ln w="9525">
            <a:noFill/>
            <a:miter lim="800000"/>
            <a:headEnd/>
            <a:tailEnd/>
          </a:ln>
        </p:spPr>
      </p:pic>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dissolv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dissolv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dissolv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66</a:t>
            </a:fld>
            <a:endParaRPr lang="en-US"/>
          </a:p>
        </p:txBody>
      </p:sp>
      <p:sp>
        <p:nvSpPr>
          <p:cNvPr id="5" name="TextBox 4"/>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Phân tích mạch đếm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pic>
        <p:nvPicPr>
          <p:cNvPr id="10242" name="Picture 2"/>
          <p:cNvPicPr>
            <a:picLocks noChangeAspect="1" noChangeArrowheads="1"/>
          </p:cNvPicPr>
          <p:nvPr/>
        </p:nvPicPr>
        <p:blipFill>
          <a:blip r:embed="rId3" cstate="print"/>
          <a:srcRect/>
          <a:stretch>
            <a:fillRect/>
          </a:stretch>
        </p:blipFill>
        <p:spPr bwMode="auto">
          <a:xfrm>
            <a:off x="533399" y="3962400"/>
            <a:ext cx="7862869" cy="2819400"/>
          </a:xfrm>
          <a:prstGeom prst="rect">
            <a:avLst/>
          </a:prstGeom>
          <a:noFill/>
          <a:ln w="9525">
            <a:noFill/>
            <a:miter lim="800000"/>
            <a:headEnd/>
            <a:tailEnd/>
          </a:ln>
        </p:spPr>
      </p:pic>
      <p:sp>
        <p:nvSpPr>
          <p:cNvPr id="8" name="TextBox 7"/>
          <p:cNvSpPr txBox="1"/>
          <p:nvPr/>
        </p:nvSpPr>
        <p:spPr>
          <a:xfrm>
            <a:off x="457200" y="990600"/>
            <a:ext cx="83820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Phân tích dựa trên: trạng thái hiện tại và trạng thái kế tiếp.</a:t>
            </a:r>
          </a:p>
          <a:p>
            <a:r>
              <a:rPr lang="en-US" sz="2400" spc="-100" smtClean="0">
                <a:latin typeface="Tahoma" pitchFamily="34" charset="0"/>
                <a:ea typeface="Tahoma" pitchFamily="34" charset="0"/>
                <a:cs typeface="Tahoma" pitchFamily="34" charset="0"/>
              </a:rPr>
              <a:t>Thí dụ trong mạch trên với </a:t>
            </a:r>
            <a:endParaRPr lang="en-US" sz="2400" spc="-100">
              <a:latin typeface="Tahoma" pitchFamily="34" charset="0"/>
              <a:ea typeface="Tahoma" pitchFamily="34" charset="0"/>
              <a:cs typeface="Tahoma" pitchFamily="34" charset="0"/>
            </a:endParaRPr>
          </a:p>
        </p:txBody>
      </p:sp>
      <p:pic>
        <p:nvPicPr>
          <p:cNvPr id="10244" name="Picture 4"/>
          <p:cNvPicPr>
            <a:picLocks noChangeAspect="1" noChangeArrowheads="1"/>
          </p:cNvPicPr>
          <p:nvPr/>
        </p:nvPicPr>
        <p:blipFill>
          <a:blip r:embed="rId4" cstate="print"/>
          <a:srcRect/>
          <a:stretch>
            <a:fillRect/>
          </a:stretch>
        </p:blipFill>
        <p:spPr bwMode="auto">
          <a:xfrm>
            <a:off x="838200" y="1752600"/>
            <a:ext cx="7620000" cy="487213"/>
          </a:xfrm>
          <a:prstGeom prst="rect">
            <a:avLst/>
          </a:prstGeom>
          <a:noFill/>
          <a:ln w="9525">
            <a:noFill/>
            <a:miter lim="800000"/>
            <a:headEnd/>
            <a:tailEnd/>
          </a:ln>
        </p:spPr>
      </p:pic>
      <p:sp>
        <p:nvSpPr>
          <p:cNvPr id="11" name="TextBox 10"/>
          <p:cNvSpPr txBox="1"/>
          <p:nvPr/>
        </p:nvSpPr>
        <p:spPr>
          <a:xfrm>
            <a:off x="228600" y="2209800"/>
            <a:ext cx="8686800" cy="1569660"/>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Gọi trạng thái hiện tại CBA =000</a:t>
            </a:r>
          </a:p>
          <a:p>
            <a:r>
              <a:rPr lang="en-US" sz="2400" spc="-100" smtClean="0">
                <a:latin typeface="Tahoma" pitchFamily="34" charset="0"/>
                <a:ea typeface="Tahoma" pitchFamily="34" charset="0"/>
                <a:cs typeface="Tahoma" pitchFamily="34" charset="0"/>
              </a:rPr>
              <a:t> </a:t>
            </a:r>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sym typeface="Wingdings 3"/>
              </a:rPr>
              <a:t>J</a:t>
            </a:r>
            <a:r>
              <a:rPr lang="en-US" sz="2400" spc="-100" baseline="-25000" smtClean="0">
                <a:latin typeface="Tahoma" pitchFamily="34" charset="0"/>
                <a:ea typeface="Tahoma" pitchFamily="34" charset="0"/>
                <a:cs typeface="Tahoma" pitchFamily="34" charset="0"/>
                <a:sym typeface="Wingdings 3"/>
              </a:rPr>
              <a:t>C</a:t>
            </a:r>
            <a:r>
              <a:rPr lang="en-US" sz="2400" spc="-100" smtClean="0">
                <a:latin typeface="Tahoma" pitchFamily="34" charset="0"/>
                <a:ea typeface="Tahoma" pitchFamily="34" charset="0"/>
                <a:cs typeface="Tahoma" pitchFamily="34" charset="0"/>
                <a:sym typeface="Wingdings 3"/>
              </a:rPr>
              <a:t>K</a:t>
            </a:r>
            <a:r>
              <a:rPr lang="en-US" sz="2400" spc="-100" baseline="-25000" smtClean="0">
                <a:latin typeface="Tahoma" pitchFamily="34" charset="0"/>
                <a:ea typeface="Tahoma" pitchFamily="34" charset="0"/>
                <a:cs typeface="Tahoma" pitchFamily="34" charset="0"/>
                <a:sym typeface="Wingdings 3"/>
              </a:rPr>
              <a:t>C</a:t>
            </a:r>
            <a:r>
              <a:rPr lang="en-US" sz="2400" spc="-100" smtClean="0">
                <a:latin typeface="Tahoma" pitchFamily="34" charset="0"/>
                <a:ea typeface="Tahoma" pitchFamily="34" charset="0"/>
                <a:cs typeface="Tahoma" pitchFamily="34" charset="0"/>
                <a:sym typeface="Wingdings 3"/>
              </a:rPr>
              <a:t>=00</a:t>
            </a:r>
            <a:r>
              <a:rPr lang="en-US" sz="2400"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sym typeface="Wingdings 3"/>
              </a:rPr>
              <a:t>J</a:t>
            </a:r>
            <a:r>
              <a:rPr lang="en-US" sz="2400" spc="-100" baseline="-25000" smtClean="0">
                <a:latin typeface="Tahoma" pitchFamily="34" charset="0"/>
                <a:ea typeface="Tahoma" pitchFamily="34" charset="0"/>
                <a:cs typeface="Tahoma" pitchFamily="34" charset="0"/>
                <a:sym typeface="Wingdings 3"/>
              </a:rPr>
              <a:t>B</a:t>
            </a:r>
            <a:r>
              <a:rPr lang="en-US" sz="2400" spc="-100" smtClean="0">
                <a:latin typeface="Tahoma" pitchFamily="34" charset="0"/>
                <a:ea typeface="Tahoma" pitchFamily="34" charset="0"/>
                <a:cs typeface="Tahoma" pitchFamily="34" charset="0"/>
                <a:sym typeface="Wingdings 3"/>
              </a:rPr>
              <a:t>K</a:t>
            </a:r>
            <a:r>
              <a:rPr lang="en-US" sz="2400" spc="-100" baseline="-25000" smtClean="0">
                <a:latin typeface="Tahoma" pitchFamily="34" charset="0"/>
                <a:ea typeface="Tahoma" pitchFamily="34" charset="0"/>
                <a:cs typeface="Tahoma" pitchFamily="34" charset="0"/>
                <a:sym typeface="Wingdings 3"/>
              </a:rPr>
              <a:t>B</a:t>
            </a:r>
            <a:r>
              <a:rPr lang="en-US" sz="2400" spc="-100" smtClean="0">
                <a:latin typeface="Tahoma" pitchFamily="34" charset="0"/>
                <a:ea typeface="Tahoma" pitchFamily="34" charset="0"/>
                <a:cs typeface="Tahoma" pitchFamily="34" charset="0"/>
                <a:sym typeface="Wingdings 3"/>
              </a:rPr>
              <a:t>=00; J</a:t>
            </a:r>
            <a:r>
              <a:rPr lang="en-US" sz="2400" spc="-100" baseline="-25000" smtClean="0">
                <a:latin typeface="Tahoma" pitchFamily="34" charset="0"/>
                <a:ea typeface="Tahoma" pitchFamily="34" charset="0"/>
                <a:cs typeface="Tahoma" pitchFamily="34" charset="0"/>
                <a:sym typeface="Wingdings 3"/>
              </a:rPr>
              <a:t>A</a:t>
            </a:r>
            <a:r>
              <a:rPr lang="en-US" sz="2400" spc="-100" smtClean="0">
                <a:latin typeface="Tahoma" pitchFamily="34" charset="0"/>
                <a:ea typeface="Tahoma" pitchFamily="34" charset="0"/>
                <a:cs typeface="Tahoma" pitchFamily="34" charset="0"/>
                <a:sym typeface="Wingdings 3"/>
              </a:rPr>
              <a:t>K</a:t>
            </a:r>
            <a:r>
              <a:rPr lang="en-US" sz="2400" spc="-100" baseline="-25000" smtClean="0">
                <a:latin typeface="Tahoma" pitchFamily="34" charset="0"/>
                <a:ea typeface="Tahoma" pitchFamily="34" charset="0"/>
                <a:cs typeface="Tahoma" pitchFamily="34" charset="0"/>
                <a:sym typeface="Wingdings 3"/>
              </a:rPr>
              <a:t>A</a:t>
            </a:r>
            <a:r>
              <a:rPr lang="en-US" sz="2400" spc="-100" smtClean="0">
                <a:latin typeface="Tahoma" pitchFamily="34" charset="0"/>
                <a:ea typeface="Tahoma" pitchFamily="34" charset="0"/>
                <a:cs typeface="Tahoma" pitchFamily="34" charset="0"/>
                <a:sym typeface="Wingdings 3"/>
              </a:rPr>
              <a:t>=11</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Trạng thái tiếp theo CBA =001, FFA đảo sau cạnh xuống CLK</a:t>
            </a:r>
          </a:p>
          <a:p>
            <a:r>
              <a:rPr lang="en-US" sz="2400" spc="-100" smtClean="0">
                <a:solidFill>
                  <a:srgbClr val="FF0000"/>
                </a:solidFill>
                <a:latin typeface="Tahoma" pitchFamily="34" charset="0"/>
                <a:ea typeface="Tahoma" pitchFamily="34" charset="0"/>
                <a:cs typeface="Tahoma" pitchFamily="34" charset="0"/>
                <a:sym typeface="Wingdings 3"/>
              </a:rPr>
              <a:t></a:t>
            </a:r>
            <a:r>
              <a:rPr lang="en-US" sz="2400" spc="-100" smtClean="0">
                <a:latin typeface="Tahoma" pitchFamily="34" charset="0"/>
                <a:ea typeface="Tahoma" pitchFamily="34" charset="0"/>
                <a:cs typeface="Tahoma" pitchFamily="34" charset="0"/>
                <a:sym typeface="Wingdings 3"/>
              </a:rPr>
              <a:t> Lý giải lại theo bảng dưới đây</a:t>
            </a:r>
            <a:endParaRPr lang="en-US" sz="2400" spc="-10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animEffect transition="in" filter="wipe(left)">
                                      <p:cBhvr>
                                        <p:cTn id="12" dur="1000"/>
                                        <p:tgtEl>
                                          <p:spTgt spid="1024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dissolve">
                                      <p:cBhvr>
                                        <p:cTn id="17" dur="500"/>
                                        <p:tgtEl>
                                          <p:spTgt spid="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xEl>
                                              <p:pRg st="1" end="1"/>
                                            </p:txEl>
                                          </p:spTgt>
                                        </p:tgtEl>
                                        <p:attrNameLst>
                                          <p:attrName>style.visibility</p:attrName>
                                        </p:attrNameLst>
                                      </p:cBhvr>
                                      <p:to>
                                        <p:strVal val="visible"/>
                                      </p:to>
                                    </p:set>
                                    <p:animEffect transition="in" filter="wipe(left)">
                                      <p:cBhvr>
                                        <p:cTn id="22" dur="1000"/>
                                        <p:tgtEl>
                                          <p:spTgt spid="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xEl>
                                              <p:pRg st="2" end="2"/>
                                            </p:txEl>
                                          </p:spTgt>
                                        </p:tgtEl>
                                        <p:attrNameLst>
                                          <p:attrName>style.visibility</p:attrName>
                                        </p:attrNameLst>
                                      </p:cBhvr>
                                      <p:to>
                                        <p:strVal val="visible"/>
                                      </p:to>
                                    </p:set>
                                    <p:animEffect transition="in" filter="dissolve">
                                      <p:cBhvr>
                                        <p:cTn id="27" dur="500"/>
                                        <p:tgtEl>
                                          <p:spTgt spid="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wipe(left)">
                                      <p:cBhvr>
                                        <p:cTn id="32" dur="500"/>
                                        <p:tgtEl>
                                          <p:spTgt spid="1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nodeType="clickEffect">
                                  <p:stCondLst>
                                    <p:cond delay="0"/>
                                  </p:stCondLst>
                                  <p:childTnLst>
                                    <p:set>
                                      <p:cBhvr>
                                        <p:cTn id="36" dur="1" fill="hold">
                                          <p:stCondLst>
                                            <p:cond delay="0"/>
                                          </p:stCondLst>
                                        </p:cTn>
                                        <p:tgtEl>
                                          <p:spTgt spid="10242"/>
                                        </p:tgtEl>
                                        <p:attrNameLst>
                                          <p:attrName>style.visibility</p:attrName>
                                        </p:attrNameLst>
                                      </p:cBhvr>
                                      <p:to>
                                        <p:strVal val="visible"/>
                                      </p:to>
                                    </p:set>
                                    <p:animEffect transition="in" filter="wedge">
                                      <p:cBhvr>
                                        <p:cTn id="37" dur="20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67</a:t>
            </a:fld>
            <a:endParaRPr lang="en-US"/>
          </a:p>
        </p:txBody>
      </p:sp>
      <p:pic>
        <p:nvPicPr>
          <p:cNvPr id="6" name="Picture 4"/>
          <p:cNvPicPr>
            <a:picLocks noChangeAspect="1" noChangeArrowheads="1"/>
          </p:cNvPicPr>
          <p:nvPr/>
        </p:nvPicPr>
        <p:blipFill>
          <a:blip r:embed="rId3" cstate="print"/>
          <a:srcRect/>
          <a:stretch>
            <a:fillRect/>
          </a:stretch>
        </p:blipFill>
        <p:spPr bwMode="auto">
          <a:xfrm>
            <a:off x="533400" y="2667000"/>
            <a:ext cx="6629217" cy="423863"/>
          </a:xfrm>
          <a:prstGeom prst="rect">
            <a:avLst/>
          </a:prstGeom>
          <a:noFill/>
          <a:ln w="9525">
            <a:noFill/>
            <a:miter lim="800000"/>
            <a:headEnd/>
            <a:tailEnd/>
          </a:ln>
        </p:spPr>
      </p:pic>
      <p:pic>
        <p:nvPicPr>
          <p:cNvPr id="1026" name="Picture 2"/>
          <p:cNvPicPr>
            <a:picLocks noChangeAspect="1" noChangeArrowheads="1"/>
          </p:cNvPicPr>
          <p:nvPr/>
        </p:nvPicPr>
        <p:blipFill>
          <a:blip r:embed="rId4" cstate="print"/>
          <a:srcRect/>
          <a:stretch>
            <a:fillRect/>
          </a:stretch>
        </p:blipFill>
        <p:spPr bwMode="auto">
          <a:xfrm>
            <a:off x="1219201" y="3521166"/>
            <a:ext cx="5943599" cy="2984409"/>
          </a:xfrm>
          <a:prstGeom prst="rect">
            <a:avLst/>
          </a:prstGeom>
          <a:noFill/>
          <a:ln w="9525">
            <a:noFill/>
            <a:miter lim="800000"/>
            <a:headEnd/>
            <a:tailEnd/>
          </a:ln>
        </p:spPr>
      </p:pic>
      <p:sp>
        <p:nvSpPr>
          <p:cNvPr id="8" name="TextBox 7"/>
          <p:cNvSpPr txBox="1"/>
          <p:nvPr/>
        </p:nvSpPr>
        <p:spPr>
          <a:xfrm>
            <a:off x="304800" y="2205335"/>
            <a:ext cx="27432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Dùng điều kiện</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381000" y="2971800"/>
            <a:ext cx="82296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Theo bảng các trạng thái hiện tại và kế tiếp, lý giải mạch  </a:t>
            </a:r>
            <a:endParaRPr lang="en-US" sz="2400" spc="-100">
              <a:latin typeface="Tahoma" pitchFamily="34" charset="0"/>
              <a:ea typeface="Tahoma" pitchFamily="34" charset="0"/>
              <a:cs typeface="Tahoma" pitchFamily="34" charset="0"/>
            </a:endParaRPr>
          </a:p>
        </p:txBody>
      </p:sp>
      <p:pic>
        <p:nvPicPr>
          <p:cNvPr id="10" name="Picture 2"/>
          <p:cNvPicPr>
            <a:picLocks noChangeAspect="1" noChangeArrowheads="1"/>
          </p:cNvPicPr>
          <p:nvPr/>
        </p:nvPicPr>
        <p:blipFill>
          <a:blip r:embed="rId5" cstate="print"/>
          <a:srcRect/>
          <a:stretch>
            <a:fillRect/>
          </a:stretch>
        </p:blipFill>
        <p:spPr bwMode="auto">
          <a:xfrm>
            <a:off x="3646669" y="838200"/>
            <a:ext cx="4887732" cy="1752600"/>
          </a:xfrm>
          <a:prstGeom prst="rect">
            <a:avLst/>
          </a:prstGeom>
          <a:noFill/>
          <a:ln w="9525">
            <a:noFill/>
            <a:miter lim="800000"/>
            <a:headEnd/>
            <a:tailEnd/>
          </a:ln>
        </p:spPr>
      </p:pic>
      <p:sp>
        <p:nvSpPr>
          <p:cNvPr id="11" name="TextBox 10"/>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Phân tích mạch đếm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wipe(up)">
                                      <p:cBhvr>
                                        <p:cTn id="27" dur="3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68</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0" y="1789119"/>
            <a:ext cx="5105400" cy="4459281"/>
          </a:xfrm>
          <a:prstGeom prst="rect">
            <a:avLst/>
          </a:prstGeom>
          <a:noFill/>
          <a:ln w="9525">
            <a:noFill/>
            <a:miter lim="800000"/>
            <a:headEnd/>
            <a:tailEnd/>
          </a:ln>
        </p:spPr>
      </p:pic>
      <p:pic>
        <p:nvPicPr>
          <p:cNvPr id="2051" name="Picture 3"/>
          <p:cNvPicPr>
            <a:picLocks noChangeAspect="1" noChangeArrowheads="1"/>
          </p:cNvPicPr>
          <p:nvPr/>
        </p:nvPicPr>
        <p:blipFill>
          <a:blip r:embed="rId4" cstate="print"/>
          <a:srcRect/>
          <a:stretch>
            <a:fillRect/>
          </a:stretch>
        </p:blipFill>
        <p:spPr bwMode="auto">
          <a:xfrm>
            <a:off x="5334000" y="3028950"/>
            <a:ext cx="3714750" cy="2381250"/>
          </a:xfrm>
          <a:prstGeom prst="rect">
            <a:avLst/>
          </a:prstGeom>
          <a:noFill/>
          <a:ln w="9525">
            <a:noFill/>
            <a:miter lim="800000"/>
            <a:headEnd/>
            <a:tailEnd/>
          </a:ln>
        </p:spPr>
      </p:pic>
      <p:sp>
        <p:nvSpPr>
          <p:cNvPr id="6" name="TextBox 5"/>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edge">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wipe(up)">
                                      <p:cBhvr>
                                        <p:cTn id="12" dur="1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69</a:t>
            </a:fld>
            <a:endParaRPr lang="en-US"/>
          </a:p>
        </p:txBody>
      </p:sp>
      <p:pic>
        <p:nvPicPr>
          <p:cNvPr id="19458" name="Picture 2"/>
          <p:cNvPicPr>
            <a:picLocks noChangeAspect="1" noChangeArrowheads="1"/>
          </p:cNvPicPr>
          <p:nvPr/>
        </p:nvPicPr>
        <p:blipFill>
          <a:blip r:embed="rId3" cstate="print"/>
          <a:srcRect/>
          <a:stretch>
            <a:fillRect/>
          </a:stretch>
        </p:blipFill>
        <p:spPr bwMode="auto">
          <a:xfrm>
            <a:off x="0" y="3657600"/>
            <a:ext cx="5686997" cy="2819401"/>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5334000" y="3733800"/>
            <a:ext cx="3571758" cy="2598614"/>
          </a:xfrm>
          <a:prstGeom prst="rect">
            <a:avLst/>
          </a:prstGeom>
          <a:noFill/>
          <a:ln w="9525">
            <a:noFill/>
            <a:miter lim="800000"/>
            <a:headEnd/>
            <a:tailEnd/>
          </a:ln>
        </p:spPr>
      </p:pic>
      <p:sp>
        <p:nvSpPr>
          <p:cNvPr id="6" name="TextBox 5"/>
          <p:cNvSpPr txBox="1"/>
          <p:nvPr/>
        </p:nvSpPr>
        <p:spPr>
          <a:xfrm>
            <a:off x="152400" y="990600"/>
            <a:ext cx="3206199" cy="461665"/>
          </a:xfrm>
          <a:prstGeom prst="rect">
            <a:avLst/>
          </a:prstGeom>
          <a:noFill/>
        </p:spPr>
        <p:txBody>
          <a:bodyPr wrap="none" rtlCol="0">
            <a:spAutoFit/>
          </a:bodyPr>
          <a:lstStyle/>
          <a:p>
            <a:r>
              <a:rPr lang="en-US" sz="2400" spc="-100" smtClean="0">
                <a:latin typeface="Tahoma" pitchFamily="34" charset="0"/>
                <a:ea typeface="Tahoma" pitchFamily="34" charset="0"/>
                <a:cs typeface="Tahoma" pitchFamily="34" charset="0"/>
              </a:rPr>
              <a:t>Biểu thức các ngõ vào D</a:t>
            </a:r>
            <a:endParaRPr lang="en-US" sz="2400" spc="-100">
              <a:latin typeface="Tahoma" pitchFamily="34" charset="0"/>
              <a:ea typeface="Tahoma" pitchFamily="34" charset="0"/>
              <a:cs typeface="Tahoma" pitchFamily="34" charset="0"/>
            </a:endParaRPr>
          </a:p>
        </p:txBody>
      </p:sp>
      <p:pic>
        <p:nvPicPr>
          <p:cNvPr id="2051" name="Picture 3"/>
          <p:cNvPicPr>
            <a:picLocks noChangeAspect="1" noChangeArrowheads="1"/>
          </p:cNvPicPr>
          <p:nvPr/>
        </p:nvPicPr>
        <p:blipFill>
          <a:blip r:embed="rId5" cstate="print"/>
          <a:srcRect/>
          <a:stretch>
            <a:fillRect/>
          </a:stretch>
        </p:blipFill>
        <p:spPr bwMode="auto">
          <a:xfrm>
            <a:off x="152401" y="1447800"/>
            <a:ext cx="3200400" cy="1078029"/>
          </a:xfrm>
          <a:prstGeom prst="rect">
            <a:avLst/>
          </a:prstGeom>
          <a:noFill/>
          <a:ln w="9525">
            <a:noFill/>
            <a:miter lim="800000"/>
            <a:headEnd/>
            <a:tailEnd/>
          </a:ln>
        </p:spPr>
      </p:pic>
      <p:sp>
        <p:nvSpPr>
          <p:cNvPr id="8" name="TextBox 7"/>
          <p:cNvSpPr txBox="1"/>
          <p:nvPr/>
        </p:nvSpPr>
        <p:spPr>
          <a:xfrm>
            <a:off x="4572000" y="990600"/>
            <a:ext cx="41148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Viết lại biểu thức  </a:t>
            </a:r>
            <a:endParaRPr lang="en-US" sz="2400" spc="-100">
              <a:latin typeface="Tahoma" pitchFamily="34" charset="0"/>
              <a:ea typeface="Tahoma" pitchFamily="34" charset="0"/>
              <a:cs typeface="Tahoma" pitchFamily="34" charset="0"/>
            </a:endParaRPr>
          </a:p>
        </p:txBody>
      </p:sp>
      <p:pic>
        <p:nvPicPr>
          <p:cNvPr id="2052" name="Picture 4"/>
          <p:cNvPicPr>
            <a:picLocks noChangeAspect="1" noChangeArrowheads="1"/>
          </p:cNvPicPr>
          <p:nvPr/>
        </p:nvPicPr>
        <p:blipFill>
          <a:blip r:embed="rId6" cstate="print"/>
          <a:srcRect/>
          <a:stretch>
            <a:fillRect/>
          </a:stretch>
        </p:blipFill>
        <p:spPr bwMode="auto">
          <a:xfrm>
            <a:off x="3505200" y="1371600"/>
            <a:ext cx="5638800" cy="1323892"/>
          </a:xfrm>
          <a:prstGeom prst="rect">
            <a:avLst/>
          </a:prstGeom>
          <a:noFill/>
          <a:ln w="9525">
            <a:noFill/>
            <a:miter lim="800000"/>
            <a:headEnd/>
            <a:tailEnd/>
          </a:ln>
        </p:spPr>
      </p:pic>
      <p:sp>
        <p:nvSpPr>
          <p:cNvPr id="10" name="TextBox 9"/>
          <p:cNvSpPr txBox="1"/>
          <p:nvPr/>
        </p:nvSpPr>
        <p:spPr>
          <a:xfrm>
            <a:off x="228600" y="2750403"/>
            <a:ext cx="83058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Từ bảng, phân tích được các bước chuyển trạng thái,</a:t>
            </a:r>
          </a:p>
          <a:p>
            <a:r>
              <a:rPr lang="en-US" sz="2400" spc="-100" smtClean="0">
                <a:latin typeface="Tahoma" pitchFamily="34" charset="0"/>
                <a:ea typeface="Tahoma" pitchFamily="34" charset="0"/>
                <a:cs typeface="Tahoma" pitchFamily="34" charset="0"/>
              </a:rPr>
              <a:t>ta thấy đây là mạch đếm MOD-8  </a:t>
            </a:r>
            <a:endParaRPr lang="en-US" sz="2400" spc="-100">
              <a:latin typeface="Tahoma" pitchFamily="34" charset="0"/>
              <a:ea typeface="Tahoma" pitchFamily="34" charset="0"/>
              <a:cs typeface="Tahoma" pitchFamily="34" charset="0"/>
            </a:endParaRPr>
          </a:p>
        </p:txBody>
      </p:sp>
      <p:sp>
        <p:nvSpPr>
          <p:cNvPr id="11" name="TextBox 10"/>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 dùng FFD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wedge">
                                      <p:cBhvr>
                                        <p:cTn id="12" dur="20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52"/>
                                        </p:tgtEl>
                                        <p:attrNameLst>
                                          <p:attrName>style.visibility</p:attrName>
                                        </p:attrNameLst>
                                      </p:cBhvr>
                                      <p:to>
                                        <p:strVal val="visible"/>
                                      </p:to>
                                    </p:set>
                                    <p:animEffect transition="in" filter="dissolve">
                                      <p:cBhvr>
                                        <p:cTn id="22" dur="500"/>
                                        <p:tgtEl>
                                          <p:spTgt spid="205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19458"/>
                                        </p:tgtEl>
                                        <p:attrNameLst>
                                          <p:attrName>style.visibility</p:attrName>
                                        </p:attrNameLst>
                                      </p:cBhvr>
                                      <p:to>
                                        <p:strVal val="visible"/>
                                      </p:to>
                                    </p:set>
                                    <p:animEffect transition="in" filter="wedge">
                                      <p:cBhvr>
                                        <p:cTn id="32" dur="2000"/>
                                        <p:tgtEl>
                                          <p:spTgt spid="1945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050"/>
                                        </p:tgtEl>
                                        <p:attrNameLst>
                                          <p:attrName>style.visibility</p:attrName>
                                        </p:attrNameLst>
                                      </p:cBhvr>
                                      <p:to>
                                        <p:strVal val="visible"/>
                                      </p:to>
                                    </p:set>
                                    <p:animEffect transition="in" filter="wipe(up)">
                                      <p:cBhvr>
                                        <p:cTn id="3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
        <p:nvSpPr>
          <p:cNvPr id="5" name="TextBox 4"/>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không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304800" y="990600"/>
            <a:ext cx="8153400" cy="461665"/>
          </a:xfrm>
          <a:prstGeom prst="rect">
            <a:avLst/>
          </a:prstGeom>
          <a:noFill/>
        </p:spPr>
        <p:txBody>
          <a:bodyPr wrap="square" rtlCol="0">
            <a:spAutoFit/>
          </a:bodyPr>
          <a:lstStyle/>
          <a:p>
            <a:r>
              <a:rPr lang="en-US" sz="24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Sơ đồ mạch</a:t>
            </a:r>
          </a:p>
        </p:txBody>
      </p:sp>
      <p:pic>
        <p:nvPicPr>
          <p:cNvPr id="1026" name="Picture 2"/>
          <p:cNvPicPr>
            <a:picLocks noChangeAspect="1" noChangeArrowheads="1"/>
          </p:cNvPicPr>
          <p:nvPr/>
        </p:nvPicPr>
        <p:blipFill>
          <a:blip r:embed="rId3" cstate="print"/>
          <a:srcRect/>
          <a:stretch>
            <a:fillRect/>
          </a:stretch>
        </p:blipFill>
        <p:spPr bwMode="auto">
          <a:xfrm>
            <a:off x="609600" y="2895600"/>
            <a:ext cx="7596554" cy="1981200"/>
          </a:xfrm>
          <a:prstGeom prst="rect">
            <a:avLst/>
          </a:prstGeom>
          <a:noFill/>
          <a:ln w="9525">
            <a:noFill/>
            <a:miter lim="800000"/>
            <a:headEnd/>
            <a:tailEnd/>
          </a:ln>
        </p:spPr>
      </p:pic>
      <p:sp>
        <p:nvSpPr>
          <p:cNvPr id="8" name="TextBox 7"/>
          <p:cNvSpPr txBox="1"/>
          <p:nvPr/>
        </p:nvSpPr>
        <p:spPr>
          <a:xfrm>
            <a:off x="533400" y="1524000"/>
            <a:ext cx="83820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Mạch đếm </a:t>
            </a:r>
            <a:r>
              <a:rPr lang="en-US" sz="2400" b="1" spc="-100" smtClean="0">
                <a:solidFill>
                  <a:srgbClr val="0070C0"/>
                </a:solidFill>
                <a:latin typeface="Tahoma" pitchFamily="34" charset="0"/>
                <a:ea typeface="Tahoma" pitchFamily="34" charset="0"/>
                <a:cs typeface="Tahoma" pitchFamily="34" charset="0"/>
              </a:rPr>
              <a:t>nối tiếp </a:t>
            </a:r>
            <a:r>
              <a:rPr lang="en-US" sz="2400" spc="-100" smtClean="0">
                <a:latin typeface="Tahoma" pitchFamily="34" charset="0"/>
                <a:ea typeface="Tahoma" pitchFamily="34" charset="0"/>
                <a:cs typeface="Tahoma" pitchFamily="34" charset="0"/>
              </a:rPr>
              <a:t>(ngõ ra Q vào nối tiếp CLK) </a:t>
            </a:r>
          </a:p>
          <a:p>
            <a:r>
              <a:rPr lang="en-US" sz="2400" spc="-100" smtClean="0">
                <a:latin typeface="Tahoma" pitchFamily="34" charset="0"/>
                <a:ea typeface="Tahoma" pitchFamily="34" charset="0"/>
                <a:cs typeface="Tahoma" pitchFamily="34" charset="0"/>
              </a:rPr>
              <a:t>   Q</a:t>
            </a:r>
            <a:r>
              <a:rPr lang="en-US" sz="2400" spc="-100" baseline="-25000" smtClean="0">
                <a:latin typeface="Tahoma" pitchFamily="34" charset="0"/>
                <a:ea typeface="Tahoma" pitchFamily="34" charset="0"/>
                <a:cs typeface="Tahoma" pitchFamily="34" charset="0"/>
              </a:rPr>
              <a:t>A</a:t>
            </a:r>
            <a:r>
              <a:rPr lang="en-US" sz="2400" spc="-100" smtClean="0">
                <a:latin typeface="Tahoma" pitchFamily="34" charset="0"/>
                <a:ea typeface="Tahoma" pitchFamily="34" charset="0"/>
                <a:cs typeface="Tahoma" pitchFamily="34" charset="0"/>
              </a:rPr>
              <a:t>=CLK</a:t>
            </a:r>
            <a:r>
              <a:rPr lang="en-US" sz="2400" spc="-100" baseline="-25000" smtClean="0">
                <a:latin typeface="Tahoma" pitchFamily="34" charset="0"/>
                <a:ea typeface="Tahoma" pitchFamily="34" charset="0"/>
                <a:cs typeface="Tahoma" pitchFamily="34" charset="0"/>
              </a:rPr>
              <a:t>B</a:t>
            </a:r>
            <a:r>
              <a:rPr lang="en-US" sz="2400" spc="-100" smtClean="0">
                <a:latin typeface="Tahoma" pitchFamily="34" charset="0"/>
                <a:ea typeface="Tahoma" pitchFamily="34" charset="0"/>
                <a:cs typeface="Tahoma" pitchFamily="34" charset="0"/>
              </a:rPr>
              <a:t>; Q</a:t>
            </a:r>
            <a:r>
              <a:rPr lang="en-US" sz="2400" spc="-100" baseline="-25000" smtClean="0">
                <a:latin typeface="Tahoma" pitchFamily="34" charset="0"/>
                <a:ea typeface="Tahoma" pitchFamily="34" charset="0"/>
                <a:cs typeface="Tahoma" pitchFamily="34" charset="0"/>
              </a:rPr>
              <a:t>B</a:t>
            </a:r>
            <a:r>
              <a:rPr lang="en-US" sz="2400" spc="-100" smtClean="0">
                <a:latin typeface="Tahoma" pitchFamily="34" charset="0"/>
                <a:ea typeface="Tahoma" pitchFamily="34" charset="0"/>
                <a:cs typeface="Tahoma" pitchFamily="34" charset="0"/>
              </a:rPr>
              <a:t>=CLK</a:t>
            </a:r>
            <a:r>
              <a:rPr lang="en-US" sz="2400" spc="-100" baseline="-25000" smtClean="0">
                <a:latin typeface="Tahoma" pitchFamily="34" charset="0"/>
                <a:ea typeface="Tahoma" pitchFamily="34" charset="0"/>
                <a:cs typeface="Tahoma" pitchFamily="34" charset="0"/>
              </a:rPr>
              <a:t>C</a:t>
            </a:r>
            <a:r>
              <a:rPr lang="en-US" sz="2400" spc="-100" smtClean="0">
                <a:latin typeface="Tahoma" pitchFamily="34" charset="0"/>
                <a:ea typeface="Tahoma" pitchFamily="34" charset="0"/>
                <a:cs typeface="Tahoma" pitchFamily="34" charset="0"/>
              </a:rPr>
              <a:t>; Q</a:t>
            </a:r>
            <a:r>
              <a:rPr lang="en-US" sz="2400" spc="-100" baseline="-25000" smtClean="0">
                <a:latin typeface="Tahoma" pitchFamily="34" charset="0"/>
                <a:ea typeface="Tahoma" pitchFamily="34" charset="0"/>
                <a:cs typeface="Tahoma" pitchFamily="34" charset="0"/>
              </a:rPr>
              <a:t>C</a:t>
            </a:r>
            <a:r>
              <a:rPr lang="en-US" sz="2400" spc="-100" smtClean="0">
                <a:latin typeface="Tahoma" pitchFamily="34" charset="0"/>
                <a:ea typeface="Tahoma" pitchFamily="34" charset="0"/>
                <a:cs typeface="Tahoma" pitchFamily="34" charset="0"/>
              </a:rPr>
              <a:t>=CLK</a:t>
            </a:r>
            <a:r>
              <a:rPr lang="en-US" sz="2400" spc="-100" baseline="-25000" smtClean="0">
                <a:latin typeface="Tahoma" pitchFamily="34" charset="0"/>
                <a:ea typeface="Tahoma" pitchFamily="34" charset="0"/>
                <a:cs typeface="Tahoma" pitchFamily="34" charset="0"/>
              </a:rPr>
              <a:t>D</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Mạch đếm </a:t>
            </a:r>
            <a:r>
              <a:rPr lang="en-US" sz="2400" b="1" spc="-100" smtClean="0">
                <a:solidFill>
                  <a:srgbClr val="0070C0"/>
                </a:solidFill>
                <a:latin typeface="Tahoma" pitchFamily="34" charset="0"/>
                <a:ea typeface="Tahoma" pitchFamily="34" charset="0"/>
                <a:cs typeface="Tahoma" pitchFamily="34" charset="0"/>
              </a:rPr>
              <a:t>không đồng bộ</a:t>
            </a:r>
            <a:r>
              <a:rPr lang="en-US" sz="2400" spc="-100" smtClean="0">
                <a:solidFill>
                  <a:srgbClr val="0070C0"/>
                </a:solidFill>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rPr>
              <a:t>(xung CLK không vào cùng lúc</a:t>
            </a:r>
            <a:r>
              <a:rPr lang="en-US" sz="2400" smtClean="0">
                <a:latin typeface="Arial-Rounded" pitchFamily="34" charset="0"/>
                <a:ea typeface="Arial-Rounded" pitchFamily="34" charset="0"/>
                <a:cs typeface="Arial-Rounded" pitchFamily="34" charset="0"/>
              </a:rPr>
              <a:t>)</a:t>
            </a:r>
          </a:p>
        </p:txBody>
      </p:sp>
      <p:sp>
        <p:nvSpPr>
          <p:cNvPr id="7" name="TextBox 6"/>
          <p:cNvSpPr txBox="1"/>
          <p:nvPr/>
        </p:nvSpPr>
        <p:spPr>
          <a:xfrm>
            <a:off x="457200" y="5181600"/>
            <a:ext cx="79248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Nhắc lại </a:t>
            </a:r>
            <a:r>
              <a:rPr lang="en-US" sz="2400" b="1" spc="-100" smtClean="0">
                <a:solidFill>
                  <a:srgbClr val="FF0000"/>
                </a:solidFill>
                <a:latin typeface="Tahoma" pitchFamily="34" charset="0"/>
                <a:ea typeface="Tahoma" pitchFamily="34" charset="0"/>
                <a:cs typeface="Tahoma" pitchFamily="34" charset="0"/>
              </a:rPr>
              <a:t>4</a:t>
            </a:r>
            <a:r>
              <a:rPr lang="en-US" sz="2400" spc="-100" smtClean="0">
                <a:latin typeface="Tahoma" pitchFamily="34" charset="0"/>
                <a:ea typeface="Tahoma" pitchFamily="34" charset="0"/>
                <a:cs typeface="Tahoma" pitchFamily="34" charset="0"/>
              </a:rPr>
              <a:t> trường hợp </a:t>
            </a:r>
            <a:r>
              <a:rPr lang="en-US" sz="2400" b="1" spc="-100" smtClean="0">
                <a:solidFill>
                  <a:srgbClr val="0070C0"/>
                </a:solidFill>
                <a:latin typeface="Tahoma" pitchFamily="34" charset="0"/>
                <a:ea typeface="Tahoma" pitchFamily="34" charset="0"/>
                <a:cs typeface="Tahoma" pitchFamily="34" charset="0"/>
              </a:rPr>
              <a:t>đếm lên </a:t>
            </a:r>
            <a:r>
              <a:rPr lang="en-US" sz="2400" spc="-100" smtClean="0">
                <a:latin typeface="Tahoma" pitchFamily="34" charset="0"/>
                <a:ea typeface="Tahoma" pitchFamily="34" charset="0"/>
                <a:cs typeface="Tahoma" pitchFamily="34" charset="0"/>
              </a:rPr>
              <a:t>và </a:t>
            </a:r>
            <a:r>
              <a:rPr lang="en-US" sz="2400" b="1" spc="-100" smtClean="0">
                <a:solidFill>
                  <a:srgbClr val="0070C0"/>
                </a:solidFill>
                <a:latin typeface="Tahoma" pitchFamily="34" charset="0"/>
                <a:ea typeface="Tahoma" pitchFamily="34" charset="0"/>
                <a:cs typeface="Tahoma" pitchFamily="34" charset="0"/>
              </a:rPr>
              <a:t>đếm xuống</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  Nối ngõ ra/ngõ ra đảo với CLK</a:t>
            </a:r>
          </a:p>
          <a:p>
            <a:r>
              <a:rPr lang="en-US" sz="2400" spc="-100" smtClean="0">
                <a:latin typeface="Tahoma" pitchFamily="34" charset="0"/>
                <a:ea typeface="Tahoma" pitchFamily="34" charset="0"/>
                <a:cs typeface="Tahoma" pitchFamily="34" charset="0"/>
              </a:rPr>
              <a:t>-  Nối cạnh lên/xuống của CLK</a:t>
            </a:r>
            <a:endParaRPr lang="en-US" sz="2400" spc="-100">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wipe(left)">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0" presetClass="entr" presetSubtype="0" fill="hold" nodeType="click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wedge">
                                      <p:cBhvr>
                                        <p:cTn id="18" dur="20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Effect transition="in" filter="wipe(left)">
                                      <p:cBhvr>
                                        <p:cTn id="23" dur="1000"/>
                                        <p:tgtEl>
                                          <p:spTgt spid="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8">
                                            <p:txEl>
                                              <p:pRg st="2" end="2"/>
                                            </p:txEl>
                                          </p:spTgt>
                                        </p:tgtEl>
                                        <p:attrNameLst>
                                          <p:attrName>style.visibility</p:attrName>
                                        </p:attrNameLst>
                                      </p:cBhvr>
                                      <p:to>
                                        <p:strVal val="visible"/>
                                      </p:to>
                                    </p:set>
                                    <p:animEffect transition="in" filter="wipe(left)">
                                      <p:cBhvr>
                                        <p:cTn id="28" dur="1000"/>
                                        <p:tgtEl>
                                          <p:spTgt spid="8">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 calcmode="lin" valueType="num">
                                      <p:cBhvr additive="base">
                                        <p:cTn id="3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animEffect transition="in" filter="wipe(left)">
                                      <p:cBhvr>
                                        <p:cTn id="39" dur="500"/>
                                        <p:tgtEl>
                                          <p:spTgt spid="7">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
                                            <p:txEl>
                                              <p:pRg st="2" end="2"/>
                                            </p:txEl>
                                          </p:spTgt>
                                        </p:tgtEl>
                                        <p:attrNameLst>
                                          <p:attrName>style.visibility</p:attrName>
                                        </p:attrNameLst>
                                      </p:cBhvr>
                                      <p:to>
                                        <p:strVal val="visible"/>
                                      </p:to>
                                    </p:set>
                                    <p:animEffect transition="in" filter="wipe(left)">
                                      <p:cBhvr>
                                        <p:cTn id="4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70</a:t>
            </a:fld>
            <a:endParaRPr lang="en-US"/>
          </a:p>
        </p:txBody>
      </p:sp>
      <p:sp>
        <p:nvSpPr>
          <p:cNvPr id="6" name="TextBox 5"/>
          <p:cNvSpPr txBox="1"/>
          <p:nvPr/>
        </p:nvSpPr>
        <p:spPr>
          <a:xfrm>
            <a:off x="381000" y="1066800"/>
            <a:ext cx="8382000" cy="2308324"/>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Câu hỏi ôn tập</a:t>
            </a:r>
            <a:r>
              <a:rPr lang="en-US" sz="2400" spc="-100" smtClean="0">
                <a:latin typeface="Tahoma" pitchFamily="34" charset="0"/>
                <a:ea typeface="Tahoma" pitchFamily="34" charset="0"/>
                <a:cs typeface="Tahoma" pitchFamily="34" charset="0"/>
              </a:rPr>
              <a:t>:</a:t>
            </a:r>
          </a:p>
          <a:p>
            <a:pPr marL="457200" indent="-457200">
              <a:buAutoNum type="arabicPeriod"/>
            </a:pPr>
            <a:r>
              <a:rPr lang="en-US" sz="2400" spc="-100" smtClean="0">
                <a:latin typeface="Tahoma" pitchFamily="34" charset="0"/>
                <a:ea typeface="Tahoma" pitchFamily="34" charset="0"/>
                <a:cs typeface="Tahoma" pitchFamily="34" charset="0"/>
              </a:rPr>
              <a:t>Tại sao nên tránh dùng chân điều khiển không đồng bộ cho bộ đếm?</a:t>
            </a:r>
          </a:p>
          <a:p>
            <a:pPr marL="457200" indent="-457200">
              <a:buAutoNum type="arabicPeriod"/>
            </a:pPr>
            <a:r>
              <a:rPr lang="en-US" sz="2400" spc="-100" smtClean="0">
                <a:latin typeface="Tahoma" pitchFamily="34" charset="0"/>
                <a:ea typeface="Tahoma" pitchFamily="34" charset="0"/>
                <a:cs typeface="Tahoma" pitchFamily="34" charset="0"/>
              </a:rPr>
              <a:t>Công cụ cần thiết để phân tích mạch đếm đồng bộ là gì?</a:t>
            </a:r>
          </a:p>
          <a:p>
            <a:pPr marL="457200" indent="-457200">
              <a:buAutoNum type="arabicPeriod"/>
            </a:pPr>
            <a:r>
              <a:rPr lang="en-US" sz="2400" spc="-100" smtClean="0">
                <a:latin typeface="Tahoma" pitchFamily="34" charset="0"/>
                <a:ea typeface="Tahoma" pitchFamily="34" charset="0"/>
                <a:cs typeface="Tahoma" pitchFamily="34" charset="0"/>
              </a:rPr>
              <a:t>Phương thức xác định chu trình đếm của mạch đếm?</a:t>
            </a:r>
          </a:p>
          <a:p>
            <a:pPr marL="457200" indent="-457200">
              <a:buAutoNum type="arabicPeriod"/>
            </a:pPr>
            <a:r>
              <a:rPr lang="en-US" sz="2400" spc="-100" smtClean="0">
                <a:latin typeface="Tahoma" pitchFamily="34" charset="0"/>
                <a:ea typeface="Tahoma" pitchFamily="34" charset="0"/>
                <a:cs typeface="Tahoma" pitchFamily="34" charset="0"/>
              </a:rPr>
              <a:t>Đặc tính nào của bộ đếm được xem là tự - hiệu chỉnh?</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đồng bộ</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wipe(left)">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 calcmode="lin" valueType="num">
                                      <p:cBhvr additive="base">
                                        <p:cTn id="23"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wipe(left)">
                                      <p:cBhvr>
                                        <p:cTn id="29"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71</a:t>
            </a:fld>
            <a:endParaRPr lang="en-US"/>
          </a:p>
        </p:txBody>
      </p:sp>
      <p:sp>
        <p:nvSpPr>
          <p:cNvPr id="5" name="TextBox 4"/>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đếm đồng bộ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228600" y="914400"/>
            <a:ext cx="8382000" cy="1200329"/>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Hàm kích FF</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Có nhiều phương pháp thiết kế mạch đếm đồng bộ.</a:t>
            </a:r>
          </a:p>
          <a:p>
            <a:r>
              <a:rPr lang="en-US" sz="2400" spc="-100" smtClean="0">
                <a:latin typeface="Tahoma" pitchFamily="34" charset="0"/>
                <a:ea typeface="Tahoma" pitchFamily="34" charset="0"/>
                <a:cs typeface="Tahoma" pitchFamily="34" charset="0"/>
              </a:rPr>
              <a:t>Phần này, trình bày ý tưởng dùng hàm kích FF.  </a:t>
            </a:r>
          </a:p>
        </p:txBody>
      </p:sp>
      <p:sp>
        <p:nvSpPr>
          <p:cNvPr id="7" name="TextBox 6"/>
          <p:cNvSpPr txBox="1"/>
          <p:nvPr/>
        </p:nvSpPr>
        <p:spPr>
          <a:xfrm>
            <a:off x="228600" y="2293203"/>
            <a:ext cx="8686800" cy="830997"/>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Hàm kích FFJK</a:t>
            </a:r>
            <a:r>
              <a:rPr lang="en-US" sz="2400" spc="-100" smtClean="0">
                <a:latin typeface="Tahoma" pitchFamily="34" charset="0"/>
                <a:ea typeface="Tahoma" pitchFamily="34" charset="0"/>
                <a:cs typeface="Tahoma" pitchFamily="34" charset="0"/>
              </a:rPr>
              <a:t>: giải thích ?!!!</a:t>
            </a:r>
          </a:p>
          <a:p>
            <a:r>
              <a:rPr lang="en-US" sz="2400" spc="-100" smtClean="0">
                <a:latin typeface="Tahoma" pitchFamily="34" charset="0"/>
                <a:ea typeface="Tahoma" pitchFamily="34" charset="0"/>
                <a:cs typeface="Tahoma" pitchFamily="34" charset="0"/>
              </a:rPr>
              <a:t>Tìm được hàm kích JK của FF từ chuyển trạng thái ngõ ra FF.  </a:t>
            </a:r>
          </a:p>
        </p:txBody>
      </p:sp>
      <p:pic>
        <p:nvPicPr>
          <p:cNvPr id="4099" name="Picture 3"/>
          <p:cNvPicPr>
            <a:picLocks noChangeAspect="1" noChangeArrowheads="1"/>
          </p:cNvPicPr>
          <p:nvPr/>
        </p:nvPicPr>
        <p:blipFill>
          <a:blip r:embed="rId3" cstate="print"/>
          <a:srcRect/>
          <a:stretch>
            <a:fillRect/>
          </a:stretch>
        </p:blipFill>
        <p:spPr bwMode="auto">
          <a:xfrm>
            <a:off x="609600" y="3429001"/>
            <a:ext cx="7331529" cy="2514600"/>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wipe(left)">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wipe(left)">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wipe(left)">
                                      <p:cBhvr>
                                        <p:cTn id="29" dur="500"/>
                                        <p:tgtEl>
                                          <p:spTgt spid="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099"/>
                                        </p:tgtEl>
                                        <p:attrNameLst>
                                          <p:attrName>style.visibility</p:attrName>
                                        </p:attrNameLst>
                                      </p:cBhvr>
                                      <p:to>
                                        <p:strVal val="visible"/>
                                      </p:to>
                                    </p:set>
                                    <p:animEffect transition="in" filter="wipe(up)">
                                      <p:cBhvr>
                                        <p:cTn id="34" dur="20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72</a:t>
            </a:fld>
            <a:endParaRPr lang="en-US"/>
          </a:p>
        </p:txBody>
      </p:sp>
      <p:sp>
        <p:nvSpPr>
          <p:cNvPr id="6" name="TextBox 5"/>
          <p:cNvSpPr txBox="1"/>
          <p:nvPr/>
        </p:nvSpPr>
        <p:spPr>
          <a:xfrm>
            <a:off x="228600" y="914400"/>
            <a:ext cx="8686800" cy="1938992"/>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Các bước thiết kế</a:t>
            </a:r>
            <a:r>
              <a:rPr lang="en-US" sz="2400" spc="-100" smtClean="0">
                <a:latin typeface="Tahoma" pitchFamily="34" charset="0"/>
                <a:ea typeface="Tahoma" pitchFamily="34" charset="0"/>
                <a:cs typeface="Tahoma" pitchFamily="34" charset="0"/>
              </a:rPr>
              <a:t>:</a:t>
            </a:r>
          </a:p>
          <a:p>
            <a:r>
              <a:rPr lang="en-US" sz="2400" spc="-100" smtClean="0">
                <a:solidFill>
                  <a:srgbClr val="C00000"/>
                </a:solidFill>
                <a:latin typeface="Tahoma" pitchFamily="34" charset="0"/>
                <a:ea typeface="Tahoma" pitchFamily="34" charset="0"/>
                <a:cs typeface="Tahoma" pitchFamily="34" charset="0"/>
              </a:rPr>
              <a:t>Bước 1</a:t>
            </a:r>
            <a:r>
              <a:rPr lang="en-US" sz="2400" spc="-100" smtClean="0">
                <a:latin typeface="Tahoma" pitchFamily="34" charset="0"/>
                <a:ea typeface="Tahoma" pitchFamily="34" charset="0"/>
                <a:cs typeface="Tahoma" pitchFamily="34" charset="0"/>
              </a:rPr>
              <a:t>: Tìm số bit cần có (số FF), chu trình đếm mong muốn</a:t>
            </a:r>
          </a:p>
          <a:p>
            <a:r>
              <a:rPr lang="en-US" sz="2400" spc="-100" smtClean="0">
                <a:latin typeface="Tahoma" pitchFamily="34" charset="0"/>
                <a:ea typeface="Tahoma" pitchFamily="34" charset="0"/>
                <a:cs typeface="Tahoma" pitchFamily="34" charset="0"/>
              </a:rPr>
              <a:t>Thí dụ: Mạch đếm 3 bit có chu trình đếm ghi trong bảng, theo đó không có </a:t>
            </a:r>
            <a:r>
              <a:rPr lang="en-US" sz="2400" spc="-100" smtClean="0">
                <a:solidFill>
                  <a:srgbClr val="00B0F0"/>
                </a:solidFill>
                <a:effectLst>
                  <a:outerShdw blurRad="38100" dist="38100" dir="2700000" algn="tl">
                    <a:srgbClr val="000000">
                      <a:alpha val="43137"/>
                    </a:srgbClr>
                  </a:outerShdw>
                </a:effectLst>
                <a:latin typeface="Tahoma" pitchFamily="34" charset="0"/>
                <a:ea typeface="Tahoma" pitchFamily="34" charset="0"/>
                <a:cs typeface="Tahoma" pitchFamily="34" charset="0"/>
              </a:rPr>
              <a:t>các trạng thái không mong muốn </a:t>
            </a:r>
            <a:r>
              <a:rPr lang="en-US" sz="2400" spc="-100" smtClean="0">
                <a:latin typeface="Tahoma" pitchFamily="34" charset="0"/>
                <a:ea typeface="Tahoma" pitchFamily="34" charset="0"/>
                <a:cs typeface="Tahoma" pitchFamily="34" charset="0"/>
              </a:rPr>
              <a:t>101, 110 và 111.</a:t>
            </a:r>
          </a:p>
          <a:p>
            <a:r>
              <a:rPr lang="en-US" sz="2400" spc="-100" smtClean="0">
                <a:solidFill>
                  <a:srgbClr val="C00000"/>
                </a:solidFill>
                <a:latin typeface="Tahoma" pitchFamily="34" charset="0"/>
                <a:ea typeface="Tahoma" pitchFamily="34" charset="0"/>
                <a:cs typeface="Tahoma" pitchFamily="34" charset="0"/>
              </a:rPr>
              <a:t>Bước 2</a:t>
            </a:r>
            <a:r>
              <a:rPr lang="en-US" sz="2400" spc="-100" smtClean="0">
                <a:latin typeface="Tahoma" pitchFamily="34" charset="0"/>
                <a:ea typeface="Tahoma" pitchFamily="34" charset="0"/>
                <a:cs typeface="Tahoma" pitchFamily="34" charset="0"/>
              </a:rPr>
              <a:t>: Vẽ lưu đồ trạng thái cho mọi trạng thái có thể    </a:t>
            </a:r>
          </a:p>
        </p:txBody>
      </p:sp>
      <p:pic>
        <p:nvPicPr>
          <p:cNvPr id="5125" name="Picture 5"/>
          <p:cNvPicPr>
            <a:picLocks noChangeAspect="1" noChangeArrowheads="1"/>
          </p:cNvPicPr>
          <p:nvPr/>
        </p:nvPicPr>
        <p:blipFill>
          <a:blip r:embed="rId3" cstate="print"/>
          <a:srcRect/>
          <a:stretch>
            <a:fillRect/>
          </a:stretch>
        </p:blipFill>
        <p:spPr bwMode="auto">
          <a:xfrm>
            <a:off x="1066800" y="3047999"/>
            <a:ext cx="1877483" cy="3557337"/>
          </a:xfrm>
          <a:prstGeom prst="rect">
            <a:avLst/>
          </a:prstGeom>
          <a:noFill/>
          <a:ln w="9525">
            <a:noFill/>
            <a:miter lim="800000"/>
            <a:headEnd/>
            <a:tailEnd/>
          </a:ln>
        </p:spPr>
      </p:pic>
      <p:pic>
        <p:nvPicPr>
          <p:cNvPr id="5126" name="Picture 6"/>
          <p:cNvPicPr>
            <a:picLocks noChangeAspect="1" noChangeArrowheads="1"/>
          </p:cNvPicPr>
          <p:nvPr/>
        </p:nvPicPr>
        <p:blipFill>
          <a:blip r:embed="rId4" cstate="print"/>
          <a:srcRect/>
          <a:stretch>
            <a:fillRect/>
          </a:stretch>
        </p:blipFill>
        <p:spPr bwMode="auto">
          <a:xfrm>
            <a:off x="4267200" y="2980426"/>
            <a:ext cx="3048000" cy="3496574"/>
          </a:xfrm>
          <a:prstGeom prst="rect">
            <a:avLst/>
          </a:prstGeom>
          <a:noFill/>
          <a:ln w="9525">
            <a:noFill/>
            <a:miter lim="800000"/>
            <a:headEnd/>
            <a:tailEnd/>
          </a:ln>
        </p:spPr>
      </p:pic>
      <p:sp>
        <p:nvSpPr>
          <p:cNvPr id="7" name="TextBox 6"/>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đếm đồng bộ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wipe(left)">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dissolve">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wipe(left)">
                                      <p:cBhvr>
                                        <p:cTn id="23" dur="500"/>
                                        <p:tgtEl>
                                          <p:spTgt spid="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5125"/>
                                        </p:tgtEl>
                                        <p:attrNameLst>
                                          <p:attrName>style.visibility</p:attrName>
                                        </p:attrNameLst>
                                      </p:cBhvr>
                                      <p:to>
                                        <p:strVal val="visible"/>
                                      </p:to>
                                    </p:set>
                                    <p:animEffect transition="in" filter="wipe(up)">
                                      <p:cBhvr>
                                        <p:cTn id="28" dur="2000"/>
                                        <p:tgtEl>
                                          <p:spTgt spid="5125"/>
                                        </p:tgtEl>
                                      </p:cBhvr>
                                    </p:animEffect>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nodeType="clickEffect">
                                  <p:stCondLst>
                                    <p:cond delay="0"/>
                                  </p:stCondLst>
                                  <p:childTnLst>
                                    <p:set>
                                      <p:cBhvr>
                                        <p:cTn id="32" dur="1" fill="hold">
                                          <p:stCondLst>
                                            <p:cond delay="0"/>
                                          </p:stCondLst>
                                        </p:cTn>
                                        <p:tgtEl>
                                          <p:spTgt spid="5126"/>
                                        </p:tgtEl>
                                        <p:attrNameLst>
                                          <p:attrName>style.visibility</p:attrName>
                                        </p:attrNameLst>
                                      </p:cBhvr>
                                      <p:to>
                                        <p:strVal val="visible"/>
                                      </p:to>
                                    </p:set>
                                    <p:animEffect transition="in" filter="wedge">
                                      <p:cBhvr>
                                        <p:cTn id="33" dur="20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73</a:t>
            </a:fld>
            <a:endParaRPr lang="en-US"/>
          </a:p>
        </p:txBody>
      </p:sp>
      <p:sp>
        <p:nvSpPr>
          <p:cNvPr id="6" name="TextBox 5"/>
          <p:cNvSpPr txBox="1"/>
          <p:nvPr/>
        </p:nvSpPr>
        <p:spPr>
          <a:xfrm>
            <a:off x="381000" y="1066800"/>
            <a:ext cx="8001000" cy="830997"/>
          </a:xfrm>
          <a:prstGeom prst="rect">
            <a:avLst/>
          </a:prstGeom>
          <a:noFill/>
        </p:spPr>
        <p:txBody>
          <a:bodyPr wrap="square" rtlCol="0">
            <a:spAutoFit/>
          </a:bodyPr>
          <a:lstStyle/>
          <a:p>
            <a:r>
              <a:rPr lang="en-US" sz="2400" spc="-100" smtClean="0">
                <a:solidFill>
                  <a:srgbClr val="C00000"/>
                </a:solidFill>
                <a:latin typeface="Tahoma" pitchFamily="34" charset="0"/>
                <a:ea typeface="Tahoma" pitchFamily="34" charset="0"/>
                <a:cs typeface="Tahoma" pitchFamily="34" charset="0"/>
              </a:rPr>
              <a:t>Bước 3</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Từ lưu đồ trạng thái, thiết lập bảng chuyển trạng thái</a:t>
            </a:r>
            <a:endParaRPr lang="en-US" sz="2400" spc="-100">
              <a:latin typeface="Tahoma" pitchFamily="34" charset="0"/>
              <a:ea typeface="Tahoma" pitchFamily="34" charset="0"/>
              <a:cs typeface="Tahoma" pitchFamily="34" charset="0"/>
            </a:endParaRPr>
          </a:p>
        </p:txBody>
      </p:sp>
      <p:pic>
        <p:nvPicPr>
          <p:cNvPr id="6147" name="Picture 3"/>
          <p:cNvPicPr>
            <a:picLocks noChangeAspect="1" noChangeArrowheads="1"/>
          </p:cNvPicPr>
          <p:nvPr/>
        </p:nvPicPr>
        <p:blipFill>
          <a:blip r:embed="rId3" cstate="print"/>
          <a:srcRect/>
          <a:stretch>
            <a:fillRect/>
          </a:stretch>
        </p:blipFill>
        <p:spPr bwMode="auto">
          <a:xfrm>
            <a:off x="948718" y="2057400"/>
            <a:ext cx="6595082" cy="3976687"/>
          </a:xfrm>
          <a:prstGeom prst="rect">
            <a:avLst/>
          </a:prstGeom>
          <a:noFill/>
          <a:ln w="9525">
            <a:noFill/>
            <a:miter lim="800000"/>
            <a:headEnd/>
            <a:tailEnd/>
          </a:ln>
        </p:spPr>
      </p:pic>
      <p:sp>
        <p:nvSpPr>
          <p:cNvPr id="7" name="TextBox 6"/>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đếm đồng bộ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wipe(left)">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147"/>
                                        </p:tgtEl>
                                        <p:attrNameLst>
                                          <p:attrName>style.visibility</p:attrName>
                                        </p:attrNameLst>
                                      </p:cBhvr>
                                      <p:to>
                                        <p:strVal val="visible"/>
                                      </p:to>
                                    </p:set>
                                    <p:animEffect transition="in" filter="wipe(up)">
                                      <p:cBhvr>
                                        <p:cTn id="18" dur="20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74</a:t>
            </a:fld>
            <a:endParaRPr lang="en-US"/>
          </a:p>
        </p:txBody>
      </p:sp>
      <p:pic>
        <p:nvPicPr>
          <p:cNvPr id="7170" name="Picture 2"/>
          <p:cNvPicPr>
            <a:picLocks noChangeAspect="1" noChangeArrowheads="1"/>
          </p:cNvPicPr>
          <p:nvPr/>
        </p:nvPicPr>
        <p:blipFill>
          <a:blip r:embed="rId3" cstate="print"/>
          <a:srcRect/>
          <a:stretch>
            <a:fillRect/>
          </a:stretch>
        </p:blipFill>
        <p:spPr bwMode="auto">
          <a:xfrm>
            <a:off x="561048" y="2357438"/>
            <a:ext cx="7820952" cy="3509962"/>
          </a:xfrm>
          <a:prstGeom prst="rect">
            <a:avLst/>
          </a:prstGeom>
          <a:noFill/>
          <a:ln w="9525">
            <a:noFill/>
            <a:miter lim="800000"/>
            <a:headEnd/>
            <a:tailEnd/>
          </a:ln>
        </p:spPr>
      </p:pic>
      <p:sp>
        <p:nvSpPr>
          <p:cNvPr id="6" name="TextBox 5"/>
          <p:cNvSpPr txBox="1"/>
          <p:nvPr/>
        </p:nvSpPr>
        <p:spPr>
          <a:xfrm>
            <a:off x="228600" y="1066800"/>
            <a:ext cx="8763000" cy="830997"/>
          </a:xfrm>
          <a:prstGeom prst="rect">
            <a:avLst/>
          </a:prstGeom>
          <a:noFill/>
        </p:spPr>
        <p:txBody>
          <a:bodyPr wrap="square" rtlCol="0">
            <a:spAutoFit/>
          </a:bodyPr>
          <a:lstStyle/>
          <a:p>
            <a:r>
              <a:rPr lang="en-US" sz="2400" spc="-100" smtClean="0">
                <a:solidFill>
                  <a:srgbClr val="C00000"/>
                </a:solidFill>
                <a:latin typeface="Tahoma" pitchFamily="34" charset="0"/>
                <a:ea typeface="Tahoma" pitchFamily="34" charset="0"/>
                <a:cs typeface="Tahoma" pitchFamily="34" charset="0"/>
              </a:rPr>
              <a:t>Bước 4</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Từ bảng chuyển trạng thái, thiết lập hàm kích cho từng FF JK</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đếm đồng bộ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wipe(left)">
                                      <p:cBhvr>
                                        <p:cTn id="13" dur="10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170"/>
                                        </p:tgtEl>
                                        <p:attrNameLst>
                                          <p:attrName>style.visibility</p:attrName>
                                        </p:attrNameLst>
                                      </p:cBhvr>
                                      <p:to>
                                        <p:strVal val="visible"/>
                                      </p:to>
                                    </p:set>
                                    <p:animEffect transition="in" filter="dissolve">
                                      <p:cBhvr>
                                        <p:cTn id="18" dur="1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75</a:t>
            </a:fld>
            <a:endParaRPr lang="en-US"/>
          </a:p>
        </p:txBody>
      </p:sp>
      <p:sp>
        <p:nvSpPr>
          <p:cNvPr id="6" name="TextBox 5"/>
          <p:cNvSpPr txBox="1"/>
          <p:nvPr/>
        </p:nvSpPr>
        <p:spPr>
          <a:xfrm>
            <a:off x="228600" y="1066800"/>
            <a:ext cx="8763000" cy="1200329"/>
          </a:xfrm>
          <a:prstGeom prst="rect">
            <a:avLst/>
          </a:prstGeom>
          <a:noFill/>
        </p:spPr>
        <p:txBody>
          <a:bodyPr wrap="square" rtlCol="0">
            <a:spAutoFit/>
          </a:bodyPr>
          <a:lstStyle/>
          <a:p>
            <a:r>
              <a:rPr lang="en-US" sz="2400" spc="-100" smtClean="0">
                <a:solidFill>
                  <a:srgbClr val="C00000"/>
                </a:solidFill>
                <a:latin typeface="Tahoma" pitchFamily="34" charset="0"/>
                <a:ea typeface="Tahoma" pitchFamily="34" charset="0"/>
                <a:cs typeface="Tahoma" pitchFamily="34" charset="0"/>
              </a:rPr>
              <a:t>Bước 5</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Thiết kế mạch logic tạo hàm kích tại các ngõ vào J, K</a:t>
            </a:r>
          </a:p>
          <a:p>
            <a:r>
              <a:rPr lang="en-US" sz="2400" spc="-100" smtClean="0">
                <a:latin typeface="Tahoma" pitchFamily="34" charset="0"/>
                <a:ea typeface="Tahoma" pitchFamily="34" charset="0"/>
                <a:cs typeface="Tahoma" pitchFamily="34" charset="0"/>
              </a:rPr>
              <a:t>Thí dụ: tìm mạch kích ngõ vào J</a:t>
            </a:r>
            <a:r>
              <a:rPr lang="en-US" sz="2400" spc="-100" baseline="-25000" smtClean="0">
                <a:latin typeface="Tahoma" pitchFamily="34" charset="0"/>
                <a:ea typeface="Tahoma" pitchFamily="34" charset="0"/>
                <a:cs typeface="Tahoma" pitchFamily="34" charset="0"/>
              </a:rPr>
              <a:t>A</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pic>
        <p:nvPicPr>
          <p:cNvPr id="8196" name="Picture 4"/>
          <p:cNvPicPr>
            <a:picLocks noChangeAspect="1" noChangeArrowheads="1"/>
          </p:cNvPicPr>
          <p:nvPr/>
        </p:nvPicPr>
        <p:blipFill>
          <a:blip r:embed="rId3" cstate="print"/>
          <a:srcRect/>
          <a:stretch>
            <a:fillRect/>
          </a:stretch>
        </p:blipFill>
        <p:spPr bwMode="auto">
          <a:xfrm>
            <a:off x="685800" y="2438400"/>
            <a:ext cx="2328863" cy="3178813"/>
          </a:xfrm>
          <a:prstGeom prst="rect">
            <a:avLst/>
          </a:prstGeom>
          <a:noFill/>
          <a:ln w="9525">
            <a:noFill/>
            <a:miter lim="800000"/>
            <a:headEnd/>
            <a:tailEnd/>
          </a:ln>
        </p:spPr>
      </p:pic>
      <p:pic>
        <p:nvPicPr>
          <p:cNvPr id="8197" name="Picture 5"/>
          <p:cNvPicPr>
            <a:picLocks noChangeAspect="1" noChangeArrowheads="1"/>
          </p:cNvPicPr>
          <p:nvPr/>
        </p:nvPicPr>
        <p:blipFill>
          <a:blip r:embed="rId4" cstate="print"/>
          <a:srcRect/>
          <a:stretch>
            <a:fillRect/>
          </a:stretch>
        </p:blipFill>
        <p:spPr bwMode="auto">
          <a:xfrm>
            <a:off x="5715000" y="2286000"/>
            <a:ext cx="1905000" cy="2970000"/>
          </a:xfrm>
          <a:prstGeom prst="rect">
            <a:avLst/>
          </a:prstGeom>
          <a:noFill/>
          <a:ln w="9525">
            <a:noFill/>
            <a:miter lim="800000"/>
            <a:headEnd/>
            <a:tailEnd/>
          </a:ln>
        </p:spPr>
      </p:pic>
      <p:sp>
        <p:nvSpPr>
          <p:cNvPr id="11" name="Right Arrow 10"/>
          <p:cNvSpPr/>
          <p:nvPr/>
        </p:nvSpPr>
        <p:spPr>
          <a:xfrm>
            <a:off x="3429000" y="3429000"/>
            <a:ext cx="2286000" cy="914400"/>
          </a:xfrm>
          <a:prstGeom prst="right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33400" y="5638800"/>
            <a:ext cx="74676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Tương tự, tìm được K</a:t>
            </a:r>
            <a:r>
              <a:rPr lang="en-US" sz="2400" spc="-100" baseline="-25000" smtClean="0">
                <a:latin typeface="Tahoma" pitchFamily="34" charset="0"/>
                <a:ea typeface="Tahoma" pitchFamily="34" charset="0"/>
                <a:cs typeface="Tahoma" pitchFamily="34" charset="0"/>
              </a:rPr>
              <a:t>A</a:t>
            </a:r>
            <a:r>
              <a:rPr lang="en-US" sz="2400" spc="-100" smtClean="0">
                <a:latin typeface="Tahoma" pitchFamily="34" charset="0"/>
                <a:ea typeface="Tahoma" pitchFamily="34" charset="0"/>
                <a:cs typeface="Tahoma" pitchFamily="34" charset="0"/>
              </a:rPr>
              <a:t>=1</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đếm đồng bộ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wipe(left)">
                                      <p:cBhvr>
                                        <p:cTn id="18" dur="5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8196"/>
                                        </p:tgtEl>
                                        <p:attrNameLst>
                                          <p:attrName>style.visibility</p:attrName>
                                        </p:attrNameLst>
                                      </p:cBhvr>
                                      <p:to>
                                        <p:strVal val="visible"/>
                                      </p:to>
                                    </p:set>
                                    <p:animEffect transition="in" filter="wedge">
                                      <p:cBhvr>
                                        <p:cTn id="23" dur="2000"/>
                                        <p:tgtEl>
                                          <p:spTgt spid="81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0" presetClass="entr" presetSubtype="0" fill="hold" nodeType="clickEffect">
                                  <p:stCondLst>
                                    <p:cond delay="0"/>
                                  </p:stCondLst>
                                  <p:childTnLst>
                                    <p:set>
                                      <p:cBhvr>
                                        <p:cTn id="32" dur="1" fill="hold">
                                          <p:stCondLst>
                                            <p:cond delay="0"/>
                                          </p:stCondLst>
                                        </p:cTn>
                                        <p:tgtEl>
                                          <p:spTgt spid="8197"/>
                                        </p:tgtEl>
                                        <p:attrNameLst>
                                          <p:attrName>style.visibility</p:attrName>
                                        </p:attrNameLst>
                                      </p:cBhvr>
                                      <p:to>
                                        <p:strVal val="visible"/>
                                      </p:to>
                                    </p:set>
                                    <p:animEffect transition="in" filter="wedge">
                                      <p:cBhvr>
                                        <p:cTn id="33" dur="2000"/>
                                        <p:tgtEl>
                                          <p:spTgt spid="819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76</a:t>
            </a:fld>
            <a:endParaRPr lang="en-US"/>
          </a:p>
        </p:txBody>
      </p:sp>
      <p:sp>
        <p:nvSpPr>
          <p:cNvPr id="6" name="TextBox 5"/>
          <p:cNvSpPr txBox="1"/>
          <p:nvPr/>
        </p:nvSpPr>
        <p:spPr>
          <a:xfrm>
            <a:off x="381000" y="1066800"/>
            <a:ext cx="74676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Tiếp đến, tìm được J</a:t>
            </a:r>
            <a:r>
              <a:rPr lang="en-US" sz="2400" spc="-100" baseline="-25000" smtClean="0">
                <a:latin typeface="Tahoma" pitchFamily="34" charset="0"/>
                <a:ea typeface="Tahoma" pitchFamily="34" charset="0"/>
                <a:cs typeface="Tahoma" pitchFamily="34" charset="0"/>
              </a:rPr>
              <a:t>B</a:t>
            </a:r>
            <a:r>
              <a:rPr lang="en-US" sz="2400" spc="-100" smtClean="0">
                <a:latin typeface="Tahoma" pitchFamily="34" charset="0"/>
                <a:ea typeface="Tahoma" pitchFamily="34" charset="0"/>
                <a:cs typeface="Tahoma" pitchFamily="34" charset="0"/>
              </a:rPr>
              <a:t>K</a:t>
            </a:r>
            <a:r>
              <a:rPr lang="en-US" sz="2400" spc="-100" baseline="-25000" smtClean="0">
                <a:latin typeface="Tahoma" pitchFamily="34" charset="0"/>
                <a:ea typeface="Tahoma" pitchFamily="34" charset="0"/>
                <a:cs typeface="Tahoma" pitchFamily="34" charset="0"/>
              </a:rPr>
              <a:t>B</a:t>
            </a:r>
            <a:r>
              <a:rPr lang="en-US" sz="2400" spc="-100" smtClean="0">
                <a:latin typeface="Tahoma" pitchFamily="34" charset="0"/>
                <a:ea typeface="Tahoma" pitchFamily="34" charset="0"/>
                <a:cs typeface="Tahoma" pitchFamily="34" charset="0"/>
              </a:rPr>
              <a:t>, J</a:t>
            </a:r>
            <a:r>
              <a:rPr lang="en-US" sz="2400" spc="-100" baseline="-25000" smtClean="0">
                <a:latin typeface="Tahoma" pitchFamily="34" charset="0"/>
                <a:ea typeface="Tahoma" pitchFamily="34" charset="0"/>
                <a:cs typeface="Tahoma" pitchFamily="34" charset="0"/>
              </a:rPr>
              <a:t>C</a:t>
            </a:r>
            <a:r>
              <a:rPr lang="en-US" sz="2400" spc="-100" smtClean="0">
                <a:latin typeface="Tahoma" pitchFamily="34" charset="0"/>
                <a:ea typeface="Tahoma" pitchFamily="34" charset="0"/>
                <a:cs typeface="Tahoma" pitchFamily="34" charset="0"/>
              </a:rPr>
              <a:t>K</a:t>
            </a:r>
            <a:r>
              <a:rPr lang="en-US" sz="2400" spc="-100" baseline="-25000" smtClean="0">
                <a:latin typeface="Tahoma" pitchFamily="34" charset="0"/>
                <a:ea typeface="Tahoma" pitchFamily="34" charset="0"/>
                <a:cs typeface="Tahoma" pitchFamily="34" charset="0"/>
              </a:rPr>
              <a:t>C</a:t>
            </a:r>
            <a:r>
              <a:rPr lang="en-US" sz="2400" smtClean="0">
                <a:latin typeface="Arial-Rounded"/>
              </a:rPr>
              <a:t>,</a:t>
            </a:r>
            <a:endParaRPr lang="en-US" sz="2400">
              <a:latin typeface="Arial-Rounded"/>
            </a:endParaRPr>
          </a:p>
        </p:txBody>
      </p:sp>
      <p:pic>
        <p:nvPicPr>
          <p:cNvPr id="9218" name="Picture 2"/>
          <p:cNvPicPr>
            <a:picLocks noChangeAspect="1" noChangeArrowheads="1"/>
          </p:cNvPicPr>
          <p:nvPr/>
        </p:nvPicPr>
        <p:blipFill>
          <a:blip r:embed="rId3" cstate="print"/>
          <a:srcRect/>
          <a:stretch>
            <a:fillRect/>
          </a:stretch>
        </p:blipFill>
        <p:spPr bwMode="auto">
          <a:xfrm>
            <a:off x="533400" y="2133600"/>
            <a:ext cx="3786188" cy="2782781"/>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5099823" y="2057400"/>
            <a:ext cx="3434577" cy="2667000"/>
          </a:xfrm>
          <a:prstGeom prst="rect">
            <a:avLst/>
          </a:prstGeom>
          <a:noFill/>
          <a:ln w="9525">
            <a:noFill/>
            <a:miter lim="800000"/>
            <a:headEnd/>
            <a:tailEnd/>
          </a:ln>
        </p:spPr>
      </p:pic>
      <p:sp>
        <p:nvSpPr>
          <p:cNvPr id="7" name="TextBox 6"/>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đếm đồng bộ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wedge">
                                      <p:cBhvr>
                                        <p:cTn id="12" dur="20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9219"/>
                                        </p:tgtEl>
                                        <p:attrNameLst>
                                          <p:attrName>style.visibility</p:attrName>
                                        </p:attrNameLst>
                                      </p:cBhvr>
                                      <p:to>
                                        <p:strVal val="visible"/>
                                      </p:to>
                                    </p:set>
                                    <p:animEffect transition="in" filter="wedge">
                                      <p:cBhvr>
                                        <p:cTn id="17" dur="20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77</a:t>
            </a:fld>
            <a:endParaRPr lang="en-US"/>
          </a:p>
        </p:txBody>
      </p:sp>
      <p:sp>
        <p:nvSpPr>
          <p:cNvPr id="6" name="TextBox 5"/>
          <p:cNvSpPr txBox="1"/>
          <p:nvPr/>
        </p:nvSpPr>
        <p:spPr>
          <a:xfrm>
            <a:off x="381000" y="1066800"/>
            <a:ext cx="7467600" cy="461665"/>
          </a:xfrm>
          <a:prstGeom prst="rect">
            <a:avLst/>
          </a:prstGeom>
          <a:noFill/>
        </p:spPr>
        <p:txBody>
          <a:bodyPr wrap="square" rtlCol="0">
            <a:spAutoFit/>
          </a:bodyPr>
          <a:lstStyle/>
          <a:p>
            <a:r>
              <a:rPr lang="en-US" sz="2400" spc="-100" smtClean="0">
                <a:solidFill>
                  <a:srgbClr val="C00000"/>
                </a:solidFill>
                <a:latin typeface="Tahoma" pitchFamily="34" charset="0"/>
                <a:ea typeface="Tahoma" pitchFamily="34" charset="0"/>
                <a:cs typeface="Tahoma" pitchFamily="34" charset="0"/>
              </a:rPr>
              <a:t>Bước 6</a:t>
            </a:r>
            <a:r>
              <a:rPr lang="en-US" sz="2400" spc="-100" smtClean="0">
                <a:latin typeface="Tahoma" pitchFamily="34" charset="0"/>
                <a:ea typeface="Tahoma" pitchFamily="34" charset="0"/>
                <a:cs typeface="Tahoma" pitchFamily="34" charset="0"/>
              </a:rPr>
              <a:t>:Thiết lập sơ đồ mạch đếm </a:t>
            </a:r>
            <a:endParaRPr lang="en-US" sz="2400" spc="-100">
              <a:latin typeface="Tahoma" pitchFamily="34" charset="0"/>
              <a:ea typeface="Tahoma" pitchFamily="34" charset="0"/>
              <a:cs typeface="Tahoma" pitchFamily="34" charset="0"/>
            </a:endParaRPr>
          </a:p>
        </p:txBody>
      </p:sp>
      <p:pic>
        <p:nvPicPr>
          <p:cNvPr id="10242" name="Picture 2"/>
          <p:cNvPicPr>
            <a:picLocks noChangeAspect="1" noChangeArrowheads="1"/>
          </p:cNvPicPr>
          <p:nvPr/>
        </p:nvPicPr>
        <p:blipFill>
          <a:blip r:embed="rId3" cstate="print"/>
          <a:srcRect/>
          <a:stretch>
            <a:fillRect/>
          </a:stretch>
        </p:blipFill>
        <p:spPr bwMode="auto">
          <a:xfrm>
            <a:off x="470983" y="1981200"/>
            <a:ext cx="8063417" cy="4038600"/>
          </a:xfrm>
          <a:prstGeom prst="rect">
            <a:avLst/>
          </a:prstGeom>
          <a:noFill/>
          <a:ln w="9525">
            <a:noFill/>
            <a:miter lim="800000"/>
            <a:headEnd/>
            <a:tailEnd/>
          </a:ln>
        </p:spPr>
      </p:pic>
      <p:sp>
        <p:nvSpPr>
          <p:cNvPr id="7" name="TextBox 6"/>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đếm đồng bộ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wedge">
                                      <p:cBhvr>
                                        <p:cTn id="12" dur="20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78</a:t>
            </a:fld>
            <a:endParaRPr lang="en-US"/>
          </a:p>
        </p:txBody>
      </p:sp>
      <p:sp>
        <p:nvSpPr>
          <p:cNvPr id="6" name="TextBox 5"/>
          <p:cNvSpPr txBox="1"/>
          <p:nvPr/>
        </p:nvSpPr>
        <p:spPr>
          <a:xfrm>
            <a:off x="228600" y="990600"/>
            <a:ext cx="8686800" cy="2308324"/>
          </a:xfrm>
          <a:prstGeom prst="rect">
            <a:avLst/>
          </a:prstGeom>
          <a:noFill/>
        </p:spPr>
        <p:txBody>
          <a:bodyPr wrap="square" rtlCol="0">
            <a:spAutoFit/>
          </a:bodyPr>
          <a:lstStyle/>
          <a:p>
            <a:r>
              <a:rPr lang="en-US" sz="2400" spc="-100" smtClean="0">
                <a:solidFill>
                  <a:srgbClr val="C00000"/>
                </a:solidFill>
                <a:latin typeface="Tahoma" pitchFamily="34" charset="0"/>
                <a:ea typeface="Tahoma" pitchFamily="34" charset="0"/>
                <a:cs typeface="Tahoma" pitchFamily="34" charset="0"/>
              </a:rPr>
              <a:t>Thí dụ về điều khiển động cơ bước</a:t>
            </a:r>
            <a:r>
              <a:rPr lang="en-US" sz="2400" spc="-100" smtClean="0">
                <a:latin typeface="Tahoma" pitchFamily="34" charset="0"/>
                <a:ea typeface="Tahoma" pitchFamily="34" charset="0"/>
                <a:cs typeface="Tahoma" pitchFamily="34" charset="0"/>
              </a:rPr>
              <a:t>:Động cơ bước quay theo bước khoảng 15</a:t>
            </a:r>
            <a:r>
              <a:rPr lang="en-US" sz="2400" spc="-100" baseline="30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dùng tín hiệu số tạo bước quay chính xác của động cơ. Hình vẽ động cơ bước với 4 cuộn dây, cuộn 1 và 2 phải có trạng thái đối nhau. Dùng ngõ ra mạch đếm đồng bộ 2 bit để điều khiển dòng điện qua động cơ, A và A điều khiển cuộn 1. 2. Còn B và B điều khiển cuộn 3,4. Cần có bộ khuếch đại cấp đủ dòng cho các cuộn dây.    </a:t>
            </a:r>
            <a:endParaRPr lang="en-US" sz="2400" spc="-100">
              <a:latin typeface="Tahoma" pitchFamily="34" charset="0"/>
              <a:ea typeface="Tahoma" pitchFamily="34" charset="0"/>
              <a:cs typeface="Tahoma"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561594" y="3733800"/>
            <a:ext cx="7820406" cy="2514600"/>
          </a:xfrm>
          <a:prstGeom prst="rect">
            <a:avLst/>
          </a:prstGeom>
          <a:noFill/>
          <a:ln w="9525">
            <a:noFill/>
            <a:miter lim="800000"/>
            <a:headEnd/>
            <a:tailEnd/>
          </a:ln>
        </p:spPr>
      </p:pic>
      <p:cxnSp>
        <p:nvCxnSpPr>
          <p:cNvPr id="11" name="Straight Connector 10"/>
          <p:cNvCxnSpPr/>
          <p:nvPr/>
        </p:nvCxnSpPr>
        <p:spPr>
          <a:xfrm>
            <a:off x="7239000" y="2514600"/>
            <a:ext cx="381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24200" y="2514600"/>
            <a:ext cx="3810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đếm đồng bộ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wipe(left)">
                                      <p:cBhvr>
                                        <p:cTn id="12" dur="3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79</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2362200" y="1981200"/>
            <a:ext cx="4739489" cy="2719820"/>
          </a:xfrm>
          <a:prstGeom prst="rect">
            <a:avLst/>
          </a:prstGeom>
          <a:noFill/>
          <a:ln w="9525">
            <a:noFill/>
            <a:miter lim="800000"/>
            <a:headEnd/>
            <a:tailEnd/>
          </a:ln>
        </p:spPr>
      </p:pic>
      <p:sp>
        <p:nvSpPr>
          <p:cNvPr id="8" name="TextBox 7"/>
          <p:cNvSpPr txBox="1"/>
          <p:nvPr/>
        </p:nvSpPr>
        <p:spPr>
          <a:xfrm>
            <a:off x="0" y="990600"/>
            <a:ext cx="91440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Động cơ có thể quay cùng hay ngược chiều kim đồng hồ, cần ngõ vào D (diretion) quay theo bước khoảng 15</a:t>
            </a:r>
            <a:r>
              <a:rPr lang="en-US" sz="2400" spc="-100" baseline="30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dùng tín hiệu số.</a:t>
            </a:r>
            <a:endParaRPr lang="en-US" sz="2400" spc="-100">
              <a:latin typeface="Tahoma" pitchFamily="34" charset="0"/>
              <a:ea typeface="Tahoma" pitchFamily="34" charset="0"/>
              <a:cs typeface="Tahoma" pitchFamily="34" charset="0"/>
            </a:endParaRPr>
          </a:p>
        </p:txBody>
      </p:sp>
      <p:sp>
        <p:nvSpPr>
          <p:cNvPr id="9" name="TextBox 8"/>
          <p:cNvSpPr txBox="1"/>
          <p:nvPr/>
        </p:nvSpPr>
        <p:spPr>
          <a:xfrm>
            <a:off x="228600" y="4800600"/>
            <a:ext cx="86868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Động cơ có thể quay cùng hay ngược chiều kim đồng hồ, cần ngõ vào D (diretion)bước quay theo bước khoảng 15</a:t>
            </a:r>
            <a:r>
              <a:rPr lang="en-US" sz="2400" spc="-100" baseline="30000" smtClean="0">
                <a:latin typeface="Tahoma" pitchFamily="34" charset="0"/>
                <a:ea typeface="Tahoma" pitchFamily="34" charset="0"/>
                <a:cs typeface="Tahoma" pitchFamily="34" charset="0"/>
              </a:rPr>
              <a:t>0</a:t>
            </a:r>
            <a:r>
              <a:rPr lang="en-US" sz="2400" spc="-100" smtClean="0">
                <a:latin typeface="Tahoma" pitchFamily="34" charset="0"/>
                <a:ea typeface="Tahoma" pitchFamily="34" charset="0"/>
                <a:cs typeface="Tahoma" pitchFamily="34" charset="0"/>
              </a:rPr>
              <a:t>, dùng tín hiệu số.</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đếm đồng bộ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edge">
                                      <p:cBhvr>
                                        <p:cTn id="12" dur="20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
        <p:nvSpPr>
          <p:cNvPr id="9" name="TextBox 8"/>
          <p:cNvSpPr txBox="1"/>
          <p:nvPr/>
        </p:nvSpPr>
        <p:spPr>
          <a:xfrm>
            <a:off x="381000" y="990600"/>
            <a:ext cx="8153400" cy="1200329"/>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Mạch đếm không đồng bộ (nối tiếp):</a:t>
            </a:r>
          </a:p>
          <a:p>
            <a:r>
              <a:rPr lang="en-US" sz="2400" spc="-100" smtClean="0">
                <a:latin typeface="Tahoma" pitchFamily="34" charset="0"/>
                <a:ea typeface="Tahoma" pitchFamily="34" charset="0"/>
                <a:cs typeface="Tahoma" pitchFamily="34" charset="0"/>
              </a:rPr>
              <a:t>    Q</a:t>
            </a:r>
            <a:r>
              <a:rPr lang="en-US" sz="2400" spc="-100" baseline="-25000" smtClean="0">
                <a:latin typeface="Tahoma" pitchFamily="34" charset="0"/>
                <a:ea typeface="Tahoma" pitchFamily="34" charset="0"/>
                <a:cs typeface="Tahoma" pitchFamily="34" charset="0"/>
              </a:rPr>
              <a:t>A</a:t>
            </a:r>
            <a:r>
              <a:rPr lang="en-US" sz="2400" spc="-100" smtClean="0">
                <a:latin typeface="Tahoma" pitchFamily="34" charset="0"/>
                <a:ea typeface="Tahoma" pitchFamily="34" charset="0"/>
                <a:cs typeface="Tahoma" pitchFamily="34" charset="0"/>
              </a:rPr>
              <a:t>=CLK</a:t>
            </a:r>
            <a:r>
              <a:rPr lang="en-US" sz="2400" spc="-100" baseline="-25000" smtClean="0">
                <a:latin typeface="Tahoma" pitchFamily="34" charset="0"/>
                <a:ea typeface="Tahoma" pitchFamily="34" charset="0"/>
                <a:cs typeface="Tahoma" pitchFamily="34" charset="0"/>
              </a:rPr>
              <a:t>B</a:t>
            </a:r>
            <a:r>
              <a:rPr lang="en-US" sz="2400" spc="-100" smtClean="0">
                <a:latin typeface="Tahoma" pitchFamily="34" charset="0"/>
                <a:ea typeface="Tahoma" pitchFamily="34" charset="0"/>
                <a:cs typeface="Tahoma" pitchFamily="34" charset="0"/>
              </a:rPr>
              <a:t>; Q</a:t>
            </a:r>
            <a:r>
              <a:rPr lang="en-US" sz="2400" spc="-100" baseline="-25000" smtClean="0">
                <a:latin typeface="Tahoma" pitchFamily="34" charset="0"/>
                <a:ea typeface="Tahoma" pitchFamily="34" charset="0"/>
                <a:cs typeface="Tahoma" pitchFamily="34" charset="0"/>
              </a:rPr>
              <a:t>B</a:t>
            </a:r>
            <a:r>
              <a:rPr lang="en-US" sz="2400" spc="-100" smtClean="0">
                <a:latin typeface="Tahoma" pitchFamily="34" charset="0"/>
                <a:ea typeface="Tahoma" pitchFamily="34" charset="0"/>
                <a:cs typeface="Tahoma" pitchFamily="34" charset="0"/>
              </a:rPr>
              <a:t>=CLK</a:t>
            </a:r>
            <a:r>
              <a:rPr lang="en-US" sz="2400" spc="-100" baseline="-25000" smtClean="0">
                <a:latin typeface="Tahoma" pitchFamily="34" charset="0"/>
                <a:ea typeface="Tahoma" pitchFamily="34" charset="0"/>
                <a:cs typeface="Tahoma" pitchFamily="34" charset="0"/>
              </a:rPr>
              <a:t>C</a:t>
            </a:r>
            <a:r>
              <a:rPr lang="en-US" sz="2400" spc="-100" smtClean="0">
                <a:latin typeface="Tahoma" pitchFamily="34" charset="0"/>
                <a:ea typeface="Tahoma" pitchFamily="34" charset="0"/>
                <a:cs typeface="Tahoma" pitchFamily="34" charset="0"/>
              </a:rPr>
              <a:t>; Q</a:t>
            </a:r>
            <a:r>
              <a:rPr lang="en-US" sz="2400" spc="-100" baseline="-25000" smtClean="0">
                <a:latin typeface="Tahoma" pitchFamily="34" charset="0"/>
                <a:ea typeface="Tahoma" pitchFamily="34" charset="0"/>
                <a:cs typeface="Tahoma" pitchFamily="34" charset="0"/>
              </a:rPr>
              <a:t>C</a:t>
            </a:r>
            <a:r>
              <a:rPr lang="en-US" sz="2400" spc="-100" smtClean="0">
                <a:latin typeface="Tahoma" pitchFamily="34" charset="0"/>
                <a:ea typeface="Tahoma" pitchFamily="34" charset="0"/>
                <a:cs typeface="Tahoma" pitchFamily="34" charset="0"/>
              </a:rPr>
              <a:t>=CLK</a:t>
            </a:r>
            <a:r>
              <a:rPr lang="en-US" sz="2400" spc="-100" baseline="-25000" smtClean="0">
                <a:latin typeface="Tahoma" pitchFamily="34" charset="0"/>
                <a:ea typeface="Tahoma" pitchFamily="34" charset="0"/>
                <a:cs typeface="Tahoma" pitchFamily="34" charset="0"/>
              </a:rPr>
              <a:t>D</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    mạch tác động cạnh xuống </a:t>
            </a:r>
          </a:p>
        </p:txBody>
      </p:sp>
      <p:pic>
        <p:nvPicPr>
          <p:cNvPr id="2050" name="Picture 2"/>
          <p:cNvPicPr>
            <a:picLocks noChangeAspect="1" noChangeArrowheads="1"/>
          </p:cNvPicPr>
          <p:nvPr/>
        </p:nvPicPr>
        <p:blipFill>
          <a:blip r:embed="rId3" cstate="print"/>
          <a:srcRect/>
          <a:stretch>
            <a:fillRect/>
          </a:stretch>
        </p:blipFill>
        <p:spPr bwMode="auto">
          <a:xfrm>
            <a:off x="266700" y="2581275"/>
            <a:ext cx="8610600" cy="3362325"/>
          </a:xfrm>
          <a:prstGeom prst="rect">
            <a:avLst/>
          </a:prstGeom>
          <a:noFill/>
          <a:ln w="9525">
            <a:noFill/>
            <a:miter lim="800000"/>
            <a:headEnd/>
            <a:tailEnd/>
          </a:ln>
        </p:spPr>
      </p:pic>
      <p:sp>
        <p:nvSpPr>
          <p:cNvPr id="6" name="Up Arrow 5"/>
          <p:cNvSpPr/>
          <p:nvPr/>
        </p:nvSpPr>
        <p:spPr>
          <a:xfrm>
            <a:off x="914400" y="5791200"/>
            <a:ext cx="533400" cy="990600"/>
          </a:xfrm>
          <a:prstGeom prst="upArrow">
            <a:avLst/>
          </a:prstGeom>
          <a:gradFill>
            <a:gsLst>
              <a:gs pos="0">
                <a:srgbClr val="FFF200"/>
              </a:gs>
              <a:gs pos="45000">
                <a:srgbClr val="FF7A00"/>
              </a:gs>
              <a:gs pos="70000">
                <a:srgbClr val="FF0300"/>
              </a:gs>
              <a:gs pos="100000">
                <a:srgbClr val="4D0808"/>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 Arrow 6"/>
          <p:cNvSpPr/>
          <p:nvPr/>
        </p:nvSpPr>
        <p:spPr>
          <a:xfrm>
            <a:off x="7391400" y="5943600"/>
            <a:ext cx="533400" cy="914400"/>
          </a:xfrm>
          <a:prstGeom prst="upArrow">
            <a:avLst/>
          </a:prstGeom>
          <a:gradFill>
            <a:gsLst>
              <a:gs pos="0">
                <a:srgbClr val="FF3399"/>
              </a:gs>
              <a:gs pos="25000">
                <a:srgbClr val="FF6633"/>
              </a:gs>
              <a:gs pos="50000">
                <a:srgbClr val="FFFF00"/>
              </a:gs>
              <a:gs pos="75000">
                <a:srgbClr val="01A78F"/>
              </a:gs>
              <a:gs pos="100000">
                <a:srgbClr val="3366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1295400" y="2133600"/>
            <a:ext cx="228600" cy="381000"/>
          </a:xfrm>
          <a:prstGeom prst="downArrow">
            <a:avLst/>
          </a:prstGeom>
          <a:gradFill>
            <a:gsLst>
              <a:gs pos="0">
                <a:srgbClr val="A603AB"/>
              </a:gs>
              <a:gs pos="21001">
                <a:srgbClr val="0819FB"/>
              </a:gs>
              <a:gs pos="35001">
                <a:srgbClr val="1A8D48"/>
              </a:gs>
              <a:gs pos="52000">
                <a:srgbClr val="FFFF00"/>
              </a:gs>
              <a:gs pos="73000">
                <a:srgbClr val="EE3F17"/>
              </a:gs>
              <a:gs pos="88000">
                <a:srgbClr val="E81766"/>
              </a:gs>
              <a:gs pos="100000">
                <a:srgbClr val="A603AB"/>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không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wipe(up)">
                                      <p:cBhvr>
                                        <p:cTn id="17" dur="2000"/>
                                        <p:tgtEl>
                                          <p:spTgt spid="20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ipe(left)">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down)">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80</a:t>
            </a:fld>
            <a:endParaRPr lang="en-US"/>
          </a:p>
        </p:txBody>
      </p:sp>
      <p:sp>
        <p:nvSpPr>
          <p:cNvPr id="7" name="TextBox 6"/>
          <p:cNvSpPr txBox="1"/>
          <p:nvPr/>
        </p:nvSpPr>
        <p:spPr>
          <a:xfrm>
            <a:off x="304800" y="933271"/>
            <a:ext cx="5562600" cy="830997"/>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Thiết lập bảng chuyển trang thái, </a:t>
            </a:r>
          </a:p>
          <a:p>
            <a:r>
              <a:rPr lang="en-US" sz="2400" spc="-100" smtClean="0">
                <a:latin typeface="Tahoma" pitchFamily="34" charset="0"/>
                <a:ea typeface="Tahoma" pitchFamily="34" charset="0"/>
                <a:cs typeface="Tahoma" pitchFamily="34" charset="0"/>
              </a:rPr>
              <a:t>hàm kích FF và bìa Karnaugh.</a:t>
            </a:r>
            <a:endParaRPr lang="en-US" sz="2400" spc="-100">
              <a:latin typeface="Tahoma" pitchFamily="34" charset="0"/>
              <a:ea typeface="Tahoma" pitchFamily="34" charset="0"/>
              <a:cs typeface="Tahoma" pitchFamily="34" charset="0"/>
            </a:endParaRPr>
          </a:p>
        </p:txBody>
      </p:sp>
      <p:pic>
        <p:nvPicPr>
          <p:cNvPr id="3075" name="Picture 3"/>
          <p:cNvPicPr>
            <a:picLocks noChangeAspect="1" noChangeArrowheads="1"/>
          </p:cNvPicPr>
          <p:nvPr/>
        </p:nvPicPr>
        <p:blipFill>
          <a:blip r:embed="rId3" cstate="print"/>
          <a:srcRect/>
          <a:stretch>
            <a:fillRect/>
          </a:stretch>
        </p:blipFill>
        <p:spPr bwMode="auto">
          <a:xfrm>
            <a:off x="68427" y="2133600"/>
            <a:ext cx="5570373" cy="3428999"/>
          </a:xfrm>
          <a:prstGeom prst="rect">
            <a:avLst/>
          </a:prstGeom>
          <a:noFill/>
          <a:ln w="9525">
            <a:no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a:off x="5705475" y="673768"/>
            <a:ext cx="3362325" cy="2831432"/>
          </a:xfrm>
          <a:prstGeom prst="rect">
            <a:avLst/>
          </a:prstGeom>
          <a:noFill/>
          <a:ln w="9525">
            <a:noFill/>
            <a:miter lim="800000"/>
            <a:headEnd/>
            <a:tailEnd/>
          </a:ln>
        </p:spPr>
      </p:pic>
      <p:pic>
        <p:nvPicPr>
          <p:cNvPr id="3077" name="Picture 5"/>
          <p:cNvPicPr>
            <a:picLocks noChangeAspect="1" noChangeArrowheads="1"/>
          </p:cNvPicPr>
          <p:nvPr/>
        </p:nvPicPr>
        <p:blipFill>
          <a:blip r:embed="rId5" cstate="print"/>
          <a:srcRect/>
          <a:stretch>
            <a:fillRect/>
          </a:stretch>
        </p:blipFill>
        <p:spPr bwMode="auto">
          <a:xfrm>
            <a:off x="5695060" y="3452110"/>
            <a:ext cx="3448940" cy="3024890"/>
          </a:xfrm>
          <a:prstGeom prst="rect">
            <a:avLst/>
          </a:prstGeom>
          <a:noFill/>
          <a:ln w="9525">
            <a:noFill/>
            <a:miter lim="800000"/>
            <a:headEnd/>
            <a:tailEnd/>
          </a:ln>
        </p:spPr>
      </p:pic>
      <p:sp>
        <p:nvSpPr>
          <p:cNvPr id="8" name="TextBox 7"/>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đếm đồng bộ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wipe(up)">
                                      <p:cBhvr>
                                        <p:cTn id="12" dur="3000"/>
                                        <p:tgtEl>
                                          <p:spTgt spid="3075"/>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wedge">
                                      <p:cBhvr>
                                        <p:cTn id="17" dur="2000"/>
                                        <p:tgtEl>
                                          <p:spTgt spid="3076"/>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3077"/>
                                        </p:tgtEl>
                                        <p:attrNameLst>
                                          <p:attrName>style.visibility</p:attrName>
                                        </p:attrNameLst>
                                      </p:cBhvr>
                                      <p:to>
                                        <p:strVal val="visible"/>
                                      </p:to>
                                    </p:set>
                                    <p:animEffect transition="in" filter="wedge">
                                      <p:cBhvr>
                                        <p:cTn id="22" dur="20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81</a:t>
            </a:fld>
            <a:endParaRPr lang="en-US"/>
          </a:p>
        </p:txBody>
      </p:sp>
      <p:sp>
        <p:nvSpPr>
          <p:cNvPr id="6" name="TextBox 5"/>
          <p:cNvSpPr txBox="1"/>
          <p:nvPr/>
        </p:nvSpPr>
        <p:spPr>
          <a:xfrm>
            <a:off x="304800" y="933271"/>
            <a:ext cx="86868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Thiết lập sơ đồ mạch.</a:t>
            </a:r>
            <a:endParaRPr lang="en-US" sz="2400" spc="-100">
              <a:latin typeface="Tahoma" pitchFamily="34" charset="0"/>
              <a:ea typeface="Tahoma" pitchFamily="34" charset="0"/>
              <a:cs typeface="Tahoma"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304800" y="2238375"/>
            <a:ext cx="8698080" cy="2867025"/>
          </a:xfrm>
          <a:prstGeom prst="rect">
            <a:avLst/>
          </a:prstGeom>
          <a:noFill/>
          <a:ln w="9525">
            <a:noFill/>
            <a:miter lim="800000"/>
            <a:headEnd/>
            <a:tailEnd/>
          </a:ln>
        </p:spPr>
      </p:pic>
      <p:sp>
        <p:nvSpPr>
          <p:cNvPr id="7" name="TextBox 6"/>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đếm đồng bộ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wipe(left)">
                                      <p:cBhvr>
                                        <p:cTn id="12"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82</a:t>
            </a:fld>
            <a:endParaRPr lang="en-US"/>
          </a:p>
        </p:txBody>
      </p:sp>
      <p:sp>
        <p:nvSpPr>
          <p:cNvPr id="6" name="TextBox 5"/>
          <p:cNvSpPr txBox="1"/>
          <p:nvPr/>
        </p:nvSpPr>
        <p:spPr>
          <a:xfrm>
            <a:off x="228600" y="1150203"/>
            <a:ext cx="6248400" cy="830997"/>
          </a:xfrm>
          <a:prstGeom prst="rect">
            <a:avLst/>
          </a:prstGeom>
          <a:noFill/>
        </p:spPr>
        <p:txBody>
          <a:bodyPr wrap="square" rtlCol="0">
            <a:spAutoFit/>
          </a:bodyPr>
          <a:lstStyle/>
          <a:p>
            <a:r>
              <a:rPr lang="en-US" sz="2400" spc="-100" smtClean="0">
                <a:solidFill>
                  <a:srgbClr val="C00000"/>
                </a:solidFill>
                <a:latin typeface="Tahoma" pitchFamily="34" charset="0"/>
                <a:ea typeface="Tahoma" pitchFamily="34" charset="0"/>
                <a:cs typeface="Tahoma" pitchFamily="34" charset="0"/>
              </a:rPr>
              <a:t>Thiết kế mạch đếm đồng bộ dùng </a:t>
            </a:r>
            <a:r>
              <a:rPr lang="en-US" sz="2400" b="1" spc="-100" smtClean="0">
                <a:solidFill>
                  <a:srgbClr val="FF0000"/>
                </a:solidFill>
                <a:latin typeface="Tahoma" pitchFamily="34" charset="0"/>
                <a:ea typeface="Tahoma" pitchFamily="34" charset="0"/>
                <a:cs typeface="Tahoma" pitchFamily="34" charset="0"/>
              </a:rPr>
              <a:t>FFD</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rPr>
              <a:t> Thiết kế lại mạch đếm MOD 5  dùng FFD. </a:t>
            </a:r>
            <a:endParaRPr lang="en-US" sz="2400" spc="-100">
              <a:latin typeface="Tahoma" pitchFamily="34" charset="0"/>
              <a:ea typeface="Tahoma" pitchFamily="34" charset="0"/>
              <a:cs typeface="Tahoma" pitchFamily="34" charset="0"/>
            </a:endParaRPr>
          </a:p>
        </p:txBody>
      </p:sp>
      <p:pic>
        <p:nvPicPr>
          <p:cNvPr id="11267" name="Picture 3"/>
          <p:cNvPicPr>
            <a:picLocks noChangeAspect="1" noChangeArrowheads="1"/>
          </p:cNvPicPr>
          <p:nvPr/>
        </p:nvPicPr>
        <p:blipFill>
          <a:blip r:embed="rId3" cstate="print"/>
          <a:srcRect/>
          <a:stretch>
            <a:fillRect/>
          </a:stretch>
        </p:blipFill>
        <p:spPr bwMode="auto">
          <a:xfrm>
            <a:off x="228600" y="2133600"/>
            <a:ext cx="5772838" cy="3657600"/>
          </a:xfrm>
          <a:prstGeom prst="rect">
            <a:avLst/>
          </a:prstGeom>
          <a:noFill/>
          <a:ln w="9525">
            <a:noFill/>
            <a:miter lim="800000"/>
            <a:headEnd/>
            <a:tailEnd/>
          </a:ln>
        </p:spPr>
      </p:pic>
      <p:pic>
        <p:nvPicPr>
          <p:cNvPr id="11268" name="Picture 4"/>
          <p:cNvPicPr>
            <a:picLocks noChangeAspect="1" noChangeArrowheads="1"/>
          </p:cNvPicPr>
          <p:nvPr/>
        </p:nvPicPr>
        <p:blipFill>
          <a:blip r:embed="rId4" cstate="print"/>
          <a:srcRect/>
          <a:stretch>
            <a:fillRect/>
          </a:stretch>
        </p:blipFill>
        <p:spPr bwMode="auto">
          <a:xfrm>
            <a:off x="7620000" y="21021"/>
            <a:ext cx="1371600" cy="2341179"/>
          </a:xfrm>
          <a:prstGeom prst="rect">
            <a:avLst/>
          </a:prstGeom>
          <a:noFill/>
          <a:ln w="9525">
            <a:noFill/>
            <a:miter lim="800000"/>
            <a:headEnd/>
            <a:tailEnd/>
          </a:ln>
        </p:spPr>
      </p:pic>
      <p:pic>
        <p:nvPicPr>
          <p:cNvPr id="11269" name="Picture 5"/>
          <p:cNvPicPr>
            <a:picLocks noChangeAspect="1" noChangeArrowheads="1"/>
          </p:cNvPicPr>
          <p:nvPr/>
        </p:nvPicPr>
        <p:blipFill>
          <a:blip r:embed="rId5" cstate="print"/>
          <a:srcRect/>
          <a:stretch>
            <a:fillRect/>
          </a:stretch>
        </p:blipFill>
        <p:spPr bwMode="auto">
          <a:xfrm>
            <a:off x="6934200" y="2286000"/>
            <a:ext cx="1524000" cy="2245895"/>
          </a:xfrm>
          <a:prstGeom prst="rect">
            <a:avLst/>
          </a:prstGeom>
          <a:noFill/>
          <a:ln w="9525">
            <a:noFill/>
            <a:miter lim="800000"/>
            <a:headEnd/>
            <a:tailEnd/>
          </a:ln>
        </p:spPr>
      </p:pic>
      <p:pic>
        <p:nvPicPr>
          <p:cNvPr id="11270" name="Picture 6"/>
          <p:cNvPicPr>
            <a:picLocks noChangeAspect="1" noChangeArrowheads="1"/>
          </p:cNvPicPr>
          <p:nvPr/>
        </p:nvPicPr>
        <p:blipFill>
          <a:blip r:embed="rId6" cstate="print"/>
          <a:srcRect/>
          <a:stretch>
            <a:fillRect/>
          </a:stretch>
        </p:blipFill>
        <p:spPr bwMode="auto">
          <a:xfrm>
            <a:off x="6172200" y="4495800"/>
            <a:ext cx="1371600" cy="2309446"/>
          </a:xfrm>
          <a:prstGeom prst="rect">
            <a:avLst/>
          </a:prstGeom>
          <a:noFill/>
          <a:ln w="9525">
            <a:noFill/>
            <a:miter lim="800000"/>
            <a:headEnd/>
            <a:tailEnd/>
          </a:ln>
        </p:spPr>
      </p:pic>
      <p:sp>
        <p:nvSpPr>
          <p:cNvPr id="9" name="TextBox 8"/>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đếm đồng bộ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wipe(up)">
                                      <p:cBhvr>
                                        <p:cTn id="12" dur="3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11268"/>
                                        </p:tgtEl>
                                        <p:attrNameLst>
                                          <p:attrName>style.visibility</p:attrName>
                                        </p:attrNameLst>
                                      </p:cBhvr>
                                      <p:to>
                                        <p:strVal val="visible"/>
                                      </p:to>
                                    </p:set>
                                    <p:animEffect transition="in" filter="wedge">
                                      <p:cBhvr>
                                        <p:cTn id="17" dur="2000"/>
                                        <p:tgtEl>
                                          <p:spTgt spid="11268"/>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11269"/>
                                        </p:tgtEl>
                                        <p:attrNameLst>
                                          <p:attrName>style.visibility</p:attrName>
                                        </p:attrNameLst>
                                      </p:cBhvr>
                                      <p:to>
                                        <p:strVal val="visible"/>
                                      </p:to>
                                    </p:set>
                                    <p:animEffect transition="in" filter="wedge">
                                      <p:cBhvr>
                                        <p:cTn id="22" dur="2000"/>
                                        <p:tgtEl>
                                          <p:spTgt spid="11269"/>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ntr" presetSubtype="0" fill="hold" nodeType="clickEffect">
                                  <p:stCondLst>
                                    <p:cond delay="0"/>
                                  </p:stCondLst>
                                  <p:childTnLst>
                                    <p:set>
                                      <p:cBhvr>
                                        <p:cTn id="26" dur="1" fill="hold">
                                          <p:stCondLst>
                                            <p:cond delay="0"/>
                                          </p:stCondLst>
                                        </p:cTn>
                                        <p:tgtEl>
                                          <p:spTgt spid="11270"/>
                                        </p:tgtEl>
                                        <p:attrNameLst>
                                          <p:attrName>style.visibility</p:attrName>
                                        </p:attrNameLst>
                                      </p:cBhvr>
                                      <p:to>
                                        <p:strVal val="visible"/>
                                      </p:to>
                                    </p:set>
                                    <p:animEffect transition="in" filter="wedge">
                                      <p:cBhvr>
                                        <p:cTn id="27" dur="2000"/>
                                        <p:tgtEl>
                                          <p:spTgt spid="11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83</a:t>
            </a:fld>
            <a:endParaRPr lang="en-US"/>
          </a:p>
        </p:txBody>
      </p:sp>
      <p:pic>
        <p:nvPicPr>
          <p:cNvPr id="12290" name="Picture 2"/>
          <p:cNvPicPr>
            <a:picLocks noChangeAspect="1" noChangeArrowheads="1"/>
          </p:cNvPicPr>
          <p:nvPr/>
        </p:nvPicPr>
        <p:blipFill>
          <a:blip r:embed="rId3" cstate="print"/>
          <a:srcRect/>
          <a:stretch>
            <a:fillRect/>
          </a:stretch>
        </p:blipFill>
        <p:spPr bwMode="auto">
          <a:xfrm>
            <a:off x="116039" y="1905000"/>
            <a:ext cx="8799361" cy="4191000"/>
          </a:xfrm>
          <a:prstGeom prst="rect">
            <a:avLst/>
          </a:prstGeom>
          <a:noFill/>
          <a:ln w="9525">
            <a:noFill/>
            <a:miter lim="800000"/>
            <a:headEnd/>
            <a:tailEnd/>
          </a:ln>
        </p:spPr>
      </p:pic>
      <p:sp>
        <p:nvSpPr>
          <p:cNvPr id="6" name="TextBox 5"/>
          <p:cNvSpPr txBox="1"/>
          <p:nvPr/>
        </p:nvSpPr>
        <p:spPr>
          <a:xfrm>
            <a:off x="457200" y="1219200"/>
            <a:ext cx="6781800" cy="461665"/>
          </a:xfrm>
          <a:prstGeom prst="rect">
            <a:avLst/>
          </a:prstGeom>
          <a:noFill/>
        </p:spPr>
        <p:txBody>
          <a:bodyPr wrap="square" rtlCol="0">
            <a:spAutoFit/>
          </a:bodyPr>
          <a:lstStyle/>
          <a:p>
            <a:r>
              <a:rPr lang="en-US" sz="2400" spc="-100" smtClean="0">
                <a:latin typeface="Tahoma" pitchFamily="34" charset="0"/>
                <a:ea typeface="Tahoma" pitchFamily="34" charset="0"/>
                <a:cs typeface="Tahoma" pitchFamily="34" charset="0"/>
              </a:rPr>
              <a:t>Sơ đồ mạch đếm đồng bộ MOD – 5 dùng FFD</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đếm đồng bộ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wipe(left)">
                                      <p:cBhvr>
                                        <p:cTn id="12" dur="30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84</a:t>
            </a:fld>
            <a:endParaRPr lang="en-US"/>
          </a:p>
        </p:txBody>
      </p:sp>
      <p:sp>
        <p:nvSpPr>
          <p:cNvPr id="6" name="TextBox 5"/>
          <p:cNvSpPr txBox="1"/>
          <p:nvPr/>
        </p:nvSpPr>
        <p:spPr>
          <a:xfrm>
            <a:off x="228600" y="1143000"/>
            <a:ext cx="8153400" cy="2985433"/>
          </a:xfrm>
          <a:prstGeom prst="rect">
            <a:avLst/>
          </a:prstGeom>
          <a:noFill/>
        </p:spPr>
        <p:txBody>
          <a:bodyPr wrap="square" rtlCol="0">
            <a:spAutoFit/>
          </a:bodyPr>
          <a:lstStyle/>
          <a:p>
            <a:pPr>
              <a:spcBef>
                <a:spcPts val="600"/>
              </a:spcBef>
            </a:pPr>
            <a:r>
              <a:rPr lang="en-US" sz="2400" b="1" spc="-100" smtClean="0">
                <a:solidFill>
                  <a:srgbClr val="C00000"/>
                </a:solidFill>
                <a:latin typeface="Tahoma" pitchFamily="34" charset="0"/>
                <a:ea typeface="Tahoma" pitchFamily="34" charset="0"/>
                <a:cs typeface="Tahoma" pitchFamily="34" charset="0"/>
              </a:rPr>
              <a:t>Câu hỏi ôn tập</a:t>
            </a:r>
            <a:r>
              <a:rPr lang="en-US" sz="2400" spc="-100" smtClean="0">
                <a:latin typeface="Tahoma" pitchFamily="34" charset="0"/>
                <a:ea typeface="Tahoma" pitchFamily="34" charset="0"/>
                <a:cs typeface="Tahoma" pitchFamily="34" charset="0"/>
              </a:rPr>
              <a:t>: </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Mô tả các bước thiết kế mạch đếm đồng bộ</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Cho biết thông tin chứa trong bảng chuyển trạng thái?</a:t>
            </a:r>
          </a:p>
          <a:p>
            <a:pPr marL="457200" indent="-457200">
              <a:spcBef>
                <a:spcPts val="600"/>
              </a:spcBef>
              <a:buFontTx/>
              <a:buAutoNum type="arabicPeriod"/>
            </a:pPr>
            <a:r>
              <a:rPr lang="en-US" sz="2400" spc="-100" smtClean="0">
                <a:latin typeface="Tahoma" pitchFamily="34" charset="0"/>
                <a:ea typeface="Tahoma" pitchFamily="34" charset="0"/>
                <a:cs typeface="Tahoma" pitchFamily="34" charset="0"/>
              </a:rPr>
              <a:t>Cho biết thông tin chứa trong bảng hàm kích FF?</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 Đúng/sai: Các bước thiết kế mạch đếm đồng bộ có thể dùng chu trình đếm như sau: 0010, 0011, 0100, 0111, 1010, 1110, 1111 và tiếp tục lặp lại.  </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Thiết kế mạch đếm đồng bộ  </a:t>
            </a:r>
            <a:endParaRPr lang="en-US" sz="40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dissolve">
                                      <p:cBhvr>
                                        <p:cTn id="3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85</a:t>
            </a:fld>
            <a:endParaRPr lang="en-US"/>
          </a:p>
        </p:txBody>
      </p:sp>
      <p:sp>
        <p:nvSpPr>
          <p:cNvPr id="5" name="TextBox 4"/>
          <p:cNvSpPr txBox="1"/>
          <p:nvPr/>
        </p:nvSpPr>
        <p:spPr>
          <a:xfrm>
            <a:off x="7620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Tóm tắt (phần 1)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6" name="TextBox 5"/>
          <p:cNvSpPr txBox="1"/>
          <p:nvPr/>
        </p:nvSpPr>
        <p:spPr>
          <a:xfrm>
            <a:off x="381000" y="990600"/>
            <a:ext cx="8458200" cy="5262979"/>
          </a:xfrm>
          <a:prstGeom prst="rect">
            <a:avLst/>
          </a:prstGeom>
          <a:noFill/>
        </p:spPr>
        <p:txBody>
          <a:bodyPr wrap="square" rtlCol="0">
            <a:spAutoFit/>
          </a:bodyPr>
          <a:lstStyle/>
          <a:p>
            <a:pPr marL="457200" indent="-457200">
              <a:buAutoNum type="arabicPeriod"/>
            </a:pPr>
            <a:r>
              <a:rPr lang="en-US" sz="2400" spc="-100" smtClean="0">
                <a:latin typeface="Tahoma" pitchFamily="34" charset="0"/>
                <a:ea typeface="Tahoma" pitchFamily="34" charset="0"/>
                <a:cs typeface="Tahoma" pitchFamily="34" charset="0"/>
              </a:rPr>
              <a:t>Trong mạch đếm không đồng bộ (đếm dợn sóng, đếm nối tiếp), xung clock được đưa vào FF LSB, và ngõ ra các FF lần lượt nối với clock của FF trước đó.</a:t>
            </a:r>
          </a:p>
          <a:p>
            <a:pPr marL="457200" indent="-457200">
              <a:buAutoNum type="arabicPeriod"/>
            </a:pPr>
            <a:r>
              <a:rPr lang="en-US" sz="2400" spc="-100" smtClean="0">
                <a:latin typeface="Tahoma" pitchFamily="34" charset="0"/>
                <a:ea typeface="Tahoma" pitchFamily="34" charset="0"/>
                <a:cs typeface="Tahoma" pitchFamily="34" charset="0"/>
              </a:rPr>
              <a:t>Mạch đếm số MOD là số trạng thái ổn định trong chu trình đếm; và là tỉ số chia tần số lớn nhất.</a:t>
            </a:r>
          </a:p>
          <a:p>
            <a:pPr marL="457200" indent="-457200">
              <a:buAutoNum type="arabicPeriod"/>
            </a:pPr>
            <a:r>
              <a:rPr lang="en-US" sz="2400" spc="-100" smtClean="0">
                <a:latin typeface="Tahoma" pitchFamily="34" charset="0"/>
                <a:ea typeface="Tahoma" pitchFamily="34" charset="0"/>
                <a:cs typeface="Tahoma" pitchFamily="34" charset="0"/>
              </a:rPr>
              <a:t>Số MOD chuẩn (hay tối đa) của bộ đếm là 2</a:t>
            </a:r>
            <a:r>
              <a:rPr lang="en-US" sz="2400" spc="-100" baseline="30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 để thay đổi số đếm MOD: dùng mạch can thiệp vào chu trình đếm.</a:t>
            </a:r>
          </a:p>
          <a:p>
            <a:pPr marL="457200" indent="-457200">
              <a:buAutoNum type="arabicPeriod"/>
            </a:pPr>
            <a:r>
              <a:rPr lang="en-US" sz="2400" spc="-100" smtClean="0">
                <a:latin typeface="Tahoma" pitchFamily="34" charset="0"/>
                <a:ea typeface="Tahoma" pitchFamily="34" charset="0"/>
                <a:cs typeface="Tahoma" pitchFamily="34" charset="0"/>
              </a:rPr>
              <a:t>Mạch đếm có thể được ghép nối đuôi để tăng tầm đếm và tỉ số chia tần số.</a:t>
            </a:r>
          </a:p>
          <a:p>
            <a:pPr marL="457200" indent="-457200">
              <a:buAutoNum type="arabicPeriod"/>
            </a:pPr>
            <a:r>
              <a:rPr lang="en-US" sz="2400" spc="-100" smtClean="0">
                <a:latin typeface="Tahoma" pitchFamily="34" charset="0"/>
                <a:ea typeface="Tahoma" pitchFamily="34" charset="0"/>
                <a:cs typeface="Tahoma" pitchFamily="34" charset="0"/>
              </a:rPr>
              <a:t>Trong mạch đếm đồng bộ (song song), các FF được cấp xung clock đồng thời.</a:t>
            </a:r>
          </a:p>
          <a:p>
            <a:pPr marL="457200" indent="-457200">
              <a:buAutoNum type="arabicPeriod"/>
            </a:pPr>
            <a:r>
              <a:rPr lang="en-US" sz="2400" spc="-100" smtClean="0">
                <a:latin typeface="Tahoma" pitchFamily="34" charset="0"/>
                <a:ea typeface="Tahoma" pitchFamily="34" charset="0"/>
                <a:cs typeface="Tahoma" pitchFamily="34" charset="0"/>
              </a:rPr>
              <a:t>Tần số xung clock tối đa f</a:t>
            </a:r>
            <a:r>
              <a:rPr lang="en-US" sz="2400" spc="-100" baseline="-25000" smtClean="0">
                <a:latin typeface="Tahoma" pitchFamily="34" charset="0"/>
                <a:ea typeface="Tahoma" pitchFamily="34" charset="0"/>
                <a:cs typeface="Tahoma" pitchFamily="34" charset="0"/>
              </a:rPr>
              <a:t>max</a:t>
            </a:r>
            <a:r>
              <a:rPr lang="en-US" sz="2400" spc="-100" smtClean="0">
                <a:latin typeface="Tahoma" pitchFamily="34" charset="0"/>
                <a:ea typeface="Tahoma" pitchFamily="34" charset="0"/>
                <a:cs typeface="Tahoma" pitchFamily="34" charset="0"/>
              </a:rPr>
              <a:t> cho mạch đếm không đồng bộ giảm khi số lượng bit giảm. Trong mạch đếm đồng bộ, f</a:t>
            </a:r>
            <a:r>
              <a:rPr lang="en-US" sz="2400" spc="-100" baseline="-25000" smtClean="0">
                <a:latin typeface="Tahoma" pitchFamily="34" charset="0"/>
                <a:ea typeface="Tahoma" pitchFamily="34" charset="0"/>
                <a:cs typeface="Tahoma" pitchFamily="34" charset="0"/>
              </a:rPr>
              <a:t>max</a:t>
            </a:r>
            <a:r>
              <a:rPr lang="en-US" sz="2400" spc="-100" smtClean="0">
                <a:latin typeface="Tahoma" pitchFamily="34" charset="0"/>
                <a:ea typeface="Tahoma" pitchFamily="34" charset="0"/>
                <a:cs typeface="Tahoma" pitchFamily="34" charset="0"/>
              </a:rPr>
              <a:t>  không thay đổi, bất chấp số bit. </a:t>
            </a:r>
            <a:endParaRPr lang="en-US" sz="2400" spc="-100">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86</a:t>
            </a:fld>
            <a:endParaRPr lang="en-US"/>
          </a:p>
        </p:txBody>
      </p:sp>
      <p:sp>
        <p:nvSpPr>
          <p:cNvPr id="6" name="TextBox 5"/>
          <p:cNvSpPr txBox="1"/>
          <p:nvPr/>
        </p:nvSpPr>
        <p:spPr>
          <a:xfrm>
            <a:off x="381000" y="990600"/>
            <a:ext cx="8458200" cy="4154984"/>
          </a:xfrm>
          <a:prstGeom prst="rect">
            <a:avLst/>
          </a:prstGeom>
          <a:noFill/>
        </p:spPr>
        <p:txBody>
          <a:bodyPr wrap="square" rtlCol="0">
            <a:spAutoFit/>
          </a:bodyPr>
          <a:lstStyle/>
          <a:p>
            <a:pPr marL="457200" indent="-457200">
              <a:buFont typeface="+mj-lt"/>
              <a:buAutoNum type="arabicPeriod" startAt="7"/>
            </a:pPr>
            <a:r>
              <a:rPr lang="en-US" sz="2400" spc="-100" smtClean="0">
                <a:latin typeface="Tahoma" pitchFamily="34" charset="0"/>
                <a:ea typeface="Tahoma" pitchFamily="34" charset="0"/>
                <a:cs typeface="Tahoma" pitchFamily="34" charset="0"/>
              </a:rPr>
              <a:t>Mạch đếm 10 là mạch đếm MOD – 10. Mạch đếm BCD là mạch đếm 10 có chu trình đếm theo mã BCD (0 – 9).</a:t>
            </a:r>
          </a:p>
          <a:p>
            <a:pPr marL="457200" indent="-457200">
              <a:buFont typeface="+mj-lt"/>
              <a:buAutoNum type="arabicPeriod" startAt="7"/>
            </a:pPr>
            <a:r>
              <a:rPr lang="en-US" sz="2400" spc="-100" smtClean="0">
                <a:latin typeface="Tahoma" pitchFamily="34" charset="0"/>
                <a:ea typeface="Tahoma" pitchFamily="34" charset="0"/>
                <a:cs typeface="Tahoma" pitchFamily="34" charset="0"/>
              </a:rPr>
              <a:t>Mạch đếm đặt trước có thể bắt đầu đếm với số đếm mong muốn.</a:t>
            </a:r>
          </a:p>
          <a:p>
            <a:pPr marL="457200" indent="-457200">
              <a:buFont typeface="+mj-lt"/>
              <a:buAutoNum type="arabicPeriod" startAt="7"/>
            </a:pPr>
            <a:r>
              <a:rPr lang="en-US" sz="2400" spc="-100" smtClean="0">
                <a:latin typeface="Tahoma" pitchFamily="34" charset="0"/>
                <a:ea typeface="Tahoma" pitchFamily="34" charset="0"/>
                <a:cs typeface="Tahoma" pitchFamily="34" charset="0"/>
              </a:rPr>
              <a:t>Mạch đếm lên/xuống có thể điều khiển được  tùy ý .</a:t>
            </a:r>
          </a:p>
          <a:p>
            <a:pPr marL="457200" indent="-457200">
              <a:buFont typeface="+mj-lt"/>
              <a:buAutoNum type="arabicPeriod" startAt="7"/>
            </a:pPr>
            <a:r>
              <a:rPr lang="en-US" sz="2400" spc="-100" smtClean="0">
                <a:latin typeface="Tahoma" pitchFamily="34" charset="0"/>
                <a:ea typeface="Tahoma" pitchFamily="34" charset="0"/>
                <a:cs typeface="Tahoma" pitchFamily="34" charset="0"/>
              </a:rPr>
              <a:t>Cổng logic được dùng giải mã (dò) trạng thái mạch đếm.</a:t>
            </a:r>
          </a:p>
          <a:p>
            <a:pPr marL="457200" indent="-457200">
              <a:buFont typeface="+mj-lt"/>
              <a:buAutoNum type="arabicPeriod" startAt="7"/>
            </a:pPr>
            <a:r>
              <a:rPr lang="en-US" sz="2400" spc="-100" smtClean="0">
                <a:latin typeface="Tahoma" pitchFamily="34" charset="0"/>
                <a:ea typeface="Tahoma" pitchFamily="34" charset="0"/>
                <a:cs typeface="Tahoma" pitchFamily="34" charset="0"/>
              </a:rPr>
              <a:t>Chu trình đếm cho mạch đếm đồng bộ, được xác định từ trạng thái hiện tại và kế tiếp của các trạng thái ra, thông tin ngõ vào FF, và trạng thái cuối. </a:t>
            </a:r>
          </a:p>
          <a:p>
            <a:pPr marL="457200" indent="-457200">
              <a:buFont typeface="+mj-lt"/>
              <a:buAutoNum type="arabicPeriod" startAt="7"/>
            </a:pPr>
            <a:r>
              <a:rPr lang="en-US" sz="2400" spc="-100" smtClean="0">
                <a:latin typeface="Tahoma" pitchFamily="34" charset="0"/>
                <a:ea typeface="Tahoma" pitchFamily="34" charset="0"/>
                <a:cs typeface="Tahoma" pitchFamily="34" charset="0"/>
              </a:rPr>
              <a:t>Mạch đếm đồng bộ với chu trình đếm bất kỳ được thiết lập theo phương thức thiết kế mạch đếm thông thường.  </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7620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Tóm tắt (phần 1)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87</a:t>
            </a:fld>
            <a:endParaRPr lang="en-US"/>
          </a:p>
        </p:txBody>
      </p:sp>
      <p:sp>
        <p:nvSpPr>
          <p:cNvPr id="6" name="TextBox 5"/>
          <p:cNvSpPr txBox="1"/>
          <p:nvPr/>
        </p:nvSpPr>
        <p:spPr>
          <a:xfrm>
            <a:off x="76200" y="946696"/>
            <a:ext cx="8991600" cy="4539704"/>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1. In asynchronous (ripple) counters, the clock signal is applied to the LSB FF, and all other FFs are clocked by the output of the preceding FF.</a:t>
            </a:r>
          </a:p>
          <a:p>
            <a:pPr>
              <a:spcBef>
                <a:spcPts val="600"/>
              </a:spcBef>
            </a:pPr>
            <a:r>
              <a:rPr lang="en-US" sz="2400" spc="-100" smtClean="0">
                <a:latin typeface="Tahoma" pitchFamily="34" charset="0"/>
                <a:ea typeface="Tahoma" pitchFamily="34" charset="0"/>
                <a:cs typeface="Tahoma" pitchFamily="34" charset="0"/>
              </a:rPr>
              <a:t>2. A counter’s MOD number is the number of stable states in its counting cycle; it is also the maximum frequency-division ratio.</a:t>
            </a:r>
          </a:p>
          <a:p>
            <a:pPr>
              <a:spcBef>
                <a:spcPts val="600"/>
              </a:spcBef>
            </a:pPr>
            <a:r>
              <a:rPr lang="en-US" sz="2400" spc="-100" smtClean="0">
                <a:latin typeface="Tahoma" pitchFamily="34" charset="0"/>
                <a:ea typeface="Tahoma" pitchFamily="34" charset="0"/>
                <a:cs typeface="Tahoma" pitchFamily="34" charset="0"/>
              </a:rPr>
              <a:t>3. The normal (maximum) MOD number of a counter is 2</a:t>
            </a:r>
            <a:r>
              <a:rPr lang="en-US" sz="2400" spc="-100" baseline="30000" smtClean="0">
                <a:latin typeface="Tahoma" pitchFamily="34" charset="0"/>
                <a:ea typeface="Tahoma" pitchFamily="34" charset="0"/>
                <a:cs typeface="Tahoma" pitchFamily="34" charset="0"/>
              </a:rPr>
              <a:t>N</a:t>
            </a:r>
            <a:r>
              <a:rPr lang="en-US" sz="2400" spc="-100" smtClean="0">
                <a:latin typeface="Tahoma" pitchFamily="34" charset="0"/>
                <a:ea typeface="Tahoma" pitchFamily="34" charset="0"/>
                <a:cs typeface="Tahoma" pitchFamily="34" charset="0"/>
              </a:rPr>
              <a:t>.. One way to modify a counter’s MOD number is to add circuitry that will cause it to recycle before it reaches its normal last count.</a:t>
            </a:r>
          </a:p>
          <a:p>
            <a:pPr>
              <a:spcBef>
                <a:spcPts val="600"/>
              </a:spcBef>
            </a:pPr>
            <a:r>
              <a:rPr lang="en-US" sz="2400" spc="-100" smtClean="0">
                <a:latin typeface="Tahoma" pitchFamily="34" charset="0"/>
                <a:ea typeface="Tahoma" pitchFamily="34" charset="0"/>
                <a:cs typeface="Tahoma" pitchFamily="34" charset="0"/>
              </a:rPr>
              <a:t>4. Counters can be cascaded (chained together) to produce greater counting ranges and frequency-division ratios.</a:t>
            </a:r>
          </a:p>
          <a:p>
            <a:pPr>
              <a:spcBef>
                <a:spcPts val="600"/>
              </a:spcBef>
            </a:pPr>
            <a:r>
              <a:rPr lang="en-US" sz="2400" spc="-100" smtClean="0">
                <a:latin typeface="Tahoma" pitchFamily="34" charset="0"/>
                <a:ea typeface="Tahoma" pitchFamily="34" charset="0"/>
                <a:cs typeface="Tahoma" pitchFamily="34" charset="0"/>
              </a:rPr>
              <a:t>5. In a synchronous (parallel) counter, all of the FFs are simultaneously clocked from the input clock signal.</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76200" y="0"/>
            <a:ext cx="8153400" cy="646331"/>
          </a:xfrm>
          <a:prstGeom prst="rect">
            <a:avLst/>
          </a:prstGeom>
          <a:noFill/>
        </p:spPr>
        <p:txBody>
          <a:bodyPr wrap="square" rtlCol="0">
            <a:spAutoFit/>
          </a:bodyPr>
          <a:lstStyle/>
          <a:p>
            <a:r>
              <a:rPr lang="en-US" sz="36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 (part 1)  </a:t>
            </a:r>
            <a:endParaRPr lang="en-US" sz="36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88</a:t>
            </a:fld>
            <a:endParaRPr lang="en-US"/>
          </a:p>
        </p:txBody>
      </p:sp>
      <p:sp>
        <p:nvSpPr>
          <p:cNvPr id="6" name="TextBox 5"/>
          <p:cNvSpPr txBox="1"/>
          <p:nvPr/>
        </p:nvSpPr>
        <p:spPr>
          <a:xfrm>
            <a:off x="76200" y="687824"/>
            <a:ext cx="8991600" cy="6093976"/>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6. The maximum clock frequency for an asynchronous counter, f</a:t>
            </a:r>
            <a:r>
              <a:rPr lang="en-US" sz="2400" spc="-100" baseline="-25000" smtClean="0">
                <a:latin typeface="Tahoma" pitchFamily="34" charset="0"/>
                <a:ea typeface="Tahoma" pitchFamily="34" charset="0"/>
                <a:cs typeface="Tahoma" pitchFamily="34" charset="0"/>
              </a:rPr>
              <a:t>max</a:t>
            </a:r>
            <a:r>
              <a:rPr lang="en-US" sz="2400" spc="-100" smtClean="0">
                <a:latin typeface="Tahoma" pitchFamily="34" charset="0"/>
                <a:ea typeface="Tahoma" pitchFamily="34" charset="0"/>
                <a:cs typeface="Tahoma" pitchFamily="34" charset="0"/>
              </a:rPr>
              <a:t>,  decreases as the number of bits increases. For a synchronous counter, f</a:t>
            </a:r>
            <a:r>
              <a:rPr lang="en-US" sz="2400" spc="-100" baseline="-25000" smtClean="0">
                <a:latin typeface="Tahoma" pitchFamily="34" charset="0"/>
                <a:ea typeface="Tahoma" pitchFamily="34" charset="0"/>
                <a:cs typeface="Tahoma" pitchFamily="34" charset="0"/>
              </a:rPr>
              <a:t>max</a:t>
            </a:r>
            <a:r>
              <a:rPr lang="en-US" sz="2400" i="1"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rPr>
              <a:t>remains the same, regardless of the number of bits.</a:t>
            </a:r>
          </a:p>
          <a:p>
            <a:pPr>
              <a:spcBef>
                <a:spcPts val="600"/>
              </a:spcBef>
            </a:pPr>
            <a:r>
              <a:rPr lang="en-US" sz="2400" spc="-100" smtClean="0">
                <a:latin typeface="Tahoma" pitchFamily="34" charset="0"/>
                <a:ea typeface="Tahoma" pitchFamily="34" charset="0"/>
                <a:cs typeface="Tahoma" pitchFamily="34" charset="0"/>
              </a:rPr>
              <a:t>7. A decade counter is any MOD-10 counter. A BCD counter is a decade  counter that sequences through the 10 BCD codes (0–9).</a:t>
            </a:r>
          </a:p>
          <a:p>
            <a:pPr>
              <a:spcBef>
                <a:spcPts val="600"/>
              </a:spcBef>
            </a:pPr>
            <a:r>
              <a:rPr lang="en-US" sz="2400" spc="-100" smtClean="0">
                <a:latin typeface="Tahoma" pitchFamily="34" charset="0"/>
                <a:ea typeface="Tahoma" pitchFamily="34" charset="0"/>
                <a:cs typeface="Tahoma" pitchFamily="34" charset="0"/>
              </a:rPr>
              <a:t>8. A presettable counter can be loaded with any desired starting count.</a:t>
            </a:r>
          </a:p>
          <a:p>
            <a:pPr>
              <a:spcBef>
                <a:spcPts val="600"/>
              </a:spcBef>
            </a:pPr>
            <a:r>
              <a:rPr lang="en-US" sz="2400" spc="-100" smtClean="0">
                <a:latin typeface="Tahoma" pitchFamily="34" charset="0"/>
                <a:ea typeface="Tahoma" pitchFamily="34" charset="0"/>
                <a:cs typeface="Tahoma" pitchFamily="34" charset="0"/>
              </a:rPr>
              <a:t>9. An up/down counter can be commanded to count up or count down.</a:t>
            </a:r>
          </a:p>
          <a:p>
            <a:pPr>
              <a:spcBef>
                <a:spcPts val="600"/>
              </a:spcBef>
            </a:pPr>
            <a:r>
              <a:rPr lang="en-US" sz="2400" spc="-100" smtClean="0">
                <a:latin typeface="Tahoma" pitchFamily="34" charset="0"/>
                <a:ea typeface="Tahoma" pitchFamily="34" charset="0"/>
                <a:cs typeface="Tahoma" pitchFamily="34" charset="0"/>
              </a:rPr>
              <a:t>10. Logic gates can be used to decode (detect) any or all states of a counter.</a:t>
            </a:r>
          </a:p>
          <a:p>
            <a:pPr>
              <a:spcBef>
                <a:spcPts val="600"/>
              </a:spcBef>
            </a:pPr>
            <a:r>
              <a:rPr lang="en-US" sz="2400" spc="-100" smtClean="0">
                <a:latin typeface="Tahoma" pitchFamily="34" charset="0"/>
                <a:ea typeface="Tahoma" pitchFamily="34" charset="0"/>
                <a:cs typeface="Tahoma" pitchFamily="34" charset="0"/>
              </a:rPr>
              <a:t>11. The count sequence for a synchronous counter can be easily determined  by using a PRESENT state/NEXT state table that lists all possible states, the flip-flop input control information, and the resulting NEXT states.</a:t>
            </a:r>
          </a:p>
          <a:p>
            <a:pPr>
              <a:spcBef>
                <a:spcPts val="600"/>
              </a:spcBef>
            </a:pPr>
            <a:r>
              <a:rPr lang="en-US" sz="2400" spc="-100" smtClean="0">
                <a:latin typeface="Tahoma" pitchFamily="34" charset="0"/>
                <a:ea typeface="Tahoma" pitchFamily="34" charset="0"/>
                <a:cs typeface="Tahoma" pitchFamily="34" charset="0"/>
              </a:rPr>
              <a:t>12. Synchronous counters with arbitrary counting sequences can be implemented by following a standard design procedure.</a:t>
            </a:r>
          </a:p>
        </p:txBody>
      </p:sp>
      <p:sp>
        <p:nvSpPr>
          <p:cNvPr id="7" name="TextBox 6"/>
          <p:cNvSpPr txBox="1"/>
          <p:nvPr/>
        </p:nvSpPr>
        <p:spPr>
          <a:xfrm>
            <a:off x="0" y="39469"/>
            <a:ext cx="8153400" cy="646331"/>
          </a:xfrm>
          <a:prstGeom prst="rect">
            <a:avLst/>
          </a:prstGeom>
          <a:noFill/>
        </p:spPr>
        <p:txBody>
          <a:bodyPr wrap="square" rtlCol="0">
            <a:spAutoFit/>
          </a:bodyPr>
          <a:lstStyle/>
          <a:p>
            <a:r>
              <a:rPr lang="en-US" sz="36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Summary (part 1)  </a:t>
            </a:r>
            <a:endParaRPr lang="en-US" sz="36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ssolv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89</a:t>
            </a:fld>
            <a:endParaRPr lang="en-US"/>
          </a:p>
        </p:txBody>
      </p:sp>
      <p:sp>
        <p:nvSpPr>
          <p:cNvPr id="6" name="TextBox 5"/>
          <p:cNvSpPr txBox="1"/>
          <p:nvPr/>
        </p:nvSpPr>
        <p:spPr>
          <a:xfrm>
            <a:off x="533400" y="594747"/>
            <a:ext cx="7924800" cy="6263253"/>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Asynchronous (ripple) counter</a:t>
            </a:r>
          </a:p>
          <a:p>
            <a:pPr>
              <a:spcBef>
                <a:spcPts val="600"/>
              </a:spcBef>
            </a:pPr>
            <a:r>
              <a:rPr lang="en-US" sz="2400" spc="-100" smtClean="0">
                <a:latin typeface="Tahoma" pitchFamily="34" charset="0"/>
                <a:ea typeface="Tahoma" pitchFamily="34" charset="0"/>
                <a:cs typeface="Tahoma" pitchFamily="34" charset="0"/>
              </a:rPr>
              <a:t>MOD number</a:t>
            </a:r>
          </a:p>
          <a:p>
            <a:pPr>
              <a:spcBef>
                <a:spcPts val="600"/>
              </a:spcBef>
            </a:pPr>
            <a:r>
              <a:rPr lang="en-US" sz="2400" spc="-100" smtClean="0">
                <a:latin typeface="Tahoma" pitchFamily="34" charset="0"/>
                <a:ea typeface="Tahoma" pitchFamily="34" charset="0"/>
                <a:cs typeface="Tahoma" pitchFamily="34" charset="0"/>
              </a:rPr>
              <a:t>Glitches</a:t>
            </a:r>
          </a:p>
          <a:p>
            <a:pPr>
              <a:spcBef>
                <a:spcPts val="600"/>
              </a:spcBef>
            </a:pPr>
            <a:r>
              <a:rPr lang="en-US" sz="2400" spc="-100" smtClean="0">
                <a:latin typeface="Tahoma" pitchFamily="34" charset="0"/>
                <a:ea typeface="Tahoma" pitchFamily="34" charset="0"/>
                <a:cs typeface="Tahoma" pitchFamily="34" charset="0"/>
              </a:rPr>
              <a:t>Synchronous (parallel) counters</a:t>
            </a:r>
          </a:p>
          <a:p>
            <a:pPr>
              <a:spcBef>
                <a:spcPts val="600"/>
              </a:spcBef>
            </a:pPr>
            <a:r>
              <a:rPr lang="en-US" sz="2400" spc="-100" smtClean="0">
                <a:latin typeface="Tahoma" pitchFamily="34" charset="0"/>
                <a:ea typeface="Tahoma" pitchFamily="34" charset="0"/>
                <a:cs typeface="Tahoma" pitchFamily="34" charset="0"/>
              </a:rPr>
              <a:t>Decade counter                                       BCD counter</a:t>
            </a:r>
          </a:p>
          <a:p>
            <a:pPr>
              <a:spcBef>
                <a:spcPts val="600"/>
              </a:spcBef>
            </a:pPr>
            <a:r>
              <a:rPr lang="en-US" sz="2400" spc="-100" smtClean="0">
                <a:latin typeface="Tahoma" pitchFamily="34" charset="0"/>
                <a:ea typeface="Tahoma" pitchFamily="34" charset="0"/>
                <a:cs typeface="Tahoma" pitchFamily="34" charset="0"/>
              </a:rPr>
              <a:t>Up counter               Down counter          Up/down counters</a:t>
            </a:r>
          </a:p>
          <a:p>
            <a:pPr>
              <a:spcBef>
                <a:spcPts val="600"/>
              </a:spcBef>
            </a:pPr>
            <a:r>
              <a:rPr lang="en-US" sz="2400" spc="-100" smtClean="0">
                <a:latin typeface="Tahoma" pitchFamily="34" charset="0"/>
                <a:ea typeface="Tahoma" pitchFamily="34" charset="0"/>
                <a:cs typeface="Tahoma" pitchFamily="34" charset="0"/>
              </a:rPr>
              <a:t>Presettable counters                                Parallel load</a:t>
            </a:r>
          </a:p>
          <a:p>
            <a:pPr>
              <a:spcBef>
                <a:spcPts val="600"/>
              </a:spcBef>
            </a:pPr>
            <a:r>
              <a:rPr lang="en-US" sz="2400" spc="-100" smtClean="0">
                <a:latin typeface="Tahoma" pitchFamily="34" charset="0"/>
                <a:ea typeface="Tahoma" pitchFamily="34" charset="0"/>
                <a:cs typeface="Tahoma" pitchFamily="34" charset="0"/>
              </a:rPr>
              <a:t>Count enable</a:t>
            </a:r>
          </a:p>
          <a:p>
            <a:pPr>
              <a:spcBef>
                <a:spcPts val="600"/>
              </a:spcBef>
            </a:pPr>
            <a:r>
              <a:rPr lang="en-US" sz="2400" spc="-100" smtClean="0">
                <a:latin typeface="Tahoma" pitchFamily="34" charset="0"/>
                <a:ea typeface="Tahoma" pitchFamily="34" charset="0"/>
                <a:cs typeface="Tahoma" pitchFamily="34" charset="0"/>
              </a:rPr>
              <a:t>Multistage counters                                 Cascading</a:t>
            </a:r>
          </a:p>
          <a:p>
            <a:pPr>
              <a:spcBef>
                <a:spcPts val="600"/>
              </a:spcBef>
            </a:pPr>
            <a:r>
              <a:rPr lang="en-US" sz="2400" spc="-100" smtClean="0">
                <a:latin typeface="Tahoma" pitchFamily="34" charset="0"/>
                <a:ea typeface="Tahoma" pitchFamily="34" charset="0"/>
                <a:cs typeface="Tahoma" pitchFamily="34" charset="0"/>
              </a:rPr>
              <a:t>Decoding</a:t>
            </a:r>
          </a:p>
          <a:p>
            <a:pPr>
              <a:spcBef>
                <a:spcPts val="600"/>
              </a:spcBef>
            </a:pPr>
            <a:r>
              <a:rPr lang="en-US" sz="2400" spc="-100" smtClean="0">
                <a:latin typeface="Tahoma" pitchFamily="34" charset="0"/>
                <a:ea typeface="Tahoma" pitchFamily="34" charset="0"/>
                <a:cs typeface="Tahoma" pitchFamily="34" charset="0"/>
              </a:rPr>
              <a:t>PRESENT state/NEXT state table </a:t>
            </a:r>
          </a:p>
          <a:p>
            <a:pPr>
              <a:spcBef>
                <a:spcPts val="600"/>
              </a:spcBef>
            </a:pPr>
            <a:r>
              <a:rPr lang="en-US" sz="2400" spc="-100" smtClean="0">
                <a:latin typeface="Tahoma" pitchFamily="34" charset="0"/>
                <a:ea typeface="Tahoma" pitchFamily="34" charset="0"/>
                <a:cs typeface="Tahoma" pitchFamily="34" charset="0"/>
              </a:rPr>
              <a:t>self-correcting counter</a:t>
            </a:r>
          </a:p>
          <a:p>
            <a:pPr>
              <a:spcBef>
                <a:spcPts val="600"/>
              </a:spcBef>
            </a:pPr>
            <a:r>
              <a:rPr lang="en-US" sz="2400" spc="-100" smtClean="0">
                <a:latin typeface="Tahoma" pitchFamily="34" charset="0"/>
                <a:ea typeface="Tahoma" pitchFamily="34" charset="0"/>
                <a:cs typeface="Tahoma" pitchFamily="34" charset="0"/>
              </a:rPr>
              <a:t>sequential circuit design</a:t>
            </a:r>
          </a:p>
          <a:p>
            <a:pPr>
              <a:spcBef>
                <a:spcPts val="600"/>
              </a:spcBef>
            </a:pPr>
            <a:r>
              <a:rPr lang="en-US" sz="2400" spc="-100" smtClean="0">
                <a:latin typeface="Tahoma" pitchFamily="34" charset="0"/>
                <a:ea typeface="Tahoma" pitchFamily="34" charset="0"/>
                <a:cs typeface="Tahoma" pitchFamily="34" charset="0"/>
              </a:rPr>
              <a:t>J-K excitation table                             Circuit excitation table</a:t>
            </a:r>
          </a:p>
        </p:txBody>
      </p:sp>
      <p:sp>
        <p:nvSpPr>
          <p:cNvPr id="7" name="TextBox 6"/>
          <p:cNvSpPr txBox="1"/>
          <p:nvPr/>
        </p:nvSpPr>
        <p:spPr>
          <a:xfrm>
            <a:off x="-76200" y="-76200"/>
            <a:ext cx="8153400" cy="646331"/>
          </a:xfrm>
          <a:prstGeom prst="rect">
            <a:avLst/>
          </a:prstGeom>
          <a:noFill/>
        </p:spPr>
        <p:txBody>
          <a:bodyPr wrap="square" rtlCol="0">
            <a:spAutoFit/>
          </a:bodyPr>
          <a:lstStyle/>
          <a:p>
            <a:r>
              <a:rPr lang="en-US" sz="3600" b="1" smtClean="0"/>
              <a:t> </a:t>
            </a:r>
            <a:r>
              <a:rPr lang="en-US" sz="3600" spc="-1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IMPORTANT TERMS (part 1)  </a:t>
            </a:r>
            <a:endParaRPr lang="en-US" sz="3600" spc="-1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ssolv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dissolv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dissolv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dissolv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dissolve">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6">
                                            <p:txEl>
                                              <p:pRg st="11" end="11"/>
                                            </p:txEl>
                                          </p:spTgt>
                                        </p:tgtEl>
                                        <p:attrNameLst>
                                          <p:attrName>style.visibility</p:attrName>
                                        </p:attrNameLst>
                                      </p:cBhvr>
                                      <p:to>
                                        <p:strVal val="visible"/>
                                      </p:to>
                                    </p:set>
                                    <p:animEffect transition="in" filter="dissolve">
                                      <p:cBhvr>
                                        <p:cTn id="62" dur="500"/>
                                        <p:tgtEl>
                                          <p:spTgt spid="6">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6">
                                            <p:txEl>
                                              <p:pRg st="12" end="12"/>
                                            </p:txEl>
                                          </p:spTgt>
                                        </p:tgtEl>
                                        <p:attrNameLst>
                                          <p:attrName>style.visibility</p:attrName>
                                        </p:attrNameLst>
                                      </p:cBhvr>
                                      <p:to>
                                        <p:strVal val="visible"/>
                                      </p:to>
                                    </p:set>
                                    <p:animEffect transition="in" filter="dissolve">
                                      <p:cBhvr>
                                        <p:cTn id="67" dur="500"/>
                                        <p:tgtEl>
                                          <p:spTgt spid="6">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6">
                                            <p:txEl>
                                              <p:pRg st="13" end="13"/>
                                            </p:txEl>
                                          </p:spTgt>
                                        </p:tgtEl>
                                        <p:attrNameLst>
                                          <p:attrName>style.visibility</p:attrName>
                                        </p:attrNameLst>
                                      </p:cBhvr>
                                      <p:to>
                                        <p:strVal val="visible"/>
                                      </p:to>
                                    </p:set>
                                    <p:animEffect transition="in" filter="dissolve">
                                      <p:cBhvr>
                                        <p:cTn id="7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
        <p:nvSpPr>
          <p:cNvPr id="6" name="TextBox 5"/>
          <p:cNvSpPr txBox="1"/>
          <p:nvPr/>
        </p:nvSpPr>
        <p:spPr>
          <a:xfrm>
            <a:off x="381000" y="1478340"/>
            <a:ext cx="8229600" cy="1569660"/>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Thí dụ</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Mạch đếm hình trên bắt đầu từ trạng thái 0000, cho xung clock vào, rồi ngưng xung khi các FF ở trạng thái 0011.</a:t>
            </a:r>
          </a:p>
          <a:p>
            <a:r>
              <a:rPr lang="en-US" sz="2400" spc="-100" smtClean="0">
                <a:latin typeface="Tahoma" pitchFamily="34" charset="0"/>
                <a:ea typeface="Tahoma" pitchFamily="34" charset="0"/>
                <a:cs typeface="Tahoma" pitchFamily="34" charset="0"/>
              </a:rPr>
              <a:t>Cho biết đã có bao nhiêu xung vào?</a:t>
            </a:r>
            <a:endParaRPr lang="en-US" sz="2400" spc="-100">
              <a:latin typeface="Tahoma" pitchFamily="34" charset="0"/>
              <a:ea typeface="Tahoma" pitchFamily="34" charset="0"/>
              <a:cs typeface="Tahoma" pitchFamily="34" charset="0"/>
            </a:endParaRPr>
          </a:p>
        </p:txBody>
      </p:sp>
      <p:sp>
        <p:nvSpPr>
          <p:cNvPr id="7" name="TextBox 6"/>
          <p:cNvSpPr txBox="1"/>
          <p:nvPr/>
        </p:nvSpPr>
        <p:spPr>
          <a:xfrm>
            <a:off x="457200" y="3242608"/>
            <a:ext cx="8229600" cy="1938992"/>
          </a:xfrm>
          <a:prstGeom prst="rect">
            <a:avLst/>
          </a:prstGeom>
          <a:noFill/>
        </p:spPr>
        <p:txBody>
          <a:bodyPr wrap="square" rtlCol="0">
            <a:spAutoFit/>
          </a:bodyPr>
          <a:lstStyle/>
          <a:p>
            <a:r>
              <a:rPr lang="en-US" sz="2400" b="1" spc="-100" smtClean="0">
                <a:solidFill>
                  <a:srgbClr val="FF0000"/>
                </a:solidFill>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a:t>
            </a:r>
          </a:p>
          <a:p>
            <a:r>
              <a:rPr lang="en-US" sz="2400" spc="-100" smtClean="0">
                <a:latin typeface="Tahoma" pitchFamily="34" charset="0"/>
                <a:ea typeface="Tahoma" pitchFamily="34" charset="0"/>
                <a:cs typeface="Tahoma" pitchFamily="34" charset="0"/>
              </a:rPr>
              <a:t>Lời giải có lẽ là 3 do 0011 là số nhị phân tương ứng với 3.</a:t>
            </a:r>
          </a:p>
          <a:p>
            <a:r>
              <a:rPr lang="en-US" sz="2400" spc="-100" smtClean="0">
                <a:latin typeface="Tahoma" pitchFamily="34" charset="0"/>
                <a:ea typeface="Tahoma" pitchFamily="34" charset="0"/>
                <a:cs typeface="Tahoma" pitchFamily="34" charset="0"/>
              </a:rPr>
              <a:t>Tuy nhiên cũng có thể là 19 (sau 16 xung + 3 xung).</a:t>
            </a:r>
          </a:p>
          <a:p>
            <a:r>
              <a:rPr lang="en-US" sz="2400" spc="-100" smtClean="0">
                <a:latin typeface="Tahoma" pitchFamily="34" charset="0"/>
                <a:ea typeface="Tahoma" pitchFamily="34" charset="0"/>
                <a:cs typeface="Tahoma" pitchFamily="34" charset="0"/>
              </a:rPr>
              <a:t>Cũng có thể là 35 (sau 2x16 xung + 3 xung)</a:t>
            </a:r>
          </a:p>
          <a:p>
            <a:r>
              <a:rPr lang="en-US" sz="2400" spc="-100" smtClean="0">
                <a:latin typeface="Tahoma" pitchFamily="34" charset="0"/>
                <a:ea typeface="Tahoma" pitchFamily="34" charset="0"/>
                <a:cs typeface="Tahoma" pitchFamily="34" charset="0"/>
              </a:rPr>
              <a:t>Hay hơn nữa</a:t>
            </a:r>
            <a:r>
              <a:rPr lang="en-US" sz="2400" smtClean="0">
                <a:latin typeface="Arial-Rounded"/>
              </a:rPr>
              <a:t>. </a:t>
            </a:r>
            <a:endParaRPr lang="en-US" sz="2400">
              <a:latin typeface="Arial-Rounded"/>
            </a:endParaRPr>
          </a:p>
        </p:txBody>
      </p:sp>
      <p:sp>
        <p:nvSpPr>
          <p:cNvPr id="8" name="TextBox 7"/>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Mạch đếm không đồng bộ </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wipe(left)">
                                      <p:cBhvr>
                                        <p:cTn id="18" dur="10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 calcmode="lin" valueType="num">
                                      <p:cBhvr additive="base">
                                        <p:cTn id="2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wipe(left)">
                                      <p:cBhvr>
                                        <p:cTn id="29" dur="500"/>
                                        <p:tgtEl>
                                          <p:spTgt spid="7">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wipe(left)">
                                      <p:cBhvr>
                                        <p:cTn id="34" dur="500"/>
                                        <p:tgtEl>
                                          <p:spTgt spid="7">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7">
                                            <p:txEl>
                                              <p:pRg st="3" end="3"/>
                                            </p:txEl>
                                          </p:spTgt>
                                        </p:tgtEl>
                                        <p:attrNameLst>
                                          <p:attrName>style.visibility</p:attrName>
                                        </p:attrNameLst>
                                      </p:cBhvr>
                                      <p:to>
                                        <p:strVal val="visible"/>
                                      </p:to>
                                    </p:set>
                                    <p:animEffect transition="in" filter="wipe(left)">
                                      <p:cBhvr>
                                        <p:cTn id="39" dur="500"/>
                                        <p:tgtEl>
                                          <p:spTgt spid="7">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8" fill="hold" nodeType="clickEffect">
                                  <p:stCondLst>
                                    <p:cond delay="0"/>
                                  </p:stCondLst>
                                  <p:childTnLst>
                                    <p:set>
                                      <p:cBhvr>
                                        <p:cTn id="43" dur="1" fill="hold">
                                          <p:stCondLst>
                                            <p:cond delay="0"/>
                                          </p:stCondLst>
                                        </p:cTn>
                                        <p:tgtEl>
                                          <p:spTgt spid="7">
                                            <p:txEl>
                                              <p:pRg st="4" end="4"/>
                                            </p:txEl>
                                          </p:spTgt>
                                        </p:tgtEl>
                                        <p:attrNameLst>
                                          <p:attrName>style.visibility</p:attrName>
                                        </p:attrNameLst>
                                      </p:cBhvr>
                                      <p:to>
                                        <p:strVal val="visible"/>
                                      </p:to>
                                    </p:set>
                                    <p:anim calcmode="lin" valueType="num">
                                      <p:cBhvr additive="base">
                                        <p:cTn id="44"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z="1400" smtClean="0"/>
              <a:pPr/>
              <a:t>90</a:t>
            </a:fld>
            <a:endParaRPr lang="en-US" sz="1400"/>
          </a:p>
        </p:txBody>
      </p:sp>
      <p:sp>
        <p:nvSpPr>
          <p:cNvPr id="3" name="TextBox 2"/>
          <p:cNvSpPr txBox="1"/>
          <p:nvPr/>
        </p:nvSpPr>
        <p:spPr>
          <a:xfrm>
            <a:off x="3124200" y="2957156"/>
            <a:ext cx="3048000" cy="707886"/>
          </a:xfrm>
          <a:prstGeom prst="rect">
            <a:avLst/>
          </a:prstGeom>
          <a:noFill/>
        </p:spPr>
        <p:txBody>
          <a:bodyPr wrap="square" rtlCol="0">
            <a:spAutoFit/>
          </a:bodyPr>
          <a:lstStyle/>
          <a:p>
            <a:r>
              <a:rPr lang="en-US" sz="4000" spc="-100" smtClean="0">
                <a:effectLst>
                  <a:outerShdw blurRad="38100" dist="38100" dir="2700000" algn="tl">
                    <a:srgbClr val="000000">
                      <a:alpha val="43137"/>
                    </a:srgbClr>
                  </a:outerShdw>
                </a:effectLst>
                <a:latin typeface="Tahoma" pitchFamily="34" charset="0"/>
                <a:ea typeface="Tahoma" pitchFamily="34" charset="0"/>
                <a:cs typeface="Tahoma" pitchFamily="34" charset="0"/>
              </a:rPr>
              <a:t>CHƯƠNG 5</a:t>
            </a:r>
            <a:endParaRPr lang="en-US" sz="4000" spc="-100">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5" name="TextBox 4"/>
          <p:cNvSpPr txBox="1"/>
          <p:nvPr/>
        </p:nvSpPr>
        <p:spPr>
          <a:xfrm>
            <a:off x="1828800" y="3886200"/>
            <a:ext cx="6629400" cy="769441"/>
          </a:xfrm>
          <a:prstGeom prst="rect">
            <a:avLst/>
          </a:prstGeom>
          <a:noFill/>
        </p:spPr>
        <p:txBody>
          <a:bodyPr wrap="square" rtlCol="0">
            <a:spAutoFit/>
          </a:bodyPr>
          <a:lstStyle/>
          <a:p>
            <a:r>
              <a:rPr lang="en-US" sz="44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Phần 2/2 :  THANH GHI</a:t>
            </a:r>
            <a:endParaRPr lang="en-US" sz="44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91</a:t>
            </a:fld>
            <a:endParaRPr lang="en-US"/>
          </a:p>
        </p:txBody>
      </p:sp>
      <p:sp>
        <p:nvSpPr>
          <p:cNvPr id="5" name="TextBox 4"/>
          <p:cNvSpPr txBox="1"/>
          <p:nvPr/>
        </p:nvSpPr>
        <p:spPr>
          <a:xfrm>
            <a:off x="381000" y="496669"/>
            <a:ext cx="4267200" cy="646331"/>
          </a:xfrm>
          <a:prstGeom prst="rect">
            <a:avLst/>
          </a:prstGeom>
          <a:noFill/>
        </p:spPr>
        <p:txBody>
          <a:bodyPr wrap="square" rtlCol="0">
            <a:spAutoFit/>
          </a:bodyPr>
          <a:lstStyle/>
          <a:p>
            <a:r>
              <a:rPr lang="en-US" sz="36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Nội dung</a:t>
            </a:r>
            <a:endParaRPr lang="en-US" sz="36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457200" y="1741944"/>
            <a:ext cx="8458200" cy="3139321"/>
          </a:xfrm>
          <a:prstGeom prst="rect">
            <a:avLst/>
          </a:prstGeom>
          <a:noFill/>
        </p:spPr>
        <p:txBody>
          <a:bodyPr wrap="square" rtlCol="0">
            <a:spAutoFit/>
          </a:bodyPr>
          <a:lstStyle/>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Các thanh ghi dùng IC</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Vào song song/Ra song song—74ALS174/74HC174</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Vào nối tiếp/Ra nối tiếp—74ALS166/74HC166</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Vào song song/Ra nối tiếp—The 74ALS165/74HC165</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Vào nối tiếp/Ra song song—The 74ALS164/74HC164</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Bộ đếm dùng thanh ghi </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Hỏng hóc</a:t>
            </a:r>
          </a:p>
        </p:txBody>
      </p:sp>
    </p:spTree>
  </p:cSld>
  <p:clrMapOvr>
    <a:masterClrMapping/>
  </p:clrMapOvr>
  <p:transition spd="slow">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92</a:t>
            </a:fld>
            <a:endParaRPr lang="en-US"/>
          </a:p>
        </p:txBody>
      </p:sp>
      <p:sp>
        <p:nvSpPr>
          <p:cNvPr id="5" name="TextBox 4"/>
          <p:cNvSpPr txBox="1"/>
          <p:nvPr/>
        </p:nvSpPr>
        <p:spPr>
          <a:xfrm>
            <a:off x="533400" y="801469"/>
            <a:ext cx="4267200" cy="646331"/>
          </a:xfrm>
          <a:prstGeom prst="rect">
            <a:avLst/>
          </a:prstGeom>
          <a:noFill/>
        </p:spPr>
        <p:txBody>
          <a:bodyPr wrap="square" rtlCol="0">
            <a:spAutoFit/>
          </a:bodyPr>
          <a:lstStyle/>
          <a:p>
            <a:r>
              <a:rPr lang="en-US" sz="36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Outline</a:t>
            </a:r>
            <a:endParaRPr lang="en-US" sz="36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304800" y="2122944"/>
            <a:ext cx="8458200" cy="3139321"/>
          </a:xfrm>
          <a:prstGeom prst="rect">
            <a:avLst/>
          </a:prstGeom>
          <a:noFill/>
        </p:spPr>
        <p:txBody>
          <a:bodyPr wrap="square" rtlCol="0">
            <a:spAutoFit/>
          </a:bodyPr>
          <a:lstStyle/>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Integrated Circuit Register</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Parallel In/Parallel Out—74ALS174/74HC174</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Serial In/Serial Out—74ALS166/74HC166</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Parallel In/Serial Out—The 74ALS165/74HC165</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Serial In/Parallel Out—The 74ALS164/74HC164</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Shift-Register Counters</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a:t>
            </a:r>
            <a:r>
              <a:rPr lang="en-US" sz="2400" spc="-100" smtClean="0">
                <a:latin typeface="Tahoma" pitchFamily="34" charset="0"/>
                <a:ea typeface="Tahoma" pitchFamily="34" charset="0"/>
                <a:cs typeface="Tahoma" pitchFamily="34" charset="0"/>
              </a:rPr>
              <a:t> Troubleshooting</a:t>
            </a:r>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93</a:t>
            </a:fld>
            <a:endParaRPr lang="en-US"/>
          </a:p>
        </p:txBody>
      </p:sp>
      <p:sp>
        <p:nvSpPr>
          <p:cNvPr id="5" name="TextBox 4"/>
          <p:cNvSpPr txBox="1"/>
          <p:nvPr/>
        </p:nvSpPr>
        <p:spPr>
          <a:xfrm>
            <a:off x="381000" y="663714"/>
            <a:ext cx="42672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Mục tiêu</a:t>
            </a:r>
            <a:r>
              <a:rPr lang="en-US" sz="32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381000" y="1780907"/>
            <a:ext cx="8458200" cy="1800493"/>
          </a:xfrm>
          <a:prstGeom prst="rect">
            <a:avLst/>
          </a:prstGeom>
          <a:noFill/>
        </p:spPr>
        <p:txBody>
          <a:bodyPr wrap="square" rtlCol="0">
            <a:spAutoFit/>
          </a:bodyPr>
          <a:lstStyle/>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Thanh ghi dời</a:t>
            </a:r>
            <a:endParaRPr lang="en-US" sz="2400" spc="-100" smtClean="0">
              <a:latin typeface="Tahoma" pitchFamily="34" charset="0"/>
              <a:ea typeface="Tahoma" pitchFamily="34" charset="0"/>
              <a:cs typeface="Tahoma" pitchFamily="34" charset="0"/>
            </a:endParaRPr>
          </a:p>
          <a:p>
            <a:pPr>
              <a:spcBef>
                <a:spcPts val="600"/>
              </a:spcBef>
            </a:pP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Mạch đếm vòng và mạch đếm Johnson</a:t>
            </a:r>
          </a:p>
          <a:p>
            <a:pPr>
              <a:spcBef>
                <a:spcPts val="600"/>
              </a:spcBef>
            </a:pPr>
            <a:r>
              <a:rPr lang="en-US" sz="2400" spc="-100" smtClean="0">
                <a:solidFill>
                  <a:srgbClr val="00B05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Các bộ đếm dùng IC</a:t>
            </a:r>
          </a:p>
          <a:p>
            <a:pPr>
              <a:spcBef>
                <a:spcPts val="600"/>
              </a:spcBef>
            </a:pPr>
            <a:r>
              <a:rPr lang="en-US" sz="2400" spc="-100" smtClean="0">
                <a:solidFill>
                  <a:srgbClr val="FF0000"/>
                </a:solidFill>
                <a:latin typeface="Tahoma" pitchFamily="34" charset="0"/>
                <a:ea typeface="Tahoma" pitchFamily="34" charset="0"/>
                <a:cs typeface="Tahoma" pitchFamily="34" charset="0"/>
                <a:sym typeface="Wingdings 2"/>
              </a:rPr>
              <a:t></a:t>
            </a:r>
            <a:r>
              <a:rPr lang="en-US" sz="2400" spc="-100" smtClean="0">
                <a:latin typeface="Tahoma" pitchFamily="34" charset="0"/>
                <a:ea typeface="Tahoma" pitchFamily="34" charset="0"/>
                <a:cs typeface="Tahoma" pitchFamily="34" charset="0"/>
                <a:sym typeface="Wingdings 2"/>
              </a:rPr>
              <a:t> </a:t>
            </a:r>
            <a:r>
              <a:rPr lang="en-US" sz="2400" spc="-100" smtClean="0">
                <a:latin typeface="Tahoma" pitchFamily="34" charset="0"/>
                <a:ea typeface="Tahoma" pitchFamily="34" charset="0"/>
                <a:cs typeface="Tahoma" pitchFamily="34" charset="0"/>
              </a:rPr>
              <a:t>Dùng kỹ thuật phát hiện lỗi của hệ tổ hợp cho hệ tuần tự</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3"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wipe(left)">
                                      <p:cBhvr>
                                        <p:cTn id="25"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94</a:t>
            </a:fld>
            <a:endParaRPr lang="en-US"/>
          </a:p>
        </p:txBody>
      </p:sp>
      <p:sp>
        <p:nvSpPr>
          <p:cNvPr id="5" name="TextBox 4"/>
          <p:cNvSpPr txBox="1"/>
          <p:nvPr/>
        </p:nvSpPr>
        <p:spPr>
          <a:xfrm>
            <a:off x="152400" y="268069"/>
            <a:ext cx="4267200" cy="646331"/>
          </a:xfrm>
          <a:prstGeom prst="rect">
            <a:avLst/>
          </a:prstGeom>
          <a:noFill/>
        </p:spPr>
        <p:txBody>
          <a:bodyPr wrap="square" rtlCol="0">
            <a:spAutoFit/>
          </a:bodyPr>
          <a:lstStyle/>
          <a:p>
            <a:r>
              <a:rPr lang="en-US" sz="36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Objectives</a:t>
            </a:r>
            <a:endParaRPr lang="en-US" sz="36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9" name="TextBox 8"/>
          <p:cNvSpPr txBox="1"/>
          <p:nvPr/>
        </p:nvSpPr>
        <p:spPr>
          <a:xfrm>
            <a:off x="76200" y="1662023"/>
            <a:ext cx="8915400" cy="3062377"/>
          </a:xfrm>
          <a:prstGeom prst="rect">
            <a:avLst/>
          </a:prstGeom>
          <a:noFill/>
        </p:spPr>
        <p:txBody>
          <a:bodyPr wrap="square" rtlCol="0">
            <a:spAutoFit/>
          </a:bodyPr>
          <a:lstStyle/>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Shift Register.</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Compare the major differences between ring and Johnson counters.</a:t>
            </a:r>
          </a:p>
          <a:p>
            <a:pPr>
              <a:spcBef>
                <a:spcPts val="600"/>
              </a:spcBef>
            </a:pPr>
            <a:r>
              <a:rPr lang="en-US" sz="2400" smtClean="0">
                <a:latin typeface="Arial-Rounded" pitchFamily="34" charset="0"/>
                <a:ea typeface="Arial-Rounded" pitchFamily="34" charset="0"/>
                <a:cs typeface="Arial-Rounded" pitchFamily="34" charset="0"/>
                <a:sym typeface="Wingdings 2"/>
              </a:rPr>
              <a:t></a:t>
            </a: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Recognize and understand the operation of various types of IC</a:t>
            </a:r>
          </a:p>
          <a:p>
            <a:pPr>
              <a:spcBef>
                <a:spcPts val="600"/>
              </a:spcBef>
            </a:pPr>
            <a:r>
              <a:rPr lang="en-US" sz="2400" spc="-100" smtClean="0">
                <a:latin typeface="Tahoma" pitchFamily="34" charset="0"/>
                <a:ea typeface="Tahoma" pitchFamily="34" charset="0"/>
                <a:cs typeface="Tahoma" pitchFamily="34" charset="0"/>
              </a:rPr>
              <a:t>registers.</a:t>
            </a:r>
          </a:p>
          <a:p>
            <a:pPr>
              <a:spcBef>
                <a:spcPts val="600"/>
              </a:spcBef>
            </a:pP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Describe shift registers and shift register counters using HDL.</a:t>
            </a:r>
          </a:p>
          <a:p>
            <a:pPr>
              <a:spcBef>
                <a:spcPts val="600"/>
              </a:spcBef>
            </a:pPr>
            <a:r>
              <a:rPr lang="en-US" sz="2400" smtClean="0">
                <a:solidFill>
                  <a:srgbClr val="0070C0"/>
                </a:solidFill>
                <a:latin typeface="Arial-Rounded" pitchFamily="34" charset="0"/>
                <a:ea typeface="Arial-Rounded" pitchFamily="34" charset="0"/>
                <a:cs typeface="Arial-Rounded" pitchFamily="34" charset="0"/>
                <a:sym typeface="Wingdings 2"/>
              </a:rPr>
              <a:t></a:t>
            </a:r>
            <a:r>
              <a:rPr lang="en-US" sz="2400" smtClean="0">
                <a:solidFill>
                  <a:srgbClr val="FF0000"/>
                </a:solidFill>
                <a:latin typeface="Arial-Rounded" pitchFamily="34" charset="0"/>
                <a:ea typeface="Arial-Rounded" pitchFamily="34" charset="0"/>
                <a:cs typeface="Arial-Rounded" pitchFamily="34" charset="0"/>
                <a:sym typeface="Wingdings 2"/>
              </a:rPr>
              <a:t> </a:t>
            </a:r>
            <a:r>
              <a:rPr lang="en-US" sz="2400" spc="-100" smtClean="0">
                <a:latin typeface="Tahoma" pitchFamily="34" charset="0"/>
                <a:ea typeface="Tahoma" pitchFamily="34" charset="0"/>
                <a:cs typeface="Tahoma" pitchFamily="34" charset="0"/>
              </a:rPr>
              <a:t>Apply existing troubleshooting techniques used for combinational logic ystems to troubleshoot sequential logic systems.</a:t>
            </a:r>
          </a:p>
        </p:txBody>
      </p:sp>
      <p:sp>
        <p:nvSpPr>
          <p:cNvPr id="6" name="TextBox 5"/>
          <p:cNvSpPr txBox="1"/>
          <p:nvPr/>
        </p:nvSpPr>
        <p:spPr>
          <a:xfrm>
            <a:off x="0" y="1062335"/>
            <a:ext cx="8305800" cy="461665"/>
          </a:xfrm>
          <a:prstGeom prst="rect">
            <a:avLst/>
          </a:prstGeom>
          <a:noFill/>
        </p:spPr>
        <p:txBody>
          <a:bodyPr wrap="square" rtlCol="0">
            <a:spAutoFit/>
          </a:bodyPr>
          <a:lstStyle/>
          <a:p>
            <a:r>
              <a:rPr lang="en-US" sz="2400" spc="-100" smtClean="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rPr>
              <a:t>Upon completion of this chapter, you will be able to:</a:t>
            </a:r>
            <a:endParaRPr lang="en-US" sz="2400" spc="-100">
              <a:solidFill>
                <a:srgbClr val="0070C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up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 calcmode="lin" valueType="num">
                                      <p:cBhvr additive="base">
                                        <p:cTn id="1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 calcmode="lin" valueType="num">
                                      <p:cBhvr additive="base">
                                        <p:cTn id="18"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9">
                                            <p:txEl>
                                              <p:pRg st="2" end="2"/>
                                            </p:txEl>
                                          </p:spTgt>
                                        </p:tgtEl>
                                        <p:attrNameLst>
                                          <p:attrName>style.visibility</p:attrName>
                                        </p:attrNameLst>
                                      </p:cBhvr>
                                      <p:to>
                                        <p:strVal val="visible"/>
                                      </p:to>
                                    </p:set>
                                    <p:anim calcmode="lin" valueType="num">
                                      <p:cBhvr additive="base">
                                        <p:cTn id="24"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 calcmode="lin" valueType="num">
                                      <p:cBhvr additive="base">
                                        <p:cTn id="30"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9">
                                            <p:txEl>
                                              <p:pRg st="4" end="4"/>
                                            </p:txEl>
                                          </p:spTgt>
                                        </p:tgtEl>
                                        <p:attrNameLst>
                                          <p:attrName>style.visibility</p:attrName>
                                        </p:attrNameLst>
                                      </p:cBhvr>
                                      <p:to>
                                        <p:strVal val="visible"/>
                                      </p:to>
                                    </p:set>
                                    <p:anim calcmode="lin" valueType="num">
                                      <p:cBhvr additive="base">
                                        <p:cTn id="36"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 calcmode="lin" valueType="num">
                                      <p:cBhvr additive="base">
                                        <p:cTn id="42"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95</a:t>
            </a:fld>
            <a:endParaRPr lang="en-US"/>
          </a:p>
        </p:txBody>
      </p:sp>
      <p:sp>
        <p:nvSpPr>
          <p:cNvPr id="5" name="TextBox 4"/>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Thanh ghi (dạng IC)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
        <p:nvSpPr>
          <p:cNvPr id="7" name="TextBox 6"/>
          <p:cNvSpPr txBox="1"/>
          <p:nvPr/>
        </p:nvSpPr>
        <p:spPr>
          <a:xfrm>
            <a:off x="457200" y="1524000"/>
            <a:ext cx="8458200" cy="2616101"/>
          </a:xfrm>
          <a:prstGeom prst="rect">
            <a:avLst/>
          </a:prstGeom>
          <a:noFill/>
        </p:spPr>
        <p:txBody>
          <a:bodyPr wrap="square" rtlCol="0">
            <a:spAutoFit/>
          </a:bodyPr>
          <a:lstStyle/>
          <a:p>
            <a:pPr>
              <a:spcBef>
                <a:spcPts val="600"/>
              </a:spcBef>
            </a:pPr>
            <a:r>
              <a:rPr lang="en-US" sz="2400" spc="-100" smtClean="0">
                <a:latin typeface="Tahoma" pitchFamily="34" charset="0"/>
                <a:ea typeface="Tahoma" pitchFamily="34" charset="0"/>
                <a:cs typeface="Tahoma" pitchFamily="34" charset="0"/>
              </a:rPr>
              <a:t> Nhiều cách phân loại thanh ghi tùy theo phương thức đưa vào/xuất dữ liệu ra, như sau: </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PIPO (Parallel in/parallel out)</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SISO (Serial in/serial out)</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PISO (Parallel in/serial out) </a:t>
            </a:r>
          </a:p>
          <a:p>
            <a:pPr marL="457200" indent="-457200">
              <a:spcBef>
                <a:spcPts val="600"/>
              </a:spcBef>
              <a:buAutoNum type="arabicPeriod"/>
            </a:pPr>
            <a:r>
              <a:rPr lang="en-US" sz="2400" spc="-100" smtClean="0">
                <a:latin typeface="Tahoma" pitchFamily="34" charset="0"/>
                <a:ea typeface="Tahoma" pitchFamily="34" charset="0"/>
                <a:cs typeface="Tahoma" pitchFamily="34" charset="0"/>
              </a:rPr>
              <a:t>SIPO (Serial in/parallel out)</a:t>
            </a:r>
            <a:endParaRPr lang="en-US" sz="2400" spc="-100">
              <a:latin typeface="Tahoma" pitchFamily="34" charset="0"/>
              <a:ea typeface="Tahoma" pitchFamily="34" charset="0"/>
              <a:cs typeface="Tahoma" pitchFamily="34" charset="0"/>
            </a:endParaRPr>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 calcmode="lin" valueType="num">
                                      <p:cBhvr additive="base">
                                        <p:cTn id="18"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wipe(left)">
                                      <p:cBhvr>
                                        <p:cTn id="24" dur="5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wipe(left)">
                                      <p:cBhvr>
                                        <p:cTn id="2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96</a:t>
            </a:fld>
            <a:endParaRPr lang="en-US"/>
          </a:p>
        </p:txBody>
      </p:sp>
      <p:sp>
        <p:nvSpPr>
          <p:cNvPr id="7" name="TextBox 6"/>
          <p:cNvSpPr txBox="1"/>
          <p:nvPr/>
        </p:nvSpPr>
        <p:spPr>
          <a:xfrm>
            <a:off x="304800" y="1066800"/>
            <a:ext cx="5029200" cy="2308324"/>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74ALS174/74HC174: </a:t>
            </a:r>
          </a:p>
          <a:p>
            <a:r>
              <a:rPr lang="en-US" sz="2400" b="1" spc="-100" smtClean="0">
                <a:solidFill>
                  <a:srgbClr val="C00000"/>
                </a:solidFill>
                <a:latin typeface="Tahoma" pitchFamily="34" charset="0"/>
                <a:ea typeface="Tahoma" pitchFamily="34" charset="0"/>
                <a:cs typeface="Tahoma" pitchFamily="34" charset="0"/>
              </a:rPr>
              <a:t>Thanh ghi PIPO:</a:t>
            </a:r>
          </a:p>
          <a:p>
            <a:r>
              <a:rPr lang="en-US" sz="2400" spc="-100" smtClean="0">
                <a:latin typeface="Tahoma" pitchFamily="34" charset="0"/>
                <a:ea typeface="Tahoma" pitchFamily="34" charset="0"/>
                <a:cs typeface="Tahoma" pitchFamily="34" charset="0"/>
              </a:rPr>
              <a:t>(a) Sơ đồ mạch (b) Ký hiệu logic</a:t>
            </a:r>
          </a:p>
          <a:p>
            <a:r>
              <a:rPr lang="en-US" sz="2400" spc="-100" smtClean="0">
                <a:latin typeface="Tahoma" pitchFamily="34" charset="0"/>
                <a:ea typeface="Tahoma" pitchFamily="34" charset="0"/>
                <a:cs typeface="Tahoma" pitchFamily="34" charset="0"/>
              </a:rPr>
              <a:t>74ALS thường dùng truyền dữ liệu đồng bộ, tuy nhiên cũng có thể dùng truyền nối tiếp.</a:t>
            </a:r>
            <a:endParaRPr lang="en-US" sz="2400" spc="-100">
              <a:latin typeface="Tahoma" pitchFamily="34" charset="0"/>
              <a:ea typeface="Tahoma" pitchFamily="34" charset="0"/>
              <a:cs typeface="Tahoma" pitchFamily="34" charset="0"/>
            </a:endParaRPr>
          </a:p>
        </p:txBody>
      </p:sp>
      <p:pic>
        <p:nvPicPr>
          <p:cNvPr id="4100" name="Picture 4"/>
          <p:cNvPicPr>
            <a:picLocks noChangeAspect="1" noChangeArrowheads="1"/>
          </p:cNvPicPr>
          <p:nvPr/>
        </p:nvPicPr>
        <p:blipFill>
          <a:blip r:embed="rId3" cstate="print"/>
          <a:srcRect/>
          <a:stretch>
            <a:fillRect/>
          </a:stretch>
        </p:blipFill>
        <p:spPr bwMode="auto">
          <a:xfrm>
            <a:off x="434474" y="3733800"/>
            <a:ext cx="7871326" cy="3048000"/>
          </a:xfrm>
          <a:prstGeom prst="rect">
            <a:avLst/>
          </a:prstGeom>
          <a:noFill/>
          <a:ln w="9525">
            <a:noFill/>
            <a:miter lim="800000"/>
            <a:headEnd/>
            <a:tailEnd/>
          </a:ln>
        </p:spPr>
      </p:pic>
      <p:pic>
        <p:nvPicPr>
          <p:cNvPr id="4101" name="Picture 5"/>
          <p:cNvPicPr>
            <a:picLocks noChangeAspect="1" noChangeArrowheads="1"/>
          </p:cNvPicPr>
          <p:nvPr/>
        </p:nvPicPr>
        <p:blipFill>
          <a:blip r:embed="rId4" cstate="print"/>
          <a:srcRect/>
          <a:stretch>
            <a:fillRect/>
          </a:stretch>
        </p:blipFill>
        <p:spPr bwMode="auto">
          <a:xfrm>
            <a:off x="5410200" y="1495425"/>
            <a:ext cx="3562684" cy="1857375"/>
          </a:xfrm>
          <a:prstGeom prst="rect">
            <a:avLst/>
          </a:prstGeom>
          <a:noFill/>
          <a:ln w="9525">
            <a:noFill/>
            <a:miter lim="800000"/>
            <a:headEnd/>
            <a:tailEnd/>
          </a:ln>
        </p:spPr>
      </p:pic>
      <p:sp>
        <p:nvSpPr>
          <p:cNvPr id="8" name="TextBox 7"/>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Thanh ghi (dạng IC)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wedge">
                                      <p:cBhvr>
                                        <p:cTn id="12" dur="2000"/>
                                        <p:tgtEl>
                                          <p:spTgt spid="410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100"/>
                                        </p:tgtEl>
                                        <p:attrNameLst>
                                          <p:attrName>style.visibility</p:attrName>
                                        </p:attrNameLst>
                                      </p:cBhvr>
                                      <p:to>
                                        <p:strVal val="visible"/>
                                      </p:to>
                                    </p:set>
                                    <p:animEffect transition="in" filter="wipe(left)">
                                      <p:cBhvr>
                                        <p:cTn id="29" dur="3000"/>
                                        <p:tgtEl>
                                          <p:spTgt spid="4100"/>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dissolve">
                                      <p:cBhvr>
                                        <p:cTn id="34"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97</a:t>
            </a:fld>
            <a:endParaRPr lang="en-US"/>
          </a:p>
        </p:txBody>
      </p:sp>
      <p:sp>
        <p:nvSpPr>
          <p:cNvPr id="8" name="TextBox 7"/>
          <p:cNvSpPr txBox="1"/>
          <p:nvPr/>
        </p:nvSpPr>
        <p:spPr>
          <a:xfrm>
            <a:off x="228600" y="3441680"/>
            <a:ext cx="8534400" cy="3416320"/>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 </a:t>
            </a:r>
          </a:p>
          <a:p>
            <a:r>
              <a:rPr lang="en-US" sz="2400" spc="-100" smtClean="0">
                <a:latin typeface="Tahoma" pitchFamily="34" charset="0"/>
                <a:ea typeface="Tahoma" pitchFamily="34" charset="0"/>
                <a:cs typeface="Tahoma" pitchFamily="34" charset="0"/>
              </a:rPr>
              <a:t>Cho biết cách nối 74ALS174 để hoạt động như thanh ghi dời nối tiếp, theo đó dữ liệu được dời đi sau cạnh lên của CP như sau: ào nối tiếp Q</a:t>
            </a:r>
            <a:r>
              <a:rPr lang="en-US" sz="2400" spc="-100" baseline="-25000" smtClean="0">
                <a:latin typeface="Tahoma" pitchFamily="34" charset="0"/>
                <a:ea typeface="Tahoma" pitchFamily="34" charset="0"/>
                <a:cs typeface="Tahoma" pitchFamily="34" charset="0"/>
              </a:rPr>
              <a:t>5</a:t>
            </a:r>
            <a:r>
              <a:rPr lang="en-US" sz="2400"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sym typeface="Symbol"/>
              </a:rPr>
              <a:t> Q</a:t>
            </a:r>
            <a:r>
              <a:rPr lang="en-US" sz="2400" spc="-100" baseline="-25000" smtClean="0">
                <a:latin typeface="Tahoma" pitchFamily="34" charset="0"/>
                <a:ea typeface="Tahoma" pitchFamily="34" charset="0"/>
                <a:cs typeface="Tahoma" pitchFamily="34" charset="0"/>
                <a:sym typeface="Symbol"/>
              </a:rPr>
              <a:t>4</a:t>
            </a:r>
            <a:r>
              <a:rPr lang="en-US" sz="2400" spc="-100" smtClean="0">
                <a:latin typeface="Tahoma" pitchFamily="34" charset="0"/>
                <a:ea typeface="Tahoma" pitchFamily="34" charset="0"/>
                <a:cs typeface="Tahoma" pitchFamily="34" charset="0"/>
                <a:sym typeface="Symbol"/>
              </a:rPr>
              <a:t> </a:t>
            </a:r>
            <a:r>
              <a:rPr lang="en-US" sz="2400" spc="-100" smtClean="0">
                <a:latin typeface="Tahoma" pitchFamily="34" charset="0"/>
                <a:ea typeface="Tahoma" pitchFamily="34" charset="0"/>
                <a:cs typeface="Tahoma" pitchFamily="34" charset="0"/>
              </a:rPr>
              <a:t> Q</a:t>
            </a:r>
            <a:r>
              <a:rPr lang="en-US" sz="2400" spc="-100" baseline="-25000" smtClean="0">
                <a:latin typeface="Tahoma" pitchFamily="34" charset="0"/>
                <a:ea typeface="Tahoma" pitchFamily="34" charset="0"/>
                <a:cs typeface="Tahoma" pitchFamily="34" charset="0"/>
              </a:rPr>
              <a:t>3</a:t>
            </a:r>
            <a:r>
              <a:rPr lang="en-US" sz="2400"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sym typeface="Symbol"/>
              </a:rPr>
              <a:t> Q</a:t>
            </a:r>
            <a:r>
              <a:rPr lang="en-US" sz="2400" spc="-100" baseline="-25000" smtClean="0">
                <a:latin typeface="Tahoma" pitchFamily="34" charset="0"/>
                <a:ea typeface="Tahoma" pitchFamily="34" charset="0"/>
                <a:cs typeface="Tahoma" pitchFamily="34" charset="0"/>
                <a:sym typeface="Symbol"/>
              </a:rPr>
              <a:t>2</a:t>
            </a:r>
            <a:r>
              <a:rPr lang="en-US" sz="2400"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sym typeface="Symbol"/>
              </a:rPr>
              <a:t> </a:t>
            </a:r>
            <a:r>
              <a:rPr lang="en-US" sz="2400" spc="-100" smtClean="0">
                <a:latin typeface="Tahoma" pitchFamily="34" charset="0"/>
                <a:ea typeface="Tahoma" pitchFamily="34" charset="0"/>
                <a:cs typeface="Tahoma" pitchFamily="34" charset="0"/>
              </a:rPr>
              <a:t>Q</a:t>
            </a:r>
            <a:r>
              <a:rPr lang="en-US" sz="2400" spc="-100" baseline="-25000" smtClean="0">
                <a:latin typeface="Tahoma" pitchFamily="34" charset="0"/>
                <a:ea typeface="Tahoma" pitchFamily="34" charset="0"/>
                <a:cs typeface="Tahoma" pitchFamily="34" charset="0"/>
              </a:rPr>
              <a:t>1</a:t>
            </a:r>
            <a:r>
              <a:rPr lang="en-US" sz="2400" spc="-100" smtClean="0">
                <a:latin typeface="Tahoma" pitchFamily="34" charset="0"/>
                <a:ea typeface="Tahoma" pitchFamily="34" charset="0"/>
                <a:cs typeface="Tahoma" pitchFamily="34" charset="0"/>
              </a:rPr>
              <a:t> </a:t>
            </a:r>
            <a:r>
              <a:rPr lang="en-US" sz="2400" spc="-100" smtClean="0">
                <a:latin typeface="Tahoma" pitchFamily="34" charset="0"/>
                <a:ea typeface="Tahoma" pitchFamily="34" charset="0"/>
                <a:cs typeface="Tahoma" pitchFamily="34" charset="0"/>
                <a:sym typeface="Symbol"/>
              </a:rPr>
              <a:t> Q</a:t>
            </a:r>
            <a:r>
              <a:rPr lang="en-US" sz="2400" spc="-100" baseline="-25000" smtClean="0">
                <a:latin typeface="Tahoma" pitchFamily="34" charset="0"/>
                <a:ea typeface="Tahoma" pitchFamily="34" charset="0"/>
                <a:cs typeface="Tahoma" pitchFamily="34" charset="0"/>
                <a:sym typeface="Symbol"/>
              </a:rPr>
              <a:t>0</a:t>
            </a:r>
            <a:r>
              <a:rPr lang="en-US" sz="2400" spc="-100" smtClean="0">
                <a:latin typeface="Tahoma" pitchFamily="34" charset="0"/>
                <a:ea typeface="Tahoma" pitchFamily="34" charset="0"/>
                <a:cs typeface="Tahoma" pitchFamily="34" charset="0"/>
                <a:sym typeface="Symbol"/>
              </a:rPr>
              <a:t>, tức là dữ liệu nối tiếp vào D</a:t>
            </a:r>
            <a:r>
              <a:rPr lang="en-US" sz="2400" spc="-100" baseline="-25000" smtClean="0">
                <a:latin typeface="Tahoma" pitchFamily="34" charset="0"/>
                <a:ea typeface="Tahoma" pitchFamily="34" charset="0"/>
                <a:cs typeface="Tahoma" pitchFamily="34" charset="0"/>
                <a:sym typeface="Symbol"/>
              </a:rPr>
              <a:t>5</a:t>
            </a:r>
            <a:r>
              <a:rPr lang="en-US" sz="2400" spc="-100" smtClean="0">
                <a:latin typeface="Tahoma" pitchFamily="34" charset="0"/>
                <a:ea typeface="Tahoma" pitchFamily="34" charset="0"/>
                <a:cs typeface="Tahoma" pitchFamily="34" charset="0"/>
                <a:sym typeface="Symbol"/>
              </a:rPr>
              <a:t> và ra tại Q</a:t>
            </a:r>
            <a:r>
              <a:rPr lang="en-US" sz="2400" spc="-100" baseline="-25000" smtClean="0">
                <a:latin typeface="Tahoma" pitchFamily="34" charset="0"/>
                <a:ea typeface="Tahoma" pitchFamily="34" charset="0"/>
                <a:cs typeface="Tahoma" pitchFamily="34" charset="0"/>
                <a:sym typeface="Symbol"/>
              </a:rPr>
              <a:t>0</a:t>
            </a:r>
            <a:r>
              <a:rPr lang="en-US" sz="2400" spc="-100" smtClean="0">
                <a:latin typeface="Tahoma" pitchFamily="34" charset="0"/>
                <a:ea typeface="Tahoma" pitchFamily="34" charset="0"/>
                <a:cs typeface="Tahoma" pitchFamily="34" charset="0"/>
                <a:sym typeface="Symbol"/>
              </a:rPr>
              <a:t>.</a:t>
            </a:r>
          </a:p>
          <a:p>
            <a:r>
              <a:rPr lang="en-US" sz="2400" b="1" spc="-100" smtClean="0">
                <a:latin typeface="Tahoma" pitchFamily="34" charset="0"/>
                <a:ea typeface="Tahoma" pitchFamily="34" charset="0"/>
                <a:cs typeface="Tahoma" pitchFamily="34" charset="0"/>
                <a:sym typeface="Symbol"/>
              </a:rPr>
              <a:t>Giải</a:t>
            </a:r>
            <a:r>
              <a:rPr lang="en-US" sz="2400" spc="-100" smtClean="0">
                <a:latin typeface="Tahoma" pitchFamily="34" charset="0"/>
                <a:ea typeface="Tahoma" pitchFamily="34" charset="0"/>
                <a:cs typeface="Tahoma" pitchFamily="34" charset="0"/>
                <a:sym typeface="Symbol"/>
              </a:rPr>
              <a:t>:</a:t>
            </a:r>
          </a:p>
          <a:p>
            <a:r>
              <a:rPr lang="en-US" sz="2400" spc="-100" smtClean="0">
                <a:latin typeface="Tahoma" pitchFamily="34" charset="0"/>
                <a:ea typeface="Tahoma" pitchFamily="34" charset="0"/>
                <a:cs typeface="Tahoma" pitchFamily="34" charset="0"/>
                <a:sym typeface="Symbol"/>
              </a:rPr>
              <a:t>Nhìn vào sơ đồ mạch, ta thấy để nối 6FF thành thanh ghi dời, ta phải nối ngõ ra Q với ngõ vào D kế tiếp.</a:t>
            </a:r>
          </a:p>
          <a:p>
            <a:r>
              <a:rPr lang="en-US" sz="2400" spc="-100" smtClean="0">
                <a:latin typeface="Tahoma" pitchFamily="34" charset="0"/>
                <a:ea typeface="Tahoma" pitchFamily="34" charset="0"/>
                <a:cs typeface="Tahoma" pitchFamily="34" charset="0"/>
                <a:sym typeface="Symbol"/>
              </a:rPr>
              <a:t>Chú ý đây là thanh ghi dời phải, dữ liệu vào D</a:t>
            </a:r>
            <a:r>
              <a:rPr lang="en-US" sz="2400" spc="-100" baseline="-25000" smtClean="0">
                <a:latin typeface="Tahoma" pitchFamily="34" charset="0"/>
                <a:ea typeface="Tahoma" pitchFamily="34" charset="0"/>
                <a:cs typeface="Tahoma" pitchFamily="34" charset="0"/>
                <a:sym typeface="Symbol"/>
              </a:rPr>
              <a:t>5</a:t>
            </a:r>
            <a:r>
              <a:rPr lang="en-US" sz="2400" spc="-100" smtClean="0">
                <a:latin typeface="Tahoma" pitchFamily="34" charset="0"/>
                <a:ea typeface="Tahoma" pitchFamily="34" charset="0"/>
                <a:cs typeface="Tahoma" pitchFamily="34" charset="0"/>
                <a:sym typeface="Symbol"/>
              </a:rPr>
              <a:t> và ra Q</a:t>
            </a:r>
            <a:r>
              <a:rPr lang="en-US" sz="2400" spc="-100" baseline="-25000" smtClean="0">
                <a:latin typeface="Tahoma" pitchFamily="34" charset="0"/>
                <a:ea typeface="Tahoma" pitchFamily="34" charset="0"/>
                <a:cs typeface="Tahoma" pitchFamily="34" charset="0"/>
                <a:sym typeface="Symbol"/>
              </a:rPr>
              <a:t>0</a:t>
            </a:r>
            <a:r>
              <a:rPr lang="en-US" sz="2400" spc="-100" smtClean="0">
                <a:latin typeface="Tahoma" pitchFamily="34" charset="0"/>
                <a:ea typeface="Tahoma" pitchFamily="34" charset="0"/>
                <a:cs typeface="Tahoma" pitchFamily="34" charset="0"/>
                <a:sym typeface="Symbol"/>
              </a:rPr>
              <a:t>. </a:t>
            </a:r>
            <a:endParaRPr lang="en-US" sz="2400" spc="-100">
              <a:latin typeface="Tahoma" pitchFamily="34" charset="0"/>
              <a:ea typeface="Tahoma" pitchFamily="34" charset="0"/>
              <a:cs typeface="Tahoma" pitchFamily="34" charset="0"/>
            </a:endParaRPr>
          </a:p>
        </p:txBody>
      </p:sp>
      <p:pic>
        <p:nvPicPr>
          <p:cNvPr id="10" name="Picture 2"/>
          <p:cNvPicPr>
            <a:picLocks noChangeAspect="1" noChangeArrowheads="1"/>
          </p:cNvPicPr>
          <p:nvPr/>
        </p:nvPicPr>
        <p:blipFill>
          <a:blip r:embed="rId3" cstate="print"/>
          <a:srcRect/>
          <a:stretch>
            <a:fillRect/>
          </a:stretch>
        </p:blipFill>
        <p:spPr bwMode="auto">
          <a:xfrm>
            <a:off x="2209800" y="228600"/>
            <a:ext cx="4809320" cy="3481303"/>
          </a:xfrm>
          <a:prstGeom prst="rect">
            <a:avLst/>
          </a:prstGeom>
          <a:noFill/>
          <a:ln w="9525">
            <a:noFill/>
            <a:miter lim="800000"/>
            <a:headEnd/>
            <a:tailEnd/>
          </a:ln>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left)">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left)">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98</a:t>
            </a:fld>
            <a:endParaRPr lang="en-US"/>
          </a:p>
        </p:txBody>
      </p:sp>
      <p:sp>
        <p:nvSpPr>
          <p:cNvPr id="7" name="TextBox 6"/>
          <p:cNvSpPr txBox="1"/>
          <p:nvPr/>
        </p:nvSpPr>
        <p:spPr>
          <a:xfrm>
            <a:off x="457200" y="1066800"/>
            <a:ext cx="8686800" cy="2677656"/>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Thí dụ: </a:t>
            </a:r>
          </a:p>
          <a:p>
            <a:r>
              <a:rPr lang="en-US" sz="2400" spc="-100" smtClean="0">
                <a:latin typeface="Tahoma" pitchFamily="34" charset="0"/>
                <a:ea typeface="Tahoma" pitchFamily="34" charset="0"/>
                <a:cs typeface="Tahoma" pitchFamily="34" charset="0"/>
              </a:rPr>
              <a:t>Cho biết cách nối 2IC 74ALS174 để tạo thanh ghi 12 bit?</a:t>
            </a:r>
          </a:p>
          <a:p>
            <a:r>
              <a:rPr lang="en-US" sz="2400" b="1" spc="-100" smtClean="0">
                <a:latin typeface="Tahoma" pitchFamily="34" charset="0"/>
                <a:ea typeface="Tahoma" pitchFamily="34" charset="0"/>
                <a:cs typeface="Tahoma" pitchFamily="34" charset="0"/>
              </a:rPr>
              <a:t>Giải</a:t>
            </a:r>
            <a:r>
              <a:rPr lang="en-US" sz="2400" spc="-100" smtClean="0">
                <a:latin typeface="Tahoma" pitchFamily="34" charset="0"/>
                <a:ea typeface="Tahoma" pitchFamily="34" charset="0"/>
                <a:cs typeface="Tahoma" pitchFamily="34" charset="0"/>
              </a:rPr>
              <a:t>: </a:t>
            </a:r>
          </a:p>
          <a:p>
            <a:r>
              <a:rPr lang="en-US" sz="2400" spc="-100" smtClean="0">
                <a:latin typeface="Tahoma" pitchFamily="34" charset="0"/>
                <a:ea typeface="Tahoma" pitchFamily="34" charset="0"/>
                <a:cs typeface="Tahoma" pitchFamily="34" charset="0"/>
                <a:sym typeface="Symbol"/>
              </a:rPr>
              <a:t>Nối 74ALS174 thứ hai thành thanh ghi dời, nối Q</a:t>
            </a:r>
            <a:r>
              <a:rPr lang="en-US" sz="2400" spc="-100" baseline="-25000" smtClean="0">
                <a:latin typeface="Tahoma" pitchFamily="34" charset="0"/>
                <a:ea typeface="Tahoma" pitchFamily="34" charset="0"/>
                <a:cs typeface="Tahoma" pitchFamily="34" charset="0"/>
                <a:sym typeface="Symbol"/>
              </a:rPr>
              <a:t>0</a:t>
            </a:r>
            <a:r>
              <a:rPr lang="en-US" sz="2400" spc="-100" smtClean="0">
                <a:latin typeface="Tahoma" pitchFamily="34" charset="0"/>
                <a:ea typeface="Tahoma" pitchFamily="34" charset="0"/>
                <a:cs typeface="Tahoma" pitchFamily="34" charset="0"/>
                <a:sym typeface="Symbol"/>
              </a:rPr>
              <a:t> từ IC thứ nhất với D</a:t>
            </a:r>
            <a:r>
              <a:rPr lang="en-US" sz="2400" spc="-100" baseline="-25000" smtClean="0">
                <a:latin typeface="Tahoma" pitchFamily="34" charset="0"/>
                <a:ea typeface="Tahoma" pitchFamily="34" charset="0"/>
                <a:cs typeface="Tahoma" pitchFamily="34" charset="0"/>
                <a:sym typeface="Symbol"/>
              </a:rPr>
              <a:t>5</a:t>
            </a:r>
            <a:r>
              <a:rPr lang="en-US" sz="2400" spc="-100" smtClean="0">
                <a:latin typeface="Tahoma" pitchFamily="34" charset="0"/>
                <a:ea typeface="Tahoma" pitchFamily="34" charset="0"/>
                <a:cs typeface="Tahoma" pitchFamily="34" charset="0"/>
                <a:sym typeface="Symbol"/>
              </a:rPr>
              <a:t> của IC thứ hai. </a:t>
            </a:r>
          </a:p>
          <a:p>
            <a:r>
              <a:rPr lang="en-US" sz="2400" spc="-100" smtClean="0">
                <a:latin typeface="Tahoma" pitchFamily="34" charset="0"/>
                <a:ea typeface="Tahoma" pitchFamily="34" charset="0"/>
                <a:cs typeface="Tahoma" pitchFamily="34" charset="0"/>
                <a:sym typeface="Symbol"/>
              </a:rPr>
              <a:t>Nối các ngõ vào CP của hai IC với cùng nguồn CLK. </a:t>
            </a:r>
          </a:p>
          <a:p>
            <a:r>
              <a:rPr lang="en-US" sz="2400" spc="-100" smtClean="0">
                <a:latin typeface="Tahoma" pitchFamily="34" charset="0"/>
                <a:ea typeface="Tahoma" pitchFamily="34" charset="0"/>
                <a:cs typeface="Tahoma" pitchFamily="34" charset="0"/>
                <a:sym typeface="Symbol"/>
              </a:rPr>
              <a:t>Nối các ngõ vào MR với nhau nếu muốn reset không đồng bộ.</a:t>
            </a:r>
            <a:r>
              <a:rPr lang="en-US" sz="2400" spc="-100" smtClean="0">
                <a:latin typeface="Tahoma" pitchFamily="34" charset="0"/>
                <a:ea typeface="Tahoma" pitchFamily="34" charset="0"/>
                <a:cs typeface="Tahoma" pitchFamily="34" charset="0"/>
              </a:rPr>
              <a:t> </a:t>
            </a:r>
            <a:endParaRPr lang="en-US" sz="2400" spc="-100">
              <a:latin typeface="Tahoma" pitchFamily="34" charset="0"/>
              <a:ea typeface="Tahoma" pitchFamily="34" charset="0"/>
              <a:cs typeface="Tahoma" pitchFamily="34" charset="0"/>
            </a:endParaRPr>
          </a:p>
        </p:txBody>
      </p:sp>
      <p:sp>
        <p:nvSpPr>
          <p:cNvPr id="5" name="TextBox 4"/>
          <p:cNvSpPr txBox="1"/>
          <p:nvPr/>
        </p:nvSpPr>
        <p:spPr>
          <a:xfrm>
            <a:off x="0" y="0"/>
            <a:ext cx="8153400" cy="707886"/>
          </a:xfrm>
          <a:prstGeom prst="rect">
            <a:avLst/>
          </a:prstGeom>
          <a:noFill/>
        </p:spPr>
        <p:txBody>
          <a:bodyPr wrap="square" rtlCol="0">
            <a:spAutoFit/>
          </a:bodyPr>
          <a:lstStyle/>
          <a:p>
            <a:r>
              <a:rPr lang="en-US" sz="4000" smtClean="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rPr>
              <a:t>Thanh ghi (dạng IC) </a:t>
            </a:r>
            <a:endParaRPr lang="en-US" sz="3200">
              <a:solidFill>
                <a:srgbClr val="FF0000"/>
              </a:solidFill>
              <a:effectLst>
                <a:outerShdw blurRad="38100" dist="38100" dir="2700000" algn="tl">
                  <a:srgbClr val="000000">
                    <a:alpha val="43137"/>
                  </a:srgbClr>
                </a:outerShdw>
              </a:effectLst>
              <a:latin typeface="Tahoma" pitchFamily="34" charset="0"/>
              <a:ea typeface="Tahoma" pitchFamily="34" charset="0"/>
              <a:cs typeface="Tahoma" pitchFamily="34" charset="0"/>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wipe(left)">
                                      <p:cBhvr>
                                        <p:cTn id="13" dur="500"/>
                                        <p:tgtEl>
                                          <p:spTgt spid="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7">
                                            <p:txEl>
                                              <p:pRg st="2" end="2"/>
                                            </p:txEl>
                                          </p:spTgt>
                                        </p:tgtEl>
                                        <p:attrNameLst>
                                          <p:attrName>style.visibility</p:attrName>
                                        </p:attrNameLst>
                                      </p:cBhvr>
                                      <p:to>
                                        <p:strVal val="visible"/>
                                      </p:to>
                                    </p:set>
                                    <p:anim calcmode="lin" valueType="num">
                                      <p:cBhvr additive="base">
                                        <p:cTn id="18"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dissolve">
                                      <p:cBhvr>
                                        <p:cTn id="24" dur="500"/>
                                        <p:tgtEl>
                                          <p:spTgt spid="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Effect transition="in" filter="wipe(left)">
                                      <p:cBhvr>
                                        <p:cTn id="29" dur="500"/>
                                        <p:tgtEl>
                                          <p:spTgt spid="7">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wipe(left)">
                                      <p:cBhvr>
                                        <p:cTn id="34"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99</a:t>
            </a:fld>
            <a:endParaRPr lang="en-US"/>
          </a:p>
        </p:txBody>
      </p:sp>
      <p:sp>
        <p:nvSpPr>
          <p:cNvPr id="7" name="TextBox 6"/>
          <p:cNvSpPr txBox="1"/>
          <p:nvPr/>
        </p:nvSpPr>
        <p:spPr>
          <a:xfrm>
            <a:off x="381000" y="228600"/>
            <a:ext cx="8077200" cy="830997"/>
          </a:xfrm>
          <a:prstGeom prst="rect">
            <a:avLst/>
          </a:prstGeom>
          <a:noFill/>
        </p:spPr>
        <p:txBody>
          <a:bodyPr wrap="square" rtlCol="0">
            <a:spAutoFit/>
          </a:bodyPr>
          <a:lstStyle/>
          <a:p>
            <a:r>
              <a:rPr lang="en-US" sz="2400" b="1" spc="-100" smtClean="0">
                <a:solidFill>
                  <a:srgbClr val="C00000"/>
                </a:solidFill>
                <a:latin typeface="Tahoma" pitchFamily="34" charset="0"/>
                <a:ea typeface="Tahoma" pitchFamily="34" charset="0"/>
                <a:cs typeface="Tahoma" pitchFamily="34" charset="0"/>
              </a:rPr>
              <a:t>74ALS166/74HC166 thanh ghi SISO</a:t>
            </a:r>
          </a:p>
          <a:p>
            <a:r>
              <a:rPr lang="en-US" sz="2400" spc="-100" smtClean="0">
                <a:latin typeface="Tahoma" pitchFamily="34" charset="0"/>
                <a:ea typeface="Tahoma" pitchFamily="34" charset="0"/>
                <a:cs typeface="Tahoma" pitchFamily="34" charset="0"/>
              </a:rPr>
              <a:t>(a) Sơ đồ mạch   (b) Sơ đồ logic  (c) Bảng chức năng </a:t>
            </a:r>
          </a:p>
        </p:txBody>
      </p:sp>
      <p:pic>
        <p:nvPicPr>
          <p:cNvPr id="9218" name="Picture 2"/>
          <p:cNvPicPr>
            <a:picLocks noChangeAspect="1" noChangeArrowheads="1"/>
          </p:cNvPicPr>
          <p:nvPr/>
        </p:nvPicPr>
        <p:blipFill>
          <a:blip r:embed="rId3" cstate="print"/>
          <a:srcRect/>
          <a:stretch>
            <a:fillRect/>
          </a:stretch>
        </p:blipFill>
        <p:spPr bwMode="auto">
          <a:xfrm>
            <a:off x="104775" y="1371600"/>
            <a:ext cx="9039225" cy="3114675"/>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5334000" y="4495800"/>
            <a:ext cx="3400425" cy="1866900"/>
          </a:xfrm>
          <a:prstGeom prst="rect">
            <a:avLst/>
          </a:prstGeom>
          <a:noFill/>
          <a:ln w="9525">
            <a:noFill/>
            <a:miter lim="800000"/>
            <a:headEnd/>
            <a:tailEnd/>
          </a:ln>
        </p:spPr>
      </p:pic>
      <p:pic>
        <p:nvPicPr>
          <p:cNvPr id="9220" name="Picture 4"/>
          <p:cNvPicPr>
            <a:picLocks noChangeAspect="1" noChangeArrowheads="1"/>
          </p:cNvPicPr>
          <p:nvPr/>
        </p:nvPicPr>
        <p:blipFill>
          <a:blip r:embed="rId5" cstate="print"/>
          <a:srcRect/>
          <a:stretch>
            <a:fillRect/>
          </a:stretch>
        </p:blipFill>
        <p:spPr bwMode="auto">
          <a:xfrm>
            <a:off x="228600" y="4648200"/>
            <a:ext cx="4419600" cy="1990725"/>
          </a:xfrm>
          <a:prstGeom prst="rect">
            <a:avLst/>
          </a:prstGeom>
          <a:noFill/>
          <a:ln w="9525">
            <a:noFill/>
            <a:miter lim="800000"/>
            <a:headEnd/>
            <a:tailEnd/>
          </a:ln>
        </p:spPr>
      </p:pic>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wedge">
                                      <p:cBhvr>
                                        <p:cTn id="12" dur="20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9219"/>
                                        </p:tgtEl>
                                        <p:attrNameLst>
                                          <p:attrName>style.visibility</p:attrName>
                                        </p:attrNameLst>
                                      </p:cBhvr>
                                      <p:to>
                                        <p:strVal val="visible"/>
                                      </p:to>
                                    </p:set>
                                    <p:animEffect transition="in" filter="wedge">
                                      <p:cBhvr>
                                        <p:cTn id="17" dur="2000"/>
                                        <p:tgtEl>
                                          <p:spTgt spid="9219"/>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nodeType="clickEffect">
                                  <p:stCondLst>
                                    <p:cond delay="0"/>
                                  </p:stCondLst>
                                  <p:childTnLst>
                                    <p:set>
                                      <p:cBhvr>
                                        <p:cTn id="21" dur="1" fill="hold">
                                          <p:stCondLst>
                                            <p:cond delay="0"/>
                                          </p:stCondLst>
                                        </p:cTn>
                                        <p:tgtEl>
                                          <p:spTgt spid="9220"/>
                                        </p:tgtEl>
                                        <p:attrNameLst>
                                          <p:attrName>style.visibility</p:attrName>
                                        </p:attrNameLst>
                                      </p:cBhvr>
                                      <p:to>
                                        <p:strVal val="visible"/>
                                      </p:to>
                                    </p:set>
                                    <p:animEffect transition="in" filter="wedge">
                                      <p:cBhvr>
                                        <p:cTn id="22" dur="20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2460</TotalTime>
  <Words>8720</Words>
  <Application>Microsoft Office PowerPoint</Application>
  <PresentationFormat>On-screen Show (4:3)</PresentationFormat>
  <Paragraphs>934</Paragraphs>
  <Slides>123</Slides>
  <Notes>123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123</vt:i4>
      </vt:variant>
    </vt:vector>
  </HeadingPairs>
  <TitlesOfParts>
    <vt:vector size="132" baseType="lpstr">
      <vt:lpstr>Arial</vt:lpstr>
      <vt:lpstr>Arial-Rounded</vt:lpstr>
      <vt:lpstr>Calibri</vt:lpstr>
      <vt:lpstr>Symbol</vt:lpstr>
      <vt:lpstr>Tahoma</vt:lpstr>
      <vt:lpstr>Wingdings</vt:lpstr>
      <vt:lpstr>Wingdings 2</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 dem va thanh ghi</dc:title>
  <dc:creator>Nguyen Viet Hung</dc:creator>
  <cp:lastModifiedBy>Admin</cp:lastModifiedBy>
  <cp:revision>350</cp:revision>
  <dcterms:created xsi:type="dcterms:W3CDTF">2006-08-16T00:00:00Z</dcterms:created>
  <dcterms:modified xsi:type="dcterms:W3CDTF">2020-03-20T09:59:33Z</dcterms:modified>
</cp:coreProperties>
</file>