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317" r:id="rId4"/>
    <p:sldId id="31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2" r:id="rId49"/>
    <p:sldId id="303" r:id="rId50"/>
    <p:sldId id="304" r:id="rId51"/>
    <p:sldId id="305" r:id="rId52"/>
    <p:sldId id="306" r:id="rId53"/>
    <p:sldId id="307" r:id="rId54"/>
    <p:sldId id="308" r:id="rId55"/>
    <p:sldId id="309" r:id="rId56"/>
    <p:sldId id="310" r:id="rId57"/>
    <p:sldId id="311" r:id="rId58"/>
    <p:sldId id="312" r:id="rId59"/>
    <p:sldId id="314" r:id="rId60"/>
    <p:sldId id="313" r:id="rId61"/>
    <p:sldId id="316" r:id="rId62"/>
    <p:sldId id="31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485B6-B468-4412-B29C-A6EC6327BE6F}"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AD86A-0D19-4986-8B51-96C288603C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a:p>
        </p:txBody>
      </p:sp>
      <p:sp>
        <p:nvSpPr>
          <p:cNvPr id="3" name="TextBox 2"/>
          <p:cNvSpPr txBox="1"/>
          <p:nvPr/>
        </p:nvSpPr>
        <p:spPr>
          <a:xfrm>
            <a:off x="3200400" y="3468469"/>
            <a:ext cx="3352800" cy="646331"/>
          </a:xfrm>
          <a:prstGeom prst="rect">
            <a:avLst/>
          </a:prstGeom>
          <a:noFill/>
        </p:spPr>
        <p:txBody>
          <a:bodyPr wrap="square" rtlCol="0">
            <a:spAutoFit/>
          </a:bodyPr>
          <a:lstStyle/>
          <a:p>
            <a:r>
              <a:rPr lang="en-US" sz="36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8</a:t>
            </a:r>
            <a:endParaRPr lang="en-US" sz="36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971800" y="4267200"/>
            <a:ext cx="4267200" cy="923330"/>
          </a:xfrm>
          <a:prstGeom prst="rect">
            <a:avLst/>
          </a:prstGeom>
          <a:noFill/>
        </p:spPr>
        <p:txBody>
          <a:bodyPr wrap="square" rtlCol="0">
            <a:spAutoFit/>
          </a:bodyPr>
          <a:lstStyle/>
          <a:p>
            <a:r>
              <a:rPr lang="en-US" sz="54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NHỚ</a:t>
            </a:r>
            <a:endParaRPr lang="en-US" sz="5400"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4" name="TextBox 3"/>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thí dụ:</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762000"/>
            <a:ext cx="84582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Cho biết điều kiện tại các ngõ vào và ngõ ra khi đọc nội dung tại địa chỉ 00100.</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Địa chỉ vào: 00100</a:t>
            </a:r>
          </a:p>
          <a:p>
            <a:r>
              <a:rPr lang="en-US" sz="2400" spc="-120" smtClean="0">
                <a:latin typeface="Tahoma" pitchFamily="34" charset="0"/>
                <a:ea typeface="Tahoma" pitchFamily="34" charset="0"/>
                <a:cs typeface="Tahoma" pitchFamily="34" charset="0"/>
              </a:rPr>
              <a:t>Dữ liệu vào: không dùng</a:t>
            </a:r>
          </a:p>
          <a:p>
            <a:r>
              <a:rPr lang="en-US" sz="2400" spc="-120" smtClean="0">
                <a:latin typeface="Tahoma" pitchFamily="34" charset="0"/>
                <a:ea typeface="Tahoma" pitchFamily="34" charset="0"/>
                <a:cs typeface="Tahoma" pitchFamily="34" charset="0"/>
              </a:rPr>
              <a:t>R/W = 1</a:t>
            </a:r>
          </a:p>
          <a:p>
            <a:r>
              <a:rPr lang="en-US" sz="2400" spc="-120" smtClean="0">
                <a:latin typeface="Tahoma" pitchFamily="34" charset="0"/>
                <a:ea typeface="Tahoma" pitchFamily="34" charset="0"/>
                <a:cs typeface="Tahoma" pitchFamily="34" charset="0"/>
              </a:rPr>
              <a:t>ME = 1</a:t>
            </a:r>
          </a:p>
          <a:p>
            <a:r>
              <a:rPr lang="en-US" sz="2400" spc="-120" smtClean="0">
                <a:latin typeface="Tahoma" pitchFamily="34" charset="0"/>
                <a:ea typeface="Tahoma" pitchFamily="34" charset="0"/>
                <a:cs typeface="Tahoma" pitchFamily="34" charset="0"/>
              </a:rPr>
              <a:t>Dữ liệu ra 0001</a:t>
            </a:r>
            <a:endParaRPr lang="en-US" sz="2400" spc="-120">
              <a:latin typeface="Tahoma" pitchFamily="34" charset="0"/>
              <a:ea typeface="Tahoma" pitchFamily="34" charset="0"/>
              <a:cs typeface="Tahoma" pitchFamily="34" charset="0"/>
            </a:endParaRPr>
          </a:p>
        </p:txBody>
      </p:sp>
      <p:cxnSp>
        <p:nvCxnSpPr>
          <p:cNvPr id="10" name="Straight Connector 9"/>
          <p:cNvCxnSpPr/>
          <p:nvPr/>
        </p:nvCxnSpPr>
        <p:spPr>
          <a:xfrm>
            <a:off x="685800" y="26670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3811012"/>
            <a:ext cx="84582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Cho biết điều kiện tai các ngõ vào và ngõ ra khi ghi từ dữ liệu 1110 vào địa chỉ 01101.</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Địa chỉ vào: 01101</a:t>
            </a:r>
          </a:p>
          <a:p>
            <a:r>
              <a:rPr lang="en-US" sz="2400" spc="-120" smtClean="0">
                <a:latin typeface="Tahoma" pitchFamily="34" charset="0"/>
                <a:ea typeface="Tahoma" pitchFamily="34" charset="0"/>
                <a:cs typeface="Tahoma" pitchFamily="34" charset="0"/>
              </a:rPr>
              <a:t>Dữ liệu vào: 1110</a:t>
            </a:r>
          </a:p>
          <a:p>
            <a:r>
              <a:rPr lang="en-US" sz="2400" spc="-120" smtClean="0">
                <a:latin typeface="Tahoma" pitchFamily="34" charset="0"/>
                <a:ea typeface="Tahoma" pitchFamily="34" charset="0"/>
                <a:cs typeface="Tahoma" pitchFamily="34" charset="0"/>
              </a:rPr>
              <a:t>R/W = 0</a:t>
            </a:r>
          </a:p>
          <a:p>
            <a:r>
              <a:rPr lang="en-US" sz="2400" spc="-120" smtClean="0">
                <a:latin typeface="Tahoma" pitchFamily="34" charset="0"/>
                <a:ea typeface="Tahoma" pitchFamily="34" charset="0"/>
                <a:cs typeface="Tahoma" pitchFamily="34" charset="0"/>
              </a:rPr>
              <a:t>ME = 1</a:t>
            </a:r>
          </a:p>
          <a:p>
            <a:r>
              <a:rPr lang="en-US" sz="2400" spc="-120" smtClean="0">
                <a:latin typeface="Tahoma" pitchFamily="34" charset="0"/>
                <a:ea typeface="Tahoma" pitchFamily="34" charset="0"/>
                <a:cs typeface="Tahoma" pitchFamily="34" charset="0"/>
              </a:rPr>
              <a:t>Dữ liệu ra: không dùng, ở trạng thái Z cao.</a:t>
            </a:r>
            <a:endParaRPr lang="en-US" sz="2400" spc="-120">
              <a:latin typeface="Tahoma" pitchFamily="34" charset="0"/>
              <a:ea typeface="Tahoma" pitchFamily="34" charset="0"/>
              <a:cs typeface="Tahoma" pitchFamily="34" charset="0"/>
            </a:endParaRPr>
          </a:p>
        </p:txBody>
      </p:sp>
      <p:cxnSp>
        <p:nvCxnSpPr>
          <p:cNvPr id="8" name="Straight Connector 7"/>
          <p:cNvCxnSpPr/>
          <p:nvPr/>
        </p:nvCxnSpPr>
        <p:spPr>
          <a:xfrm>
            <a:off x="685800" y="57150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strips(up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left)">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dissolv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dissolve">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dissolve">
                                      <p:cBhvr>
                                        <p:cTn id="38" dur="500"/>
                                        <p:tgtEl>
                                          <p:spTgt spid="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dissolve">
                                      <p:cBhvr>
                                        <p:cTn id="43" dur="5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1">
                                            <p:txEl>
                                              <p:pRg st="1" end="1"/>
                                            </p:txEl>
                                          </p:spTgt>
                                        </p:tgtEl>
                                        <p:attrNameLst>
                                          <p:attrName>style.visibility</p:attrName>
                                        </p:attrNameLst>
                                      </p:cBhvr>
                                      <p:to>
                                        <p:strVal val="visible"/>
                                      </p:to>
                                    </p:set>
                                    <p:anim calcmode="lin" valueType="num">
                                      <p:cBhvr additive="base">
                                        <p:cTn id="48"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nodeType="clickEffect">
                                  <p:stCondLst>
                                    <p:cond delay="0"/>
                                  </p:stCondLst>
                                  <p:childTnLst>
                                    <p:set>
                                      <p:cBhvr>
                                        <p:cTn id="53" dur="1" fill="hold">
                                          <p:stCondLst>
                                            <p:cond delay="0"/>
                                          </p:stCondLst>
                                        </p:cTn>
                                        <p:tgtEl>
                                          <p:spTgt spid="11">
                                            <p:txEl>
                                              <p:pRg st="2" end="2"/>
                                            </p:txEl>
                                          </p:spTgt>
                                        </p:tgtEl>
                                        <p:attrNameLst>
                                          <p:attrName>style.visibility</p:attrName>
                                        </p:attrNameLst>
                                      </p:cBhvr>
                                      <p:to>
                                        <p:strVal val="visible"/>
                                      </p:to>
                                    </p:set>
                                    <p:animEffect transition="in" filter="strips(downLeft)">
                                      <p:cBhvr>
                                        <p:cTn id="54" dur="500"/>
                                        <p:tgtEl>
                                          <p:spTgt spid="11">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animEffect transition="in" filter="strips(downRight)">
                                      <p:cBhvr>
                                        <p:cTn id="59" dur="500"/>
                                        <p:tgtEl>
                                          <p:spTgt spid="11">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1">
                                            <p:txEl>
                                              <p:pRg st="4" end="4"/>
                                            </p:txEl>
                                          </p:spTgt>
                                        </p:tgtEl>
                                        <p:attrNameLst>
                                          <p:attrName>style.visibility</p:attrName>
                                        </p:attrNameLst>
                                      </p:cBhvr>
                                      <p:to>
                                        <p:strVal val="visible"/>
                                      </p:to>
                                    </p:set>
                                    <p:animEffect transition="in" filter="dissolve">
                                      <p:cBhvr>
                                        <p:cTn id="64" dur="500"/>
                                        <p:tgtEl>
                                          <p:spTgt spid="11">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1">
                                            <p:txEl>
                                              <p:pRg st="5" end="5"/>
                                            </p:txEl>
                                          </p:spTgt>
                                        </p:tgtEl>
                                        <p:attrNameLst>
                                          <p:attrName>style.visibility</p:attrName>
                                        </p:attrNameLst>
                                      </p:cBhvr>
                                      <p:to>
                                        <p:strVal val="visible"/>
                                      </p:to>
                                    </p:set>
                                    <p:animEffect transition="in" filter="dissolve">
                                      <p:cBhvr>
                                        <p:cTn id="69" dur="500"/>
                                        <p:tgtEl>
                                          <p:spTgt spid="11">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1">
                                            <p:txEl>
                                              <p:pRg st="6" end="6"/>
                                            </p:txEl>
                                          </p:spTgt>
                                        </p:tgtEl>
                                        <p:attrNameLst>
                                          <p:attrName>style.visibility</p:attrName>
                                        </p:attrNameLst>
                                      </p:cBhvr>
                                      <p:to>
                                        <p:strVal val="visible"/>
                                      </p:to>
                                    </p:set>
                                    <p:animEffect transition="in" filter="wipe(left)">
                                      <p:cBhvr>
                                        <p:cTn id="74"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4" name="TextBox 3"/>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thí dụ:</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762000"/>
            <a:ext cx="8458200" cy="341632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Bộ nhớ có dung lượng 4K x 8.</a:t>
            </a:r>
          </a:p>
          <a:p>
            <a:r>
              <a:rPr lang="en-US" sz="2400" spc="-120" smtClean="0">
                <a:latin typeface="Tahoma" pitchFamily="34" charset="0"/>
                <a:ea typeface="Tahoma" pitchFamily="34" charset="0"/>
                <a:cs typeface="Tahoma" pitchFamily="34" charset="0"/>
              </a:rPr>
              <a:t>(a)  Có bao nhiêu đường dữ liệu vào và đường dữ liệu ra?</a:t>
            </a:r>
          </a:p>
          <a:p>
            <a:pPr marL="457200" indent="-457200">
              <a:buAutoNum type="alphaLcParenBoth" startAt="2"/>
            </a:pPr>
            <a:r>
              <a:rPr lang="en-US" sz="2400" spc="-120" smtClean="0">
                <a:latin typeface="Tahoma" pitchFamily="34" charset="0"/>
                <a:ea typeface="Tahoma" pitchFamily="34" charset="0"/>
                <a:cs typeface="Tahoma" pitchFamily="34" charset="0"/>
              </a:rPr>
              <a:t>Có bao nhiêu đường địa chỉ?</a:t>
            </a:r>
          </a:p>
          <a:p>
            <a:pPr marL="457200" indent="-457200">
              <a:buAutoNum type="alphaLcParenBoth" startAt="2"/>
            </a:pPr>
            <a:r>
              <a:rPr lang="en-US" sz="2400" spc="-120" smtClean="0">
                <a:latin typeface="Tahoma" pitchFamily="34" charset="0"/>
                <a:ea typeface="Tahoma" pitchFamily="34" charset="0"/>
                <a:cs typeface="Tahoma" pitchFamily="34" charset="0"/>
              </a:rPr>
              <a:t>Cho biết dung lượng (tính theo byte)? </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(a)  8 cho các đường vào và ra (do kích thuớc từ là 8) </a:t>
            </a:r>
          </a:p>
          <a:p>
            <a:r>
              <a:rPr lang="en-US" sz="2400" spc="-120" smtClean="0">
                <a:latin typeface="Tahoma" pitchFamily="34" charset="0"/>
                <a:ea typeface="Tahoma" pitchFamily="34" charset="0"/>
                <a:cs typeface="Tahoma" pitchFamily="34" charset="0"/>
              </a:rPr>
              <a:t>(b)  Bộ nhớ chứa 4K = 4x1024 = 4096 từ, vậy có 4096 địa chỉ nhớ. </a:t>
            </a:r>
          </a:p>
          <a:p>
            <a:r>
              <a:rPr lang="en-US" sz="2400" spc="-120" smtClean="0">
                <a:latin typeface="Tahoma" pitchFamily="34" charset="0"/>
                <a:ea typeface="Tahoma" pitchFamily="34" charset="0"/>
                <a:cs typeface="Tahoma" pitchFamily="34" charset="0"/>
              </a:rPr>
              <a:t>      Do 4096 là 2</a:t>
            </a:r>
            <a:r>
              <a:rPr lang="en-US" sz="2400" spc="-120" baseline="30000" smtClean="0">
                <a:latin typeface="Tahoma" pitchFamily="34" charset="0"/>
                <a:ea typeface="Tahoma" pitchFamily="34" charset="0"/>
                <a:cs typeface="Tahoma" pitchFamily="34" charset="0"/>
              </a:rPr>
              <a:t>12</a:t>
            </a:r>
            <a:r>
              <a:rPr lang="en-US" sz="2400" spc="-120" smtClean="0">
                <a:latin typeface="Tahoma" pitchFamily="34" charset="0"/>
                <a:ea typeface="Tahoma" pitchFamily="34" charset="0"/>
                <a:cs typeface="Tahoma" pitchFamily="34" charset="0"/>
              </a:rPr>
              <a:t>, nên cần mã 12 bit cho 4096 địa chỉ.</a:t>
            </a:r>
          </a:p>
          <a:p>
            <a:r>
              <a:rPr lang="en-US" sz="2400" spc="-120" smtClean="0">
                <a:latin typeface="Tahoma" pitchFamily="34" charset="0"/>
                <a:ea typeface="Tahoma" pitchFamily="34" charset="0"/>
                <a:cs typeface="Tahoma" pitchFamily="34" charset="0"/>
              </a:rPr>
              <a:t>(c)  Một byte là 8 bit, nên dung lượng bộ nhớ là 4096 byte </a:t>
            </a:r>
            <a:endParaRPr lang="en-US" sz="2400" spc="-120">
              <a:latin typeface="Tahoma" pitchFamily="34" charset="0"/>
              <a:ea typeface="Tahoma" pitchFamily="34" charset="0"/>
              <a:cs typeface="Tahoma" pitchFamily="34" charset="0"/>
            </a:endParaRPr>
          </a:p>
        </p:txBody>
      </p:sp>
      <p:sp>
        <p:nvSpPr>
          <p:cNvPr id="9" name="TextBox 8"/>
          <p:cNvSpPr txBox="1"/>
          <p:nvPr/>
        </p:nvSpPr>
        <p:spPr>
          <a:xfrm>
            <a:off x="152400" y="4432280"/>
            <a:ext cx="8458200" cy="1938992"/>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Bài luyện tập</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1. Có bao nhiêu đường địa chỉ, đường dữ liệu vào và đường dữ liệu ra cho bộ nhớ 16K x 12?</a:t>
            </a:r>
          </a:p>
          <a:p>
            <a:pPr marL="457200" indent="-457200"/>
            <a:r>
              <a:rPr lang="en-US" sz="2400" spc="-120" smtClean="0">
                <a:latin typeface="Tahoma" pitchFamily="34" charset="0"/>
                <a:ea typeface="Tahoma" pitchFamily="34" charset="0"/>
                <a:cs typeface="Tahoma" pitchFamily="34" charset="0"/>
              </a:rPr>
              <a:t>2. Chức năng của chân vào R/W?</a:t>
            </a:r>
          </a:p>
          <a:p>
            <a:pPr marL="457200" indent="-457200"/>
            <a:r>
              <a:rPr lang="en-US" sz="2400" spc="-120" smtClean="0">
                <a:latin typeface="Tahoma" pitchFamily="34" charset="0"/>
                <a:ea typeface="Tahoma" pitchFamily="34" charset="0"/>
                <a:cs typeface="Tahoma" pitchFamily="34" charset="0"/>
              </a:rPr>
              <a:t>3. Chức năng của chân vào ME (memory enable)?</a:t>
            </a:r>
          </a:p>
        </p:txBody>
      </p:sp>
      <p:cxnSp>
        <p:nvCxnSpPr>
          <p:cNvPr id="13" name="Straight Connector 12"/>
          <p:cNvCxnSpPr/>
          <p:nvPr/>
        </p:nvCxnSpPr>
        <p:spPr>
          <a:xfrm>
            <a:off x="3810000" y="55626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dissolve">
                                      <p:cBhvr>
                                        <p:cTn id="38" dur="500"/>
                                        <p:tgtEl>
                                          <p:spTgt spid="7">
                                            <p:txEl>
                                              <p:pRg st="6" end="6"/>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dissolve">
                                      <p:cBhvr>
                                        <p:cTn id="41" dur="500"/>
                                        <p:tgtEl>
                                          <p:spTgt spid="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wipe(left)">
                                      <p:cBhvr>
                                        <p:cTn id="46" dur="500"/>
                                        <p:tgtEl>
                                          <p:spTgt spid="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dissolve">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9">
                                            <p:txEl>
                                              <p:pRg st="1" end="1"/>
                                            </p:txEl>
                                          </p:spTgt>
                                        </p:tgtEl>
                                        <p:attrNameLst>
                                          <p:attrName>style.visibility</p:attrName>
                                        </p:attrNameLst>
                                      </p:cBhvr>
                                      <p:to>
                                        <p:strVal val="visible"/>
                                      </p:to>
                                    </p:set>
                                    <p:animEffect transition="in" filter="dissolve">
                                      <p:cBhvr>
                                        <p:cTn id="56" dur="500"/>
                                        <p:tgtEl>
                                          <p:spTgt spid="9">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9">
                                            <p:txEl>
                                              <p:pRg st="2" end="2"/>
                                            </p:txEl>
                                          </p:spTgt>
                                        </p:tgtEl>
                                        <p:attrNameLst>
                                          <p:attrName>style.visibility</p:attrName>
                                        </p:attrNameLst>
                                      </p:cBhvr>
                                      <p:to>
                                        <p:strVal val="visible"/>
                                      </p:to>
                                    </p:set>
                                    <p:animEffect transition="in" filter="dissolve">
                                      <p:cBhvr>
                                        <p:cTn id="61" dur="500"/>
                                        <p:tgtEl>
                                          <p:spTgt spid="9">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9">
                                            <p:txEl>
                                              <p:pRg st="3" end="3"/>
                                            </p:txEl>
                                          </p:spTgt>
                                        </p:tgtEl>
                                        <p:attrNameLst>
                                          <p:attrName>style.visibility</p:attrName>
                                        </p:attrNameLst>
                                      </p:cBhvr>
                                      <p:to>
                                        <p:strVal val="visible"/>
                                      </p:to>
                                    </p:set>
                                    <p:animEffect transition="in" filter="dissolve">
                                      <p:cBhvr>
                                        <p:cTn id="6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4" name="TextBox 3"/>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Kết nối CPU – bộ nhớ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533400" y="2085975"/>
            <a:ext cx="7548563" cy="3019425"/>
          </a:xfrm>
          <a:prstGeom prst="rect">
            <a:avLst/>
          </a:prstGeom>
          <a:noFill/>
          <a:ln w="9525">
            <a:noFill/>
            <a:miter lim="800000"/>
            <a:headEnd/>
            <a:tailEnd/>
          </a:ln>
        </p:spPr>
      </p:pic>
      <p:sp>
        <p:nvSpPr>
          <p:cNvPr id="6" name="Rectangular Callout 5"/>
          <p:cNvSpPr/>
          <p:nvPr/>
        </p:nvSpPr>
        <p:spPr>
          <a:xfrm>
            <a:off x="4724400" y="1066800"/>
            <a:ext cx="2590800" cy="914400"/>
          </a:xfrm>
          <a:prstGeom prst="wedgeRectCallout">
            <a:avLst>
              <a:gd name="adj1" fmla="val -90895"/>
              <a:gd name="adj2" fmla="val 102799"/>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Bus địa chỉ: 1 chiều; từ CPU đến bộ nhớ   </a:t>
            </a:r>
            <a:endParaRPr lang="en-US">
              <a:latin typeface="Tahoma" pitchFamily="34" charset="0"/>
              <a:ea typeface="Tahoma" pitchFamily="34" charset="0"/>
              <a:cs typeface="Tahoma" pitchFamily="34" charset="0"/>
            </a:endParaRPr>
          </a:p>
        </p:txBody>
      </p:sp>
      <p:sp>
        <p:nvSpPr>
          <p:cNvPr id="7" name="Rectangular Callout 6"/>
          <p:cNvSpPr/>
          <p:nvPr/>
        </p:nvSpPr>
        <p:spPr>
          <a:xfrm>
            <a:off x="6858000" y="5257800"/>
            <a:ext cx="2133600" cy="914400"/>
          </a:xfrm>
          <a:prstGeom prst="wedgeRectCallout">
            <a:avLst>
              <a:gd name="adj1" fmla="val -12490"/>
              <a:gd name="adj2" fmla="val -156903"/>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Bus Data: 2 chiều;</a:t>
            </a:r>
          </a:p>
          <a:p>
            <a:pPr algn="ctr"/>
            <a:r>
              <a:rPr lang="en-US" smtClean="0">
                <a:latin typeface="Tahoma" pitchFamily="34" charset="0"/>
                <a:ea typeface="Tahoma" pitchFamily="34" charset="0"/>
                <a:cs typeface="Tahoma" pitchFamily="34" charset="0"/>
              </a:rPr>
              <a:t>CPU </a:t>
            </a:r>
            <a:r>
              <a:rPr lang="en-US" smtClean="0">
                <a:latin typeface="Tahoma" pitchFamily="34" charset="0"/>
                <a:ea typeface="Tahoma" pitchFamily="34" charset="0"/>
                <a:cs typeface="Tahoma" pitchFamily="34" charset="0"/>
                <a:sym typeface="Wingdings"/>
              </a:rPr>
              <a:t> </a:t>
            </a:r>
            <a:r>
              <a:rPr lang="en-US" smtClean="0">
                <a:latin typeface="Tahoma" pitchFamily="34" charset="0"/>
                <a:ea typeface="Tahoma" pitchFamily="34" charset="0"/>
                <a:cs typeface="Tahoma" pitchFamily="34" charset="0"/>
              </a:rPr>
              <a:t>Memory </a:t>
            </a:r>
            <a:r>
              <a:rPr lang="en-US" smtClean="0"/>
              <a:t> </a:t>
            </a:r>
            <a:endParaRPr lang="en-US"/>
          </a:p>
        </p:txBody>
      </p:sp>
      <p:sp>
        <p:nvSpPr>
          <p:cNvPr id="8" name="Rectangular Callout 7"/>
          <p:cNvSpPr/>
          <p:nvPr/>
        </p:nvSpPr>
        <p:spPr>
          <a:xfrm>
            <a:off x="2667000" y="5334000"/>
            <a:ext cx="2667000" cy="990600"/>
          </a:xfrm>
          <a:prstGeom prst="wedgeRectCallout">
            <a:avLst>
              <a:gd name="adj1" fmla="val -38743"/>
              <a:gd name="adj2" fmla="val -108338"/>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Bus điều khiển: 1 chiều từ CPU đến bộ nhớ</a:t>
            </a:r>
            <a:endParaRPr lang="en-US">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5122"/>
                                        </p:tgtEl>
                                      </p:cBhvr>
                                    </p:animEffect>
                                    <p:set>
                                      <p:cBhvr>
                                        <p:cTn id="22" dur="1" fill="hold">
                                          <p:stCondLst>
                                            <p:cond delay="1999"/>
                                          </p:stCondLst>
                                        </p:cTn>
                                        <p:tgtEl>
                                          <p:spTgt spid="51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checkerboard(across)">
                                      <p:cBhvr>
                                        <p:cTn id="27" dur="500"/>
                                        <p:tgtEl>
                                          <p:spTgt spid="51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8"/>
                                        </p:tgtEl>
                                      </p:cBhvr>
                                    </p:animEffect>
                                    <p:set>
                                      <p:cBhvr>
                                        <p:cTn id="37" dur="1" fill="hold">
                                          <p:stCondLst>
                                            <p:cond delay="19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5122"/>
                                        </p:tgtEl>
                                      </p:cBhvr>
                                    </p:animEffect>
                                    <p:set>
                                      <p:cBhvr>
                                        <p:cTn id="42" dur="1" fill="hold">
                                          <p:stCondLst>
                                            <p:cond delay="1999"/>
                                          </p:stCondLst>
                                        </p:cTn>
                                        <p:tgtEl>
                                          <p:spTgt spid="51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wedge">
                                      <p:cBhvr>
                                        <p:cTn id="47" dur="2000"/>
                                        <p:tgtEl>
                                          <p:spTgt spid="512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000"/>
                                        <p:tgtEl>
                                          <p:spTgt spid="7"/>
                                        </p:tgtEl>
                                      </p:cBhvr>
                                    </p:animEffect>
                                    <p:set>
                                      <p:cBhvr>
                                        <p:cTn id="5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58000" y="6356350"/>
            <a:ext cx="2133600" cy="365125"/>
          </a:xfrm>
        </p:spPr>
        <p:txBody>
          <a:bodyPr/>
          <a:lstStyle/>
          <a:p>
            <a:fld id="{B6F15528-21DE-4FAA-801E-634DDDAF4B2B}" type="slidenum">
              <a:rPr lang="en-US" smtClean="0"/>
              <a:pPr/>
              <a:t>13</a:t>
            </a:fld>
            <a:endParaRPr lang="en-US"/>
          </a:p>
        </p:txBody>
      </p:sp>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ROM (Read – Only Memory)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762000"/>
            <a:ext cx="4876800" cy="1569660"/>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ROM được dùng lưu trữ data và </a:t>
            </a:r>
          </a:p>
          <a:p>
            <a:r>
              <a:rPr lang="en-US" sz="2400" spc="-120" smtClean="0">
                <a:latin typeface="Tahoma" pitchFamily="34" charset="0"/>
                <a:ea typeface="Tahoma" pitchFamily="34" charset="0"/>
                <a:cs typeface="Tahoma" pitchFamily="34" charset="0"/>
              </a:rPr>
              <a:t>không đổi trong quá trình vận hành.</a:t>
            </a:r>
          </a:p>
          <a:p>
            <a:r>
              <a:rPr lang="en-US" sz="2400" spc="-120" smtClean="0">
                <a:latin typeface="Tahoma" pitchFamily="34" charset="0"/>
                <a:ea typeface="Tahoma" pitchFamily="34" charset="0"/>
                <a:cs typeface="Tahoma" pitchFamily="34" charset="0"/>
              </a:rPr>
              <a:t>ROM là dạng kiên định (nonvolatile) nên không bị ảnh hưởng khi mất điện.  </a:t>
            </a:r>
            <a:endParaRPr lang="en-US" sz="2400" spc="-120">
              <a:latin typeface="Tahoma" pitchFamily="34" charset="0"/>
              <a:ea typeface="Tahoma" pitchFamily="34" charset="0"/>
              <a:cs typeface="Tahoma" pitchFamily="34" charset="0"/>
            </a:endParaRPr>
          </a:p>
        </p:txBody>
      </p:sp>
      <p:pic>
        <p:nvPicPr>
          <p:cNvPr id="6148" name="Picture 4"/>
          <p:cNvPicPr>
            <a:picLocks noChangeAspect="1" noChangeArrowheads="1"/>
          </p:cNvPicPr>
          <p:nvPr/>
        </p:nvPicPr>
        <p:blipFill>
          <a:blip r:embed="rId3" cstate="print"/>
          <a:srcRect/>
          <a:stretch>
            <a:fillRect/>
          </a:stretch>
        </p:blipFill>
        <p:spPr bwMode="auto">
          <a:xfrm>
            <a:off x="152400" y="2944906"/>
            <a:ext cx="4343400" cy="3684494"/>
          </a:xfrm>
          <a:prstGeom prst="rect">
            <a:avLst/>
          </a:prstGeom>
          <a:noFill/>
          <a:ln w="9525">
            <a:noFill/>
            <a:miter lim="800000"/>
            <a:headEnd/>
            <a:tailEnd/>
          </a:ln>
        </p:spPr>
      </p:pic>
      <p:pic>
        <p:nvPicPr>
          <p:cNvPr id="6149" name="Picture 5"/>
          <p:cNvPicPr>
            <a:picLocks noChangeAspect="1" noChangeArrowheads="1"/>
          </p:cNvPicPr>
          <p:nvPr/>
        </p:nvPicPr>
        <p:blipFill>
          <a:blip r:embed="rId4" cstate="print"/>
          <a:srcRect/>
          <a:stretch>
            <a:fillRect/>
          </a:stretch>
        </p:blipFill>
        <p:spPr bwMode="auto">
          <a:xfrm>
            <a:off x="5486400" y="748348"/>
            <a:ext cx="3581400" cy="1994852"/>
          </a:xfrm>
          <a:prstGeom prst="rect">
            <a:avLst/>
          </a:prstGeom>
          <a:noFill/>
          <a:ln w="9525">
            <a:noFill/>
            <a:miter lim="800000"/>
            <a:headEnd/>
            <a:tailEnd/>
          </a:ln>
        </p:spPr>
      </p:pic>
      <p:pic>
        <p:nvPicPr>
          <p:cNvPr id="6150" name="Picture 6"/>
          <p:cNvPicPr>
            <a:picLocks noChangeAspect="1" noChangeArrowheads="1"/>
          </p:cNvPicPr>
          <p:nvPr/>
        </p:nvPicPr>
        <p:blipFill>
          <a:blip r:embed="rId5" cstate="print"/>
          <a:srcRect/>
          <a:stretch>
            <a:fillRect/>
          </a:stretch>
        </p:blipFill>
        <p:spPr bwMode="auto">
          <a:xfrm>
            <a:off x="6038850" y="2898198"/>
            <a:ext cx="2647950" cy="3731202"/>
          </a:xfrm>
          <a:prstGeom prst="rect">
            <a:avLst/>
          </a:prstGeom>
          <a:noFill/>
          <a:ln w="9525">
            <a:noFill/>
            <a:miter lim="800000"/>
            <a:headEnd/>
            <a:tailEnd/>
          </a:ln>
        </p:spPr>
      </p:pic>
      <p:sp>
        <p:nvSpPr>
          <p:cNvPr id="11" name="TextBox 10"/>
          <p:cNvSpPr txBox="1"/>
          <p:nvPr/>
        </p:nvSpPr>
        <p:spPr>
          <a:xfrm>
            <a:off x="6019800" y="152400"/>
            <a:ext cx="2743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Sơ đồ khối của ROM</a:t>
            </a:r>
            <a:endParaRPr lang="en-US" sz="2400" spc="-120">
              <a:latin typeface="Tahoma" pitchFamily="34" charset="0"/>
              <a:ea typeface="Tahoma" pitchFamily="34" charset="0"/>
              <a:cs typeface="Tahoma" pitchFamily="34" charset="0"/>
            </a:endParaRPr>
          </a:p>
        </p:txBody>
      </p:sp>
      <p:sp>
        <p:nvSpPr>
          <p:cNvPr id="12" name="Right Arrow 11"/>
          <p:cNvSpPr/>
          <p:nvPr/>
        </p:nvSpPr>
        <p:spPr>
          <a:xfrm>
            <a:off x="4876800" y="4648200"/>
            <a:ext cx="914400" cy="3810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90600" y="2510135"/>
            <a:ext cx="3124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Nội dung dạng nhị phân</a:t>
            </a:r>
            <a:endParaRPr lang="en-US" sz="2400" spc="-120">
              <a:latin typeface="Tahoma" pitchFamily="34" charset="0"/>
              <a:ea typeface="Tahoma" pitchFamily="34" charset="0"/>
              <a:cs typeface="Tahoma" pitchFamily="34" charset="0"/>
            </a:endParaRPr>
          </a:p>
        </p:txBody>
      </p:sp>
      <p:sp>
        <p:nvSpPr>
          <p:cNvPr id="14" name="TextBox 13"/>
          <p:cNvSpPr txBox="1"/>
          <p:nvPr/>
        </p:nvSpPr>
        <p:spPr>
          <a:xfrm>
            <a:off x="4572000" y="4110335"/>
            <a:ext cx="1600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dạng Hexa</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6149"/>
                                        </p:tgtEl>
                                        <p:attrNameLst>
                                          <p:attrName>style.visibility</p:attrName>
                                        </p:attrNameLst>
                                      </p:cBhvr>
                                      <p:to>
                                        <p:strVal val="visible"/>
                                      </p:to>
                                    </p:set>
                                    <p:animEffect transition="in" filter="wedge">
                                      <p:cBhvr>
                                        <p:cTn id="25" dur="2000"/>
                                        <p:tgtEl>
                                          <p:spTgt spid="61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6148"/>
                                        </p:tgtEl>
                                        <p:attrNameLst>
                                          <p:attrName>style.visibility</p:attrName>
                                        </p:attrNameLst>
                                      </p:cBhvr>
                                      <p:to>
                                        <p:strVal val="visible"/>
                                      </p:to>
                                    </p:set>
                                    <p:animEffect transition="in" filter="wedge">
                                      <p:cBhvr>
                                        <p:cTn id="35" dur="2000"/>
                                        <p:tgtEl>
                                          <p:spTgt spid="61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150"/>
                                        </p:tgtEl>
                                        <p:attrNameLst>
                                          <p:attrName>style.visibility</p:attrName>
                                        </p:attrNameLst>
                                      </p:cBhvr>
                                      <p:to>
                                        <p:strVal val="visible"/>
                                      </p:to>
                                    </p:set>
                                    <p:animEffect transition="in" filter="wipe(up)">
                                      <p:cBhvr>
                                        <p:cTn id="51"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 trúc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762000"/>
            <a:ext cx="4876800" cy="1938992"/>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ROM</a:t>
            </a:r>
            <a:r>
              <a:rPr lang="en-US" sz="2400" spc="-120" smtClean="0">
                <a:latin typeface="Tahoma" pitchFamily="34" charset="0"/>
                <a:ea typeface="Tahoma" pitchFamily="34" charset="0"/>
                <a:cs typeface="Tahoma" pitchFamily="34" charset="0"/>
              </a:rPr>
              <a:t> gồm:</a:t>
            </a:r>
          </a:p>
          <a:p>
            <a:r>
              <a:rPr lang="en-US" sz="2400" spc="-120" smtClean="0">
                <a:latin typeface="Tahoma" pitchFamily="34" charset="0"/>
                <a:ea typeface="Tahoma" pitchFamily="34" charset="0"/>
                <a:cs typeface="Tahoma" pitchFamily="34" charset="0"/>
              </a:rPr>
              <a:t>Dải các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thanh gh</a:t>
            </a:r>
            <a:r>
              <a:rPr lang="en-US" sz="2400" spc="-120" smtClean="0">
                <a:latin typeface="Tahoma" pitchFamily="34" charset="0"/>
                <a:ea typeface="Tahoma" pitchFamily="34" charset="0"/>
                <a:cs typeface="Tahoma" pitchFamily="34" charset="0"/>
              </a:rPr>
              <a:t>i </a:t>
            </a:r>
          </a:p>
          <a:p>
            <a:r>
              <a:rPr lang="en-US" sz="2400" spc="-120" smtClean="0">
                <a:latin typeface="Tahoma" pitchFamily="34" charset="0"/>
                <a:ea typeface="Tahoma" pitchFamily="34" charset="0"/>
                <a:cs typeface="Tahoma" pitchFamily="34" charset="0"/>
              </a:rPr>
              <a:t>Giải mã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hàng</a:t>
            </a:r>
          </a:p>
          <a:p>
            <a:r>
              <a:rPr lang="en-US" sz="2400" spc="-120" smtClean="0">
                <a:latin typeface="Tahoma" pitchFamily="34" charset="0"/>
                <a:ea typeface="Tahoma" pitchFamily="34" charset="0"/>
                <a:cs typeface="Tahoma" pitchFamily="34" charset="0"/>
              </a:rPr>
              <a:t>Giải mã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cột</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Đệm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ngõ ra</a:t>
            </a:r>
            <a:endParaRPr lang="en-US" sz="2400" spc="-12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2541061" y="914400"/>
            <a:ext cx="6450540" cy="5791200"/>
          </a:xfrm>
          <a:prstGeom prst="rect">
            <a:avLst/>
          </a:prstGeom>
          <a:noFill/>
          <a:ln w="9525">
            <a:noFill/>
            <a:miter lim="800000"/>
            <a:headEnd/>
            <a:tailEnd/>
          </a:ln>
        </p:spPr>
      </p:pic>
      <p:sp>
        <p:nvSpPr>
          <p:cNvPr id="15" name="Slide Number Placeholder 1"/>
          <p:cNvSpPr txBox="1">
            <a:spLocks/>
          </p:cNvSpPr>
          <p:nvPr/>
        </p:nvSpPr>
        <p:spPr>
          <a:xfrm>
            <a:off x="67818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Curved Down Arrow 15"/>
          <p:cNvSpPr/>
          <p:nvPr/>
        </p:nvSpPr>
        <p:spPr>
          <a:xfrm>
            <a:off x="2514600" y="457200"/>
            <a:ext cx="2667000" cy="762000"/>
          </a:xfrm>
          <a:prstGeom prst="curved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Up Arrow 20"/>
          <p:cNvSpPr/>
          <p:nvPr/>
        </p:nvSpPr>
        <p:spPr>
          <a:xfrm rot="5400000">
            <a:off x="3162300" y="3695700"/>
            <a:ext cx="762000" cy="4800600"/>
          </a:xfrm>
          <a:prstGeom prst="ben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990600" y="2819400"/>
            <a:ext cx="457200" cy="2743200"/>
          </a:xfrm>
          <a:prstGeom prst="down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9927846">
            <a:off x="2518868" y="2067283"/>
            <a:ext cx="321407" cy="2964636"/>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rot="16200000">
            <a:off x="2130411" y="1450990"/>
            <a:ext cx="381000" cy="527021"/>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dissolve">
                                      <p:cBhvr>
                                        <p:cTn id="12" dur="5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000"/>
                                        <p:tgtEl>
                                          <p:spTgt spid="16"/>
                                        </p:tgtEl>
                                      </p:cBhvr>
                                    </p:animEffect>
                                    <p:set>
                                      <p:cBhvr>
                                        <p:cTn id="27" dur="1" fill="hold">
                                          <p:stCondLst>
                                            <p:cond delay="19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000"/>
                                        <p:tgtEl>
                                          <p:spTgt spid="27"/>
                                        </p:tgtEl>
                                      </p:cBhvr>
                                    </p:animEffect>
                                    <p:set>
                                      <p:cBhvr>
                                        <p:cTn id="43" dur="1" fill="hold">
                                          <p:stCondLst>
                                            <p:cond delay="1999"/>
                                          </p:stCondLst>
                                        </p:cTn>
                                        <p:tgtEl>
                                          <p:spTgt spid="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wipe(left)">
                                      <p:cBhvr>
                                        <p:cTn id="48" dur="5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up)">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2000"/>
                                        <p:tgtEl>
                                          <p:spTgt spid="26"/>
                                        </p:tgtEl>
                                      </p:cBhvr>
                                    </p:animEffect>
                                    <p:set>
                                      <p:cBhvr>
                                        <p:cTn id="58" dur="1" fill="hold">
                                          <p:stCondLst>
                                            <p:cond delay="19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dissolve">
                                      <p:cBhvr>
                                        <p:cTn id="63" dur="500"/>
                                        <p:tgtEl>
                                          <p:spTgt spid="5">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2000"/>
                                        <p:tgtEl>
                                          <p:spTgt spid="21"/>
                                        </p:tgtEl>
                                      </p:cBhvr>
                                    </p:animEffect>
                                    <p:set>
                                      <p:cBhvr>
                                        <p:cTn id="78" dur="1" fill="hold">
                                          <p:stCondLst>
                                            <p:cond delay="19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2000"/>
                                        <p:tgtEl>
                                          <p:spTgt spid="22"/>
                                        </p:tgtEl>
                                      </p:cBhvr>
                                    </p:animEffect>
                                    <p:set>
                                      <p:cBhvr>
                                        <p:cTn id="83"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1" grpId="0" animBg="1"/>
      <p:bldP spid="21" grpId="1" animBg="1"/>
      <p:bldP spid="22" grpId="0" animBg="1"/>
      <p:bldP spid="22" grpId="1" animBg="1"/>
      <p:bldP spid="26" grpId="0" animBg="1"/>
      <p:bldP spid="26" grpId="1" animBg="1"/>
      <p:bldP spid="27" grpId="0" animBg="1"/>
      <p:bldP spid="2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 trúc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914400"/>
            <a:ext cx="8839200" cy="83099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Mô tả kiến trúc bên trong của ROM 4K và dùng dải thanh ghi vuông </a:t>
            </a:r>
            <a:endParaRPr lang="en-US" sz="2400" spc="-120">
              <a:latin typeface="Tahoma" pitchFamily="34" charset="0"/>
              <a:ea typeface="Tahoma" pitchFamily="34" charset="0"/>
              <a:cs typeface="Tahoma" pitchFamily="34" charset="0"/>
            </a:endParaRPr>
          </a:p>
        </p:txBody>
      </p:sp>
      <p:sp>
        <p:nvSpPr>
          <p:cNvPr id="7" name="TextBox 6"/>
          <p:cNvSpPr txBox="1"/>
          <p:nvPr/>
        </p:nvSpPr>
        <p:spPr>
          <a:xfrm>
            <a:off x="304800" y="1759803"/>
            <a:ext cx="88392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4K là 4096, ROM chứa 4096 từ 8 bit. Mỗi từ được lưu trong các thanh ghi 8 bit, nên cần 4096 thanh ghi kết nối bên trong chip.</a:t>
            </a:r>
          </a:p>
          <a:p>
            <a:r>
              <a:rPr lang="en-US" sz="2400" spc="-120" smtClean="0">
                <a:latin typeface="Tahoma" pitchFamily="34" charset="0"/>
                <a:ea typeface="Tahoma" pitchFamily="34" charset="0"/>
                <a:cs typeface="Tahoma" pitchFamily="34" charset="0"/>
              </a:rPr>
              <a:t>Do 4096 là 64</a:t>
            </a:r>
            <a:r>
              <a:rPr lang="en-US" sz="2400" spc="-120" baseline="30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 nên thanh ghi được cấu trúc thành dải 64x64; 64 hàng và 64 cột. Cần bộ giải mã 1 – 64 để giải mã 6 đường địa chỉ cho row select và bộ giải mã 1 – 64 thứ hai, cho 6 đường địa chỉ của column select. Vậy cần 12 đường vào.</a:t>
            </a:r>
          </a:p>
          <a:p>
            <a:r>
              <a:rPr lang="en-US" sz="2400" spc="-120" smtClean="0">
                <a:latin typeface="Tahoma" pitchFamily="34" charset="0"/>
                <a:ea typeface="Tahoma" pitchFamily="34" charset="0"/>
                <a:cs typeface="Tahoma" pitchFamily="34" charset="0"/>
              </a:rPr>
              <a:t>Do 2</a:t>
            </a:r>
            <a:r>
              <a:rPr lang="en-US" sz="2400" spc="-120" baseline="30000" smtClean="0">
                <a:latin typeface="Tahoma" pitchFamily="34" charset="0"/>
                <a:ea typeface="Tahoma" pitchFamily="34" charset="0"/>
                <a:cs typeface="Tahoma" pitchFamily="34" charset="0"/>
              </a:rPr>
              <a:t>12</a:t>
            </a:r>
            <a:r>
              <a:rPr lang="en-US" sz="2400" spc="-120" smtClean="0">
                <a:latin typeface="Tahoma" pitchFamily="34" charset="0"/>
                <a:ea typeface="Tahoma" pitchFamily="34" charset="0"/>
                <a:cs typeface="Tahoma" pitchFamily="34" charset="0"/>
              </a:rPr>
              <a:t>= 4096, nên có 4096 địa chỉ khác nhau.   </a:t>
            </a:r>
            <a:endParaRPr lang="en-US" sz="2400" spc="-120">
              <a:latin typeface="Tahoma" pitchFamily="34" charset="0"/>
              <a:ea typeface="Tahoma" pitchFamily="34" charset="0"/>
              <a:cs typeface="Tahoma" pitchFamily="34" charset="0"/>
            </a:endParaRPr>
          </a:p>
        </p:txBody>
      </p:sp>
      <p:sp>
        <p:nvSpPr>
          <p:cNvPr id="8" name="TextBox 7"/>
          <p:cNvSpPr txBox="1"/>
          <p:nvPr/>
        </p:nvSpPr>
        <p:spPr>
          <a:xfrm>
            <a:off x="228600" y="5188803"/>
            <a:ext cx="8839200" cy="1200329"/>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Câu hỏi ôn tập</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Mô tả chức năng các bộ giải mã hàng, giải mã cột, và bộ đệm ngõ ra trong kiến trúc của ROM.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dissolv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dissolv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dissolv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checkerboard(across)">
                                      <p:cBhvr>
                                        <p:cTn id="36" dur="500"/>
                                        <p:tgtEl>
                                          <p:spTgt spid="8">
                                            <p:txEl>
                                              <p:pRg st="0" end="0"/>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checkerboard(across)">
                                      <p:cBhvr>
                                        <p:cTn id="3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ROM timing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505267" y="1752600"/>
            <a:ext cx="5657533" cy="3500437"/>
          </a:xfrm>
          <a:prstGeom prst="rect">
            <a:avLst/>
          </a:prstGeom>
          <a:noFill/>
          <a:ln w="9525">
            <a:noFill/>
            <a:miter lim="800000"/>
            <a:headEnd/>
            <a:tailEnd/>
          </a:ln>
        </p:spPr>
      </p:pic>
      <p:sp>
        <p:nvSpPr>
          <p:cNvPr id="6" name="TextBox 5"/>
          <p:cNvSpPr txBox="1"/>
          <p:nvPr/>
        </p:nvSpPr>
        <p:spPr>
          <a:xfrm>
            <a:off x="304800" y="762000"/>
            <a:ext cx="7696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Định thời ROM khi đọc</a:t>
            </a:r>
            <a:r>
              <a:rPr lang="en-US" smtClean="0"/>
              <a:t> </a:t>
            </a:r>
            <a:endParaRPr lang="en-US"/>
          </a:p>
        </p:txBody>
      </p:sp>
      <p:sp>
        <p:nvSpPr>
          <p:cNvPr id="7" name="TextBox 6"/>
          <p:cNvSpPr txBox="1"/>
          <p:nvPr/>
        </p:nvSpPr>
        <p:spPr>
          <a:xfrm>
            <a:off x="381000" y="5410200"/>
            <a:ext cx="83058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t</a:t>
            </a:r>
            <a:r>
              <a:rPr lang="en-US" sz="2400" spc="-120" baseline="-25000" smtClean="0">
                <a:latin typeface="Tahoma" pitchFamily="34" charset="0"/>
                <a:ea typeface="Tahoma" pitchFamily="34" charset="0"/>
                <a:cs typeface="Tahoma" pitchFamily="34" charset="0"/>
              </a:rPr>
              <a:t>ACC</a:t>
            </a:r>
            <a:r>
              <a:rPr lang="en-US" sz="2400" spc="-120" smtClean="0">
                <a:latin typeface="Tahoma" pitchFamily="34" charset="0"/>
                <a:ea typeface="Tahoma" pitchFamily="34" charset="0"/>
                <a:cs typeface="Tahoma" pitchFamily="34" charset="0"/>
              </a:rPr>
              <a:t>: Thời gian trễ, thường dùng đo tốc độ hoạt động của ROM</a:t>
            </a:r>
          </a:p>
          <a:p>
            <a:r>
              <a:rPr lang="en-US" sz="2400" spc="-120" smtClean="0">
                <a:latin typeface="Tahoma" pitchFamily="34" charset="0"/>
                <a:ea typeface="Tahoma" pitchFamily="34" charset="0"/>
                <a:cs typeface="Tahoma" pitchFamily="34" charset="0"/>
              </a:rPr>
              <a:t>t</a:t>
            </a:r>
            <a:r>
              <a:rPr lang="en-US" sz="2400" spc="-120" baseline="-25000" smtClean="0">
                <a:latin typeface="Tahoma" pitchFamily="34" charset="0"/>
                <a:ea typeface="Tahoma" pitchFamily="34" charset="0"/>
                <a:cs typeface="Tahoma" pitchFamily="34" charset="0"/>
              </a:rPr>
              <a:t>OE</a:t>
            </a:r>
            <a:r>
              <a:rPr lang="en-US" sz="2400" spc="-120" smtClean="0">
                <a:latin typeface="Tahoma" pitchFamily="34" charset="0"/>
                <a:ea typeface="Tahoma" pitchFamily="34" charset="0"/>
                <a:cs typeface="Tahoma" pitchFamily="34" charset="0"/>
              </a:rPr>
              <a:t>: output enable: thời gian trễ giữa ngõ vào CS và dữ liệu ra  </a:t>
            </a:r>
            <a:endParaRPr lang="en-US"/>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dạng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762000"/>
            <a:ext cx="7696200" cy="2308324"/>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MROM </a:t>
            </a:r>
            <a:r>
              <a:rPr lang="en-US" sz="2400" spc="-120" smtClean="0">
                <a:latin typeface="Tahoma" pitchFamily="34" charset="0"/>
                <a:ea typeface="Tahoma" pitchFamily="34" charset="0"/>
                <a:cs typeface="Tahoma" pitchFamily="34" charset="0"/>
              </a:rPr>
              <a:t>(Masked – Programmed ROM):</a:t>
            </a:r>
          </a:p>
          <a:p>
            <a:r>
              <a:rPr lang="en-US" sz="2400" spc="-120" smtClean="0">
                <a:latin typeface="Tahoma" pitchFamily="34" charset="0"/>
                <a:ea typeface="Tahoma" pitchFamily="34" charset="0"/>
                <a:cs typeface="Tahoma" pitchFamily="34" charset="0"/>
              </a:rPr>
              <a:t>Lập trình</a:t>
            </a:r>
          </a:p>
          <a:p>
            <a:r>
              <a:rPr lang="en-US" sz="2400" spc="-120" smtClean="0">
                <a:latin typeface="Tahoma" pitchFamily="34" charset="0"/>
                <a:ea typeface="Tahoma" pitchFamily="34" charset="0"/>
                <a:cs typeface="Tahoma" pitchFamily="34" charset="0"/>
              </a:rPr>
              <a:t>khi chế tạo IC:</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Hở mạch: nhớ 0</a:t>
            </a:r>
          </a:p>
          <a:p>
            <a:r>
              <a:rPr lang="en-US" sz="2400" spc="-120" smtClean="0">
                <a:latin typeface="Tahoma" pitchFamily="34" charset="0"/>
                <a:ea typeface="Tahoma" pitchFamily="34" charset="0"/>
                <a:cs typeface="Tahoma" pitchFamily="34" charset="0"/>
              </a:rPr>
              <a:t>Ngắn mạch: nhớ 1</a:t>
            </a:r>
            <a:r>
              <a:rPr lang="en-US" smtClean="0"/>
              <a:t> </a:t>
            </a:r>
          </a:p>
        </p:txBody>
      </p:sp>
      <p:pic>
        <p:nvPicPr>
          <p:cNvPr id="3075" name="Picture 3"/>
          <p:cNvPicPr>
            <a:picLocks noChangeAspect="1" noChangeArrowheads="1"/>
          </p:cNvPicPr>
          <p:nvPr/>
        </p:nvPicPr>
        <p:blipFill>
          <a:blip r:embed="rId3" cstate="print"/>
          <a:srcRect/>
          <a:stretch>
            <a:fillRect/>
          </a:stretch>
        </p:blipFill>
        <p:spPr bwMode="auto">
          <a:xfrm>
            <a:off x="2809875" y="1295400"/>
            <a:ext cx="6181725" cy="504825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dissolve">
                                      <p:cBhvr>
                                        <p:cTn id="20" dur="500"/>
                                        <p:tgtEl>
                                          <p:spTgt spid="307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dạng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838200"/>
            <a:ext cx="7696200" cy="341632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PROM </a:t>
            </a:r>
            <a:r>
              <a:rPr lang="en-US" sz="2400" spc="-120" smtClean="0">
                <a:latin typeface="Tahoma" pitchFamily="34" charset="0"/>
                <a:ea typeface="Tahoma" pitchFamily="34" charset="0"/>
                <a:cs typeface="Tahoma" pitchFamily="34" charset="0"/>
              </a:rPr>
              <a:t>(Programmable ROM):</a:t>
            </a:r>
          </a:p>
          <a:p>
            <a:r>
              <a:rPr lang="en-US" sz="2400" spc="-120" smtClean="0">
                <a:latin typeface="Tahoma" pitchFamily="34" charset="0"/>
                <a:ea typeface="Tahoma" pitchFamily="34" charset="0"/>
                <a:cs typeface="Tahoma" pitchFamily="34" charset="0"/>
              </a:rPr>
              <a:t>Lập trình được 1 lần,</a:t>
            </a:r>
          </a:p>
          <a:p>
            <a:r>
              <a:rPr lang="en-US" sz="2400" spc="-120" smtClean="0">
                <a:latin typeface="Tahoma" pitchFamily="34" charset="0"/>
                <a:ea typeface="Tahoma" pitchFamily="34" charset="0"/>
                <a:cs typeface="Tahoma" pitchFamily="34" charset="0"/>
              </a:rPr>
              <a:t>và chỉ 1 lần</a:t>
            </a:r>
          </a:p>
          <a:p>
            <a:endParaRPr lang="en-US" sz="2400" spc="-120" smtClean="0">
              <a:latin typeface="Tahoma" pitchFamily="34" charset="0"/>
              <a:ea typeface="Tahoma" pitchFamily="34" charset="0"/>
              <a:cs typeface="Tahoma" pitchFamily="34" charset="0"/>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Cầu chì</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Đứt mạch: nhớ 0</a:t>
            </a:r>
          </a:p>
          <a:p>
            <a:r>
              <a:rPr lang="en-US" sz="2400" spc="-120" smtClean="0">
                <a:latin typeface="Tahoma" pitchFamily="34" charset="0"/>
                <a:ea typeface="Tahoma" pitchFamily="34" charset="0"/>
                <a:cs typeface="Tahoma" pitchFamily="34" charset="0"/>
              </a:rPr>
              <a:t>Ngắn mạch: nhớ 1</a:t>
            </a:r>
            <a:r>
              <a:rPr lang="en-US" sz="2400" smtClean="0"/>
              <a:t> </a:t>
            </a: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p:txBody>
      </p:sp>
      <p:pic>
        <p:nvPicPr>
          <p:cNvPr id="4100" name="Picture 4"/>
          <p:cNvPicPr>
            <a:picLocks noChangeAspect="1" noChangeArrowheads="1"/>
          </p:cNvPicPr>
          <p:nvPr/>
        </p:nvPicPr>
        <p:blipFill>
          <a:blip r:embed="rId3" cstate="print"/>
          <a:srcRect/>
          <a:stretch>
            <a:fillRect/>
          </a:stretch>
        </p:blipFill>
        <p:spPr bwMode="auto">
          <a:xfrm>
            <a:off x="2943225" y="1981200"/>
            <a:ext cx="5895975" cy="3590286"/>
          </a:xfrm>
          <a:prstGeom prst="rect">
            <a:avLst/>
          </a:prstGeom>
          <a:noFill/>
          <a:ln w="9525">
            <a:noFill/>
            <a:miter lim="800000"/>
            <a:headEnd/>
            <a:tailEnd/>
          </a:ln>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edge">
                                      <p:cBhvr>
                                        <p:cTn id="12" dur="20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dissolv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dạng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838200"/>
            <a:ext cx="7696200" cy="341632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EPROM </a:t>
            </a:r>
            <a:r>
              <a:rPr lang="en-US" sz="2400" spc="-120" smtClean="0">
                <a:latin typeface="Tahoma" pitchFamily="34" charset="0"/>
                <a:ea typeface="Tahoma" pitchFamily="34" charset="0"/>
                <a:cs typeface="Tahoma" pitchFamily="34" charset="0"/>
              </a:rPr>
              <a:t>(Erasable Programmable ROM):</a:t>
            </a:r>
          </a:p>
          <a:p>
            <a:r>
              <a:rPr lang="en-US" sz="2400" spc="-120" smtClean="0">
                <a:latin typeface="Tahoma" pitchFamily="34" charset="0"/>
                <a:ea typeface="Tahoma" pitchFamily="34" charset="0"/>
                <a:cs typeface="Tahoma" pitchFamily="34" charset="0"/>
              </a:rPr>
              <a:t>Lập trình và xóa được </a:t>
            </a:r>
          </a:p>
          <a:p>
            <a:r>
              <a:rPr lang="en-US" sz="2400" spc="-120" smtClean="0">
                <a:latin typeface="Tahoma" pitchFamily="34" charset="0"/>
                <a:ea typeface="Tahoma" pitchFamily="34" charset="0"/>
                <a:cs typeface="Tahoma" pitchFamily="34" charset="0"/>
              </a:rPr>
              <a:t>nhiều lần,</a:t>
            </a:r>
          </a:p>
          <a:p>
            <a:r>
              <a:rPr lang="en-US" sz="2400" spc="-120" smtClean="0">
                <a:latin typeface="Tahoma" pitchFamily="34" charset="0"/>
                <a:ea typeface="Tahoma" pitchFamily="34" charset="0"/>
                <a:cs typeface="Tahoma" pitchFamily="34" charset="0"/>
              </a:rPr>
              <a:t>Lập trình cho toàn IC</a:t>
            </a:r>
          </a:p>
          <a:p>
            <a:r>
              <a:rPr lang="en-US" sz="2400" spc="-120" smtClean="0">
                <a:latin typeface="Tahoma" pitchFamily="34" charset="0"/>
                <a:ea typeface="Tahoma" pitchFamily="34" charset="0"/>
                <a:cs typeface="Tahoma" pitchFamily="34" charset="0"/>
              </a:rPr>
              <a:t>Xóa toàn IC, dùng tia UV</a:t>
            </a:r>
          </a:p>
          <a:p>
            <a:r>
              <a:rPr lang="en-US" sz="2400" spc="-120" smtClean="0">
                <a:latin typeface="Tahoma" pitchFamily="34" charset="0"/>
                <a:ea typeface="Tahoma" pitchFamily="34" charset="0"/>
                <a:cs typeface="Tahoma" pitchFamily="34" charset="0"/>
              </a:rPr>
              <a:t>qua cửa sổ </a:t>
            </a: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5181600" y="656492"/>
            <a:ext cx="3733800" cy="3610708"/>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33401" y="3581400"/>
            <a:ext cx="3276600" cy="2331426"/>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5257800" y="4750764"/>
            <a:ext cx="3048000" cy="1954836"/>
          </a:xfrm>
          <a:prstGeom prst="rect">
            <a:avLst/>
          </a:prstGeom>
          <a:noFill/>
          <a:ln w="9525">
            <a:noFill/>
            <a:miter lim="800000"/>
            <a:headEnd/>
            <a:tailEnd/>
          </a:ln>
        </p:spPr>
      </p:pic>
      <p:sp>
        <p:nvSpPr>
          <p:cNvPr id="10" name="TextBox 9"/>
          <p:cNvSpPr txBox="1"/>
          <p:nvPr/>
        </p:nvSpPr>
        <p:spPr>
          <a:xfrm>
            <a:off x="4800600" y="4262735"/>
            <a:ext cx="4267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Các chế độ hoạt động của 27C64</a:t>
            </a:r>
            <a:endParaRPr lang="en-US" sz="2400" spc="-120">
              <a:latin typeface="Tahoma" pitchFamily="34" charset="0"/>
              <a:ea typeface="Tahoma" pitchFamily="34" charset="0"/>
              <a:cs typeface="Tahoma" pitchFamily="34" charset="0"/>
            </a:endParaRPr>
          </a:p>
        </p:txBody>
      </p:sp>
      <p:sp>
        <p:nvSpPr>
          <p:cNvPr id="11" name="TextBox 10"/>
          <p:cNvSpPr txBox="1"/>
          <p:nvPr/>
        </p:nvSpPr>
        <p:spPr>
          <a:xfrm>
            <a:off x="4876800" y="300335"/>
            <a:ext cx="4267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Ký hiệu logic của EPROM 27C64</a:t>
            </a:r>
            <a:endParaRPr lang="en-US" sz="2400" spc="-120">
              <a:latin typeface="Tahoma" pitchFamily="34" charset="0"/>
              <a:ea typeface="Tahoma" pitchFamily="34" charset="0"/>
              <a:cs typeface="Tahoma" pitchFamily="34" charset="0"/>
            </a:endParaRPr>
          </a:p>
        </p:txBody>
      </p:sp>
      <p:sp>
        <p:nvSpPr>
          <p:cNvPr id="12" name="TextBox 11"/>
          <p:cNvSpPr txBox="1"/>
          <p:nvPr/>
        </p:nvSpPr>
        <p:spPr>
          <a:xfrm>
            <a:off x="228600" y="3200400"/>
            <a:ext cx="4267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Hình dạng IC và cửa sổ</a:t>
            </a:r>
            <a:endParaRPr lang="en-US" sz="2400" spc="-120">
              <a:latin typeface="Tahoma" pitchFamily="34" charset="0"/>
              <a:ea typeface="Tahoma" pitchFamily="34" charset="0"/>
              <a:cs typeface="Tahoma" pitchFamily="34" charset="0"/>
            </a:endParaRPr>
          </a:p>
        </p:txBody>
      </p:sp>
      <p:sp>
        <p:nvSpPr>
          <p:cNvPr id="14" name="TextBox 13"/>
          <p:cNvSpPr txBox="1"/>
          <p:nvPr/>
        </p:nvSpPr>
        <p:spPr>
          <a:xfrm>
            <a:off x="152400" y="5867400"/>
            <a:ext cx="47244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PGM: Program enable input, tác động để lưu data vào địa chỉ chọn</a:t>
            </a:r>
            <a:endParaRPr lang="en-US" sz="2400" spc="-120">
              <a:latin typeface="Tahoma" pitchFamily="34" charset="0"/>
              <a:ea typeface="Tahoma" pitchFamily="34" charset="0"/>
              <a:cs typeface="Tahoma" pitchFamily="34" charset="0"/>
            </a:endParaRPr>
          </a:p>
        </p:txBody>
      </p:sp>
      <p:sp>
        <p:nvSpPr>
          <p:cNvPr id="13" name="Curved Left Arrow 12"/>
          <p:cNvSpPr/>
          <p:nvPr/>
        </p:nvSpPr>
        <p:spPr>
          <a:xfrm>
            <a:off x="3429000" y="2438400"/>
            <a:ext cx="1295400" cy="2133600"/>
          </a:xfrm>
          <a:prstGeom prst="curvedLef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wedge">
                                      <p:cBhvr>
                                        <p:cTn id="17" dur="20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dissolve">
                                      <p:cBhvr>
                                        <p:cTn id="22" dur="500"/>
                                        <p:tgtEl>
                                          <p:spTgt spid="4">
                                            <p:txEl>
                                              <p:pRg st="1" end="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dissolv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dissolv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dissolve">
                                      <p:cBhvr>
                                        <p:cTn id="35" dur="500"/>
                                        <p:tgtEl>
                                          <p:spTgt spid="4">
                                            <p:txEl>
                                              <p:pRg st="4" end="4"/>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dissolve">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nodeType="clickEffect">
                                  <p:stCondLst>
                                    <p:cond delay="0"/>
                                  </p:stCondLst>
                                  <p:childTnLst>
                                    <p:set>
                                      <p:cBhvr>
                                        <p:cTn id="47" dur="1" fill="hold">
                                          <p:stCondLst>
                                            <p:cond delay="0"/>
                                          </p:stCondLst>
                                        </p:cTn>
                                        <p:tgtEl>
                                          <p:spTgt spid="5124"/>
                                        </p:tgtEl>
                                        <p:attrNameLst>
                                          <p:attrName>style.visibility</p:attrName>
                                        </p:attrNameLst>
                                      </p:cBhvr>
                                      <p:to>
                                        <p:strVal val="visible"/>
                                      </p:to>
                                    </p:set>
                                    <p:animEffect transition="in" filter="wedge">
                                      <p:cBhvr>
                                        <p:cTn id="48" dur="2000"/>
                                        <p:tgtEl>
                                          <p:spTgt spid="51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10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5125"/>
                                        </p:tgtEl>
                                        <p:attrNameLst>
                                          <p:attrName>style.visibility</p:attrName>
                                        </p:attrNameLst>
                                      </p:cBhvr>
                                      <p:to>
                                        <p:strVal val="visible"/>
                                      </p:to>
                                    </p:set>
                                    <p:animEffect transition="in" filter="wipe(up)">
                                      <p:cBhvr>
                                        <p:cTn id="63" dur="500"/>
                                        <p:tgtEl>
                                          <p:spTgt spid="5125"/>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dissolve">
                                      <p:cBhvr>
                                        <p:cTn id="6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04800" y="482025"/>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1864816"/>
            <a:ext cx="8458200" cy="4324261"/>
          </a:xfrm>
          <a:prstGeom prst="rect">
            <a:avLst/>
          </a:prstGeom>
          <a:noFill/>
        </p:spPr>
        <p:txBody>
          <a:bodyPr wrap="square" rtlCol="0">
            <a:spAutoFit/>
          </a:bodyPr>
          <a:lstStyle/>
          <a:p>
            <a:pPr>
              <a:spcBef>
                <a:spcPts val="600"/>
              </a:spcBef>
            </a:pPr>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Các thuật ngữ dùng trong bộ nhớ.</a:t>
            </a:r>
          </a:p>
          <a:p>
            <a:pPr>
              <a:spcBef>
                <a:spcPts val="600"/>
              </a:spcBef>
            </a:pP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Xác định dung lượng bộ nhớ từ các ngõ vào và ra.</a:t>
            </a:r>
          </a:p>
          <a:p>
            <a:pPr>
              <a:spcBef>
                <a:spcPts val="600"/>
              </a:spcBef>
            </a:pPr>
            <a:r>
              <a:rPr lang="en-US" sz="2400" spc="-120" smtClean="0">
                <a:solidFill>
                  <a:srgbClr val="00B0F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Các bước của CPU khi đọc và ghi vào bộ nhớ.</a:t>
            </a:r>
          </a:p>
          <a:p>
            <a:pPr>
              <a:spcBef>
                <a:spcPts val="600"/>
              </a:spcBef>
            </a:pPr>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Phân biệt các dạng ROM và các ứng dụng.</a:t>
            </a:r>
          </a:p>
          <a:p>
            <a:pPr>
              <a:spcBef>
                <a:spcPts val="600"/>
              </a:spcBef>
            </a:pP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Tìm hiểu, mô tả tổ chức và hoạt động của RAM tĩnh và động.</a:t>
            </a:r>
          </a:p>
          <a:p>
            <a:pPr>
              <a:spcBef>
                <a:spcPts val="600"/>
              </a:spcBef>
            </a:pPr>
            <a:r>
              <a:rPr lang="en-US" sz="2400" spc="-120" smtClean="0">
                <a:solidFill>
                  <a:srgbClr val="00B0F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Ưu và nhược điểm của EPROM,  EEPROM và bộ nhớ flash.</a:t>
            </a:r>
          </a:p>
          <a:p>
            <a:pPr>
              <a:spcBef>
                <a:spcPts val="600"/>
              </a:spcBef>
            </a:pPr>
            <a:r>
              <a:rPr lang="en-US" sz="2400" spc="-120" smtClean="0">
                <a:solidFill>
                  <a:srgbClr val="FF0000"/>
                </a:solidFill>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Tổ hợp các IC nhớ nhằm tạo mođun nhớ có dung lượng và/hay dùng từ lớn hơn.</a:t>
            </a:r>
          </a:p>
          <a:p>
            <a:pPr>
              <a:spcBef>
                <a:spcPts val="600"/>
              </a:spcBef>
            </a:pP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Dùng các kết quả thử nghiệm trên hệ ROM hay RAM để tìm ra lỗi trong hệ thống nhớ.. </a:t>
            </a:r>
            <a:endParaRPr lang="en-US" sz="2400" smtClean="0">
              <a:latin typeface="Arial-Rounded" pitchFamily="34" charset="0"/>
              <a:ea typeface="Arial-Rounded" pitchFamily="34" charset="0"/>
              <a:cs typeface="Arial-Rounded"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Righ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strips(downRigh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ssolv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dissolve">
                                      <p:cBhvr>
                                        <p:cTn id="4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dạng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838200"/>
            <a:ext cx="76962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EEPROM </a:t>
            </a:r>
            <a:r>
              <a:rPr lang="en-US" sz="2400" spc="-120" smtClean="0">
                <a:latin typeface="Tahoma" pitchFamily="34" charset="0"/>
                <a:ea typeface="Tahoma" pitchFamily="34" charset="0"/>
                <a:cs typeface="Tahoma" pitchFamily="34" charset="0"/>
              </a:rPr>
              <a:t>(Electrically Erasable Programmable ROM):</a:t>
            </a:r>
          </a:p>
          <a:p>
            <a:r>
              <a:rPr lang="en-US" sz="2400" spc="-120" smtClean="0">
                <a:latin typeface="Tahoma" pitchFamily="34" charset="0"/>
                <a:ea typeface="Tahoma" pitchFamily="34" charset="0"/>
                <a:cs typeface="Tahoma" pitchFamily="34" charset="0"/>
              </a:rPr>
              <a:t>Lập trình và xóa được nhiều lần cho từng byte riêng biệt,</a:t>
            </a:r>
          </a:p>
          <a:p>
            <a:r>
              <a:rPr lang="en-US" sz="2400" spc="-120" smtClean="0">
                <a:latin typeface="Tahoma" pitchFamily="34" charset="0"/>
                <a:ea typeface="Tahoma" pitchFamily="34" charset="0"/>
                <a:cs typeface="Tahoma" pitchFamily="34" charset="0"/>
              </a:rPr>
              <a:t>Dùng điện áp 21V và trên mạch.</a:t>
            </a:r>
          </a:p>
          <a:p>
            <a:r>
              <a:rPr lang="en-US" sz="2400" spc="-120" smtClean="0">
                <a:latin typeface="Tahoma" pitchFamily="34" charset="0"/>
                <a:ea typeface="Tahoma" pitchFamily="34" charset="0"/>
                <a:cs typeface="Tahoma" pitchFamily="34" charset="0"/>
              </a:rPr>
              <a:t>Các EEPROM đời mới, dùng +5V,</a:t>
            </a:r>
          </a:p>
          <a:p>
            <a:r>
              <a:rPr lang="en-US" sz="2400" spc="-120" smtClean="0">
                <a:latin typeface="Tahoma" pitchFamily="34" charset="0"/>
                <a:ea typeface="Tahoma" pitchFamily="34" charset="0"/>
                <a:cs typeface="Tahoma" pitchFamily="34" charset="0"/>
              </a:rPr>
              <a:t> tạo +21V qua bộ đổi dc – dc, </a:t>
            </a:r>
          </a:p>
          <a:p>
            <a:r>
              <a:rPr lang="en-US" sz="2400" spc="-120" smtClean="0">
                <a:latin typeface="Tahoma" pitchFamily="34" charset="0"/>
                <a:ea typeface="Tahoma" pitchFamily="34" charset="0"/>
                <a:cs typeface="Tahoma" pitchFamily="34" charset="0"/>
              </a:rPr>
              <a:t>chỉ với một chân nguồn +5V.</a:t>
            </a: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257675" y="1752600"/>
            <a:ext cx="4810125" cy="3674816"/>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334000" y="5334000"/>
            <a:ext cx="3169104" cy="1304925"/>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edge">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strips(downRigh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dissolve">
                                      <p:cBhvr>
                                        <p:cTn id="27" dur="500"/>
                                        <p:tgtEl>
                                          <p:spTgt spid="4">
                                            <p:txEl>
                                              <p:pRg st="3" end="3"/>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dissolve">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147"/>
                                        </p:tgtEl>
                                        <p:attrNameLst>
                                          <p:attrName>style.visibility</p:attrName>
                                        </p:attrNameLst>
                                      </p:cBhvr>
                                      <p:to>
                                        <p:strVal val="visible"/>
                                      </p:to>
                                    </p:set>
                                    <p:animEffect transition="in" filter="wipe(up)">
                                      <p:cBhvr>
                                        <p:cTn id="38"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dạng ROM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28600" y="838200"/>
            <a:ext cx="76962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EEPROM: </a:t>
            </a:r>
            <a:endParaRPr lang="en-US" sz="2400" spc="-120" smtClean="0">
              <a:latin typeface="Tahoma" pitchFamily="34" charset="0"/>
              <a:ea typeface="Tahoma" pitchFamily="34" charset="0"/>
              <a:cs typeface="Tahoma" pitchFamily="34" charset="0"/>
            </a:endParaRPr>
          </a:p>
        </p:txBody>
      </p:sp>
      <p:pic>
        <p:nvPicPr>
          <p:cNvPr id="6" name="Picture 3"/>
          <p:cNvPicPr>
            <a:picLocks noChangeAspect="1" noChangeArrowheads="1"/>
          </p:cNvPicPr>
          <p:nvPr/>
        </p:nvPicPr>
        <p:blipFill>
          <a:blip r:embed="rId3" cstate="print"/>
          <a:srcRect/>
          <a:stretch>
            <a:fillRect/>
          </a:stretch>
        </p:blipFill>
        <p:spPr bwMode="auto">
          <a:xfrm>
            <a:off x="5334000" y="228600"/>
            <a:ext cx="2971800" cy="1223682"/>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2667000" y="1600200"/>
            <a:ext cx="6400800" cy="4766329"/>
          </a:xfrm>
          <a:prstGeom prst="rect">
            <a:avLst/>
          </a:prstGeom>
          <a:noFill/>
          <a:ln w="9525">
            <a:noFill/>
            <a:miter lim="800000"/>
            <a:headEnd/>
            <a:tailEnd/>
          </a:ln>
        </p:spPr>
      </p:pic>
      <p:pic>
        <p:nvPicPr>
          <p:cNvPr id="7172" name="Picture 4"/>
          <p:cNvPicPr>
            <a:picLocks noChangeAspect="1" noChangeArrowheads="1"/>
          </p:cNvPicPr>
          <p:nvPr/>
        </p:nvPicPr>
        <p:blipFill>
          <a:blip r:embed="rId5" cstate="print"/>
          <a:srcRect/>
          <a:stretch>
            <a:fillRect/>
          </a:stretch>
        </p:blipFill>
        <p:spPr bwMode="auto">
          <a:xfrm>
            <a:off x="62789" y="2667001"/>
            <a:ext cx="2528011" cy="1981200"/>
          </a:xfrm>
          <a:prstGeom prst="rect">
            <a:avLst/>
          </a:prstGeom>
          <a:noFill/>
          <a:ln w="9525">
            <a:noFill/>
            <a:miter lim="800000"/>
            <a:headEnd/>
            <a:tailEnd/>
          </a:ln>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dissolve">
                                      <p:cBhvr>
                                        <p:cTn id="13" dur="500"/>
                                        <p:tgtEl>
                                          <p:spTgt spid="717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7171"/>
                                        </p:tgtEl>
                                        <p:attrNameLst>
                                          <p:attrName>style.visibility</p:attrName>
                                        </p:attrNameLst>
                                      </p:cBhvr>
                                      <p:to>
                                        <p:strVal val="visible"/>
                                      </p:to>
                                    </p:set>
                                    <p:animEffect transition="in" filter="wedge">
                                      <p:cBhvr>
                                        <p:cTn id="23"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CD ROM: Compact Disk ROM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1143000"/>
            <a:ext cx="7696200" cy="156966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Gợi ý:</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1. Các bạn sinh viên hảy cho biết về CD ROM, DVD</a:t>
            </a:r>
          </a:p>
          <a:p>
            <a:r>
              <a:rPr lang="en-US" sz="2400" spc="-120" smtClean="0">
                <a:latin typeface="Tahoma" pitchFamily="34" charset="0"/>
                <a:ea typeface="Tahoma" pitchFamily="34" charset="0"/>
                <a:cs typeface="Tahoma" pitchFamily="34" charset="0"/>
              </a:rPr>
              <a:t>2. Theo bạn, thì tương lai của CD ROM ra sao?  </a:t>
            </a:r>
          </a:p>
          <a:p>
            <a:r>
              <a:rPr lang="en-US" sz="2400" spc="-120" smtClean="0">
                <a:latin typeface="Tahoma" pitchFamily="34" charset="0"/>
                <a:ea typeface="Tahoma" pitchFamily="34" charset="0"/>
                <a:cs typeface="Tahoma" pitchFamily="34" charset="0"/>
              </a:rPr>
              <a:t>     Tại sao?</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strips(downRight)">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up)">
                                      <p:cBhvr>
                                        <p:cTn id="18" dur="500"/>
                                        <p:tgtEl>
                                          <p:spTgt spid="4">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nhớ FLASH:</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990600"/>
            <a:ext cx="8686800" cy="5262979"/>
          </a:xfrm>
          <a:prstGeom prst="rect">
            <a:avLst/>
          </a:prstGeom>
          <a:noFill/>
        </p:spPr>
        <p:txBody>
          <a:bodyPr wrap="square" rtlCol="0">
            <a:spAutoFit/>
          </a:bodyPr>
          <a:lstStyle/>
          <a:p>
            <a:r>
              <a:rPr lang="en-US" sz="2400" spc="-120" smtClean="0">
                <a:solidFill>
                  <a:srgbClr val="FF0000"/>
                </a:solidFill>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EPROM là dạng nonvolatile, thời gian truy cập nhanh (</a:t>
            </a:r>
            <a:r>
              <a:rPr lang="en-US" sz="2400" spc="-120" smtClean="0">
                <a:latin typeface="Tahoma" pitchFamily="34" charset="0"/>
                <a:ea typeface="Tahoma" pitchFamily="34" charset="0"/>
                <a:cs typeface="Tahoma" pitchFamily="34" charset="0"/>
                <a:sym typeface="Symbol"/>
              </a:rPr>
              <a:t>120ns), có mật độ cao và phí/bit thấp. </a:t>
            </a:r>
          </a:p>
          <a:p>
            <a:r>
              <a:rPr lang="en-US" sz="2400" spc="-120" smtClean="0">
                <a:latin typeface="Tahoma" pitchFamily="34" charset="0"/>
                <a:ea typeface="Tahoma" pitchFamily="34" charset="0"/>
                <a:cs typeface="Tahoma" pitchFamily="34" charset="0"/>
                <a:sym typeface="Symbol"/>
              </a:rPr>
              <a:t>    Tuy nhiên, không thể xóa/ lập trình trên mạch/hệ thống.</a:t>
            </a:r>
          </a:p>
          <a:p>
            <a:r>
              <a:rPr lang="en-US" sz="2400" spc="-120" smtClean="0">
                <a:solidFill>
                  <a:srgbClr val="00B05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sym typeface="Symbol"/>
              </a:rPr>
              <a:t>EEPROM tuy là nonvolatile, truy cập nhanh, xóa/lập trình trên mạch, nhưng có mật độ thấp, chi phí cao hơn so với EPROM.</a:t>
            </a:r>
          </a:p>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sym typeface="Symbol"/>
              </a:rPr>
              <a:t>Giải pháp FLASH nhằm phối hợp ưu, nhược điểm của 2 dạng trên.</a:t>
            </a:r>
          </a:p>
          <a:p>
            <a:r>
              <a:rPr lang="en-US" sz="2400" spc="-120" smtClean="0">
                <a:latin typeface="Tahoma" pitchFamily="34" charset="0"/>
                <a:ea typeface="Tahoma" pitchFamily="34" charset="0"/>
                <a:cs typeface="Tahoma" pitchFamily="34" charset="0"/>
                <a:sym typeface="Symbol"/>
              </a:rPr>
              <a:t>Về cấu trúc, FLASH giống tế bào nhớ 1 transistor của EPROM (khác với tế bào nhớ phức tạp dùng 2 Transistor của EEPROM) cho mật độ cao hơn EEPROM.</a:t>
            </a:r>
          </a:p>
          <a:p>
            <a:r>
              <a:rPr lang="en-US" sz="2400" spc="-120" smtClean="0">
                <a:solidFill>
                  <a:srgbClr val="00B05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Symbol"/>
              </a:rPr>
              <a:t>Tốc độ</a:t>
            </a:r>
            <a:r>
              <a:rPr lang="en-US" sz="2400" spc="-120" smtClean="0">
                <a:latin typeface="Tahoma" pitchFamily="34" charset="0"/>
                <a:ea typeface="Tahoma" pitchFamily="34" charset="0"/>
                <a:cs typeface="Tahoma" pitchFamily="34" charset="0"/>
                <a:sym typeface="Symbol"/>
              </a:rPr>
              <a:t>:  nhanh như FLASH, thời gian ghi 10s so với 100s (EPROM) và 5ms (EEPROM).</a:t>
            </a:r>
          </a:p>
          <a:p>
            <a:pPr>
              <a:buFont typeface="Wingdings 3"/>
              <a:buChar char="Æ"/>
            </a:pPr>
            <a:r>
              <a:rPr lang="en-US" sz="2400" spc="-120" smtClean="0">
                <a:latin typeface="Tahoma" pitchFamily="34" charset="0"/>
                <a:ea typeface="Tahoma" pitchFamily="34" charset="0"/>
                <a:cs typeface="Tahoma" pitchFamily="34" charset="0"/>
                <a:sym typeface="Symbol"/>
              </a:rPr>
              <a:t>FLASH: hiện đang phát triển theo hướng, tăng tốc độ làm việc, và mức dung lượng. </a:t>
            </a:r>
          </a:p>
          <a:p>
            <a:pPr>
              <a:buFont typeface="Wingdings 3"/>
              <a:buChar char="Æ"/>
            </a:pPr>
            <a:r>
              <a:rPr lang="en-US" sz="2400" spc="-120" smtClean="0">
                <a:latin typeface="Tahoma" pitchFamily="34" charset="0"/>
                <a:ea typeface="Tahoma" pitchFamily="34" charset="0"/>
                <a:cs typeface="Tahoma" pitchFamily="34" charset="0"/>
                <a:sym typeface="Symbol"/>
              </a:rPr>
              <a:t>Đang là dạng nhớ với nhiều ưu điểm so với các dạng nhớ khác.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up)">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dissolve">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strips(downRight)">
                                      <p:cBhvr>
                                        <p:cTn id="4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So sánh các dạng bộ nhớ:</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5" name="Picture 8"/>
          <p:cNvPicPr>
            <a:picLocks noChangeAspect="1" noChangeArrowheads="1"/>
          </p:cNvPicPr>
          <p:nvPr/>
        </p:nvPicPr>
        <p:blipFill>
          <a:blip r:embed="rId3" cstate="print"/>
          <a:srcRect/>
          <a:stretch>
            <a:fillRect/>
          </a:stretch>
        </p:blipFill>
        <p:spPr bwMode="auto">
          <a:xfrm>
            <a:off x="3957825" y="1295400"/>
            <a:ext cx="3814575" cy="5323638"/>
          </a:xfrm>
          <a:prstGeom prst="rect">
            <a:avLst/>
          </a:prstGeom>
          <a:noFill/>
          <a:ln w="9525">
            <a:noFill/>
            <a:miter lim="800000"/>
            <a:headEnd/>
            <a:tailEnd/>
          </a:ln>
        </p:spPr>
      </p:pic>
      <p:sp>
        <p:nvSpPr>
          <p:cNvPr id="17" name="Rectangular Callout 16"/>
          <p:cNvSpPr/>
          <p:nvPr/>
        </p:nvSpPr>
        <p:spPr>
          <a:xfrm>
            <a:off x="381000" y="5791200"/>
            <a:ext cx="2819400" cy="838200"/>
          </a:xfrm>
          <a:prstGeom prst="wedgeRectCallout">
            <a:avLst>
              <a:gd name="adj1" fmla="val 92694"/>
              <a:gd name="adj2" fmla="val -21916"/>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Không thể xóa và </a:t>
            </a:r>
          </a:p>
          <a:p>
            <a:pPr algn="ctr"/>
            <a:r>
              <a:rPr lang="en-US" sz="2400" spc="-120" smtClean="0">
                <a:latin typeface="Tahoma" pitchFamily="34" charset="0"/>
                <a:ea typeface="Tahoma" pitchFamily="34" charset="0"/>
                <a:cs typeface="Tahoma" pitchFamily="34" charset="0"/>
              </a:rPr>
              <a:t>Lập trình lại</a:t>
            </a:r>
            <a:endParaRPr lang="en-US" sz="2400" spc="-120">
              <a:latin typeface="Tahoma" pitchFamily="34" charset="0"/>
              <a:ea typeface="Tahoma" pitchFamily="34" charset="0"/>
              <a:cs typeface="Tahoma" pitchFamily="34" charset="0"/>
            </a:endParaRPr>
          </a:p>
        </p:txBody>
      </p:sp>
      <p:sp>
        <p:nvSpPr>
          <p:cNvPr id="18" name="Rectangular Callout 17"/>
          <p:cNvSpPr/>
          <p:nvPr/>
        </p:nvSpPr>
        <p:spPr>
          <a:xfrm>
            <a:off x="381000" y="4572000"/>
            <a:ext cx="2819400" cy="914400"/>
          </a:xfrm>
          <a:prstGeom prst="wedgeRectCallout">
            <a:avLst>
              <a:gd name="adj1" fmla="val 102941"/>
              <a:gd name="adj2" fmla="val 5783"/>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Xóa bằng UV, phải lập trình ngoài mạch</a:t>
            </a:r>
            <a:endParaRPr lang="en-US" sz="2400" spc="-120">
              <a:latin typeface="Tahoma" pitchFamily="34" charset="0"/>
              <a:ea typeface="Tahoma" pitchFamily="34" charset="0"/>
              <a:cs typeface="Tahoma" pitchFamily="34" charset="0"/>
            </a:endParaRPr>
          </a:p>
        </p:txBody>
      </p:sp>
      <p:sp>
        <p:nvSpPr>
          <p:cNvPr id="19" name="Rectangular Callout 18"/>
          <p:cNvSpPr/>
          <p:nvPr/>
        </p:nvSpPr>
        <p:spPr>
          <a:xfrm>
            <a:off x="381000" y="3048000"/>
            <a:ext cx="2743200" cy="1219200"/>
          </a:xfrm>
          <a:prstGeom prst="wedgeRectCallout">
            <a:avLst>
              <a:gd name="adj1" fmla="val 115983"/>
              <a:gd name="adj2" fmla="val 44590"/>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Lập trình trên mạch, xóa theo sector hay  mọi cell </a:t>
            </a:r>
            <a:endParaRPr lang="en-US" sz="2400" spc="-120">
              <a:latin typeface="Tahoma" pitchFamily="34" charset="0"/>
              <a:ea typeface="Tahoma" pitchFamily="34" charset="0"/>
              <a:cs typeface="Tahoma" pitchFamily="34" charset="0"/>
            </a:endParaRPr>
          </a:p>
        </p:txBody>
      </p:sp>
      <p:sp>
        <p:nvSpPr>
          <p:cNvPr id="20" name="Rectangular Callout 19"/>
          <p:cNvSpPr/>
          <p:nvPr/>
        </p:nvSpPr>
        <p:spPr>
          <a:xfrm>
            <a:off x="457200" y="1447800"/>
            <a:ext cx="2819400" cy="1143000"/>
          </a:xfrm>
          <a:prstGeom prst="wedgeRectCallout">
            <a:avLst>
              <a:gd name="adj1" fmla="val 123903"/>
              <a:gd name="adj2" fmla="val 70858"/>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Lập trình trên mạch, xóa được theo từng byte</a:t>
            </a:r>
            <a:endParaRPr lang="en-US" sz="2400" spc="-120">
              <a:latin typeface="Tahoma" pitchFamily="34" charset="0"/>
              <a:ea typeface="Tahoma" pitchFamily="34" charset="0"/>
              <a:cs typeface="Tahoma" pitchFamily="34" charset="0"/>
            </a:endParaRPr>
          </a:p>
        </p:txBody>
      </p:sp>
      <p:sp>
        <p:nvSpPr>
          <p:cNvPr id="21" name="TextBox 20"/>
          <p:cNvSpPr txBox="1"/>
          <p:nvPr/>
        </p:nvSpPr>
        <p:spPr>
          <a:xfrm rot="16200000">
            <a:off x="5641033" y="4188767"/>
            <a:ext cx="4114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Mức độ phức tạp và chi phí</a:t>
            </a:r>
            <a:endParaRPr lang="en-US" sz="2400" spc="-120">
              <a:latin typeface="Tahoma" pitchFamily="34" charset="0"/>
              <a:ea typeface="Tahoma" pitchFamily="34" charset="0"/>
              <a:cs typeface="Tahoma" pitchFamily="34" charset="0"/>
            </a:endParaRPr>
          </a:p>
        </p:txBody>
      </p:sp>
      <p:sp>
        <p:nvSpPr>
          <p:cNvPr id="22" name="Up Arrow 21"/>
          <p:cNvSpPr/>
          <p:nvPr/>
        </p:nvSpPr>
        <p:spPr>
          <a:xfrm>
            <a:off x="7543800" y="1981200"/>
            <a:ext cx="304800" cy="8382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5" fill="hold" grpId="1" nodeType="clickEffect">
                                  <p:stCondLst>
                                    <p:cond delay="0"/>
                                  </p:stCondLst>
                                  <p:childTnLst>
                                    <p:animEffect transition="out" filter="blinds(vertical)">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9"/>
                                        </p:tgtEl>
                                      </p:cBhvr>
                                    </p:animEffect>
                                    <p:set>
                                      <p:cBhvr>
                                        <p:cTn id="48" dur="1" fill="hold">
                                          <p:stCondLst>
                                            <p:cond delay="19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2000"/>
                                        <p:tgtEl>
                                          <p:spTgt spid="20"/>
                                        </p:tgtEl>
                                      </p:cBhvr>
                                    </p:animEffect>
                                    <p:set>
                                      <p:cBhvr>
                                        <p:cTn id="58"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RAM bán dẫn:</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838200"/>
            <a:ext cx="8229600" cy="2308324"/>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RAM: Random Access Memory</a:t>
            </a:r>
          </a:p>
          <a:p>
            <a:pPr>
              <a:buFontTx/>
              <a:buChar char="-"/>
            </a:pPr>
            <a:r>
              <a:rPr lang="en-US" sz="2400" spc="-120" smtClean="0">
                <a:latin typeface="Tahoma" pitchFamily="34" charset="0"/>
                <a:ea typeface="Tahoma" pitchFamily="34" charset="0"/>
                <a:cs typeface="Tahoma" pitchFamily="34" charset="0"/>
              </a:rPr>
              <a:t> Read/Write Memory</a:t>
            </a:r>
          </a:p>
          <a:p>
            <a:pPr>
              <a:buFontTx/>
              <a:buChar char="-"/>
            </a:pPr>
            <a:r>
              <a:rPr lang="en-US" sz="2400" spc="-120" smtClean="0">
                <a:latin typeface="Tahoma" pitchFamily="34" charset="0"/>
                <a:ea typeface="Tahoma" pitchFamily="34" charset="0"/>
                <a:cs typeface="Tahoma" pitchFamily="34" charset="0"/>
              </a:rPr>
              <a:t> Bộ  nhớ tạm</a:t>
            </a:r>
          </a:p>
          <a:p>
            <a:r>
              <a:rPr lang="en-US" sz="2400" spc="-120" smtClean="0">
                <a:latin typeface="Tahoma" pitchFamily="34" charset="0"/>
                <a:ea typeface="Tahoma" pitchFamily="34" charset="0"/>
                <a:cs typeface="Tahoma" pitchFamily="34" charset="0"/>
              </a:rPr>
              <a:t>Yếu điểm: không kiên định (volatile:mất dữ liệu khi ngắt/mất điện)</a:t>
            </a:r>
          </a:p>
          <a:p>
            <a:r>
              <a:rPr lang="en-US" sz="2400" spc="-120" smtClean="0">
                <a:latin typeface="Tahoma" pitchFamily="34" charset="0"/>
                <a:ea typeface="Tahoma" pitchFamily="34" charset="0"/>
                <a:cs typeface="Tahoma" pitchFamily="34" charset="0"/>
              </a:rPr>
              <a:t>              </a:t>
            </a:r>
            <a:r>
              <a:rPr lang="en-US" sz="2400" spc="-120" smtClean="0">
                <a:solidFill>
                  <a:srgbClr val="FF0000"/>
                </a:solidFill>
                <a:latin typeface="Tahoma" pitchFamily="34" charset="0"/>
                <a:ea typeface="Tahoma" pitchFamily="34" charset="0"/>
                <a:cs typeface="Tahoma" pitchFamily="34" charset="0"/>
                <a:sym typeface="Wingdings 3"/>
              </a:rPr>
              <a:t> </a:t>
            </a:r>
            <a:r>
              <a:rPr lang="en-US" sz="2400" spc="-120" smtClean="0">
                <a:latin typeface="Tahoma" pitchFamily="34" charset="0"/>
                <a:ea typeface="Tahoma" pitchFamily="34" charset="0"/>
                <a:cs typeface="Tahoma" pitchFamily="34" charset="0"/>
              </a:rPr>
              <a:t>CMOS RAM dùng pin lưu dữ liệu </a:t>
            </a:r>
          </a:p>
          <a:p>
            <a:r>
              <a:rPr lang="en-US" sz="2400" spc="-120" smtClean="0">
                <a:latin typeface="Tahoma" pitchFamily="34" charset="0"/>
                <a:ea typeface="Tahoma" pitchFamily="34" charset="0"/>
                <a:cs typeface="Tahoma" pitchFamily="34" charset="0"/>
              </a:rPr>
              <a:t> Ưu điểm: Dễ ghi/đọc </a:t>
            </a:r>
            <a:endParaRPr lang="en-US" sz="2400" spc="-120">
              <a:latin typeface="Tahoma" pitchFamily="34" charset="0"/>
              <a:ea typeface="Tahoma" pitchFamily="34" charset="0"/>
              <a:cs typeface="Tahoma" pitchFamily="34" charset="0"/>
            </a:endParaRPr>
          </a:p>
        </p:txBody>
      </p:sp>
      <p:sp>
        <p:nvSpPr>
          <p:cNvPr id="7" name="TextBox 6"/>
          <p:cNvSpPr txBox="1"/>
          <p:nvPr/>
        </p:nvSpPr>
        <p:spPr>
          <a:xfrm>
            <a:off x="304800" y="3225225"/>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 trúc 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3940076"/>
            <a:ext cx="82296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RAM: gồm nhiều thanh ghi, chứa các từ data đơn, với địa chỉ riêng</a:t>
            </a:r>
          </a:p>
          <a:p>
            <a:r>
              <a:rPr lang="en-US" sz="2400" spc="-120" smtClean="0">
                <a:latin typeface="Tahoma" pitchFamily="34" charset="0"/>
                <a:ea typeface="Tahoma" pitchFamily="34" charset="0"/>
                <a:cs typeface="Tahoma" pitchFamily="34" charset="0"/>
              </a:rPr>
              <a:t>Dung lượng: 1K, 4K, 8K, 16K, 64K, 128K, 256K, và 1024K</a:t>
            </a:r>
          </a:p>
          <a:p>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Mở rộng dung lượng: bằng cách tổ hợp nhiều chip nhớ </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strips(downRight)">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left)">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5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dissolve">
                                      <p:cBhvr>
                                        <p:cTn id="38" dur="500"/>
                                        <p:tgtEl>
                                          <p:spTgt spid="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wipe(left)">
                                      <p:cBhvr>
                                        <p:cTn id="43" dur="500"/>
                                        <p:tgtEl>
                                          <p:spTgt spid="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animEffect transition="in" filter="strips(downRight)">
                                      <p:cBhvr>
                                        <p:cTn id="48" dur="500"/>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Effect transition="in" filter="wipe(left)">
                                      <p:cBhvr>
                                        <p:cTn id="5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Box 5"/>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Kiến trúc 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152400" y="838200"/>
            <a:ext cx="8229600" cy="3046988"/>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Kiến trúc RAM chứa 64 từ 4 bit (64 x 4). Địa chỉ từ 0 đến 63</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Do 64 = 2</a:t>
            </a:r>
            <a:r>
              <a:rPr lang="en-US" sz="2400" spc="-120" baseline="30000" smtClean="0">
                <a:latin typeface="Tahoma" pitchFamily="34" charset="0"/>
                <a:ea typeface="Tahoma" pitchFamily="34" charset="0"/>
                <a:cs typeface="Tahoma" pitchFamily="34" charset="0"/>
              </a:rPr>
              <a:t>6</a:t>
            </a:r>
            <a:r>
              <a:rPr lang="en-US" sz="2400" spc="-120" smtClean="0">
                <a:latin typeface="Tahoma" pitchFamily="34" charset="0"/>
                <a:ea typeface="Tahoma" pitchFamily="34" charset="0"/>
                <a:cs typeface="Tahoma" pitchFamily="34" charset="0"/>
              </a:rPr>
              <a:t>, bộ giải mã cần 6 đường bit vào  </a:t>
            </a:r>
          </a:p>
          <a:p>
            <a:r>
              <a:rPr lang="en-US" sz="2400" spc="-120" smtClean="0">
                <a:latin typeface="Tahoma" pitchFamily="34" charset="0"/>
                <a:ea typeface="Tahoma" pitchFamily="34" charset="0"/>
                <a:cs typeface="Tahoma" pitchFamily="34" charset="0"/>
              </a:rPr>
              <a:t>Giả sử: mã địa chỉ</a:t>
            </a:r>
          </a:p>
          <a:p>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5</a:t>
            </a:r>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4</a:t>
            </a:r>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3</a:t>
            </a:r>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1</a:t>
            </a:r>
            <a:r>
              <a:rPr lang="en-US" sz="2400" spc="-120" smtClean="0">
                <a:latin typeface="Tahoma" pitchFamily="34" charset="0"/>
                <a:ea typeface="Tahoma" pitchFamily="34" charset="0"/>
                <a:cs typeface="Tahoma" pitchFamily="34" charset="0"/>
              </a:rPr>
              <a:t>A</a:t>
            </a:r>
            <a:r>
              <a:rPr lang="en-US" sz="2400" spc="-120" baseline="-25000" smtClean="0">
                <a:latin typeface="Tahoma" pitchFamily="34" charset="0"/>
                <a:ea typeface="Tahoma" pitchFamily="34" charset="0"/>
                <a:cs typeface="Tahoma" pitchFamily="34" charset="0"/>
              </a:rPr>
              <a:t>0</a:t>
            </a:r>
            <a:r>
              <a:rPr lang="en-US" sz="2400" spc="-120" smtClean="0">
                <a:latin typeface="Tahoma" pitchFamily="34" charset="0"/>
                <a:ea typeface="Tahoma" pitchFamily="34" charset="0"/>
                <a:cs typeface="Tahoma" pitchFamily="34" charset="0"/>
              </a:rPr>
              <a:t>=011010</a:t>
            </a:r>
          </a:p>
          <a:p>
            <a:r>
              <a:rPr lang="en-US" sz="2400" spc="-120" smtClean="0">
                <a:latin typeface="Tahoma" pitchFamily="34" charset="0"/>
                <a:ea typeface="Tahoma" pitchFamily="34" charset="0"/>
                <a:cs typeface="Tahoma" pitchFamily="34" charset="0"/>
              </a:rPr>
              <a:t>Địa chỉ 011010</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 = 26</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a:t>
            </a:r>
          </a:p>
          <a:p>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a:t>
            </a:r>
            <a:r>
              <a:rPr lang="en-US" sz="2400" spc="-120" smtClean="0">
                <a:latin typeface="Tahoma" pitchFamily="34" charset="0"/>
                <a:ea typeface="Tahoma" pitchFamily="34" charset="0"/>
                <a:cs typeface="Tahoma" pitchFamily="34" charset="0"/>
              </a:rPr>
              <a:t>Ngõ ra 26 = 1, </a:t>
            </a:r>
          </a:p>
          <a:p>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a:t>
            </a:r>
            <a:r>
              <a:rPr lang="en-US" sz="2400" spc="-120" smtClean="0">
                <a:latin typeface="Tahoma" pitchFamily="34" charset="0"/>
                <a:ea typeface="Tahoma" pitchFamily="34" charset="0"/>
                <a:cs typeface="Tahoma" pitchFamily="34" charset="0"/>
              </a:rPr>
              <a:t>chọn thanh ghi 26</a:t>
            </a:r>
          </a:p>
          <a:p>
            <a:r>
              <a:rPr lang="en-US" sz="2400" spc="-120" smtClean="0">
                <a:latin typeface="Tahoma" pitchFamily="34" charset="0"/>
                <a:ea typeface="Tahoma" pitchFamily="34" charset="0"/>
                <a:cs typeface="Tahoma" pitchFamily="34" charset="0"/>
              </a:rPr>
              <a:t>Cho ghi/đọc</a:t>
            </a:r>
            <a:endParaRPr lang="en-US" sz="2400" spc="-12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200400" y="1694317"/>
            <a:ext cx="5629276" cy="4935083"/>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strips(downRigh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strips(downRigh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dissolv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dissolv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dissolve">
                                      <p:cBhvr>
                                        <p:cTn id="40" dur="500"/>
                                        <p:tgtEl>
                                          <p:spTgt spid="7">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dissolve">
                                      <p:cBhvr>
                                        <p:cTn id="4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5" name="TextBox 4"/>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838200"/>
            <a:ext cx="8458200" cy="830997"/>
          </a:xfrm>
          <a:prstGeom prst="rect">
            <a:avLst/>
          </a:prstGeom>
          <a:noFill/>
        </p:spPr>
        <p:txBody>
          <a:bodyPr wrap="square" rtlCol="0">
            <a:spAutoFit/>
          </a:bodyPr>
          <a:lstStyle/>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2147 là RAM NMOS với 4K x 1, các ngõ vào và ra riêng, chọn mạch CS ở mức thấp, vẽ sơ đồ logic </a:t>
            </a:r>
            <a:endParaRPr lang="en-US" sz="2400" spc="-12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2286000" y="1606107"/>
            <a:ext cx="1752600" cy="3804093"/>
          </a:xfrm>
          <a:prstGeom prst="rect">
            <a:avLst/>
          </a:prstGeom>
          <a:noFill/>
          <a:ln w="9525">
            <a:noFill/>
            <a:miter lim="800000"/>
            <a:headEnd/>
            <a:tailEnd/>
          </a:ln>
        </p:spPr>
      </p:pic>
      <p:sp>
        <p:nvSpPr>
          <p:cNvPr id="9" name="TextBox 8"/>
          <p:cNvSpPr txBox="1"/>
          <p:nvPr/>
        </p:nvSpPr>
        <p:spPr>
          <a:xfrm>
            <a:off x="304800" y="5505271"/>
            <a:ext cx="8458200" cy="1200329"/>
          </a:xfrm>
          <a:prstGeom prst="rect">
            <a:avLst/>
          </a:prstGeom>
          <a:noFill/>
        </p:spPr>
        <p:txBody>
          <a:bodyPr wrap="square" rtlCol="0">
            <a:spAutoFit/>
          </a:bodyPr>
          <a:lstStyle/>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MCM6206 là RAM CMOS; với 32K x 8 các ngõ vào/ra chung, chọn mạch CE tác động mức thấp, chọn mạch ra OE tác động mức thấp,  vẽ sơ đồ logic </a:t>
            </a:r>
            <a:endParaRPr lang="en-US" sz="2400" spc="-12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4" cstate="print"/>
          <a:srcRect/>
          <a:stretch>
            <a:fillRect/>
          </a:stretch>
        </p:blipFill>
        <p:spPr bwMode="auto">
          <a:xfrm>
            <a:off x="5029200" y="1869040"/>
            <a:ext cx="2895600" cy="3464960"/>
          </a:xfrm>
          <a:prstGeom prst="rect">
            <a:avLst/>
          </a:prstGeom>
          <a:noFill/>
          <a:ln w="9525">
            <a:noFill/>
            <a:miter lim="800000"/>
            <a:headEnd/>
            <a:tailEnd/>
          </a:ln>
        </p:spPr>
      </p:pic>
      <p:cxnSp>
        <p:nvCxnSpPr>
          <p:cNvPr id="10" name="Straight Connector 9"/>
          <p:cNvCxnSpPr/>
          <p:nvPr/>
        </p:nvCxnSpPr>
        <p:spPr>
          <a:xfrm>
            <a:off x="1905000" y="12954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59436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24600" y="59436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dissolv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wedge">
                                      <p:cBhvr>
                                        <p:cTn id="22"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4" name="TextBox 3"/>
          <p:cNvSpPr txBox="1"/>
          <p:nvPr/>
        </p:nvSpPr>
        <p:spPr>
          <a:xfrm>
            <a:off x="228600" y="152400"/>
            <a:ext cx="6096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RAM tĩnh SRAM (Static 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798750" y="2209800"/>
            <a:ext cx="5135450" cy="3429000"/>
          </a:xfrm>
          <a:prstGeom prst="rect">
            <a:avLst/>
          </a:prstGeom>
          <a:noFill/>
          <a:ln w="9525">
            <a:noFill/>
            <a:miter lim="800000"/>
            <a:headEnd/>
            <a:tailEnd/>
          </a:ln>
        </p:spPr>
      </p:pic>
      <p:sp>
        <p:nvSpPr>
          <p:cNvPr id="6" name="TextBox 5"/>
          <p:cNvSpPr txBox="1"/>
          <p:nvPr/>
        </p:nvSpPr>
        <p:spPr>
          <a:xfrm>
            <a:off x="228600" y="838200"/>
            <a:ext cx="84582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Dùng công nghệ BJT (tốc độ), MOS (dung lượng) hay BiCMOS</a:t>
            </a:r>
          </a:p>
          <a:p>
            <a:r>
              <a:rPr lang="en-US" sz="2400" spc="-120" smtClean="0">
                <a:latin typeface="Tahoma" pitchFamily="34" charset="0"/>
                <a:ea typeface="Tahoma" pitchFamily="34" charset="0"/>
                <a:cs typeface="Tahoma" pitchFamily="34" charset="0"/>
              </a:rPr>
              <a:t>Thường dùng RAM NMOS hay CMOS (dung lượng + tốc độ)</a:t>
            </a:r>
          </a:p>
          <a:p>
            <a:endParaRPr lang="en-US" sz="2400" spc="-120">
              <a:latin typeface="Tahoma" pitchFamily="34" charset="0"/>
              <a:ea typeface="Tahoma" pitchFamily="34" charset="0"/>
              <a:cs typeface="Tahoma" pitchFamily="34" charset="0"/>
            </a:endParaRPr>
          </a:p>
        </p:txBody>
      </p:sp>
      <p:sp>
        <p:nvSpPr>
          <p:cNvPr id="7" name="Rectangular Callout 6"/>
          <p:cNvSpPr/>
          <p:nvPr/>
        </p:nvSpPr>
        <p:spPr>
          <a:xfrm>
            <a:off x="152400" y="2971800"/>
            <a:ext cx="1447800" cy="685800"/>
          </a:xfrm>
          <a:prstGeom prst="wedgeRectCallout">
            <a:avLst>
              <a:gd name="adj1" fmla="val 101657"/>
              <a:gd name="adj2" fmla="val 106281"/>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Flip -Flop</a:t>
            </a:r>
            <a:r>
              <a:rPr lang="en-US" smtClean="0"/>
              <a:t> </a:t>
            </a:r>
            <a:endParaRPr lang="en-US"/>
          </a:p>
        </p:txBody>
      </p:sp>
      <p:sp>
        <p:nvSpPr>
          <p:cNvPr id="8" name="Rectangular Callout 7"/>
          <p:cNvSpPr/>
          <p:nvPr/>
        </p:nvSpPr>
        <p:spPr>
          <a:xfrm>
            <a:off x="7086600" y="2971800"/>
            <a:ext cx="1447800" cy="685800"/>
          </a:xfrm>
          <a:prstGeom prst="wedgeRectCallout">
            <a:avLst>
              <a:gd name="adj1" fmla="val -98187"/>
              <a:gd name="adj2" fmla="val 116232"/>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Flip -Flop</a:t>
            </a:r>
            <a:r>
              <a:rPr lang="en-US" smtClean="0"/>
              <a:t> </a:t>
            </a:r>
            <a:endParaRPr 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edge">
                                      <p:cBhvr>
                                        <p:cTn id="17" dur="20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8"/>
                                        </p:tgtEl>
                                      </p:cBhvr>
                                    </p:animEffect>
                                    <p:set>
                                      <p:cBhvr>
                                        <p:cTn id="3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5" name="TextBox 4"/>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SRAM timing: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3035754" y="156411"/>
            <a:ext cx="5422446" cy="3196389"/>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101719" y="3276600"/>
            <a:ext cx="5356481" cy="3429000"/>
          </a:xfrm>
          <a:prstGeom prst="rect">
            <a:avLst/>
          </a:prstGeom>
          <a:noFill/>
          <a:ln w="9525">
            <a:noFill/>
            <a:miter lim="800000"/>
            <a:headEnd/>
            <a:tailEnd/>
          </a:ln>
        </p:spPr>
      </p:pic>
      <p:sp>
        <p:nvSpPr>
          <p:cNvPr id="6" name="TextBox 5"/>
          <p:cNvSpPr txBox="1"/>
          <p:nvPr/>
        </p:nvSpPr>
        <p:spPr>
          <a:xfrm>
            <a:off x="228600" y="1056144"/>
            <a:ext cx="2667000" cy="2677656"/>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Các chip RAM thường được dùng làm bộ nhớ trong của CPU, </a:t>
            </a:r>
          </a:p>
          <a:p>
            <a:r>
              <a:rPr lang="en-US" sz="2400" spc="-120" smtClean="0">
                <a:latin typeface="Tahoma" pitchFamily="34" charset="0"/>
                <a:ea typeface="Tahoma" pitchFamily="34" charset="0"/>
                <a:cs typeface="Tahoma" pitchFamily="34" charset="0"/>
              </a:rPr>
              <a:t>nên phải có tốc độ nhanh, đáp ứng được với CPU </a:t>
            </a:r>
            <a:endParaRPr lang="en-US" sz="2400" spc="-120">
              <a:latin typeface="Tahoma" pitchFamily="34" charset="0"/>
              <a:ea typeface="Tahoma" pitchFamily="34" charset="0"/>
              <a:cs typeface="Tahoma" pitchFamily="34" charset="0"/>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228600" y="1524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967561"/>
            <a:ext cx="8458200" cy="3877985"/>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Understand and correctly use the terminology associated with memory systems.</a:t>
            </a:r>
          </a:p>
          <a:p>
            <a:pPr>
              <a:spcBef>
                <a:spcPts val="600"/>
              </a:spcBef>
            </a:pPr>
            <a:r>
              <a:rPr lang="en-US" sz="2400" spc="-100" smtClean="0">
                <a:latin typeface="Tahoma" pitchFamily="34" charset="0"/>
                <a:ea typeface="Tahoma" pitchFamily="34" charset="0"/>
                <a:cs typeface="Tahoma" pitchFamily="34" charset="0"/>
              </a:rPr>
              <a:t>Describe the difference between read/write memory and read-only</a:t>
            </a:r>
          </a:p>
          <a:p>
            <a:pPr>
              <a:spcBef>
                <a:spcPts val="600"/>
              </a:spcBef>
            </a:pPr>
            <a:r>
              <a:rPr lang="en-US" sz="2400" spc="-100" smtClean="0">
                <a:latin typeface="Tahoma" pitchFamily="34" charset="0"/>
                <a:ea typeface="Tahoma" pitchFamily="34" charset="0"/>
                <a:cs typeface="Tahoma" pitchFamily="34" charset="0"/>
              </a:rPr>
              <a:t>memory.</a:t>
            </a:r>
          </a:p>
          <a:p>
            <a:pPr>
              <a:spcBef>
                <a:spcPts val="600"/>
              </a:spcBef>
            </a:pPr>
            <a:r>
              <a:rPr lang="en-US" sz="2400" spc="-100" smtClean="0">
                <a:latin typeface="Tahoma" pitchFamily="34" charset="0"/>
                <a:ea typeface="Tahoma" pitchFamily="34" charset="0"/>
                <a:cs typeface="Tahoma" pitchFamily="34" charset="0"/>
              </a:rPr>
              <a:t>Discuss the difference between volatile and nonvolatile memory.</a:t>
            </a:r>
          </a:p>
          <a:p>
            <a:pPr>
              <a:spcBef>
                <a:spcPts val="600"/>
              </a:spcBef>
            </a:pPr>
            <a:r>
              <a:rPr lang="en-US" sz="2400" spc="-100" smtClean="0">
                <a:latin typeface="Tahoma" pitchFamily="34" charset="0"/>
                <a:ea typeface="Tahoma" pitchFamily="34" charset="0"/>
                <a:cs typeface="Tahoma" pitchFamily="34" charset="0"/>
              </a:rPr>
              <a:t>Determine the capacity of a memory device from its inputs and</a:t>
            </a:r>
          </a:p>
          <a:p>
            <a:pPr>
              <a:spcBef>
                <a:spcPts val="600"/>
              </a:spcBef>
            </a:pPr>
            <a:r>
              <a:rPr lang="en-US" sz="2400" spc="-100" smtClean="0">
                <a:latin typeface="Tahoma" pitchFamily="34" charset="0"/>
                <a:ea typeface="Tahoma" pitchFamily="34" charset="0"/>
                <a:cs typeface="Tahoma" pitchFamily="34" charset="0"/>
              </a:rPr>
              <a:t>outputs.</a:t>
            </a:r>
          </a:p>
          <a:p>
            <a:pPr>
              <a:spcBef>
                <a:spcPts val="600"/>
              </a:spcBef>
            </a:pPr>
            <a:r>
              <a:rPr lang="en-US" sz="2400" spc="-100" smtClean="0">
                <a:latin typeface="Tahoma" pitchFamily="34" charset="0"/>
                <a:ea typeface="Tahoma" pitchFamily="34" charset="0"/>
                <a:cs typeface="Tahoma" pitchFamily="34" charset="0"/>
              </a:rPr>
              <a:t>Outline the steps that occur when the CPU reads from or writes to memory.</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ssolv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ssolv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chip SRAM: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213360" y="2743200"/>
            <a:ext cx="4511040" cy="28194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979068" y="3505200"/>
            <a:ext cx="3860132" cy="2133600"/>
          </a:xfrm>
          <a:prstGeom prst="rect">
            <a:avLst/>
          </a:prstGeom>
          <a:noFill/>
          <a:ln w="9525">
            <a:noFill/>
            <a:miter lim="800000"/>
            <a:headEnd/>
            <a:tailEnd/>
          </a:ln>
        </p:spPr>
      </p:pic>
      <p:sp>
        <p:nvSpPr>
          <p:cNvPr id="9" name="TextBox 8"/>
          <p:cNvSpPr txBox="1"/>
          <p:nvPr/>
        </p:nvSpPr>
        <p:spPr>
          <a:xfrm>
            <a:off x="381000" y="990600"/>
            <a:ext cx="80772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Một thí dụ của IC SRAM là MCM264 CMOS 8K x 8K có chu kỳ đọc và ghi là 12 ns và công suất stand by bé hơn 100mW.</a:t>
            </a:r>
          </a:p>
          <a:p>
            <a:r>
              <a:rPr lang="en-US" sz="2400" spc="-120" smtClean="0">
                <a:latin typeface="Tahoma" pitchFamily="34" charset="0"/>
                <a:ea typeface="Tahoma" pitchFamily="34" charset="0"/>
                <a:cs typeface="Tahoma" pitchFamily="34" charset="0"/>
              </a:rPr>
              <a:t>IC có 13 đường địa chỉ vào do 2</a:t>
            </a:r>
            <a:r>
              <a:rPr lang="en-US" sz="2400" spc="-120" baseline="30000" smtClean="0">
                <a:latin typeface="Tahoma" pitchFamily="34" charset="0"/>
                <a:ea typeface="Tahoma" pitchFamily="34" charset="0"/>
                <a:cs typeface="Tahoma" pitchFamily="34" charset="0"/>
              </a:rPr>
              <a:t>13</a:t>
            </a:r>
            <a:r>
              <a:rPr lang="en-US" sz="2400" spc="-120" smtClean="0">
                <a:latin typeface="Tahoma" pitchFamily="34" charset="0"/>
                <a:ea typeface="Tahoma" pitchFamily="34" charset="0"/>
                <a:cs typeface="Tahoma" pitchFamily="34" charset="0"/>
              </a:rPr>
              <a:t> = 8192 = 8K, và 8 đường I/O</a:t>
            </a:r>
            <a:endParaRPr lang="en-US" sz="2400" spc="-120">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dissolv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dissolve">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dissolv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762000" y="1980511"/>
            <a:ext cx="7150790" cy="3963089"/>
          </a:xfrm>
          <a:prstGeom prst="rect">
            <a:avLst/>
          </a:prstGeom>
          <a:noFill/>
          <a:ln w="9525">
            <a:noFill/>
            <a:miter lim="800000"/>
            <a:headEnd/>
            <a:tailEnd/>
          </a:ln>
        </p:spPr>
      </p:pic>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chip SRAM: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81000" y="838200"/>
            <a:ext cx="83820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Chuẩn công nghiệp do JEDEC (Joint Electronic Device Engineering Council) cho phép hoán chuyển giữa các chip nhớ)</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dissolv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4" name="TextBox 3"/>
          <p:cNvSpPr txBox="1"/>
          <p:nvPr/>
        </p:nvSpPr>
        <p:spPr>
          <a:xfrm>
            <a:off x="228600" y="152400"/>
            <a:ext cx="54864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chip SRAM: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81000" y="838200"/>
            <a:ext cx="8382000" cy="5262979"/>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Hệ thống gồm chip ROM (2764) 8Kx8 và 2 SRAM (6264) 8Kx8. Toàn không gian của ROM 8 x 8K được dùng lưu trữ các lệnh của CPU. Muốn nâng cấp hệ thống để có một số lưu trữ đọc/ghi nonvolatile. Cho biết phương thức thực hiện?</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Có thể thay EEPROM 2864 vào một trong các socket của RAM (tương thích về cơ). Khác biệt cơ bản về chức năng là thời gian ghi của EEPROM dài hơn.</a:t>
            </a:r>
          </a:p>
          <a:p>
            <a:r>
              <a:rPr lang="en-US" sz="2400" spc="-120" smtClean="0">
                <a:latin typeface="Tahoma" pitchFamily="34" charset="0"/>
                <a:ea typeface="Tahoma" pitchFamily="34" charset="0"/>
                <a:cs typeface="Tahoma" pitchFamily="34" charset="0"/>
              </a:rPr>
              <a:t>Thực hiện thay đổi chương trình của vi tính đối với linh kiện nhớ mới. Cần thay ROM chứa chương trình với dung lượng lớn hơn (cho thay đổi chương trình).</a:t>
            </a:r>
          </a:p>
          <a:p>
            <a:r>
              <a:rPr lang="en-US" sz="2400" spc="-120" smtClean="0">
                <a:latin typeface="Tahoma" pitchFamily="34" charset="0"/>
                <a:ea typeface="Tahoma" pitchFamily="34" charset="0"/>
                <a:cs typeface="Tahoma" pitchFamily="34" charset="0"/>
              </a:rPr>
              <a:t>Dùng ROM 27C256 32K x 8 có cùng sơ đồ chân với 2764.</a:t>
            </a:r>
          </a:p>
          <a:p>
            <a:r>
              <a:rPr lang="en-US" sz="2400" spc="-120" smtClean="0">
                <a:latin typeface="Tahoma" pitchFamily="34" charset="0"/>
                <a:ea typeface="Tahoma" pitchFamily="34" charset="0"/>
                <a:cs typeface="Tahoma" pitchFamily="34" charset="0"/>
              </a:rPr>
              <a:t>Kết nối thêm các đường địa chỉ (A</a:t>
            </a:r>
            <a:r>
              <a:rPr lang="en-US" sz="2400" spc="-120" baseline="-25000" smtClean="0">
                <a:latin typeface="Tahoma" pitchFamily="34" charset="0"/>
                <a:ea typeface="Tahoma" pitchFamily="34" charset="0"/>
                <a:cs typeface="Tahoma" pitchFamily="34" charset="0"/>
              </a:rPr>
              <a:t>13</a:t>
            </a:r>
            <a:r>
              <a:rPr lang="en-US" sz="2400" spc="-120" smtClean="0">
                <a:latin typeface="Tahoma" pitchFamily="34" charset="0"/>
                <a:ea typeface="Tahoma" pitchFamily="34" charset="0"/>
                <a:cs typeface="Tahoma" pitchFamily="34" charset="0"/>
              </a:rPr>
              <a:t> đến A</a:t>
            </a:r>
            <a:r>
              <a:rPr lang="en-US" sz="2400" spc="-120" baseline="-25000" smtClean="0">
                <a:latin typeface="Tahoma" pitchFamily="34" charset="0"/>
                <a:ea typeface="Tahoma" pitchFamily="34" charset="0"/>
                <a:cs typeface="Tahoma" pitchFamily="34" charset="0"/>
              </a:rPr>
              <a:t>14</a:t>
            </a:r>
            <a:r>
              <a:rPr lang="en-US" sz="2400" spc="-120" smtClean="0">
                <a:latin typeface="Tahoma" pitchFamily="34" charset="0"/>
                <a:ea typeface="Tahoma" pitchFamily="34" charset="0"/>
                <a:cs typeface="Tahoma" pitchFamily="34" charset="0"/>
              </a:rPr>
              <a:t>) rồi thay chip ROM</a:t>
            </a: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dissolv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dissolv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dissolve">
                                      <p:cBhvr>
                                        <p:cTn id="28" dur="500"/>
                                        <p:tgtEl>
                                          <p:spTgt spid="5">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dissolve">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RAM động DRAM (Dynamic 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1395948"/>
            <a:ext cx="8991600" cy="3785652"/>
          </a:xfrm>
          <a:prstGeom prst="rect">
            <a:avLst/>
          </a:prstGeom>
          <a:noFill/>
        </p:spPr>
        <p:txBody>
          <a:bodyPr wrap="square" rtlCol="0">
            <a:spAutoFit/>
          </a:bodyPr>
          <a:lstStyle/>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DRAM dùng công nghệ MOS (SRAM dùng FF) ở dạng tụ MOS (vài pF).</a:t>
            </a:r>
          </a:p>
          <a:p>
            <a:r>
              <a:rPr lang="en-US" sz="2400" spc="-120" smtClean="0">
                <a:solidFill>
                  <a:srgbClr val="0070C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Làm tươi DRAM (DRAM refreshing):</a:t>
            </a:r>
          </a:p>
          <a:p>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rPr>
              <a:t> Cần làm tươi DRAM (tụ bị rò rỉ điện, làm thất thoát dữ liệu)</a:t>
            </a:r>
          </a:p>
          <a:p>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 Các cell trong chip DRAM, cần làm tươi mỗi 2, 4, hay 8 ms.</a:t>
            </a:r>
          </a:p>
          <a:p>
            <a:r>
              <a:rPr lang="en-US" sz="2400" spc="-120" smtClean="0">
                <a:latin typeface="Tahoma" pitchFamily="34" charset="0"/>
                <a:ea typeface="Tahoma" pitchFamily="34" charset="0"/>
                <a:cs typeface="Tahoma" pitchFamily="34" charset="0"/>
              </a:rPr>
              <a:t> </a:t>
            </a:r>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Yếu điểm của DRAM (so với SRAM) do cần hệ làm tươi.</a:t>
            </a:r>
          </a:p>
          <a:p>
            <a:r>
              <a:rPr lang="en-US" sz="2400" spc="-120" smtClean="0">
                <a:latin typeface="Tahoma" pitchFamily="34" charset="0"/>
                <a:ea typeface="Tahoma" pitchFamily="34" charset="0"/>
                <a:cs typeface="Tahoma" pitchFamily="34" charset="0"/>
              </a:rPr>
              <a:t> </a:t>
            </a:r>
            <a:r>
              <a:rPr lang="en-US" sz="2400" spc="-120" smtClean="0">
                <a:solidFill>
                  <a:srgbClr val="0070C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Ưu điểm:</a:t>
            </a:r>
          </a:p>
          <a:p>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Cấu trúc đơn giản: DRAM thường có dung lượng gấp 4 lần SRAM. </a:t>
            </a:r>
          </a:p>
          <a:p>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rPr>
              <a:t>  Dung lượng tăng, cần không gian bé hơn.</a:t>
            </a:r>
          </a:p>
          <a:p>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rPr>
              <a:t> Chi phí lưu trữ chỉ từ 1/5 đến ¼ so với SRAM</a:t>
            </a:r>
          </a:p>
          <a:p>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rPr>
              <a:t> Công suất tiêu thụ 1/6 so với SRAM, hệ thống gọn hơn</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Righ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trips(down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dissolve">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dissolve">
                                      <p:cBhvr>
                                        <p:cTn id="43" dur="500"/>
                                        <p:tgtEl>
                                          <p:spTgt spid="6">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6">
                                            <p:txEl>
                                              <p:pRg st="8" end="8"/>
                                            </p:txEl>
                                          </p:spTgt>
                                        </p:tgtEl>
                                        <p:attrNameLst>
                                          <p:attrName>style.visibility</p:attrName>
                                        </p:attrNameLst>
                                      </p:cBhvr>
                                      <p:to>
                                        <p:strVal val="visible"/>
                                      </p:to>
                                    </p:set>
                                    <p:anim calcmode="lin" valueType="num">
                                      <p:cBhvr additive="base">
                                        <p:cTn id="48"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wipe(left)">
                                      <p:cBhvr>
                                        <p:cTn id="5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Cấu trúc của DRAM: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9200" y="2209800"/>
            <a:ext cx="6629400" cy="4628635"/>
          </a:xfrm>
          <a:prstGeom prst="rect">
            <a:avLst/>
          </a:prstGeom>
          <a:noFill/>
          <a:ln w="9525">
            <a:noFill/>
            <a:miter lim="800000"/>
            <a:headEnd/>
            <a:tailEnd/>
          </a:ln>
        </p:spPr>
      </p:pic>
      <p:sp>
        <p:nvSpPr>
          <p:cNvPr id="8" name="TextBox 7"/>
          <p:cNvSpPr txBox="1"/>
          <p:nvPr/>
        </p:nvSpPr>
        <p:spPr>
          <a:xfrm>
            <a:off x="6019800" y="5715000"/>
            <a:ext cx="25146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Tổ chức các cell trong DRAM 16Kx1 </a:t>
            </a:r>
            <a:endParaRPr lang="en-US" sz="2400" spc="-120">
              <a:latin typeface="Tahoma" pitchFamily="34" charset="0"/>
              <a:ea typeface="Tahoma" pitchFamily="34" charset="0"/>
              <a:cs typeface="Tahoma" pitchFamily="34" charset="0"/>
            </a:endParaRPr>
          </a:p>
        </p:txBody>
      </p:sp>
      <p:sp>
        <p:nvSpPr>
          <p:cNvPr id="9" name="TextBox 8"/>
          <p:cNvSpPr txBox="1"/>
          <p:nvPr/>
        </p:nvSpPr>
        <p:spPr>
          <a:xfrm>
            <a:off x="381000" y="685800"/>
            <a:ext cx="8305800" cy="1569660"/>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Cấu trúc bên trong của DRAM có thể là dải các cell bit đơn (xem hình). Tổ chức 16.384 thành 128 x 128 dải với 14 đường địa chỉ (2</a:t>
            </a:r>
            <a:r>
              <a:rPr lang="en-US" sz="2400" spc="-120" baseline="30000" smtClean="0">
                <a:latin typeface="Tahoma" pitchFamily="34" charset="0"/>
                <a:ea typeface="Tahoma" pitchFamily="34" charset="0"/>
                <a:cs typeface="Tahoma" pitchFamily="34" charset="0"/>
              </a:rPr>
              <a:t>14</a:t>
            </a:r>
            <a:r>
              <a:rPr lang="en-US" sz="2400" spc="-120" smtClean="0">
                <a:latin typeface="Tahoma" pitchFamily="34" charset="0"/>
                <a:ea typeface="Tahoma" pitchFamily="34" charset="0"/>
                <a:cs typeface="Tahoma" pitchFamily="34" charset="0"/>
              </a:rPr>
              <a:t>=16.384); các bit địa chỉ bậc thấp A</a:t>
            </a:r>
            <a:r>
              <a:rPr lang="en-US" sz="2400" spc="-120" baseline="-25000" smtClean="0">
                <a:latin typeface="Tahoma" pitchFamily="34" charset="0"/>
                <a:ea typeface="Tahoma" pitchFamily="34" charset="0"/>
                <a:cs typeface="Tahoma" pitchFamily="34" charset="0"/>
              </a:rPr>
              <a:t>0</a:t>
            </a:r>
            <a:r>
              <a:rPr lang="en-US" sz="2400" spc="-120" smtClean="0">
                <a:latin typeface="Tahoma" pitchFamily="34" charset="0"/>
                <a:ea typeface="Tahoma" pitchFamily="34" charset="0"/>
                <a:cs typeface="Tahoma" pitchFamily="34" charset="0"/>
              </a:rPr>
              <a:t> đến A</a:t>
            </a:r>
            <a:r>
              <a:rPr lang="en-US" sz="2400" spc="-120" baseline="-25000" smtClean="0">
                <a:latin typeface="Tahoma" pitchFamily="34" charset="0"/>
                <a:ea typeface="Tahoma" pitchFamily="34" charset="0"/>
                <a:cs typeface="Tahoma" pitchFamily="34" charset="0"/>
              </a:rPr>
              <a:t>6</a:t>
            </a:r>
            <a:r>
              <a:rPr lang="en-US" sz="2400" spc="-120" smtClean="0">
                <a:latin typeface="Tahoma" pitchFamily="34" charset="0"/>
                <a:ea typeface="Tahoma" pitchFamily="34" charset="0"/>
                <a:cs typeface="Tahoma" pitchFamily="34" charset="0"/>
              </a:rPr>
              <a:t> (chọn cột), các bit địa chỉ bậc cao A</a:t>
            </a:r>
            <a:r>
              <a:rPr lang="en-US" sz="2400" spc="-120" baseline="-25000" smtClean="0">
                <a:latin typeface="Tahoma" pitchFamily="34" charset="0"/>
                <a:ea typeface="Tahoma" pitchFamily="34" charset="0"/>
                <a:cs typeface="Tahoma" pitchFamily="34" charset="0"/>
              </a:rPr>
              <a:t>7</a:t>
            </a:r>
            <a:r>
              <a:rPr lang="en-US" sz="2400" spc="-120" smtClean="0">
                <a:latin typeface="Tahoma" pitchFamily="34" charset="0"/>
                <a:ea typeface="Tahoma" pitchFamily="34" charset="0"/>
                <a:cs typeface="Tahoma" pitchFamily="34" charset="0"/>
              </a:rPr>
              <a:t> đến A</a:t>
            </a:r>
            <a:r>
              <a:rPr lang="en-US" sz="2400" spc="-120" baseline="-25000" smtClean="0">
                <a:latin typeface="Tahoma" pitchFamily="34" charset="0"/>
                <a:ea typeface="Tahoma" pitchFamily="34" charset="0"/>
                <a:cs typeface="Tahoma" pitchFamily="34" charset="0"/>
              </a:rPr>
              <a:t>13</a:t>
            </a:r>
            <a:r>
              <a:rPr lang="en-US" sz="2400" spc="-120" smtClean="0">
                <a:latin typeface="Tahoma" pitchFamily="34" charset="0"/>
                <a:ea typeface="Tahoma" pitchFamily="34" charset="0"/>
                <a:cs typeface="Tahoma" pitchFamily="34" charset="0"/>
              </a:rPr>
              <a:t>(chọn hàng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dissolv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Hoạt động của DRAM: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685800"/>
            <a:ext cx="8305800" cy="3046988"/>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Các chuyển mạch SW1 đến SW4 là các chuyển mạch MOS.</a:t>
            </a:r>
          </a:p>
          <a:p>
            <a:r>
              <a:rPr lang="en-US" sz="2400" spc="-120" smtClean="0">
                <a:latin typeface="Tahoma" pitchFamily="34" charset="0"/>
                <a:ea typeface="Tahoma" pitchFamily="34" charset="0"/>
                <a:cs typeface="Tahoma" pitchFamily="34" charset="0"/>
              </a:rPr>
              <a:t>Tụ C là cell lưu trữ data (C nạp = bit 1 , C phóng = bit 0).</a:t>
            </a:r>
          </a:p>
          <a:p>
            <a:r>
              <a:rPr lang="en-US" sz="2400" spc="-120" smtClean="0">
                <a:latin typeface="Tahoma" pitchFamily="34" charset="0"/>
                <a:ea typeface="Tahoma" pitchFamily="34" charset="0"/>
                <a:cs typeface="Tahoma" pitchFamily="34" charset="0"/>
              </a:rPr>
              <a:t>Bộ sense amplifier dùng chung cho toàn cột các cell nhớ, nhưng chỉ hoạt động cho từng bit trong hàng. </a:t>
            </a:r>
          </a:p>
          <a:p>
            <a:r>
              <a:rPr lang="en-US" sz="2400" spc="-120" smtClean="0">
                <a:latin typeface="Tahoma" pitchFamily="34" charset="0"/>
                <a:ea typeface="Tahoma" pitchFamily="34" charset="0"/>
                <a:cs typeface="Tahoma" pitchFamily="34" charset="0"/>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Ghi</a:t>
            </a:r>
            <a:r>
              <a:rPr lang="en-US" sz="2400" spc="-120" smtClean="0">
                <a:latin typeface="Tahoma" pitchFamily="34" charset="0"/>
                <a:ea typeface="Tahoma" pitchFamily="34" charset="0"/>
                <a:cs typeface="Tahoma" pitchFamily="34" charset="0"/>
              </a:rPr>
              <a:t>: Các chuyển mạch SW1 và SW2 đóng lại</a:t>
            </a:r>
          </a:p>
          <a:p>
            <a:r>
              <a:rPr lang="en-US" sz="2400" spc="-120" smtClean="0">
                <a:latin typeface="Tahoma" pitchFamily="34" charset="0"/>
                <a:ea typeface="Tahoma" pitchFamily="34" charset="0"/>
                <a:cs typeface="Tahoma" pitchFamily="34" charset="0"/>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Đọc</a:t>
            </a:r>
            <a:r>
              <a:rPr lang="en-US" sz="2400" spc="-120" smtClean="0">
                <a:latin typeface="Tahoma" pitchFamily="34" charset="0"/>
                <a:ea typeface="Tahoma" pitchFamily="34" charset="0"/>
                <a:cs typeface="Tahoma" pitchFamily="34" charset="0"/>
              </a:rPr>
              <a:t>: Các chuyển mạch đều đóng, trừ SW1, tức là các bit dữ liệu      </a:t>
            </a:r>
          </a:p>
          <a:p>
            <a:r>
              <a:rPr lang="en-US" sz="2400" spc="-120" smtClean="0">
                <a:latin typeface="Tahoma" pitchFamily="34" charset="0"/>
                <a:ea typeface="Tahoma" pitchFamily="34" charset="0"/>
                <a:cs typeface="Tahoma" pitchFamily="34" charset="0"/>
              </a:rPr>
              <a:t>              được làm tươi mỗi khi được đọc. </a:t>
            </a: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519771" y="4191000"/>
            <a:ext cx="8395629" cy="2133600"/>
          </a:xfrm>
          <a:prstGeom prst="rect">
            <a:avLst/>
          </a:prstGeom>
          <a:noFill/>
          <a:ln w="9525">
            <a:noFill/>
            <a:miter lim="800000"/>
            <a:headEnd/>
            <a:tailEnd/>
          </a:ln>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trips(up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dissolv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wipe(left)">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dissolve">
                                      <p:cBhvr>
                                        <p:cTn id="32" dur="500"/>
                                        <p:tgtEl>
                                          <p:spTgt spid="9">
                                            <p:txEl>
                                              <p:pRg st="4" end="4"/>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dissolve">
                                      <p:cBhvr>
                                        <p:cTn id="3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DRAM: ghép kênh các đường địa chỉ</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 name="Picture 2"/>
          <p:cNvPicPr>
            <a:picLocks noChangeAspect="1" noChangeArrowheads="1"/>
          </p:cNvPicPr>
          <p:nvPr/>
        </p:nvPicPr>
        <p:blipFill>
          <a:blip r:embed="rId3" cstate="print"/>
          <a:srcRect/>
          <a:stretch>
            <a:fillRect/>
          </a:stretch>
        </p:blipFill>
        <p:spPr bwMode="auto">
          <a:xfrm>
            <a:off x="123092" y="1981200"/>
            <a:ext cx="8944708" cy="4800600"/>
          </a:xfrm>
          <a:prstGeom prst="rect">
            <a:avLst/>
          </a:prstGeom>
          <a:noFill/>
          <a:ln w="9525">
            <a:noFill/>
            <a:miter lim="800000"/>
            <a:headEnd/>
            <a:tailEnd/>
          </a:ln>
        </p:spPr>
      </p:pic>
      <p:sp>
        <p:nvSpPr>
          <p:cNvPr id="7" name="TextBox 6"/>
          <p:cNvSpPr txBox="1"/>
          <p:nvPr/>
        </p:nvSpPr>
        <p:spPr>
          <a:xfrm>
            <a:off x="228600" y="762000"/>
            <a:ext cx="8382000" cy="1200329"/>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Kiến trúc đơn giản hóa của DRAM TSM44100 4M x 1</a:t>
            </a:r>
          </a:p>
          <a:p>
            <a:r>
              <a:rPr lang="en-US" sz="2400" spc="-120" smtClean="0">
                <a:latin typeface="Tahoma" pitchFamily="34" charset="0"/>
                <a:ea typeface="Tahoma" pitchFamily="34" charset="0"/>
                <a:cs typeface="Tahoma" pitchFamily="34" charset="0"/>
              </a:rPr>
              <a:t>RAS (Row Address Strobe) dùng cho thanh ghi địa chỉ hàng 11 bit</a:t>
            </a:r>
          </a:p>
          <a:p>
            <a:r>
              <a:rPr lang="en-US" sz="2400" spc="-120" smtClean="0">
                <a:latin typeface="Tahoma" pitchFamily="34" charset="0"/>
                <a:ea typeface="Tahoma" pitchFamily="34" charset="0"/>
                <a:cs typeface="Tahoma" pitchFamily="34" charset="0"/>
              </a:rPr>
              <a:t>CAS (Column Address Strobe): dùng cho thanh ghi địa chỉ cột 11 bit   </a:t>
            </a:r>
            <a:endParaRPr lang="en-US" sz="2400" spc="-120">
              <a:latin typeface="Tahoma" pitchFamily="34" charset="0"/>
              <a:ea typeface="Tahoma" pitchFamily="34" charset="0"/>
              <a:cs typeface="Tahoma" pitchFamily="34" charset="0"/>
            </a:endParaRPr>
          </a:p>
        </p:txBody>
      </p:sp>
      <p:sp>
        <p:nvSpPr>
          <p:cNvPr id="10" name="Slide Number Placeholder 1"/>
          <p:cNvSpPr txBox="1">
            <a:spLocks/>
          </p:cNvSpPr>
          <p:nvPr/>
        </p:nvSpPr>
        <p:spPr>
          <a:xfrm>
            <a:off x="67056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strips(downRigh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strips(downLeft)">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DRAM: ghép kênh các đường địa chỉ</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Slide Number Placeholder 1"/>
          <p:cNvSpPr txBox="1">
            <a:spLocks/>
          </p:cNvSpPr>
          <p:nvPr/>
        </p:nvSpPr>
        <p:spPr>
          <a:xfrm>
            <a:off x="6781800" y="63246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5124" name="Picture 4"/>
          <p:cNvPicPr>
            <a:picLocks noChangeAspect="1" noChangeArrowheads="1"/>
          </p:cNvPicPr>
          <p:nvPr/>
        </p:nvPicPr>
        <p:blipFill>
          <a:blip r:embed="rId3" cstate="print"/>
          <a:srcRect/>
          <a:stretch>
            <a:fillRect/>
          </a:stretch>
        </p:blipFill>
        <p:spPr bwMode="auto">
          <a:xfrm>
            <a:off x="304800" y="2590800"/>
            <a:ext cx="3276600" cy="3460203"/>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3733800" y="2514600"/>
            <a:ext cx="5147765" cy="3886200"/>
          </a:xfrm>
          <a:prstGeom prst="rect">
            <a:avLst/>
          </a:prstGeom>
          <a:noFill/>
          <a:ln w="9525">
            <a:noFill/>
            <a:miter lim="800000"/>
            <a:headEnd/>
            <a:tailEnd/>
          </a:ln>
        </p:spPr>
      </p:pic>
      <p:sp>
        <p:nvSpPr>
          <p:cNvPr id="14" name="Rectangular Callout 13"/>
          <p:cNvSpPr/>
          <p:nvPr/>
        </p:nvSpPr>
        <p:spPr>
          <a:xfrm>
            <a:off x="152400" y="1295400"/>
            <a:ext cx="3657600" cy="762000"/>
          </a:xfrm>
          <a:prstGeom prst="wedgeRectCallout">
            <a:avLst>
              <a:gd name="adj1" fmla="val -2923"/>
              <a:gd name="adj2" fmla="val 126182"/>
            </a:avLst>
          </a:prstGeom>
          <a:blipFill>
            <a:blip r:embed="rId5"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Bus địa chỉ từ CPU thúc ROM hay SRAM </a:t>
            </a:r>
            <a:endParaRPr lang="en-US" sz="2400" spc="-120">
              <a:latin typeface="Tahoma" pitchFamily="34" charset="0"/>
              <a:ea typeface="Tahoma" pitchFamily="34" charset="0"/>
              <a:cs typeface="Tahoma" pitchFamily="34" charset="0"/>
            </a:endParaRPr>
          </a:p>
        </p:txBody>
      </p:sp>
      <p:sp>
        <p:nvSpPr>
          <p:cNvPr id="15" name="Rectangular Callout 14"/>
          <p:cNvSpPr/>
          <p:nvPr/>
        </p:nvSpPr>
        <p:spPr>
          <a:xfrm>
            <a:off x="4191000" y="838200"/>
            <a:ext cx="4038600" cy="1143000"/>
          </a:xfrm>
          <a:prstGeom prst="wedgeRectCallout">
            <a:avLst>
              <a:gd name="adj1" fmla="val -17792"/>
              <a:gd name="adj2" fmla="val 99813"/>
            </a:avLst>
          </a:prstGeom>
          <a:blipFill>
            <a:blip r:embed="rId6"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Địa chỉ từ CPU thúc bộ ghép kênh các đường địa chỉ từ CPU vào DRAM</a:t>
            </a:r>
            <a:endParaRPr lang="en-US" sz="2400" spc="-120">
              <a:latin typeface="Tahoma" pitchFamily="34" charset="0"/>
              <a:ea typeface="Tahoma" pitchFamily="34" charset="0"/>
              <a:cs typeface="Tahoma" pitchFamily="34" charset="0"/>
            </a:endParaRPr>
          </a:p>
        </p:txBody>
      </p:sp>
      <p:sp>
        <p:nvSpPr>
          <p:cNvPr id="8" name="Rectangular Callout 7"/>
          <p:cNvSpPr/>
          <p:nvPr/>
        </p:nvSpPr>
        <p:spPr>
          <a:xfrm>
            <a:off x="2590800" y="6172200"/>
            <a:ext cx="2057400" cy="457200"/>
          </a:xfrm>
          <a:prstGeom prst="wedgeRectCallout">
            <a:avLst>
              <a:gd name="adj1" fmla="val 89614"/>
              <a:gd name="adj2" fmla="val -158396"/>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Bộ ghép kênh</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14"/>
                                        </p:tgtEl>
                                      </p:cBhvr>
                                    </p:animEffect>
                                    <p:set>
                                      <p:cBhvr>
                                        <p:cTn id="17" dur="1" fill="hold">
                                          <p:stCondLst>
                                            <p:cond delay="19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dissolve">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heckerboard(across)">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15"/>
                                        </p:tgtEl>
                                      </p:cBhvr>
                                    </p:animEffect>
                                    <p:set>
                                      <p:cBhvr>
                                        <p:cTn id="32" dur="1" fill="hold">
                                          <p:stCondLst>
                                            <p:cond delay="19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4" name="TextBox 3"/>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Làm tươi DRAM: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1609904"/>
            <a:ext cx="8686800" cy="4093428"/>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Một cell của DRAM được làm tươi khi có hoạt động </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đọc cell </a:t>
            </a:r>
            <a:r>
              <a:rPr lang="en-US" sz="2400" spc="-120" smtClean="0">
                <a:latin typeface="Tahoma" pitchFamily="34" charset="0"/>
                <a:ea typeface="Tahoma" pitchFamily="34" charset="0"/>
                <a:cs typeface="Tahoma" pitchFamily="34" charset="0"/>
              </a:rPr>
              <a:t>này.</a:t>
            </a:r>
          </a:p>
          <a:p>
            <a:r>
              <a:rPr lang="en-US" sz="2400" spc="-120" smtClean="0">
                <a:latin typeface="Tahoma" pitchFamily="34" charset="0"/>
                <a:ea typeface="Tahoma" pitchFamily="34" charset="0"/>
                <a:cs typeface="Tahoma" pitchFamily="34" charset="0"/>
              </a:rPr>
              <a:t>Mỗi cell nhớ phải được làm tươi theo chu kỳ (từ 4 đến 16 ms, tùy loại)</a:t>
            </a:r>
          </a:p>
          <a:p>
            <a:pPr>
              <a:spcBef>
                <a:spcPts val="600"/>
              </a:spcBef>
              <a:spcAft>
                <a:spcPts val="600"/>
              </a:spcAft>
            </a:pPr>
            <a:r>
              <a:rPr lang="en-US" sz="2400" spc="-120" smtClean="0">
                <a:latin typeface="Tahoma" pitchFamily="34" charset="0"/>
                <a:ea typeface="Tahoma" pitchFamily="34" charset="0"/>
                <a:cs typeface="Tahoma" pitchFamily="34" charset="0"/>
              </a:rPr>
              <a:t>Tuy nhiên, nếu DRAM lớn, thì điều này là cực khó. </a:t>
            </a:r>
          </a:p>
          <a:p>
            <a:r>
              <a:rPr lang="en-US" sz="2400" spc="-120" smtClean="0">
                <a:latin typeface="Tahoma" pitchFamily="34" charset="0"/>
                <a:ea typeface="Tahoma" pitchFamily="34" charset="0"/>
                <a:cs typeface="Tahoma" pitchFamily="34" charset="0"/>
              </a:rPr>
              <a:t>Thí dụ DRAM 1Mx1 có 10</a:t>
            </a:r>
            <a:r>
              <a:rPr lang="en-US" sz="2400" spc="-120" baseline="30000" smtClean="0">
                <a:latin typeface="Tahoma" pitchFamily="34" charset="0"/>
                <a:ea typeface="Tahoma" pitchFamily="34" charset="0"/>
                <a:cs typeface="Tahoma" pitchFamily="34" charset="0"/>
              </a:rPr>
              <a:t>20</a:t>
            </a:r>
            <a:r>
              <a:rPr lang="en-US" sz="2400" spc="-120" smtClean="0">
                <a:latin typeface="Tahoma" pitchFamily="34" charset="0"/>
                <a:ea typeface="Tahoma" pitchFamily="34" charset="0"/>
                <a:cs typeface="Tahoma" pitchFamily="34" charset="0"/>
              </a:rPr>
              <a:t>=1.048.567 cell, để làm tươi 1 cell trong 4ms, cần thực hiện đọc các địa chỉ liên tiếp với tốc độ khoảng 4ns (4ms/1.048.567). Điều này, quá nhanh với chip DRAM.</a:t>
            </a:r>
          </a:p>
          <a:p>
            <a:pPr>
              <a:spcBef>
                <a:spcPts val="600"/>
              </a:spcBef>
              <a:spcAft>
                <a:spcPts val="600"/>
              </a:spcAft>
            </a:pPr>
            <a:r>
              <a:rPr lang="en-US" sz="2400" spc="-120" smtClean="0">
                <a:latin typeface="Tahoma" pitchFamily="34" charset="0"/>
                <a:ea typeface="Tahoma" pitchFamily="34" charset="0"/>
                <a:cs typeface="Tahoma" pitchFamily="34" charset="0"/>
              </a:rPr>
              <a:t>Tuy nhiên, nhà sản xuất đã thiết kết các chip RAM sao cho:</a:t>
            </a:r>
          </a:p>
          <a:p>
            <a:r>
              <a:rPr lang="en-US" sz="2400" spc="-120" smtClean="0">
                <a:latin typeface="Tahoma" pitchFamily="34" charset="0"/>
                <a:ea typeface="Tahoma" pitchFamily="34" charset="0"/>
                <a:cs typeface="Tahoma" pitchFamily="34" charset="0"/>
              </a:rPr>
              <a:t>    </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khi đọc một cell , thì mọi cell trong hàng đó đều được làm tươi</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Hiện tại, có nhiều phương pháp làm tươi, cần tham khảo thêm khi cần</a:t>
            </a: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strips(down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DRAM: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914400"/>
            <a:ext cx="8382000" cy="452431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Với nhiều công ty sản xuất motherboard cho máy tính, </a:t>
            </a:r>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a:t>
            </a:r>
            <a:r>
              <a:rPr lang="en-US" sz="2400" spc="-120" smtClean="0">
                <a:latin typeface="Tahoma" pitchFamily="34" charset="0"/>
                <a:ea typeface="Tahoma" pitchFamily="34" charset="0"/>
                <a:cs typeface="Tahoma" pitchFamily="34" charset="0"/>
              </a:rPr>
              <a:t>cần có các chuẩn giao diện kết nối bộ nhớ. </a:t>
            </a:r>
          </a:p>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Các modun được dùng giúp thiết lập/thay thế có thành phần nhớ trong máy tính. </a:t>
            </a:r>
          </a:p>
          <a:p>
            <a:r>
              <a:rPr lang="en-US" sz="2400" spc="-120" smtClean="0">
                <a:solidFill>
                  <a:srgbClr val="0070C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Modun SIMM (Single In Line Memory Module)  với 72 chân chức năng, chỉ dùng nguồn 5V cho DRAM dung lượng từ 1 đến 32MByte. </a:t>
            </a:r>
          </a:p>
          <a:p>
            <a:r>
              <a:rPr lang="en-US" sz="2400" spc="-120" smtClean="0">
                <a:solidFill>
                  <a:srgbClr val="FF0000"/>
                </a:solidFill>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Modun DIMM (Dual In Line Memory Module) với 168 chân có 84 chân chức năng, cho phép kết nối với các bus data 64bit, dùng điện áp tứ 3,3V đến 5V.</a:t>
            </a:r>
          </a:p>
          <a:p>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Trong các laptop đời mới, dùng SODIMM (Small Outline DIMM).</a:t>
            </a:r>
          </a:p>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Dạng RIMM (Rambus In Line Memory Module)</a:t>
            </a:r>
          </a:p>
          <a:p>
            <a:r>
              <a:rPr lang="en-US" sz="2400" spc="-120" smtClean="0">
                <a:solidFill>
                  <a:srgbClr val="0070C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DRDRAM (Direct Rambus DRAM)</a:t>
            </a:r>
            <a:endParaRPr lang="en-US" sz="2400" spc="-120">
              <a:latin typeface="Tahoma" pitchFamily="34" charset="0"/>
              <a:ea typeface="Tahoma" pitchFamily="34" charset="0"/>
              <a:cs typeface="Tahoma" pitchFamily="34" charset="0"/>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strips(down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strips(downRigh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strips(downLeft)">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228600" y="152400"/>
            <a:ext cx="4267200" cy="584775"/>
          </a:xfrm>
          <a:prstGeom prst="rect">
            <a:avLst/>
          </a:prstGeom>
          <a:noFill/>
        </p:spPr>
        <p:txBody>
          <a:bodyPr wrap="square" rtlCol="0">
            <a:spAutoFit/>
          </a:bodyPr>
          <a:lstStyle/>
          <a:p>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967561"/>
            <a:ext cx="8458200" cy="4170372"/>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Distinguish among the various types of ROMs and cite some common applications.</a:t>
            </a:r>
          </a:p>
          <a:p>
            <a:pPr>
              <a:spcBef>
                <a:spcPts val="600"/>
              </a:spcBef>
            </a:pPr>
            <a:r>
              <a:rPr lang="en-US" sz="2400" spc="-100" smtClean="0">
                <a:latin typeface="Tahoma" pitchFamily="34" charset="0"/>
                <a:ea typeface="Tahoma" pitchFamily="34" charset="0"/>
                <a:cs typeface="Tahoma" pitchFamily="34" charset="0"/>
              </a:rPr>
              <a:t>Understand and describe the organization and operation of static and dynamic RAMs.</a:t>
            </a:r>
          </a:p>
          <a:p>
            <a:pPr>
              <a:spcBef>
                <a:spcPts val="600"/>
              </a:spcBef>
            </a:pPr>
            <a:r>
              <a:rPr lang="en-US" sz="2400" spc="-100" smtClean="0">
                <a:latin typeface="Tahoma" pitchFamily="34" charset="0"/>
                <a:ea typeface="Tahoma" pitchFamily="34" charset="0"/>
                <a:cs typeface="Tahoma" pitchFamily="34" charset="0"/>
              </a:rPr>
              <a:t>Compare the relative advantages and disadvantages of EPROM,</a:t>
            </a:r>
          </a:p>
          <a:p>
            <a:pPr>
              <a:spcBef>
                <a:spcPts val="600"/>
              </a:spcBef>
            </a:pPr>
            <a:r>
              <a:rPr lang="en-US" sz="2400" spc="-100" smtClean="0">
                <a:latin typeface="Tahoma" pitchFamily="34" charset="0"/>
                <a:ea typeface="Tahoma" pitchFamily="34" charset="0"/>
                <a:cs typeface="Tahoma" pitchFamily="34" charset="0"/>
              </a:rPr>
              <a:t>EEPROM, and flash memory.</a:t>
            </a:r>
          </a:p>
          <a:p>
            <a:pPr>
              <a:spcBef>
                <a:spcPts val="600"/>
              </a:spcBef>
            </a:pPr>
            <a:r>
              <a:rPr lang="en-US" sz="2400" spc="-100" smtClean="0">
                <a:latin typeface="Tahoma" pitchFamily="34" charset="0"/>
                <a:ea typeface="Tahoma" pitchFamily="34" charset="0"/>
                <a:cs typeface="Tahoma" pitchFamily="34" charset="0"/>
              </a:rPr>
              <a:t>Combine memory ICs to form memory modules with larger word size and/or capacity.</a:t>
            </a:r>
          </a:p>
          <a:p>
            <a:pPr>
              <a:spcBef>
                <a:spcPts val="600"/>
              </a:spcBef>
            </a:pPr>
            <a:r>
              <a:rPr lang="en-US" sz="2400" spc="-100" smtClean="0">
                <a:latin typeface="Tahoma" pitchFamily="34" charset="0"/>
                <a:ea typeface="Tahoma" pitchFamily="34" charset="0"/>
                <a:cs typeface="Tahoma" pitchFamily="34" charset="0"/>
              </a:rPr>
              <a:t>Use the test results on a RAM or ROM system to determine possible faults in the memory system.</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ssolv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p:cNvSpPr txBox="1"/>
          <p:nvPr/>
        </p:nvSpPr>
        <p:spPr>
          <a:xfrm>
            <a:off x="228600" y="152400"/>
            <a:ext cx="68580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Công nghệ DRAM:</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1712655"/>
            <a:ext cx="8382000" cy="2554545"/>
          </a:xfrm>
          <a:prstGeom prst="rect">
            <a:avLst/>
          </a:prstGeom>
          <a:noFill/>
        </p:spPr>
        <p:txBody>
          <a:bodyPr wrap="square" rtlCol="0">
            <a:spAutoFit/>
          </a:bodyPr>
          <a:lstStyle/>
          <a:p>
            <a:pPr>
              <a:spcBef>
                <a:spcPts val="600"/>
              </a:spcBef>
              <a:spcAft>
                <a:spcPts val="600"/>
              </a:spcAft>
            </a:pP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FPM DRAM</a:t>
            </a:r>
            <a:r>
              <a:rPr lang="en-US" sz="2400" spc="-120" smtClean="0">
                <a:latin typeface="Tahoma" pitchFamily="34" charset="0"/>
                <a:ea typeface="Tahoma" pitchFamily="34" charset="0"/>
                <a:cs typeface="Tahoma" pitchFamily="34" charset="0"/>
              </a:rPr>
              <a:t>: Fast Page Mode DRAM</a:t>
            </a:r>
          </a:p>
          <a:p>
            <a:pPr>
              <a:spcBef>
                <a:spcPts val="600"/>
              </a:spcBef>
              <a:spcAft>
                <a:spcPts val="600"/>
              </a:spcAft>
            </a:pP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EDO DRAM</a:t>
            </a:r>
            <a:r>
              <a:rPr lang="en-US" sz="2400" spc="-120" smtClean="0">
                <a:latin typeface="Tahoma" pitchFamily="34" charset="0"/>
                <a:ea typeface="Tahoma" pitchFamily="34" charset="0"/>
                <a:cs typeface="Tahoma" pitchFamily="34" charset="0"/>
              </a:rPr>
              <a:t>: Extended Data Output DRAM</a:t>
            </a:r>
          </a:p>
          <a:p>
            <a:pPr>
              <a:spcBef>
                <a:spcPts val="600"/>
              </a:spcBef>
              <a:spcAft>
                <a:spcPts val="600"/>
              </a:spcAft>
            </a:pP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SDRAM</a:t>
            </a:r>
            <a:r>
              <a:rPr lang="en-US" sz="2400" spc="-120" smtClean="0">
                <a:latin typeface="Tahoma" pitchFamily="34" charset="0"/>
                <a:ea typeface="Tahoma" pitchFamily="34" charset="0"/>
                <a:cs typeface="Tahoma" pitchFamily="34" charset="0"/>
              </a:rPr>
              <a:t>: Synchronous DRAM</a:t>
            </a:r>
          </a:p>
          <a:p>
            <a:pPr>
              <a:spcBef>
                <a:spcPts val="600"/>
              </a:spcBef>
              <a:spcAft>
                <a:spcPts val="600"/>
              </a:spcAft>
            </a:pP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SLDRAM</a:t>
            </a:r>
            <a:r>
              <a:rPr lang="en-US" sz="2400" spc="-120" smtClean="0">
                <a:latin typeface="Tahoma" pitchFamily="34" charset="0"/>
                <a:ea typeface="Tahoma" pitchFamily="34" charset="0"/>
                <a:cs typeface="Tahoma" pitchFamily="34" charset="0"/>
              </a:rPr>
              <a:t>: Synchronous Link DRAM</a:t>
            </a:r>
          </a:p>
          <a:p>
            <a:pPr>
              <a:spcBef>
                <a:spcPts val="600"/>
              </a:spcBef>
              <a:spcAft>
                <a:spcPts val="600"/>
              </a:spcAft>
            </a:pP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DRDRAM</a:t>
            </a:r>
            <a:r>
              <a:rPr lang="en-US" sz="2400" spc="-120" smtClean="0">
                <a:latin typeface="Tahoma" pitchFamily="34" charset="0"/>
                <a:ea typeface="Tahoma" pitchFamily="34" charset="0"/>
                <a:cs typeface="Tahoma" pitchFamily="34" charset="0"/>
              </a:rPr>
              <a:t>: Direct Rambus DRAM</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down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down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trips(downRigh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strips(down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p:cNvSpPr txBox="1"/>
          <p:nvPr/>
        </p:nvSpPr>
        <p:spPr>
          <a:xfrm>
            <a:off x="228600" y="152400"/>
            <a:ext cx="82296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kích thước từ và dung lượng: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762000"/>
            <a:ext cx="86868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kích thước từ</a:t>
            </a:r>
            <a:r>
              <a:rPr lang="en-US" sz="2400" spc="-120" smtClean="0">
                <a:latin typeface="Tahoma" pitchFamily="34" charset="0"/>
                <a:ea typeface="Tahoma" pitchFamily="34" charset="0"/>
                <a:cs typeface="Tahoma" pitchFamily="34" charset="0"/>
              </a:rPr>
              <a:t>: Tổ hợp 2 chip RAM 16x4 thành modun 16x8 </a:t>
            </a:r>
            <a:endParaRPr lang="en-US" sz="2400" spc="-12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286125" y="1371600"/>
            <a:ext cx="5476875" cy="5034795"/>
          </a:xfrm>
          <a:prstGeom prst="rect">
            <a:avLst/>
          </a:prstGeom>
          <a:noFill/>
          <a:ln w="9525">
            <a:noFill/>
            <a:miter lim="800000"/>
            <a:headEnd/>
            <a:tailEnd/>
          </a:ln>
        </p:spPr>
      </p:pic>
      <p:sp>
        <p:nvSpPr>
          <p:cNvPr id="8" name="TextBox 7"/>
          <p:cNvSpPr txBox="1"/>
          <p:nvPr/>
        </p:nvSpPr>
        <p:spPr>
          <a:xfrm>
            <a:off x="0" y="1531203"/>
            <a:ext cx="3352800" cy="830997"/>
          </a:xfrm>
          <a:prstGeom prst="rect">
            <a:avLst/>
          </a:prstGeom>
          <a:noFill/>
        </p:spPr>
        <p:txBody>
          <a:bodyPr wrap="square" rtlCol="0">
            <a:spAutoFit/>
          </a:bodyPr>
          <a:lstStyle/>
          <a:p>
            <a:r>
              <a:rPr lang="en-US" smtClean="0"/>
              <a:t>       </a:t>
            </a:r>
            <a:r>
              <a:rPr lang="en-US" sz="2400" spc="-120" smtClean="0">
                <a:latin typeface="Tahoma" pitchFamily="34" charset="0"/>
                <a:ea typeface="Tahoma" pitchFamily="34" charset="0"/>
                <a:cs typeface="Tahoma" pitchFamily="34" charset="0"/>
              </a:rPr>
              <a:t>Địa chỉ  từ</a:t>
            </a:r>
          </a:p>
          <a:p>
            <a:r>
              <a:rPr lang="en-US" sz="2400" spc="-120" smtClean="0">
                <a:latin typeface="Tahoma" pitchFamily="34" charset="0"/>
                <a:ea typeface="Tahoma" pitchFamily="34" charset="0"/>
                <a:cs typeface="Tahoma" pitchFamily="34" charset="0"/>
              </a:rPr>
              <a:t>0000 đến 1111 (16 từ)</a:t>
            </a:r>
            <a:endParaRPr lang="en-US" sz="2400" spc="-120">
              <a:latin typeface="Tahoma" pitchFamily="34" charset="0"/>
              <a:ea typeface="Tahoma" pitchFamily="34" charset="0"/>
              <a:cs typeface="Tahoma" pitchFamily="34" charset="0"/>
            </a:endParaRPr>
          </a:p>
        </p:txBody>
      </p:sp>
      <p:sp>
        <p:nvSpPr>
          <p:cNvPr id="9" name="Left Brace 8"/>
          <p:cNvSpPr/>
          <p:nvPr/>
        </p:nvSpPr>
        <p:spPr>
          <a:xfrm>
            <a:off x="3200400" y="4419600"/>
            <a:ext cx="304800" cy="8382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3200400" y="5334000"/>
            <a:ext cx="304800" cy="8382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ular Callout 10"/>
          <p:cNvSpPr/>
          <p:nvPr/>
        </p:nvSpPr>
        <p:spPr>
          <a:xfrm>
            <a:off x="914400" y="3429000"/>
            <a:ext cx="2514600" cy="685800"/>
          </a:xfrm>
          <a:prstGeom prst="wedgeRectCallout">
            <a:avLst>
              <a:gd name="adj1" fmla="val 38138"/>
              <a:gd name="adj2" fmla="val 150062"/>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4 bit bậc cao chứa trong RAM - 0</a:t>
            </a:r>
            <a:endParaRPr lang="en-US" sz="2400" spc="-120">
              <a:latin typeface="Tahoma" pitchFamily="34" charset="0"/>
              <a:ea typeface="Tahoma" pitchFamily="34" charset="0"/>
              <a:cs typeface="Tahoma" pitchFamily="34" charset="0"/>
            </a:endParaRPr>
          </a:p>
        </p:txBody>
      </p:sp>
      <p:sp>
        <p:nvSpPr>
          <p:cNvPr id="12" name="Rectangular Callout 11"/>
          <p:cNvSpPr/>
          <p:nvPr/>
        </p:nvSpPr>
        <p:spPr>
          <a:xfrm>
            <a:off x="152400" y="5867400"/>
            <a:ext cx="2743200" cy="914400"/>
          </a:xfrm>
          <a:prstGeom prst="wedgeRectCallout">
            <a:avLst>
              <a:gd name="adj1" fmla="val 60345"/>
              <a:gd name="adj2" fmla="val -57401"/>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4 bit bậc thấp  chứa trong RAM - 1</a:t>
            </a:r>
            <a:endParaRPr lang="en-US" sz="2400" spc="-120">
              <a:latin typeface="Tahoma" pitchFamily="34" charset="0"/>
              <a:ea typeface="Tahoma" pitchFamily="34" charset="0"/>
              <a:cs typeface="Tahoma" pitchFamily="34" charset="0"/>
            </a:endParaRPr>
          </a:p>
        </p:txBody>
      </p:sp>
      <p:sp>
        <p:nvSpPr>
          <p:cNvPr id="13" name="Down Arrow 12"/>
          <p:cNvSpPr/>
          <p:nvPr/>
        </p:nvSpPr>
        <p:spPr>
          <a:xfrm>
            <a:off x="1676400" y="2590800"/>
            <a:ext cx="609600" cy="7620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52400" y="2590800"/>
            <a:ext cx="609600" cy="32004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0" grpId="0" animBg="1"/>
      <p:bldP spid="11" grpId="0" animBg="1"/>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4" name="TextBox 3"/>
          <p:cNvSpPr txBox="1"/>
          <p:nvPr/>
        </p:nvSpPr>
        <p:spPr>
          <a:xfrm>
            <a:off x="228600" y="152400"/>
            <a:ext cx="82296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kích thước từ và dung lượng: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762000"/>
            <a:ext cx="8382000" cy="489364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dung lượng</a:t>
            </a:r>
            <a:r>
              <a:rPr lang="en-US" sz="2400" spc="-120" smtClean="0">
                <a:latin typeface="Tahoma" pitchFamily="34" charset="0"/>
                <a:ea typeface="Tahoma" pitchFamily="34" charset="0"/>
                <a:cs typeface="Tahoma" pitchFamily="34" charset="0"/>
              </a:rPr>
              <a:t>:</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Chip 2125A là SRAM có dung lượng 1K x 1, chọn mạch tác động mức thấp, và các ngõ vào/ ra riêng biệt. Vẽ cách tổ hợp nhiều 2125A để tạo modun nhớ 1k x 8.</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Hình dưới đây vẽ cách tổ hợp 8 chip 2125 để tạo modun 1K x8.</a:t>
            </a:r>
          </a:p>
          <a:p>
            <a:r>
              <a:rPr lang="en-US" sz="2400" spc="-120" smtClean="0">
                <a:latin typeface="Tahoma" pitchFamily="34" charset="0"/>
                <a:ea typeface="Tahoma" pitchFamily="34" charset="0"/>
                <a:cs typeface="Tahoma" pitchFamily="34" charset="0"/>
              </a:rPr>
              <a:t>Mỗi chip chứa một bit trong 1024 từ 8 bit</a:t>
            </a:r>
          </a:p>
          <a:p>
            <a:r>
              <a:rPr lang="en-US" sz="2400" spc="-120" smtClean="0">
                <a:latin typeface="Tahoma" pitchFamily="34" charset="0"/>
                <a:ea typeface="Tahoma" pitchFamily="34" charset="0"/>
                <a:cs typeface="Tahoma" pitchFamily="34" charset="0"/>
              </a:rPr>
              <a:t>Chú ý các chân R/W và CS được nối với nhau</a:t>
            </a:r>
          </a:p>
          <a:p>
            <a:r>
              <a:rPr lang="en-US" sz="2400" spc="-120" smtClean="0">
                <a:latin typeface="Tahoma" pitchFamily="34" charset="0"/>
                <a:ea typeface="Tahoma" pitchFamily="34" charset="0"/>
                <a:cs typeface="Tahoma" pitchFamily="34" charset="0"/>
              </a:rPr>
              <a:t>Bus 10 đường địa chỉ nối với các ngõ vào địa chỉ của từng chip</a:t>
            </a:r>
          </a:p>
          <a:p>
            <a:r>
              <a:rPr lang="en-US" sz="2400" spc="-120" smtClean="0">
                <a:latin typeface="Tahoma" pitchFamily="34" charset="0"/>
                <a:ea typeface="Tahoma" pitchFamily="34" charset="0"/>
                <a:cs typeface="Tahoma" pitchFamily="34" charset="0"/>
              </a:rPr>
              <a:t>Do chip có các chân vào/ ra riêng, nên chúng được nối vào cùng đường bus data.  </a:t>
            </a:r>
          </a:p>
          <a:p>
            <a:endParaRPr lang="en-US" sz="2400" spc="-120">
              <a:latin typeface="Tahoma" pitchFamily="34" charset="0"/>
              <a:ea typeface="Tahoma" pitchFamily="34" charset="0"/>
              <a:cs typeface="Tahoma" pitchFamily="34" charset="0"/>
            </a:endParaRPr>
          </a:p>
        </p:txBody>
      </p:sp>
      <p:cxnSp>
        <p:nvCxnSpPr>
          <p:cNvPr id="9" name="Straight Connector 8"/>
          <p:cNvCxnSpPr/>
          <p:nvPr/>
        </p:nvCxnSpPr>
        <p:spPr>
          <a:xfrm>
            <a:off x="2514600" y="37338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37338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dissolv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trips(down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strips(downRigh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righ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dissolv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228600" y="152400"/>
            <a:ext cx="82296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kích thước từ và dung lượng: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762000"/>
            <a:ext cx="83820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dung lượng</a:t>
            </a:r>
            <a:r>
              <a:rPr lang="en-US" sz="2400" spc="-120" smtClean="0">
                <a:latin typeface="Tahoma" pitchFamily="34" charset="0"/>
                <a:ea typeface="Tahoma" pitchFamily="34" charset="0"/>
                <a:cs typeface="Tahoma" pitchFamily="34" charset="0"/>
              </a:rPr>
              <a:t>:</a:t>
            </a:r>
            <a:endParaRPr lang="en-US" sz="2400" spc="-120">
              <a:latin typeface="Tahoma"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603617" y="1524001"/>
            <a:ext cx="8006983" cy="4571999"/>
          </a:xfrm>
          <a:prstGeom prst="rect">
            <a:avLst/>
          </a:prstGeom>
          <a:noFill/>
          <a:ln w="9525">
            <a:noFill/>
            <a:miter lim="800000"/>
            <a:headEnd/>
            <a:tailEnd/>
          </a:ln>
        </p:spPr>
      </p:pic>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edge">
                                      <p:cBhvr>
                                        <p:cTn id="1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4" name="TextBox 3"/>
          <p:cNvSpPr txBox="1"/>
          <p:nvPr/>
        </p:nvSpPr>
        <p:spPr>
          <a:xfrm>
            <a:off x="228600" y="152400"/>
            <a:ext cx="82296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kích thước từ và dung lượng:</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762000"/>
            <a:ext cx="8382000" cy="83099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dung lượng</a:t>
            </a:r>
            <a:r>
              <a:rPr lang="en-US" sz="2400" spc="-120" smtClean="0">
                <a:latin typeface="Tahoma" pitchFamily="34" charset="0"/>
                <a:ea typeface="Tahoma" pitchFamily="34" charset="0"/>
                <a:cs typeface="Tahoma" pitchFamily="34" charset="0"/>
              </a:rPr>
              <a:t>:  Giả sử ta cần lưu trữ từ 32 x 4 bit, dùng các chip 16 x 4. Dùng cách tổ hợp như hình bên dưới </a:t>
            </a:r>
            <a:endParaRPr lang="en-US" sz="2400" spc="-12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3819525" y="1694394"/>
            <a:ext cx="5248275" cy="4249206"/>
          </a:xfrm>
          <a:prstGeom prst="rect">
            <a:avLst/>
          </a:prstGeom>
          <a:noFill/>
          <a:ln w="9525">
            <a:noFill/>
            <a:miter lim="800000"/>
            <a:headEnd/>
            <a:tailEnd/>
          </a:ln>
        </p:spPr>
      </p:pic>
      <p:sp>
        <p:nvSpPr>
          <p:cNvPr id="9" name="Rectangular Callout 8"/>
          <p:cNvSpPr/>
          <p:nvPr/>
        </p:nvSpPr>
        <p:spPr>
          <a:xfrm>
            <a:off x="152400" y="2133600"/>
            <a:ext cx="3505200" cy="2057400"/>
          </a:xfrm>
          <a:prstGeom prst="wedgeRectCallout">
            <a:avLst>
              <a:gd name="adj1" fmla="val 58804"/>
              <a:gd name="adj2" fmla="val 104842"/>
            </a:avLst>
          </a:prstGeom>
          <a:blipFill>
            <a:blip r:embed="rId4"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120" smtClean="0">
                <a:latin typeface="Tahoma" pitchFamily="34" charset="0"/>
                <a:ea typeface="Tahoma" pitchFamily="34" charset="0"/>
                <a:cs typeface="Tahoma" pitchFamily="34" charset="0"/>
              </a:rPr>
              <a:t>Tầm địa chỉ:</a:t>
            </a:r>
          </a:p>
          <a:p>
            <a:r>
              <a:rPr lang="en-US" sz="2400" spc="-120" smtClean="0">
                <a:latin typeface="Tahoma" pitchFamily="34" charset="0"/>
                <a:ea typeface="Tahoma" pitchFamily="34" charset="0"/>
                <a:cs typeface="Tahoma" pitchFamily="34" charset="0"/>
              </a:rPr>
              <a:t>00000 đến 01111: RAM 0</a:t>
            </a:r>
          </a:p>
          <a:p>
            <a:r>
              <a:rPr lang="en-US" sz="2400" spc="-120" smtClean="0">
                <a:latin typeface="Tahoma" pitchFamily="34" charset="0"/>
                <a:ea typeface="Tahoma" pitchFamily="34" charset="0"/>
                <a:cs typeface="Tahoma" pitchFamily="34" charset="0"/>
              </a:rPr>
              <a:t>10000 đến 11111: RAM 1</a:t>
            </a:r>
          </a:p>
          <a:p>
            <a:r>
              <a:rPr lang="en-US" sz="2400" spc="-120" smtClean="0">
                <a:latin typeface="Tahoma" pitchFamily="34" charset="0"/>
                <a:ea typeface="Tahoma" pitchFamily="34" charset="0"/>
                <a:cs typeface="Tahoma" pitchFamily="34" charset="0"/>
              </a:rPr>
              <a:t>Tổng cộng: từ </a:t>
            </a:r>
          </a:p>
          <a:p>
            <a:r>
              <a:rPr lang="en-US" sz="2400" spc="-120" smtClean="0">
                <a:latin typeface="Tahoma" pitchFamily="34" charset="0"/>
                <a:ea typeface="Tahoma" pitchFamily="34" charset="0"/>
                <a:cs typeface="Tahoma" pitchFamily="34" charset="0"/>
              </a:rPr>
              <a:t>00000 đến 11111- 32 từ </a:t>
            </a:r>
            <a:endParaRPr lang="en-US" sz="2400" spc="-12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ssolve">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9"/>
                                        </p:tgtEl>
                                      </p:cBhvr>
                                    </p:animEffect>
                                    <p:set>
                                      <p:cBhvr>
                                        <p:cTn id="2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304800" y="152400"/>
            <a:ext cx="8382000" cy="156966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rộng dung lượng</a:t>
            </a:r>
            <a:r>
              <a:rPr lang="en-US" sz="2400" spc="-120" smtClean="0">
                <a:latin typeface="Tahoma" pitchFamily="34" charset="0"/>
                <a:ea typeface="Tahoma" pitchFamily="34" charset="0"/>
                <a:cs typeface="Tahoma" pitchFamily="34" charset="0"/>
              </a:rPr>
              <a:t>: Muốn tổ hợp nhiều PROM 2K x 8 để tạo modun 8K x 8. Cần bao nhiều chip PROM, bao nhiều đường đ/chỉ?</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Cần 4PROM, (mỗi chip chứa 2K x 8 từ)</a:t>
            </a:r>
          </a:p>
          <a:p>
            <a:r>
              <a:rPr lang="en-US" sz="2400" spc="-120" smtClean="0">
                <a:latin typeface="Tahoma" pitchFamily="34" charset="0"/>
                <a:ea typeface="Tahoma" pitchFamily="34" charset="0"/>
                <a:cs typeface="Tahoma" pitchFamily="34" charset="0"/>
              </a:rPr>
              <a:t>Do 8K = 8 x 1024 = 8192 = 2</a:t>
            </a:r>
            <a:r>
              <a:rPr lang="en-US" sz="2400" spc="-120" baseline="30000" smtClean="0">
                <a:latin typeface="Tahoma" pitchFamily="34" charset="0"/>
                <a:ea typeface="Tahoma" pitchFamily="34" charset="0"/>
                <a:cs typeface="Tahoma" pitchFamily="34" charset="0"/>
              </a:rPr>
              <a:t>13</a:t>
            </a:r>
            <a:r>
              <a:rPr lang="en-US" sz="2400" spc="-120" smtClean="0">
                <a:latin typeface="Tahoma" pitchFamily="34" charset="0"/>
                <a:ea typeface="Tahoma" pitchFamily="34" charset="0"/>
                <a:cs typeface="Tahoma" pitchFamily="34" charset="0"/>
              </a:rPr>
              <a:t>; cần 13 đường địa chỉ  </a:t>
            </a:r>
            <a:endParaRPr lang="en-US" sz="2400" spc="-12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1053313" y="1828800"/>
            <a:ext cx="7023887" cy="47244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wedge">
                                      <p:cBhvr>
                                        <p:cTn id="20"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6" name="TextBox 5"/>
          <p:cNvSpPr txBox="1"/>
          <p:nvPr/>
        </p:nvSpPr>
        <p:spPr>
          <a:xfrm>
            <a:off x="533400" y="228600"/>
            <a:ext cx="7543800" cy="707886"/>
          </a:xfrm>
          <a:prstGeom prst="rect">
            <a:avLst/>
          </a:prstGeom>
          <a:noFill/>
        </p:spPr>
        <p:txBody>
          <a:bodyPr wrap="square" rtlCol="0">
            <a:spAutoFit/>
          </a:bodyPr>
          <a:lstStyle/>
          <a:p>
            <a:r>
              <a:rPr lang="en-US" sz="40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a:t>
            </a:r>
            <a:endParaRPr lang="en-US" sz="40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990600"/>
            <a:ext cx="8839200" cy="4832092"/>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1. Phần tử nhớ lưu trữ dữ liệu theo các mức logic (1 và 0) với cấu trúc dạng mãng Kích thước của mỗi từ nhị phân, thay đổi theo bộ nhớ.</a:t>
            </a:r>
          </a:p>
          <a:p>
            <a:pPr>
              <a:spcBef>
                <a:spcPts val="600"/>
              </a:spcBef>
              <a:spcAft>
                <a:spcPts val="600"/>
              </a:spcAft>
            </a:pPr>
            <a:r>
              <a:rPr lang="en-US" sz="2400" spc="-120" smtClean="0">
                <a:latin typeface="Tahoma" pitchFamily="34" charset="0"/>
                <a:ea typeface="Tahoma" pitchFamily="34" charset="0"/>
                <a:cs typeface="Tahoma" pitchFamily="34" charset="0"/>
              </a:rPr>
              <a:t>2. Địa chỉ cho biết vị trí của dữ liệu trong bộ nhớ, địa chỉ này là duy nhất</a:t>
            </a:r>
          </a:p>
          <a:p>
            <a:r>
              <a:rPr lang="en-US" sz="2400" spc="-120" smtClean="0">
                <a:latin typeface="Tahoma" pitchFamily="34" charset="0"/>
                <a:ea typeface="Tahoma" pitchFamily="34" charset="0"/>
                <a:cs typeface="Tahoma" pitchFamily="34" charset="0"/>
              </a:rPr>
              <a:t>3. Bộ nhớ hoạt động theo phương thức sau: Để ghi vào bộ nhớ, địa chỉ cần truy cập được đưa đến dữ liệu vào, tín hiệu điều khiển xử lý để lưu dữ liệu. Để đọc dữ liệu từ bộ nhớ, đưa địa chỉ, tín hiệu điều khiển xử lý, và giá trị dữ liệu xuất hiện tại các chân ra.  </a:t>
            </a:r>
          </a:p>
          <a:p>
            <a:pPr>
              <a:spcBef>
                <a:spcPts val="600"/>
              </a:spcBef>
            </a:pPr>
            <a:r>
              <a:rPr lang="en-US" sz="2400" spc="-120" smtClean="0">
                <a:latin typeface="Tahoma" pitchFamily="34" charset="0"/>
                <a:ea typeface="Tahoma" pitchFamily="34" charset="0"/>
                <a:cs typeface="Tahoma" pitchFamily="34" charset="0"/>
              </a:rPr>
              <a:t>4. Bộ nhớ thường dùng cùng CPU, tạo các địa chỉ và tín hiệu điều khiển để ghi hay truy xuất bộ nhớ.</a:t>
            </a:r>
          </a:p>
          <a:p>
            <a:pPr>
              <a:spcBef>
                <a:spcPts val="600"/>
              </a:spcBef>
            </a:pPr>
            <a:r>
              <a:rPr lang="en-US" sz="2400" spc="-120" smtClean="0">
                <a:latin typeface="Tahoma" pitchFamily="34" charset="0"/>
                <a:ea typeface="Tahoma" pitchFamily="34" charset="0"/>
                <a:cs typeface="Tahoma" pitchFamily="34" charset="0"/>
              </a:rPr>
              <a:t>5.  Bộ nhớ trong (để phân biệt với CD ROM là bộ nhớ ngoài) còn gọi là bộ nhớ bán dẫn gồm ROM (Read – Only Memory)  bộ nhớ và phát triển với: PROM (MROM, EPROM và EEPROM).  </a:t>
            </a:r>
            <a:endParaRPr lang="en-US" sz="2400" spc="-120">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trips(down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6" name="TextBox 5"/>
          <p:cNvSpPr txBox="1"/>
          <p:nvPr/>
        </p:nvSpPr>
        <p:spPr>
          <a:xfrm>
            <a:off x="533400" y="228600"/>
            <a:ext cx="7543800" cy="707886"/>
          </a:xfrm>
          <a:prstGeom prst="rect">
            <a:avLst/>
          </a:prstGeom>
          <a:noFill/>
        </p:spPr>
        <p:txBody>
          <a:bodyPr wrap="square" rtlCol="0">
            <a:spAutoFit/>
          </a:bodyPr>
          <a:lstStyle/>
          <a:p>
            <a:r>
              <a:rPr lang="en-US" sz="40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a:t>
            </a:r>
            <a:endParaRPr lang="en-US" sz="40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152400" y="1066800"/>
            <a:ext cx="8839200" cy="489364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6.  RAM (Random Access Memory)</a:t>
            </a:r>
          </a:p>
          <a:p>
            <a:r>
              <a:rPr lang="en-US" sz="2400" spc="-120" smtClean="0">
                <a:latin typeface="Tahoma" pitchFamily="34" charset="0"/>
                <a:ea typeface="Tahoma" pitchFamily="34" charset="0"/>
                <a:cs typeface="Tahoma" pitchFamily="34" charset="0"/>
              </a:rPr>
              <a:t>7.   SRAM (Static RAM) dùng các tế bào nhớ là mạch chốt lưu dữ liệu  bao lâu mà mạch còn được cấp điện. SRAM  dễ dùng nhưng chi phí       lưu trữ và tiêu tốn năng lượng nhiều hơn DRAM. </a:t>
            </a:r>
          </a:p>
          <a:p>
            <a:r>
              <a:rPr lang="en-US" sz="2400" spc="-120" smtClean="0">
                <a:latin typeface="Tahoma" pitchFamily="34" charset="0"/>
                <a:ea typeface="Tahoma" pitchFamily="34" charset="0"/>
                <a:cs typeface="Tahoma" pitchFamily="34" charset="0"/>
              </a:rPr>
              <a:t>8.  DRAM (Dynamic RAM) dùng tụ để lưu trữ dữ liệu. Mạch đơn giản nên lưu trữ nhiều dữ liệu hơn. Cần có mạch làm tươi RAM. Mục tiêu của công nghệ RAM là lưu trữ càng nhiều bit trên chip, đồng thời làm công suất tiêu thụ bé nhất còn thời gian truy xuất là nhanh nhất có thể</a:t>
            </a:r>
          </a:p>
          <a:p>
            <a:r>
              <a:rPr lang="en-US" sz="2400" spc="-120" smtClean="0">
                <a:latin typeface="Tahoma" pitchFamily="34" charset="0"/>
                <a:ea typeface="Tahoma" pitchFamily="34" charset="0"/>
                <a:cs typeface="Tahoma" pitchFamily="34" charset="0"/>
              </a:rPr>
              <a:t>9.  Hệ thống nhớ có nhiều cấu hình khác nhau giúp hệ thống hoạt động hiệu quả hơn. Thường các dạng ROM và ROM được tổ hợp trong hệ thống nhớ.     </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trips(down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1</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457200" y="2105323"/>
            <a:ext cx="8229600" cy="2092881"/>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1. All memory devices store binary logic levels (1s and 0s) in an array structure. </a:t>
            </a:r>
          </a:p>
          <a:p>
            <a:pPr algn="just">
              <a:spcBef>
                <a:spcPts val="600"/>
              </a:spcBef>
            </a:pPr>
            <a:r>
              <a:rPr lang="en-US" sz="2400" spc="-100" smtClean="0">
                <a:latin typeface="Tahoma" pitchFamily="34" charset="0"/>
                <a:ea typeface="Tahoma" pitchFamily="34" charset="0"/>
                <a:cs typeface="Tahoma" pitchFamily="34" charset="0"/>
              </a:rPr>
              <a:t>The size of each binary word (number of bits) that is stored varies depending on the memory device. </a:t>
            </a:r>
          </a:p>
          <a:p>
            <a:pPr algn="just">
              <a:spcBef>
                <a:spcPts val="600"/>
              </a:spcBef>
            </a:pPr>
            <a:r>
              <a:rPr lang="en-US" sz="2400" spc="-100" smtClean="0">
                <a:latin typeface="Tahoma" pitchFamily="34" charset="0"/>
                <a:ea typeface="Tahoma" pitchFamily="34" charset="0"/>
                <a:cs typeface="Tahoma" pitchFamily="34" charset="0"/>
              </a:rPr>
              <a:t>These binary values are referred  to as </a:t>
            </a:r>
            <a:r>
              <a:rPr lang="en-US" sz="2400" spc="-100" smtClean="0">
                <a:solidFill>
                  <a:srgbClr val="FF0000"/>
                </a:solidFill>
                <a:latin typeface="Tahoma" pitchFamily="34" charset="0"/>
                <a:ea typeface="Tahoma" pitchFamily="34" charset="0"/>
                <a:cs typeface="Tahoma" pitchFamily="34" charset="0"/>
              </a:rPr>
              <a:t>data.</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2</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457200" y="2105323"/>
            <a:ext cx="8229600" cy="1646605"/>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2. The place (location) in the memory device where any data value is stored is identified by another binary number referred to as an </a:t>
            </a:r>
            <a:r>
              <a:rPr lang="en-US" sz="2400" spc="-100" smtClean="0">
                <a:solidFill>
                  <a:srgbClr val="FF0000"/>
                </a:solidFill>
                <a:latin typeface="Tahoma" pitchFamily="34" charset="0"/>
                <a:ea typeface="Tahoma" pitchFamily="34" charset="0"/>
                <a:cs typeface="Tahoma" pitchFamily="34" charset="0"/>
              </a:rPr>
              <a:t>address.</a:t>
            </a:r>
            <a:r>
              <a:rPr lang="en-US" sz="2400" i="1" spc="-100" smtClean="0">
                <a:latin typeface="Tahoma" pitchFamily="34" charset="0"/>
                <a:ea typeface="Tahoma" pitchFamily="34" charset="0"/>
                <a:cs typeface="Tahoma" pitchFamily="34" charset="0"/>
              </a:rPr>
              <a:t> </a:t>
            </a:r>
          </a:p>
          <a:p>
            <a:pPr algn="just">
              <a:spcBef>
                <a:spcPts val="600"/>
              </a:spcBef>
            </a:pPr>
            <a:r>
              <a:rPr lang="en-US" sz="2400" spc="-100" smtClean="0">
                <a:latin typeface="Tahoma" pitchFamily="34" charset="0"/>
                <a:ea typeface="Tahoma" pitchFamily="34" charset="0"/>
                <a:cs typeface="Tahoma" pitchFamily="34" charset="0"/>
              </a:rPr>
              <a:t>Each </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memory location has a unique address.</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4" name="TextBox 3"/>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đầu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066800" y="1524000"/>
            <a:ext cx="6006058" cy="4523081"/>
          </a:xfrm>
          <a:prstGeom prst="rect">
            <a:avLst/>
          </a:prstGeom>
          <a:noFill/>
          <a:ln w="9525">
            <a:noFill/>
            <a:miter lim="800000"/>
            <a:headEnd/>
            <a:tailEnd/>
          </a:ln>
        </p:spPr>
      </p:pic>
      <p:sp>
        <p:nvSpPr>
          <p:cNvPr id="7" name="TextBox 6"/>
          <p:cNvSpPr txBox="1"/>
          <p:nvPr/>
        </p:nvSpPr>
        <p:spPr>
          <a:xfrm>
            <a:off x="228600" y="5036403"/>
            <a:ext cx="42672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Hệ máy tính thường dùng:</a:t>
            </a:r>
          </a:p>
          <a:p>
            <a:r>
              <a:rPr lang="en-US" sz="2400" spc="-120" smtClean="0">
                <a:latin typeface="Tahoma" pitchFamily="34" charset="0"/>
                <a:ea typeface="Tahoma" pitchFamily="34" charset="0"/>
                <a:cs typeface="Tahoma" pitchFamily="34" charset="0"/>
              </a:rPr>
              <a:t>  Bộ nhớ chính: tốc độ cao</a:t>
            </a:r>
          </a:p>
          <a:p>
            <a:r>
              <a:rPr lang="en-US" sz="2400" spc="-120" smtClean="0">
                <a:latin typeface="Tahoma" pitchFamily="34" charset="0"/>
                <a:ea typeface="Tahoma" pitchFamily="34" charset="0"/>
                <a:cs typeface="Tahoma" pitchFamily="34" charset="0"/>
              </a:rPr>
              <a:t>  Bộ nhớ phụ: tốc độ thấp hơn</a:t>
            </a:r>
            <a:endParaRPr lang="en-US" sz="2400" spc="-120">
              <a:latin typeface="Tahoma" pitchFamily="34" charset="0"/>
              <a:ea typeface="Tahoma" pitchFamily="34" charset="0"/>
              <a:cs typeface="Tahoma" pitchFamily="34" charset="0"/>
            </a:endParaRPr>
          </a:p>
        </p:txBody>
      </p:sp>
      <p:sp>
        <p:nvSpPr>
          <p:cNvPr id="8" name="Rectangular Callout 7"/>
          <p:cNvSpPr/>
          <p:nvPr/>
        </p:nvSpPr>
        <p:spPr>
          <a:xfrm>
            <a:off x="4343400" y="685800"/>
            <a:ext cx="2133600" cy="762000"/>
          </a:xfrm>
          <a:prstGeom prst="wedgeRectCallout">
            <a:avLst>
              <a:gd name="adj1" fmla="val 22663"/>
              <a:gd name="adj2" fmla="val 200411"/>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Bộ nhớ chính </a:t>
            </a:r>
          </a:p>
          <a:p>
            <a:pPr algn="ctr"/>
            <a:r>
              <a:rPr lang="en-US" sz="2400" spc="-120" smtClean="0">
                <a:latin typeface="Tahoma" pitchFamily="34" charset="0"/>
                <a:ea typeface="Tahoma" pitchFamily="34" charset="0"/>
                <a:cs typeface="Tahoma" pitchFamily="34" charset="0"/>
              </a:rPr>
              <a:t>(bán dẫn)</a:t>
            </a:r>
            <a:endParaRPr lang="en-US" sz="2400" spc="-120">
              <a:latin typeface="Tahoma" pitchFamily="34" charset="0"/>
              <a:ea typeface="Tahoma" pitchFamily="34" charset="0"/>
              <a:cs typeface="Tahoma" pitchFamily="34" charset="0"/>
            </a:endParaRPr>
          </a:p>
        </p:txBody>
      </p:sp>
      <p:sp>
        <p:nvSpPr>
          <p:cNvPr id="9" name="Rounded Rectangular Callout 8"/>
          <p:cNvSpPr/>
          <p:nvPr/>
        </p:nvSpPr>
        <p:spPr>
          <a:xfrm>
            <a:off x="7086600" y="3962400"/>
            <a:ext cx="1905000" cy="1066800"/>
          </a:xfrm>
          <a:prstGeom prst="wedgeRoundRectCallout">
            <a:avLst>
              <a:gd name="adj1" fmla="val -73733"/>
              <a:gd name="adj2" fmla="val 727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Bộ nhớ phụ (quang, từ ..)</a:t>
            </a:r>
            <a:endParaRPr lang="en-US" sz="2400" spc="-120">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edg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3</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457200" y="2105323"/>
            <a:ext cx="8229600" cy="3200876"/>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3. All memory devices operate in the same general way. </a:t>
            </a:r>
          </a:p>
          <a:p>
            <a:pPr algn="just">
              <a:spcBef>
                <a:spcPts val="600"/>
              </a:spcBef>
            </a:pPr>
            <a:r>
              <a:rPr lang="en-US" sz="2400" spc="-100" smtClean="0">
                <a:latin typeface="Tahoma" pitchFamily="34" charset="0"/>
                <a:ea typeface="Tahoma" pitchFamily="34" charset="0"/>
                <a:cs typeface="Tahoma" pitchFamily="34" charset="0"/>
              </a:rPr>
              <a:t>To write data in memory, the address to be accessed is placed on the address input, the data value to be stored is applied to the data inputs, and the control signals are manipulated to store the data.</a:t>
            </a:r>
          </a:p>
          <a:p>
            <a:pPr algn="just">
              <a:spcBef>
                <a:spcPts val="600"/>
              </a:spcBef>
            </a:pPr>
            <a:r>
              <a:rPr lang="en-US" sz="2400" spc="-100" smtClean="0">
                <a:latin typeface="Tahoma" pitchFamily="34" charset="0"/>
                <a:ea typeface="Tahoma" pitchFamily="34" charset="0"/>
                <a:cs typeface="Tahoma" pitchFamily="34" charset="0"/>
              </a:rPr>
              <a:t>To read data from memory, the address is applied, the control signals are manipulated, and the data value appears on the output pins.</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4</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457200" y="2105323"/>
            <a:ext cx="8229600" cy="2831544"/>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4. Memory devices are often used along with a microprocessor CPU that generates the addresses and control signals and either provides the data to be stored or uses the data from the memory.</a:t>
            </a:r>
          </a:p>
          <a:p>
            <a:pPr algn="just">
              <a:spcBef>
                <a:spcPts val="600"/>
              </a:spcBef>
            </a:pPr>
            <a:r>
              <a:rPr lang="en-US" sz="2400" spc="-100" smtClean="0">
                <a:latin typeface="Tahoma" pitchFamily="34" charset="0"/>
                <a:ea typeface="Tahoma" pitchFamily="34" charset="0"/>
                <a:cs typeface="Tahoma" pitchFamily="34" charset="0"/>
              </a:rPr>
              <a:t> Reading and writing are </a:t>
            </a:r>
            <a:r>
              <a:rPr lang="en-US" sz="2400" spc="-100" smtClean="0">
                <a:solidFill>
                  <a:srgbClr val="FF0000"/>
                </a:solidFill>
                <a:latin typeface="Tahoma" pitchFamily="34" charset="0"/>
                <a:ea typeface="Tahoma" pitchFamily="34" charset="0"/>
                <a:cs typeface="Tahoma" pitchFamily="34" charset="0"/>
              </a:rPr>
              <a:t>always done from the CPU’s perspective. </a:t>
            </a:r>
          </a:p>
          <a:p>
            <a:pPr algn="just">
              <a:spcBef>
                <a:spcPts val="600"/>
              </a:spcBef>
            </a:pPr>
            <a:r>
              <a:rPr lang="en-US" sz="2400" spc="-100" smtClean="0">
                <a:solidFill>
                  <a:srgbClr val="FF0000"/>
                </a:solidFill>
                <a:latin typeface="Tahoma" pitchFamily="34" charset="0"/>
                <a:ea typeface="Tahoma" pitchFamily="34" charset="0"/>
                <a:cs typeface="Tahoma" pitchFamily="34" charset="0"/>
              </a:rPr>
              <a:t>Writing puts data into the memory, </a:t>
            </a:r>
            <a:r>
              <a:rPr lang="en-US" sz="2400" spc="-100" smtClean="0">
                <a:latin typeface="Tahoma" pitchFamily="34" charset="0"/>
                <a:ea typeface="Tahoma" pitchFamily="34" charset="0"/>
                <a:cs typeface="Tahoma" pitchFamily="34" charset="0"/>
              </a:rPr>
              <a:t>and reading gets data out of the memory.</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5</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1752600"/>
            <a:ext cx="8686800" cy="4693593"/>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5. Most read-only memories (ROMs) have data entered one time, and from then on their contents do not change. </a:t>
            </a:r>
          </a:p>
          <a:p>
            <a:pPr algn="just">
              <a:spcBef>
                <a:spcPts val="600"/>
              </a:spcBef>
            </a:pPr>
            <a:r>
              <a:rPr lang="en-US" sz="2400" spc="-100" smtClean="0">
                <a:latin typeface="Tahoma" pitchFamily="34" charset="0"/>
                <a:ea typeface="Tahoma" pitchFamily="34" charset="0"/>
                <a:cs typeface="Tahoma" pitchFamily="34" charset="0"/>
              </a:rPr>
              <a:t>This storage process is called </a:t>
            </a:r>
            <a:r>
              <a:rPr lang="en-US" sz="2400" spc="-100" smtClean="0">
                <a:solidFill>
                  <a:srgbClr val="FF0000"/>
                </a:solidFill>
                <a:latin typeface="Tahoma" pitchFamily="34" charset="0"/>
                <a:ea typeface="Tahoma" pitchFamily="34" charset="0"/>
                <a:cs typeface="Tahoma" pitchFamily="34" charset="0"/>
              </a:rPr>
              <a:t>programming.</a:t>
            </a:r>
          </a:p>
          <a:p>
            <a:pPr algn="just">
              <a:spcBef>
                <a:spcPts val="600"/>
              </a:spcBef>
            </a:pPr>
            <a:r>
              <a:rPr lang="en-US" sz="2400" spc="-100" smtClean="0">
                <a:latin typeface="Tahoma" pitchFamily="34" charset="0"/>
                <a:ea typeface="Tahoma" pitchFamily="34" charset="0"/>
                <a:cs typeface="Tahoma" pitchFamily="34" charset="0"/>
              </a:rPr>
              <a:t>They do not lose their data when power is removed from the device.</a:t>
            </a:r>
          </a:p>
          <a:p>
            <a:pPr algn="just">
              <a:spcBef>
                <a:spcPts val="600"/>
              </a:spcBef>
            </a:pPr>
            <a:r>
              <a:rPr lang="en-US" sz="2400" spc="-100" smtClean="0">
                <a:latin typeface="Tahoma" pitchFamily="34" charset="0"/>
                <a:ea typeface="Tahoma" pitchFamily="34" charset="0"/>
                <a:cs typeface="Tahoma" pitchFamily="34" charset="0"/>
              </a:rPr>
              <a:t> MROMs are programmed during the manufacturing process.</a:t>
            </a:r>
          </a:p>
          <a:p>
            <a:pPr algn="just">
              <a:spcBef>
                <a:spcPts val="600"/>
              </a:spcBef>
            </a:pPr>
            <a:r>
              <a:rPr lang="en-US" sz="2400" spc="-100" smtClean="0">
                <a:latin typeface="Tahoma" pitchFamily="34" charset="0"/>
                <a:ea typeface="Tahoma" pitchFamily="34" charset="0"/>
                <a:cs typeface="Tahoma" pitchFamily="34" charset="0"/>
              </a:rPr>
              <a:t>PROMs are programmed one time by the user. </a:t>
            </a:r>
          </a:p>
          <a:p>
            <a:pPr algn="just">
              <a:spcBef>
                <a:spcPts val="600"/>
              </a:spcBef>
            </a:pPr>
            <a:r>
              <a:rPr lang="en-US" sz="2400" spc="-100" smtClean="0">
                <a:latin typeface="Tahoma" pitchFamily="34" charset="0"/>
                <a:ea typeface="Tahoma" pitchFamily="34" charset="0"/>
                <a:cs typeface="Tahoma" pitchFamily="34" charset="0"/>
              </a:rPr>
              <a:t>EPROMs are just like PROMs but can be erased using UV light.</a:t>
            </a:r>
          </a:p>
          <a:p>
            <a:pPr algn="just">
              <a:spcBef>
                <a:spcPts val="600"/>
              </a:spcBef>
            </a:pPr>
            <a:r>
              <a:rPr lang="en-US" sz="2400" spc="-100" smtClean="0">
                <a:latin typeface="Tahoma" pitchFamily="34" charset="0"/>
                <a:ea typeface="Tahoma" pitchFamily="34" charset="0"/>
                <a:cs typeface="Tahoma" pitchFamily="34" charset="0"/>
              </a:rPr>
              <a:t>EEPROMs and flash memory devices are electrically erasable and can have their contents altered after programming. </a:t>
            </a:r>
          </a:p>
          <a:p>
            <a:pPr algn="just">
              <a:spcBef>
                <a:spcPts val="600"/>
              </a:spcBef>
            </a:pPr>
            <a:r>
              <a:rPr lang="en-US" sz="2400" spc="-100" smtClean="0">
                <a:latin typeface="Tahoma" pitchFamily="34" charset="0"/>
                <a:ea typeface="Tahoma" pitchFamily="34" charset="0"/>
                <a:cs typeface="Tahoma" pitchFamily="34" charset="0"/>
              </a:rPr>
              <a:t>CD ROMs are used for mass storage of information that does not need to change.</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6</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1752600"/>
            <a:ext cx="8686800" cy="1277273"/>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6. Random access memory (RAM) is a generic term given to devices that can have data easily stored and retrieved. </a:t>
            </a:r>
          </a:p>
          <a:p>
            <a:pPr algn="just">
              <a:spcBef>
                <a:spcPts val="600"/>
              </a:spcBef>
            </a:pPr>
            <a:r>
              <a:rPr lang="en-US" sz="2400" spc="-100" smtClean="0">
                <a:latin typeface="Tahoma" pitchFamily="34" charset="0"/>
                <a:ea typeface="Tahoma" pitchFamily="34" charset="0"/>
                <a:cs typeface="Tahoma" pitchFamily="34" charset="0"/>
              </a:rPr>
              <a:t>Data are retained in a RAM device only as long as power is applied.</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7</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1752600"/>
            <a:ext cx="8686800" cy="2539157"/>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7. Static RAM (SRAM) uses storage elements that are basically latch circuits.</a:t>
            </a:r>
          </a:p>
          <a:p>
            <a:pPr algn="just">
              <a:spcBef>
                <a:spcPts val="600"/>
              </a:spcBef>
            </a:pPr>
            <a:r>
              <a:rPr lang="en-US" sz="2400" spc="-100" smtClean="0">
                <a:latin typeface="Tahoma" pitchFamily="34" charset="0"/>
                <a:ea typeface="Tahoma" pitchFamily="34" charset="0"/>
                <a:cs typeface="Tahoma" pitchFamily="34" charset="0"/>
              </a:rPr>
              <a:t>Once the data are stored, they will remain unchanged as long as power is applied to the chip. </a:t>
            </a:r>
          </a:p>
          <a:p>
            <a:pPr algn="just">
              <a:spcBef>
                <a:spcPts val="600"/>
              </a:spcBef>
            </a:pPr>
            <a:r>
              <a:rPr lang="en-US" sz="2400" spc="-100" smtClean="0">
                <a:latin typeface="Tahoma" pitchFamily="34" charset="0"/>
                <a:ea typeface="Tahoma" pitchFamily="34" charset="0"/>
                <a:cs typeface="Tahoma" pitchFamily="34" charset="0"/>
              </a:rPr>
              <a:t>Static RAM is easier to use but more expensive per bit and consumes more power than dynamic RAM.</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8</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1752600"/>
            <a:ext cx="8686800" cy="4985980"/>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8. Dynamic RAM (DRAM) uses capacitors to store data by charging or discharging them.</a:t>
            </a:r>
          </a:p>
          <a:p>
            <a:pPr algn="just">
              <a:spcBef>
                <a:spcPts val="600"/>
              </a:spcBef>
            </a:pPr>
            <a:r>
              <a:rPr lang="en-US" sz="2400" spc="-100" smtClean="0">
                <a:latin typeface="Tahoma" pitchFamily="34" charset="0"/>
                <a:ea typeface="Tahoma" pitchFamily="34" charset="0"/>
                <a:cs typeface="Tahoma" pitchFamily="34" charset="0"/>
              </a:rPr>
              <a:t>The simplicity of the storage cell allows DRAMs to store a great deal of data. </a:t>
            </a:r>
          </a:p>
          <a:p>
            <a:pPr algn="just">
              <a:spcBef>
                <a:spcPts val="600"/>
              </a:spcBef>
            </a:pPr>
            <a:r>
              <a:rPr lang="en-US" sz="2400" spc="-100" smtClean="0">
                <a:latin typeface="Tahoma" pitchFamily="34" charset="0"/>
                <a:ea typeface="Tahoma" pitchFamily="34" charset="0"/>
                <a:cs typeface="Tahoma" pitchFamily="34" charset="0"/>
              </a:rPr>
              <a:t>Because the charge on the capacitors must be refreshed regularly, DRAMs are more complicated to use than SRAMs.</a:t>
            </a:r>
          </a:p>
          <a:p>
            <a:pPr algn="just">
              <a:spcBef>
                <a:spcPts val="600"/>
              </a:spcBef>
            </a:pPr>
            <a:r>
              <a:rPr lang="en-US" sz="2400" spc="-100" smtClean="0">
                <a:latin typeface="Tahoma" pitchFamily="34" charset="0"/>
                <a:ea typeface="Tahoma" pitchFamily="34" charset="0"/>
                <a:cs typeface="Tahoma" pitchFamily="34" charset="0"/>
              </a:rPr>
              <a:t>Extra circuitry is often added to DRAM systems to control the reading, writing, and refreshing cycles. </a:t>
            </a:r>
          </a:p>
          <a:p>
            <a:pPr algn="just">
              <a:spcBef>
                <a:spcPts val="600"/>
              </a:spcBef>
            </a:pPr>
            <a:r>
              <a:rPr lang="en-US" sz="2400" spc="-100" smtClean="0">
                <a:latin typeface="Tahoma" pitchFamily="34" charset="0"/>
                <a:ea typeface="Tahoma" pitchFamily="34" charset="0"/>
                <a:cs typeface="Tahoma" pitchFamily="34" charset="0"/>
              </a:rPr>
              <a:t>On many new devices, these features are being integrated into the DRAM chip itself. </a:t>
            </a:r>
          </a:p>
          <a:p>
            <a:pPr algn="just">
              <a:spcBef>
                <a:spcPts val="600"/>
              </a:spcBef>
            </a:pPr>
            <a:r>
              <a:rPr lang="en-US" sz="2400" spc="-100" smtClean="0">
                <a:latin typeface="Tahoma" pitchFamily="34" charset="0"/>
                <a:ea typeface="Tahoma" pitchFamily="34" charset="0"/>
                <a:cs typeface="Tahoma" pitchFamily="34" charset="0"/>
              </a:rPr>
              <a:t>The goal of DRAM technology is to put more bits on a smaller piece of silicon so that it consumes less power and responds faster.</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SUMMARY 9</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1752600"/>
            <a:ext cx="8686800" cy="2462213"/>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9. Memory systems require a wide variety of different configurations.</a:t>
            </a:r>
          </a:p>
          <a:p>
            <a:pPr algn="just">
              <a:spcBef>
                <a:spcPts val="600"/>
              </a:spcBef>
            </a:pPr>
            <a:r>
              <a:rPr lang="en-US" sz="2400" spc="-100" smtClean="0">
                <a:latin typeface="Tahoma" pitchFamily="34" charset="0"/>
                <a:ea typeface="Tahoma" pitchFamily="34" charset="0"/>
                <a:cs typeface="Tahoma" pitchFamily="34" charset="0"/>
              </a:rPr>
              <a:t>Memory chips can be combined to implement any desired configuration, whether your system needs more bits per location or more total word capacity. </a:t>
            </a:r>
          </a:p>
          <a:p>
            <a:pPr algn="just">
              <a:spcBef>
                <a:spcPts val="600"/>
              </a:spcBef>
            </a:pPr>
            <a:r>
              <a:rPr lang="en-US" sz="2400" spc="-100" smtClean="0">
                <a:latin typeface="Tahoma" pitchFamily="34" charset="0"/>
                <a:ea typeface="Tahoma" pitchFamily="34" charset="0"/>
                <a:cs typeface="Tahoma" pitchFamily="34" charset="0"/>
              </a:rPr>
              <a:t>All of the various types of ROM and RAM can be combined within the same memory system.</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
        <p:nvSpPr>
          <p:cNvPr id="5" name="TextBox 4"/>
          <p:cNvSpPr txBox="1"/>
          <p:nvPr/>
        </p:nvSpPr>
        <p:spPr>
          <a:xfrm>
            <a:off x="457200" y="3048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1759327"/>
            <a:ext cx="8686800" cy="403187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Main memory             Auxiliary memory</a:t>
            </a:r>
          </a:p>
          <a:p>
            <a:pPr>
              <a:spcBef>
                <a:spcPts val="600"/>
              </a:spcBef>
            </a:pPr>
            <a:r>
              <a:rPr lang="en-US" sz="2400" spc="-100" smtClean="0">
                <a:latin typeface="Tahoma" pitchFamily="34" charset="0"/>
                <a:ea typeface="Tahoma" pitchFamily="34" charset="0"/>
                <a:cs typeface="Tahoma" pitchFamily="34" charset="0"/>
              </a:rPr>
              <a:t>Memory cell               Memory word</a:t>
            </a:r>
          </a:p>
          <a:p>
            <a:pPr>
              <a:spcBef>
                <a:spcPts val="600"/>
              </a:spcBef>
            </a:pPr>
            <a:r>
              <a:rPr lang="en-US" sz="2400" spc="-100" smtClean="0">
                <a:latin typeface="Tahoma" pitchFamily="34" charset="0"/>
                <a:ea typeface="Tahoma" pitchFamily="34" charset="0"/>
                <a:cs typeface="Tahoma" pitchFamily="34" charset="0"/>
              </a:rPr>
              <a:t>Byte</a:t>
            </a:r>
          </a:p>
          <a:p>
            <a:pPr>
              <a:spcBef>
                <a:spcPts val="600"/>
              </a:spcBef>
            </a:pPr>
            <a:r>
              <a:rPr lang="en-US" sz="2400" spc="-100" smtClean="0">
                <a:latin typeface="Tahoma" pitchFamily="34" charset="0"/>
                <a:ea typeface="Tahoma" pitchFamily="34" charset="0"/>
                <a:cs typeface="Tahoma" pitchFamily="34" charset="0"/>
              </a:rPr>
              <a:t>Capacity</a:t>
            </a:r>
          </a:p>
          <a:p>
            <a:pPr>
              <a:spcBef>
                <a:spcPts val="600"/>
              </a:spcBef>
            </a:pPr>
            <a:r>
              <a:rPr lang="en-US" sz="2400" spc="-100" smtClean="0">
                <a:latin typeface="Tahoma" pitchFamily="34" charset="0"/>
                <a:ea typeface="Tahoma" pitchFamily="34" charset="0"/>
                <a:cs typeface="Tahoma" pitchFamily="34" charset="0"/>
              </a:rPr>
              <a:t>Density</a:t>
            </a:r>
          </a:p>
          <a:p>
            <a:pPr>
              <a:spcBef>
                <a:spcPts val="600"/>
              </a:spcBef>
            </a:pPr>
            <a:r>
              <a:rPr lang="en-US" sz="2400" spc="-100" smtClean="0">
                <a:latin typeface="Tahoma" pitchFamily="34" charset="0"/>
                <a:ea typeface="Tahoma" pitchFamily="34" charset="0"/>
                <a:cs typeface="Tahoma" pitchFamily="34" charset="0"/>
              </a:rPr>
              <a:t>Address</a:t>
            </a:r>
          </a:p>
          <a:p>
            <a:pPr>
              <a:spcBef>
                <a:spcPts val="600"/>
              </a:spcBef>
            </a:pPr>
            <a:r>
              <a:rPr lang="en-US" sz="2400" spc="-100" smtClean="0">
                <a:latin typeface="Tahoma" pitchFamily="34" charset="0"/>
                <a:ea typeface="Tahoma" pitchFamily="34" charset="0"/>
                <a:cs typeface="Tahoma" pitchFamily="34" charset="0"/>
              </a:rPr>
              <a:t>Read operation            Write operation</a:t>
            </a:r>
          </a:p>
          <a:p>
            <a:pPr>
              <a:spcBef>
                <a:spcPts val="600"/>
              </a:spcBef>
            </a:pPr>
            <a:r>
              <a:rPr lang="en-US" sz="2400" spc="-100" smtClean="0">
                <a:latin typeface="Tahoma" pitchFamily="34" charset="0"/>
                <a:ea typeface="Tahoma" pitchFamily="34" charset="0"/>
                <a:cs typeface="Tahoma" pitchFamily="34" charset="0"/>
              </a:rPr>
              <a:t>Access time</a:t>
            </a:r>
          </a:p>
          <a:p>
            <a:pPr>
              <a:spcBef>
                <a:spcPts val="600"/>
              </a:spcBef>
            </a:pPr>
            <a:r>
              <a:rPr lang="en-US" sz="2400" spc="-100" smtClean="0">
                <a:latin typeface="Tahoma" pitchFamily="34" charset="0"/>
                <a:ea typeface="Tahoma" pitchFamily="34" charset="0"/>
                <a:cs typeface="Tahoma" pitchFamily="34" charset="0"/>
              </a:rPr>
              <a:t>Volatile memory          Random-access memory (RAM)</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
        <p:nvSpPr>
          <p:cNvPr id="5" name="TextBox 4"/>
          <p:cNvSpPr txBox="1"/>
          <p:nvPr/>
        </p:nvSpPr>
        <p:spPr>
          <a:xfrm>
            <a:off x="457200" y="3048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81000" y="1143000"/>
            <a:ext cx="8686800" cy="4924425"/>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Sequential-access  memory (SAM)</a:t>
            </a:r>
          </a:p>
          <a:p>
            <a:pPr>
              <a:spcBef>
                <a:spcPts val="600"/>
              </a:spcBef>
            </a:pPr>
            <a:r>
              <a:rPr lang="en-US" sz="2400" spc="-100" smtClean="0">
                <a:latin typeface="Tahoma" pitchFamily="34" charset="0"/>
                <a:ea typeface="Tahoma" pitchFamily="34" charset="0"/>
                <a:cs typeface="Tahoma" pitchFamily="34" charset="0"/>
              </a:rPr>
              <a:t>Read/write memory  (RWM)</a:t>
            </a:r>
          </a:p>
          <a:p>
            <a:pPr>
              <a:spcBef>
                <a:spcPts val="600"/>
              </a:spcBef>
            </a:pPr>
            <a:r>
              <a:rPr lang="en-US" sz="2400" spc="-100" smtClean="0">
                <a:latin typeface="Tahoma" pitchFamily="34" charset="0"/>
                <a:ea typeface="Tahoma" pitchFamily="34" charset="0"/>
                <a:cs typeface="Tahoma" pitchFamily="34" charset="0"/>
              </a:rPr>
              <a:t>Read-only memory  (ROM)</a:t>
            </a:r>
          </a:p>
          <a:p>
            <a:pPr>
              <a:spcBef>
                <a:spcPts val="600"/>
              </a:spcBef>
            </a:pPr>
            <a:r>
              <a:rPr lang="en-US" sz="2400" spc="-100" smtClean="0">
                <a:latin typeface="Tahoma" pitchFamily="34" charset="0"/>
                <a:ea typeface="Tahoma" pitchFamily="34" charset="0"/>
                <a:cs typeface="Tahoma" pitchFamily="34" charset="0"/>
              </a:rPr>
              <a:t>Static RAM (SRAM)                          dynamic RAM</a:t>
            </a:r>
          </a:p>
          <a:p>
            <a:pPr>
              <a:spcBef>
                <a:spcPts val="600"/>
              </a:spcBef>
            </a:pPr>
            <a:r>
              <a:rPr lang="en-US" sz="2400" spc="-100" smtClean="0">
                <a:latin typeface="Tahoma" pitchFamily="34" charset="0"/>
                <a:ea typeface="Tahoma" pitchFamily="34" charset="0"/>
                <a:cs typeface="Tahoma" pitchFamily="34" charset="0"/>
              </a:rPr>
              <a:t>Address bus        data bus               control bus</a:t>
            </a:r>
          </a:p>
          <a:p>
            <a:pPr>
              <a:spcBef>
                <a:spcPts val="600"/>
              </a:spcBef>
            </a:pPr>
            <a:r>
              <a:rPr lang="en-US" sz="2400" spc="-100" smtClean="0">
                <a:latin typeface="Tahoma" pitchFamily="34" charset="0"/>
                <a:ea typeface="Tahoma" pitchFamily="34" charset="0"/>
                <a:cs typeface="Tahoma" pitchFamily="34" charset="0"/>
              </a:rPr>
              <a:t>Programming</a:t>
            </a:r>
          </a:p>
          <a:p>
            <a:pPr>
              <a:spcBef>
                <a:spcPts val="600"/>
              </a:spcBef>
            </a:pPr>
            <a:r>
              <a:rPr lang="en-US" sz="2400" spc="-100" smtClean="0">
                <a:latin typeface="Tahoma" pitchFamily="34" charset="0"/>
                <a:ea typeface="Tahoma" pitchFamily="34" charset="0"/>
                <a:cs typeface="Tahoma" pitchFamily="34" charset="0"/>
              </a:rPr>
              <a:t>Chip select</a:t>
            </a:r>
          </a:p>
          <a:p>
            <a:pPr>
              <a:spcBef>
                <a:spcPts val="600"/>
              </a:spcBef>
            </a:pPr>
            <a:r>
              <a:rPr lang="en-US" sz="2400" spc="-100" smtClean="0">
                <a:latin typeface="Tahoma" pitchFamily="34" charset="0"/>
                <a:ea typeface="Tahoma" pitchFamily="34" charset="0"/>
                <a:cs typeface="Tahoma" pitchFamily="34" charset="0"/>
              </a:rPr>
              <a:t>Power-down</a:t>
            </a:r>
          </a:p>
          <a:p>
            <a:pPr>
              <a:spcBef>
                <a:spcPts val="600"/>
              </a:spcBef>
            </a:pPr>
            <a:r>
              <a:rPr lang="en-US" sz="2400" spc="-100" smtClean="0">
                <a:latin typeface="Tahoma" pitchFamily="34" charset="0"/>
                <a:ea typeface="Tahoma" pitchFamily="34" charset="0"/>
                <a:cs typeface="Tahoma" pitchFamily="34" charset="0"/>
              </a:rPr>
              <a:t>Fusible link</a:t>
            </a:r>
          </a:p>
          <a:p>
            <a:pPr>
              <a:spcBef>
                <a:spcPts val="600"/>
              </a:spcBef>
            </a:pPr>
            <a:r>
              <a:rPr lang="en-US" sz="2400" spc="-100" smtClean="0">
                <a:latin typeface="Tahoma" pitchFamily="34" charset="0"/>
                <a:ea typeface="Tahoma" pitchFamily="34" charset="0"/>
                <a:cs typeface="Tahoma" pitchFamily="34" charset="0"/>
              </a:rPr>
              <a:t>Electrically erasable  PROM (EEPROM)</a:t>
            </a:r>
          </a:p>
          <a:p>
            <a:pPr>
              <a:spcBef>
                <a:spcPts val="600"/>
              </a:spcBef>
            </a:pPr>
            <a:r>
              <a:rPr lang="en-US" sz="2400" spc="-100" smtClean="0">
                <a:latin typeface="Tahoma" pitchFamily="34" charset="0"/>
                <a:ea typeface="Tahoma" pitchFamily="34" charset="0"/>
                <a:cs typeface="Tahoma" pitchFamily="34" charset="0"/>
              </a:rPr>
              <a:t>Flash memory</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
        <p:nvSpPr>
          <p:cNvPr id="5" name="TextBox 4"/>
          <p:cNvSpPr txBox="1"/>
          <p:nvPr/>
        </p:nvSpPr>
        <p:spPr>
          <a:xfrm>
            <a:off x="457200" y="3048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447800" y="1400175"/>
            <a:ext cx="6858000" cy="4924425"/>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Bootstrap program</a:t>
            </a:r>
          </a:p>
          <a:p>
            <a:pPr>
              <a:spcBef>
                <a:spcPts val="600"/>
              </a:spcBef>
            </a:pPr>
            <a:r>
              <a:rPr lang="en-US" sz="2400" spc="-100" smtClean="0">
                <a:latin typeface="Tahoma" pitchFamily="34" charset="0"/>
                <a:ea typeface="Tahoma" pitchFamily="34" charset="0"/>
                <a:cs typeface="Tahoma" pitchFamily="34" charset="0"/>
              </a:rPr>
              <a:t>Refresh</a:t>
            </a:r>
          </a:p>
          <a:p>
            <a:pPr>
              <a:spcBef>
                <a:spcPts val="600"/>
              </a:spcBef>
            </a:pPr>
            <a:r>
              <a:rPr lang="en-US" sz="2400" spc="-100" smtClean="0">
                <a:latin typeface="Tahoma" pitchFamily="34" charset="0"/>
                <a:ea typeface="Tahoma" pitchFamily="34" charset="0"/>
                <a:cs typeface="Tahoma" pitchFamily="34" charset="0"/>
              </a:rPr>
              <a:t>JEDEC</a:t>
            </a:r>
          </a:p>
          <a:p>
            <a:pPr>
              <a:spcBef>
                <a:spcPts val="600"/>
              </a:spcBef>
            </a:pPr>
            <a:r>
              <a:rPr lang="en-US" sz="2400" spc="-100" smtClean="0">
                <a:latin typeface="Tahoma" pitchFamily="34" charset="0"/>
                <a:ea typeface="Tahoma" pitchFamily="34" charset="0"/>
                <a:cs typeface="Tahoma" pitchFamily="34" charset="0"/>
              </a:rPr>
              <a:t>Address multiplexing</a:t>
            </a:r>
          </a:p>
          <a:p>
            <a:pPr>
              <a:spcBef>
                <a:spcPts val="600"/>
              </a:spcBef>
            </a:pPr>
            <a:r>
              <a:rPr lang="en-US" sz="2400" spc="-100" smtClean="0">
                <a:latin typeface="Tahoma" pitchFamily="34" charset="0"/>
                <a:ea typeface="Tahoma" pitchFamily="34" charset="0"/>
                <a:cs typeface="Tahoma" pitchFamily="34" charset="0"/>
              </a:rPr>
              <a:t>Strobing</a:t>
            </a:r>
          </a:p>
          <a:p>
            <a:pPr>
              <a:spcBef>
                <a:spcPts val="600"/>
              </a:spcBef>
            </a:pPr>
            <a:r>
              <a:rPr lang="en-US" sz="2400" spc="-100" smtClean="0">
                <a:latin typeface="Tahoma" pitchFamily="34" charset="0"/>
                <a:ea typeface="Tahoma" pitchFamily="34" charset="0"/>
                <a:cs typeface="Tahoma" pitchFamily="34" charset="0"/>
              </a:rPr>
              <a:t>Row address strobe   (RAS)</a:t>
            </a:r>
          </a:p>
          <a:p>
            <a:pPr>
              <a:spcBef>
                <a:spcPts val="600"/>
              </a:spcBef>
            </a:pPr>
            <a:r>
              <a:rPr lang="en-US" sz="2400" spc="-100" smtClean="0">
                <a:latin typeface="Tahoma" pitchFamily="34" charset="0"/>
                <a:ea typeface="Tahoma" pitchFamily="34" charset="0"/>
                <a:cs typeface="Tahoma" pitchFamily="34" charset="0"/>
              </a:rPr>
              <a:t>Column address  strobe (CAS)</a:t>
            </a:r>
          </a:p>
          <a:p>
            <a:pPr>
              <a:spcBef>
                <a:spcPts val="600"/>
              </a:spcBef>
            </a:pPr>
            <a:r>
              <a:rPr lang="en-US" sz="2400" spc="-100" smtClean="0">
                <a:latin typeface="Tahoma" pitchFamily="34" charset="0"/>
                <a:ea typeface="Tahoma" pitchFamily="34" charset="0"/>
                <a:cs typeface="Tahoma" pitchFamily="34" charset="0"/>
              </a:rPr>
              <a:t>Latency</a:t>
            </a:r>
          </a:p>
          <a:p>
            <a:pPr>
              <a:spcBef>
                <a:spcPts val="600"/>
              </a:spcBef>
            </a:pPr>
            <a:r>
              <a:rPr lang="en-US" sz="2400" spc="-100" smtClean="0">
                <a:latin typeface="Tahoma" pitchFamily="34" charset="0"/>
                <a:ea typeface="Tahoma" pitchFamily="34" charset="0"/>
                <a:cs typeface="Tahoma" pitchFamily="34" charset="0"/>
              </a:rPr>
              <a:t>RAS only refresh</a:t>
            </a:r>
          </a:p>
          <a:p>
            <a:pPr>
              <a:spcBef>
                <a:spcPts val="600"/>
              </a:spcBef>
            </a:pPr>
            <a:r>
              <a:rPr lang="en-US" sz="2400" spc="-100" smtClean="0">
                <a:latin typeface="Tahoma" pitchFamily="34" charset="0"/>
                <a:ea typeface="Tahoma" pitchFamily="34" charset="0"/>
                <a:cs typeface="Tahoma" pitchFamily="34" charset="0"/>
              </a:rPr>
              <a:t>Refresh counter</a:t>
            </a:r>
          </a:p>
          <a:p>
            <a:pPr>
              <a:spcBef>
                <a:spcPts val="600"/>
              </a:spcBef>
            </a:pPr>
            <a:r>
              <a:rPr lang="en-US" sz="2400" spc="-100" smtClean="0">
                <a:latin typeface="Tahoma" pitchFamily="34" charset="0"/>
                <a:ea typeface="Tahoma" pitchFamily="34" charset="0"/>
                <a:cs typeface="Tahoma" pitchFamily="34" charset="0"/>
              </a:rPr>
              <a:t>DRAM controller</a:t>
            </a:r>
          </a:p>
        </p:txBody>
      </p:sp>
      <p:cxnSp>
        <p:nvCxnSpPr>
          <p:cNvPr id="7" name="Straight Connector 6"/>
          <p:cNvCxnSpPr/>
          <p:nvPr/>
        </p:nvCxnSpPr>
        <p:spPr>
          <a:xfrm>
            <a:off x="1524000" y="49530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 calcmode="lin" valueType="num">
                                      <p:cBhvr additive="base">
                                        <p:cTn id="67"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thuật ngữ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838200"/>
            <a:ext cx="8763000" cy="5632311"/>
          </a:xfrm>
          <a:prstGeom prst="rect">
            <a:avLst/>
          </a:prstGeom>
          <a:noFill/>
        </p:spPr>
        <p:txBody>
          <a:bodyPr wrap="square" rtlCol="0">
            <a:spAutoFit/>
          </a:bodyPr>
          <a:lstStyle/>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Tế bào nhớ</a:t>
            </a:r>
            <a:r>
              <a:rPr lang="en-US" sz="2400" spc="-120" smtClean="0">
                <a:latin typeface="Tahoma" pitchFamily="34" charset="0"/>
                <a:ea typeface="Tahoma" pitchFamily="34" charset="0"/>
                <a:cs typeface="Tahoma" pitchFamily="34" charset="0"/>
              </a:rPr>
              <a:t>: phần tử lưu trữ một bit (0 hay 1). </a:t>
            </a:r>
          </a:p>
          <a:p>
            <a:r>
              <a:rPr lang="en-US" sz="2400" spc="-120" smtClean="0">
                <a:latin typeface="Tahoma" pitchFamily="34" charset="0"/>
                <a:ea typeface="Tahoma" pitchFamily="34" charset="0"/>
                <a:cs typeface="Tahoma" pitchFamily="34" charset="0"/>
              </a:rPr>
              <a:t>   Thí dụ: FF, tụ nạp điện, một spot trên băng từ hay đĩa</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Từ nhớ</a:t>
            </a:r>
            <a:r>
              <a:rPr lang="en-US" sz="2400" spc="-120" smtClean="0">
                <a:latin typeface="Tahoma" pitchFamily="34" charset="0"/>
                <a:ea typeface="Tahoma" pitchFamily="34" charset="0"/>
                <a:cs typeface="Tahoma" pitchFamily="34" charset="0"/>
              </a:rPr>
              <a:t>: Nhóm các bit (tế bào) trong bộ nhớ biểu diễn lệnh hay data</a:t>
            </a:r>
          </a:p>
          <a:p>
            <a:r>
              <a:rPr lang="en-US" sz="2400" spc="-120" smtClean="0">
                <a:latin typeface="Tahoma" pitchFamily="34" charset="0"/>
                <a:ea typeface="Tahoma" pitchFamily="34" charset="0"/>
                <a:cs typeface="Tahoma" pitchFamily="34" charset="0"/>
              </a:rPr>
              <a:t>    Thí dụ: trong thanh ghi (8 bit), máy tính: từ 8 đến 64 bit</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Byte</a:t>
            </a:r>
            <a:r>
              <a:rPr lang="en-US" sz="2400" spc="-120" smtClean="0">
                <a:latin typeface="Tahoma" pitchFamily="34" charset="0"/>
                <a:ea typeface="Tahoma" pitchFamily="34" charset="0"/>
                <a:cs typeface="Tahoma" pitchFamily="34" charset="0"/>
              </a:rPr>
              <a:t>: nhóm 8 bit</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Dung lượng</a:t>
            </a:r>
            <a:r>
              <a:rPr lang="en-US" sz="2400" spc="-120" smtClean="0">
                <a:latin typeface="Tahoma" pitchFamily="34" charset="0"/>
                <a:ea typeface="Tahoma" pitchFamily="34" charset="0"/>
                <a:cs typeface="Tahoma" pitchFamily="34" charset="0"/>
              </a:rPr>
              <a:t>: khả năng lưu trữ của bộ nhớ (1KB, 1 MB, 1GB, 1TB)</a:t>
            </a:r>
          </a:p>
          <a:p>
            <a:endParaRPr lang="en-US" sz="2400" spc="-120" smtClean="0">
              <a:latin typeface="Tahoma" pitchFamily="34" charset="0"/>
              <a:ea typeface="Tahoma" pitchFamily="34" charset="0"/>
              <a:cs typeface="Tahoma" pitchFamily="34" charset="0"/>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IC  2Kx8. Cho biết có bao nhiêu từ? Kích thước từ? Tổng số bit lưu trữ:</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2k = 2x 1024 = 2048 từ (mỗi từ là 8 bit)</a:t>
            </a:r>
          </a:p>
          <a:p>
            <a:r>
              <a:rPr lang="en-US" sz="2400" spc="-120" smtClean="0">
                <a:latin typeface="Tahoma" pitchFamily="34" charset="0"/>
                <a:ea typeface="Tahoma" pitchFamily="34" charset="0"/>
                <a:cs typeface="Tahoma" pitchFamily="34" charset="0"/>
              </a:rPr>
              <a:t>Tổng số bit 2048 x 8 = 16.384 bit</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solidFill>
                  <a:srgbClr val="C00000"/>
                </a:solidFill>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Bộ nhớ nào lưu trữ nhiều hơn: 5Mx8 hay 1M từ 16 bit?</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5M x 8 = 5 x 1.048.576 x 8 = 41.943.040 bit   (nhiều hơn)</a:t>
            </a:r>
          </a:p>
          <a:p>
            <a:r>
              <a:rPr lang="en-US" sz="2400" spc="-120" smtClean="0">
                <a:latin typeface="Tahoma" pitchFamily="34" charset="0"/>
                <a:ea typeface="Tahoma" pitchFamily="34" charset="0"/>
                <a:cs typeface="Tahoma" pitchFamily="34" charset="0"/>
              </a:rPr>
              <a:t>              1M x 16 = 1.048.576 x 16 = 16.777.216 bit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strips(downRight)">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dissolve">
                                      <p:cBhvr>
                                        <p:cTn id="33" dur="500"/>
                                        <p:tgtEl>
                                          <p:spTgt spid="6">
                                            <p:txEl>
                                              <p:pRg st="7" end="7"/>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dissolve">
                                      <p:cBhvr>
                                        <p:cTn id="36" dur="500"/>
                                        <p:tgtEl>
                                          <p:spTgt spid="6">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additive="base">
                                        <p:cTn id="4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 calcmode="lin" valueType="num">
                                      <p:cBhvr additive="base">
                                        <p:cTn id="4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anim calcmode="lin" valueType="num">
                                      <p:cBhvr additive="base">
                                        <p:cTn id="4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animEffect transition="in" filter="wipe(left)">
                                      <p:cBhvr>
                                        <p:cTn id="55" dur="500"/>
                                        <p:tgtEl>
                                          <p:spTgt spid="6">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6">
                                            <p:txEl>
                                              <p:pRg st="13" end="13"/>
                                            </p:txEl>
                                          </p:spTgt>
                                        </p:tgtEl>
                                        <p:attrNameLst>
                                          <p:attrName>style.visibility</p:attrName>
                                        </p:attrNameLst>
                                      </p:cBhvr>
                                      <p:to>
                                        <p:strVal val="visible"/>
                                      </p:to>
                                    </p:set>
                                    <p:animEffect transition="in" filter="wipe(up)">
                                      <p:cBhvr>
                                        <p:cTn id="60" dur="500"/>
                                        <p:tgtEl>
                                          <p:spTgt spid="6">
                                            <p:txEl>
                                              <p:pRg st="13" end="13"/>
                                            </p:txEl>
                                          </p:spTgt>
                                        </p:tgtEl>
                                      </p:cBhvr>
                                    </p:animEffect>
                                  </p:childTnLst>
                                </p:cTn>
                              </p:par>
                              <p:par>
                                <p:cTn id="61" presetID="22" presetClass="entr" presetSubtype="1" fill="hold" nodeType="with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animEffect transition="in" filter="wipe(up)">
                                      <p:cBhvr>
                                        <p:cTn id="63"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
        <p:nvSpPr>
          <p:cNvPr id="5" name="TextBox 4"/>
          <p:cNvSpPr txBox="1"/>
          <p:nvPr/>
        </p:nvSpPr>
        <p:spPr>
          <a:xfrm>
            <a:off x="457200" y="3048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838200" y="1530727"/>
            <a:ext cx="7391400" cy="403187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Memory foldback</a:t>
            </a:r>
          </a:p>
          <a:p>
            <a:pPr>
              <a:spcBef>
                <a:spcPts val="600"/>
              </a:spcBef>
            </a:pPr>
            <a:r>
              <a:rPr lang="en-US" sz="2400" spc="-100" smtClean="0">
                <a:latin typeface="Tahoma" pitchFamily="34" charset="0"/>
                <a:ea typeface="Tahoma" pitchFamily="34" charset="0"/>
                <a:cs typeface="Tahoma" pitchFamily="34" charset="0"/>
              </a:rPr>
              <a:t>Memory map</a:t>
            </a:r>
          </a:p>
          <a:p>
            <a:pPr>
              <a:spcBef>
                <a:spcPts val="600"/>
              </a:spcBef>
            </a:pPr>
            <a:r>
              <a:rPr lang="en-US" sz="2400" spc="-100" smtClean="0">
                <a:latin typeface="Tahoma" pitchFamily="34" charset="0"/>
                <a:ea typeface="Tahoma" pitchFamily="34" charset="0"/>
                <a:cs typeface="Tahoma" pitchFamily="34" charset="0"/>
              </a:rPr>
              <a:t>Cache</a:t>
            </a:r>
          </a:p>
          <a:p>
            <a:pPr>
              <a:spcBef>
                <a:spcPts val="600"/>
              </a:spcBef>
            </a:pPr>
            <a:r>
              <a:rPr lang="en-US" sz="2400" spc="-100" smtClean="0">
                <a:latin typeface="Tahoma" pitchFamily="34" charset="0"/>
                <a:ea typeface="Tahoma" pitchFamily="34" charset="0"/>
                <a:cs typeface="Tahoma" pitchFamily="34" charset="0"/>
              </a:rPr>
              <a:t>FIFO</a:t>
            </a:r>
          </a:p>
          <a:p>
            <a:pPr>
              <a:spcBef>
                <a:spcPts val="600"/>
              </a:spcBef>
            </a:pPr>
            <a:r>
              <a:rPr lang="en-US" sz="2400" spc="-100" smtClean="0">
                <a:latin typeface="Tahoma" pitchFamily="34" charset="0"/>
                <a:ea typeface="Tahoma" pitchFamily="34" charset="0"/>
                <a:cs typeface="Tahoma" pitchFamily="34" charset="0"/>
              </a:rPr>
              <a:t>Data-rate buffer</a:t>
            </a:r>
          </a:p>
          <a:p>
            <a:pPr>
              <a:spcBef>
                <a:spcPts val="600"/>
              </a:spcBef>
            </a:pPr>
            <a:r>
              <a:rPr lang="en-US" sz="2400" spc="-100" smtClean="0">
                <a:latin typeface="Tahoma" pitchFamily="34" charset="0"/>
                <a:ea typeface="Tahoma" pitchFamily="34" charset="0"/>
                <a:cs typeface="Tahoma" pitchFamily="34" charset="0"/>
              </a:rPr>
              <a:t>Linear buffer</a:t>
            </a:r>
          </a:p>
          <a:p>
            <a:pPr>
              <a:spcBef>
                <a:spcPts val="600"/>
              </a:spcBef>
            </a:pPr>
            <a:r>
              <a:rPr lang="en-US" sz="2400" spc="-100" smtClean="0">
                <a:latin typeface="Tahoma" pitchFamily="34" charset="0"/>
                <a:ea typeface="Tahoma" pitchFamily="34" charset="0"/>
                <a:cs typeface="Tahoma" pitchFamily="34" charset="0"/>
              </a:rPr>
              <a:t>Circular buffer</a:t>
            </a:r>
          </a:p>
          <a:p>
            <a:pPr>
              <a:spcBef>
                <a:spcPts val="600"/>
              </a:spcBef>
            </a:pPr>
            <a:r>
              <a:rPr lang="en-US" sz="2400" spc="-100" smtClean="0">
                <a:latin typeface="Tahoma" pitchFamily="34" charset="0"/>
                <a:ea typeface="Tahoma" pitchFamily="34" charset="0"/>
                <a:cs typeface="Tahoma" pitchFamily="34" charset="0"/>
              </a:rPr>
              <a:t>Power-up self-test</a:t>
            </a:r>
          </a:p>
          <a:p>
            <a:pPr>
              <a:spcBef>
                <a:spcPts val="600"/>
              </a:spcBef>
            </a:pPr>
            <a:r>
              <a:rPr lang="en-US" sz="2400" spc="-100" smtClean="0">
                <a:latin typeface="Tahoma" pitchFamily="34" charset="0"/>
                <a:ea typeface="Tahoma" pitchFamily="34" charset="0"/>
                <a:cs typeface="Tahoma" pitchFamily="34" charset="0"/>
              </a:rPr>
              <a:t>Checksum</a:t>
            </a:r>
            <a:endParaRPr lang="en-US" sz="2400" spc="-100">
              <a:solidFill>
                <a:srgbClr val="FF0000"/>
              </a:solidFill>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de-DE"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2133600"/>
            <a:ext cx="8839200" cy="2031325"/>
          </a:xfrm>
          <a:prstGeom prst="rect">
            <a:avLst/>
          </a:prstGeom>
          <a:noFill/>
        </p:spPr>
        <p:txBody>
          <a:bodyPr wrap="square" rtlCol="0">
            <a:spAutoFit/>
          </a:bodyPr>
          <a:lstStyle/>
          <a:p>
            <a:pPr>
              <a:spcBef>
                <a:spcPts val="600"/>
              </a:spcBef>
              <a:spcAft>
                <a:spcPts val="600"/>
              </a:spcAft>
              <a:buFont typeface="Wingdings"/>
              <a:buChar char="Ä"/>
            </a:pPr>
            <a:r>
              <a:rPr lang="de-DE" sz="2400" spc="-100" smtClean="0">
                <a:latin typeface="Tahoma" pitchFamily="34" charset="0"/>
                <a:ea typeface="Tahoma" pitchFamily="34" charset="0"/>
                <a:cs typeface="Tahoma" pitchFamily="34" charset="0"/>
              </a:rPr>
              <a:t>Tìm hiểu phần mềm Proteus, mô phỏng EPROM</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 cho từng phần.</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 </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0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0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0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00" smtClean="0">
                <a:latin typeface="Tahoma" pitchFamily="34" charset="0"/>
                <a:ea typeface="Tahoma" pitchFamily="34" charset="0"/>
                <a:cs typeface="Tahoma" pitchFamily="34" charset="0"/>
              </a:rPr>
              <a:t>Các câu hỏi với giáo viên ?!!!</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TextBox 2"/>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thuật ngữ </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838200"/>
            <a:ext cx="8915400" cy="5632311"/>
          </a:xfrm>
          <a:prstGeom prst="rect">
            <a:avLst/>
          </a:prstGeom>
          <a:noFill/>
        </p:spPr>
        <p:txBody>
          <a:bodyPr wrap="square" rtlCol="0">
            <a:spAutoFit/>
          </a:bodyPr>
          <a:lstStyle/>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Mật độ </a:t>
            </a:r>
            <a:r>
              <a:rPr lang="en-US" sz="2400" spc="-120" smtClean="0">
                <a:latin typeface="Tahoma" pitchFamily="34" charset="0"/>
                <a:ea typeface="Tahoma" pitchFamily="34" charset="0"/>
                <a:cs typeface="Tahoma" pitchFamily="34" charset="0"/>
              </a:rPr>
              <a:t>(nhớ): đôi khi còn gọi là dung lượng nhớ</a:t>
            </a:r>
          </a:p>
          <a:p>
            <a:r>
              <a:rPr lang="en-US" sz="2400" spc="-120" smtClean="0">
                <a:solidFill>
                  <a:srgbClr val="00B05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Địa chỉ</a:t>
            </a:r>
            <a:r>
              <a:rPr lang="en-US" sz="2400" spc="-120" smtClean="0">
                <a:latin typeface="Tahoma" pitchFamily="34" charset="0"/>
                <a:ea typeface="Tahoma" pitchFamily="34" charset="0"/>
                <a:cs typeface="Tahoma" pitchFamily="34" charset="0"/>
              </a:rPr>
              <a:t>: số giúp nhận dạng từ trong bộ nhớ (còn dùng mã địa chỉ)</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Đọc</a:t>
            </a:r>
            <a:r>
              <a:rPr lang="en-US" sz="2400" spc="-120" smtClean="0">
                <a:latin typeface="Tahoma" pitchFamily="34" charset="0"/>
                <a:ea typeface="Tahoma" pitchFamily="34" charset="0"/>
                <a:cs typeface="Tahoma" pitchFamily="34" charset="0"/>
              </a:rPr>
              <a:t> (bộ nhớ):</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Ghi</a:t>
            </a:r>
            <a:r>
              <a:rPr lang="en-US" sz="2400" spc="-120" smtClean="0">
                <a:latin typeface="Tahoma" pitchFamily="34" charset="0"/>
                <a:ea typeface="Tahoma" pitchFamily="34" charset="0"/>
                <a:cs typeface="Tahoma" pitchFamily="34" charset="0"/>
              </a:rPr>
              <a:t> (bộ nhớ)</a:t>
            </a:r>
          </a:p>
          <a:p>
            <a:r>
              <a:rPr lang="en-US" sz="2400" spc="-120" smtClean="0">
                <a:solidFill>
                  <a:srgbClr val="00B05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Thời gian truy cập</a:t>
            </a:r>
            <a:r>
              <a:rPr lang="en-US" sz="2400" spc="-120" smtClean="0">
                <a:latin typeface="Tahoma" pitchFamily="34" charset="0"/>
                <a:ea typeface="Tahoma" pitchFamily="34" charset="0"/>
                <a:cs typeface="Tahoma" pitchFamily="34" charset="0"/>
              </a:rPr>
              <a:t>: ký hiệu t</a:t>
            </a:r>
            <a:r>
              <a:rPr lang="en-US" sz="2400" spc="-120" baseline="-25000" smtClean="0">
                <a:latin typeface="Tahoma" pitchFamily="34" charset="0"/>
                <a:ea typeface="Tahoma" pitchFamily="34" charset="0"/>
                <a:cs typeface="Tahoma" pitchFamily="34" charset="0"/>
              </a:rPr>
              <a:t>ACC</a:t>
            </a:r>
            <a:r>
              <a:rPr lang="en-US" sz="2400" spc="-120" smtClean="0">
                <a:latin typeface="Tahoma" pitchFamily="34" charset="0"/>
                <a:ea typeface="Tahoma" pitchFamily="34" charset="0"/>
                <a:cs typeface="Tahoma" pitchFamily="34" charset="0"/>
              </a:rPr>
              <a:t>. </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nhớ volatile</a:t>
            </a:r>
            <a:r>
              <a:rPr lang="en-US" sz="2400" spc="-120" smtClean="0">
                <a:latin typeface="Tahoma" pitchFamily="34" charset="0"/>
                <a:ea typeface="Tahoma" pitchFamily="34" charset="0"/>
                <a:cs typeface="Tahoma" pitchFamily="34" charset="0"/>
              </a:rPr>
              <a:t> (không kiên định); mất điện, hết lưu trữ </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 nonvolatile</a:t>
            </a:r>
          </a:p>
          <a:p>
            <a:r>
              <a:rPr lang="en-US" sz="2400" spc="-120" smtClean="0">
                <a:solidFill>
                  <a:srgbClr val="00B0F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RAM</a:t>
            </a:r>
            <a:r>
              <a:rPr lang="en-US" sz="2400" spc="-120" smtClean="0">
                <a:latin typeface="Tahoma" pitchFamily="34" charset="0"/>
                <a:ea typeface="Tahoma" pitchFamily="34" charset="0"/>
                <a:cs typeface="Tahoma" pitchFamily="34" charset="0"/>
              </a:rPr>
              <a:t> (Random Access Memory) </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SAM</a:t>
            </a:r>
            <a:r>
              <a:rPr lang="en-US" sz="2400" spc="-120" smtClean="0">
                <a:latin typeface="Tahoma" pitchFamily="34" charset="0"/>
                <a:ea typeface="Tahoma" pitchFamily="34" charset="0"/>
                <a:cs typeface="Tahoma" pitchFamily="34" charset="0"/>
              </a:rPr>
              <a:t> (Sequential Access Memory) dạng nhớ có thời gian truy cập không cố định, thay đổi theo vị trí nhớ. </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RWM</a:t>
            </a:r>
            <a:r>
              <a:rPr lang="en-US" sz="2400" spc="-120" smtClean="0">
                <a:latin typeface="Tahoma" pitchFamily="34" charset="0"/>
                <a:ea typeface="Tahoma" pitchFamily="34" charset="0"/>
                <a:cs typeface="Tahoma" pitchFamily="34" charset="0"/>
              </a:rPr>
              <a:t> (Read/Write Memory)</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ROM</a:t>
            </a:r>
            <a:r>
              <a:rPr lang="en-US" sz="2400" spc="-120" smtClean="0">
                <a:latin typeface="Tahoma" pitchFamily="34" charset="0"/>
                <a:ea typeface="Tahoma" pitchFamily="34" charset="0"/>
                <a:cs typeface="Tahoma" pitchFamily="34" charset="0"/>
              </a:rPr>
              <a:t> (Read Only Memory)</a:t>
            </a:r>
          </a:p>
          <a:p>
            <a:r>
              <a:rPr lang="en-US" sz="2400" spc="-120" smtClean="0">
                <a:solidFill>
                  <a:srgbClr val="00B05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Static Memory</a:t>
            </a:r>
            <a:r>
              <a:rPr lang="en-US" sz="2400" spc="-120" smtClean="0">
                <a:latin typeface="Tahoma" pitchFamily="34" charset="0"/>
                <a:ea typeface="Tahoma" pitchFamily="34" charset="0"/>
                <a:cs typeface="Tahoma" pitchFamily="34" charset="0"/>
              </a:rPr>
              <a:t> (bộ nhớ tĩnh)</a:t>
            </a:r>
          </a:p>
          <a:p>
            <a:r>
              <a:rPr lang="en-US" sz="24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Dynamic Memory </a:t>
            </a:r>
            <a:r>
              <a:rPr lang="en-US" sz="2400" spc="-120" smtClean="0">
                <a:latin typeface="Tahoma" pitchFamily="34" charset="0"/>
                <a:ea typeface="Tahoma" pitchFamily="34" charset="0"/>
                <a:cs typeface="Tahoma" pitchFamily="34" charset="0"/>
              </a:rPr>
              <a:t>(bộ nhớ động)</a:t>
            </a:r>
          </a:p>
          <a:p>
            <a:r>
              <a:rPr lang="en-US" sz="2400" spc="-120" smtClean="0">
                <a:solidFill>
                  <a:srgbClr val="00B0F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nhớ chính</a:t>
            </a:r>
            <a:r>
              <a:rPr lang="en-US" sz="2400" spc="-120" smtClean="0">
                <a:latin typeface="Tahoma" pitchFamily="34" charset="0"/>
                <a:ea typeface="Tahoma" pitchFamily="34" charset="0"/>
                <a:cs typeface="Tahoma" pitchFamily="34" charset="0"/>
              </a:rPr>
              <a:t>:</a:t>
            </a:r>
          </a:p>
          <a:p>
            <a:r>
              <a:rPr lang="en-US" sz="2400" spc="-120" smtClean="0">
                <a:solidFill>
                  <a:srgbClr val="00B050"/>
                </a:solidFill>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Wingdings"/>
              </a:rPr>
              <a:t>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Bộ nhớ phụ</a:t>
            </a:r>
            <a:r>
              <a:rPr lang="en-US" sz="2400" spc="-120" smtClean="0">
                <a:latin typeface="Tahoma" pitchFamily="34" charset="0"/>
                <a:ea typeface="Tahoma" pitchFamily="34" charset="0"/>
                <a:cs typeface="Tahoma" pitchFamily="34" charset="0"/>
              </a:rPr>
              <a:t>:</a:t>
            </a:r>
            <a:endParaRPr lang="en-US" sz="2400" spc="-120">
              <a:latin typeface="Tahoma" pitchFamily="34" charset="0"/>
              <a:ea typeface="Tahoma" pitchFamily="34" charset="0"/>
              <a:cs typeface="Tahoma" pitchFamily="34"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strips(downRight)">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wipe(left)">
                                      <p:cBhvr>
                                        <p:cTn id="28" dur="500"/>
                                        <p:tgtEl>
                                          <p:spTgt spid="4">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left)">
                                      <p:cBhvr>
                                        <p:cTn id="33" dur="500"/>
                                        <p:tgtEl>
                                          <p:spTgt spid="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left)">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dissolve">
                                      <p:cBhvr>
                                        <p:cTn id="43" dur="500"/>
                                        <p:tgtEl>
                                          <p:spTgt spid="4">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wipe(left)">
                                      <p:cBhvr>
                                        <p:cTn id="48" dur="500"/>
                                        <p:tgtEl>
                                          <p:spTgt spid="4">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left)">
                                      <p:cBhvr>
                                        <p:cTn id="53" dur="500"/>
                                        <p:tgtEl>
                                          <p:spTgt spid="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wipe(left)">
                                      <p:cBhvr>
                                        <p:cTn id="58" dur="500"/>
                                        <p:tgtEl>
                                          <p:spTgt spid="4">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wipe(left)">
                                      <p:cBhvr>
                                        <p:cTn id="63" dur="500"/>
                                        <p:tgtEl>
                                          <p:spTgt spid="4">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2" end="12"/>
                                            </p:txEl>
                                          </p:spTgt>
                                        </p:tgtEl>
                                        <p:attrNameLst>
                                          <p:attrName>style.visibility</p:attrName>
                                        </p:attrNameLst>
                                      </p:cBhvr>
                                      <p:to>
                                        <p:strVal val="visible"/>
                                      </p:to>
                                    </p:set>
                                    <p:animEffect transition="in" filter="wipe(left)">
                                      <p:cBhvr>
                                        <p:cTn id="68" dur="500"/>
                                        <p:tgtEl>
                                          <p:spTgt spid="4">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animEffect transition="in" filter="wipe(left)">
                                      <p:cBhvr>
                                        <p:cTn id="7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Hoạt động của bộ nhớ</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838200"/>
            <a:ext cx="8610600" cy="2677656"/>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Bộ nhớ hoạt động theo các bước sau:</a:t>
            </a:r>
          </a:p>
          <a:p>
            <a:r>
              <a:rPr lang="en-US" sz="2400" spc="-120" smtClean="0">
                <a:latin typeface="Tahoma" pitchFamily="34" charset="0"/>
                <a:ea typeface="Tahoma" pitchFamily="34" charset="0"/>
                <a:cs typeface="Tahoma" pitchFamily="34" charset="0"/>
              </a:rPr>
              <a:t>1. Chọn địa chỉ nhớ cần đọc hay ghi</a:t>
            </a:r>
          </a:p>
          <a:p>
            <a:r>
              <a:rPr lang="en-US" sz="2400" spc="-120" smtClean="0">
                <a:latin typeface="Tahoma" pitchFamily="34" charset="0"/>
                <a:ea typeface="Tahoma" pitchFamily="34" charset="0"/>
                <a:cs typeface="Tahoma" pitchFamily="34" charset="0"/>
              </a:rPr>
              <a:t>2.  Chọn hoạt động đọc/ghi</a:t>
            </a:r>
          </a:p>
          <a:p>
            <a:r>
              <a:rPr lang="en-US" sz="2400" spc="-120" smtClean="0">
                <a:latin typeface="Tahoma" pitchFamily="34" charset="0"/>
                <a:ea typeface="Tahoma" pitchFamily="34" charset="0"/>
                <a:cs typeface="Tahoma" pitchFamily="34" charset="0"/>
              </a:rPr>
              <a:t>3.  Cung cấp dữ liệu vào bộ nhớ khi ghi</a:t>
            </a:r>
          </a:p>
          <a:p>
            <a:r>
              <a:rPr lang="en-US" sz="2400" spc="-120" smtClean="0">
                <a:latin typeface="Tahoma" pitchFamily="34" charset="0"/>
                <a:ea typeface="Tahoma" pitchFamily="34" charset="0"/>
                <a:cs typeface="Tahoma" pitchFamily="34" charset="0"/>
              </a:rPr>
              <a:t>4.  Giữ dữ liệu ra từ bộ nhớ khi đọc</a:t>
            </a:r>
          </a:p>
          <a:p>
            <a:r>
              <a:rPr lang="en-US" sz="2400" spc="-120" smtClean="0">
                <a:latin typeface="Tahoma" pitchFamily="34" charset="0"/>
                <a:ea typeface="Tahoma" pitchFamily="34" charset="0"/>
                <a:cs typeface="Tahoma" pitchFamily="34" charset="0"/>
              </a:rPr>
              <a:t>5.  Cho phép (hay không cho phép bộ nhớ</a:t>
            </a:r>
          </a:p>
          <a:p>
            <a:r>
              <a:rPr lang="en-US" sz="2400" spc="-120" smtClean="0">
                <a:latin typeface="Tahoma" pitchFamily="34" charset="0"/>
                <a:ea typeface="Tahoma" pitchFamily="34" charset="0"/>
                <a:cs typeface="Tahoma" pitchFamily="34" charset="0"/>
              </a:rPr>
              <a:t>đáp ứng với địa chỉ  hay lệnh ghi/đọc</a:t>
            </a:r>
            <a:endParaRPr lang="en-US" sz="2400" spc="-120">
              <a:latin typeface="Tahoma" pitchFamily="34" charset="0"/>
              <a:ea typeface="Tahoma" pitchFamily="34" charset="0"/>
              <a:cs typeface="Tahoma" pitchFamily="34" charset="0"/>
            </a:endParaRPr>
          </a:p>
        </p:txBody>
      </p:sp>
      <p:pic>
        <p:nvPicPr>
          <p:cNvPr id="1032" name="Picture 8"/>
          <p:cNvPicPr>
            <a:picLocks noChangeAspect="1" noChangeArrowheads="1"/>
          </p:cNvPicPr>
          <p:nvPr/>
        </p:nvPicPr>
        <p:blipFill>
          <a:blip r:embed="rId3" cstate="print"/>
          <a:srcRect/>
          <a:stretch>
            <a:fillRect/>
          </a:stretch>
        </p:blipFill>
        <p:spPr bwMode="auto">
          <a:xfrm>
            <a:off x="352425" y="3581400"/>
            <a:ext cx="4448175" cy="3095625"/>
          </a:xfrm>
          <a:prstGeom prst="rect">
            <a:avLst/>
          </a:prstGeom>
          <a:noFill/>
          <a:ln w="9525">
            <a:noFill/>
            <a:miter lim="800000"/>
            <a:headEnd/>
            <a:tailEnd/>
          </a:ln>
        </p:spPr>
      </p:pic>
      <p:sp>
        <p:nvSpPr>
          <p:cNvPr id="14" name="Curved Down Arrow 13"/>
          <p:cNvSpPr/>
          <p:nvPr/>
        </p:nvSpPr>
        <p:spPr>
          <a:xfrm rot="6135101">
            <a:off x="3830050" y="2865924"/>
            <a:ext cx="3370680" cy="1354753"/>
          </a:xfrm>
          <a:prstGeom prst="curved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rot="4682261">
            <a:off x="2875108" y="3883334"/>
            <a:ext cx="2134650" cy="990600"/>
          </a:xfrm>
          <a:prstGeom prst="curvedDown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3" name="Picture 9"/>
          <p:cNvPicPr>
            <a:picLocks noChangeAspect="1" noChangeArrowheads="1"/>
          </p:cNvPicPr>
          <p:nvPr/>
        </p:nvPicPr>
        <p:blipFill>
          <a:blip r:embed="rId4" cstate="print"/>
          <a:srcRect/>
          <a:stretch>
            <a:fillRect/>
          </a:stretch>
        </p:blipFill>
        <p:spPr bwMode="auto">
          <a:xfrm>
            <a:off x="6781800" y="3429000"/>
            <a:ext cx="1847850" cy="3009900"/>
          </a:xfrm>
          <a:prstGeom prst="rect">
            <a:avLst/>
          </a:prstGeom>
          <a:noFill/>
          <a:ln w="9525">
            <a:noFill/>
            <a:miter lim="800000"/>
            <a:headEnd/>
            <a:tailEnd/>
          </a:ln>
        </p:spPr>
      </p:pic>
      <p:sp>
        <p:nvSpPr>
          <p:cNvPr id="17" name="Curved Down Arrow 16"/>
          <p:cNvSpPr/>
          <p:nvPr/>
        </p:nvSpPr>
        <p:spPr>
          <a:xfrm rot="2277037">
            <a:off x="5181600" y="1371600"/>
            <a:ext cx="3657600" cy="1219200"/>
          </a:xfrm>
          <a:prstGeom prst="curvedDown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dissolv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033"/>
                                        </p:tgtEl>
                                        <p:attrNameLst>
                                          <p:attrName>style.visibility</p:attrName>
                                        </p:attrNameLst>
                                      </p:cBhvr>
                                      <p:to>
                                        <p:strVal val="visible"/>
                                      </p:to>
                                    </p:set>
                                    <p:animEffect transition="in" filter="wedge">
                                      <p:cBhvr>
                                        <p:cTn id="22" dur="2000"/>
                                        <p:tgtEl>
                                          <p:spTgt spid="10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17"/>
                                        </p:tgtEl>
                                      </p:cBhvr>
                                    </p:animEffect>
                                    <p:set>
                                      <p:cBhvr>
                                        <p:cTn id="32" dur="1" fill="hold">
                                          <p:stCondLst>
                                            <p:cond delay="1999"/>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000"/>
                                        <p:tgtEl>
                                          <p:spTgt spid="14"/>
                                        </p:tgtEl>
                                      </p:cBhvr>
                                    </p:animEffect>
                                    <p:set>
                                      <p:cBhvr>
                                        <p:cTn id="47" dur="1" fill="hold">
                                          <p:stCondLst>
                                            <p:cond delay="1999"/>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wipe(left)">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dissolve">
                                      <p:cBhvr>
                                        <p:cTn id="62" dur="500"/>
                                        <p:tgtEl>
                                          <p:spTgt spid="6">
                                            <p:txEl>
                                              <p:pRg st="5" end="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Effect transition="in" filter="dissolve">
                                      <p:cBhvr>
                                        <p:cTn id="65" dur="500"/>
                                        <p:tgtEl>
                                          <p:spTgt spid="6">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2000"/>
                                        <p:tgtEl>
                                          <p:spTgt spid="15"/>
                                        </p:tgtEl>
                                      </p:cBhvr>
                                    </p:animEffect>
                                    <p:set>
                                      <p:cBhvr>
                                        <p:cTn id="75"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3" name="TextBox 2"/>
          <p:cNvSpPr txBox="1"/>
          <p:nvPr/>
        </p:nvSpPr>
        <p:spPr>
          <a:xfrm>
            <a:off x="228600" y="152400"/>
            <a:ext cx="4267200" cy="584775"/>
          </a:xfrm>
          <a:prstGeom prst="rect">
            <a:avLst/>
          </a:prstGeom>
          <a:noFill/>
        </p:spPr>
        <p:txBody>
          <a:bodyPr wrap="square" rtlCol="0">
            <a:spAutoFit/>
          </a:bodyPr>
          <a:lstStyle/>
          <a:p>
            <a:r>
              <a:rPr lang="en-US" sz="32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Hoạt động của bộ nhớ</a:t>
            </a:r>
            <a:endParaRPr lang="en-US" sz="32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838200"/>
            <a:ext cx="8534400" cy="2215991"/>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Địa chỉ vào</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Bộ nhớ lưu trữ 32 từ, nên có 32 vị trí nhớ khác nhau, có 32 địa chỉ từ 00000 đến 11111 (từ 0 đến 31</a:t>
            </a:r>
            <a:r>
              <a:rPr lang="en-US" sz="2400" spc="-120" baseline="-25000" smtClean="0">
                <a:latin typeface="Tahoma" pitchFamily="34" charset="0"/>
                <a:ea typeface="Tahoma" pitchFamily="34" charset="0"/>
                <a:cs typeface="Tahoma" pitchFamily="34" charset="0"/>
              </a:rPr>
              <a:t>D</a:t>
            </a:r>
            <a:r>
              <a:rPr lang="en-US" sz="2400" spc="-120" smtClean="0">
                <a:latin typeface="Tahoma" pitchFamily="34" charset="0"/>
                <a:ea typeface="Tahoma" pitchFamily="34" charset="0"/>
                <a:cs typeface="Tahoma" pitchFamily="34" charset="0"/>
              </a:rPr>
              <a:t>), có 5 ngõ vào địa chỉ từ A</a:t>
            </a:r>
            <a:r>
              <a:rPr lang="en-US" sz="2400" spc="-120" baseline="-25000" smtClean="0">
                <a:latin typeface="Tahoma" pitchFamily="34" charset="0"/>
                <a:ea typeface="Tahoma" pitchFamily="34" charset="0"/>
                <a:cs typeface="Tahoma" pitchFamily="34" charset="0"/>
              </a:rPr>
              <a:t>0</a:t>
            </a:r>
            <a:r>
              <a:rPr lang="en-US" sz="2400" spc="-120" smtClean="0">
                <a:latin typeface="Tahoma" pitchFamily="34" charset="0"/>
                <a:ea typeface="Tahoma" pitchFamily="34" charset="0"/>
                <a:cs typeface="Tahoma" pitchFamily="34" charset="0"/>
              </a:rPr>
              <a:t> đến A</a:t>
            </a:r>
            <a:r>
              <a:rPr lang="en-US" sz="2400" spc="-120" baseline="-25000" smtClean="0">
                <a:latin typeface="Tahoma" pitchFamily="34" charset="0"/>
                <a:ea typeface="Tahoma" pitchFamily="34" charset="0"/>
                <a:cs typeface="Tahoma" pitchFamily="34" charset="0"/>
              </a:rPr>
              <a:t>4</a:t>
            </a:r>
            <a:r>
              <a:rPr lang="en-US" sz="2400" spc="-120" smtClean="0">
                <a:latin typeface="Tahoma" pitchFamily="34" charset="0"/>
                <a:ea typeface="Tahoma" pitchFamily="34" charset="0"/>
                <a:cs typeface="Tahoma" pitchFamily="34" charset="0"/>
              </a:rPr>
              <a:t>.</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vào R/W</a:t>
            </a:r>
            <a:r>
              <a:rPr lang="en-US" sz="2400" spc="-120" smtClean="0">
                <a:latin typeface="Tahoma" pitchFamily="34" charset="0"/>
                <a:ea typeface="Tahoma" pitchFamily="34" charset="0"/>
                <a:cs typeface="Tahoma" pitchFamily="34" charset="0"/>
              </a:rPr>
              <a:t>: thiết lập 1 cho đọc và 0 cho ghi </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ME</a:t>
            </a:r>
            <a:r>
              <a:rPr lang="en-US" sz="2400" spc="-120" smtClean="0">
                <a:latin typeface="Tahoma" pitchFamily="34" charset="0"/>
                <a:ea typeface="Tahoma" pitchFamily="34" charset="0"/>
                <a:cs typeface="Tahoma" pitchFamily="34" charset="0"/>
              </a:rPr>
              <a:t>: Memory Enable thiết lập 1 (enable)  và 0 (disable)</a:t>
            </a:r>
          </a:p>
          <a:p>
            <a:endParaRPr lang="en-US"/>
          </a:p>
        </p:txBody>
      </p:sp>
      <p:pic>
        <p:nvPicPr>
          <p:cNvPr id="6" name="Picture 9"/>
          <p:cNvPicPr>
            <a:picLocks noChangeAspect="1" noChangeArrowheads="1"/>
          </p:cNvPicPr>
          <p:nvPr/>
        </p:nvPicPr>
        <p:blipFill>
          <a:blip r:embed="rId3" cstate="print"/>
          <a:srcRect/>
          <a:stretch>
            <a:fillRect/>
          </a:stretch>
        </p:blipFill>
        <p:spPr bwMode="auto">
          <a:xfrm>
            <a:off x="7162800" y="2057400"/>
            <a:ext cx="1524000" cy="2482392"/>
          </a:xfrm>
          <a:prstGeom prst="rect">
            <a:avLst/>
          </a:prstGeom>
          <a:noFill/>
          <a:ln w="9525">
            <a:noFill/>
            <a:miter lim="800000"/>
            <a:headEnd/>
            <a:tailEnd/>
          </a:ln>
        </p:spPr>
      </p:pic>
      <p:cxnSp>
        <p:nvCxnSpPr>
          <p:cNvPr id="8" name="Straight Connector 7"/>
          <p:cNvCxnSpPr/>
          <p:nvPr/>
        </p:nvCxnSpPr>
        <p:spPr>
          <a:xfrm>
            <a:off x="1676400" y="19812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cstate="print"/>
          <a:srcRect/>
          <a:stretch>
            <a:fillRect/>
          </a:stretch>
        </p:blipFill>
        <p:spPr bwMode="auto">
          <a:xfrm>
            <a:off x="685800" y="4114800"/>
            <a:ext cx="5310887" cy="2334578"/>
          </a:xfrm>
          <a:prstGeom prst="rect">
            <a:avLst/>
          </a:prstGeom>
          <a:noFill/>
          <a:ln w="9525">
            <a:noFill/>
            <a:miter lim="800000"/>
            <a:headEnd/>
            <a:tailEnd/>
          </a:ln>
        </p:spPr>
      </p:pic>
      <p:sp>
        <p:nvSpPr>
          <p:cNvPr id="12" name="Rectangular Callout 11"/>
          <p:cNvSpPr/>
          <p:nvPr/>
        </p:nvSpPr>
        <p:spPr>
          <a:xfrm>
            <a:off x="228600" y="3048000"/>
            <a:ext cx="1828800" cy="838200"/>
          </a:xfrm>
          <a:prstGeom prst="wedgeRectCallout">
            <a:avLst>
              <a:gd name="adj1" fmla="val -2434"/>
              <a:gd name="adj2" fmla="val 166707"/>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Ghi từ dữ liệu 0100 vào vị trí 00011</a:t>
            </a:r>
            <a:endParaRPr lang="en-US">
              <a:latin typeface="Tahoma" pitchFamily="34" charset="0"/>
              <a:ea typeface="Tahoma" pitchFamily="34" charset="0"/>
              <a:cs typeface="Tahoma" pitchFamily="34" charset="0"/>
            </a:endParaRPr>
          </a:p>
        </p:txBody>
      </p:sp>
      <p:sp>
        <p:nvSpPr>
          <p:cNvPr id="13" name="Rectangular Callout 12"/>
          <p:cNvSpPr/>
          <p:nvPr/>
        </p:nvSpPr>
        <p:spPr>
          <a:xfrm>
            <a:off x="5410200" y="4343400"/>
            <a:ext cx="1676400" cy="914400"/>
          </a:xfrm>
          <a:prstGeom prst="wedgeRectCallout">
            <a:avLst>
              <a:gd name="adj1" fmla="val -34201"/>
              <a:gd name="adj2" fmla="val 125187"/>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20" smtClean="0">
                <a:latin typeface="Tahoma" pitchFamily="34" charset="0"/>
                <a:ea typeface="Tahoma" pitchFamily="34" charset="0"/>
                <a:cs typeface="Tahoma" pitchFamily="34" charset="0"/>
              </a:rPr>
              <a:t>Đọc từ  dữ liệu 1101 từ vị trí </a:t>
            </a:r>
          </a:p>
          <a:p>
            <a:pPr algn="ctr"/>
            <a:r>
              <a:rPr lang="en-US" spc="-120" smtClean="0">
                <a:latin typeface="Tahoma" pitchFamily="34" charset="0"/>
                <a:ea typeface="Tahoma" pitchFamily="34" charset="0"/>
                <a:cs typeface="Tahoma" pitchFamily="34" charset="0"/>
              </a:rPr>
              <a:t>11110</a:t>
            </a:r>
            <a:endParaRPr lang="en-US" spc="-120">
              <a:latin typeface="Tahoma" pitchFamily="34" charset="0"/>
              <a:ea typeface="Tahoma" pitchFamily="34" charset="0"/>
              <a:cs typeface="Tahoma" pitchFamily="34" charset="0"/>
            </a:endParaRPr>
          </a:p>
        </p:txBody>
      </p:sp>
      <p:sp>
        <p:nvSpPr>
          <p:cNvPr id="14" name="Curved Down Arrow 13"/>
          <p:cNvSpPr/>
          <p:nvPr/>
        </p:nvSpPr>
        <p:spPr>
          <a:xfrm rot="856601">
            <a:off x="4538364" y="588832"/>
            <a:ext cx="4189497" cy="1044319"/>
          </a:xfrm>
          <a:prstGeom prst="curved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dissolv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000"/>
                                        <p:tgtEl>
                                          <p:spTgt spid="14"/>
                                        </p:tgtEl>
                                      </p:cBhvr>
                                    </p:animEffect>
                                    <p:set>
                                      <p:cBhvr>
                                        <p:cTn id="27" dur="1" fill="hold">
                                          <p:stCondLst>
                                            <p:cond delay="19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wipe(left)">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dissolve">
                                      <p:cBhvr>
                                        <p:cTn id="42" dur="500"/>
                                        <p:tgtEl>
                                          <p:spTgt spid="205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050"/>
                                        </p:tgtEl>
                                        <p:attrNameLst>
                                          <p:attrName>style.visibility</p:attrName>
                                        </p:attrNameLst>
                                      </p:cBhvr>
                                      <p:to>
                                        <p:strVal val="visible"/>
                                      </p:to>
                                    </p:set>
                                    <p:animEffect transition="in" filter="dissolve">
                                      <p:cBhvr>
                                        <p:cTn id="57" dur="500"/>
                                        <p:tgtEl>
                                          <p:spTgt spid="205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2000"/>
                                        <p:tgtEl>
                                          <p:spTgt spid="13"/>
                                        </p:tgtEl>
                                      </p:cBhvr>
                                    </p:animEffect>
                                    <p:set>
                                      <p:cBhvr>
                                        <p:cTn id="67" dur="1" fill="hold">
                                          <p:stCondLst>
                                            <p:cond delay="1999"/>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strips(downRight)">
                                      <p:cBhvr>
                                        <p:cTn id="7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4782</Words>
  <Application>Microsoft Office PowerPoint</Application>
  <PresentationFormat>On-screen Show (4:3)</PresentationFormat>
  <Paragraphs>557</Paragraphs>
  <Slides>62</Slides>
  <Notes>62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Arial-Rounded</vt:lpstr>
      <vt:lpstr>Calibri</vt:lpstr>
      <vt:lpstr>Symbol</vt:lpstr>
      <vt:lpstr>Tahoma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 Nho Ban dan</dc:title>
  <dc:creator>Nguyen Viet Hung</dc:creator>
  <cp:lastModifiedBy>Admin</cp:lastModifiedBy>
  <cp:revision>41</cp:revision>
  <dcterms:created xsi:type="dcterms:W3CDTF">2006-08-16T00:00:00Z</dcterms:created>
  <dcterms:modified xsi:type="dcterms:W3CDTF">2020-03-20T10:00:36Z</dcterms:modified>
</cp:coreProperties>
</file>