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 varScale="1">
        <p:scale>
          <a:sx n="95" d="100"/>
          <a:sy n="95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5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7D2A-4108-45C3-A1E9-3DC3D5E1D1C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5FF1-AE48-42B3-BAC3-349C992F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7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7D2A-4108-45C3-A1E9-3DC3D5E1D1C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5FF1-AE48-42B3-BAC3-349C992F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6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7D2A-4108-45C3-A1E9-3DC3D5E1D1C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5FF1-AE48-42B3-BAC3-349C992F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1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7D2A-4108-45C3-A1E9-3DC3D5E1D1C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5FF1-AE48-42B3-BAC3-349C992F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2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7D2A-4108-45C3-A1E9-3DC3D5E1D1C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5FF1-AE48-42B3-BAC3-349C992F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7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7D2A-4108-45C3-A1E9-3DC3D5E1D1C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5FF1-AE48-42B3-BAC3-349C992F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0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7D2A-4108-45C3-A1E9-3DC3D5E1D1C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5FF1-AE48-42B3-BAC3-349C992F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7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7D2A-4108-45C3-A1E9-3DC3D5E1D1C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5FF1-AE48-42B3-BAC3-349C992F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6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7D2A-4108-45C3-A1E9-3DC3D5E1D1C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5FF1-AE48-42B3-BAC3-349C992F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9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7D2A-4108-45C3-A1E9-3DC3D5E1D1C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5FF1-AE48-42B3-BAC3-349C992F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9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7D2A-4108-45C3-A1E9-3DC3D5E1D1C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5FF1-AE48-42B3-BAC3-349C992F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8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D7D2A-4108-45C3-A1E9-3DC3D5E1D1C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45FF1-AE48-42B3-BAC3-349C992F0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6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sz="9600" dirty="0" smtClean="0"/>
              <a:t>Chuyển đổi số - tương tự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blipFill>
            <a:blip r:embed="rId4"/>
            <a:tile tx="0" ty="0" sx="100000" sy="100000" flip="none" algn="tl"/>
          </a:blipFill>
        </p:spPr>
        <p:txBody>
          <a:bodyPr/>
          <a:lstStyle/>
          <a:p>
            <a:r>
              <a:rPr lang="en-US" sz="9600" dirty="0" smtClean="0"/>
              <a:t>ADC - DAC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35806" y="2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18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9" y="-46268"/>
            <a:ext cx="12191999" cy="123195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/>
              <a:t>Chuyển đổi mã nhị phân sang điện thế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774430"/>
              </p:ext>
            </p:extLst>
          </p:nvPr>
        </p:nvGraphicFramePr>
        <p:xfrm>
          <a:off x="9473038" y="3525589"/>
          <a:ext cx="2507010" cy="299413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412307"/>
                <a:gridCol w="1094703"/>
              </a:tblGrid>
              <a:tr h="3326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</a:t>
                      </a:r>
                      <a:r>
                        <a:rPr lang="en-US" sz="2000" kern="14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</a:t>
                      </a:r>
                      <a:r>
                        <a:rPr lang="en-US" sz="2000" kern="14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</a:t>
                      </a:r>
                      <a:r>
                        <a:rPr lang="en-US" sz="2000" kern="14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20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</a:t>
                      </a:r>
                      <a:r>
                        <a:rPr lang="en-US" sz="2000" kern="1400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en-US" sz="20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(Volt)</a:t>
                      </a:r>
                      <a:endParaRPr lang="en-US" sz="20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4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0   0   0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0   0   1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0   1   0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0   1   1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1   0   0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1   0   1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1   1   0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1   1   1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AutoShape 21"/>
          <p:cNvSpPr>
            <a:spLocks/>
          </p:cNvSpPr>
          <p:nvPr/>
        </p:nvSpPr>
        <p:spPr bwMode="auto">
          <a:xfrm>
            <a:off x="665003" y="3758266"/>
            <a:ext cx="272183" cy="1104900"/>
          </a:xfrm>
          <a:prstGeom prst="leftBrace">
            <a:avLst>
              <a:gd name="adj1" fmla="val 90625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18069" y="2631559"/>
            <a:ext cx="4247727" cy="4150307"/>
            <a:chOff x="3083" y="4876"/>
            <a:chExt cx="5622" cy="4125"/>
          </a:xfrm>
        </p:grpSpPr>
        <p:grpSp>
          <p:nvGrpSpPr>
            <p:cNvPr id="29" name="Group 27"/>
            <p:cNvGrpSpPr>
              <a:grpSpLocks/>
            </p:cNvGrpSpPr>
            <p:nvPr/>
          </p:nvGrpSpPr>
          <p:grpSpPr bwMode="auto">
            <a:xfrm>
              <a:off x="4334" y="4876"/>
              <a:ext cx="4371" cy="4125"/>
              <a:chOff x="2634" y="12353"/>
              <a:chExt cx="4371" cy="4125"/>
            </a:xfrm>
          </p:grpSpPr>
          <p:sp>
            <p:nvSpPr>
              <p:cNvPr id="31" name="Text Box 41"/>
              <p:cNvSpPr txBox="1">
                <a:spLocks noChangeArrowheads="1"/>
              </p:cNvSpPr>
              <p:nvPr/>
            </p:nvSpPr>
            <p:spPr bwMode="auto">
              <a:xfrm>
                <a:off x="6205" y="14243"/>
                <a:ext cx="800" cy="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V</a:t>
                </a:r>
                <a:r>
                  <a:rPr kumimoji="0" lang="en-US" sz="2000" b="0" i="0" u="none" strike="noStrike" cap="none" normalizeH="0" baseline="-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2048" name="Group 28"/>
              <p:cNvGrpSpPr>
                <a:grpSpLocks/>
              </p:cNvGrpSpPr>
              <p:nvPr/>
            </p:nvGrpSpPr>
            <p:grpSpPr bwMode="auto">
              <a:xfrm>
                <a:off x="2634" y="12353"/>
                <a:ext cx="3671" cy="4125"/>
                <a:chOff x="2634" y="12353"/>
                <a:chExt cx="3671" cy="4125"/>
              </a:xfrm>
            </p:grpSpPr>
            <p:grpSp>
              <p:nvGrpSpPr>
                <p:cNvPr id="2049" name="Group 30"/>
                <p:cNvGrpSpPr>
                  <a:grpSpLocks/>
                </p:cNvGrpSpPr>
                <p:nvPr/>
              </p:nvGrpSpPr>
              <p:grpSpPr bwMode="auto">
                <a:xfrm>
                  <a:off x="2634" y="12353"/>
                  <a:ext cx="3671" cy="3652"/>
                  <a:chOff x="2634" y="12353"/>
                  <a:chExt cx="3671" cy="3652"/>
                </a:xfrm>
              </p:grpSpPr>
              <p:sp>
                <p:nvSpPr>
                  <p:cNvPr id="2051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05" y="13163"/>
                    <a:ext cx="1600" cy="2610"/>
                  </a:xfrm>
                  <a:prstGeom prst="rect">
                    <a:avLst/>
                  </a:prstGeom>
                  <a:solidFill>
                    <a:srgbClr val="FFFFFF"/>
                  </a:solidFill>
                  <a:ln w="158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2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34" y="13266"/>
                    <a:ext cx="800" cy="26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rPr>
                      <a:t>D</a:t>
                    </a:r>
                    <a:r>
                      <a:rPr kumimoji="0" lang="en-US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rPr>
                      <a:t>0</a:t>
                    </a:r>
                    <a:endParaRPr kumimoji="0" 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rPr>
                      <a:t>D</a:t>
                    </a:r>
                    <a:r>
                      <a:rPr kumimoji="0" lang="en-US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rPr>
                      <a:t>1</a:t>
                    </a:r>
                    <a:endParaRPr kumimoji="0" 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rPr>
                      <a:t>.</a:t>
                    </a:r>
                    <a:endPara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rPr>
                      <a:t>.</a:t>
                    </a:r>
                    <a:endPara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rPr>
                      <a:t>.</a:t>
                    </a: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lang="en-US" sz="1300" dirty="0">
                      <a:latin typeface="Arial" panose="020B0604020202020204" pitchFamily="34" charset="0"/>
                    </a:endParaRP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rPr>
                      <a:t>D</a:t>
                    </a:r>
                    <a:r>
                      <a:rPr kumimoji="0" lang="en-US" sz="20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rPr>
                      <a:t>n-</a:t>
                    </a:r>
                    <a:r>
                      <a:rPr kumimoji="0" lang="en-US" sz="1300" b="0" i="0" u="none" strike="noStrike" cap="none" normalizeH="0" baseline="-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rPr>
                      <a:t>1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53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505" y="13643"/>
                    <a:ext cx="40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505" y="13943"/>
                    <a:ext cx="40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433" y="15143"/>
                    <a:ext cx="472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6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705" y="15773"/>
                    <a:ext cx="0" cy="232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7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05" y="12728"/>
                    <a:ext cx="0" cy="435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5505" y="14468"/>
                    <a:ext cx="80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9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5" y="12353"/>
                    <a:ext cx="960" cy="4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rPr>
                      <a:t>V</a:t>
                    </a:r>
                    <a:r>
                      <a:rPr kumimoji="0" lang="en-US" sz="1300" b="0" i="0" u="none" strike="noStrike" cap="none" normalizeH="0" baseline="-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rPr>
                      <a:t>CC</a:t>
                    </a: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60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5" y="14243"/>
                    <a:ext cx="960" cy="8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58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rPr>
                      <a:t>DAC</a:t>
                    </a:r>
                    <a:endParaRPr kumimoji="0" 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05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292" y="16043"/>
                  <a:ext cx="1120" cy="4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V</a:t>
                  </a:r>
                  <a:r>
                    <a:rPr kumimoji="0" lang="en-US" sz="2000" b="0" i="0" u="none" strike="noStrike" cap="none" normalizeH="0" baseline="-30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REF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3083" y="6204"/>
              <a:ext cx="888" cy="58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 </a:t>
              </a:r>
              <a:r>
                <a:rPr kumimoji="0" lang="fr-FR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in</a:t>
              </a:r>
              <a:endPara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065" name="TextBox 2064"/>
          <p:cNvSpPr txBox="1"/>
          <p:nvPr/>
        </p:nvSpPr>
        <p:spPr>
          <a:xfrm>
            <a:off x="141890" y="1532833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Sơ đồ khối</a:t>
            </a:r>
            <a:endParaRPr lang="en-US" sz="3600" dirty="0"/>
          </a:p>
        </p:txBody>
      </p:sp>
      <p:grpSp>
        <p:nvGrpSpPr>
          <p:cNvPr id="2070" name="Group 2069"/>
          <p:cNvGrpSpPr/>
          <p:nvPr/>
        </p:nvGrpSpPr>
        <p:grpSpPr>
          <a:xfrm>
            <a:off x="4323602" y="2906405"/>
            <a:ext cx="5161640" cy="3913521"/>
            <a:chOff x="219906" y="2705529"/>
            <a:chExt cx="5099769" cy="3975747"/>
          </a:xfrm>
        </p:grpSpPr>
        <p:grpSp>
          <p:nvGrpSpPr>
            <p:cNvPr id="2069" name="Group 2068"/>
            <p:cNvGrpSpPr/>
            <p:nvPr/>
          </p:nvGrpSpPr>
          <p:grpSpPr>
            <a:xfrm>
              <a:off x="219906" y="2705529"/>
              <a:ext cx="5099769" cy="3975747"/>
              <a:chOff x="491686" y="3074894"/>
              <a:chExt cx="5099769" cy="3975747"/>
            </a:xfrm>
          </p:grpSpPr>
          <p:grpSp>
            <p:nvGrpSpPr>
              <p:cNvPr id="2066" name="Group 2065"/>
              <p:cNvGrpSpPr/>
              <p:nvPr/>
            </p:nvGrpSpPr>
            <p:grpSpPr>
              <a:xfrm>
                <a:off x="491686" y="3074894"/>
                <a:ext cx="5099769" cy="3975747"/>
                <a:chOff x="491686" y="3074894"/>
                <a:chExt cx="5099769" cy="3975747"/>
              </a:xfrm>
            </p:grpSpPr>
            <p:grpSp>
              <p:nvGrpSpPr>
                <p:cNvPr id="6" name="Group 12"/>
                <p:cNvGrpSpPr>
                  <a:grpSpLocks/>
                </p:cNvGrpSpPr>
                <p:nvPr/>
              </p:nvGrpSpPr>
              <p:grpSpPr bwMode="auto">
                <a:xfrm>
                  <a:off x="1014084" y="3563196"/>
                  <a:ext cx="3347414" cy="3294804"/>
                  <a:chOff x="6305" y="8378"/>
                  <a:chExt cx="4125" cy="3615"/>
                </a:xfrm>
              </p:grpSpPr>
              <p:pic>
                <p:nvPicPr>
                  <p:cNvPr id="2067" name="Picture 19" descr="quang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5" y="8378"/>
                    <a:ext cx="4125" cy="361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6420" y="11468"/>
                    <a:ext cx="480" cy="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6420" y="11063"/>
                    <a:ext cx="800" cy="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6425" y="10673"/>
                    <a:ext cx="1280" cy="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6420" y="10268"/>
                    <a:ext cx="1600" cy="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6420" y="9878"/>
                    <a:ext cx="2080" cy="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6420" y="9473"/>
                    <a:ext cx="2400" cy="0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23218" y="4042152"/>
                  <a:ext cx="304800" cy="5048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7</a:t>
                  </a:r>
                  <a:endPara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6</a:t>
                  </a:r>
                  <a:endPara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16868" y="4748534"/>
                  <a:ext cx="406400" cy="5524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5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4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10627" y="5462861"/>
                  <a:ext cx="406400" cy="5524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3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2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91686" y="6192955"/>
                  <a:ext cx="406400" cy="5524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1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0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" name="Line 7"/>
                <p:cNvSpPr>
                  <a:spLocks noChangeShapeType="1"/>
                </p:cNvSpPr>
                <p:nvPr/>
              </p:nvSpPr>
              <p:spPr bwMode="auto">
                <a:xfrm>
                  <a:off x="1120818" y="4197023"/>
                  <a:ext cx="2331830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61498" y="6528236"/>
                  <a:ext cx="1229957" cy="5224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Din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828609" y="3074894"/>
                  <a:ext cx="832598" cy="502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V</a:t>
                  </a:r>
                  <a:r>
                    <a:rPr kumimoji="0" lang="en-US" sz="2000" b="0" i="0" u="none" strike="noStrike" cap="none" normalizeH="0" baseline="-30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out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068" name="Group 2067"/>
              <p:cNvGrpSpPr/>
              <p:nvPr/>
            </p:nvGrpSpPr>
            <p:grpSpPr>
              <a:xfrm>
                <a:off x="2561147" y="5473721"/>
                <a:ext cx="1985826" cy="875865"/>
                <a:chOff x="2561147" y="5473721"/>
                <a:chExt cx="1985826" cy="875865"/>
              </a:xfrm>
            </p:grpSpPr>
            <p:sp>
              <p:nvSpPr>
                <p:cNvPr id="22" name="AutoShape 3"/>
                <p:cNvSpPr>
                  <a:spLocks/>
                </p:cNvSpPr>
                <p:nvPr/>
              </p:nvSpPr>
              <p:spPr bwMode="auto">
                <a:xfrm flipV="1">
                  <a:off x="2561147" y="5654918"/>
                  <a:ext cx="245684" cy="370649"/>
                </a:xfrm>
                <a:prstGeom prst="rightBrace">
                  <a:avLst>
                    <a:gd name="adj1" fmla="val 22656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2841031" y="5473721"/>
                  <a:ext cx="1705942" cy="8758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Bước nhảy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 (Step Size)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0" name="Text Box 4"/>
            <p:cNvSpPr txBox="1">
              <a:spLocks noChangeArrowheads="1"/>
            </p:cNvSpPr>
            <p:nvPr/>
          </p:nvSpPr>
          <p:spPr bwMode="auto">
            <a:xfrm>
              <a:off x="1878396" y="3245319"/>
              <a:ext cx="1733391" cy="517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Fullscale(FS)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962248" y="1532833"/>
            <a:ext cx="4465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Đặc tính và bảng giá trị</a:t>
            </a:r>
            <a:endParaRPr lang="en-US" sz="3600" dirty="0"/>
          </a:p>
        </p:txBody>
      </p:sp>
      <p:sp>
        <p:nvSpPr>
          <p:cNvPr id="2072" name="TextBox 2071"/>
          <p:cNvSpPr txBox="1"/>
          <p:nvPr/>
        </p:nvSpPr>
        <p:spPr>
          <a:xfrm>
            <a:off x="8535806" y="4285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2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0"/>
            <a:ext cx="12192000" cy="1023899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en-US" dirty="0" smtClean="0"/>
              <a:t>DAC sd nhiều điện trở khác nhau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9" b="17544"/>
          <a:stretch/>
        </p:blipFill>
        <p:spPr>
          <a:xfrm>
            <a:off x="0" y="1911467"/>
            <a:ext cx="5490719" cy="4946533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911640"/>
              </p:ext>
            </p:extLst>
          </p:nvPr>
        </p:nvGraphicFramePr>
        <p:xfrm>
          <a:off x="5083386" y="2876007"/>
          <a:ext cx="7089226" cy="1948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r:id="rId5" imgW="2755800" imgH="812520" progId="">
                  <p:embed/>
                </p:oleObj>
              </mc:Choice>
              <mc:Fallback>
                <p:oleObj r:id="rId5" imgW="2755800" imgH="8125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386" y="2876007"/>
                        <a:ext cx="7089226" cy="1948241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8447852" y="860"/>
            <a:ext cx="372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</p:spTree>
    <p:extLst>
      <p:ext uri="{BB962C8B-B14F-4D97-AF65-F5344CB8AC3E}">
        <p14:creationId xmlns:p14="http://schemas.microsoft.com/office/powerpoint/2010/main" val="355563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842" y="0"/>
            <a:ext cx="12034158" cy="1010253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DAC sd </a:t>
            </a:r>
            <a:r>
              <a:rPr lang="en-US" dirty="0" smtClean="0">
                <a:solidFill>
                  <a:prstClr val="black"/>
                </a:solidFill>
              </a:rPr>
              <a:t>nguồn dòng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5"/>
          <a:stretch/>
        </p:blipFill>
        <p:spPr>
          <a:xfrm rot="16200000">
            <a:off x="1535810" y="320620"/>
            <a:ext cx="5001569" cy="8073189"/>
          </a:xfrm>
          <a:solidFill>
            <a:schemeClr val="bg1"/>
          </a:solidFill>
        </p:spPr>
      </p:pic>
      <p:grpSp>
        <p:nvGrpSpPr>
          <p:cNvPr id="13" name="Group 12"/>
          <p:cNvGrpSpPr/>
          <p:nvPr/>
        </p:nvGrpSpPr>
        <p:grpSpPr>
          <a:xfrm>
            <a:off x="621822" y="2842480"/>
            <a:ext cx="546100" cy="3234011"/>
            <a:chOff x="1104900" y="2884244"/>
            <a:chExt cx="546100" cy="3234011"/>
          </a:xfrm>
        </p:grpSpPr>
        <p:sp>
          <p:nvSpPr>
            <p:cNvPr id="9" name="TextBox 8"/>
            <p:cNvSpPr txBox="1"/>
            <p:nvPr/>
          </p:nvSpPr>
          <p:spPr>
            <a:xfrm>
              <a:off x="1104900" y="2884244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8R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04900" y="3647588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4R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04900" y="4691676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04900" y="5748923"/>
              <a:ext cx="54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535806" y="0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525686" y="2870624"/>
            <a:ext cx="3000138" cy="2237747"/>
            <a:chOff x="8854132" y="2666570"/>
            <a:chExt cx="2322581" cy="17610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991777" y="2666570"/>
                  <a:ext cx="2184936" cy="55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baseline="-25000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a14:m>
                  <a:r>
                    <a:rPr lang="en-US" sz="2800" dirty="0" smtClean="0"/>
                    <a:t> +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sz="2800" dirty="0" smtClean="0"/>
                    <a:t> +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a14:m>
                  <a:r>
                    <a:rPr lang="en-US" sz="2800" dirty="0" smtClean="0"/>
                    <a:t> +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1777" y="2666570"/>
                  <a:ext cx="2184936" cy="5546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12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854132" y="3976347"/>
                  <a:ext cx="2184936" cy="4512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baseline="-25000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baseline="-25000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a14:m>
                  <a:r>
                    <a:rPr lang="en-US" sz="2400" dirty="0" smtClean="0"/>
                    <a:t> </a:t>
                  </a:r>
                  <a:r>
                    <a:rPr lang="en-US" sz="2800" dirty="0" smtClean="0"/>
                    <a:t>R</a:t>
                  </a:r>
                  <a:r>
                    <a:rPr lang="en-US" sz="2800" baseline="-25000" dirty="0" smtClean="0"/>
                    <a:t>F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4132" y="3976347"/>
                  <a:ext cx="2184936" cy="45127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128" b="-29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9276899" y="3273517"/>
                  <a:ext cx="1172264" cy="56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𝑉𝑟𝑒𝑓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6899" y="3273517"/>
                  <a:ext cx="1172264" cy="56253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996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235639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DAC sd điện trở R – 2R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" r="10211" b="5387"/>
          <a:stretch/>
        </p:blipFill>
        <p:spPr>
          <a:xfrm>
            <a:off x="1212096" y="1213980"/>
            <a:ext cx="9439121" cy="4394539"/>
          </a:xfrm>
          <a:noFill/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5446074" y="5137146"/>
            <a:ext cx="54327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103837"/>
              </p:ext>
            </p:extLst>
          </p:nvPr>
        </p:nvGraphicFramePr>
        <p:xfrm>
          <a:off x="2152227" y="5608519"/>
          <a:ext cx="7029873" cy="1116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5" imgW="2451100" imgH="431800" progId="Equation.3">
                  <p:embed/>
                </p:oleObj>
              </mc:Choice>
              <mc:Fallback>
                <p:oleObj r:id="rId5" imgW="2451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227" y="5608519"/>
                        <a:ext cx="7029873" cy="1116131"/>
                      </a:xfrm>
                      <a:prstGeom prst="rect">
                        <a:avLst/>
                      </a:prstGeom>
                      <a:blipFill>
                        <a:blip r:embed="rId7"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535806" y="35857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</p:spTree>
    <p:extLst>
      <p:ext uri="{BB962C8B-B14F-4D97-AF65-F5344CB8AC3E}">
        <p14:creationId xmlns:p14="http://schemas.microsoft.com/office/powerpoint/2010/main" val="151455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5400"/>
          </a:xfr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Chuyển đổi điện thế </a:t>
            </a:r>
            <a:r>
              <a:rPr lang="en-US" dirty="0" smtClean="0">
                <a:solidFill>
                  <a:prstClr val="black"/>
                </a:solidFill>
              </a:rPr>
              <a:t>sang mã </a:t>
            </a:r>
            <a:r>
              <a:rPr lang="en-US" dirty="0">
                <a:solidFill>
                  <a:prstClr val="black"/>
                </a:solidFill>
              </a:rPr>
              <a:t>nhị </a:t>
            </a:r>
            <a:r>
              <a:rPr lang="en-US" dirty="0" smtClean="0">
                <a:solidFill>
                  <a:prstClr val="black"/>
                </a:solidFill>
              </a:rPr>
              <a:t>phân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" t="3805" r="6472" b="-300"/>
          <a:stretch/>
        </p:blipFill>
        <p:spPr>
          <a:xfrm>
            <a:off x="63498" y="2460172"/>
            <a:ext cx="3521531" cy="408214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355" t="1465" r="4936" b="22545"/>
          <a:stretch/>
        </p:blipFill>
        <p:spPr>
          <a:xfrm>
            <a:off x="9303659" y="2810331"/>
            <a:ext cx="2772228" cy="363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446" t="2825" r="19458" b="4417"/>
          <a:stretch/>
        </p:blipFill>
        <p:spPr>
          <a:xfrm>
            <a:off x="3802742" y="2246294"/>
            <a:ext cx="5036457" cy="42960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1890" y="1532833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Sơ đồ khối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5989791" y="1547346"/>
            <a:ext cx="4465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Đặc tính và bảng giá trị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8535806" y="35857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746171" y="3025261"/>
            <a:ext cx="3839449" cy="3070740"/>
            <a:chOff x="4746171" y="3025261"/>
            <a:chExt cx="3839449" cy="3070740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4746171" y="3425371"/>
              <a:ext cx="2815772" cy="267063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538265" y="3025261"/>
              <a:ext cx="20473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Đường trung bình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977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75656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dirty="0" smtClean="0"/>
              <a:t>Mạch lấy mẫu và giữ ( S – H 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654" y="1690689"/>
            <a:ext cx="11002063" cy="2490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3829" y="3312420"/>
            <a:ext cx="2246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Xung lấy mẫu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16114" y="485720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Khi  có xung lấy mẫu tác động ,điện thế tức thời ngõ vào sẽ lưu giữ trên tụ C</a:t>
            </a:r>
            <a:r>
              <a:rPr lang="en-US" sz="3600" baseline="-25000" dirty="0" smtClean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 và truyền đến ngõ ra 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35806" y="35857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</p:spTree>
    <p:extLst>
      <p:ext uri="{BB962C8B-B14F-4D97-AF65-F5344CB8AC3E}">
        <p14:creationId xmlns:p14="http://schemas.microsoft.com/office/powerpoint/2010/main" val="130416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8948"/>
            <a:ext cx="12192000" cy="1190171"/>
          </a:xfr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/>
          <a:lstStyle/>
          <a:p>
            <a:r>
              <a:rPr lang="en-US" dirty="0" smtClean="0"/>
              <a:t>ADC tham chiếu bậc thang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4" y="1685076"/>
            <a:ext cx="10617676" cy="491362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535806" y="-40343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</p:spTree>
    <p:extLst>
      <p:ext uri="{BB962C8B-B14F-4D97-AF65-F5344CB8AC3E}">
        <p14:creationId xmlns:p14="http://schemas.microsoft.com/office/powerpoint/2010/main" val="198581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4321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vi-VN" kern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Mạch ADC gần đúng lấy liên tiếp (SAC)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75" y="1199214"/>
            <a:ext cx="9753186" cy="5658786"/>
          </a:xfrm>
        </p:spPr>
      </p:pic>
    </p:spTree>
    <p:extLst>
      <p:ext uri="{BB962C8B-B14F-4D97-AF65-F5344CB8AC3E}">
        <p14:creationId xmlns:p14="http://schemas.microsoft.com/office/powerpoint/2010/main" val="32121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283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Equation.3</vt:lpstr>
      <vt:lpstr>Chuyển đổi số - tương tự</vt:lpstr>
      <vt:lpstr>Chuyển đổi mã nhị phân sang điện thế </vt:lpstr>
      <vt:lpstr>DAC sd nhiều điện trở khác nhau</vt:lpstr>
      <vt:lpstr>DAC sd nguồn dòng</vt:lpstr>
      <vt:lpstr>DAC sd điện trở R – 2R</vt:lpstr>
      <vt:lpstr>Chuyển đổi điện thế sang mã nhị phân</vt:lpstr>
      <vt:lpstr>Mạch lấy mẫu và giữ ( S – H )</vt:lpstr>
      <vt:lpstr>ADC tham chiếu bậc thang</vt:lpstr>
      <vt:lpstr>Mạch ADC gần đúng lấy liên tiếp (SAC)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Chuyển đổi số - tương tự</dc:title>
  <dc:creator>Ha A Thoi</dc:creator>
  <cp:lastModifiedBy>dell</cp:lastModifiedBy>
  <cp:revision>30</cp:revision>
  <dcterms:created xsi:type="dcterms:W3CDTF">2017-08-08T01:53:39Z</dcterms:created>
  <dcterms:modified xsi:type="dcterms:W3CDTF">2017-11-28T01:55:06Z</dcterms:modified>
</cp:coreProperties>
</file>