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8" r:id="rId2"/>
    <p:sldId id="259" r:id="rId3"/>
    <p:sldId id="314"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97"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3485B6-B468-4412-B29C-A6EC6327BE6F}"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9AD86A-0D19-4986-8B51-96C288603C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dirty="0"/>
          </a:p>
        </p:txBody>
      </p:sp>
      <p:sp>
        <p:nvSpPr>
          <p:cNvPr id="3" name="TextBox 2"/>
          <p:cNvSpPr txBox="1"/>
          <p:nvPr/>
        </p:nvSpPr>
        <p:spPr>
          <a:xfrm>
            <a:off x="3200400" y="3254514"/>
            <a:ext cx="3505200" cy="707886"/>
          </a:xfrm>
          <a:prstGeom prst="rect">
            <a:avLst/>
          </a:prstGeom>
          <a:noFill/>
        </p:spPr>
        <p:txBody>
          <a:bodyPr wrap="square" rtlCol="0">
            <a:spAutoFit/>
          </a:bodyPr>
          <a:lstStyle/>
          <a:p>
            <a:r>
              <a:rPr lang="en-US" sz="4000" err="1"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CHƯƠNG</a:t>
            </a:r>
            <a:r>
              <a:rPr lang="en-US" sz="40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9</a:t>
            </a:r>
            <a:endParaRPr lang="en-US" sz="400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133600" y="4122003"/>
            <a:ext cx="5943600" cy="830997"/>
          </a:xfrm>
          <a:prstGeom prst="rect">
            <a:avLst/>
          </a:prstGeom>
          <a:noFill/>
        </p:spPr>
        <p:txBody>
          <a:bodyPr wrap="square" rtlCol="0">
            <a:spAutoFit/>
          </a:bodyPr>
          <a:lstStyle/>
          <a:p>
            <a:r>
              <a:rPr lang="en-US" sz="48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 và ADC</a:t>
            </a:r>
            <a:endParaRPr lang="en-US" b="1">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762000"/>
            <a:ext cx="8458200" cy="156966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DAC lưỡng cực</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Một số DAC có thể tạo điện áp ra âm, với tầm số nhị phân vào (thí dụ 0000000 đến 11111111) cho ra tầm điện áp – V</a:t>
            </a:r>
            <a:r>
              <a:rPr lang="en-US" sz="2400" spc="-120" baseline="-25000" smtClean="0">
                <a:latin typeface="Tahoma" pitchFamily="34" charset="0"/>
                <a:ea typeface="Tahoma" pitchFamily="34" charset="0"/>
                <a:cs typeface="Tahoma" pitchFamily="34" charset="0"/>
              </a:rPr>
              <a:t>REF</a:t>
            </a:r>
            <a:r>
              <a:rPr lang="en-US" sz="2400" spc="-120" smtClean="0">
                <a:latin typeface="Tahoma" pitchFamily="34" charset="0"/>
                <a:ea typeface="Tahoma" pitchFamily="34" charset="0"/>
                <a:cs typeface="Tahoma" pitchFamily="34" charset="0"/>
              </a:rPr>
              <a:t> đến + V</a:t>
            </a:r>
            <a:r>
              <a:rPr lang="en-US" sz="2400" spc="-120" baseline="-25000" smtClean="0">
                <a:latin typeface="Tahoma" pitchFamily="34" charset="0"/>
                <a:ea typeface="Tahoma" pitchFamily="34" charset="0"/>
                <a:cs typeface="Tahoma" pitchFamily="34" charset="0"/>
              </a:rPr>
              <a:t>REF</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Xem bảng dưới đây:</a:t>
            </a:r>
            <a:endParaRPr lang="en-US" sz="2400" spc="-120">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843998" y="2819400"/>
            <a:ext cx="7080802" cy="1581150"/>
          </a:xfrm>
          <a:prstGeom prst="rect">
            <a:avLst/>
          </a:prstGeom>
          <a:noFill/>
          <a:ln w="9525">
            <a:noFill/>
            <a:miter lim="800000"/>
            <a:headEnd/>
            <a:tailEnd/>
          </a:ln>
        </p:spPr>
      </p:pic>
    </p:spTree>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wedge">
                                      <p:cBhvr>
                                        <p:cTn id="20"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3" name="TextBox 2"/>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chuyển đổi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762000"/>
            <a:ext cx="8458200" cy="83099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Dùng mạch cộng (giáo viên: nhắc lại ngắn gọn về mạch op - amp) </a:t>
            </a:r>
            <a:endParaRPr lang="en-US" sz="2400" spc="-120">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185737" y="1828800"/>
            <a:ext cx="4386263" cy="3145704"/>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931268" y="1689778"/>
            <a:ext cx="4136532" cy="4787222"/>
          </a:xfrm>
          <a:prstGeom prst="rect">
            <a:avLst/>
          </a:prstGeom>
          <a:noFill/>
          <a:ln w="9525">
            <a:noFill/>
            <a:miter lim="800000"/>
            <a:headEnd/>
            <a:tailEnd/>
          </a:ln>
        </p:spPr>
      </p:pic>
      <p:sp>
        <p:nvSpPr>
          <p:cNvPr id="7" name="TextBox 6"/>
          <p:cNvSpPr txBox="1"/>
          <p:nvPr/>
        </p:nvSpPr>
        <p:spPr>
          <a:xfrm>
            <a:off x="381000" y="5181600"/>
            <a:ext cx="40386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Giải thích: </a:t>
            </a:r>
          </a:p>
          <a:p>
            <a:r>
              <a:rPr lang="en-US" sz="2400" spc="-120" smtClean="0">
                <a:latin typeface="Tahoma" pitchFamily="34" charset="0"/>
                <a:ea typeface="Tahoma" pitchFamily="34" charset="0"/>
                <a:cs typeface="Tahoma" pitchFamily="34" charset="0"/>
              </a:rPr>
              <a:t>Thiết lập mạch cộng đảo dấu</a:t>
            </a:r>
            <a:endParaRPr lang="en-US" sz="2400" spc="-120">
              <a:latin typeface="Tahoma" pitchFamily="34" charset="0"/>
              <a:ea typeface="Tahoma" pitchFamily="34" charset="0"/>
              <a:cs typeface="Tahoma" pitchFamily="34" charset="0"/>
            </a:endParaRPr>
          </a:p>
        </p:txBody>
      </p:sp>
      <p:pic>
        <p:nvPicPr>
          <p:cNvPr id="7172" name="Picture 4"/>
          <p:cNvPicPr>
            <a:picLocks noChangeAspect="1" noChangeArrowheads="1"/>
          </p:cNvPicPr>
          <p:nvPr/>
        </p:nvPicPr>
        <p:blipFill>
          <a:blip r:embed="rId5" cstate="print"/>
          <a:srcRect/>
          <a:stretch>
            <a:fillRect/>
          </a:stretch>
        </p:blipFill>
        <p:spPr bwMode="auto">
          <a:xfrm>
            <a:off x="457200" y="6050280"/>
            <a:ext cx="4343400" cy="57912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edge">
                                      <p:cBhvr>
                                        <p:cTn id="17" dur="20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171"/>
                                        </p:tgtEl>
                                        <p:attrNameLst>
                                          <p:attrName>style.visibility</p:attrName>
                                        </p:attrNameLst>
                                      </p:cBhvr>
                                      <p:to>
                                        <p:strVal val="visible"/>
                                      </p:to>
                                    </p:set>
                                    <p:animEffect transition="in" filter="wipe(up)">
                                      <p:cBhvr>
                                        <p:cTn id="22" dur="500"/>
                                        <p:tgtEl>
                                          <p:spTgt spid="71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left)">
                                      <p:cBhvr>
                                        <p:cTn id="30" dur="500"/>
                                        <p:tgtEl>
                                          <p:spTgt spid="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172"/>
                                        </p:tgtEl>
                                        <p:attrNameLst>
                                          <p:attrName>style.visibility</p:attrName>
                                        </p:attrNameLst>
                                      </p:cBhvr>
                                      <p:to>
                                        <p:strVal val="visible"/>
                                      </p:to>
                                    </p:set>
                                    <p:animEffect transition="in" filter="wipe(left)">
                                      <p:cBhvr>
                                        <p:cTn id="35"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
        <p:nvSpPr>
          <p:cNvPr id="3" name="TextBox 2"/>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chuyển đổi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762000"/>
            <a:ext cx="8458200" cy="1200329"/>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chính xác</a:t>
            </a:r>
            <a:r>
              <a:rPr lang="en-US" sz="2400" spc="-120" smtClean="0">
                <a:latin typeface="Tahoma" pitchFamily="34" charset="0"/>
                <a:ea typeface="Tahoma" pitchFamily="34" charset="0"/>
                <a:cs typeface="Tahoma" pitchFamily="34" charset="0"/>
              </a:rPr>
              <a:t> phụ thuộc độ chính xác:</a:t>
            </a:r>
          </a:p>
          <a:p>
            <a:r>
              <a:rPr lang="en-US" sz="2400" spc="-120" smtClean="0">
                <a:latin typeface="Tahoma" pitchFamily="34" charset="0"/>
                <a:ea typeface="Tahoma" pitchFamily="34" charset="0"/>
                <a:cs typeface="Tahoma" pitchFamily="34" charset="0"/>
              </a:rPr>
              <a:t>   1) các điện trở trong mạch cộng </a:t>
            </a:r>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dùng điện trở chính xác ?!!</a:t>
            </a:r>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   2) mức điện áp vào </a:t>
            </a:r>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dùng nguồn tham chiếu chính xác</a:t>
            </a:r>
            <a:endParaRPr lang="en-US" sz="2400" spc="-120" smtClean="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133600" y="2133600"/>
            <a:ext cx="5414506" cy="4572000"/>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wedge">
                                      <p:cBhvr>
                                        <p:cTn id="2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3" name="TextBox 2"/>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 với ngõ ra dòng điện</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524000" y="762000"/>
            <a:ext cx="5715000" cy="34290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182482" y="4572000"/>
            <a:ext cx="4218318" cy="205740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6629400" y="152400"/>
            <a:ext cx="2133600" cy="1710267"/>
          </a:xfrm>
          <a:prstGeom prst="rect">
            <a:avLst/>
          </a:prstGeom>
          <a:noFill/>
          <a:ln w="9525">
            <a:noFill/>
            <a:miter lim="800000"/>
            <a:headEnd/>
            <a:tailEnd/>
          </a:ln>
        </p:spPr>
      </p:pic>
      <p:sp>
        <p:nvSpPr>
          <p:cNvPr id="10" name="Down Arrow 9"/>
          <p:cNvSpPr/>
          <p:nvPr/>
        </p:nvSpPr>
        <p:spPr>
          <a:xfrm>
            <a:off x="6629400" y="1905000"/>
            <a:ext cx="3048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76200" y="4038600"/>
            <a:ext cx="2667000" cy="1066800"/>
          </a:xfrm>
          <a:prstGeom prst="wedgeRectCallout">
            <a:avLst>
              <a:gd name="adj1" fmla="val 47141"/>
              <a:gd name="adj2" fmla="val 94804"/>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Mạch chuyển đổi </a:t>
            </a:r>
          </a:p>
          <a:p>
            <a:pPr algn="ctr"/>
            <a:r>
              <a:rPr lang="en-US" sz="2400" spc="-120" smtClean="0">
                <a:latin typeface="Tahoma" pitchFamily="34" charset="0"/>
                <a:ea typeface="Tahoma" pitchFamily="34" charset="0"/>
                <a:cs typeface="Tahoma" pitchFamily="34" charset="0"/>
              </a:rPr>
              <a:t>Dòng điện – điện áp </a:t>
            </a:r>
            <a:endParaRPr lang="en-US" sz="2400" spc="-120">
              <a:latin typeface="Tahoma" pitchFamily="34" charset="0"/>
              <a:ea typeface="Tahoma" pitchFamily="34" charset="0"/>
              <a:cs typeface="Tahoma" pitchFamily="34" charset="0"/>
            </a:endParaRPr>
          </a:p>
        </p:txBody>
      </p:sp>
      <p:sp>
        <p:nvSpPr>
          <p:cNvPr id="13" name="Rectangular Callout 12"/>
          <p:cNvSpPr/>
          <p:nvPr/>
        </p:nvSpPr>
        <p:spPr>
          <a:xfrm>
            <a:off x="0" y="1295400"/>
            <a:ext cx="1828800" cy="762000"/>
          </a:xfrm>
          <a:prstGeom prst="wedgeRectCallout">
            <a:avLst>
              <a:gd name="adj1" fmla="val 91107"/>
              <a:gd name="adj2" fmla="val 41007"/>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120" smtClean="0">
                <a:latin typeface="Tahoma" pitchFamily="34" charset="0"/>
                <a:ea typeface="Tahoma" pitchFamily="34" charset="0"/>
                <a:cs typeface="Tahoma" pitchFamily="34" charset="0"/>
              </a:rPr>
              <a:t>Bit 1- Chuyển mạch đóng</a:t>
            </a:r>
            <a:endParaRPr lang="en-US" sz="2000" spc="-120">
              <a:latin typeface="Tahoma" pitchFamily="34" charset="0"/>
              <a:ea typeface="Tahoma" pitchFamily="34" charset="0"/>
              <a:cs typeface="Tahoma" pitchFamily="34"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13"/>
                                        </p:tgtEl>
                                      </p:cBhvr>
                                    </p:animEffect>
                                    <p:set>
                                      <p:cBhvr>
                                        <p:cTn id="17" dur="1" fill="hold">
                                          <p:stCondLst>
                                            <p:cond delay="19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2051"/>
                                        </p:tgtEl>
                                        <p:attrNameLst>
                                          <p:attrName>style.visibility</p:attrName>
                                        </p:attrNameLst>
                                      </p:cBhvr>
                                      <p:to>
                                        <p:strVal val="visible"/>
                                      </p:to>
                                    </p:set>
                                    <p:animEffect transition="in" filter="wedge">
                                      <p:cBhvr>
                                        <p:cTn id="33" dur="2000"/>
                                        <p:tgtEl>
                                          <p:spTgt spid="205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000"/>
                                        <p:tgtEl>
                                          <p:spTgt spid="12"/>
                                        </p:tgtEl>
                                      </p:cBhvr>
                                    </p:animEffect>
                                    <p:set>
                                      <p:cBhvr>
                                        <p:cTn id="43" dur="1" fill="hold">
                                          <p:stCondLst>
                                            <p:cond delay="1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2" grpId="1" animBg="1"/>
      <p:bldP spid="13" grpId="0" animBg="1"/>
      <p:bldP spid="1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3" name="TextBox 2"/>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 với ngõ ra dòng điện</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762000"/>
            <a:ext cx="8839200" cy="489364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 </a:t>
            </a:r>
            <a:r>
              <a:rPr lang="en-US" sz="2400" spc="-120" smtClean="0">
                <a:latin typeface="Tahoma" pitchFamily="34" charset="0"/>
                <a:ea typeface="Tahoma" pitchFamily="34" charset="0"/>
                <a:cs typeface="Tahoma" pitchFamily="34" charset="0"/>
              </a:rPr>
              <a:t>Giả sử V</a:t>
            </a:r>
            <a:r>
              <a:rPr lang="en-US" sz="2400" spc="-120" baseline="-25000" smtClean="0">
                <a:latin typeface="Tahoma" pitchFamily="34" charset="0"/>
                <a:ea typeface="Tahoma" pitchFamily="34" charset="0"/>
                <a:cs typeface="Tahoma" pitchFamily="34" charset="0"/>
              </a:rPr>
              <a:t>REF</a:t>
            </a:r>
            <a:r>
              <a:rPr lang="en-US" sz="2400" spc="-120" smtClean="0">
                <a:latin typeface="Tahoma" pitchFamily="34" charset="0"/>
                <a:ea typeface="Tahoma" pitchFamily="34" charset="0"/>
                <a:cs typeface="Tahoma" pitchFamily="34" charset="0"/>
              </a:rPr>
              <a:t> = 10V và R = 10K</a:t>
            </a:r>
            <a:r>
              <a:rPr lang="en-US" sz="2400" spc="-120" smtClean="0">
                <a:latin typeface="Tahoma" pitchFamily="34" charset="0"/>
                <a:ea typeface="Tahoma" pitchFamily="34" charset="0"/>
                <a:cs typeface="Tahoma" pitchFamily="34" charset="0"/>
                <a:sym typeface="Symbol"/>
              </a:rPr>
              <a:t>. Tìm độ phân giải và ngõ ra toàn khung của DAC, với R</a:t>
            </a:r>
            <a:r>
              <a:rPr lang="en-US" sz="2400" spc="-120" baseline="-25000" smtClean="0">
                <a:latin typeface="Tahoma" pitchFamily="34" charset="0"/>
                <a:ea typeface="Tahoma" pitchFamily="34" charset="0"/>
                <a:cs typeface="Tahoma" pitchFamily="34" charset="0"/>
                <a:sym typeface="Symbol"/>
              </a:rPr>
              <a:t>L</a:t>
            </a:r>
            <a:r>
              <a:rPr lang="en-US" sz="2400" spc="-120" smtClean="0">
                <a:latin typeface="Tahoma" pitchFamily="34" charset="0"/>
                <a:ea typeface="Tahoma" pitchFamily="34" charset="0"/>
                <a:cs typeface="Tahoma" pitchFamily="34" charset="0"/>
                <a:sym typeface="Symbol"/>
              </a:rPr>
              <a:t>&lt;&lt; R.</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Symbol"/>
              </a:rPr>
              <a:t>Giải:</a:t>
            </a:r>
          </a:p>
          <a:p>
            <a:r>
              <a:rPr lang="en-US" sz="2400" spc="-120" smtClean="0">
                <a:latin typeface="Tahoma" pitchFamily="34" charset="0"/>
                <a:ea typeface="Tahoma" pitchFamily="34" charset="0"/>
                <a:cs typeface="Tahoma" pitchFamily="34" charset="0"/>
                <a:sym typeface="Symbol"/>
              </a:rPr>
              <a:t>I</a:t>
            </a:r>
            <a:r>
              <a:rPr lang="en-US" sz="2400" spc="-120" baseline="-25000" smtClean="0">
                <a:latin typeface="Tahoma" pitchFamily="34" charset="0"/>
                <a:ea typeface="Tahoma" pitchFamily="34" charset="0"/>
                <a:cs typeface="Tahoma" pitchFamily="34" charset="0"/>
                <a:sym typeface="Symbol"/>
              </a:rPr>
              <a:t>OUT</a:t>
            </a:r>
            <a:r>
              <a:rPr lang="en-US" sz="2400" spc="-120" smtClean="0">
                <a:latin typeface="Tahoma" pitchFamily="34" charset="0"/>
                <a:ea typeface="Tahoma" pitchFamily="34" charset="0"/>
                <a:cs typeface="Tahoma" pitchFamily="34" charset="0"/>
                <a:sym typeface="Symbol"/>
              </a:rPr>
              <a:t>= V</a:t>
            </a:r>
            <a:r>
              <a:rPr lang="en-US" sz="2400" spc="-120" baseline="-25000" smtClean="0">
                <a:latin typeface="Tahoma" pitchFamily="34" charset="0"/>
                <a:ea typeface="Tahoma" pitchFamily="34" charset="0"/>
                <a:cs typeface="Tahoma" pitchFamily="34" charset="0"/>
                <a:sym typeface="Symbol"/>
              </a:rPr>
              <a:t>REF</a:t>
            </a:r>
            <a:r>
              <a:rPr lang="en-US" sz="2400" spc="-120" smtClean="0">
                <a:latin typeface="Tahoma" pitchFamily="34" charset="0"/>
                <a:ea typeface="Tahoma" pitchFamily="34" charset="0"/>
                <a:cs typeface="Tahoma" pitchFamily="34" charset="0"/>
                <a:sym typeface="Symbol"/>
              </a:rPr>
              <a:t>/R=1mA, chính là trọng lượng của MSB, các dòng điện còn lại là 0,5; 0,25 và 0,125mA. LSB là 0,125mA cũng là độ phân giải.</a:t>
            </a:r>
          </a:p>
          <a:p>
            <a:r>
              <a:rPr lang="en-US" sz="2400" spc="-120" smtClean="0">
                <a:latin typeface="Tahoma" pitchFamily="34" charset="0"/>
                <a:ea typeface="Tahoma" pitchFamily="34" charset="0"/>
                <a:cs typeface="Tahoma" pitchFamily="34" charset="0"/>
                <a:sym typeface="Symbol"/>
              </a:rPr>
              <a:t>Ngõ ra toàn khung khi mọi ngõ vào đều là 1 (các chuyển mạch đều đóng) và </a:t>
            </a:r>
          </a:p>
          <a:p>
            <a:r>
              <a:rPr lang="en-US" sz="2400" spc="-120" smtClean="0">
                <a:latin typeface="Tahoma" pitchFamily="34" charset="0"/>
                <a:ea typeface="Tahoma" pitchFamily="34" charset="0"/>
                <a:cs typeface="Tahoma" pitchFamily="34" charset="0"/>
                <a:sym typeface="Symbol"/>
              </a:rPr>
              <a:t>I</a:t>
            </a:r>
            <a:r>
              <a:rPr lang="en-US" sz="2400" spc="-120" baseline="-25000" smtClean="0">
                <a:latin typeface="Tahoma" pitchFamily="34" charset="0"/>
                <a:ea typeface="Tahoma" pitchFamily="34" charset="0"/>
                <a:cs typeface="Tahoma" pitchFamily="34" charset="0"/>
                <a:sym typeface="Symbol"/>
              </a:rPr>
              <a:t>OUT</a:t>
            </a:r>
            <a:r>
              <a:rPr lang="en-US" sz="2400" spc="-120" smtClean="0">
                <a:latin typeface="Tahoma" pitchFamily="34" charset="0"/>
                <a:ea typeface="Tahoma" pitchFamily="34" charset="0"/>
                <a:cs typeface="Tahoma" pitchFamily="34" charset="0"/>
                <a:sym typeface="Symbol"/>
              </a:rPr>
              <a:t>= 1+0,5+0,125 =1,825mA .</a:t>
            </a:r>
          </a:p>
          <a:p>
            <a:r>
              <a:rPr lang="en-US" sz="2400" spc="-120" smtClean="0">
                <a:latin typeface="Tahoma" pitchFamily="34" charset="0"/>
                <a:ea typeface="Tahoma" pitchFamily="34" charset="0"/>
                <a:cs typeface="Tahoma" pitchFamily="34" charset="0"/>
                <a:sym typeface="Symbol"/>
              </a:rPr>
              <a:t>Chú ý: </a:t>
            </a:r>
          </a:p>
          <a:p>
            <a:r>
              <a:rPr lang="en-US" sz="2400" spc="-120" smtClean="0">
                <a:latin typeface="Tahoma" pitchFamily="34" charset="0"/>
                <a:ea typeface="Tahoma" pitchFamily="34" charset="0"/>
                <a:cs typeface="Tahoma" pitchFamily="34" charset="0"/>
                <a:sym typeface="Symbol"/>
              </a:rPr>
              <a:t>- dòng ra tỉ lệ với V</a:t>
            </a:r>
            <a:r>
              <a:rPr lang="en-US" sz="2400" spc="-120" baseline="-25000" smtClean="0">
                <a:latin typeface="Tahoma" pitchFamily="34" charset="0"/>
                <a:ea typeface="Tahoma" pitchFamily="34" charset="0"/>
                <a:cs typeface="Tahoma" pitchFamily="34" charset="0"/>
                <a:sym typeface="Symbol"/>
              </a:rPr>
              <a:t>REF</a:t>
            </a:r>
            <a:r>
              <a:rPr lang="en-US" sz="2400" spc="-120" smtClean="0">
                <a:latin typeface="Tahoma" pitchFamily="34" charset="0"/>
                <a:ea typeface="Tahoma" pitchFamily="34" charset="0"/>
                <a:cs typeface="Tahoma" pitchFamily="34" charset="0"/>
                <a:sym typeface="Symbol"/>
              </a:rPr>
              <a:t>.</a:t>
            </a:r>
          </a:p>
          <a:p>
            <a:r>
              <a:rPr lang="en-US" sz="2400" spc="-120" smtClean="0">
                <a:latin typeface="Tahoma" pitchFamily="34" charset="0"/>
                <a:ea typeface="Tahoma" pitchFamily="34" charset="0"/>
                <a:cs typeface="Tahoma" pitchFamily="34" charset="0"/>
              </a:rPr>
              <a:t>-  Để có dòng ra chính xác, cần ngắn mạch R</a:t>
            </a:r>
            <a:r>
              <a:rPr lang="en-US" sz="2400" spc="-120" baseline="-25000" smtClean="0">
                <a:latin typeface="Tahoma" pitchFamily="34" charset="0"/>
                <a:ea typeface="Tahoma" pitchFamily="34" charset="0"/>
                <a:cs typeface="Tahoma" pitchFamily="34" charset="0"/>
              </a:rPr>
              <a:t>L</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Tuy nhiên, </a:t>
            </a:r>
          </a:p>
          <a:p>
            <a:r>
              <a:rPr lang="en-US" sz="2400" spc="-120" smtClean="0">
                <a:latin typeface="Tahoma" pitchFamily="34" charset="0"/>
                <a:ea typeface="Tahoma" pitchFamily="34" charset="0"/>
                <a:cs typeface="Tahoma" pitchFamily="34" charset="0"/>
              </a:rPr>
              <a:t>có thể dùng mạch chuyển đổi dòng điện – điện áp dùng op – amp.</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dissolv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dissolve">
                                      <p:cBhvr>
                                        <p:cTn id="20" dur="500"/>
                                        <p:tgtEl>
                                          <p:spTgt spid="4">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dissolve">
                                      <p:cBhvr>
                                        <p:cTn id="28" dur="500"/>
                                        <p:tgtEl>
                                          <p:spTgt spid="4">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dissolve">
                                      <p:cBhvr>
                                        <p:cTn id="31" dur="500"/>
                                        <p:tgtEl>
                                          <p:spTgt spid="4">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dissolv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strips(upRight)">
                                      <p:cBhvr>
                                        <p:cTn id="39" dur="500"/>
                                        <p:tgtEl>
                                          <p:spTgt spid="4">
                                            <p:txEl>
                                              <p:pRg st="8" end="8"/>
                                            </p:txEl>
                                          </p:spTgt>
                                        </p:tgtEl>
                                      </p:cBhvr>
                                    </p:animEffect>
                                  </p:childTnLst>
                                </p:cTn>
                              </p:par>
                              <p:par>
                                <p:cTn id="40" presetID="18" presetClass="entr" presetSubtype="3"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strips(upRight)">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 dùng mạng hình thang R/2R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685800" y="1524000"/>
            <a:ext cx="7407653" cy="3763035"/>
          </a:xfrm>
          <a:prstGeom prst="rect">
            <a:avLst/>
          </a:prstGeom>
          <a:noFill/>
          <a:ln w="9525">
            <a:noFill/>
            <a:miter lim="800000"/>
            <a:headEnd/>
            <a:tailEnd/>
          </a:ln>
        </p:spPr>
      </p:pic>
      <p:sp>
        <p:nvSpPr>
          <p:cNvPr id="6" name="TextBox 5"/>
          <p:cNvSpPr txBox="1"/>
          <p:nvPr/>
        </p:nvSpPr>
        <p:spPr>
          <a:xfrm>
            <a:off x="457200" y="838200"/>
            <a:ext cx="8001000" cy="461665"/>
          </a:xfrm>
          <a:prstGeom prst="rect">
            <a:avLst/>
          </a:prstGeom>
          <a:noFill/>
        </p:spPr>
        <p:txBody>
          <a:bodyPr wrap="square" rtlCol="0">
            <a:spAutoFit/>
          </a:bodyPr>
          <a:lstStyle/>
          <a:p>
            <a:endParaRPr lang="en-US" sz="2400">
              <a:latin typeface="Tahoma" pitchFamily="34" charset="0"/>
              <a:ea typeface="Tahoma" pitchFamily="34" charset="0"/>
              <a:cs typeface="Tahoma" pitchFamily="34" charset="0"/>
            </a:endParaRPr>
          </a:p>
        </p:txBody>
      </p:sp>
      <p:sp>
        <p:nvSpPr>
          <p:cNvPr id="7" name="TextBox 6"/>
          <p:cNvSpPr txBox="1"/>
          <p:nvPr/>
        </p:nvSpPr>
        <p:spPr>
          <a:xfrm>
            <a:off x="304800" y="693003"/>
            <a:ext cx="82296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Chọn lựa R khó khăn (cách biệt giữa các giá trị LSB và MSB).</a:t>
            </a:r>
          </a:p>
          <a:p>
            <a:r>
              <a:rPr lang="en-US" sz="2400" spc="-120" smtClean="0">
                <a:latin typeface="Tahoma" pitchFamily="34" charset="0"/>
                <a:ea typeface="Tahoma" pitchFamily="34" charset="0"/>
                <a:cs typeface="Tahoma" pitchFamily="34" charset="0"/>
              </a:rPr>
              <a:t>Mạch sau chỉ dùng điện trở với 2 giá trị R và 2R</a:t>
            </a:r>
            <a:endParaRPr lang="en-US" sz="2400" spc="-120">
              <a:latin typeface="Tahoma" pitchFamily="34" charset="0"/>
              <a:ea typeface="Tahoma" pitchFamily="34" charset="0"/>
              <a:cs typeface="Tahoma" pitchFamily="34" charset="0"/>
            </a:endParaRPr>
          </a:p>
        </p:txBody>
      </p:sp>
      <p:sp>
        <p:nvSpPr>
          <p:cNvPr id="8" name="TextBox 7"/>
          <p:cNvSpPr txBox="1"/>
          <p:nvPr/>
        </p:nvSpPr>
        <p:spPr>
          <a:xfrm>
            <a:off x="304800" y="5257800"/>
            <a:ext cx="8229600" cy="1569660"/>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Trường hợp mạch DAC 4 bit (B</a:t>
            </a:r>
            <a:r>
              <a:rPr lang="en-US" sz="2400" spc="-120" baseline="-25000" smtClean="0">
                <a:latin typeface="Tahoma" pitchFamily="34" charset="0"/>
                <a:ea typeface="Tahoma" pitchFamily="34" charset="0"/>
                <a:cs typeface="Tahoma" pitchFamily="34" charset="0"/>
              </a:rPr>
              <a:t>3</a:t>
            </a:r>
            <a:r>
              <a:rPr lang="en-US" sz="2400" spc="-120" smtClean="0">
                <a:latin typeface="Tahoma" pitchFamily="34" charset="0"/>
                <a:ea typeface="Tahoma" pitchFamily="34" charset="0"/>
                <a:cs typeface="Tahoma" pitchFamily="34" charset="0"/>
              </a:rPr>
              <a:t>B</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B</a:t>
            </a:r>
            <a:r>
              <a:rPr lang="en-US" sz="2400" spc="-120" baseline="-25000" smtClean="0">
                <a:latin typeface="Tahoma" pitchFamily="34" charset="0"/>
                <a:ea typeface="Tahoma" pitchFamily="34" charset="0"/>
                <a:cs typeface="Tahoma" pitchFamily="34" charset="0"/>
              </a:rPr>
              <a:t>1</a:t>
            </a:r>
            <a:r>
              <a:rPr lang="en-US" sz="2400" spc="-120" smtClean="0">
                <a:latin typeface="Tahoma" pitchFamily="34" charset="0"/>
                <a:ea typeface="Tahoma" pitchFamily="34" charset="0"/>
                <a:cs typeface="Tahoma" pitchFamily="34" charset="0"/>
              </a:rPr>
              <a:t>B</a:t>
            </a:r>
            <a:r>
              <a:rPr lang="en-US" sz="2400" spc="-120" baseline="-25000" smtClean="0">
                <a:latin typeface="Tahoma" pitchFamily="34" charset="0"/>
                <a:ea typeface="Tahoma" pitchFamily="34" charset="0"/>
                <a:cs typeface="Tahoma" pitchFamily="34" charset="0"/>
              </a:rPr>
              <a:t>0</a:t>
            </a:r>
            <a:r>
              <a:rPr lang="en-US" sz="2400" spc="-120" smtClean="0">
                <a:latin typeface="Tahoma" pitchFamily="34" charset="0"/>
                <a:ea typeface="Tahoma" pitchFamily="34" charset="0"/>
                <a:cs typeface="Tahoma" pitchFamily="34" charset="0"/>
              </a:rPr>
              <a:t>), ta có điện áp ra </a:t>
            </a:r>
          </a:p>
          <a:p>
            <a:r>
              <a:rPr lang="en-US" sz="2400" spc="-120" smtClean="0">
                <a:latin typeface="Tahoma" pitchFamily="34" charset="0"/>
                <a:ea typeface="Tahoma" pitchFamily="34" charset="0"/>
                <a:cs typeface="Tahoma" pitchFamily="34" charset="0"/>
              </a:rPr>
              <a:t>                                </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Với B là trị nhị phân vào, từ 0000 (0) đến 1111 (15)</a:t>
            </a:r>
            <a:endParaRPr lang="en-US" sz="2400" spc="-120">
              <a:latin typeface="Tahoma"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4" cstate="print"/>
          <a:srcRect/>
          <a:stretch>
            <a:fillRect/>
          </a:stretch>
        </p:blipFill>
        <p:spPr bwMode="auto">
          <a:xfrm>
            <a:off x="2590801" y="5715000"/>
            <a:ext cx="3124200" cy="702483"/>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Righ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dissolv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dissolve">
                                      <p:cBhvr>
                                        <p:cTn id="27" dur="500"/>
                                        <p:tgtEl>
                                          <p:spTgt spid="1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4" name="TextBox 3"/>
          <p:cNvSpPr txBox="1"/>
          <p:nvPr/>
        </p:nvSpPr>
        <p:spPr>
          <a:xfrm>
            <a:off x="304800" y="838200"/>
            <a:ext cx="8305800" cy="3046988"/>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quát</a:t>
            </a:r>
            <a:r>
              <a:rPr lang="en-US" sz="2400" spc="-120" smtClean="0">
                <a:solidFill>
                  <a:srgbClr val="C00000"/>
                </a:solidFill>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Trường hợp mạch DAC 4 bit, điện áp ra là:</a:t>
            </a:r>
          </a:p>
          <a:p>
            <a:r>
              <a:rPr lang="en-US" sz="2400" spc="-120" smtClean="0">
                <a:latin typeface="Tahoma" pitchFamily="34" charset="0"/>
                <a:ea typeface="Tahoma" pitchFamily="34" charset="0"/>
                <a:cs typeface="Tahoma" pitchFamily="34" charset="0"/>
              </a:rPr>
              <a:t>            V</a:t>
            </a:r>
            <a:r>
              <a:rPr lang="en-US" sz="2400" spc="-120" baseline="-25000" smtClean="0">
                <a:latin typeface="Tahoma" pitchFamily="34" charset="0"/>
                <a:ea typeface="Tahoma" pitchFamily="34" charset="0"/>
                <a:cs typeface="Tahoma" pitchFamily="34" charset="0"/>
              </a:rPr>
              <a:t>OUT</a:t>
            </a:r>
            <a:r>
              <a:rPr lang="en-US" sz="2400" spc="-120" smtClean="0">
                <a:latin typeface="Tahoma" pitchFamily="34" charset="0"/>
                <a:ea typeface="Tahoma" pitchFamily="34" charset="0"/>
                <a:cs typeface="Tahoma" pitchFamily="34" charset="0"/>
              </a:rPr>
              <a:t> = - (1/2</a:t>
            </a:r>
            <a:r>
              <a:rPr lang="en-US" sz="2400" spc="-120" baseline="30000" smtClean="0">
                <a:latin typeface="Tahoma" pitchFamily="34" charset="0"/>
                <a:ea typeface="Tahoma" pitchFamily="34" charset="0"/>
                <a:cs typeface="Tahoma" pitchFamily="34" charset="0"/>
              </a:rPr>
              <a:t>4</a:t>
            </a:r>
            <a:r>
              <a:rPr lang="en-US" sz="2400" spc="-120" smtClean="0">
                <a:latin typeface="Tahoma" pitchFamily="34" charset="0"/>
                <a:ea typeface="Tahoma" pitchFamily="34" charset="0"/>
                <a:cs typeface="Tahoma" pitchFamily="34" charset="0"/>
              </a:rPr>
              <a:t>)V</a:t>
            </a:r>
            <a:r>
              <a:rPr lang="en-US" sz="2400" spc="-120" baseline="-25000" smtClean="0">
                <a:latin typeface="Tahoma" pitchFamily="34" charset="0"/>
                <a:ea typeface="Tahoma" pitchFamily="34" charset="0"/>
                <a:cs typeface="Tahoma" pitchFamily="34" charset="0"/>
              </a:rPr>
              <a:t>REF</a:t>
            </a:r>
            <a:r>
              <a:rPr lang="en-US" sz="2400" spc="-120" smtClean="0">
                <a:latin typeface="Tahoma" pitchFamily="34" charset="0"/>
                <a:ea typeface="Tahoma" pitchFamily="34" charset="0"/>
                <a:cs typeface="Tahoma" pitchFamily="34" charset="0"/>
              </a:rPr>
              <a:t>.B </a:t>
            </a:r>
          </a:p>
          <a:p>
            <a:r>
              <a:rPr lang="en-US" sz="2400" spc="-120" smtClean="0">
                <a:latin typeface="Tahoma" pitchFamily="34" charset="0"/>
                <a:ea typeface="Tahoma" pitchFamily="34" charset="0"/>
                <a:cs typeface="Tahoma" pitchFamily="34" charset="0"/>
              </a:rPr>
              <a:t>Trường hợp mạch DAC n bit, điện áp ra là:</a:t>
            </a:r>
          </a:p>
          <a:p>
            <a:r>
              <a:rPr lang="en-US" sz="2400" spc="-120" smtClean="0">
                <a:latin typeface="Tahoma" pitchFamily="34" charset="0"/>
                <a:ea typeface="Tahoma" pitchFamily="34" charset="0"/>
                <a:cs typeface="Tahoma" pitchFamily="34" charset="0"/>
              </a:rPr>
              <a:t>            V</a:t>
            </a:r>
            <a:r>
              <a:rPr lang="en-US" sz="2400" spc="-120" baseline="-25000" smtClean="0">
                <a:latin typeface="Tahoma" pitchFamily="34" charset="0"/>
                <a:ea typeface="Tahoma" pitchFamily="34" charset="0"/>
                <a:cs typeface="Tahoma" pitchFamily="34" charset="0"/>
              </a:rPr>
              <a:t>OUT</a:t>
            </a:r>
            <a:r>
              <a:rPr lang="en-US" sz="2400" spc="-120" smtClean="0">
                <a:latin typeface="Tahoma" pitchFamily="34" charset="0"/>
                <a:ea typeface="Tahoma" pitchFamily="34" charset="0"/>
                <a:cs typeface="Tahoma" pitchFamily="34" charset="0"/>
              </a:rPr>
              <a:t> = - (1/2</a:t>
            </a:r>
            <a:r>
              <a:rPr lang="en-US" sz="2400" spc="-120" baseline="30000" smtClean="0">
                <a:latin typeface="Tahoma" pitchFamily="34" charset="0"/>
                <a:ea typeface="Tahoma" pitchFamily="34" charset="0"/>
                <a:cs typeface="Tahoma" pitchFamily="34" charset="0"/>
              </a:rPr>
              <a:t>n</a:t>
            </a:r>
            <a:r>
              <a:rPr lang="en-US" sz="2400" spc="-120" smtClean="0">
                <a:latin typeface="Tahoma" pitchFamily="34" charset="0"/>
                <a:ea typeface="Tahoma" pitchFamily="34" charset="0"/>
                <a:cs typeface="Tahoma" pitchFamily="34" charset="0"/>
              </a:rPr>
              <a:t>)V</a:t>
            </a:r>
            <a:r>
              <a:rPr lang="en-US" sz="2400" spc="-120" baseline="-25000" smtClean="0">
                <a:latin typeface="Tahoma" pitchFamily="34" charset="0"/>
                <a:ea typeface="Tahoma" pitchFamily="34" charset="0"/>
                <a:cs typeface="Tahoma" pitchFamily="34" charset="0"/>
              </a:rPr>
              <a:t>REF</a:t>
            </a:r>
            <a:r>
              <a:rPr lang="en-US" sz="2400" spc="-120" smtClean="0">
                <a:latin typeface="Tahoma" pitchFamily="34" charset="0"/>
                <a:ea typeface="Tahoma" pitchFamily="34" charset="0"/>
                <a:cs typeface="Tahoma" pitchFamily="34" charset="0"/>
              </a:rPr>
              <a:t>.B</a:t>
            </a:r>
          </a:p>
          <a:p>
            <a:endParaRPr lang="en-US" sz="2400" spc="-120" smtClean="0">
              <a:latin typeface="Tahoma" pitchFamily="34" charset="0"/>
              <a:ea typeface="Tahoma" pitchFamily="34" charset="0"/>
              <a:cs typeface="Tahoma" pitchFamily="34" charset="0"/>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Bài luyện tập:</a:t>
            </a:r>
          </a:p>
          <a:p>
            <a:r>
              <a:rPr lang="en-US" sz="2400" spc="-120" smtClean="0">
                <a:latin typeface="Tahoma" pitchFamily="34" charset="0"/>
                <a:ea typeface="Tahoma" pitchFamily="34" charset="0"/>
                <a:cs typeface="Tahoma" pitchFamily="34" charset="0"/>
              </a:rPr>
              <a:t>Các bạn sinh viên thử chứng minh phần tổng quát trên?!!     </a:t>
            </a:r>
            <a:endParaRPr lang="en-US" sz="2400" spc="-120">
              <a:latin typeface="Tahoma" pitchFamily="34" charset="0"/>
              <a:ea typeface="Tahoma" pitchFamily="34" charset="0"/>
              <a:cs typeface="Tahoma" pitchFamily="34" charset="0"/>
            </a:endParaRPr>
          </a:p>
        </p:txBody>
      </p:sp>
      <p:sp>
        <p:nvSpPr>
          <p:cNvPr id="6" name="TextBox 5"/>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DAC dùng mạng hình thang R/2R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dissolve">
                                      <p:cBhvr>
                                        <p:cTn id="26" dur="500"/>
                                        <p:tgtEl>
                                          <p:spTgt spid="4">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dissolve">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4" name="TextBox 3"/>
          <p:cNvSpPr txBox="1"/>
          <p:nvPr/>
        </p:nvSpPr>
        <p:spPr>
          <a:xfrm>
            <a:off x="304800" y="914400"/>
            <a:ext cx="8305800" cy="5632311"/>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phân giải</a:t>
            </a:r>
            <a:r>
              <a:rPr lang="en-US" sz="2400" spc="-120" smtClean="0">
                <a:solidFill>
                  <a:srgbClr val="C00000"/>
                </a:solidFill>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rPr>
              <a:t>phụ thuộc số bit</a:t>
            </a:r>
            <a:endParaRPr lang="en-US" sz="2400" spc="-120" smtClean="0">
              <a:solidFill>
                <a:srgbClr val="C00000"/>
              </a:solidFill>
              <a:latin typeface="Tahoma" pitchFamily="34" charset="0"/>
              <a:ea typeface="Tahoma" pitchFamily="34" charset="0"/>
              <a:cs typeface="Tahoma" pitchFamily="34" charset="0"/>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chính xác:</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rPr>
              <a:t>nhà sản xuất đặc trưng 2 thông số:</a:t>
            </a:r>
          </a:p>
          <a:p>
            <a:r>
              <a:rPr lang="en-US" sz="2400" spc="-120" smtClean="0">
                <a:latin typeface="Tahoma" pitchFamily="34" charset="0"/>
                <a:ea typeface="Tahoma" pitchFamily="34" charset="0"/>
                <a:cs typeface="Tahoma" pitchFamily="34" charset="0"/>
              </a:rPr>
              <a:t>  </a:t>
            </a:r>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Sai số toàn khung: là độ lệch tối đa của ngõ ra DAC so với trị mong muốn (lý tưởng) </a:t>
            </a:r>
          </a:p>
          <a:p>
            <a:r>
              <a:rPr lang="en-US" sz="2400" spc="-120" smtClean="0">
                <a:latin typeface="Tahoma" pitchFamily="34" charset="0"/>
                <a:ea typeface="Tahoma" pitchFamily="34" charset="0"/>
                <a:cs typeface="Tahoma" pitchFamily="34" charset="0"/>
              </a:rPr>
              <a:t>  </a:t>
            </a:r>
            <a:r>
              <a:rPr lang="en-US" sz="2400" spc="-120" smtClean="0">
                <a:solidFill>
                  <a:srgbClr val="FF0000"/>
                </a:solidFill>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Sai số tuyến tính là độ lệch tối đa của kích thước bước so với kích thước bước lý tưởng  (thường biểu diễn theo % toàn khung %FS).</a:t>
            </a:r>
          </a:p>
          <a:p>
            <a:endParaRPr lang="en-US" sz="2400" spc="-120" smtClean="0">
              <a:latin typeface="Tahoma" pitchFamily="34" charset="0"/>
              <a:ea typeface="Tahoma" pitchFamily="34" charset="0"/>
              <a:cs typeface="Tahoma" pitchFamily="34" charset="0"/>
            </a:endParaRP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DAC 8 bit có ngõ ra toàn khung 2mA và sai số toàn khung là </a:t>
            </a:r>
            <a:r>
              <a:rPr lang="en-US" sz="2400" spc="-120" smtClean="0">
                <a:latin typeface="Tahoma" pitchFamily="34" charset="0"/>
                <a:ea typeface="Tahoma" pitchFamily="34" charset="0"/>
                <a:cs typeface="Tahoma" pitchFamily="34" charset="0"/>
                <a:sym typeface="Symbol"/>
              </a:rPr>
              <a:t> 0,5%FS. Cho biết tầm ngõ ra khi ngõ vào là 10000000?</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Symbol"/>
              </a:rPr>
              <a:t>Giải:</a:t>
            </a:r>
          </a:p>
          <a:p>
            <a:r>
              <a:rPr lang="en-US" sz="2400" spc="-120" smtClean="0">
                <a:latin typeface="Tahoma" pitchFamily="34" charset="0"/>
                <a:ea typeface="Tahoma" pitchFamily="34" charset="0"/>
                <a:cs typeface="Tahoma" pitchFamily="34" charset="0"/>
                <a:sym typeface="Symbol"/>
              </a:rPr>
              <a:t>Kích thước bước 2mA/255=7,84A. Do 1000000=128</a:t>
            </a:r>
            <a:r>
              <a:rPr lang="en-US" sz="2400" spc="-120" baseline="-25000" smtClean="0">
                <a:latin typeface="Tahoma" pitchFamily="34" charset="0"/>
                <a:ea typeface="Tahoma" pitchFamily="34" charset="0"/>
                <a:cs typeface="Tahoma" pitchFamily="34" charset="0"/>
                <a:sym typeface="Symbol"/>
              </a:rPr>
              <a:t>10</a:t>
            </a:r>
            <a:r>
              <a:rPr lang="en-US" sz="2400" spc="-120" smtClean="0">
                <a:latin typeface="Tahoma" pitchFamily="34" charset="0"/>
                <a:ea typeface="Tahoma" pitchFamily="34" charset="0"/>
                <a:cs typeface="Tahoma" pitchFamily="34" charset="0"/>
                <a:sym typeface="Symbol"/>
              </a:rPr>
              <a:t>, nên ngõ ra lý tưởng là 128x7,84A=1004A. </a:t>
            </a:r>
          </a:p>
          <a:p>
            <a:r>
              <a:rPr lang="en-US" sz="2400" spc="-120" smtClean="0">
                <a:latin typeface="Tahoma" pitchFamily="34" charset="0"/>
                <a:ea typeface="Tahoma" pitchFamily="34" charset="0"/>
                <a:cs typeface="Tahoma" pitchFamily="34" charset="0"/>
                <a:sym typeface="Symbol"/>
              </a:rPr>
              <a:t>Sai số là  0,5% x 2mA = </a:t>
            </a:r>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Symbol"/>
              </a:rPr>
              <a:t>10A.</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Vậy ngõ ra có thể là 1004</a:t>
            </a:r>
            <a:r>
              <a:rPr lang="en-US" sz="2400" spc="-120" smtClean="0">
                <a:latin typeface="Tahoma" pitchFamily="34" charset="0"/>
                <a:ea typeface="Tahoma" pitchFamily="34" charset="0"/>
                <a:cs typeface="Tahoma" pitchFamily="34" charset="0"/>
                <a:sym typeface="Symbol"/>
              </a:rPr>
              <a:t>A </a:t>
            </a:r>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Symbol"/>
              </a:rPr>
              <a:t>10A; tức là từ 994A đến 1014 A </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2400" spc="-12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mạch DAC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blinds(horizontal)">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blinds(horizontal)">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checkerboard(across)">
                                      <p:cBhvr>
                                        <p:cTn id="4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4" name="TextBox 3"/>
          <p:cNvSpPr txBox="1"/>
          <p:nvPr/>
        </p:nvSpPr>
        <p:spPr>
          <a:xfrm>
            <a:off x="304800" y="838200"/>
            <a:ext cx="8305800" cy="489364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Sai số Offset</a:t>
            </a:r>
            <a:r>
              <a:rPr lang="en-US" sz="2400" spc="-120" smtClean="0">
                <a:solidFill>
                  <a:srgbClr val="C00000"/>
                </a:solidFill>
                <a:latin typeface="Tahoma" pitchFamily="34" charset="0"/>
                <a:ea typeface="Tahoma" pitchFamily="34" charset="0"/>
                <a:cs typeface="Tahoma" pitchFamily="34" charset="0"/>
              </a:rPr>
              <a:t>:</a:t>
            </a:r>
            <a:r>
              <a:rPr lang="en-US" sz="2400" spc="-120" smtClean="0">
                <a:latin typeface="Tahoma" pitchFamily="34" charset="0"/>
                <a:ea typeface="Tahoma" pitchFamily="34" charset="0"/>
                <a:cs typeface="Tahoma" pitchFamily="34" charset="0"/>
              </a:rPr>
              <a:t> lý tưởng thì ngõ ra là 0V khi số nhị phân vào là 0. Thực tế, có một điện áp  ra bé tại ngõ ra, gọi là điện áp trôi (offset), cần chỉnh định lại.</a:t>
            </a:r>
          </a:p>
          <a:p>
            <a:endParaRPr lang="en-US" sz="2400" spc="-120" smtClean="0">
              <a:solidFill>
                <a:srgbClr val="C00000"/>
              </a:solidFill>
              <a:latin typeface="Tahoma" pitchFamily="34" charset="0"/>
              <a:ea typeface="Tahoma" pitchFamily="34" charset="0"/>
              <a:cs typeface="Tahoma" pitchFamily="34" charset="0"/>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thiết lập:</a:t>
            </a:r>
            <a:r>
              <a:rPr lang="en-US" sz="2400" spc="-120" smtClean="0">
                <a:latin typeface="Tahoma" pitchFamily="34" charset="0"/>
                <a:ea typeface="Tahoma" pitchFamily="34" charset="0"/>
                <a:cs typeface="Tahoma" pitchFamily="34" charset="0"/>
              </a:rPr>
              <a:t> thời gian cần thiết để ngõ ra từ 0 đến toàn khung. Thực tế, thời gian này được đo khi ngõ ra DAC thiết lập trong khoảng </a:t>
            </a:r>
            <a:r>
              <a:rPr lang="en-US" sz="2400" spc="-120" smtClean="0">
                <a:latin typeface="Tahoma" pitchFamily="34" charset="0"/>
                <a:ea typeface="Tahoma" pitchFamily="34" charset="0"/>
                <a:cs typeface="Tahoma" pitchFamily="34" charset="0"/>
                <a:sym typeface="Symbol"/>
              </a:rPr>
              <a:t>(1/2) kích thước bước của trị cuối.</a:t>
            </a:r>
          </a:p>
          <a:p>
            <a:endParaRPr lang="en-US" sz="2400" spc="-120" smtClean="0">
              <a:latin typeface="Tahoma" pitchFamily="34" charset="0"/>
              <a:ea typeface="Tahoma" pitchFamily="34" charset="0"/>
              <a:cs typeface="Tahoma" pitchFamily="34" charset="0"/>
              <a:sym typeface="Symbol"/>
            </a:endParaRP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Tính đơn điệu:</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rPr>
              <a:t>DAC là đơn điệu nếu ngõ ra tăng khi số nhị phân ngõ vào tăng, tức là ngõ ra dạng bậc thang không có bước lùi khi số nhị phân vào tăng.</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    </a:t>
            </a:r>
            <a:endParaRPr lang="en-US" sz="2400" spc="-12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đặc tính mạch DAC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dissolv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DAC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228600" y="1970616"/>
            <a:ext cx="2976563" cy="3439584"/>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352800" y="2813407"/>
            <a:ext cx="2362200" cy="1910993"/>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5638800" y="2057400"/>
            <a:ext cx="3256411" cy="3048000"/>
          </a:xfrm>
          <a:prstGeom prst="rect">
            <a:avLst/>
          </a:prstGeom>
          <a:noFill/>
          <a:ln w="9525">
            <a:noFill/>
            <a:miter lim="800000"/>
            <a:headEnd/>
            <a:tailEnd/>
          </a:ln>
        </p:spPr>
      </p:pic>
      <p:sp>
        <p:nvSpPr>
          <p:cNvPr id="9" name="TextBox 8"/>
          <p:cNvSpPr txBox="1"/>
          <p:nvPr/>
        </p:nvSpPr>
        <p:spPr>
          <a:xfrm>
            <a:off x="381000" y="914400"/>
            <a:ext cx="44196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ADC7424: DAC 8 bit </a:t>
            </a:r>
          </a:p>
          <a:p>
            <a:r>
              <a:rPr lang="en-US" sz="2400" spc="-120" smtClean="0">
                <a:latin typeface="Tahoma" pitchFamily="34" charset="0"/>
                <a:ea typeface="Tahoma" pitchFamily="34" charset="0"/>
                <a:cs typeface="Tahoma" pitchFamily="34" charset="0"/>
              </a:rPr>
              <a:t>Có các chốt (latch) tại ngõ vào </a:t>
            </a:r>
            <a:endParaRPr lang="en-US" sz="2400" spc="-120">
              <a:latin typeface="Tahoma" pitchFamily="34" charset="0"/>
              <a:ea typeface="Tahoma" pitchFamily="34" charset="0"/>
              <a:cs typeface="Tahoma" pitchFamily="34" charset="0"/>
            </a:endParaRPr>
          </a:p>
        </p:txBody>
      </p:sp>
      <p:sp>
        <p:nvSpPr>
          <p:cNvPr id="10" name="TextBox 9"/>
          <p:cNvSpPr txBox="1"/>
          <p:nvPr/>
        </p:nvSpPr>
        <p:spPr>
          <a:xfrm>
            <a:off x="2895600" y="4731603"/>
            <a:ext cx="31242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Bộ chuyển đổi dòng điện – điện áp: cấp điện áp ra từ 0 đến 10V</a:t>
            </a:r>
            <a:endParaRPr lang="en-US" sz="2400" spc="-120">
              <a:latin typeface="Tahoma" pitchFamily="34" charset="0"/>
              <a:ea typeface="Tahoma" pitchFamily="34" charset="0"/>
              <a:cs typeface="Tahoma" pitchFamily="34" charset="0"/>
            </a:endParaRPr>
          </a:p>
        </p:txBody>
      </p:sp>
      <p:sp>
        <p:nvSpPr>
          <p:cNvPr id="11" name="TextBox 10"/>
          <p:cNvSpPr txBox="1"/>
          <p:nvPr/>
        </p:nvSpPr>
        <p:spPr>
          <a:xfrm>
            <a:off x="6096000" y="5181600"/>
            <a:ext cx="28956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Op – amp tại ngõ ra lưỡng cực từ - 10V đến +10V. </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dissolve">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dissolv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dissolve">
                                      <p:cBhvr>
                                        <p:cTn id="20" dur="500"/>
                                        <p:tgtEl>
                                          <p:spTgt spid="2051"/>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edge">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52"/>
                                        </p:tgtEl>
                                        <p:attrNameLst>
                                          <p:attrName>style.visibility</p:attrName>
                                        </p:attrNameLst>
                                      </p:cBhvr>
                                      <p:to>
                                        <p:strVal val="visible"/>
                                      </p:to>
                                    </p:set>
                                    <p:animEffect transition="in" filter="dissolve">
                                      <p:cBhvr>
                                        <p:cTn id="30" dur="500"/>
                                        <p:tgtEl>
                                          <p:spTgt spid="2052"/>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edge">
                                      <p:cBhvr>
                                        <p:cTn id="3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304800" y="482025"/>
            <a:ext cx="4267200" cy="584775"/>
          </a:xfrm>
          <a:prstGeom prst="rect">
            <a:avLst/>
          </a:prstGeom>
          <a:noFill/>
        </p:spPr>
        <p:txBody>
          <a:bodyPr wrap="square" rtlCol="0">
            <a:spAutoFit/>
          </a:bodyPr>
          <a:lstStyle/>
          <a:p>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 </a:t>
            </a:r>
            <a:endParaRPr lang="en-US" sz="32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533400" y="1752600"/>
            <a:ext cx="8001000" cy="3508653"/>
          </a:xfrm>
          <a:prstGeom prst="rect">
            <a:avLst/>
          </a:prstGeom>
          <a:noFill/>
        </p:spPr>
        <p:txBody>
          <a:bodyPr wrap="square" rtlCol="0">
            <a:spAutoFit/>
          </a:bodyPr>
          <a:lstStyle/>
          <a:p>
            <a:pPr>
              <a:spcBef>
                <a:spcPts val="600"/>
              </a:spcBef>
            </a:pPr>
            <a:r>
              <a:rPr lang="en-US" sz="2400" spc="-120" smtClean="0">
                <a:latin typeface="Tahoma" pitchFamily="34" charset="0"/>
                <a:ea typeface="Tahoma" pitchFamily="34" charset="0"/>
                <a:cs typeface="Tahoma" pitchFamily="34" charset="0"/>
              </a:rPr>
              <a:t>Nguyên lý hoạt động của bộ chuyển đổi số tương tự DAC</a:t>
            </a:r>
          </a:p>
          <a:p>
            <a:pPr>
              <a:spcBef>
                <a:spcPts val="600"/>
              </a:spcBef>
            </a:pPr>
            <a:r>
              <a:rPr lang="en-US" sz="2400" spc="-120" smtClean="0">
                <a:latin typeface="Tahoma" pitchFamily="34" charset="0"/>
                <a:ea typeface="Tahoma" pitchFamily="34" charset="0"/>
                <a:cs typeface="Tahoma" pitchFamily="34" charset="0"/>
              </a:rPr>
              <a:t>Các đặc tính của DAC</a:t>
            </a:r>
          </a:p>
          <a:p>
            <a:pPr>
              <a:spcBef>
                <a:spcPts val="600"/>
              </a:spcBef>
            </a:pPr>
            <a:r>
              <a:rPr lang="en-US" sz="2400" spc="-120" smtClean="0">
                <a:latin typeface="Tahoma" pitchFamily="34" charset="0"/>
                <a:ea typeface="Tahoma" pitchFamily="34" charset="0"/>
                <a:cs typeface="Tahoma" pitchFamily="34" charset="0"/>
              </a:rPr>
              <a:t>Các phương pháp phát hiện lỗi cho bộ DAC</a:t>
            </a:r>
          </a:p>
          <a:p>
            <a:pPr>
              <a:spcBef>
                <a:spcPts val="600"/>
              </a:spcBef>
            </a:pPr>
            <a:r>
              <a:rPr lang="en-US" sz="2400" spc="-120" smtClean="0">
                <a:latin typeface="Tahoma" pitchFamily="34" charset="0"/>
                <a:ea typeface="Tahoma" pitchFamily="34" charset="0"/>
                <a:cs typeface="Tahoma" pitchFamily="34" charset="0"/>
              </a:rPr>
              <a:t>So sánh ưu, nhược điểm của các dạng ADC</a:t>
            </a:r>
          </a:p>
          <a:p>
            <a:pPr>
              <a:spcBef>
                <a:spcPts val="600"/>
              </a:spcBef>
            </a:pPr>
            <a:r>
              <a:rPr lang="en-US" sz="2400" spc="-120" smtClean="0">
                <a:latin typeface="Tahoma" pitchFamily="34" charset="0"/>
                <a:ea typeface="Tahoma" pitchFamily="34" charset="0"/>
                <a:cs typeface="Tahoma" pitchFamily="34" charset="0"/>
              </a:rPr>
              <a:t>Phân tích quá trình số hóa tín hiệu analog và khôi phục tín hiệu analog từ tín hiệu số</a:t>
            </a:r>
          </a:p>
          <a:p>
            <a:pPr>
              <a:spcBef>
                <a:spcPts val="600"/>
              </a:spcBef>
            </a:pPr>
            <a:r>
              <a:rPr lang="en-US" sz="2400" spc="-120" smtClean="0">
                <a:latin typeface="Tahoma" pitchFamily="34" charset="0"/>
                <a:ea typeface="Tahoma" pitchFamily="34" charset="0"/>
                <a:cs typeface="Tahoma" pitchFamily="34" charset="0"/>
              </a:rPr>
              <a:t>Vai trò của mạch lấy mẫu và giữ trong bộ ADC</a:t>
            </a:r>
          </a:p>
          <a:p>
            <a:pPr>
              <a:spcBef>
                <a:spcPts val="600"/>
              </a:spcBef>
            </a:pPr>
            <a:r>
              <a:rPr lang="en-US" sz="2400" spc="-120" smtClean="0">
                <a:latin typeface="Tahoma" pitchFamily="34" charset="0"/>
                <a:ea typeface="Tahoma" pitchFamily="34" charset="0"/>
                <a:cs typeface="Tahoma" pitchFamily="34" charset="0"/>
              </a:rPr>
              <a:t>Hoạt động của bộ ghép kênh analog</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lide(from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slide(from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slide(from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slide(from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slide(from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slide(fromLeft)">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Ứng dụng của DAC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990600"/>
            <a:ext cx="7924800" cy="1569660"/>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Điều khiển:</a:t>
            </a:r>
          </a:p>
          <a:p>
            <a:r>
              <a:rPr lang="en-US" sz="2400" spc="-120" smtClean="0">
                <a:latin typeface="Tahoma" pitchFamily="34" charset="0"/>
                <a:ea typeface="Tahoma" pitchFamily="34" charset="0"/>
                <a:cs typeface="Tahoma" pitchFamily="34" charset="0"/>
              </a:rPr>
              <a:t>Đo lường tự động</a:t>
            </a:r>
          </a:p>
          <a:p>
            <a:r>
              <a:rPr lang="en-US" sz="2400" spc="-120" smtClean="0">
                <a:latin typeface="Tahoma" pitchFamily="34" charset="0"/>
                <a:ea typeface="Tahoma" pitchFamily="34" charset="0"/>
                <a:cs typeface="Tahoma" pitchFamily="34" charset="0"/>
              </a:rPr>
              <a:t>Khôi phục tín hiệu</a:t>
            </a:r>
          </a:p>
          <a:p>
            <a:r>
              <a:rPr lang="en-US" sz="2400" spc="-120" smtClean="0">
                <a:latin typeface="Tahoma" pitchFamily="34" charset="0"/>
                <a:ea typeface="Tahoma" pitchFamily="34" charset="0"/>
                <a:cs typeface="Tahoma" pitchFamily="34" charset="0"/>
              </a:rPr>
              <a:t>Dùng trong mạch ADC</a:t>
            </a:r>
            <a:endParaRPr lang="en-US" sz="2400" spc="-120">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(analog to digital converter)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719667" y="1600200"/>
            <a:ext cx="7890933" cy="4114800"/>
          </a:xfrm>
          <a:prstGeom prst="rect">
            <a:avLst/>
          </a:prstGeom>
          <a:noFill/>
          <a:ln w="9525">
            <a:noFill/>
            <a:miter lim="800000"/>
            <a:headEnd/>
            <a:tailEnd/>
          </a:ln>
        </p:spPr>
      </p:pic>
      <p:sp>
        <p:nvSpPr>
          <p:cNvPr id="5" name="Rectangular Callout 4"/>
          <p:cNvSpPr/>
          <p:nvPr/>
        </p:nvSpPr>
        <p:spPr>
          <a:xfrm>
            <a:off x="76200" y="838200"/>
            <a:ext cx="2057400" cy="762000"/>
          </a:xfrm>
          <a:prstGeom prst="wedgeRectCallout">
            <a:avLst>
              <a:gd name="adj1" fmla="val -2260"/>
              <a:gd name="adj2" fmla="val 99117"/>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Tín hiệu analog vào</a:t>
            </a:r>
            <a:endParaRPr lang="en-US" sz="2400" spc="-120">
              <a:latin typeface="Tahoma" pitchFamily="34" charset="0"/>
              <a:ea typeface="Tahoma" pitchFamily="34" charset="0"/>
              <a:cs typeface="Tahoma" pitchFamily="34" charset="0"/>
            </a:endParaRPr>
          </a:p>
        </p:txBody>
      </p:sp>
      <p:sp>
        <p:nvSpPr>
          <p:cNvPr id="6" name="Rectangular Callout 5"/>
          <p:cNvSpPr/>
          <p:nvPr/>
        </p:nvSpPr>
        <p:spPr>
          <a:xfrm>
            <a:off x="1371600" y="5867400"/>
            <a:ext cx="2514600" cy="914400"/>
          </a:xfrm>
          <a:prstGeom prst="wedgeRectCallout">
            <a:avLst>
              <a:gd name="adj1" fmla="val 24757"/>
              <a:gd name="adj2" fmla="val -95709"/>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Kết quả: </a:t>
            </a:r>
          </a:p>
          <a:p>
            <a:pPr algn="ctr"/>
            <a:r>
              <a:rPr lang="en-US" sz="2400" spc="-120" smtClean="0">
                <a:latin typeface="Tahoma" pitchFamily="34" charset="0"/>
                <a:ea typeface="Tahoma" pitchFamily="34" charset="0"/>
                <a:cs typeface="Tahoma" pitchFamily="34" charset="0"/>
              </a:rPr>
              <a:t>tín hiệu số</a:t>
            </a:r>
            <a:endParaRPr lang="en-US" sz="2400" spc="-120">
              <a:latin typeface="Tahoma" pitchFamily="34" charset="0"/>
              <a:ea typeface="Tahoma" pitchFamily="34" charset="0"/>
              <a:cs typeface="Tahoma"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2000"/>
                                        <p:tgtEl>
                                          <p:spTgt spid="6"/>
                                        </p:tgtEl>
                                      </p:cBhvr>
                                    </p:animEffect>
                                    <p:set>
                                      <p:cBhvr>
                                        <p:cTn id="2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(analog to digital converter)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81000" y="990600"/>
            <a:ext cx="8305800" cy="489364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bước thực hiện ADC</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1. START COMMAND khởi tạo mạch</a:t>
            </a:r>
          </a:p>
          <a:p>
            <a:r>
              <a:rPr lang="en-US" sz="2400" spc="-120" smtClean="0">
                <a:latin typeface="Tahoma" pitchFamily="34" charset="0"/>
                <a:ea typeface="Tahoma" pitchFamily="34" charset="0"/>
                <a:cs typeface="Tahoma" pitchFamily="34" charset="0"/>
              </a:rPr>
              <a:t>2. Từ tốc độ của Clock, đơn vị điều khiển thay đổi liên tục số nhị phân vào lưu vào thanh ghi.</a:t>
            </a:r>
          </a:p>
          <a:p>
            <a:r>
              <a:rPr lang="en-US" sz="2400" spc="-120" smtClean="0">
                <a:latin typeface="Tahoma" pitchFamily="34" charset="0"/>
                <a:ea typeface="Tahoma" pitchFamily="34" charset="0"/>
                <a:cs typeface="Tahoma" pitchFamily="34" charset="0"/>
              </a:rPr>
              <a:t>3. Số nhị phân trong thanh ghi được DAC chuyển thành điện áp analog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4. Bộ so sánh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với tín hiệu analog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   Khi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&lt;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ngõ ra ở mức cao.</a:t>
            </a:r>
          </a:p>
          <a:p>
            <a:r>
              <a:rPr lang="en-US" sz="2400" spc="-120" smtClean="0">
                <a:latin typeface="Tahoma" pitchFamily="34" charset="0"/>
                <a:ea typeface="Tahoma" pitchFamily="34" charset="0"/>
                <a:cs typeface="Tahoma" pitchFamily="34" charset="0"/>
              </a:rPr>
              <a:t>    Khi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vượt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một mức V</a:t>
            </a:r>
            <a:r>
              <a:rPr lang="en-US" sz="2400" spc="-120" baseline="-25000" smtClean="0">
                <a:latin typeface="Tahoma" pitchFamily="34" charset="0"/>
                <a:ea typeface="Tahoma" pitchFamily="34" charset="0"/>
                <a:cs typeface="Tahoma" pitchFamily="34" charset="0"/>
              </a:rPr>
              <a:t>T</a:t>
            </a:r>
            <a:r>
              <a:rPr lang="en-US" sz="2400" spc="-120" smtClean="0">
                <a:latin typeface="Tahoma" pitchFamily="34" charset="0"/>
                <a:ea typeface="Tahoma" pitchFamily="34" charset="0"/>
                <a:cs typeface="Tahoma" pitchFamily="34" charset="0"/>
              </a:rPr>
              <a:t> (điện áp ngưỡng) ngõ ra ở mức thấp và dừng quá trình thay đổi số trong thanh ghi. Tại đây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xấp xỉ bằng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Giá trị số trong thanh ghi tương ứng với trị analog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5. Đơn vị logic tác động tín hiệu EOC (end of conversion) khi hoàn tất chuyển đổi.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Digital Ramp ADC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609600" y="1143000"/>
            <a:ext cx="5038725" cy="4820834"/>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5257800" y="1981200"/>
            <a:ext cx="2057400" cy="3810537"/>
          </a:xfrm>
          <a:prstGeom prst="rect">
            <a:avLst/>
          </a:prstGeom>
          <a:noFill/>
          <a:ln w="9525">
            <a:noFill/>
            <a:miter lim="800000"/>
            <a:headEnd/>
            <a:tailEnd/>
          </a:ln>
        </p:spPr>
      </p:pic>
      <p:sp>
        <p:nvSpPr>
          <p:cNvPr id="10" name="Rectangular Callout 9"/>
          <p:cNvSpPr/>
          <p:nvPr/>
        </p:nvSpPr>
        <p:spPr>
          <a:xfrm>
            <a:off x="2362200" y="6096000"/>
            <a:ext cx="1371600" cy="457200"/>
          </a:xfrm>
          <a:prstGeom prst="wedgeRectCallout">
            <a:avLst>
              <a:gd name="adj1" fmla="val 72699"/>
              <a:gd name="adj2" fmla="val -110634"/>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Bắt đầu</a:t>
            </a:r>
            <a:endParaRPr lang="en-US" sz="2400" spc="-120">
              <a:latin typeface="Tahoma" pitchFamily="34" charset="0"/>
              <a:ea typeface="Tahoma" pitchFamily="34" charset="0"/>
              <a:cs typeface="Tahoma" pitchFamily="34" charset="0"/>
            </a:endParaRPr>
          </a:p>
        </p:txBody>
      </p:sp>
      <p:sp>
        <p:nvSpPr>
          <p:cNvPr id="12" name="Rectangular Callout 11"/>
          <p:cNvSpPr/>
          <p:nvPr/>
        </p:nvSpPr>
        <p:spPr>
          <a:xfrm>
            <a:off x="7086600" y="3124200"/>
            <a:ext cx="2057400" cy="1143000"/>
          </a:xfrm>
          <a:prstGeom prst="wedgeRectCallout">
            <a:avLst>
              <a:gd name="adj1" fmla="val -61131"/>
              <a:gd name="adj2" fmla="val 95336"/>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Chuyển đổi xong, ngừng đếm </a:t>
            </a:r>
            <a:endParaRPr lang="en-US" sz="2400" spc="-120">
              <a:latin typeface="Tahoma" pitchFamily="34" charset="0"/>
              <a:ea typeface="Tahoma" pitchFamily="34" charset="0"/>
              <a:cs typeface="Tahoma" pitchFamily="34" charset="0"/>
            </a:endParaRPr>
          </a:p>
        </p:txBody>
      </p:sp>
      <p:sp>
        <p:nvSpPr>
          <p:cNvPr id="13" name="Rectangular Callout 12"/>
          <p:cNvSpPr/>
          <p:nvPr/>
        </p:nvSpPr>
        <p:spPr>
          <a:xfrm>
            <a:off x="76200" y="838200"/>
            <a:ext cx="2743200" cy="685800"/>
          </a:xfrm>
          <a:prstGeom prst="wedgeRectCallout">
            <a:avLst>
              <a:gd name="adj1" fmla="val -18234"/>
              <a:gd name="adj2" fmla="val 82401"/>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Tín hiệu analog vào</a:t>
            </a:r>
            <a:endParaRPr lang="en-US" sz="2400" spc="-120">
              <a:latin typeface="Tahoma" pitchFamily="34" charset="0"/>
              <a:ea typeface="Tahoma" pitchFamily="34" charset="0"/>
              <a:cs typeface="Tahoma" pitchFamily="34" charset="0"/>
            </a:endParaRPr>
          </a:p>
        </p:txBody>
      </p:sp>
      <p:sp>
        <p:nvSpPr>
          <p:cNvPr id="14" name="Rectangular Callout 13"/>
          <p:cNvSpPr/>
          <p:nvPr/>
        </p:nvSpPr>
        <p:spPr>
          <a:xfrm>
            <a:off x="228600" y="5562600"/>
            <a:ext cx="1828800" cy="685800"/>
          </a:xfrm>
          <a:prstGeom prst="wedgeRectCallout">
            <a:avLst>
              <a:gd name="adj1" fmla="val 79914"/>
              <a:gd name="adj2" fmla="val -141622"/>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Tín hiệu số ra</a:t>
            </a:r>
            <a:endParaRPr lang="en-US" sz="2400" spc="-120">
              <a:latin typeface="Tahoma" pitchFamily="34" charset="0"/>
              <a:ea typeface="Tahoma" pitchFamily="34" charset="0"/>
              <a:cs typeface="Tahoma" pitchFamily="34" charset="0"/>
            </a:endParaRPr>
          </a:p>
        </p:txBody>
      </p:sp>
      <p:sp useBgFill="1">
        <p:nvSpPr>
          <p:cNvPr id="16" name="Curved Up Arrow 15"/>
          <p:cNvSpPr/>
          <p:nvPr/>
        </p:nvSpPr>
        <p:spPr>
          <a:xfrm rot="11066337">
            <a:off x="6913585" y="2210285"/>
            <a:ext cx="1546975" cy="7926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2" nodeType="clickEffect">
                                  <p:stCondLst>
                                    <p:cond delay="0"/>
                                  </p:stCondLst>
                                  <p:childTnLst>
                                    <p:animEffect transition="out" filter="fade">
                                      <p:cBhvr>
                                        <p:cTn id="16" dur="2000"/>
                                        <p:tgtEl>
                                          <p:spTgt spid="10"/>
                                        </p:tgtEl>
                                      </p:cBhvr>
                                    </p:animEffect>
                                    <p:set>
                                      <p:cBhvr>
                                        <p:cTn id="17" dur="1" fill="hold">
                                          <p:stCondLst>
                                            <p:cond delay="19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2000"/>
                                        <p:tgtEl>
                                          <p:spTgt spid="10"/>
                                        </p:tgtEl>
                                      </p:cBhvr>
                                    </p:animEffect>
                                    <p:set>
                                      <p:cBhvr>
                                        <p:cTn id="22" dur="1" fill="hold">
                                          <p:stCondLst>
                                            <p:cond delay="19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2000"/>
                                        <p:tgtEl>
                                          <p:spTgt spid="14"/>
                                        </p:tgtEl>
                                      </p:cBhvr>
                                    </p:animEffect>
                                    <p:set>
                                      <p:cBhvr>
                                        <p:cTn id="43" dur="1" fill="hold">
                                          <p:stCondLst>
                                            <p:cond delay="1999"/>
                                          </p:stCondLst>
                                        </p:cTn>
                                        <p:tgtEl>
                                          <p:spTgt spid="1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5123"/>
                                        </p:tgtEl>
                                        <p:attrNameLst>
                                          <p:attrName>style.visibility</p:attrName>
                                        </p:attrNameLst>
                                      </p:cBhvr>
                                      <p:to>
                                        <p:strVal val="visible"/>
                                      </p:to>
                                    </p:set>
                                    <p:animEffect transition="in" filter="dissolve">
                                      <p:cBhvr>
                                        <p:cTn id="48" dur="500"/>
                                        <p:tgtEl>
                                          <p:spTgt spid="5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3" grpId="0" animBg="1"/>
      <p:bldP spid="13" grpId="1" animBg="1"/>
      <p:bldP spid="14" grpId="0" animBg="1"/>
      <p:bldP spid="14" grpId="1"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Digital Ramp ADC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685800"/>
            <a:ext cx="8534400" cy="6001643"/>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Mạch ADC trên có tần số clock = 1MHz, V</a:t>
            </a:r>
            <a:r>
              <a:rPr lang="en-US" sz="2400" spc="-120" baseline="-25000" smtClean="0">
                <a:latin typeface="Tahoma" pitchFamily="34" charset="0"/>
                <a:ea typeface="Tahoma" pitchFamily="34" charset="0"/>
                <a:cs typeface="Tahoma" pitchFamily="34" charset="0"/>
              </a:rPr>
              <a:t>T</a:t>
            </a:r>
            <a:r>
              <a:rPr lang="en-US" sz="2400" spc="-120" smtClean="0">
                <a:latin typeface="Tahoma" pitchFamily="34" charset="0"/>
                <a:ea typeface="Tahoma" pitchFamily="34" charset="0"/>
                <a:cs typeface="Tahoma" pitchFamily="34" charset="0"/>
              </a:rPr>
              <a:t> = 0,1mV. Mạch DAC có ngõ ra toàn khung = 10,23V với 10 bit vào.Tìm:</a:t>
            </a:r>
          </a:p>
          <a:p>
            <a:r>
              <a:rPr lang="en-US" sz="2400" spc="-120" smtClean="0">
                <a:latin typeface="Tahoma" pitchFamily="34" charset="0"/>
                <a:ea typeface="Tahoma" pitchFamily="34" charset="0"/>
                <a:cs typeface="Tahoma" pitchFamily="34" charset="0"/>
              </a:rPr>
              <a:t>(a) Trị digital tương ứng với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=3,728V</a:t>
            </a:r>
          </a:p>
          <a:p>
            <a:r>
              <a:rPr lang="en-US" sz="2400" spc="-120" smtClean="0">
                <a:latin typeface="Tahoma" pitchFamily="34" charset="0"/>
                <a:ea typeface="Tahoma" pitchFamily="34" charset="0"/>
                <a:cs typeface="Tahoma" pitchFamily="34" charset="0"/>
              </a:rPr>
              <a:t>(b) Thời gian chuyển đổi    (c) Độ phân giải của mạch</a:t>
            </a:r>
          </a:p>
          <a:p>
            <a:r>
              <a:rPr lang="en-US" sz="2400" spc="-120" smtClean="0">
                <a:solidFill>
                  <a:srgbClr val="C00000"/>
                </a:solidFill>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(a) DAC 10 bit có ngõ ra toàn khung 10,23V. Vậy số bước có thể là 2</a:t>
            </a:r>
            <a:r>
              <a:rPr lang="en-US" sz="2400" spc="-120" baseline="30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-1=1023, kích thước bước là 10.23V/1023 = 10mV.</a:t>
            </a:r>
          </a:p>
          <a:p>
            <a:r>
              <a:rPr lang="en-US" sz="2400" spc="-120" smtClean="0">
                <a:latin typeface="Tahoma" pitchFamily="34" charset="0"/>
                <a:ea typeface="Tahoma" pitchFamily="34" charset="0"/>
                <a:cs typeface="Tahoma" pitchFamily="34" charset="0"/>
              </a:rPr>
              <a:t>Tức là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tăng theo bước 10mV khi mạch đếm từ 0. Do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=3.728 và V</a:t>
            </a:r>
            <a:r>
              <a:rPr lang="en-US" sz="2400" spc="-120" baseline="-25000" smtClean="0">
                <a:latin typeface="Tahoma" pitchFamily="34" charset="0"/>
                <a:ea typeface="Tahoma" pitchFamily="34" charset="0"/>
                <a:cs typeface="Tahoma" pitchFamily="34" charset="0"/>
              </a:rPr>
              <a:t>T </a:t>
            </a:r>
            <a:r>
              <a:rPr lang="en-US" sz="2400" spc="-120" smtClean="0">
                <a:latin typeface="Tahoma" pitchFamily="34" charset="0"/>
                <a:ea typeface="Tahoma" pitchFamily="34" charset="0"/>
                <a:cs typeface="Tahoma" pitchFamily="34" charset="0"/>
              </a:rPr>
              <a:t>= 0,1mV nên V</a:t>
            </a:r>
            <a:r>
              <a:rPr lang="en-US" sz="2400" spc="-120" baseline="-25000" smtClean="0">
                <a:latin typeface="Tahoma" pitchFamily="34" charset="0"/>
                <a:ea typeface="Tahoma" pitchFamily="34" charset="0"/>
                <a:cs typeface="Tahoma" pitchFamily="34" charset="0"/>
              </a:rPr>
              <a:t>AX </a:t>
            </a:r>
            <a:r>
              <a:rPr lang="en-US" sz="2400" spc="-120" smtClean="0">
                <a:latin typeface="Tahoma" pitchFamily="34" charset="0"/>
                <a:ea typeface="Tahoma" pitchFamily="34" charset="0"/>
                <a:cs typeface="Tahoma" pitchFamily="34" charset="0"/>
              </a:rPr>
              <a:t>cần đạt 3,7281V hay hơn, trước khi bộ so sánh xuống mức thấp, tức là 3,7281/10mV = 372,81 = 373 bước.</a:t>
            </a:r>
          </a:p>
          <a:p>
            <a:r>
              <a:rPr lang="en-US" sz="2400" spc="-120" smtClean="0">
                <a:latin typeface="Tahoma" pitchFamily="34" charset="0"/>
                <a:ea typeface="Tahoma" pitchFamily="34" charset="0"/>
                <a:cs typeface="Tahoma" pitchFamily="34" charset="0"/>
              </a:rPr>
              <a:t>Khi kết thúc chuyển đổi, bộ đếm có giá trị nhị phân tương đương 373, tức là 0101110101 tương đương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=3,728V.</a:t>
            </a:r>
          </a:p>
          <a:p>
            <a:r>
              <a:rPr lang="en-US" sz="2400" spc="-120" smtClean="0">
                <a:latin typeface="Tahoma" pitchFamily="34" charset="0"/>
                <a:ea typeface="Tahoma" pitchFamily="34" charset="0"/>
                <a:cs typeface="Tahoma" pitchFamily="34" charset="0"/>
              </a:rPr>
              <a:t>(b) Cần 373 bước để kết thúc chuyển đổi, tức là 373 xung clock (1</a:t>
            </a:r>
            <a:r>
              <a:rPr lang="en-US" sz="2400" spc="-120" smtClean="0">
                <a:latin typeface="Tahoma" pitchFamily="34" charset="0"/>
                <a:ea typeface="Tahoma" pitchFamily="34" charset="0"/>
                <a:cs typeface="Tahoma" pitchFamily="34" charset="0"/>
                <a:sym typeface="Symbol"/>
              </a:rPr>
              <a:t>s). Cần 373 s.</a:t>
            </a:r>
          </a:p>
          <a:p>
            <a:r>
              <a:rPr lang="en-US" sz="2400" spc="-120" smtClean="0">
                <a:latin typeface="Tahoma" pitchFamily="34" charset="0"/>
                <a:ea typeface="Tahoma" pitchFamily="34" charset="0"/>
                <a:cs typeface="Tahoma" pitchFamily="34" charset="0"/>
                <a:sym typeface="Symbol"/>
              </a:rPr>
              <a:t>(c)  Độ phân giải là kích thước bước của DAC, 10mV. Viết theo phần trăm là (1/1023) x 100%  0,1%. </a:t>
            </a:r>
            <a:endParaRPr lang="en-US" smtClean="0"/>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dissolv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dissolve">
                                      <p:cBhvr>
                                        <p:cTn id="23" dur="500"/>
                                        <p:tgtEl>
                                          <p:spTgt spid="4">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dissolve">
                                      <p:cBhvr>
                                        <p:cTn id="26" dur="500"/>
                                        <p:tgtEl>
                                          <p:spTgt spid="4">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dissolv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dissolv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dissolv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3" name="TextBox 2"/>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Digital Ramp ADC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685800"/>
            <a:ext cx="8534400" cy="590931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phân giải A/D và độ chính xác</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Ý niệm về sai số lượng tử</a:t>
            </a:r>
          </a:p>
          <a:p>
            <a:r>
              <a:rPr lang="en-US" sz="2400" spc="-120" smtClean="0">
                <a:latin typeface="Tahoma" pitchFamily="34" charset="0"/>
                <a:ea typeface="Tahoma" pitchFamily="34" charset="0"/>
                <a:cs typeface="Tahoma" pitchFamily="34" charset="0"/>
              </a:rPr>
              <a:t>Thí dụ: Mạch ADC 8 bit có ngõ vào toàn khung là 2,55V (tức là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=2,55V tạo ngõ ra số 11111111). Mạch có sai số đặc trưng là </a:t>
            </a:r>
            <a:r>
              <a:rPr lang="en-US" sz="2400" spc="-120" smtClean="0">
                <a:latin typeface="Tahoma" pitchFamily="34" charset="0"/>
                <a:ea typeface="Tahoma" pitchFamily="34" charset="0"/>
                <a:cs typeface="Tahoma" pitchFamily="34" charset="0"/>
                <a:sym typeface="Symbol"/>
              </a:rPr>
              <a:t>(1/4)LSB. Tìm sai số tối đa của đo lường này.</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sym typeface="Symbol"/>
              </a:rPr>
              <a:t>Giải:</a:t>
            </a:r>
          </a:p>
          <a:p>
            <a:r>
              <a:rPr lang="en-US" sz="2400" spc="-120" smtClean="0">
                <a:latin typeface="Tahoma" pitchFamily="34" charset="0"/>
                <a:ea typeface="Tahoma" pitchFamily="34" charset="0"/>
                <a:cs typeface="Tahoma" pitchFamily="34" charset="0"/>
                <a:sym typeface="Symbol"/>
              </a:rPr>
              <a:t>Kích thước bước là 2,55V/(2</a:t>
            </a:r>
            <a:r>
              <a:rPr lang="en-US" sz="2400" spc="-120" baseline="30000" smtClean="0">
                <a:latin typeface="Tahoma" pitchFamily="34" charset="0"/>
                <a:ea typeface="Tahoma" pitchFamily="34" charset="0"/>
                <a:cs typeface="Tahoma" pitchFamily="34" charset="0"/>
                <a:sym typeface="Symbol"/>
              </a:rPr>
              <a:t>8</a:t>
            </a:r>
            <a:r>
              <a:rPr lang="en-US" sz="2400" spc="-120" smtClean="0">
                <a:latin typeface="Tahoma" pitchFamily="34" charset="0"/>
                <a:ea typeface="Tahoma" pitchFamily="34" charset="0"/>
                <a:cs typeface="Tahoma" pitchFamily="34" charset="0"/>
                <a:sym typeface="Symbol"/>
              </a:rPr>
              <a:t>-1)=10mV.</a:t>
            </a:r>
          </a:p>
          <a:p>
            <a:r>
              <a:rPr lang="en-US" sz="2400" spc="-120" smtClean="0">
                <a:latin typeface="Tahoma" pitchFamily="34" charset="0"/>
                <a:ea typeface="Tahoma" pitchFamily="34" charset="0"/>
                <a:cs typeface="Tahoma" pitchFamily="34" charset="0"/>
                <a:sym typeface="Symbol"/>
              </a:rPr>
              <a:t>Điều này, tức là nếu DAC không chính xác </a:t>
            </a:r>
          </a:p>
          <a:p>
            <a:r>
              <a:rPr lang="en-US" sz="2400" spc="-120" smtClean="0">
                <a:latin typeface="Tahoma" pitchFamily="34" charset="0"/>
                <a:ea typeface="Tahoma" pitchFamily="34" charset="0"/>
                <a:cs typeface="Tahoma" pitchFamily="34" charset="0"/>
                <a:sym typeface="Symbol"/>
              </a:rPr>
              <a:t>đi nữa thì V</a:t>
            </a:r>
            <a:r>
              <a:rPr lang="en-US" sz="2400" spc="-120" baseline="-25000" smtClean="0">
                <a:latin typeface="Tahoma" pitchFamily="34" charset="0"/>
                <a:ea typeface="Tahoma" pitchFamily="34" charset="0"/>
                <a:cs typeface="Tahoma" pitchFamily="34" charset="0"/>
                <a:sym typeface="Symbol"/>
              </a:rPr>
              <a:t>AX</a:t>
            </a:r>
            <a:r>
              <a:rPr lang="en-US" sz="2400" spc="-120" smtClean="0">
                <a:latin typeface="Tahoma" pitchFamily="34" charset="0"/>
                <a:ea typeface="Tahoma" pitchFamily="34" charset="0"/>
                <a:cs typeface="Tahoma" pitchFamily="34" charset="0"/>
                <a:sym typeface="Symbol"/>
              </a:rPr>
              <a:t> cũng không thể lớn hơn 10mV </a:t>
            </a:r>
          </a:p>
          <a:p>
            <a:r>
              <a:rPr lang="en-US" sz="2400" spc="-120" smtClean="0">
                <a:latin typeface="Tahoma" pitchFamily="34" charset="0"/>
                <a:ea typeface="Tahoma" pitchFamily="34" charset="0"/>
                <a:cs typeface="Tahoma" pitchFamily="34" charset="0"/>
                <a:sym typeface="Symbol"/>
              </a:rPr>
              <a:t>Do V</a:t>
            </a:r>
            <a:r>
              <a:rPr lang="en-US" sz="2400" spc="-120" baseline="-25000" smtClean="0">
                <a:latin typeface="Tahoma" pitchFamily="34" charset="0"/>
                <a:ea typeface="Tahoma" pitchFamily="34" charset="0"/>
                <a:cs typeface="Tahoma" pitchFamily="34" charset="0"/>
                <a:sym typeface="Symbol"/>
              </a:rPr>
              <a:t>AX  </a:t>
            </a:r>
            <a:r>
              <a:rPr lang="en-US" sz="2400" spc="-120" smtClean="0">
                <a:latin typeface="Tahoma" pitchFamily="34" charset="0"/>
                <a:ea typeface="Tahoma" pitchFamily="34" charset="0"/>
                <a:cs typeface="Tahoma" pitchFamily="34" charset="0"/>
                <a:sym typeface="Symbol"/>
              </a:rPr>
              <a:t>chỉ có thể thay đổi theo bước 10mV</a:t>
            </a:r>
          </a:p>
          <a:p>
            <a:r>
              <a:rPr lang="en-US" sz="2400" spc="-120" smtClean="0">
                <a:latin typeface="Tahoma" pitchFamily="34" charset="0"/>
                <a:ea typeface="Tahoma" pitchFamily="34" charset="0"/>
                <a:cs typeface="Tahoma" pitchFamily="34" charset="0"/>
                <a:sym typeface="Symbol"/>
              </a:rPr>
              <a:t>(chính là sai số lượng tử).</a:t>
            </a:r>
          </a:p>
          <a:p>
            <a:r>
              <a:rPr lang="en-US" sz="2400" spc="-120" smtClean="0">
                <a:latin typeface="Tahoma" pitchFamily="34" charset="0"/>
                <a:ea typeface="Tahoma" pitchFamily="34" charset="0"/>
                <a:cs typeface="Tahoma" pitchFamily="34" charset="0"/>
                <a:sym typeface="Symbol"/>
              </a:rPr>
              <a:t>Sai số đặc trưng là  (¼) LSB, tức là (¼)x10mV =2,5mV </a:t>
            </a:r>
          </a:p>
          <a:p>
            <a:r>
              <a:rPr lang="en-US" sz="2400" spc="-120" smtClean="0">
                <a:latin typeface="Tahoma" pitchFamily="34" charset="0"/>
                <a:ea typeface="Tahoma" pitchFamily="34" charset="0"/>
                <a:cs typeface="Tahoma" pitchFamily="34" charset="0"/>
                <a:sym typeface="Symbol"/>
              </a:rPr>
              <a:t>Vậy tổng sai số có thể có là 10mV + 2,5mV = 12,5mV</a:t>
            </a:r>
          </a:p>
          <a:p>
            <a:endParaRPr lang="en-US" sz="2400" spc="-120" smtClean="0">
              <a:latin typeface="Tahoma" pitchFamily="34" charset="0"/>
              <a:ea typeface="Tahoma" pitchFamily="34" charset="0"/>
              <a:cs typeface="Tahoma" pitchFamily="34" charset="0"/>
              <a:sym typeface="Symbol"/>
            </a:endParaRPr>
          </a:p>
          <a:p>
            <a:endParaRPr lang="en-US" sz="2400" spc="-120" smtClean="0">
              <a:latin typeface="Tahoma" pitchFamily="34" charset="0"/>
              <a:ea typeface="Tahoma" pitchFamily="34" charset="0"/>
              <a:cs typeface="Tahoma" pitchFamily="34" charset="0"/>
              <a:sym typeface="Symbol"/>
            </a:endParaRPr>
          </a:p>
          <a:p>
            <a:endParaRPr lang="en-US" smtClean="0"/>
          </a:p>
        </p:txBody>
      </p:sp>
      <p:pic>
        <p:nvPicPr>
          <p:cNvPr id="2051" name="Picture 3"/>
          <p:cNvPicPr>
            <a:picLocks noChangeAspect="1" noChangeArrowheads="1"/>
          </p:cNvPicPr>
          <p:nvPr/>
        </p:nvPicPr>
        <p:blipFill>
          <a:blip r:embed="rId3" cstate="print"/>
          <a:srcRect/>
          <a:stretch>
            <a:fillRect/>
          </a:stretch>
        </p:blipFill>
        <p:spPr bwMode="auto">
          <a:xfrm>
            <a:off x="6248400" y="2286000"/>
            <a:ext cx="2514600" cy="2371104"/>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edge">
                                      <p:cBhvr>
                                        <p:cTn id="18" dur="2000"/>
                                        <p:tgtEl>
                                          <p:spTgt spid="205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dissolve">
                                      <p:cBhvr>
                                        <p:cTn id="23" dur="500"/>
                                        <p:tgtEl>
                                          <p:spTgt spid="4">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dissolve">
                                      <p:cBhvr>
                                        <p:cTn id="26" dur="500"/>
                                        <p:tgtEl>
                                          <p:spTgt spid="4">
                                            <p:txEl>
                                              <p:pRg st="4" end="4"/>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dissolve">
                                      <p:cBhvr>
                                        <p:cTn id="29" dur="500"/>
                                        <p:tgtEl>
                                          <p:spTgt spid="4">
                                            <p:txEl>
                                              <p:pRg st="5" end="5"/>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dissolve">
                                      <p:cBhvr>
                                        <p:cTn id="37" dur="500"/>
                                        <p:tgtEl>
                                          <p:spTgt spid="4">
                                            <p:txEl>
                                              <p:pRg st="7" end="7"/>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dissolv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checkerboard(across)">
                                      <p:cBhvr>
                                        <p:cTn id="45" dur="500"/>
                                        <p:tgtEl>
                                          <p:spTgt spid="4">
                                            <p:txEl>
                                              <p:pRg st="9" end="9"/>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checkerboard(across)">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4" name="TextBox 3"/>
          <p:cNvSpPr txBox="1"/>
          <p:nvPr/>
        </p:nvSpPr>
        <p:spPr>
          <a:xfrm>
            <a:off x="3048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Digital Ramp ADC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838200"/>
            <a:ext cx="8305800" cy="5632311"/>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Thời gian chuyển đổi t</a:t>
            </a:r>
            <a:r>
              <a:rPr lang="en-US" sz="2400" spc="-120" baseline="-250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Là khoảng thời gian từ khi chấm dứt</a:t>
            </a:r>
          </a:p>
          <a:p>
            <a:r>
              <a:rPr lang="en-US" sz="2400" spc="-120" smtClean="0">
                <a:latin typeface="Tahoma" pitchFamily="34" charset="0"/>
                <a:ea typeface="Tahoma" pitchFamily="34" charset="0"/>
                <a:cs typeface="Tahoma" pitchFamily="34" charset="0"/>
              </a:rPr>
              <a:t>xung START cho đến khi tác động ngõ ra </a:t>
            </a:r>
          </a:p>
          <a:p>
            <a:r>
              <a:rPr lang="en-US" sz="2400" spc="-120" smtClean="0">
                <a:latin typeface="Tahoma" pitchFamily="34" charset="0"/>
                <a:ea typeface="Tahoma" pitchFamily="34" charset="0"/>
                <a:cs typeface="Tahoma" pitchFamily="34" charset="0"/>
              </a:rPr>
              <a:t>EOC. </a:t>
            </a:r>
          </a:p>
          <a:p>
            <a:r>
              <a:rPr lang="en-US" sz="2400" spc="-120" smtClean="0">
                <a:latin typeface="Tahoma" pitchFamily="34" charset="0"/>
                <a:ea typeface="Tahoma" pitchFamily="34" charset="0"/>
                <a:cs typeface="Tahoma" pitchFamily="34" charset="0"/>
              </a:rPr>
              <a:t>Bộ đếm bắt đầu đếm từ 0 cho đến khi </a:t>
            </a:r>
          </a:p>
          <a:p>
            <a:r>
              <a:rPr lang="en-US" sz="2400" spc="-120" smtClean="0">
                <a:latin typeface="Tahoma" pitchFamily="34" charset="0"/>
                <a:ea typeface="Tahoma" pitchFamily="34" charset="0"/>
                <a:cs typeface="Tahoma" pitchFamily="34" charset="0"/>
              </a:rPr>
              <a:t>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&gt;V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 phụ thuộc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Thời gian chuyển đổi lớn nhất khi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còn </a:t>
            </a:r>
          </a:p>
          <a:p>
            <a:r>
              <a:rPr lang="en-US" sz="2400" spc="-120" smtClean="0">
                <a:latin typeface="Tahoma" pitchFamily="34" charset="0"/>
                <a:ea typeface="Tahoma" pitchFamily="34" charset="0"/>
                <a:cs typeface="Tahoma" pitchFamily="34" charset="0"/>
              </a:rPr>
              <a:t>thấp hơn trị toàn khung.</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Trường hợp bộ chuyển đổi N bit, thì </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t</a:t>
            </a:r>
            <a:r>
              <a:rPr lang="en-US" sz="2400" spc="-120" baseline="-250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(max) = (2</a:t>
            </a:r>
            <a:r>
              <a:rPr lang="en-US" sz="2400" spc="-120" baseline="300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 1) chu kỳ xung clock.</a:t>
            </a:r>
          </a:p>
          <a:p>
            <a:endParaRPr lang="en-US" sz="2400" spc="-120" smtClean="0">
              <a:latin typeface="Tahoma" pitchFamily="34" charset="0"/>
              <a:ea typeface="Tahoma" pitchFamily="34" charset="0"/>
              <a:cs typeface="Tahoma" pitchFamily="34" charset="0"/>
            </a:endParaRP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p>
          <a:p>
            <a:r>
              <a:rPr lang="en-US" sz="2400" spc="-120" smtClean="0">
                <a:latin typeface="Tahoma" pitchFamily="34" charset="0"/>
                <a:ea typeface="Tahoma" pitchFamily="34" charset="0"/>
                <a:cs typeface="Tahoma" pitchFamily="34" charset="0"/>
              </a:rPr>
              <a:t>Bộ ADC 10 bit, tần số clock là 1MHz thì </a:t>
            </a:r>
          </a:p>
          <a:p>
            <a:r>
              <a:rPr lang="en-US" sz="2400" spc="-120" smtClean="0">
                <a:latin typeface="Tahoma" pitchFamily="34" charset="0"/>
                <a:ea typeface="Tahoma" pitchFamily="34" charset="0"/>
                <a:cs typeface="Tahoma" pitchFamily="34" charset="0"/>
              </a:rPr>
              <a:t>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(max) = (2</a:t>
            </a:r>
            <a:r>
              <a:rPr lang="en-US" sz="2400" spc="-120" baseline="30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 1).1</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s = 1023</a:t>
            </a:r>
            <a:r>
              <a:rPr lang="en-US" sz="2400" spc="-120" smtClean="0">
                <a:latin typeface="Tahoma" pitchFamily="34" charset="0"/>
                <a:ea typeface="Tahoma" pitchFamily="34" charset="0"/>
                <a:cs typeface="Tahoma" pitchFamily="34" charset="0"/>
                <a:sym typeface="Symbol"/>
              </a:rPr>
              <a:t> </a:t>
            </a:r>
            <a:r>
              <a:rPr lang="en-US" sz="2400" spc="-120" smtClean="0">
                <a:latin typeface="Tahoma" pitchFamily="34" charset="0"/>
                <a:ea typeface="Tahoma" pitchFamily="34" charset="0"/>
                <a:cs typeface="Tahoma" pitchFamily="34" charset="0"/>
              </a:rPr>
              <a:t>s </a:t>
            </a: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pic>
        <p:nvPicPr>
          <p:cNvPr id="7" name="Picture 3"/>
          <p:cNvPicPr>
            <a:picLocks noChangeAspect="1" noChangeArrowheads="1"/>
          </p:cNvPicPr>
          <p:nvPr/>
        </p:nvPicPr>
        <p:blipFill>
          <a:blip r:embed="rId3" cstate="print"/>
          <a:srcRect/>
          <a:stretch>
            <a:fillRect/>
          </a:stretch>
        </p:blipFill>
        <p:spPr bwMode="auto">
          <a:xfrm>
            <a:off x="5791200" y="0"/>
            <a:ext cx="3223458" cy="3039511"/>
          </a:xfrm>
          <a:prstGeom prst="rect">
            <a:avLst/>
          </a:prstGeom>
          <a:noFill/>
          <a:ln w="9525">
            <a:noFill/>
            <a:miter lim="800000"/>
            <a:headEnd/>
            <a:tailEnd/>
          </a:ln>
        </p:spPr>
      </p:pic>
      <p:cxnSp>
        <p:nvCxnSpPr>
          <p:cNvPr id="9" name="Straight Connector 8"/>
          <p:cNvCxnSpPr/>
          <p:nvPr/>
        </p:nvCxnSpPr>
        <p:spPr>
          <a:xfrm>
            <a:off x="381000" y="1981200"/>
            <a:ext cx="53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3"/>
          <p:cNvPicPr>
            <a:picLocks noChangeAspect="1" noChangeArrowheads="1"/>
          </p:cNvPicPr>
          <p:nvPr/>
        </p:nvPicPr>
        <p:blipFill>
          <a:blip r:embed="rId4" cstate="print"/>
          <a:srcRect/>
          <a:stretch>
            <a:fillRect/>
          </a:stretch>
        </p:blipFill>
        <p:spPr bwMode="auto">
          <a:xfrm>
            <a:off x="6400800" y="3047463"/>
            <a:ext cx="2057400" cy="3810537"/>
          </a:xfrm>
          <a:prstGeom prst="rect">
            <a:avLst/>
          </a:prstGeom>
          <a:noFill/>
          <a:ln w="9525">
            <a:noFill/>
            <a:miter lim="800000"/>
            <a:headEnd/>
            <a:tailEnd/>
          </a:ln>
        </p:spPr>
      </p:pic>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ssolve">
                                      <p:cBhvr>
                                        <p:cTn id="12" dur="500"/>
                                        <p:tgtEl>
                                          <p:spTgt spid="5">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dissolve">
                                      <p:cBhvr>
                                        <p:cTn id="18" dur="500"/>
                                        <p:tgtEl>
                                          <p:spTgt spid="5">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dissolve">
                                      <p:cBhvr>
                                        <p:cTn id="21" dur="500"/>
                                        <p:tgtEl>
                                          <p:spTgt spid="5">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dissolve">
                                      <p:cBhvr>
                                        <p:cTn id="24" dur="500"/>
                                        <p:tgtEl>
                                          <p:spTgt spid="5">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dissolv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edge">
                                      <p:cBhvr>
                                        <p:cTn id="32" dur="2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checkerboard(across)">
                                      <p:cBhvr>
                                        <p:cTn id="42" dur="500"/>
                                        <p:tgtEl>
                                          <p:spTgt spid="5">
                                            <p:txEl>
                                              <p:pRg st="6" end="6"/>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checkerboard(across)">
                                      <p:cBhvr>
                                        <p:cTn id="45" dur="500"/>
                                        <p:tgtEl>
                                          <p:spTgt spid="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
                                            <p:txEl>
                                              <p:pRg st="8" end="8"/>
                                            </p:txEl>
                                          </p:spTgt>
                                        </p:tgtEl>
                                        <p:attrNameLst>
                                          <p:attrName>style.visibility</p:attrName>
                                        </p:attrNameLst>
                                      </p:cBhvr>
                                      <p:to>
                                        <p:strVal val="visible"/>
                                      </p:to>
                                    </p:set>
                                    <p:animEffect transition="in" filter="dissolve">
                                      <p:cBhvr>
                                        <p:cTn id="50" dur="500"/>
                                        <p:tgtEl>
                                          <p:spTgt spid="5">
                                            <p:txEl>
                                              <p:pRg st="8" end="8"/>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dissolve">
                                      <p:cBhvr>
                                        <p:cTn id="53" dur="500"/>
                                        <p:tgtEl>
                                          <p:spTgt spid="5">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xEl>
                                              <p:pRg st="11" end="11"/>
                                            </p:txEl>
                                          </p:spTgt>
                                        </p:tgtEl>
                                        <p:attrNameLst>
                                          <p:attrName>style.visibility</p:attrName>
                                        </p:attrNameLst>
                                      </p:cBhvr>
                                      <p:to>
                                        <p:strVal val="visible"/>
                                      </p:to>
                                    </p:set>
                                    <p:animEffect transition="in" filter="dissolve">
                                      <p:cBhvr>
                                        <p:cTn id="58" dur="500"/>
                                        <p:tgtEl>
                                          <p:spTgt spid="5">
                                            <p:txEl>
                                              <p:pRg st="11" end="11"/>
                                            </p:txEl>
                                          </p:spTgt>
                                        </p:tgtEl>
                                      </p:cBhvr>
                                    </p:animEffect>
                                  </p:childTnLst>
                                </p:cTn>
                              </p:par>
                              <p:par>
                                <p:cTn id="59" presetID="9"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dissolve">
                                      <p:cBhvr>
                                        <p:cTn id="61" dur="500"/>
                                        <p:tgtEl>
                                          <p:spTgt spid="5">
                                            <p:txEl>
                                              <p:pRg st="12" end="12"/>
                                            </p:txEl>
                                          </p:spTgt>
                                        </p:tgtEl>
                                      </p:cBhvr>
                                    </p:animEffect>
                                  </p:childTnLst>
                                </p:cTn>
                              </p:par>
                              <p:par>
                                <p:cTn id="62" presetID="9" presetClass="entr" presetSubtype="0"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dissolve">
                                      <p:cBhvr>
                                        <p:cTn id="6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Bộ thu thập dữ liệu (data acquisition)</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8" name="Picture 4"/>
          <p:cNvPicPr>
            <a:picLocks noChangeAspect="1" noChangeArrowheads="1"/>
          </p:cNvPicPr>
          <p:nvPr/>
        </p:nvPicPr>
        <p:blipFill>
          <a:blip r:embed="rId3" cstate="print"/>
          <a:srcRect/>
          <a:stretch>
            <a:fillRect/>
          </a:stretch>
        </p:blipFill>
        <p:spPr bwMode="auto">
          <a:xfrm>
            <a:off x="228600" y="2359285"/>
            <a:ext cx="4267200" cy="2669915"/>
          </a:xfrm>
          <a:prstGeom prst="rect">
            <a:avLst/>
          </a:prstGeom>
          <a:noFill/>
          <a:ln w="9525">
            <a:noFill/>
            <a:miter lim="800000"/>
            <a:headEnd/>
            <a:tailEnd/>
          </a:ln>
        </p:spPr>
      </p:pic>
      <p:sp>
        <p:nvSpPr>
          <p:cNvPr id="8" name="TextBox 7"/>
          <p:cNvSpPr txBox="1"/>
          <p:nvPr/>
        </p:nvSpPr>
        <p:spPr>
          <a:xfrm>
            <a:off x="381000" y="1219200"/>
            <a:ext cx="38100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Hệ thống thu thập dữ liệu </a:t>
            </a:r>
            <a:endParaRPr lang="en-US" sz="2400" spc="-120">
              <a:latin typeface="Tahoma" pitchFamily="34" charset="0"/>
              <a:ea typeface="Tahoma" pitchFamily="34" charset="0"/>
              <a:cs typeface="Tahoma" pitchFamily="34" charset="0"/>
            </a:endParaRPr>
          </a:p>
        </p:txBody>
      </p:sp>
      <p:pic>
        <p:nvPicPr>
          <p:cNvPr id="1030" name="Picture 6"/>
          <p:cNvPicPr>
            <a:picLocks noChangeAspect="1" noChangeArrowheads="1"/>
          </p:cNvPicPr>
          <p:nvPr/>
        </p:nvPicPr>
        <p:blipFill>
          <a:blip r:embed="rId4" cstate="print"/>
          <a:srcRect/>
          <a:stretch>
            <a:fillRect/>
          </a:stretch>
        </p:blipFill>
        <p:spPr bwMode="auto">
          <a:xfrm>
            <a:off x="4648200" y="2039203"/>
            <a:ext cx="4267200" cy="3258782"/>
          </a:xfrm>
          <a:prstGeom prst="rect">
            <a:avLst/>
          </a:prstGeom>
          <a:noFill/>
          <a:ln w="9525">
            <a:noFill/>
            <a:miter lim="800000"/>
            <a:headEnd/>
            <a:tailEnd/>
          </a:ln>
        </p:spPr>
      </p:pic>
      <p:sp>
        <p:nvSpPr>
          <p:cNvPr id="10" name="TextBox 9"/>
          <p:cNvSpPr txBox="1"/>
          <p:nvPr/>
        </p:nvSpPr>
        <p:spPr>
          <a:xfrm>
            <a:off x="4495800" y="1219200"/>
            <a:ext cx="43434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Dạng sóng minh họa hoạt động </a:t>
            </a:r>
            <a:endParaRPr lang="en-US" sz="2400" spc="-120">
              <a:latin typeface="Tahoma" pitchFamily="34" charset="0"/>
              <a:ea typeface="Tahoma" pitchFamily="34" charset="0"/>
              <a:cs typeface="Tahoma" pitchFamily="34" charset="0"/>
            </a:endParaRPr>
          </a:p>
        </p:txBody>
      </p:sp>
      <p:sp>
        <p:nvSpPr>
          <p:cNvPr id="12" name="TextBox 11"/>
          <p:cNvSpPr txBox="1"/>
          <p:nvPr/>
        </p:nvSpPr>
        <p:spPr>
          <a:xfrm>
            <a:off x="4267200" y="5334000"/>
            <a:ext cx="1600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Trị digital</a:t>
            </a:r>
            <a:endParaRPr lang="en-US" sz="2400" spc="-120">
              <a:latin typeface="Tahoma" pitchFamily="34" charset="0"/>
              <a:ea typeface="Tahoma" pitchFamily="34" charset="0"/>
              <a:cs typeface="Tahoma" pitchFamily="34" charset="0"/>
            </a:endParaRPr>
          </a:p>
        </p:txBody>
      </p:sp>
      <p:sp>
        <p:nvSpPr>
          <p:cNvPr id="13" name="TextBox 12"/>
          <p:cNvSpPr txBox="1"/>
          <p:nvPr/>
        </p:nvSpPr>
        <p:spPr>
          <a:xfrm>
            <a:off x="4267200" y="6015335"/>
            <a:ext cx="4876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Máy tính nạp dữ liệu số vào bộ nhớ</a:t>
            </a:r>
            <a:endParaRPr lang="en-US" sz="2400" spc="-120">
              <a:latin typeface="Tahoma" pitchFamily="34" charset="0"/>
              <a:ea typeface="Tahoma" pitchFamily="34" charset="0"/>
              <a:cs typeface="Tahoma" pitchFamily="34" charset="0"/>
            </a:endParaRPr>
          </a:p>
        </p:txBody>
      </p:sp>
      <p:sp>
        <p:nvSpPr>
          <p:cNvPr id="14" name="Right Arrow 13"/>
          <p:cNvSpPr/>
          <p:nvPr/>
        </p:nvSpPr>
        <p:spPr>
          <a:xfrm rot="18872821">
            <a:off x="5599278" y="5147478"/>
            <a:ext cx="6096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6200000">
            <a:off x="5981700" y="5515578"/>
            <a:ext cx="762000" cy="381000"/>
          </a:xfrm>
          <a:prstGeom prst="rightArrow">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3327655">
            <a:off x="6288290" y="4544781"/>
            <a:ext cx="381000" cy="15240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6972300" y="5524500"/>
            <a:ext cx="762000" cy="381000"/>
          </a:xfrm>
          <a:prstGeom prst="rightArrow">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edge">
                                      <p:cBhvr>
                                        <p:cTn id="12" dur="20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dissolve">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000"/>
                                        <p:tgtEl>
                                          <p:spTgt spid="14"/>
                                        </p:tgtEl>
                                      </p:cBhvr>
                                    </p:animEffect>
                                    <p:set>
                                      <p:cBhvr>
                                        <p:cTn id="47" dur="1" fill="hold">
                                          <p:stCondLst>
                                            <p:cond delay="1999"/>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2000"/>
                                        <p:tgtEl>
                                          <p:spTgt spid="17"/>
                                        </p:tgtEl>
                                      </p:cBhvr>
                                    </p:animEffect>
                                    <p:set>
                                      <p:cBhvr>
                                        <p:cTn id="52" dur="1" fill="hold">
                                          <p:stCondLst>
                                            <p:cond delay="1999"/>
                                          </p:stCondLst>
                                        </p:cTn>
                                        <p:tgtEl>
                                          <p:spTgt spid="1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3"/>
                                        </p:tgtEl>
                                        <p:attrNameLst>
                                          <p:attrName>ppt_x</p:attrName>
                                        </p:attrNameLst>
                                      </p:cBhvr>
                                      <p:tavLst>
                                        <p:tav tm="0">
                                          <p:val>
                                            <p:strVal val="ppt_x"/>
                                          </p:val>
                                        </p:tav>
                                        <p:tav tm="100000">
                                          <p:val>
                                            <p:strVal val="ppt_x"/>
                                          </p:val>
                                        </p:tav>
                                      </p:tavLst>
                                    </p:anim>
                                    <p:anim calcmode="lin" valueType="num">
                                      <p:cBhvr additive="base">
                                        <p:cTn id="57" dur="500"/>
                                        <p:tgtEl>
                                          <p:spTgt spid="13"/>
                                        </p:tgtEl>
                                        <p:attrNameLst>
                                          <p:attrName>ppt_y</p:attrName>
                                        </p:attrNameLst>
                                      </p:cBhvr>
                                      <p:tavLst>
                                        <p:tav tm="0">
                                          <p:val>
                                            <p:strVal val="ppt_y"/>
                                          </p:val>
                                        </p:tav>
                                        <p:tav tm="100000">
                                          <p:val>
                                            <p:strVal val="1+ppt_h/2"/>
                                          </p:val>
                                        </p:tav>
                                      </p:tavLst>
                                    </p:anim>
                                    <p:set>
                                      <p:cBhvr>
                                        <p:cTn id="58" dur="1" fill="hold">
                                          <p:stCondLst>
                                            <p:cond delay="499"/>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1"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2"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left)">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2000"/>
                                        <p:tgtEl>
                                          <p:spTgt spid="19"/>
                                        </p:tgtEl>
                                      </p:cBhvr>
                                    </p:animEffect>
                                    <p:set>
                                      <p:cBhvr>
                                        <p:cTn id="78" dur="1" fill="hold">
                                          <p:stCondLst>
                                            <p:cond delay="19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2" grpId="1"/>
      <p:bldP spid="13" grpId="0"/>
      <p:bldP spid="13" grpId="1"/>
      <p:bldP spid="13" grpId="2"/>
      <p:bldP spid="14" grpId="0" animBg="1"/>
      <p:bldP spid="14" grpId="1" animBg="1"/>
      <p:bldP spid="17" grpId="0" animBg="1"/>
      <p:bldP spid="17" grpId="1" animBg="1"/>
      <p:bldP spid="19" grpId="0" animBg="1"/>
      <p:bldP spid="19" grpId="1"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Khôi phục tín hiệu số hóa</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04800" y="2971800"/>
            <a:ext cx="4076108" cy="22098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172075" y="609600"/>
            <a:ext cx="3133725" cy="1752600"/>
          </a:xfrm>
          <a:prstGeom prst="rect">
            <a:avLst/>
          </a:prstGeom>
          <a:noFill/>
          <a:ln w="9525">
            <a:noFill/>
            <a:miter lim="800000"/>
            <a:headEnd/>
            <a:tailEnd/>
          </a:ln>
        </p:spPr>
      </p:pic>
      <p:sp>
        <p:nvSpPr>
          <p:cNvPr id="7" name="TextBox 6"/>
          <p:cNvSpPr txBox="1"/>
          <p:nvPr/>
        </p:nvSpPr>
        <p:spPr>
          <a:xfrm>
            <a:off x="457200" y="2281535"/>
            <a:ext cx="32766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Số hóa tín hiệu analog</a:t>
            </a:r>
            <a:endParaRPr lang="en-US" sz="2400" spc="-120">
              <a:latin typeface="Tahoma" pitchFamily="34" charset="0"/>
              <a:ea typeface="Tahoma" pitchFamily="34" charset="0"/>
              <a:cs typeface="Tahoma" pitchFamily="34" charset="0"/>
            </a:endParaRPr>
          </a:p>
        </p:txBody>
      </p:sp>
      <p:sp>
        <p:nvSpPr>
          <p:cNvPr id="8" name="TextBox 7"/>
          <p:cNvSpPr txBox="1"/>
          <p:nvPr/>
        </p:nvSpPr>
        <p:spPr>
          <a:xfrm>
            <a:off x="5105400" y="152400"/>
            <a:ext cx="3352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Bảng dữ liệu số hóa  </a:t>
            </a:r>
            <a:endParaRPr lang="en-US" sz="2400" spc="-120">
              <a:latin typeface="Tahoma" pitchFamily="34" charset="0"/>
              <a:ea typeface="Tahoma" pitchFamily="34" charset="0"/>
              <a:cs typeface="Tahoma" pitchFamily="34" charset="0"/>
            </a:endParaRPr>
          </a:p>
        </p:txBody>
      </p:sp>
      <p:sp>
        <p:nvSpPr>
          <p:cNvPr id="9" name="TextBox 8"/>
          <p:cNvSpPr txBox="1"/>
          <p:nvPr/>
        </p:nvSpPr>
        <p:spPr>
          <a:xfrm>
            <a:off x="4724400" y="2590800"/>
            <a:ext cx="3352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Khôi phục tín hiệu số hóa  </a:t>
            </a:r>
            <a:endParaRPr lang="en-US" sz="2400" spc="-120">
              <a:latin typeface="Tahoma" pitchFamily="34" charset="0"/>
              <a:ea typeface="Tahoma" pitchFamily="34" charset="0"/>
              <a:cs typeface="Tahoma" pitchFamily="34" charset="0"/>
            </a:endParaRPr>
          </a:p>
        </p:txBody>
      </p:sp>
      <p:pic>
        <p:nvPicPr>
          <p:cNvPr id="2053" name="Picture 5"/>
          <p:cNvPicPr>
            <a:picLocks noChangeAspect="1" noChangeArrowheads="1"/>
          </p:cNvPicPr>
          <p:nvPr/>
        </p:nvPicPr>
        <p:blipFill>
          <a:blip r:embed="rId5" cstate="print"/>
          <a:srcRect/>
          <a:stretch>
            <a:fillRect/>
          </a:stretch>
        </p:blipFill>
        <p:spPr bwMode="auto">
          <a:xfrm>
            <a:off x="4419600" y="3505200"/>
            <a:ext cx="3855843" cy="1933575"/>
          </a:xfrm>
          <a:prstGeom prst="rect">
            <a:avLst/>
          </a:prstGeom>
          <a:noFill/>
          <a:ln w="9525">
            <a:noFill/>
            <a:miter lim="800000"/>
            <a:headEnd/>
            <a:tailEnd/>
          </a:ln>
        </p:spPr>
      </p:pic>
      <p:sp>
        <p:nvSpPr>
          <p:cNvPr id="12" name="Rectangular Callout 11"/>
          <p:cNvSpPr/>
          <p:nvPr/>
        </p:nvSpPr>
        <p:spPr>
          <a:xfrm>
            <a:off x="5029200" y="4572000"/>
            <a:ext cx="1524000" cy="762000"/>
          </a:xfrm>
          <a:prstGeom prst="wedgeRectCallout">
            <a:avLst>
              <a:gd name="adj1" fmla="val 43730"/>
              <a:gd name="adj2" fmla="val -93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Ngõ ra bộ ADC</a:t>
            </a:r>
            <a:endParaRPr lang="en-US" sz="2400" spc="-120">
              <a:latin typeface="Tahoma" pitchFamily="34" charset="0"/>
              <a:ea typeface="Tahoma" pitchFamily="34" charset="0"/>
              <a:cs typeface="Tahoma" pitchFamily="34" charset="0"/>
            </a:endParaRPr>
          </a:p>
        </p:txBody>
      </p:sp>
      <p:sp>
        <p:nvSpPr>
          <p:cNvPr id="13" name="Rectangular Callout 12"/>
          <p:cNvSpPr/>
          <p:nvPr/>
        </p:nvSpPr>
        <p:spPr>
          <a:xfrm>
            <a:off x="6781800" y="3124200"/>
            <a:ext cx="2209800" cy="609600"/>
          </a:xfrm>
          <a:prstGeom prst="wedgeRectCallout">
            <a:avLst>
              <a:gd name="adj1" fmla="val -48844"/>
              <a:gd name="adj2" fmla="val 117885"/>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Ngõ ra sau lọc</a:t>
            </a:r>
            <a:endParaRPr lang="en-US" sz="2400" spc="-120">
              <a:latin typeface="Tahoma" pitchFamily="34" charset="0"/>
              <a:ea typeface="Tahoma" pitchFamily="34" charset="0"/>
              <a:cs typeface="Tahoma" pitchFamily="34" charset="0"/>
            </a:endParaRPr>
          </a:p>
        </p:txBody>
      </p:sp>
      <p:sp>
        <p:nvSpPr>
          <p:cNvPr id="14" name="TextBox 13"/>
          <p:cNvSpPr txBox="1"/>
          <p:nvPr/>
        </p:nvSpPr>
        <p:spPr>
          <a:xfrm>
            <a:off x="609600" y="5410200"/>
            <a:ext cx="7391400" cy="1200329"/>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Chú ý:</a:t>
            </a:r>
            <a:r>
              <a:rPr lang="en-US" sz="2400" spc="-120" smtClean="0">
                <a:latin typeface="Tahoma" pitchFamily="34" charset="0"/>
                <a:ea typeface="Tahoma" pitchFamily="34" charset="0"/>
                <a:cs typeface="Tahoma" pitchFamily="34" charset="0"/>
              </a:rPr>
              <a:t> Quá trình số hóa tín hiệu analog phải tuân theo </a:t>
            </a:r>
          </a:p>
          <a:p>
            <a:r>
              <a:rPr lang="en-US" sz="2400" spc="-120" smtClean="0">
                <a:latin typeface="Tahoma" pitchFamily="34" charset="0"/>
                <a:ea typeface="Tahoma" pitchFamily="34" charset="0"/>
                <a:cs typeface="Tahoma" pitchFamily="34" charset="0"/>
              </a:rPr>
              <a:t>           định lý lấy mẫu Nyquist:</a:t>
            </a:r>
          </a:p>
          <a:p>
            <a:r>
              <a:rPr lang="en-US" sz="2400" spc="-120" smtClean="0">
                <a:latin typeface="Tahoma" pitchFamily="34" charset="0"/>
                <a:ea typeface="Tahoma" pitchFamily="34" charset="0"/>
                <a:cs typeface="Tahoma" pitchFamily="34" charset="0"/>
              </a:rPr>
              <a:t>           Tần số lấy mẫu f</a:t>
            </a:r>
            <a:r>
              <a:rPr lang="en-US" sz="2400" spc="-120" baseline="-25000" smtClean="0">
                <a:latin typeface="Tahoma" pitchFamily="34" charset="0"/>
                <a:ea typeface="Tahoma" pitchFamily="34" charset="0"/>
                <a:cs typeface="Tahoma" pitchFamily="34" charset="0"/>
              </a:rPr>
              <a:t>S</a:t>
            </a:r>
            <a:r>
              <a:rPr lang="en-US" sz="2400" spc="-120" smtClean="0">
                <a:latin typeface="Tahoma" pitchFamily="34" charset="0"/>
                <a:ea typeface="Tahoma" pitchFamily="34" charset="0"/>
                <a:cs typeface="Tahoma" pitchFamily="34" charset="0"/>
              </a:rPr>
              <a:t> </a:t>
            </a:r>
            <a:r>
              <a:rPr lang="en-US" sz="2400" spc="-120" smtClean="0">
                <a:latin typeface="Tahoma" pitchFamily="34" charset="0"/>
                <a:ea typeface="Tahoma" pitchFamily="34" charset="0"/>
                <a:cs typeface="Tahoma" pitchFamily="34" charset="0"/>
                <a:sym typeface="Symbol"/>
              </a:rPr>
              <a:t> 2f</a:t>
            </a:r>
            <a:r>
              <a:rPr lang="en-US" sz="2400" spc="-120" baseline="-25000" smtClean="0">
                <a:latin typeface="Tahoma" pitchFamily="34" charset="0"/>
                <a:ea typeface="Tahoma" pitchFamily="34" charset="0"/>
                <a:cs typeface="Tahoma" pitchFamily="34" charset="0"/>
                <a:sym typeface="Symbol"/>
              </a:rPr>
              <a:t>a</a:t>
            </a:r>
            <a:r>
              <a:rPr lang="en-US" sz="2400" spc="-120" smtClean="0">
                <a:latin typeface="Tahoma" pitchFamily="34" charset="0"/>
                <a:ea typeface="Tahoma" pitchFamily="34" charset="0"/>
                <a:cs typeface="Tahoma" pitchFamily="34" charset="0"/>
                <a:sym typeface="Symbol"/>
              </a:rPr>
              <a:t>(max)</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left)">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53"/>
                                        </p:tgtEl>
                                        <p:attrNameLst>
                                          <p:attrName>style.visibility</p:attrName>
                                        </p:attrNameLst>
                                      </p:cBhvr>
                                      <p:to>
                                        <p:strVal val="visible"/>
                                      </p:to>
                                    </p:set>
                                    <p:animEffect transition="in" filter="dissolve">
                                      <p:cBhvr>
                                        <p:cTn id="32" dur="500"/>
                                        <p:tgtEl>
                                          <p:spTgt spid="205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000"/>
                                        <p:tgtEl>
                                          <p:spTgt spid="12"/>
                                        </p:tgtEl>
                                      </p:cBhvr>
                                    </p:animEffect>
                                    <p:set>
                                      <p:cBhvr>
                                        <p:cTn id="42" dur="1" fill="hold">
                                          <p:stCondLst>
                                            <p:cond delay="19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edge">
                                      <p:cBhvr>
                                        <p:cTn id="47" dur="20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2000"/>
                                        <p:tgtEl>
                                          <p:spTgt spid="13"/>
                                        </p:tgtEl>
                                      </p:cBhvr>
                                    </p:animEffect>
                                    <p:set>
                                      <p:cBhvr>
                                        <p:cTn id="52" dur="1" fill="hold">
                                          <p:stCondLst>
                                            <p:cond delay="19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animEffect transition="in" filter="checkerboard(across)">
                                      <p:cBhvr>
                                        <p:cTn id="57" dur="500"/>
                                        <p:tgtEl>
                                          <p:spTgt spid="14">
                                            <p:txEl>
                                              <p:pRg st="0" end="0"/>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14">
                                            <p:txEl>
                                              <p:pRg st="1" end="1"/>
                                            </p:txEl>
                                          </p:spTgt>
                                        </p:tgtEl>
                                        <p:attrNameLst>
                                          <p:attrName>style.visibility</p:attrName>
                                        </p:attrNameLst>
                                      </p:cBhvr>
                                      <p:to>
                                        <p:strVal val="visible"/>
                                      </p:to>
                                    </p:set>
                                    <p:animEffect transition="in" filter="checkerboard(across)">
                                      <p:cBhvr>
                                        <p:cTn id="60" dur="500"/>
                                        <p:tgtEl>
                                          <p:spTgt spid="14">
                                            <p:txEl>
                                              <p:pRg st="1" end="1"/>
                                            </p:txEl>
                                          </p:spTgt>
                                        </p:tgtEl>
                                      </p:cBhvr>
                                    </p:animEffect>
                                  </p:childTnLst>
                                </p:cTn>
                              </p:par>
                              <p:par>
                                <p:cTn id="61" presetID="5" presetClass="entr" presetSubtype="10" fill="hold" nodeType="withEffect">
                                  <p:stCondLst>
                                    <p:cond delay="0"/>
                                  </p:stCondLst>
                                  <p:childTnLst>
                                    <p:set>
                                      <p:cBhvr>
                                        <p:cTn id="62" dur="1" fill="hold">
                                          <p:stCondLst>
                                            <p:cond delay="0"/>
                                          </p:stCondLst>
                                        </p:cTn>
                                        <p:tgtEl>
                                          <p:spTgt spid="14">
                                            <p:txEl>
                                              <p:pRg st="2" end="2"/>
                                            </p:txEl>
                                          </p:spTgt>
                                        </p:tgtEl>
                                        <p:attrNameLst>
                                          <p:attrName>style.visibility</p:attrName>
                                        </p:attrNameLst>
                                      </p:cBhvr>
                                      <p:to>
                                        <p:strVal val="visible"/>
                                      </p:to>
                                    </p:set>
                                    <p:animEffect transition="in" filter="checkerboard(across)">
                                      <p:cBhvr>
                                        <p:cTn id="63"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animBg="1"/>
      <p:bldP spid="12" grpId="1" animBg="1"/>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4" name="TextBox 3"/>
          <p:cNvSpPr txBox="1"/>
          <p:nvPr/>
        </p:nvSpPr>
        <p:spPr>
          <a:xfrm>
            <a:off x="381000" y="152400"/>
            <a:ext cx="8610600" cy="584775"/>
          </a:xfrm>
          <a:prstGeom prst="rect">
            <a:avLst/>
          </a:prstGeom>
          <a:noFill/>
        </p:spPr>
        <p:txBody>
          <a:bodyPr wrap="square" rtlCol="0">
            <a:spAutoFit/>
          </a:bodyPr>
          <a:lstStyle/>
          <a:p>
            <a:pPr algn="ctr"/>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xấp xỉ liên tiếp SAC (còn gọi SAR)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81000" y="1585912"/>
            <a:ext cx="3886200" cy="481488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514850" y="1371600"/>
            <a:ext cx="4171950" cy="4941080"/>
          </a:xfrm>
          <a:prstGeom prst="rect">
            <a:avLst/>
          </a:prstGeom>
          <a:noFill/>
          <a:ln w="9525">
            <a:noFill/>
            <a:miter lim="800000"/>
            <a:headEnd/>
            <a:tailEnd/>
          </a:ln>
        </p:spPr>
      </p:pic>
      <p:sp>
        <p:nvSpPr>
          <p:cNvPr id="7" name="TextBox 6"/>
          <p:cNvSpPr txBox="1"/>
          <p:nvPr/>
        </p:nvSpPr>
        <p:spPr>
          <a:xfrm>
            <a:off x="381000" y="990600"/>
            <a:ext cx="34290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Sơ đồ mạch</a:t>
            </a:r>
            <a:endParaRPr lang="en-US" sz="2400" spc="-120">
              <a:latin typeface="Tahoma" pitchFamily="34" charset="0"/>
              <a:ea typeface="Tahoma" pitchFamily="34" charset="0"/>
              <a:cs typeface="Tahoma" pitchFamily="34" charset="0"/>
            </a:endParaRPr>
          </a:p>
        </p:txBody>
      </p:sp>
      <p:sp>
        <p:nvSpPr>
          <p:cNvPr id="8" name="TextBox 7"/>
          <p:cNvSpPr txBox="1"/>
          <p:nvPr/>
        </p:nvSpPr>
        <p:spPr>
          <a:xfrm>
            <a:off x="5562600" y="762000"/>
            <a:ext cx="34290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Lưu đồ: mô tả hoạt động</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edge">
                                      <p:cBhvr>
                                        <p:cTn id="13" dur="20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027"/>
                                        </p:tgtEl>
                                        <p:attrNameLst>
                                          <p:attrName>style.visibility</p:attrName>
                                        </p:attrNameLst>
                                      </p:cBhvr>
                                      <p:to>
                                        <p:strVal val="visible"/>
                                      </p:to>
                                    </p:set>
                                    <p:animEffect transition="in" filter="wipe(up)">
                                      <p:cBhvr>
                                        <p:cTn id="2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152400" y="0"/>
            <a:ext cx="4267200" cy="584775"/>
          </a:xfrm>
          <a:prstGeom prst="rect">
            <a:avLst/>
          </a:prstGeom>
          <a:noFill/>
        </p:spPr>
        <p:txBody>
          <a:bodyPr wrap="square" rtlCol="0">
            <a:spAutoFit/>
          </a:bodyPr>
          <a:lstStyle/>
          <a:p>
            <a:r>
              <a:rPr lang="en-US" sz="3200" spc="-12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200" spc="-12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1066800"/>
            <a:ext cx="8686800" cy="5632311"/>
          </a:xfrm>
          <a:prstGeom prst="rect">
            <a:avLst/>
          </a:prstGeom>
          <a:noFill/>
        </p:spPr>
        <p:txBody>
          <a:bodyPr wrap="square" rtlCol="0">
            <a:spAutoFit/>
          </a:bodyPr>
          <a:lstStyle/>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Understand the theory of operation and the circuit limitations of several types of digital-to-analog converters (DACs).</a:t>
            </a:r>
          </a:p>
          <a:p>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Read and understand the various DAC manufacturer specifications.</a:t>
            </a:r>
          </a:p>
          <a:p>
            <a:r>
              <a:rPr lang="en-US" sz="2400" spc="-100" smtClean="0">
                <a:latin typeface="Tahoma" pitchFamily="34" charset="0"/>
                <a:ea typeface="Tahoma" pitchFamily="34" charset="0"/>
                <a:cs typeface="Tahoma" pitchFamily="34" charset="0"/>
              </a:rPr>
              <a:t>Use different test procedures to troubleshoot DAC circuits.</a:t>
            </a:r>
          </a:p>
          <a:p>
            <a:r>
              <a:rPr lang="en-US" sz="2400" spc="-100" smtClean="0">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Compare the advantages and disadvantages among the digital-ramp  analog-to-digital converter (ADC), successive-approximation ADC, and flash ADC.</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Analyze the process by which a computer, in conjunction with an ADC, digitizes an analog signal and then reconstructs that analog signal from the digital data.</a:t>
            </a:r>
          </a:p>
          <a:p>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Describe the basic operation of a digital voltmeter.</a:t>
            </a:r>
          </a:p>
          <a:p>
            <a:r>
              <a:rPr lang="en-US" sz="2400" spc="-100" smtClean="0">
                <a:latin typeface="Tahoma" pitchFamily="34" charset="0"/>
                <a:ea typeface="Tahoma" pitchFamily="34" charset="0"/>
                <a:cs typeface="Tahoma" pitchFamily="34" charset="0"/>
                <a:sym typeface="Wingdings 2"/>
              </a:rPr>
              <a:t></a:t>
            </a:r>
            <a:r>
              <a:rPr lang="en-US" sz="2400" spc="-100" smtClean="0">
                <a:solidFill>
                  <a:srgbClr val="0070C0"/>
                </a:solidFill>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Understand the need for using sample-and-hold circuits in conjunction with ADCs.</a:t>
            </a:r>
          </a:p>
          <a:p>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Describe the operation of an analog multiplexing system.</a:t>
            </a:r>
          </a:p>
        </p:txBody>
      </p:sp>
      <p:sp>
        <p:nvSpPr>
          <p:cNvPr id="6" name="TextBox 5"/>
          <p:cNvSpPr txBox="1"/>
          <p:nvPr/>
        </p:nvSpPr>
        <p:spPr>
          <a:xfrm>
            <a:off x="304800" y="605135"/>
            <a:ext cx="67056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endParaRPr lang="en-US" sz="24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slide(from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slide(from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slide(from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slide(fromLeft)">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slide(fromLeft)">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slide(fromLeft)">
                                      <p:cBhvr>
                                        <p:cTn id="37" dur="500"/>
                                        <p:tgtEl>
                                          <p:spTgt spid="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slide(fromLeft)">
                                      <p:cBhvr>
                                        <p:cTn id="42" dur="500"/>
                                        <p:tgtEl>
                                          <p:spTgt spid="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animEffect transition="in" filter="slide(fromLeft)">
                                      <p:cBhvr>
                                        <p:cTn id="4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4" name="TextBox 3"/>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xấp xỉ liên tiếp SAC (SAR)</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914400"/>
            <a:ext cx="76962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Thí dụ: Minh họa lưu đồ (dùng thanh ghi 3 bit cho dễ thấy)</a:t>
            </a:r>
            <a:endParaRPr lang="en-US" sz="2400" spc="-120">
              <a:latin typeface="Tahoma" pitchFamily="34" charset="0"/>
              <a:ea typeface="Tahoma" pitchFamily="34" charset="0"/>
              <a:cs typeface="Tahoma" pitchFamily="34" charset="0"/>
            </a:endParaRPr>
          </a:p>
        </p:txBody>
      </p:sp>
      <p:sp>
        <p:nvSpPr>
          <p:cNvPr id="6" name="TextBox 5"/>
          <p:cNvSpPr txBox="1"/>
          <p:nvPr/>
        </p:nvSpPr>
        <p:spPr>
          <a:xfrm>
            <a:off x="228600" y="3657600"/>
            <a:ext cx="685800" cy="461665"/>
          </a:xfrm>
          <a:prstGeom prst="rect">
            <a:avLst/>
          </a:prstGeom>
          <a:noFill/>
        </p:spPr>
        <p:txBody>
          <a:bodyPr wrap="square" rtlCol="0">
            <a:spAutoFit/>
          </a:bodyPr>
          <a:lstStyle/>
          <a:p>
            <a:r>
              <a:rPr lang="en-US" sz="2400" smtClean="0"/>
              <a:t>000</a:t>
            </a:r>
            <a:endParaRPr lang="en-US" sz="2400"/>
          </a:p>
        </p:txBody>
      </p:sp>
      <p:sp>
        <p:nvSpPr>
          <p:cNvPr id="7" name="Right Arrow 6"/>
          <p:cNvSpPr/>
          <p:nvPr/>
        </p:nvSpPr>
        <p:spPr>
          <a:xfrm>
            <a:off x="914400" y="3810000"/>
            <a:ext cx="609600" cy="228600"/>
          </a:xfrm>
          <a:prstGeom prst="rightArrow">
            <a:avLst/>
          </a:prstGeom>
          <a:gradFill>
            <a:gsLst>
              <a:gs pos="0">
                <a:srgbClr val="000000"/>
              </a:gs>
              <a:gs pos="20000">
                <a:srgbClr val="000040"/>
              </a:gs>
              <a:gs pos="50000">
                <a:srgbClr val="400040"/>
              </a:gs>
              <a:gs pos="75000">
                <a:srgbClr val="8F0040"/>
              </a:gs>
              <a:gs pos="89999">
                <a:srgbClr val="F27300"/>
              </a:gs>
              <a:gs pos="100000">
                <a:srgbClr val="FFBF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3"/>
          <p:cNvPicPr>
            <a:picLocks noChangeAspect="1" noChangeArrowheads="1"/>
          </p:cNvPicPr>
          <p:nvPr/>
        </p:nvPicPr>
        <p:blipFill>
          <a:blip r:embed="rId3" cstate="print"/>
          <a:srcRect/>
          <a:stretch>
            <a:fillRect/>
          </a:stretch>
        </p:blipFill>
        <p:spPr bwMode="auto">
          <a:xfrm>
            <a:off x="5734050" y="1704496"/>
            <a:ext cx="3257550" cy="3858104"/>
          </a:xfrm>
          <a:prstGeom prst="rect">
            <a:avLst/>
          </a:prstGeom>
          <a:noFill/>
          <a:ln w="9525">
            <a:noFill/>
            <a:miter lim="800000"/>
            <a:headEnd/>
            <a:tailEnd/>
          </a:ln>
        </p:spPr>
      </p:pic>
      <p:sp>
        <p:nvSpPr>
          <p:cNvPr id="9" name="TextBox 8"/>
          <p:cNvSpPr txBox="1"/>
          <p:nvPr/>
        </p:nvSpPr>
        <p:spPr>
          <a:xfrm>
            <a:off x="1524000" y="3657600"/>
            <a:ext cx="685800" cy="461665"/>
          </a:xfrm>
          <a:prstGeom prst="rect">
            <a:avLst/>
          </a:prstGeom>
          <a:noFill/>
        </p:spPr>
        <p:txBody>
          <a:bodyPr wrap="square" rtlCol="0">
            <a:spAutoFit/>
          </a:bodyPr>
          <a:lstStyle/>
          <a:p>
            <a:r>
              <a:rPr lang="en-US" sz="2400" smtClean="0"/>
              <a:t>100</a:t>
            </a:r>
            <a:endParaRPr lang="en-US" sz="2400"/>
          </a:p>
        </p:txBody>
      </p:sp>
      <p:sp>
        <p:nvSpPr>
          <p:cNvPr id="10" name="Rectangular Callout 9"/>
          <p:cNvSpPr/>
          <p:nvPr/>
        </p:nvSpPr>
        <p:spPr>
          <a:xfrm>
            <a:off x="838200" y="4267200"/>
            <a:ext cx="838200" cy="304800"/>
          </a:xfrm>
          <a:prstGeom prst="wedgeRectCallout">
            <a:avLst>
              <a:gd name="adj1" fmla="val 45924"/>
              <a:gd name="adj2" fmla="val -130037"/>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MSB</a:t>
            </a:r>
            <a:endParaRPr lang="en-US" sz="2400"/>
          </a:p>
        </p:txBody>
      </p:sp>
      <p:sp>
        <p:nvSpPr>
          <p:cNvPr id="11" name="TextBox 10"/>
          <p:cNvSpPr txBox="1"/>
          <p:nvPr/>
        </p:nvSpPr>
        <p:spPr>
          <a:xfrm>
            <a:off x="2209800" y="2590800"/>
            <a:ext cx="914400" cy="461665"/>
          </a:xfrm>
          <a:prstGeom prst="rect">
            <a:avLst/>
          </a:prstGeom>
          <a:noFill/>
        </p:spPr>
        <p:txBody>
          <a:bodyPr wrap="square" rtlCol="0">
            <a:spAutoFit/>
          </a:bodyPr>
          <a:lstStyle/>
          <a:p>
            <a:r>
              <a:rPr lang="en-US" sz="2400" smtClean="0"/>
              <a:t>1</a:t>
            </a:r>
            <a:r>
              <a:rPr lang="en-US" sz="2400" smtClean="0">
                <a:solidFill>
                  <a:srgbClr val="FF0000"/>
                </a:solidFill>
              </a:rPr>
              <a:t>1</a:t>
            </a:r>
            <a:r>
              <a:rPr lang="en-US" sz="2400" smtClean="0"/>
              <a:t>0</a:t>
            </a:r>
            <a:endParaRPr lang="en-US" sz="2400"/>
          </a:p>
        </p:txBody>
      </p:sp>
      <p:sp>
        <p:nvSpPr>
          <p:cNvPr id="12" name="TextBox 11"/>
          <p:cNvSpPr txBox="1"/>
          <p:nvPr/>
        </p:nvSpPr>
        <p:spPr>
          <a:xfrm>
            <a:off x="2209800" y="4948535"/>
            <a:ext cx="685800" cy="461665"/>
          </a:xfrm>
          <a:prstGeom prst="rect">
            <a:avLst/>
          </a:prstGeom>
          <a:noFill/>
        </p:spPr>
        <p:txBody>
          <a:bodyPr wrap="square" rtlCol="0">
            <a:spAutoFit/>
          </a:bodyPr>
          <a:lstStyle/>
          <a:p>
            <a:r>
              <a:rPr lang="en-US" sz="2400" smtClean="0"/>
              <a:t>0</a:t>
            </a:r>
            <a:r>
              <a:rPr lang="en-US" sz="2400" smtClean="0">
                <a:solidFill>
                  <a:srgbClr val="FF0000"/>
                </a:solidFill>
              </a:rPr>
              <a:t>1</a:t>
            </a:r>
            <a:r>
              <a:rPr lang="en-US" sz="2400" smtClean="0"/>
              <a:t>0</a:t>
            </a:r>
            <a:endParaRPr lang="en-US" sz="2400"/>
          </a:p>
        </p:txBody>
      </p:sp>
      <p:sp>
        <p:nvSpPr>
          <p:cNvPr id="13" name="Right Arrow 12"/>
          <p:cNvSpPr/>
          <p:nvPr/>
        </p:nvSpPr>
        <p:spPr>
          <a:xfrm rot="19007946">
            <a:off x="1722075" y="3219893"/>
            <a:ext cx="914400" cy="2286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3923036">
            <a:off x="1606384" y="4419769"/>
            <a:ext cx="914400" cy="2286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143000" y="3059668"/>
            <a:ext cx="1066800" cy="369332"/>
          </a:xfrm>
          <a:prstGeom prst="rect">
            <a:avLst/>
          </a:prstGeom>
          <a:noFill/>
        </p:spPr>
        <p:txBody>
          <a:bodyPr wrap="square" rtlCol="0">
            <a:spAutoFit/>
          </a:bodyPr>
          <a:lstStyle/>
          <a:p>
            <a:r>
              <a:rPr lang="en-US" smtClean="0"/>
              <a:t>V</a:t>
            </a:r>
            <a:r>
              <a:rPr lang="en-US" baseline="-25000" smtClean="0"/>
              <a:t>AX</a:t>
            </a:r>
            <a:r>
              <a:rPr lang="en-US" smtClean="0"/>
              <a:t>&gt;V</a:t>
            </a:r>
            <a:r>
              <a:rPr lang="en-US" baseline="-25000" smtClean="0"/>
              <a:t>A</a:t>
            </a:r>
            <a:endParaRPr lang="en-US" baseline="-25000"/>
          </a:p>
        </p:txBody>
      </p:sp>
      <p:sp>
        <p:nvSpPr>
          <p:cNvPr id="16" name="TextBox 15"/>
          <p:cNvSpPr txBox="1"/>
          <p:nvPr/>
        </p:nvSpPr>
        <p:spPr>
          <a:xfrm>
            <a:off x="1219200" y="4648200"/>
            <a:ext cx="1066800" cy="369332"/>
          </a:xfrm>
          <a:prstGeom prst="rect">
            <a:avLst/>
          </a:prstGeom>
          <a:noFill/>
        </p:spPr>
        <p:txBody>
          <a:bodyPr wrap="square" rtlCol="0">
            <a:spAutoFit/>
          </a:bodyPr>
          <a:lstStyle/>
          <a:p>
            <a:r>
              <a:rPr lang="en-US" smtClean="0"/>
              <a:t>V</a:t>
            </a:r>
            <a:r>
              <a:rPr lang="en-US" baseline="-25000" smtClean="0"/>
              <a:t>AX</a:t>
            </a:r>
            <a:r>
              <a:rPr lang="en-US" smtClean="0"/>
              <a:t>&lt;V</a:t>
            </a:r>
            <a:r>
              <a:rPr lang="en-US" baseline="-25000" smtClean="0"/>
              <a:t>A</a:t>
            </a:r>
            <a:endParaRPr lang="en-US" baseline="-25000"/>
          </a:p>
        </p:txBody>
      </p:sp>
      <p:sp>
        <p:nvSpPr>
          <p:cNvPr id="17" name="TextBox 16"/>
          <p:cNvSpPr txBox="1"/>
          <p:nvPr/>
        </p:nvSpPr>
        <p:spPr>
          <a:xfrm>
            <a:off x="3200400" y="1828800"/>
            <a:ext cx="685800" cy="461665"/>
          </a:xfrm>
          <a:prstGeom prst="rect">
            <a:avLst/>
          </a:prstGeom>
          <a:noFill/>
        </p:spPr>
        <p:txBody>
          <a:bodyPr wrap="square" rtlCol="0">
            <a:spAutoFit/>
          </a:bodyPr>
          <a:lstStyle/>
          <a:p>
            <a:r>
              <a:rPr lang="en-US" sz="2400" smtClean="0"/>
              <a:t>11</a:t>
            </a:r>
            <a:r>
              <a:rPr lang="en-US" sz="2400" smtClean="0">
                <a:solidFill>
                  <a:srgbClr val="FF0000"/>
                </a:solidFill>
              </a:rPr>
              <a:t>1</a:t>
            </a:r>
            <a:endParaRPr lang="en-US" sz="2400">
              <a:solidFill>
                <a:srgbClr val="FF0000"/>
              </a:solidFill>
            </a:endParaRPr>
          </a:p>
        </p:txBody>
      </p:sp>
      <p:sp>
        <p:nvSpPr>
          <p:cNvPr id="18" name="TextBox 17"/>
          <p:cNvSpPr txBox="1"/>
          <p:nvPr/>
        </p:nvSpPr>
        <p:spPr>
          <a:xfrm>
            <a:off x="3200400" y="2971800"/>
            <a:ext cx="685800" cy="461665"/>
          </a:xfrm>
          <a:prstGeom prst="rect">
            <a:avLst/>
          </a:prstGeom>
          <a:noFill/>
        </p:spPr>
        <p:txBody>
          <a:bodyPr wrap="square" rtlCol="0">
            <a:spAutoFit/>
          </a:bodyPr>
          <a:lstStyle/>
          <a:p>
            <a:r>
              <a:rPr lang="en-US" sz="2400" smtClean="0"/>
              <a:t>10</a:t>
            </a:r>
            <a:r>
              <a:rPr lang="en-US" sz="2400" smtClean="0">
                <a:solidFill>
                  <a:srgbClr val="FF0000"/>
                </a:solidFill>
              </a:rPr>
              <a:t>1</a:t>
            </a:r>
            <a:endParaRPr lang="en-US" sz="2400">
              <a:solidFill>
                <a:srgbClr val="FF0000"/>
              </a:solidFill>
            </a:endParaRPr>
          </a:p>
        </p:txBody>
      </p:sp>
      <p:sp>
        <p:nvSpPr>
          <p:cNvPr id="19" name="Right Arrow 18"/>
          <p:cNvSpPr/>
          <p:nvPr/>
        </p:nvSpPr>
        <p:spPr>
          <a:xfrm rot="19337412">
            <a:off x="2828499" y="2367386"/>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331642">
            <a:off x="2962775" y="2838299"/>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86000" y="1981200"/>
            <a:ext cx="1066800" cy="369332"/>
          </a:xfrm>
          <a:prstGeom prst="rect">
            <a:avLst/>
          </a:prstGeom>
          <a:noFill/>
        </p:spPr>
        <p:txBody>
          <a:bodyPr wrap="square" rtlCol="0">
            <a:spAutoFit/>
          </a:bodyPr>
          <a:lstStyle/>
          <a:p>
            <a:r>
              <a:rPr lang="en-US" smtClean="0"/>
              <a:t>V</a:t>
            </a:r>
            <a:r>
              <a:rPr lang="en-US" baseline="-25000" smtClean="0"/>
              <a:t>AX</a:t>
            </a:r>
            <a:r>
              <a:rPr lang="en-US" smtClean="0"/>
              <a:t>&gt;V</a:t>
            </a:r>
            <a:r>
              <a:rPr lang="en-US" baseline="-25000" smtClean="0"/>
              <a:t>A</a:t>
            </a:r>
            <a:endParaRPr lang="en-US" baseline="-25000"/>
          </a:p>
        </p:txBody>
      </p:sp>
      <p:sp>
        <p:nvSpPr>
          <p:cNvPr id="22" name="TextBox 21"/>
          <p:cNvSpPr txBox="1"/>
          <p:nvPr/>
        </p:nvSpPr>
        <p:spPr>
          <a:xfrm>
            <a:off x="2514600" y="2907268"/>
            <a:ext cx="1066800" cy="369332"/>
          </a:xfrm>
          <a:prstGeom prst="rect">
            <a:avLst/>
          </a:prstGeom>
          <a:noFill/>
        </p:spPr>
        <p:txBody>
          <a:bodyPr wrap="square" rtlCol="0">
            <a:spAutoFit/>
          </a:bodyPr>
          <a:lstStyle/>
          <a:p>
            <a:r>
              <a:rPr lang="en-US" smtClean="0"/>
              <a:t>V</a:t>
            </a:r>
            <a:r>
              <a:rPr lang="en-US" baseline="-25000" smtClean="0"/>
              <a:t>AX</a:t>
            </a:r>
            <a:r>
              <a:rPr lang="en-US" smtClean="0"/>
              <a:t>&lt;V</a:t>
            </a:r>
            <a:r>
              <a:rPr lang="en-US" baseline="-25000" smtClean="0"/>
              <a:t>A</a:t>
            </a:r>
            <a:endParaRPr lang="en-US" baseline="-25000"/>
          </a:p>
        </p:txBody>
      </p:sp>
      <p:sp>
        <p:nvSpPr>
          <p:cNvPr id="23" name="TextBox 22"/>
          <p:cNvSpPr txBox="1"/>
          <p:nvPr/>
        </p:nvSpPr>
        <p:spPr>
          <a:xfrm>
            <a:off x="4572000" y="1290935"/>
            <a:ext cx="685800" cy="461665"/>
          </a:xfrm>
          <a:prstGeom prst="rect">
            <a:avLst/>
          </a:prstGeom>
          <a:noFill/>
        </p:spPr>
        <p:txBody>
          <a:bodyPr wrap="square" rtlCol="0">
            <a:spAutoFit/>
          </a:bodyPr>
          <a:lstStyle/>
          <a:p>
            <a:r>
              <a:rPr lang="en-US" sz="2400" smtClean="0"/>
              <a:t>11</a:t>
            </a:r>
            <a:r>
              <a:rPr lang="en-US" sz="2400" smtClean="0">
                <a:solidFill>
                  <a:srgbClr val="FF0000"/>
                </a:solidFill>
              </a:rPr>
              <a:t>1</a:t>
            </a:r>
            <a:endParaRPr lang="en-US" sz="2400">
              <a:solidFill>
                <a:srgbClr val="FF0000"/>
              </a:solidFill>
            </a:endParaRPr>
          </a:p>
        </p:txBody>
      </p:sp>
      <p:sp>
        <p:nvSpPr>
          <p:cNvPr id="24" name="TextBox 23"/>
          <p:cNvSpPr txBox="1"/>
          <p:nvPr/>
        </p:nvSpPr>
        <p:spPr>
          <a:xfrm>
            <a:off x="4648200" y="2052935"/>
            <a:ext cx="685800" cy="461665"/>
          </a:xfrm>
          <a:prstGeom prst="rect">
            <a:avLst/>
          </a:prstGeom>
          <a:noFill/>
        </p:spPr>
        <p:txBody>
          <a:bodyPr wrap="square" rtlCol="0">
            <a:spAutoFit/>
          </a:bodyPr>
          <a:lstStyle/>
          <a:p>
            <a:r>
              <a:rPr lang="en-US" sz="2400" smtClean="0"/>
              <a:t>11</a:t>
            </a:r>
            <a:r>
              <a:rPr lang="en-US" sz="2400" smtClean="0">
                <a:solidFill>
                  <a:srgbClr val="FF0000"/>
                </a:solidFill>
              </a:rPr>
              <a:t>0</a:t>
            </a:r>
            <a:endParaRPr lang="en-US" sz="2400">
              <a:solidFill>
                <a:srgbClr val="FF0000"/>
              </a:solidFill>
            </a:endParaRPr>
          </a:p>
        </p:txBody>
      </p:sp>
      <p:sp>
        <p:nvSpPr>
          <p:cNvPr id="25" name="TextBox 24"/>
          <p:cNvSpPr txBox="1"/>
          <p:nvPr/>
        </p:nvSpPr>
        <p:spPr>
          <a:xfrm>
            <a:off x="4648200" y="2510135"/>
            <a:ext cx="685800" cy="461665"/>
          </a:xfrm>
          <a:prstGeom prst="rect">
            <a:avLst/>
          </a:prstGeom>
          <a:noFill/>
        </p:spPr>
        <p:txBody>
          <a:bodyPr wrap="square" rtlCol="0">
            <a:spAutoFit/>
          </a:bodyPr>
          <a:lstStyle/>
          <a:p>
            <a:r>
              <a:rPr lang="en-US" sz="2400" smtClean="0"/>
              <a:t>11</a:t>
            </a:r>
            <a:r>
              <a:rPr lang="en-US" sz="2400" smtClean="0">
                <a:solidFill>
                  <a:srgbClr val="FF0000"/>
                </a:solidFill>
              </a:rPr>
              <a:t>0</a:t>
            </a:r>
            <a:endParaRPr lang="en-US" sz="2400">
              <a:solidFill>
                <a:srgbClr val="FF0000"/>
              </a:solidFill>
            </a:endParaRPr>
          </a:p>
        </p:txBody>
      </p:sp>
      <p:sp>
        <p:nvSpPr>
          <p:cNvPr id="26" name="TextBox 25"/>
          <p:cNvSpPr txBox="1"/>
          <p:nvPr/>
        </p:nvSpPr>
        <p:spPr>
          <a:xfrm>
            <a:off x="4648200" y="3124200"/>
            <a:ext cx="685800" cy="461665"/>
          </a:xfrm>
          <a:prstGeom prst="rect">
            <a:avLst/>
          </a:prstGeom>
          <a:noFill/>
        </p:spPr>
        <p:txBody>
          <a:bodyPr wrap="square" rtlCol="0">
            <a:spAutoFit/>
          </a:bodyPr>
          <a:lstStyle/>
          <a:p>
            <a:r>
              <a:rPr lang="en-US" sz="2400" smtClean="0"/>
              <a:t>10</a:t>
            </a:r>
            <a:r>
              <a:rPr lang="en-US" sz="2400" smtClean="0">
                <a:solidFill>
                  <a:srgbClr val="FF0000"/>
                </a:solidFill>
              </a:rPr>
              <a:t>0</a:t>
            </a:r>
            <a:endParaRPr lang="en-US" sz="2400">
              <a:solidFill>
                <a:srgbClr val="FF0000"/>
              </a:solidFill>
            </a:endParaRPr>
          </a:p>
        </p:txBody>
      </p:sp>
      <p:sp>
        <p:nvSpPr>
          <p:cNvPr id="27" name="TextBox 26"/>
          <p:cNvSpPr txBox="1"/>
          <p:nvPr/>
        </p:nvSpPr>
        <p:spPr>
          <a:xfrm>
            <a:off x="3276600" y="4110335"/>
            <a:ext cx="685800" cy="461665"/>
          </a:xfrm>
          <a:prstGeom prst="rect">
            <a:avLst/>
          </a:prstGeom>
          <a:noFill/>
        </p:spPr>
        <p:txBody>
          <a:bodyPr wrap="square" rtlCol="0">
            <a:spAutoFit/>
          </a:bodyPr>
          <a:lstStyle/>
          <a:p>
            <a:r>
              <a:rPr lang="en-US" sz="2400" smtClean="0"/>
              <a:t>01</a:t>
            </a:r>
            <a:r>
              <a:rPr lang="en-US" sz="2400" smtClean="0">
                <a:solidFill>
                  <a:srgbClr val="FF0000"/>
                </a:solidFill>
              </a:rPr>
              <a:t>1</a:t>
            </a:r>
            <a:endParaRPr lang="en-US" sz="2400">
              <a:solidFill>
                <a:srgbClr val="FF0000"/>
              </a:solidFill>
            </a:endParaRPr>
          </a:p>
        </p:txBody>
      </p:sp>
      <p:sp>
        <p:nvSpPr>
          <p:cNvPr id="28" name="TextBox 27"/>
          <p:cNvSpPr txBox="1"/>
          <p:nvPr/>
        </p:nvSpPr>
        <p:spPr>
          <a:xfrm>
            <a:off x="3352800" y="5558135"/>
            <a:ext cx="685800" cy="461665"/>
          </a:xfrm>
          <a:prstGeom prst="rect">
            <a:avLst/>
          </a:prstGeom>
          <a:noFill/>
        </p:spPr>
        <p:txBody>
          <a:bodyPr wrap="square" rtlCol="0">
            <a:spAutoFit/>
          </a:bodyPr>
          <a:lstStyle/>
          <a:p>
            <a:r>
              <a:rPr lang="en-US" sz="2400" smtClean="0"/>
              <a:t>00</a:t>
            </a:r>
            <a:r>
              <a:rPr lang="en-US" sz="2400" smtClean="0">
                <a:solidFill>
                  <a:srgbClr val="FF0000"/>
                </a:solidFill>
              </a:rPr>
              <a:t>1</a:t>
            </a:r>
            <a:endParaRPr lang="en-US" sz="2400"/>
          </a:p>
        </p:txBody>
      </p:sp>
      <p:sp>
        <p:nvSpPr>
          <p:cNvPr id="29" name="TextBox 28"/>
          <p:cNvSpPr txBox="1"/>
          <p:nvPr/>
        </p:nvSpPr>
        <p:spPr>
          <a:xfrm>
            <a:off x="4648200" y="3657600"/>
            <a:ext cx="685800" cy="461665"/>
          </a:xfrm>
          <a:prstGeom prst="rect">
            <a:avLst/>
          </a:prstGeom>
          <a:noFill/>
        </p:spPr>
        <p:txBody>
          <a:bodyPr wrap="square" rtlCol="0">
            <a:spAutoFit/>
          </a:bodyPr>
          <a:lstStyle/>
          <a:p>
            <a:r>
              <a:rPr lang="en-US" sz="2400" smtClean="0"/>
              <a:t>01</a:t>
            </a:r>
            <a:r>
              <a:rPr lang="en-US" sz="2400" smtClean="0">
                <a:solidFill>
                  <a:srgbClr val="FF0000"/>
                </a:solidFill>
              </a:rPr>
              <a:t>1</a:t>
            </a:r>
            <a:endParaRPr lang="en-US" sz="2400">
              <a:solidFill>
                <a:srgbClr val="FF0000"/>
              </a:solidFill>
            </a:endParaRPr>
          </a:p>
        </p:txBody>
      </p:sp>
      <p:sp>
        <p:nvSpPr>
          <p:cNvPr id="30" name="TextBox 29"/>
          <p:cNvSpPr txBox="1"/>
          <p:nvPr/>
        </p:nvSpPr>
        <p:spPr>
          <a:xfrm>
            <a:off x="4648200" y="4415135"/>
            <a:ext cx="685800" cy="461665"/>
          </a:xfrm>
          <a:prstGeom prst="rect">
            <a:avLst/>
          </a:prstGeom>
          <a:noFill/>
        </p:spPr>
        <p:txBody>
          <a:bodyPr wrap="square" rtlCol="0">
            <a:spAutoFit/>
          </a:bodyPr>
          <a:lstStyle/>
          <a:p>
            <a:r>
              <a:rPr lang="en-US" sz="2400" smtClean="0"/>
              <a:t>01</a:t>
            </a:r>
            <a:r>
              <a:rPr lang="en-US" sz="2400" smtClean="0">
                <a:solidFill>
                  <a:srgbClr val="FF0000"/>
                </a:solidFill>
              </a:rPr>
              <a:t>0</a:t>
            </a:r>
            <a:endParaRPr lang="en-US" sz="2400">
              <a:solidFill>
                <a:srgbClr val="FF0000"/>
              </a:solidFill>
            </a:endParaRPr>
          </a:p>
        </p:txBody>
      </p:sp>
      <p:sp>
        <p:nvSpPr>
          <p:cNvPr id="31" name="TextBox 30"/>
          <p:cNvSpPr txBox="1"/>
          <p:nvPr/>
        </p:nvSpPr>
        <p:spPr>
          <a:xfrm>
            <a:off x="4724400" y="5177135"/>
            <a:ext cx="685800" cy="461665"/>
          </a:xfrm>
          <a:prstGeom prst="rect">
            <a:avLst/>
          </a:prstGeom>
          <a:noFill/>
        </p:spPr>
        <p:txBody>
          <a:bodyPr wrap="square" rtlCol="0">
            <a:spAutoFit/>
          </a:bodyPr>
          <a:lstStyle/>
          <a:p>
            <a:r>
              <a:rPr lang="en-US" sz="2400" smtClean="0"/>
              <a:t>00</a:t>
            </a:r>
            <a:r>
              <a:rPr lang="en-US" sz="2400" smtClean="0">
                <a:solidFill>
                  <a:srgbClr val="FF0000"/>
                </a:solidFill>
              </a:rPr>
              <a:t>1</a:t>
            </a:r>
            <a:endParaRPr lang="en-US" sz="2400">
              <a:solidFill>
                <a:srgbClr val="FF0000"/>
              </a:solidFill>
            </a:endParaRPr>
          </a:p>
        </p:txBody>
      </p:sp>
      <p:sp>
        <p:nvSpPr>
          <p:cNvPr id="32" name="TextBox 31"/>
          <p:cNvSpPr txBox="1"/>
          <p:nvPr/>
        </p:nvSpPr>
        <p:spPr>
          <a:xfrm>
            <a:off x="4724400" y="5939135"/>
            <a:ext cx="685800" cy="461665"/>
          </a:xfrm>
          <a:prstGeom prst="rect">
            <a:avLst/>
          </a:prstGeom>
          <a:noFill/>
        </p:spPr>
        <p:txBody>
          <a:bodyPr wrap="square" rtlCol="0">
            <a:spAutoFit/>
          </a:bodyPr>
          <a:lstStyle/>
          <a:p>
            <a:r>
              <a:rPr lang="en-US" sz="2400" smtClean="0"/>
              <a:t>00</a:t>
            </a:r>
            <a:r>
              <a:rPr lang="en-US" sz="2400" smtClean="0">
                <a:solidFill>
                  <a:srgbClr val="FF0000"/>
                </a:solidFill>
              </a:rPr>
              <a:t>0</a:t>
            </a:r>
            <a:endParaRPr lang="en-US" sz="2400">
              <a:solidFill>
                <a:srgbClr val="FF0000"/>
              </a:solidFill>
            </a:endParaRPr>
          </a:p>
        </p:txBody>
      </p:sp>
      <p:sp>
        <p:nvSpPr>
          <p:cNvPr id="33" name="Right Arrow 32"/>
          <p:cNvSpPr/>
          <p:nvPr/>
        </p:nvSpPr>
        <p:spPr>
          <a:xfrm rot="19337412">
            <a:off x="3953301" y="1757786"/>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rot="20028674">
            <a:off x="4108548" y="2824586"/>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rot="19337412">
            <a:off x="2734101" y="4653386"/>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rot="19337412">
            <a:off x="4105701" y="4033414"/>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9337412">
            <a:off x="4200099" y="5567786"/>
            <a:ext cx="533400" cy="152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rot="1331642">
            <a:off x="4105775" y="2114701"/>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rot="1331642">
            <a:off x="4123825" y="3219299"/>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rot="1331642">
            <a:off x="4181975" y="4476901"/>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331642">
            <a:off x="2734175" y="5467501"/>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rot="1331642">
            <a:off x="4258175" y="5962499"/>
            <a:ext cx="533400" cy="152400"/>
          </a:xfrm>
          <a:prstGeom prst="rightArrow">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edg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up)">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dissolve">
                                      <p:cBhvr>
                                        <p:cTn id="68" dur="5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dissolv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dissolv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up)">
                                      <p:cBhvr>
                                        <p:cTn id="93" dur="500"/>
                                        <p:tgtEl>
                                          <p:spTgt spid="20"/>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dissolve">
                                      <p:cBhvr>
                                        <p:cTn id="98" dur="500"/>
                                        <p:tgtEl>
                                          <p:spTgt spid="1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1"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dissolve">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down)">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dissolve">
                                      <p:cBhvr>
                                        <p:cTn id="113" dur="500"/>
                                        <p:tgtEl>
                                          <p:spTgt spid="27"/>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up)">
                                      <p:cBhvr>
                                        <p:cTn id="118" dur="50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dissolve">
                                      <p:cBhvr>
                                        <p:cTn id="123" dur="500"/>
                                        <p:tgtEl>
                                          <p:spTgt spid="2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1"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dissolve">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animEffect transition="in" filter="wipe(down)">
                                      <p:cBhvr>
                                        <p:cTn id="133" dur="500"/>
                                        <p:tgtEl>
                                          <p:spTgt spid="33"/>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dissolve">
                                      <p:cBhvr>
                                        <p:cTn id="138" dur="500"/>
                                        <p:tgtEl>
                                          <p:spTgt spid="23"/>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grpId="0" nodeType="clickEffect">
                                  <p:stCondLst>
                                    <p:cond delay="0"/>
                                  </p:stCondLst>
                                  <p:childTnLst>
                                    <p:set>
                                      <p:cBhvr>
                                        <p:cTn id="142" dur="1" fill="hold">
                                          <p:stCondLst>
                                            <p:cond delay="0"/>
                                          </p:stCondLst>
                                        </p:cTn>
                                        <p:tgtEl>
                                          <p:spTgt spid="38"/>
                                        </p:tgtEl>
                                        <p:attrNameLst>
                                          <p:attrName>style.visibility</p:attrName>
                                        </p:attrNameLst>
                                      </p:cBhvr>
                                      <p:to>
                                        <p:strVal val="visible"/>
                                      </p:to>
                                    </p:set>
                                    <p:animEffect transition="in" filter="wipe(up)">
                                      <p:cBhvr>
                                        <p:cTn id="143" dur="500"/>
                                        <p:tgtEl>
                                          <p:spTgt spid="38"/>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24"/>
                                        </p:tgtEl>
                                        <p:attrNameLst>
                                          <p:attrName>style.visibility</p:attrName>
                                        </p:attrNameLst>
                                      </p:cBhvr>
                                      <p:to>
                                        <p:strVal val="visible"/>
                                      </p:to>
                                    </p:set>
                                    <p:animEffect transition="in" filter="dissolve">
                                      <p:cBhvr>
                                        <p:cTn id="148" dur="500"/>
                                        <p:tgtEl>
                                          <p:spTgt spid="2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1" nodeType="clickEffect">
                                  <p:stCondLst>
                                    <p:cond delay="0"/>
                                  </p:stCondLst>
                                  <p:childTnLst>
                                    <p:set>
                                      <p:cBhvr>
                                        <p:cTn id="152" dur="1" fill="hold">
                                          <p:stCondLst>
                                            <p:cond delay="0"/>
                                          </p:stCondLst>
                                        </p:cTn>
                                        <p:tgtEl>
                                          <p:spTgt spid="18"/>
                                        </p:tgtEl>
                                        <p:attrNameLst>
                                          <p:attrName>style.visibility</p:attrName>
                                        </p:attrNameLst>
                                      </p:cBhvr>
                                      <p:to>
                                        <p:strVal val="visible"/>
                                      </p:to>
                                    </p:set>
                                    <p:animEffect transition="in" filter="dissolve">
                                      <p:cBhvr>
                                        <p:cTn id="153" dur="500"/>
                                        <p:tgtEl>
                                          <p:spTgt spid="18"/>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wipe(down)">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25"/>
                                        </p:tgtEl>
                                        <p:attrNameLst>
                                          <p:attrName>style.visibility</p:attrName>
                                        </p:attrNameLst>
                                      </p:cBhvr>
                                      <p:to>
                                        <p:strVal val="visible"/>
                                      </p:to>
                                    </p:set>
                                    <p:animEffect transition="in" filter="dissolve">
                                      <p:cBhvr>
                                        <p:cTn id="163" dur="500"/>
                                        <p:tgtEl>
                                          <p:spTgt spid="2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wipe(up)">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1" nodeType="clickEffect">
                                  <p:stCondLst>
                                    <p:cond delay="0"/>
                                  </p:stCondLst>
                                  <p:childTnLst>
                                    <p:set>
                                      <p:cBhvr>
                                        <p:cTn id="172" dur="1" fill="hold">
                                          <p:stCondLst>
                                            <p:cond delay="0"/>
                                          </p:stCondLst>
                                        </p:cTn>
                                        <p:tgtEl>
                                          <p:spTgt spid="25"/>
                                        </p:tgtEl>
                                        <p:attrNameLst>
                                          <p:attrName>style.visibility</p:attrName>
                                        </p:attrNameLst>
                                      </p:cBhvr>
                                      <p:to>
                                        <p:strVal val="visible"/>
                                      </p:to>
                                    </p:set>
                                    <p:animEffect transition="in" filter="dissolve">
                                      <p:cBhvr>
                                        <p:cTn id="173" dur="500"/>
                                        <p:tgtEl>
                                          <p:spTgt spid="2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26"/>
                                        </p:tgtEl>
                                        <p:attrNameLst>
                                          <p:attrName>style.visibility</p:attrName>
                                        </p:attrNameLst>
                                      </p:cBhvr>
                                      <p:to>
                                        <p:strVal val="visible"/>
                                      </p:to>
                                    </p:set>
                                    <p:animEffect transition="in" filter="dissolve">
                                      <p:cBhvr>
                                        <p:cTn id="178" dur="500"/>
                                        <p:tgtEl>
                                          <p:spTgt spid="26"/>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1" nodeType="clickEffect">
                                  <p:stCondLst>
                                    <p:cond delay="0"/>
                                  </p:stCondLst>
                                  <p:childTnLst>
                                    <p:set>
                                      <p:cBhvr>
                                        <p:cTn id="182" dur="1" fill="hold">
                                          <p:stCondLst>
                                            <p:cond delay="0"/>
                                          </p:stCondLst>
                                        </p:cTn>
                                        <p:tgtEl>
                                          <p:spTgt spid="27"/>
                                        </p:tgtEl>
                                        <p:attrNameLst>
                                          <p:attrName>style.visibility</p:attrName>
                                        </p:attrNameLst>
                                      </p:cBhvr>
                                      <p:to>
                                        <p:strVal val="visible"/>
                                      </p:to>
                                    </p:set>
                                    <p:animEffect transition="in" filter="dissolve">
                                      <p:cBhvr>
                                        <p:cTn id="183" dur="500"/>
                                        <p:tgtEl>
                                          <p:spTgt spid="2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36"/>
                                        </p:tgtEl>
                                        <p:attrNameLst>
                                          <p:attrName>style.visibility</p:attrName>
                                        </p:attrNameLst>
                                      </p:cBhvr>
                                      <p:to>
                                        <p:strVal val="visible"/>
                                      </p:to>
                                    </p:set>
                                    <p:animEffect transition="in" filter="wipe(down)">
                                      <p:cBhvr>
                                        <p:cTn id="188" dur="500"/>
                                        <p:tgtEl>
                                          <p:spTgt spid="3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29"/>
                                        </p:tgtEl>
                                        <p:attrNameLst>
                                          <p:attrName>style.visibility</p:attrName>
                                        </p:attrNameLst>
                                      </p:cBhvr>
                                      <p:to>
                                        <p:strVal val="visible"/>
                                      </p:to>
                                    </p:set>
                                    <p:animEffect transition="in" filter="dissolve">
                                      <p:cBhvr>
                                        <p:cTn id="193" dur="500"/>
                                        <p:tgtEl>
                                          <p:spTgt spid="29"/>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grpId="0" nodeType="clickEffect">
                                  <p:stCondLst>
                                    <p:cond delay="0"/>
                                  </p:stCondLst>
                                  <p:childTnLst>
                                    <p:set>
                                      <p:cBhvr>
                                        <p:cTn id="197" dur="1" fill="hold">
                                          <p:stCondLst>
                                            <p:cond delay="0"/>
                                          </p:stCondLst>
                                        </p:cTn>
                                        <p:tgtEl>
                                          <p:spTgt spid="40"/>
                                        </p:tgtEl>
                                        <p:attrNameLst>
                                          <p:attrName>style.visibility</p:attrName>
                                        </p:attrNameLst>
                                      </p:cBhvr>
                                      <p:to>
                                        <p:strVal val="visible"/>
                                      </p:to>
                                    </p:set>
                                    <p:animEffect transition="in" filter="wipe(up)">
                                      <p:cBhvr>
                                        <p:cTn id="198" dur="500"/>
                                        <p:tgtEl>
                                          <p:spTgt spid="40"/>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30"/>
                                        </p:tgtEl>
                                        <p:attrNameLst>
                                          <p:attrName>style.visibility</p:attrName>
                                        </p:attrNameLst>
                                      </p:cBhvr>
                                      <p:to>
                                        <p:strVal val="visible"/>
                                      </p:to>
                                    </p:set>
                                    <p:animEffect transition="in" filter="dissolve">
                                      <p:cBhvr>
                                        <p:cTn id="203" dur="500"/>
                                        <p:tgtEl>
                                          <p:spTgt spid="30"/>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1" nodeType="clickEffect">
                                  <p:stCondLst>
                                    <p:cond delay="0"/>
                                  </p:stCondLst>
                                  <p:childTnLst>
                                    <p:set>
                                      <p:cBhvr>
                                        <p:cTn id="207" dur="1" fill="hold">
                                          <p:stCondLst>
                                            <p:cond delay="0"/>
                                          </p:stCondLst>
                                        </p:cTn>
                                        <p:tgtEl>
                                          <p:spTgt spid="28"/>
                                        </p:tgtEl>
                                        <p:attrNameLst>
                                          <p:attrName>style.visibility</p:attrName>
                                        </p:attrNameLst>
                                      </p:cBhvr>
                                      <p:to>
                                        <p:strVal val="visible"/>
                                      </p:to>
                                    </p:set>
                                    <p:animEffect transition="in" filter="dissolve">
                                      <p:cBhvr>
                                        <p:cTn id="208" dur="500"/>
                                        <p:tgtEl>
                                          <p:spTgt spid="28"/>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4"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wipe(down)">
                                      <p:cBhvr>
                                        <p:cTn id="213" dur="500"/>
                                        <p:tgtEl>
                                          <p:spTgt spid="37"/>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31"/>
                                        </p:tgtEl>
                                        <p:attrNameLst>
                                          <p:attrName>style.visibility</p:attrName>
                                        </p:attrNameLst>
                                      </p:cBhvr>
                                      <p:to>
                                        <p:strVal val="visible"/>
                                      </p:to>
                                    </p:set>
                                    <p:animEffect transition="in" filter="dissolve">
                                      <p:cBhvr>
                                        <p:cTn id="218" dur="500"/>
                                        <p:tgtEl>
                                          <p:spTgt spid="31"/>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1" fill="hold" grpId="0" nodeType="clickEffect">
                                  <p:stCondLst>
                                    <p:cond delay="0"/>
                                  </p:stCondLst>
                                  <p:childTnLst>
                                    <p:set>
                                      <p:cBhvr>
                                        <p:cTn id="222" dur="1" fill="hold">
                                          <p:stCondLst>
                                            <p:cond delay="0"/>
                                          </p:stCondLst>
                                        </p:cTn>
                                        <p:tgtEl>
                                          <p:spTgt spid="42"/>
                                        </p:tgtEl>
                                        <p:attrNameLst>
                                          <p:attrName>style.visibility</p:attrName>
                                        </p:attrNameLst>
                                      </p:cBhvr>
                                      <p:to>
                                        <p:strVal val="visible"/>
                                      </p:to>
                                    </p:set>
                                    <p:animEffect transition="in" filter="wipe(up)">
                                      <p:cBhvr>
                                        <p:cTn id="223" dur="500"/>
                                        <p:tgtEl>
                                          <p:spTgt spid="42"/>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0" nodeType="clickEffect">
                                  <p:stCondLst>
                                    <p:cond delay="0"/>
                                  </p:stCondLst>
                                  <p:childTnLst>
                                    <p:set>
                                      <p:cBhvr>
                                        <p:cTn id="227" dur="1" fill="hold">
                                          <p:stCondLst>
                                            <p:cond delay="0"/>
                                          </p:stCondLst>
                                        </p:cTn>
                                        <p:tgtEl>
                                          <p:spTgt spid="32"/>
                                        </p:tgtEl>
                                        <p:attrNameLst>
                                          <p:attrName>style.visibility</p:attrName>
                                        </p:attrNameLst>
                                      </p:cBhvr>
                                      <p:to>
                                        <p:strVal val="visible"/>
                                      </p:to>
                                    </p:set>
                                    <p:animEffect transition="in" filter="dissolve">
                                      <p:cBhvr>
                                        <p:cTn id="2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P spid="10" grpId="0" animBg="1"/>
      <p:bldP spid="11" grpId="0"/>
      <p:bldP spid="11" grpId="1"/>
      <p:bldP spid="12" grpId="0"/>
      <p:bldP spid="12" grpId="1"/>
      <p:bldP spid="13" grpId="0" animBg="1"/>
      <p:bldP spid="14" grpId="0" animBg="1"/>
      <p:bldP spid="15" grpId="0"/>
      <p:bldP spid="16" grpId="0"/>
      <p:bldP spid="17" grpId="0"/>
      <p:bldP spid="17" grpId="1"/>
      <p:bldP spid="18" grpId="0"/>
      <p:bldP spid="18" grpId="1"/>
      <p:bldP spid="19" grpId="0" animBg="1"/>
      <p:bldP spid="20" grpId="0" animBg="1"/>
      <p:bldP spid="21" grpId="0"/>
      <p:bldP spid="22" grpId="0"/>
      <p:bldP spid="23" grpId="0"/>
      <p:bldP spid="24" grpId="0"/>
      <p:bldP spid="25" grpId="0"/>
      <p:bldP spid="25" grpId="1"/>
      <p:bldP spid="26" grpId="0"/>
      <p:bldP spid="27" grpId="0"/>
      <p:bldP spid="27" grpId="1"/>
      <p:bldP spid="28" grpId="0"/>
      <p:bldP spid="28" grpId="1"/>
      <p:bldP spid="29" grpId="0"/>
      <p:bldP spid="30" grpId="0"/>
      <p:bldP spid="31" grpId="0"/>
      <p:bldP spid="32"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5" name="TextBox 4"/>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xấp xỉ liên tiếp SAC (SAR)</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838200"/>
            <a:ext cx="8305800" cy="452431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So sánh thời gian chuyển đổi tối đa của ADC (digital ramp) 10 bit với mạch ADC SAC, với cùng tần số clock là 500 kHZ</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Bộ ADC digital ramp 10 bit, tần số clock là ½ MHz thì </a:t>
            </a:r>
          </a:p>
          <a:p>
            <a:r>
              <a:rPr lang="en-US" sz="2400" spc="-120" smtClean="0">
                <a:latin typeface="Tahoma" pitchFamily="34" charset="0"/>
                <a:ea typeface="Tahoma" pitchFamily="34" charset="0"/>
                <a:cs typeface="Tahoma" pitchFamily="34" charset="0"/>
              </a:rPr>
              <a:t>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(max) = (2</a:t>
            </a:r>
            <a:r>
              <a:rPr lang="en-US" sz="2400" spc="-120" baseline="30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 1) x 2</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s = 2046</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s </a:t>
            </a:r>
          </a:p>
          <a:p>
            <a:r>
              <a:rPr lang="en-US" sz="2400" spc="-120" smtClean="0">
                <a:latin typeface="Tahoma" pitchFamily="34" charset="0"/>
                <a:ea typeface="Tahoma" pitchFamily="34" charset="0"/>
                <a:cs typeface="Tahoma" pitchFamily="34" charset="0"/>
              </a:rPr>
              <a:t>Bộ ADC SAC 10 bit, cùng tần số clock thì thời gian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 nằm trong khoảng 10 chu kỳ clock</a:t>
            </a:r>
          </a:p>
          <a:p>
            <a:r>
              <a:rPr lang="en-US" sz="2400" spc="-120" smtClean="0">
                <a:latin typeface="Tahoma" pitchFamily="34" charset="0"/>
                <a:ea typeface="Tahoma" pitchFamily="34" charset="0"/>
                <a:cs typeface="Tahoma" pitchFamily="34" charset="0"/>
              </a:rPr>
              <a:t>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(max) = 10 x 2</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s = 20</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s</a:t>
            </a:r>
          </a:p>
          <a:p>
            <a:r>
              <a:rPr lang="en-US" sz="2400" spc="-120" smtClean="0">
                <a:latin typeface="Tahoma" pitchFamily="34" charset="0"/>
                <a:ea typeface="Tahoma" pitchFamily="34" charset="0"/>
                <a:cs typeface="Tahoma" pitchFamily="34" charset="0"/>
              </a:rPr>
              <a:t>Tức là nhanh hơn khoảng 100 lần.</a:t>
            </a:r>
          </a:p>
          <a:p>
            <a:endParaRPr lang="en-US" sz="2400"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Các ADC SAC thường chỉ có dạng IC, ta cần tham khảo thêm trong data book về cơ chế hoạt động của bộ điều khiển</a:t>
            </a:r>
            <a:endParaRPr lang="en-US" sz="2400" spc="-120">
              <a:latin typeface="Tahoma" pitchFamily="34" charset="0"/>
              <a:ea typeface="Tahoma" pitchFamily="34" charset="0"/>
              <a:cs typeface="Tahoma"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checkerboard(across)">
                                      <p:cBhvr>
                                        <p:cTn id="15" dur="500"/>
                                        <p:tgtEl>
                                          <p:spTgt spid="6">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checkerboard(across)">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checkerboard(across)">
                                      <p:cBhvr>
                                        <p:cTn id="23" dur="500"/>
                                        <p:tgtEl>
                                          <p:spTgt spid="6">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checkerboard(across)">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dissolve">
                                      <p:cBhvr>
                                        <p:cTn id="3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ADC 0804 (ADC 8bit - xấp xỉ liên tiếp SAC)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626476" y="1600200"/>
            <a:ext cx="5536324" cy="4339281"/>
          </a:xfrm>
          <a:prstGeom prst="rect">
            <a:avLst/>
          </a:prstGeom>
          <a:noFill/>
          <a:ln w="9525">
            <a:noFill/>
            <a:miter lim="800000"/>
            <a:headEnd/>
            <a:tailEnd/>
          </a:ln>
        </p:spPr>
      </p:pic>
      <p:sp>
        <p:nvSpPr>
          <p:cNvPr id="7" name="Rectangular Callout 6"/>
          <p:cNvSpPr/>
          <p:nvPr/>
        </p:nvSpPr>
        <p:spPr>
          <a:xfrm>
            <a:off x="4648200" y="1371600"/>
            <a:ext cx="1828800" cy="609600"/>
          </a:xfrm>
          <a:prstGeom prst="wedgeRectCallout">
            <a:avLst>
              <a:gd name="adj1" fmla="val -31281"/>
              <a:gd name="adj2" fmla="val 113992"/>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Các chân IC</a:t>
            </a:r>
            <a:endParaRPr lang="en-US" sz="2400" spc="-120">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ADC 0804 (thí dụ: ứng dụng)</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2819400" y="4343400"/>
            <a:ext cx="3810000" cy="23431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866900" y="742950"/>
            <a:ext cx="6134100" cy="3676650"/>
          </a:xfrm>
          <a:prstGeom prst="rect">
            <a:avLst/>
          </a:prstGeom>
          <a:noFill/>
          <a:ln w="9525">
            <a:noFill/>
            <a:miter lim="800000"/>
            <a:headEnd/>
            <a:tailEnd/>
          </a:ln>
        </p:spPr>
      </p:pic>
      <p:sp>
        <p:nvSpPr>
          <p:cNvPr id="7" name="Rectangular Callout 6"/>
          <p:cNvSpPr/>
          <p:nvPr/>
        </p:nvSpPr>
        <p:spPr>
          <a:xfrm>
            <a:off x="152400" y="4114800"/>
            <a:ext cx="1676400" cy="381000"/>
          </a:xfrm>
          <a:prstGeom prst="wedgeRectCallout">
            <a:avLst>
              <a:gd name="adj1" fmla="val 70347"/>
              <a:gd name="adj2" fmla="val 266680"/>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Timing signals</a:t>
            </a:r>
            <a:endParaRPr lang="en-US"/>
          </a:p>
        </p:txBody>
      </p:sp>
      <p:sp>
        <p:nvSpPr>
          <p:cNvPr id="8" name="Left Brace 7"/>
          <p:cNvSpPr/>
          <p:nvPr/>
        </p:nvSpPr>
        <p:spPr>
          <a:xfrm>
            <a:off x="2286000" y="4191000"/>
            <a:ext cx="457200" cy="2286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dissolv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up)">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Flash ADC 0804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228600" y="870679"/>
            <a:ext cx="4943475" cy="5834921"/>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800600" y="1676400"/>
            <a:ext cx="4181475" cy="1743075"/>
          </a:xfrm>
          <a:prstGeom prst="rect">
            <a:avLst/>
          </a:prstGeom>
          <a:noFill/>
          <a:ln w="9525">
            <a:noFill/>
            <a:miter lim="800000"/>
            <a:headEnd/>
            <a:tailEnd/>
          </a:ln>
        </p:spPr>
      </p:pic>
      <p:sp>
        <p:nvSpPr>
          <p:cNvPr id="7" name="TextBox 6"/>
          <p:cNvSpPr txBox="1"/>
          <p:nvPr/>
        </p:nvSpPr>
        <p:spPr>
          <a:xfrm>
            <a:off x="1981200" y="838200"/>
            <a:ext cx="2590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Flash ADC 3 bit</a:t>
            </a:r>
            <a:endParaRPr lang="en-US" sz="2400" spc="-120">
              <a:latin typeface="Tahoma" pitchFamily="34" charset="0"/>
              <a:ea typeface="Tahoma" pitchFamily="34" charset="0"/>
              <a:cs typeface="Tahoma" pitchFamily="34" charset="0"/>
            </a:endParaRPr>
          </a:p>
        </p:txBody>
      </p:sp>
      <p:sp>
        <p:nvSpPr>
          <p:cNvPr id="8" name="TextBox 7"/>
          <p:cNvSpPr txBox="1"/>
          <p:nvPr/>
        </p:nvSpPr>
        <p:spPr>
          <a:xfrm>
            <a:off x="5867400" y="986135"/>
            <a:ext cx="2590800" cy="461665"/>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Bảng sự thật </a:t>
            </a:r>
            <a:endParaRPr lang="en-US" sz="2400" spc="-120">
              <a:latin typeface="Tahoma" pitchFamily="34" charset="0"/>
              <a:ea typeface="Tahoma" pitchFamily="34" charset="0"/>
              <a:cs typeface="Tahoma" pitchFamily="34" charset="0"/>
            </a:endParaRPr>
          </a:p>
        </p:txBody>
      </p:sp>
      <p:sp>
        <p:nvSpPr>
          <p:cNvPr id="9" name="TextBox 8"/>
          <p:cNvSpPr txBox="1"/>
          <p:nvPr/>
        </p:nvSpPr>
        <p:spPr>
          <a:xfrm>
            <a:off x="4648200" y="4027944"/>
            <a:ext cx="4419600" cy="2677656"/>
          </a:xfrm>
          <a:prstGeom prst="rect">
            <a:avLst/>
          </a:prstGeom>
          <a:noFill/>
        </p:spPr>
        <p:txBody>
          <a:bodyPr wrap="square" rtlCol="0">
            <a:spAutoFit/>
          </a:bodyPr>
          <a:lstStyle/>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Dùng các bộ so sánh (7), </a:t>
            </a:r>
          </a:p>
          <a:p>
            <a:r>
              <a:rPr lang="en-US" sz="2400" spc="-120" smtClean="0">
                <a:latin typeface="Tahoma" pitchFamily="34" charset="0"/>
                <a:ea typeface="Tahoma" pitchFamily="34" charset="0"/>
                <a:cs typeface="Tahoma" pitchFamily="34" charset="0"/>
              </a:rPr>
              <a:t>tạo các ngõ ra tại bộ so sánh.</a:t>
            </a:r>
          </a:p>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Bộ mã hóa ưu tiên, tạo các ngõ ra số.</a:t>
            </a:r>
          </a:p>
          <a:p>
            <a:r>
              <a:rPr lang="en-US" sz="2400" spc="-120" smtClean="0">
                <a:solidFill>
                  <a:srgbClr val="FF0000"/>
                </a:solidFill>
                <a:latin typeface="Tahoma" pitchFamily="34" charset="0"/>
                <a:ea typeface="Tahoma" pitchFamily="34" charset="0"/>
                <a:cs typeface="Tahoma" pitchFamily="34" charset="0"/>
                <a:sym typeface="Wingdings"/>
              </a:rPr>
              <a:t></a:t>
            </a:r>
            <a:r>
              <a:rPr lang="en-US" sz="2400" spc="-120" smtClean="0">
                <a:latin typeface="Tahoma" pitchFamily="34" charset="0"/>
                <a:ea typeface="Tahoma" pitchFamily="34" charset="0"/>
                <a:cs typeface="Tahoma" pitchFamily="34" charset="0"/>
                <a:sym typeface="Wingdings"/>
              </a:rPr>
              <a:t> </a:t>
            </a:r>
            <a:r>
              <a:rPr lang="en-US" sz="2400" spc="-120" smtClean="0">
                <a:latin typeface="Tahoma" pitchFamily="34" charset="0"/>
                <a:ea typeface="Tahoma" pitchFamily="34" charset="0"/>
                <a:cs typeface="Tahoma" pitchFamily="34" charset="0"/>
              </a:rPr>
              <a:t>Thời gian chuyển đổi rất bé: </a:t>
            </a:r>
          </a:p>
          <a:p>
            <a:r>
              <a:rPr lang="en-US" sz="2400" spc="-120" smtClean="0">
                <a:latin typeface="Tahoma" pitchFamily="34" charset="0"/>
                <a:ea typeface="Tahoma" pitchFamily="34" charset="0"/>
                <a:cs typeface="Tahoma" pitchFamily="34" charset="0"/>
              </a:rPr>
              <a:t>thí dụ AD9020 là IC ADC flash, có t</a:t>
            </a:r>
            <a:r>
              <a:rPr lang="en-US" sz="2400" spc="-120" baseline="-25000" smtClean="0">
                <a:latin typeface="Tahoma" pitchFamily="34" charset="0"/>
                <a:ea typeface="Tahoma" pitchFamily="34" charset="0"/>
                <a:cs typeface="Tahoma" pitchFamily="34" charset="0"/>
              </a:rPr>
              <a:t>c</a:t>
            </a:r>
            <a:r>
              <a:rPr lang="en-US" sz="2400" spc="-120" smtClean="0">
                <a:latin typeface="Tahoma" pitchFamily="34" charset="0"/>
                <a:ea typeface="Tahoma" pitchFamily="34" charset="0"/>
                <a:cs typeface="Tahoma" pitchFamily="34" charset="0"/>
              </a:rPr>
              <a:t>(max) &lt; 17 ns    </a:t>
            </a:r>
            <a:endParaRPr lang="en-US" sz="2400" spc="-12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wedge">
                                      <p:cBhvr>
                                        <p:cTn id="22" dur="20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dissolve">
                                      <p:cBhvr>
                                        <p:cTn id="27" dur="500"/>
                                        <p:tgtEl>
                                          <p:spTgt spid="9">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dissolve">
                                      <p:cBhvr>
                                        <p:cTn id="30" dur="500"/>
                                        <p:tgtEl>
                                          <p:spTgt spid="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dissolve">
                                      <p:cBhvr>
                                        <p:cTn id="35" dur="5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Effect transition="in" filter="dissolve">
                                      <p:cBhvr>
                                        <p:cTn id="40" dur="500"/>
                                        <p:tgtEl>
                                          <p:spTgt spid="9">
                                            <p:txEl>
                                              <p:pRg st="3" end="3"/>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Effect transition="in" filter="dissolve">
                                      <p:cBhvr>
                                        <p:cTn id="4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phương pháp chuyển đổi A/D khác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838200"/>
            <a:ext cx="86106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ADC Digital Ramp lên/xuống (tracking ADC)</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714187" y="2366962"/>
            <a:ext cx="4467413" cy="2738438"/>
          </a:xfrm>
          <a:prstGeom prst="rect">
            <a:avLst/>
          </a:prstGeom>
          <a:noFill/>
          <a:ln w="9525">
            <a:noFill/>
            <a:miter lim="800000"/>
            <a:headEnd/>
            <a:tailEnd/>
          </a:ln>
        </p:spPr>
      </p:pic>
      <p:sp>
        <p:nvSpPr>
          <p:cNvPr id="6" name="TextBox 5"/>
          <p:cNvSpPr txBox="1"/>
          <p:nvPr/>
        </p:nvSpPr>
        <p:spPr>
          <a:xfrm>
            <a:off x="76200" y="3897868"/>
            <a:ext cx="1066800" cy="369332"/>
          </a:xfrm>
          <a:prstGeom prst="rect">
            <a:avLst/>
          </a:prstGeom>
          <a:noFill/>
        </p:spPr>
        <p:txBody>
          <a:bodyPr wrap="square" rtlCol="0">
            <a:spAutoFit/>
          </a:bodyPr>
          <a:lstStyle/>
          <a:p>
            <a:r>
              <a:rPr lang="en-US" smtClean="0">
                <a:latin typeface="Tahoma" pitchFamily="34" charset="0"/>
                <a:ea typeface="Tahoma" pitchFamily="34" charset="0"/>
                <a:cs typeface="Tahoma" pitchFamily="34" charset="0"/>
              </a:rPr>
              <a:t>Mã số ra</a:t>
            </a:r>
            <a:endParaRPr lang="en-US">
              <a:latin typeface="Tahoma" pitchFamily="34" charset="0"/>
              <a:ea typeface="Tahoma" pitchFamily="34" charset="0"/>
              <a:cs typeface="Tahoma" pitchFamily="34" charset="0"/>
            </a:endParaRPr>
          </a:p>
        </p:txBody>
      </p:sp>
      <p:sp>
        <p:nvSpPr>
          <p:cNvPr id="7" name="Rectangular Callout 6"/>
          <p:cNvSpPr/>
          <p:nvPr/>
        </p:nvSpPr>
        <p:spPr>
          <a:xfrm>
            <a:off x="3962400" y="2286000"/>
            <a:ext cx="2209800" cy="609600"/>
          </a:xfrm>
          <a:prstGeom prst="wedgeRectCallout">
            <a:avLst>
              <a:gd name="adj1" fmla="val -54801"/>
              <a:gd name="adj2" fmla="val 120709"/>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V</a:t>
            </a:r>
            <a:r>
              <a:rPr lang="en-US" baseline="-25000" smtClean="0">
                <a:latin typeface="Tahoma" pitchFamily="34" charset="0"/>
                <a:ea typeface="Tahoma" pitchFamily="34" charset="0"/>
                <a:cs typeface="Tahoma" pitchFamily="34" charset="0"/>
              </a:rPr>
              <a:t>A</a:t>
            </a:r>
            <a:r>
              <a:rPr lang="en-US" smtClean="0">
                <a:latin typeface="Tahoma" pitchFamily="34" charset="0"/>
                <a:ea typeface="Tahoma" pitchFamily="34" charset="0"/>
                <a:cs typeface="Tahoma" pitchFamily="34" charset="0"/>
              </a:rPr>
              <a:t>&lt;V</a:t>
            </a:r>
            <a:r>
              <a:rPr lang="en-US" baseline="-25000" smtClean="0">
                <a:latin typeface="Tahoma" pitchFamily="34" charset="0"/>
                <a:ea typeface="Tahoma" pitchFamily="34" charset="0"/>
                <a:cs typeface="Tahoma" pitchFamily="34" charset="0"/>
              </a:rPr>
              <a:t>AX</a:t>
            </a:r>
            <a:r>
              <a:rPr lang="en-US" smtClean="0">
                <a:latin typeface="Tahoma" pitchFamily="34" charset="0"/>
                <a:ea typeface="Tahoma" pitchFamily="34" charset="0"/>
                <a:cs typeface="Tahoma" pitchFamily="34" charset="0"/>
              </a:rPr>
              <a:t>: đếm lên</a:t>
            </a:r>
            <a:endParaRPr lang="en-US">
              <a:latin typeface="Tahoma" pitchFamily="34" charset="0"/>
              <a:ea typeface="Tahoma" pitchFamily="34" charset="0"/>
              <a:cs typeface="Tahoma" pitchFamily="34" charset="0"/>
            </a:endParaRPr>
          </a:p>
        </p:txBody>
      </p:sp>
      <p:sp>
        <p:nvSpPr>
          <p:cNvPr id="8" name="Rectangular Callout 7"/>
          <p:cNvSpPr/>
          <p:nvPr/>
        </p:nvSpPr>
        <p:spPr>
          <a:xfrm>
            <a:off x="2590800" y="5638800"/>
            <a:ext cx="2209800" cy="533400"/>
          </a:xfrm>
          <a:prstGeom prst="wedgeRectCallout">
            <a:avLst>
              <a:gd name="adj1" fmla="val -38721"/>
              <a:gd name="adj2" fmla="val -183129"/>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V</a:t>
            </a:r>
            <a:r>
              <a:rPr lang="en-US" baseline="-25000" smtClean="0">
                <a:latin typeface="Tahoma" pitchFamily="34" charset="0"/>
                <a:ea typeface="Tahoma" pitchFamily="34" charset="0"/>
                <a:cs typeface="Tahoma" pitchFamily="34" charset="0"/>
              </a:rPr>
              <a:t>A</a:t>
            </a:r>
            <a:r>
              <a:rPr lang="en-US" smtClean="0">
                <a:latin typeface="Tahoma" pitchFamily="34" charset="0"/>
                <a:ea typeface="Tahoma" pitchFamily="34" charset="0"/>
                <a:cs typeface="Tahoma" pitchFamily="34" charset="0"/>
              </a:rPr>
              <a:t>&gt;V</a:t>
            </a:r>
            <a:r>
              <a:rPr lang="en-US" baseline="-25000" smtClean="0">
                <a:latin typeface="Tahoma" pitchFamily="34" charset="0"/>
                <a:ea typeface="Tahoma" pitchFamily="34" charset="0"/>
                <a:cs typeface="Tahoma" pitchFamily="34" charset="0"/>
              </a:rPr>
              <a:t>AX</a:t>
            </a:r>
            <a:r>
              <a:rPr lang="en-US" smtClean="0">
                <a:latin typeface="Tahoma" pitchFamily="34" charset="0"/>
                <a:ea typeface="Tahoma" pitchFamily="34" charset="0"/>
                <a:cs typeface="Tahoma" pitchFamily="34" charset="0"/>
              </a:rPr>
              <a:t>: đếm xuống</a:t>
            </a:r>
            <a:endParaRPr lang="en-US">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5638800" y="4191000"/>
            <a:ext cx="3200400" cy="1571625"/>
          </a:xfrm>
          <a:prstGeom prst="rect">
            <a:avLst/>
          </a:prstGeom>
          <a:noFill/>
          <a:ln w="9525">
            <a:noFill/>
            <a:miter lim="800000"/>
            <a:headEnd/>
            <a:tailEnd/>
          </a:ln>
        </p:spPr>
      </p:pic>
      <p:sp>
        <p:nvSpPr>
          <p:cNvPr id="10" name="Rectangular Callout 9"/>
          <p:cNvSpPr/>
          <p:nvPr/>
        </p:nvSpPr>
        <p:spPr>
          <a:xfrm>
            <a:off x="4419600" y="3505200"/>
            <a:ext cx="1905000" cy="612648"/>
          </a:xfrm>
          <a:prstGeom prst="wedgeRectCallout">
            <a:avLst>
              <a:gd name="adj1" fmla="val 42928"/>
              <a:gd name="adj2" fmla="val 140468"/>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V</a:t>
            </a:r>
            <a:r>
              <a:rPr lang="en-US" baseline="-25000" smtClean="0">
                <a:latin typeface="Tahoma" pitchFamily="34" charset="0"/>
                <a:ea typeface="Tahoma" pitchFamily="34" charset="0"/>
                <a:cs typeface="Tahoma" pitchFamily="34" charset="0"/>
              </a:rPr>
              <a:t>A</a:t>
            </a:r>
            <a:r>
              <a:rPr lang="en-US" smtClean="0">
                <a:latin typeface="Tahoma" pitchFamily="34" charset="0"/>
                <a:ea typeface="Tahoma" pitchFamily="34" charset="0"/>
                <a:cs typeface="Tahoma" pitchFamily="34" charset="0"/>
              </a:rPr>
              <a:t>&lt;V</a:t>
            </a:r>
            <a:r>
              <a:rPr lang="en-US" baseline="-25000" smtClean="0">
                <a:latin typeface="Tahoma" pitchFamily="34" charset="0"/>
                <a:ea typeface="Tahoma" pitchFamily="34" charset="0"/>
                <a:cs typeface="Tahoma" pitchFamily="34" charset="0"/>
              </a:rPr>
              <a:t>AX</a:t>
            </a:r>
            <a:r>
              <a:rPr lang="en-US" smtClean="0">
                <a:latin typeface="Tahoma" pitchFamily="34" charset="0"/>
                <a:ea typeface="Tahoma" pitchFamily="34" charset="0"/>
                <a:cs typeface="Tahoma" pitchFamily="34" charset="0"/>
              </a:rPr>
              <a:t>: đếm lên</a:t>
            </a:r>
            <a:endParaRPr lang="en-US">
              <a:latin typeface="Tahoma" pitchFamily="34" charset="0"/>
              <a:ea typeface="Tahoma" pitchFamily="34" charset="0"/>
              <a:cs typeface="Tahoma" pitchFamily="34" charset="0"/>
            </a:endParaRPr>
          </a:p>
        </p:txBody>
      </p:sp>
      <p:sp>
        <p:nvSpPr>
          <p:cNvPr id="11" name="Rectangular Callout 10"/>
          <p:cNvSpPr/>
          <p:nvPr/>
        </p:nvSpPr>
        <p:spPr>
          <a:xfrm>
            <a:off x="6477000" y="3048000"/>
            <a:ext cx="2362200" cy="533400"/>
          </a:xfrm>
          <a:prstGeom prst="wedgeRectCallout">
            <a:avLst>
              <a:gd name="adj1" fmla="val -19407"/>
              <a:gd name="adj2" fmla="val 226252"/>
            </a:avLst>
          </a:prstGeom>
          <a:gradFill>
            <a:gsLst>
              <a:gs pos="0">
                <a:srgbClr val="000082"/>
              </a:gs>
              <a:gs pos="30000">
                <a:srgbClr val="66008F"/>
              </a:gs>
              <a:gs pos="64999">
                <a:srgbClr val="BA0066"/>
              </a:gs>
              <a:gs pos="89999">
                <a:srgbClr val="FF0000"/>
              </a:gs>
              <a:gs pos="100000">
                <a:srgbClr val="FF82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ahoma" pitchFamily="34" charset="0"/>
                <a:ea typeface="Tahoma" pitchFamily="34" charset="0"/>
                <a:cs typeface="Tahoma" pitchFamily="34" charset="0"/>
              </a:rPr>
              <a:t>V</a:t>
            </a:r>
            <a:r>
              <a:rPr lang="en-US" baseline="-25000" smtClean="0">
                <a:latin typeface="Tahoma" pitchFamily="34" charset="0"/>
                <a:ea typeface="Tahoma" pitchFamily="34" charset="0"/>
                <a:cs typeface="Tahoma" pitchFamily="34" charset="0"/>
              </a:rPr>
              <a:t>A</a:t>
            </a:r>
            <a:r>
              <a:rPr lang="en-US" smtClean="0">
                <a:latin typeface="Tahoma" pitchFamily="34" charset="0"/>
                <a:ea typeface="Tahoma" pitchFamily="34" charset="0"/>
                <a:cs typeface="Tahoma" pitchFamily="34" charset="0"/>
              </a:rPr>
              <a:t>&gt;V</a:t>
            </a:r>
            <a:r>
              <a:rPr lang="en-US" baseline="-25000" smtClean="0">
                <a:latin typeface="Tahoma" pitchFamily="34" charset="0"/>
                <a:ea typeface="Tahoma" pitchFamily="34" charset="0"/>
                <a:cs typeface="Tahoma" pitchFamily="34" charset="0"/>
              </a:rPr>
              <a:t>AX</a:t>
            </a:r>
            <a:r>
              <a:rPr lang="en-US" smtClean="0">
                <a:latin typeface="Tahoma" pitchFamily="34" charset="0"/>
                <a:ea typeface="Tahoma" pitchFamily="34" charset="0"/>
                <a:cs typeface="Tahoma" pitchFamily="34" charset="0"/>
              </a:rPr>
              <a:t>: đếm xuống</a:t>
            </a:r>
            <a:endParaRPr lang="en-US">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ssolv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2000" fill="hold"/>
                                        <p:tgtEl>
                                          <p:spTgt spid="6"/>
                                        </p:tgtEl>
                                        <p:attrNameLst>
                                          <p:attrName>ppt_x</p:attrName>
                                        </p:attrNameLst>
                                      </p:cBhvr>
                                      <p:tavLst>
                                        <p:tav tm="0">
                                          <p:val>
                                            <p:strVal val="1+#ppt_w/2"/>
                                          </p:val>
                                        </p:tav>
                                        <p:tav tm="100000">
                                          <p:val>
                                            <p:strVal val="#ppt_x"/>
                                          </p:val>
                                        </p:tav>
                                      </p:tavLst>
                                    </p:anim>
                                    <p:anim calcmode="lin" valueType="num">
                                      <p:cBhvr additive="base">
                                        <p:cTn id="18" dur="2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051"/>
                                        </p:tgtEl>
                                        <p:attrNameLst>
                                          <p:attrName>style.visibility</p:attrName>
                                        </p:attrNameLst>
                                      </p:cBhvr>
                                      <p:to>
                                        <p:strVal val="visible"/>
                                      </p:to>
                                    </p:set>
                                    <p:animEffect transition="in" filter="dissolve">
                                      <p:cBhvr>
                                        <p:cTn id="23" dur="500"/>
                                        <p:tgtEl>
                                          <p:spTgt spid="205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dissolv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dissolv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phương pháp chuyển đổi A/D khác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762000"/>
            <a:ext cx="8610600" cy="83099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ADC dùng tích phân 1 độ dốc</a:t>
            </a:r>
            <a:r>
              <a:rPr lang="en-US" sz="2400" spc="-120" smtClean="0">
                <a:latin typeface="Tahoma" pitchFamily="34" charset="0"/>
                <a:ea typeface="Tahoma" pitchFamily="34" charset="0"/>
                <a:cs typeface="Tahoma" pitchFamily="34" charset="0"/>
              </a:rPr>
              <a:t>:</a:t>
            </a:r>
            <a:endParaRPr lang="en-US" sz="2400" i="1"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Tín hiệu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được bộ tích phân tạo tín hiệu dốc (thay vì A</a:t>
            </a:r>
            <a:r>
              <a:rPr lang="en-US" sz="2400" spc="-120" baseline="-25000" smtClean="0">
                <a:latin typeface="Tahoma" pitchFamily="34" charset="0"/>
                <a:ea typeface="Tahoma" pitchFamily="34" charset="0"/>
                <a:cs typeface="Tahoma" pitchFamily="34" charset="0"/>
              </a:rPr>
              <a:t>DAC</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09550" y="1905000"/>
            <a:ext cx="3752850" cy="20955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86400" y="2209800"/>
            <a:ext cx="2667000" cy="2133600"/>
          </a:xfrm>
          <a:prstGeom prst="rect">
            <a:avLst/>
          </a:prstGeom>
          <a:noFill/>
          <a:ln w="9525">
            <a:noFill/>
            <a:miter lim="800000"/>
            <a:headEnd/>
            <a:tailEnd/>
          </a:ln>
        </p:spPr>
      </p:pic>
      <p:sp>
        <p:nvSpPr>
          <p:cNvPr id="7" name="Right Arrow 6"/>
          <p:cNvSpPr/>
          <p:nvPr/>
        </p:nvSpPr>
        <p:spPr>
          <a:xfrm rot="10800000">
            <a:off x="4343400" y="32004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3429000" y="1600200"/>
            <a:ext cx="1981200" cy="914400"/>
          </a:xfrm>
          <a:prstGeom prst="wedgeRectCallout">
            <a:avLst>
              <a:gd name="adj1" fmla="val -73930"/>
              <a:gd name="adj2" fmla="val 27177"/>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20" smtClean="0">
                <a:latin typeface="Tahoma" pitchFamily="34" charset="0"/>
                <a:ea typeface="Tahoma" pitchFamily="34" charset="0"/>
                <a:cs typeface="Tahoma" pitchFamily="34" charset="0"/>
              </a:rPr>
              <a:t>V</a:t>
            </a:r>
            <a:r>
              <a:rPr lang="en-US" spc="-120" baseline="-25000" smtClean="0">
                <a:latin typeface="Tahoma" pitchFamily="34" charset="0"/>
                <a:ea typeface="Tahoma" pitchFamily="34" charset="0"/>
                <a:cs typeface="Tahoma" pitchFamily="34" charset="0"/>
              </a:rPr>
              <a:t>AX</a:t>
            </a:r>
            <a:r>
              <a:rPr lang="en-US" spc="-120" smtClean="0">
                <a:latin typeface="Tahoma" pitchFamily="34" charset="0"/>
                <a:ea typeface="Tahoma" pitchFamily="34" charset="0"/>
                <a:cs typeface="Tahoma" pitchFamily="34" charset="0"/>
              </a:rPr>
              <a:t> phụ thuộc R, C , giá trị phụ thuộc vào nhiệt độ</a:t>
            </a:r>
            <a:endParaRPr lang="en-US" spc="-120">
              <a:latin typeface="Tahoma" pitchFamily="34" charset="0"/>
              <a:ea typeface="Tahoma" pitchFamily="34" charset="0"/>
              <a:cs typeface="Tahoma" pitchFamily="34" charset="0"/>
            </a:endParaRPr>
          </a:p>
        </p:txBody>
      </p:sp>
      <p:sp>
        <p:nvSpPr>
          <p:cNvPr id="9" name="TextBox 8"/>
          <p:cNvSpPr txBox="1"/>
          <p:nvPr/>
        </p:nvSpPr>
        <p:spPr>
          <a:xfrm>
            <a:off x="228600" y="5135940"/>
            <a:ext cx="8610600" cy="156966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ADC dùng tích phân 2 độ dốc</a:t>
            </a:r>
            <a:r>
              <a:rPr lang="en-US" sz="2400" spc="-120" smtClean="0">
                <a:latin typeface="Tahoma" pitchFamily="34" charset="0"/>
                <a:ea typeface="Tahoma" pitchFamily="34" charset="0"/>
                <a:cs typeface="Tahoma" pitchFamily="34" charset="0"/>
              </a:rPr>
              <a:t>:</a:t>
            </a:r>
            <a:endParaRPr lang="en-US" sz="2400" i="1" spc="-120" smtClean="0">
              <a:latin typeface="Tahoma" pitchFamily="34" charset="0"/>
              <a:ea typeface="Tahoma" pitchFamily="34" charset="0"/>
              <a:cs typeface="Tahoma" pitchFamily="34" charset="0"/>
            </a:endParaRPr>
          </a:p>
          <a:p>
            <a:r>
              <a:rPr lang="en-US" sz="2400" spc="-120" smtClean="0">
                <a:latin typeface="Tahoma" pitchFamily="34" charset="0"/>
                <a:ea typeface="Tahoma" pitchFamily="34" charset="0"/>
                <a:cs typeface="Tahoma" pitchFamily="34" charset="0"/>
              </a:rPr>
              <a:t>Tín hiệu V</a:t>
            </a:r>
            <a:r>
              <a:rPr lang="en-US" sz="2400" spc="-120" baseline="-25000" smtClean="0">
                <a:latin typeface="Tahoma" pitchFamily="34" charset="0"/>
                <a:ea typeface="Tahoma" pitchFamily="34" charset="0"/>
                <a:cs typeface="Tahoma" pitchFamily="34" charset="0"/>
              </a:rPr>
              <a:t>AX</a:t>
            </a:r>
            <a:r>
              <a:rPr lang="en-US" sz="2400" spc="-120" smtClean="0">
                <a:latin typeface="Tahoma" pitchFamily="34" charset="0"/>
                <a:ea typeface="Tahoma" pitchFamily="34" charset="0"/>
                <a:cs typeface="Tahoma" pitchFamily="34" charset="0"/>
              </a:rPr>
              <a:t> được bộ tích phân tạo tín hiệu 2 độ dốc loại trừ được ảnh hưởng của R, C theo nhiệt độ cũng như Voff-set của op – amp.</a:t>
            </a:r>
          </a:p>
          <a:p>
            <a:r>
              <a:rPr lang="en-US" sz="2400" spc="-120" smtClean="0">
                <a:latin typeface="Tahoma" pitchFamily="34" charset="0"/>
                <a:ea typeface="Tahoma" pitchFamily="34" charset="0"/>
                <a:cs typeface="Tahoma" pitchFamily="34" charset="0"/>
              </a:rPr>
              <a:t>Dạng ADC có tốc độ rất chậm (thường tc = 10ms đến 100 ms).  </a:t>
            </a:r>
            <a:endParaRPr lang="en-US" sz="2400" spc="-120">
              <a:latin typeface="Tahoma" pitchFamily="34" charset="0"/>
              <a:ea typeface="Tahoma" pitchFamily="34" charset="0"/>
              <a:cs typeface="Tahoma" pitchFamily="34" charset="0"/>
            </a:endParaRPr>
          </a:p>
        </p:txBody>
      </p:sp>
      <p:sp>
        <p:nvSpPr>
          <p:cNvPr id="10" name="Rectangular Callout 9"/>
          <p:cNvSpPr/>
          <p:nvPr/>
        </p:nvSpPr>
        <p:spPr>
          <a:xfrm>
            <a:off x="762000" y="4419600"/>
            <a:ext cx="4724400" cy="762000"/>
          </a:xfrm>
          <a:prstGeom prst="wedgeRectCallout">
            <a:avLst>
              <a:gd name="adj1" fmla="val -44166"/>
              <a:gd name="adj2" fmla="val -148843"/>
            </a:avLst>
          </a:prstGeom>
          <a:blipFill>
            <a:blip r:embed="rId5"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20" smtClean="0">
                <a:latin typeface="Tahoma" pitchFamily="34" charset="0"/>
                <a:ea typeface="Tahoma" pitchFamily="34" charset="0"/>
                <a:cs typeface="Tahoma" pitchFamily="34" charset="0"/>
              </a:rPr>
              <a:t>Điện áp off-set phụ thuôc loại op – amp, nhiệt độ, ảnh hưởng đến  thời gian chuyển đổi  tc.</a:t>
            </a:r>
            <a:endParaRPr lang="en-US" spc="-120">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dissolv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edge">
                                      <p:cBhvr>
                                        <p:cTn id="17" dur="2000"/>
                                        <p:tgtEl>
                                          <p:spTgt spid="10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heckerboard(across)">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dissolve">
                                      <p:cBhvr>
                                        <p:cTn id="38" dur="500"/>
                                        <p:tgtEl>
                                          <p:spTgt spid="9">
                                            <p:txEl>
                                              <p:pRg st="0" end="0"/>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dissolve">
                                      <p:cBhvr>
                                        <p:cTn id="41" dur="500"/>
                                        <p:tgtEl>
                                          <p:spTgt spid="9">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Effect transition="in" filter="strips(downRight)">
                                      <p:cBhvr>
                                        <p:cTn id="4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phương pháp chuyển đổi A/D khác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152400" y="1371600"/>
            <a:ext cx="8610600" cy="341632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ADC dùng phương pháp chuyển đổi điện áp – tần số</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Không dùng DAC</a:t>
            </a:r>
          </a:p>
          <a:p>
            <a:r>
              <a:rPr lang="en-US" sz="2400" spc="-120" smtClean="0">
                <a:latin typeface="Tahoma" pitchFamily="34" charset="0"/>
                <a:ea typeface="Tahoma" pitchFamily="34" charset="0"/>
                <a:cs typeface="Tahoma" pitchFamily="34" charset="0"/>
              </a:rPr>
              <a:t>Dùng bộ VCO (voltage – controlled oscillator) tạo tần số ra thay đổi theo điện áp V</a:t>
            </a:r>
            <a:r>
              <a:rPr lang="en-US" sz="2400" spc="-120" baseline="-25000" smtClean="0">
                <a:latin typeface="Tahoma" pitchFamily="34" charset="0"/>
                <a:ea typeface="Tahoma" pitchFamily="34" charset="0"/>
                <a:cs typeface="Tahoma" pitchFamily="34" charset="0"/>
              </a:rPr>
              <a:t>A</a:t>
            </a:r>
            <a:r>
              <a:rPr lang="en-US" sz="2400" spc="-120" smtClean="0">
                <a:latin typeface="Tahoma" pitchFamily="34" charset="0"/>
                <a:ea typeface="Tahoma" pitchFamily="34" charset="0"/>
                <a:cs typeface="Tahoma" pitchFamily="34" charset="0"/>
              </a:rPr>
              <a:t> vào.</a:t>
            </a:r>
          </a:p>
          <a:p>
            <a:r>
              <a:rPr lang="en-US" sz="2400" spc="-120" smtClean="0">
                <a:latin typeface="Tahoma" pitchFamily="34" charset="0"/>
                <a:ea typeface="Tahoma" pitchFamily="34" charset="0"/>
                <a:cs typeface="Tahoma" pitchFamily="34" charset="0"/>
              </a:rPr>
              <a:t>Khi đếm các tần số ra này với cùng thời khoảng, ta có tín hiệu số ra tỉ lệ với điện áp vào.</a:t>
            </a:r>
          </a:p>
          <a:p>
            <a:r>
              <a:rPr lang="en-US" sz="2400" spc="-120" smtClean="0">
                <a:latin typeface="Tahoma" pitchFamily="34" charset="0"/>
                <a:ea typeface="Tahoma" pitchFamily="34" charset="0"/>
                <a:cs typeface="Tahoma" pitchFamily="34" charset="0"/>
              </a:rPr>
              <a:t>Mạch đơn giản, nhưng không có độ chính xác cao (&lt;0,1%).</a:t>
            </a:r>
          </a:p>
          <a:p>
            <a:r>
              <a:rPr lang="en-US" sz="2400" spc="-120" smtClean="0">
                <a:latin typeface="Tahoma" pitchFamily="34" charset="0"/>
                <a:ea typeface="Tahoma" pitchFamily="34" charset="0"/>
                <a:cs typeface="Tahoma" pitchFamily="34" charset="0"/>
              </a:rPr>
              <a:t>Được dùng nhiều trong môi trường công nghiệp (nhiều nhiễu) khi cần truyền tín hiệu analog từ cảm biến đếm máy tính (dùng tín hiệu số)</a:t>
            </a:r>
            <a:endParaRPr lang="en-US" sz="2400" spc="-120">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dissolv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dissolv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phương pháp chuyển đổi A/D khác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838200"/>
            <a:ext cx="86106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ADC dùng phương pháp điều chế sigma – delta</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lấy mẫu và giữ: SOH (sample and hold)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04800" y="838200"/>
            <a:ext cx="8610600" cy="461665"/>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Sơ đồ đơn giản hóa</a:t>
            </a:r>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922350" y="1905000"/>
            <a:ext cx="7002450" cy="3343275"/>
          </a:xfrm>
          <a:prstGeom prst="rect">
            <a:avLst/>
          </a:prstGeom>
          <a:noFill/>
          <a:ln w="9525">
            <a:noFill/>
            <a:miter lim="800000"/>
            <a:headEnd/>
            <a:tailEnd/>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dissolve">
                                      <p:cBhvr>
                                        <p:cTn id="1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04800" y="482025"/>
            <a:ext cx="4267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Ý niệm </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 name="Picture 2"/>
          <p:cNvPicPr>
            <a:picLocks noChangeAspect="1" noChangeArrowheads="1"/>
          </p:cNvPicPr>
          <p:nvPr/>
        </p:nvPicPr>
        <p:blipFill>
          <a:blip r:embed="rId3" cstate="print"/>
          <a:srcRect/>
          <a:stretch>
            <a:fillRect/>
          </a:stretch>
        </p:blipFill>
        <p:spPr bwMode="auto">
          <a:xfrm>
            <a:off x="423355" y="1871663"/>
            <a:ext cx="8339645" cy="2700337"/>
          </a:xfrm>
          <a:prstGeom prst="rect">
            <a:avLst/>
          </a:prstGeom>
          <a:noFill/>
          <a:ln w="9525">
            <a:noFill/>
            <a:miter lim="800000"/>
            <a:headEnd/>
            <a:tailEnd/>
          </a:ln>
        </p:spPr>
      </p:pic>
      <p:sp>
        <p:nvSpPr>
          <p:cNvPr id="9" name="TextBox 8"/>
          <p:cNvSpPr txBox="1"/>
          <p:nvPr/>
        </p:nvSpPr>
        <p:spPr>
          <a:xfrm>
            <a:off x="457200" y="4876800"/>
            <a:ext cx="81534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Bộ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ADC</a:t>
            </a:r>
            <a:r>
              <a:rPr lang="en-US" sz="2400" spc="-120" smtClean="0">
                <a:latin typeface="Tahoma" pitchFamily="34" charset="0"/>
                <a:ea typeface="Tahoma" pitchFamily="34" charset="0"/>
                <a:cs typeface="Tahoma" pitchFamily="34" charset="0"/>
              </a:rPr>
              <a:t> (Analog to Digital Converter) và </a:t>
            </a:r>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DAC </a:t>
            </a:r>
            <a:r>
              <a:rPr lang="en-US" sz="2400" spc="-120" smtClean="0">
                <a:latin typeface="Tahoma" pitchFamily="34" charset="0"/>
                <a:ea typeface="Tahoma" pitchFamily="34" charset="0"/>
                <a:cs typeface="Tahoma" pitchFamily="34" charset="0"/>
              </a:rPr>
              <a:t>(Digital to Analog Converter) được dùng làm giao diện cho máy tính với thế giới analog, cho phép máy tính giám sát và điều khiển các biến vật lý </a:t>
            </a:r>
            <a:endParaRPr lang="en-US" sz="2400" spc="-120">
              <a:latin typeface="Tahoma" pitchFamily="34" charset="0"/>
              <a:ea typeface="Tahoma" pitchFamily="34" charset="0"/>
              <a:cs typeface="Tahoma" pitchFamily="34" charset="0"/>
            </a:endParaRPr>
          </a:p>
        </p:txBody>
      </p:sp>
      <p:sp>
        <p:nvSpPr>
          <p:cNvPr id="11" name="Rectangular Callout 10"/>
          <p:cNvSpPr/>
          <p:nvPr/>
        </p:nvSpPr>
        <p:spPr>
          <a:xfrm>
            <a:off x="2590800" y="304800"/>
            <a:ext cx="2362200" cy="762000"/>
          </a:xfrm>
          <a:prstGeom prst="wedgeRectCallout">
            <a:avLst>
              <a:gd name="adj1" fmla="val -19042"/>
              <a:gd name="adj2" fmla="val 241604"/>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ADC (Analog to Digital Converter)</a:t>
            </a:r>
            <a:endParaRPr lang="en-US" sz="2400" spc="-120">
              <a:latin typeface="Tahoma" pitchFamily="34" charset="0"/>
              <a:ea typeface="Tahoma" pitchFamily="34" charset="0"/>
              <a:cs typeface="Tahoma" pitchFamily="34" charset="0"/>
            </a:endParaRPr>
          </a:p>
        </p:txBody>
      </p:sp>
      <p:sp>
        <p:nvSpPr>
          <p:cNvPr id="12" name="Rectangular Callout 11"/>
          <p:cNvSpPr/>
          <p:nvPr/>
        </p:nvSpPr>
        <p:spPr>
          <a:xfrm>
            <a:off x="5257800" y="381000"/>
            <a:ext cx="2895600" cy="914400"/>
          </a:xfrm>
          <a:prstGeom prst="wedgeRectCallout">
            <a:avLst>
              <a:gd name="adj1" fmla="val -30260"/>
              <a:gd name="adj2" fmla="val 181903"/>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120" smtClean="0">
                <a:latin typeface="Tahoma" pitchFamily="34" charset="0"/>
                <a:ea typeface="Tahoma" pitchFamily="34" charset="0"/>
                <a:cs typeface="Tahoma" pitchFamily="34" charset="0"/>
              </a:rPr>
              <a:t>DAC (Digital to Analog Converter)</a:t>
            </a:r>
            <a:endParaRPr lang="en-US" sz="2400" spc="-120">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11"/>
                                        </p:tgtEl>
                                      </p:cBhvr>
                                    </p:animEffect>
                                    <p:set>
                                      <p:cBhvr>
                                        <p:cTn id="23" dur="1" fill="hold">
                                          <p:stCondLst>
                                            <p:cond delay="19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2000"/>
                                        <p:tgtEl>
                                          <p:spTgt spid="12"/>
                                        </p:tgtEl>
                                      </p:cBhvr>
                                    </p:animEffect>
                                    <p:set>
                                      <p:cBhvr>
                                        <p:cTn id="28" dur="1" fill="hold">
                                          <p:stCondLst>
                                            <p:cond delay="19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2" grpId="0" animBg="1"/>
      <p:bldP spid="1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3" name="TextBox 2"/>
          <p:cNvSpPr txBox="1"/>
          <p:nvPr/>
        </p:nvSpPr>
        <p:spPr>
          <a:xfrm>
            <a:off x="228600" y="152400"/>
            <a:ext cx="83820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ADC có Ghép kênh tại ngõ vào</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1447800" y="1143000"/>
            <a:ext cx="6085800" cy="52578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edge">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1</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2046744"/>
            <a:ext cx="8458200" cy="2754600"/>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1. Physical variables that we want to measure, such as temperature, pressure, humidity, distance velocity, and so on, are continuously variable quantities. </a:t>
            </a:r>
          </a:p>
          <a:p>
            <a:pPr algn="just">
              <a:spcBef>
                <a:spcPts val="600"/>
              </a:spcBef>
            </a:pPr>
            <a:r>
              <a:rPr lang="en-US" sz="2400" spc="-100" smtClean="0">
                <a:latin typeface="Tahoma" pitchFamily="34" charset="0"/>
                <a:ea typeface="Tahoma" pitchFamily="34" charset="0"/>
                <a:cs typeface="Tahoma" pitchFamily="34" charset="0"/>
              </a:rPr>
              <a:t>A transducer can be used to translate these quantities into an electrical signal of voltage or current that fluctuates in proportion to the physical variable. These continuously variable voltage or current signals are called </a:t>
            </a: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analog signals.</a:t>
            </a:r>
            <a:endParaRPr lang="en-US" sz="24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2</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2046744"/>
            <a:ext cx="8458200" cy="2908489"/>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2. To measure a physical variable, a digital system must assign a binary number to the analog value that is present at that instant. This is accomplished by an </a:t>
            </a: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A/D converter</a:t>
            </a:r>
            <a:r>
              <a:rPr lang="en-US" sz="2400" spc="-100" smtClean="0">
                <a:latin typeface="Tahoma" pitchFamily="34" charset="0"/>
                <a:ea typeface="Tahoma" pitchFamily="34" charset="0"/>
                <a:cs typeface="Tahoma" pitchFamily="34" charset="0"/>
              </a:rPr>
              <a:t>.</a:t>
            </a:r>
          </a:p>
          <a:p>
            <a:pPr algn="just">
              <a:spcBef>
                <a:spcPts val="600"/>
              </a:spcBef>
            </a:pPr>
            <a:r>
              <a:rPr lang="en-US" sz="2400" spc="-100" smtClean="0">
                <a:latin typeface="Tahoma" pitchFamily="34" charset="0"/>
                <a:ea typeface="Tahoma" pitchFamily="34" charset="0"/>
                <a:cs typeface="Tahoma" pitchFamily="34" charset="0"/>
              </a:rPr>
              <a:t>To generate variable voltages or current values that can control</a:t>
            </a:r>
          </a:p>
          <a:p>
            <a:pPr algn="just">
              <a:spcBef>
                <a:spcPts val="600"/>
              </a:spcBef>
            </a:pPr>
            <a:r>
              <a:rPr lang="en-US" sz="2400" spc="-100" smtClean="0">
                <a:latin typeface="Tahoma" pitchFamily="34" charset="0"/>
                <a:ea typeface="Tahoma" pitchFamily="34" charset="0"/>
                <a:cs typeface="Tahoma" pitchFamily="34" charset="0"/>
              </a:rPr>
              <a:t>physical processes, a digital system must translate binary numbers into a voltage or current magnitude. </a:t>
            </a:r>
          </a:p>
          <a:p>
            <a:pPr algn="just">
              <a:spcBef>
                <a:spcPts val="600"/>
              </a:spcBef>
            </a:pPr>
            <a:r>
              <a:rPr lang="en-US" sz="2400" spc="-100" smtClean="0">
                <a:latin typeface="Tahoma" pitchFamily="34" charset="0"/>
                <a:ea typeface="Tahoma" pitchFamily="34" charset="0"/>
                <a:cs typeface="Tahoma" pitchFamily="34" charset="0"/>
              </a:rPr>
              <a:t>This is accomplished by a </a:t>
            </a: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D/A converter</a:t>
            </a:r>
            <a:r>
              <a:rPr lang="en-US" sz="2400" spc="-100" smtClean="0">
                <a:latin typeface="Tahoma" pitchFamily="34" charset="0"/>
                <a:ea typeface="Tahoma" pitchFamily="34" charset="0"/>
                <a:cs typeface="Tahoma" pitchFamily="34" charset="0"/>
              </a:rPr>
              <a:t>.</a:t>
            </a:r>
            <a:endParaRPr lang="en-US" sz="2400" spc="-100">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checkerboard(across)">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slide(fromLeft)">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3</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2046744"/>
            <a:ext cx="8458200" cy="2092881"/>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3. A D/A converter with n bits divides a range of analog values (voltage or current) into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 1 pieces. </a:t>
            </a:r>
          </a:p>
          <a:p>
            <a:pPr algn="just">
              <a:spcBef>
                <a:spcPts val="600"/>
              </a:spcBef>
            </a:pPr>
            <a:r>
              <a:rPr lang="en-US" sz="2400" spc="-100" smtClean="0">
                <a:latin typeface="Tahoma" pitchFamily="34" charset="0"/>
                <a:ea typeface="Tahoma" pitchFamily="34" charset="0"/>
                <a:cs typeface="Tahoma" pitchFamily="34" charset="0"/>
              </a:rPr>
              <a:t>The size or magnitude of each piece is the analog equivalent weight of the least significant bit. </a:t>
            </a:r>
          </a:p>
          <a:p>
            <a:pPr algn="just">
              <a:spcBef>
                <a:spcPts val="600"/>
              </a:spcBef>
            </a:pPr>
            <a:r>
              <a:rPr lang="en-US" sz="2400" spc="-100" smtClean="0">
                <a:latin typeface="Tahoma" pitchFamily="34" charset="0"/>
                <a:ea typeface="Tahoma" pitchFamily="34" charset="0"/>
                <a:cs typeface="Tahoma" pitchFamily="34" charset="0"/>
              </a:rPr>
              <a:t>This is called the </a:t>
            </a:r>
            <a:r>
              <a:rPr lang="en-US" sz="2400" spc="-100" smtClean="0">
                <a:solidFill>
                  <a:srgbClr val="FF0000"/>
                </a:solidFill>
                <a:latin typeface="Tahoma" pitchFamily="34" charset="0"/>
                <a:ea typeface="Tahoma" pitchFamily="34" charset="0"/>
                <a:cs typeface="Tahoma" pitchFamily="34" charset="0"/>
              </a:rPr>
              <a:t>resolution or step size</a:t>
            </a:r>
            <a:r>
              <a:rPr lang="en-US" sz="2400" spc="-100" smtClean="0">
                <a:latin typeface="Tahoma" pitchFamily="34" charset="0"/>
                <a:ea typeface="Tahoma" pitchFamily="34" charset="0"/>
                <a:cs typeface="Tahoma" pitchFamily="34" charset="0"/>
              </a:rPr>
              <a:t>.</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4</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2046744"/>
            <a:ext cx="8839200" cy="2092881"/>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4. Most D/A converters use resistor networks that can cause weighted amounts of current to flow when any of its binary inputs are activated.</a:t>
            </a:r>
          </a:p>
          <a:p>
            <a:pPr algn="just">
              <a:spcBef>
                <a:spcPts val="600"/>
              </a:spcBef>
            </a:pPr>
            <a:r>
              <a:rPr lang="en-US" sz="2400" spc="-100" smtClean="0">
                <a:latin typeface="Tahoma" pitchFamily="34" charset="0"/>
                <a:ea typeface="Tahoma" pitchFamily="34" charset="0"/>
                <a:cs typeface="Tahoma" pitchFamily="34" charset="0"/>
              </a:rPr>
              <a:t>The amount of current that flows is proportional to the binary weight of each input bit. </a:t>
            </a:r>
          </a:p>
          <a:p>
            <a:pPr algn="just">
              <a:spcBef>
                <a:spcPts val="600"/>
              </a:spcBef>
            </a:pPr>
            <a:r>
              <a:rPr lang="en-US" sz="2400" spc="-100" smtClean="0">
                <a:latin typeface="Tahoma" pitchFamily="34" charset="0"/>
                <a:ea typeface="Tahoma" pitchFamily="34" charset="0"/>
                <a:cs typeface="Tahoma" pitchFamily="34" charset="0"/>
              </a:rPr>
              <a:t>These weighted currents are summed to create the analog signal out.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5</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304800" y="2046744"/>
            <a:ext cx="8458200" cy="2831544"/>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5. An A/D converter must assign a binary number to an analog (continuously variable) quantity.</a:t>
            </a:r>
          </a:p>
          <a:p>
            <a:pPr algn="just">
              <a:spcBef>
                <a:spcPts val="600"/>
              </a:spcBef>
            </a:pPr>
            <a:r>
              <a:rPr lang="en-US" sz="2400" spc="-100" smtClean="0">
                <a:latin typeface="Tahoma" pitchFamily="34" charset="0"/>
                <a:ea typeface="Tahoma" pitchFamily="34" charset="0"/>
                <a:cs typeface="Tahoma" pitchFamily="34" charset="0"/>
              </a:rPr>
              <a:t>The precision with which an A/D converter can perform this conversion depends on how many different numbers it can assign and how wide the analog range is. </a:t>
            </a:r>
          </a:p>
          <a:p>
            <a:pPr algn="just">
              <a:spcBef>
                <a:spcPts val="600"/>
              </a:spcBef>
            </a:pPr>
            <a:r>
              <a:rPr lang="en-US" sz="2400" spc="-100" smtClean="0">
                <a:latin typeface="Tahoma" pitchFamily="34" charset="0"/>
                <a:ea typeface="Tahoma" pitchFamily="34" charset="0"/>
                <a:cs typeface="Tahoma" pitchFamily="34" charset="0"/>
              </a:rPr>
              <a:t>The smallest change in analog value that an A/D can measure is called its </a:t>
            </a:r>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resolution, the weight of its  </a:t>
            </a:r>
            <a:r>
              <a:rPr lang="en-US" sz="2400" spc="-100" smtClean="0">
                <a:latin typeface="Tahoma" pitchFamily="34" charset="0"/>
                <a:ea typeface="Tahoma" pitchFamily="34" charset="0"/>
                <a:cs typeface="Tahoma" pitchFamily="34" charset="0"/>
              </a:rPr>
              <a:t>least significant bit.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
        <p:nvSpPr>
          <p:cNvPr id="5" name="TextBox 4"/>
          <p:cNvSpPr txBox="1"/>
          <p:nvPr/>
        </p:nvSpPr>
        <p:spPr>
          <a:xfrm>
            <a:off x="304800" y="381000"/>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6</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219200"/>
            <a:ext cx="8458200" cy="5355312"/>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6. By repeatedly sampling the incoming analog signal, converting it to digital, and storing the digital values in a memory device, an analog waveform can be captured.</a:t>
            </a:r>
          </a:p>
          <a:p>
            <a:pPr algn="just">
              <a:spcBef>
                <a:spcPts val="600"/>
              </a:spcBef>
            </a:pPr>
            <a:r>
              <a:rPr lang="en-US" sz="2400" spc="-100" smtClean="0">
                <a:latin typeface="Tahoma" pitchFamily="34" charset="0"/>
                <a:ea typeface="Tahoma" pitchFamily="34" charset="0"/>
                <a:cs typeface="Tahoma" pitchFamily="34" charset="0"/>
              </a:rPr>
              <a:t>To reconstruct the signal, the digital values are read from the memory device at the same rate at which they were stored, and then they are fed into a D/A converter. </a:t>
            </a:r>
          </a:p>
          <a:p>
            <a:pPr algn="just">
              <a:spcBef>
                <a:spcPts val="600"/>
              </a:spcBef>
            </a:pPr>
            <a:r>
              <a:rPr lang="en-US" sz="2400" spc="-100" smtClean="0">
                <a:latin typeface="Tahoma" pitchFamily="34" charset="0"/>
                <a:ea typeface="Tahoma" pitchFamily="34" charset="0"/>
                <a:cs typeface="Tahoma" pitchFamily="34" charset="0"/>
              </a:rPr>
              <a:t>The output of the D/A is then filtered to smooth the stair steps and re-create the original waveform.</a:t>
            </a:r>
          </a:p>
          <a:p>
            <a:pPr algn="just">
              <a:spcBef>
                <a:spcPts val="600"/>
              </a:spcBef>
            </a:pPr>
            <a:r>
              <a:rPr lang="en-US" sz="2400" spc="-100" smtClean="0">
                <a:latin typeface="Tahoma" pitchFamily="34" charset="0"/>
                <a:ea typeface="Tahoma" pitchFamily="34" charset="0"/>
                <a:cs typeface="Tahoma" pitchFamily="34" charset="0"/>
              </a:rPr>
              <a:t>The bandwidth of sampled signals is limited to ½ F</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a:t>
            </a:r>
          </a:p>
          <a:p>
            <a:pPr algn="just">
              <a:spcBef>
                <a:spcPts val="600"/>
              </a:spcBef>
            </a:pPr>
            <a:r>
              <a:rPr lang="en-US" sz="2400" spc="-100" smtClean="0">
                <a:latin typeface="Tahoma" pitchFamily="34" charset="0"/>
                <a:ea typeface="Tahoma" pitchFamily="34" charset="0"/>
                <a:cs typeface="Tahoma" pitchFamily="34" charset="0"/>
              </a:rPr>
              <a:t>Incoming frequencies greater than ½ F</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create an </a:t>
            </a:r>
            <a:r>
              <a:rPr lang="en-US" sz="2400" spc="-100" smtClean="0">
                <a:solidFill>
                  <a:srgbClr val="FF0000"/>
                </a:solidFill>
                <a:latin typeface="Tahoma" pitchFamily="34" charset="0"/>
                <a:ea typeface="Tahoma" pitchFamily="34" charset="0"/>
                <a:cs typeface="Tahoma" pitchFamily="34" charset="0"/>
              </a:rPr>
              <a:t>alias that has a frequency equal to the difference </a:t>
            </a:r>
            <a:r>
              <a:rPr lang="en-US" sz="2400" spc="-100" smtClean="0">
                <a:latin typeface="Tahoma" pitchFamily="34" charset="0"/>
                <a:ea typeface="Tahoma" pitchFamily="34" charset="0"/>
                <a:cs typeface="Tahoma" pitchFamily="34" charset="0"/>
              </a:rPr>
              <a:t>between the nearest integer multiple of F</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and the incoming frequency.</a:t>
            </a:r>
          </a:p>
          <a:p>
            <a:pPr algn="just">
              <a:spcBef>
                <a:spcPts val="600"/>
              </a:spcBef>
            </a:pPr>
            <a:r>
              <a:rPr lang="en-US" sz="2400" spc="-100" smtClean="0">
                <a:latin typeface="Tahoma" pitchFamily="34" charset="0"/>
                <a:ea typeface="Tahoma" pitchFamily="34" charset="0"/>
                <a:cs typeface="Tahoma" pitchFamily="34" charset="0"/>
              </a:rPr>
              <a:t>This difference will always be less than ½ F</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To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To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To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To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lide(fromTop)">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7</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600200"/>
            <a:ext cx="8458200" cy="1646605"/>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7. A digital-ramp A/D is the simplest to understand but it is not often used due to its variable conversion time. </a:t>
            </a:r>
          </a:p>
          <a:p>
            <a:pPr algn="just">
              <a:spcBef>
                <a:spcPts val="600"/>
              </a:spcBef>
            </a:pPr>
            <a:r>
              <a:rPr lang="en-US" sz="2400" spc="-100" smtClean="0">
                <a:latin typeface="Tahoma" pitchFamily="34" charset="0"/>
                <a:ea typeface="Tahoma" pitchFamily="34" charset="0"/>
                <a:cs typeface="Tahoma" pitchFamily="34" charset="0"/>
              </a:rPr>
              <a:t>A successive-approximation converter has a constant conversion time and is probably the most common general-purpose converter.</a:t>
            </a: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8</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600200"/>
            <a:ext cx="8458200" cy="1646605"/>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8. Flash converters use analog comparators and a priority encoder to assign a digital value to the analog input. </a:t>
            </a:r>
          </a:p>
          <a:p>
            <a:pPr algn="just">
              <a:spcBef>
                <a:spcPts val="600"/>
              </a:spcBef>
            </a:pPr>
            <a:r>
              <a:rPr lang="en-US" sz="2400" spc="-100" smtClean="0">
                <a:latin typeface="Tahoma" pitchFamily="34" charset="0"/>
                <a:ea typeface="Tahoma" pitchFamily="34" charset="0"/>
                <a:cs typeface="Tahoma" pitchFamily="34" charset="0"/>
              </a:rPr>
              <a:t>These are the fastest converters because the only delays involved are propagation delays..</a:t>
            </a: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9</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600200"/>
            <a:ext cx="8458200" cy="1646605"/>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9. Other popular methods of A/D include up/down tracking, integrating, voltage-to-frequency conversion, and sigma/delta conversion. </a:t>
            </a:r>
          </a:p>
          <a:p>
            <a:pPr algn="just">
              <a:spcBef>
                <a:spcPts val="600"/>
              </a:spcBef>
            </a:pPr>
            <a:r>
              <a:rPr lang="en-US" sz="2400" spc="-100" smtClean="0">
                <a:latin typeface="Tahoma" pitchFamily="34" charset="0"/>
                <a:ea typeface="Tahoma" pitchFamily="34" charset="0"/>
                <a:cs typeface="Tahoma" pitchFamily="34" charset="0"/>
              </a:rPr>
              <a:t>Each type of converter has its own niche of applications</a:t>
            </a:r>
            <a:r>
              <a:rPr lang="en-US" sz="2400" smtClean="0"/>
              <a:t>.</a:t>
            </a:r>
            <a:endParaRPr lang="en-US" sz="2400" spc="-100" smtClean="0">
              <a:latin typeface="Tahoma" pitchFamily="34" charset="0"/>
              <a:ea typeface="Tahoma" pitchFamily="34" charset="0"/>
              <a:cs typeface="Tahoma" pitchFamily="34" charset="0"/>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4" name="TextBox 3"/>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81000" y="838200"/>
            <a:ext cx="8382000" cy="830997"/>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thuật ngữ:</a:t>
            </a:r>
          </a:p>
          <a:p>
            <a:r>
              <a:rPr lang="en-US" sz="2400" spc="-120" smtClean="0">
                <a:latin typeface="Tahoma" pitchFamily="34" charset="0"/>
                <a:ea typeface="Tahoma" pitchFamily="34" charset="0"/>
                <a:cs typeface="Tahoma" pitchFamily="34" charset="0"/>
              </a:rPr>
              <a:t>Ngõ ra toàn khung (Full- scale output): trị ngõ ra lớn nhất của DAC</a:t>
            </a:r>
            <a:endParaRPr lang="en-US" sz="2400">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3400" y="2286000"/>
            <a:ext cx="3786909" cy="22860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105400" y="2133600"/>
            <a:ext cx="2971800" cy="3604923"/>
          </a:xfrm>
          <a:prstGeom prst="rect">
            <a:avLst/>
          </a:prstGeom>
          <a:noFill/>
          <a:ln w="9525">
            <a:noFill/>
            <a:miter lim="800000"/>
            <a:headEnd/>
            <a:tailEnd/>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Righ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edge">
                                      <p:cBhvr>
                                        <p:cTn id="17" dur="2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wedge">
                                      <p:cBhvr>
                                        <p:cTn id="22"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10</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600200"/>
            <a:ext cx="8458200" cy="2015936"/>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10. Any D/A converter can be used with other circuitry such as analog mul-tiplexers that select one of several analog signals to be converted, one at a time. </a:t>
            </a:r>
          </a:p>
          <a:p>
            <a:pPr algn="just">
              <a:spcBef>
                <a:spcPts val="600"/>
              </a:spcBef>
            </a:pPr>
            <a:r>
              <a:rPr lang="en-US" sz="2400" spc="-100" smtClean="0">
                <a:latin typeface="Tahoma" pitchFamily="34" charset="0"/>
                <a:ea typeface="Tahoma" pitchFamily="34" charset="0"/>
                <a:cs typeface="Tahoma" pitchFamily="34" charset="0"/>
              </a:rPr>
              <a:t>Sample-and-hold circuits can be used to “freeze” a rapidly changing analog signal while the conversion is taking place.</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b="1"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11</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676400"/>
            <a:ext cx="8458200" cy="4832092"/>
          </a:xfrm>
          <a:prstGeom prst="rect">
            <a:avLst/>
          </a:prstGeom>
          <a:noFill/>
        </p:spPr>
        <p:txBody>
          <a:bodyPr wrap="square" rtlCol="0">
            <a:spAutoFit/>
          </a:bodyPr>
          <a:lstStyle/>
          <a:p>
            <a:pPr algn="just">
              <a:spcBef>
                <a:spcPts val="600"/>
              </a:spcBef>
            </a:pPr>
            <a:r>
              <a:rPr lang="en-US" sz="2400" spc="-100" smtClean="0">
                <a:latin typeface="Tahoma" pitchFamily="34" charset="0"/>
                <a:ea typeface="Tahoma" pitchFamily="34" charset="0"/>
                <a:cs typeface="Tahoma" pitchFamily="34" charset="0"/>
              </a:rPr>
              <a:t>11. Digital signal processing is an exciting new growth field in electronics.</a:t>
            </a:r>
          </a:p>
          <a:p>
            <a:pPr algn="just">
              <a:spcBef>
                <a:spcPts val="600"/>
              </a:spcBef>
            </a:pPr>
            <a:r>
              <a:rPr lang="en-US" sz="2400" spc="-100" smtClean="0">
                <a:latin typeface="Tahoma" pitchFamily="34" charset="0"/>
                <a:ea typeface="Tahoma" pitchFamily="34" charset="0"/>
                <a:cs typeface="Tahoma" pitchFamily="34" charset="0"/>
              </a:rPr>
              <a:t>These devices allow calculations to be performed quickly in order to emulate the operation of many analog filter circuits digitally.</a:t>
            </a:r>
          </a:p>
          <a:p>
            <a:pPr algn="just">
              <a:spcBef>
                <a:spcPts val="600"/>
              </a:spcBef>
            </a:pPr>
            <a:r>
              <a:rPr lang="en-US" sz="2400" spc="-100" smtClean="0">
                <a:latin typeface="Tahoma" pitchFamily="34" charset="0"/>
                <a:ea typeface="Tahoma" pitchFamily="34" charset="0"/>
                <a:cs typeface="Tahoma" pitchFamily="34" charset="0"/>
              </a:rPr>
              <a:t>The primary architectural feature of a DSP is a hardware multiplier and adder circuit that can multiply pairs of numbers together and accumulate the running total (sum) of these products.</a:t>
            </a:r>
          </a:p>
          <a:p>
            <a:pPr algn="just">
              <a:spcBef>
                <a:spcPts val="600"/>
              </a:spcBef>
            </a:pPr>
            <a:r>
              <a:rPr lang="en-US" sz="2400" spc="-100" smtClean="0">
                <a:latin typeface="Tahoma" pitchFamily="34" charset="0"/>
                <a:ea typeface="Tahoma" pitchFamily="34" charset="0"/>
                <a:cs typeface="Tahoma" pitchFamily="34" charset="0"/>
              </a:rPr>
              <a:t>This circuitry is used to perform efficiently the weighted moving average calculations that are used to implement digital filters and other DSP functions. </a:t>
            </a:r>
          </a:p>
          <a:p>
            <a:pPr algn="just">
              <a:spcBef>
                <a:spcPts val="600"/>
              </a:spcBef>
            </a:pPr>
            <a:r>
              <a:rPr lang="en-US" sz="2400" spc="-100" smtClean="0">
                <a:latin typeface="Tahoma" pitchFamily="34" charset="0"/>
                <a:ea typeface="Tahoma" pitchFamily="34" charset="0"/>
                <a:cs typeface="Tahoma" pitchFamily="34" charset="0"/>
              </a:rPr>
              <a:t>DSP is responsible for many of the recent advances in high-fidelity audio, high-definition TV, and telecommunications.</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To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Top)">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Top)">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Top)">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lide(fromTop)">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
        <p:nvSpPr>
          <p:cNvPr id="5" name="TextBox 4"/>
          <p:cNvSpPr txBox="1"/>
          <p:nvPr/>
        </p:nvSpPr>
        <p:spPr>
          <a:xfrm>
            <a:off x="381000" y="206514"/>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1331416"/>
            <a:ext cx="8458200" cy="403187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Digital quantity</a:t>
            </a:r>
          </a:p>
          <a:p>
            <a:pPr>
              <a:spcBef>
                <a:spcPts val="600"/>
              </a:spcBef>
            </a:pPr>
            <a:r>
              <a:rPr lang="en-US" sz="2400" spc="-100" smtClean="0">
                <a:latin typeface="Tahoma" pitchFamily="34" charset="0"/>
                <a:ea typeface="Tahoma" pitchFamily="34" charset="0"/>
                <a:cs typeface="Tahoma" pitchFamily="34" charset="0"/>
              </a:rPr>
              <a:t>Analog quantity</a:t>
            </a:r>
          </a:p>
          <a:p>
            <a:pPr>
              <a:spcBef>
                <a:spcPts val="600"/>
              </a:spcBef>
            </a:pPr>
            <a:r>
              <a:rPr lang="en-US" sz="2400" spc="-100" smtClean="0">
                <a:latin typeface="Tahoma" pitchFamily="34" charset="0"/>
                <a:ea typeface="Tahoma" pitchFamily="34" charset="0"/>
                <a:cs typeface="Tahoma" pitchFamily="34" charset="0"/>
              </a:rPr>
              <a:t>Transducer</a:t>
            </a:r>
          </a:p>
          <a:p>
            <a:pPr>
              <a:spcBef>
                <a:spcPts val="600"/>
              </a:spcBef>
            </a:pPr>
            <a:r>
              <a:rPr lang="en-US" sz="2400" spc="-100" smtClean="0">
                <a:latin typeface="Tahoma" pitchFamily="34" charset="0"/>
                <a:ea typeface="Tahoma" pitchFamily="34" charset="0"/>
                <a:cs typeface="Tahoma" pitchFamily="34" charset="0"/>
              </a:rPr>
              <a:t>Analog-to-digital converter (ADC)</a:t>
            </a:r>
          </a:p>
          <a:p>
            <a:pPr>
              <a:spcBef>
                <a:spcPts val="600"/>
              </a:spcBef>
            </a:pPr>
            <a:r>
              <a:rPr lang="en-US" sz="2400" spc="-100" smtClean="0">
                <a:latin typeface="Tahoma" pitchFamily="34" charset="0"/>
                <a:ea typeface="Tahoma" pitchFamily="34" charset="0"/>
                <a:cs typeface="Tahoma" pitchFamily="34" charset="0"/>
              </a:rPr>
              <a:t>Digital-to-analog converter (DAC)</a:t>
            </a:r>
          </a:p>
          <a:p>
            <a:pPr>
              <a:spcBef>
                <a:spcPts val="600"/>
              </a:spcBef>
            </a:pPr>
            <a:r>
              <a:rPr lang="en-US" sz="2400" spc="-100" smtClean="0">
                <a:latin typeface="Tahoma" pitchFamily="34" charset="0"/>
                <a:ea typeface="Tahoma" pitchFamily="34" charset="0"/>
                <a:cs typeface="Tahoma" pitchFamily="34" charset="0"/>
              </a:rPr>
              <a:t>Full-scale output</a:t>
            </a:r>
          </a:p>
          <a:p>
            <a:pPr>
              <a:spcBef>
                <a:spcPts val="600"/>
              </a:spcBef>
            </a:pPr>
            <a:r>
              <a:rPr lang="en-US" sz="2400" spc="-100" smtClean="0">
                <a:latin typeface="Tahoma" pitchFamily="34" charset="0"/>
                <a:ea typeface="Tahoma" pitchFamily="34" charset="0"/>
                <a:cs typeface="Tahoma" pitchFamily="34" charset="0"/>
              </a:rPr>
              <a:t>Resolution</a:t>
            </a:r>
          </a:p>
          <a:p>
            <a:pPr>
              <a:spcBef>
                <a:spcPts val="600"/>
              </a:spcBef>
            </a:pPr>
            <a:r>
              <a:rPr lang="en-US" sz="2400" spc="-100" smtClean="0">
                <a:latin typeface="Tahoma" pitchFamily="34" charset="0"/>
                <a:ea typeface="Tahoma" pitchFamily="34" charset="0"/>
                <a:cs typeface="Tahoma" pitchFamily="34" charset="0"/>
              </a:rPr>
              <a:t>Step size</a:t>
            </a:r>
          </a:p>
          <a:p>
            <a:pPr>
              <a:spcBef>
                <a:spcPts val="600"/>
              </a:spcBef>
            </a:pPr>
            <a:r>
              <a:rPr lang="en-US" sz="2400" spc="-100" smtClean="0">
                <a:latin typeface="Tahoma" pitchFamily="34" charset="0"/>
                <a:ea typeface="Tahoma" pitchFamily="34" charset="0"/>
                <a:cs typeface="Tahoma" pitchFamily="34" charset="0"/>
              </a:rPr>
              <a:t>Staircase</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lide(from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lide(from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slide(from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slide(from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slide(from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slide(from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
        <p:nvSpPr>
          <p:cNvPr id="5" name="TextBox 4"/>
          <p:cNvSpPr txBox="1"/>
          <p:nvPr/>
        </p:nvSpPr>
        <p:spPr>
          <a:xfrm>
            <a:off x="381000" y="2286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457200" y="1102816"/>
            <a:ext cx="8458200" cy="4478149"/>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Full-scale error</a:t>
            </a:r>
          </a:p>
          <a:p>
            <a:pPr>
              <a:spcBef>
                <a:spcPts val="600"/>
              </a:spcBef>
            </a:pPr>
            <a:r>
              <a:rPr lang="en-US" sz="2400" spc="-100" smtClean="0">
                <a:latin typeface="Tahoma" pitchFamily="34" charset="0"/>
                <a:ea typeface="Tahoma" pitchFamily="34" charset="0"/>
                <a:cs typeface="Tahoma" pitchFamily="34" charset="0"/>
              </a:rPr>
              <a:t>Linearity error </a:t>
            </a:r>
          </a:p>
          <a:p>
            <a:pPr>
              <a:spcBef>
                <a:spcPts val="600"/>
              </a:spcBef>
            </a:pPr>
            <a:r>
              <a:rPr lang="en-US" sz="2400" spc="-100" smtClean="0">
                <a:latin typeface="Tahoma" pitchFamily="34" charset="0"/>
                <a:ea typeface="Tahoma" pitchFamily="34" charset="0"/>
                <a:cs typeface="Tahoma" pitchFamily="34" charset="0"/>
              </a:rPr>
              <a:t>Offset error</a:t>
            </a:r>
          </a:p>
          <a:p>
            <a:pPr>
              <a:spcBef>
                <a:spcPts val="600"/>
              </a:spcBef>
            </a:pPr>
            <a:r>
              <a:rPr lang="en-US" sz="2400" spc="-100" smtClean="0">
                <a:latin typeface="Tahoma" pitchFamily="34" charset="0"/>
                <a:ea typeface="Tahoma" pitchFamily="34" charset="0"/>
                <a:cs typeface="Tahoma" pitchFamily="34" charset="0"/>
              </a:rPr>
              <a:t>Settling time</a:t>
            </a:r>
          </a:p>
          <a:p>
            <a:pPr>
              <a:spcBef>
                <a:spcPts val="600"/>
              </a:spcBef>
            </a:pPr>
            <a:r>
              <a:rPr lang="en-US" sz="2400" spc="-100" smtClean="0">
                <a:latin typeface="Tahoma" pitchFamily="34" charset="0"/>
                <a:ea typeface="Tahoma" pitchFamily="34" charset="0"/>
                <a:cs typeface="Tahoma" pitchFamily="34" charset="0"/>
              </a:rPr>
              <a:t>Monotonicity</a:t>
            </a:r>
          </a:p>
          <a:p>
            <a:pPr>
              <a:spcBef>
                <a:spcPts val="600"/>
              </a:spcBef>
            </a:pPr>
            <a:r>
              <a:rPr lang="en-US" sz="2400" spc="-100" smtClean="0">
                <a:latin typeface="Tahoma" pitchFamily="34" charset="0"/>
                <a:ea typeface="Tahoma" pitchFamily="34" charset="0"/>
                <a:cs typeface="Tahoma" pitchFamily="34" charset="0"/>
              </a:rPr>
              <a:t>Digitization </a:t>
            </a:r>
          </a:p>
          <a:p>
            <a:pPr>
              <a:spcBef>
                <a:spcPts val="600"/>
              </a:spcBef>
            </a:pPr>
            <a:r>
              <a:rPr lang="en-US" sz="2400" spc="-100" smtClean="0">
                <a:latin typeface="Tahoma" pitchFamily="34" charset="0"/>
                <a:ea typeface="Tahoma" pitchFamily="34" charset="0"/>
                <a:cs typeface="Tahoma" pitchFamily="34" charset="0"/>
              </a:rPr>
              <a:t>Digital-ramp ADC</a:t>
            </a:r>
          </a:p>
          <a:p>
            <a:pPr>
              <a:spcBef>
                <a:spcPts val="600"/>
              </a:spcBef>
            </a:pPr>
            <a:r>
              <a:rPr lang="en-US" sz="2400" spc="-100" smtClean="0">
                <a:latin typeface="Tahoma" pitchFamily="34" charset="0"/>
                <a:ea typeface="Tahoma" pitchFamily="34" charset="0"/>
                <a:cs typeface="Tahoma" pitchFamily="34" charset="0"/>
              </a:rPr>
              <a:t>Quantization error</a:t>
            </a:r>
          </a:p>
          <a:p>
            <a:pPr>
              <a:spcBef>
                <a:spcPts val="600"/>
              </a:spcBef>
            </a:pPr>
            <a:r>
              <a:rPr lang="en-US" sz="2400" spc="-100" smtClean="0">
                <a:latin typeface="Tahoma" pitchFamily="34" charset="0"/>
                <a:ea typeface="Tahoma" pitchFamily="34" charset="0"/>
                <a:cs typeface="Tahoma" pitchFamily="34" charset="0"/>
              </a:rPr>
              <a:t>Sampling</a:t>
            </a:r>
          </a:p>
          <a:p>
            <a:pPr>
              <a:spcBef>
                <a:spcPts val="600"/>
              </a:spcBef>
            </a:pPr>
            <a:r>
              <a:rPr lang="en-US" sz="2400" spc="-100" smtClean="0">
                <a:latin typeface="Tahoma" pitchFamily="34" charset="0"/>
                <a:ea typeface="Tahoma" pitchFamily="34" charset="0"/>
                <a:cs typeface="Tahoma" pitchFamily="34" charset="0"/>
              </a:rPr>
              <a:t>Sampling frequency  F</a:t>
            </a:r>
            <a:r>
              <a:rPr lang="en-US" sz="2400" spc="-100" baseline="-25000" smtClean="0">
                <a:latin typeface="Tahoma" pitchFamily="34" charset="0"/>
                <a:ea typeface="Tahoma" pitchFamily="34" charset="0"/>
                <a:cs typeface="Tahoma" pitchFamily="34" charset="0"/>
              </a:rPr>
              <a: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
        <p:nvSpPr>
          <p:cNvPr id="5" name="TextBox 4"/>
          <p:cNvSpPr txBox="1"/>
          <p:nvPr/>
        </p:nvSpPr>
        <p:spPr>
          <a:xfrm>
            <a:off x="381000" y="2286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85800" y="990600"/>
            <a:ext cx="8458200" cy="4478149"/>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Alias</a:t>
            </a:r>
          </a:p>
          <a:p>
            <a:pPr>
              <a:spcBef>
                <a:spcPts val="600"/>
              </a:spcBef>
            </a:pPr>
            <a:r>
              <a:rPr lang="en-US" sz="2400" spc="-100" smtClean="0">
                <a:latin typeface="Tahoma" pitchFamily="34" charset="0"/>
                <a:ea typeface="Tahoma" pitchFamily="34" charset="0"/>
                <a:cs typeface="Tahoma" pitchFamily="34" charset="0"/>
              </a:rPr>
              <a:t>Undersampling</a:t>
            </a:r>
          </a:p>
          <a:p>
            <a:pPr>
              <a:spcBef>
                <a:spcPts val="600"/>
              </a:spcBef>
            </a:pPr>
            <a:r>
              <a:rPr lang="en-US" sz="2400" spc="-100" smtClean="0">
                <a:latin typeface="Tahoma" pitchFamily="34" charset="0"/>
                <a:ea typeface="Tahoma" pitchFamily="34" charset="0"/>
                <a:cs typeface="Tahoma" pitchFamily="34" charset="0"/>
              </a:rPr>
              <a:t>Successive- approximation ADC</a:t>
            </a:r>
          </a:p>
          <a:p>
            <a:pPr>
              <a:spcBef>
                <a:spcPts val="600"/>
              </a:spcBef>
            </a:pPr>
            <a:r>
              <a:rPr lang="en-US" sz="2400" spc="-100" smtClean="0">
                <a:latin typeface="Tahoma" pitchFamily="34" charset="0"/>
                <a:ea typeface="Tahoma" pitchFamily="34" charset="0"/>
                <a:cs typeface="Tahoma" pitchFamily="34" charset="0"/>
              </a:rPr>
              <a:t>Differential inputs </a:t>
            </a:r>
          </a:p>
          <a:p>
            <a:pPr>
              <a:spcBef>
                <a:spcPts val="600"/>
              </a:spcBef>
            </a:pPr>
            <a:r>
              <a:rPr lang="en-US" sz="2400" spc="-100" smtClean="0">
                <a:latin typeface="Tahoma" pitchFamily="34" charset="0"/>
                <a:ea typeface="Tahoma" pitchFamily="34" charset="0"/>
                <a:cs typeface="Tahoma" pitchFamily="34" charset="0"/>
              </a:rPr>
              <a:t>Flash ADC</a:t>
            </a:r>
          </a:p>
          <a:p>
            <a:pPr>
              <a:spcBef>
                <a:spcPts val="600"/>
              </a:spcBef>
            </a:pPr>
            <a:r>
              <a:rPr lang="en-US" sz="2400" spc="-100" smtClean="0">
                <a:latin typeface="Tahoma" pitchFamily="34" charset="0"/>
                <a:ea typeface="Tahoma" pitchFamily="34" charset="0"/>
                <a:cs typeface="Tahoma" pitchFamily="34" charset="0"/>
              </a:rPr>
              <a:t>Up/down digital-ramp ADC</a:t>
            </a:r>
          </a:p>
          <a:p>
            <a:pPr>
              <a:spcBef>
                <a:spcPts val="600"/>
              </a:spcBef>
            </a:pPr>
            <a:r>
              <a:rPr lang="en-US" sz="2400" spc="-100" smtClean="0">
                <a:latin typeface="Tahoma" pitchFamily="34" charset="0"/>
                <a:ea typeface="Tahoma" pitchFamily="34" charset="0"/>
                <a:cs typeface="Tahoma" pitchFamily="34" charset="0"/>
              </a:rPr>
              <a:t>Dual-slope ADC </a:t>
            </a:r>
          </a:p>
          <a:p>
            <a:pPr>
              <a:spcBef>
                <a:spcPts val="600"/>
              </a:spcBef>
            </a:pPr>
            <a:r>
              <a:rPr lang="en-US" sz="2400" spc="-100" smtClean="0">
                <a:latin typeface="Tahoma" pitchFamily="34" charset="0"/>
                <a:ea typeface="Tahoma" pitchFamily="34" charset="0"/>
                <a:cs typeface="Tahoma" pitchFamily="34" charset="0"/>
              </a:rPr>
              <a:t>Voltage-to-frequency ADC</a:t>
            </a:r>
          </a:p>
          <a:p>
            <a:pPr>
              <a:spcBef>
                <a:spcPts val="600"/>
              </a:spcBef>
            </a:pPr>
            <a:r>
              <a:rPr lang="en-US" sz="2400" spc="-100" smtClean="0">
                <a:latin typeface="Tahoma" pitchFamily="34" charset="0"/>
                <a:ea typeface="Tahoma" pitchFamily="34" charset="0"/>
                <a:cs typeface="Tahoma" pitchFamily="34" charset="0"/>
              </a:rPr>
              <a:t>Sigma/delta modulation</a:t>
            </a:r>
          </a:p>
          <a:p>
            <a:pPr>
              <a:spcBef>
                <a:spcPts val="600"/>
              </a:spcBef>
            </a:pPr>
            <a:r>
              <a:rPr lang="en-US" sz="2400" spc="-100" smtClean="0">
                <a:latin typeface="Tahoma" pitchFamily="34" charset="0"/>
                <a:ea typeface="Tahoma" pitchFamily="34" charset="0"/>
                <a:cs typeface="Tahoma" pitchFamily="34" charset="0"/>
              </a:rPr>
              <a:t>Sample-and-hold (S/H) circuit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
        <p:nvSpPr>
          <p:cNvPr id="5" name="TextBox 4"/>
          <p:cNvSpPr txBox="1"/>
          <p:nvPr/>
        </p:nvSpPr>
        <p:spPr>
          <a:xfrm>
            <a:off x="381000" y="228600"/>
            <a:ext cx="7467600" cy="707886"/>
          </a:xfrm>
          <a:prstGeom prst="rect">
            <a:avLst/>
          </a:prstGeom>
          <a:noFill/>
        </p:spPr>
        <p:txBody>
          <a:bodyPr wrap="square" rtlCol="0">
            <a:spAutoFit/>
          </a:bodyPr>
          <a:lstStyle/>
          <a:p>
            <a:r>
              <a:rPr lang="en-US" sz="4000" b="1" smtClean="0">
                <a:solidFill>
                  <a:srgbClr val="FF0000"/>
                </a:solidFill>
                <a:latin typeface="Tahoma" pitchFamily="34" charset="0"/>
                <a:ea typeface="Tahoma" pitchFamily="34" charset="0"/>
                <a:cs typeface="Tahoma" pitchFamily="34" charset="0"/>
              </a:rPr>
              <a:t>IMPORTANT TERMS</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1220212"/>
            <a:ext cx="8458200" cy="3585597"/>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Acquisition time</a:t>
            </a:r>
          </a:p>
          <a:p>
            <a:pPr>
              <a:spcBef>
                <a:spcPts val="600"/>
              </a:spcBef>
            </a:pPr>
            <a:r>
              <a:rPr lang="en-US" sz="2400" spc="-100" smtClean="0">
                <a:latin typeface="Tahoma" pitchFamily="34" charset="0"/>
                <a:ea typeface="Tahoma" pitchFamily="34" charset="0"/>
                <a:cs typeface="Tahoma" pitchFamily="34" charset="0"/>
              </a:rPr>
              <a:t>Digital signal processing (DSP)</a:t>
            </a:r>
          </a:p>
          <a:p>
            <a:pPr>
              <a:spcBef>
                <a:spcPts val="600"/>
              </a:spcBef>
            </a:pPr>
            <a:r>
              <a:rPr lang="en-US" sz="2400" spc="-100" smtClean="0">
                <a:latin typeface="Tahoma" pitchFamily="34" charset="0"/>
                <a:ea typeface="Tahoma" pitchFamily="34" charset="0"/>
                <a:cs typeface="Tahoma" pitchFamily="34" charset="0"/>
              </a:rPr>
              <a:t>Weighted average MAC</a:t>
            </a:r>
          </a:p>
          <a:p>
            <a:pPr>
              <a:spcBef>
                <a:spcPts val="600"/>
              </a:spcBef>
            </a:pPr>
            <a:r>
              <a:rPr lang="en-US" sz="2400" spc="-100" smtClean="0">
                <a:latin typeface="Tahoma" pitchFamily="34" charset="0"/>
                <a:ea typeface="Tahoma" pitchFamily="34" charset="0"/>
                <a:cs typeface="Tahoma" pitchFamily="34" charset="0"/>
              </a:rPr>
              <a:t>Arithmetic logic unit</a:t>
            </a:r>
          </a:p>
          <a:p>
            <a:pPr>
              <a:spcBef>
                <a:spcPts val="600"/>
              </a:spcBef>
            </a:pPr>
            <a:r>
              <a:rPr lang="en-US" sz="2400" spc="-100" smtClean="0">
                <a:latin typeface="Tahoma" pitchFamily="34" charset="0"/>
                <a:ea typeface="Tahoma" pitchFamily="34" charset="0"/>
                <a:cs typeface="Tahoma" pitchFamily="34" charset="0"/>
              </a:rPr>
              <a:t>Barrel shifter</a:t>
            </a:r>
          </a:p>
          <a:p>
            <a:pPr>
              <a:spcBef>
                <a:spcPts val="600"/>
              </a:spcBef>
            </a:pPr>
            <a:r>
              <a:rPr lang="en-US" sz="2400" spc="-100" smtClean="0">
                <a:latin typeface="Tahoma" pitchFamily="34" charset="0"/>
                <a:ea typeface="Tahoma" pitchFamily="34" charset="0"/>
                <a:cs typeface="Tahoma" pitchFamily="34" charset="0"/>
              </a:rPr>
              <a:t>Oversampling</a:t>
            </a:r>
          </a:p>
          <a:p>
            <a:pPr>
              <a:spcBef>
                <a:spcPts val="600"/>
              </a:spcBef>
            </a:pPr>
            <a:r>
              <a:rPr lang="en-US" sz="2400" spc="-100" smtClean="0">
                <a:latin typeface="Tahoma" pitchFamily="34" charset="0"/>
                <a:ea typeface="Tahoma" pitchFamily="34" charset="0"/>
                <a:cs typeface="Tahoma" pitchFamily="34" charset="0"/>
              </a:rPr>
              <a:t>Interpolation</a:t>
            </a:r>
          </a:p>
          <a:p>
            <a:pPr>
              <a:spcBef>
                <a:spcPts val="600"/>
              </a:spcBef>
            </a:pPr>
            <a:r>
              <a:rPr lang="en-US" sz="2400" spc="-100" smtClean="0">
                <a:latin typeface="Tahoma" pitchFamily="34" charset="0"/>
                <a:ea typeface="Tahoma" pitchFamily="34" charset="0"/>
                <a:cs typeface="Tahoma" pitchFamily="34" charset="0"/>
              </a:rPr>
              <a:t>Filtering</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de-DE"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152400" y="2133600"/>
            <a:ext cx="8839200" cy="2554545"/>
          </a:xfrm>
          <a:prstGeom prst="rect">
            <a:avLst/>
          </a:prstGeom>
          <a:noFill/>
        </p:spPr>
        <p:txBody>
          <a:bodyPr wrap="square" rtlCol="0">
            <a:spAutoFit/>
          </a:bodyPr>
          <a:lstStyle/>
          <a:p>
            <a:pPr>
              <a:spcBef>
                <a:spcPts val="600"/>
              </a:spcBef>
              <a:spcAft>
                <a:spcPts val="600"/>
              </a:spcAft>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Tính toán thiết kế mạch DAC dùng điện trở R/2R 8 bit</a:t>
            </a: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Khảo sát ADC 0809</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 cho từng phần.</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 </a:t>
            </a:r>
            <a:endParaRPr lang="en-US" sz="2400" spc="-100" smtClean="0">
              <a:latin typeface="Tahoma" pitchFamily="34" charset="0"/>
              <a:ea typeface="Tahoma" pitchFamily="34" charset="0"/>
              <a:cs typeface="Tahoma" pitchFamily="34" charset="0"/>
            </a:endParaRPr>
          </a:p>
          <a:p>
            <a:pPr>
              <a:spcBef>
                <a:spcPts val="600"/>
              </a:spcBef>
              <a:spcAft>
                <a:spcPts val="600"/>
              </a:spcAft>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2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2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2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2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20" smtClean="0">
                <a:latin typeface="Tahoma" pitchFamily="34" charset="0"/>
                <a:ea typeface="Tahoma" pitchFamily="34" charset="0"/>
                <a:cs typeface="Tahoma" pitchFamily="34" charset="0"/>
              </a:rPr>
              <a:t>Các câu hỏi với giáo viên ?!!!</a:t>
            </a:r>
            <a:endParaRPr lang="en-US" sz="2400" spc="-120">
              <a:latin typeface="Tahoma" pitchFamily="34" charset="0"/>
              <a:ea typeface="Tahoma" pitchFamily="34" charset="0"/>
              <a:cs typeface="Tahoma"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4" name="TextBox 3"/>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381000" y="838200"/>
            <a:ext cx="8382000" cy="4154984"/>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thí dụ: </a:t>
            </a:r>
            <a:r>
              <a:rPr lang="en-US" sz="2400" spc="-120" smtClean="0">
                <a:latin typeface="Tahoma" pitchFamily="34" charset="0"/>
                <a:ea typeface="Tahoma" pitchFamily="34" charset="0"/>
                <a:cs typeface="Tahoma" pitchFamily="34" charset="0"/>
              </a:rPr>
              <a:t>Ngõ ra toàn khung</a:t>
            </a:r>
          </a:p>
          <a:p>
            <a:r>
              <a:rPr lang="en-US" sz="2400" spc="-120" smtClean="0">
                <a:latin typeface="Tahoma" pitchFamily="34" charset="0"/>
                <a:ea typeface="Tahoma" pitchFamily="34" charset="0"/>
                <a:cs typeface="Tahoma" pitchFamily="34" charset="0"/>
              </a:rPr>
              <a:t>DAC 5 bit xuất dòng điện ra. Khi ngõ vào là 10100, dòng điện ra là 10mA. Tìm dòng ra khi ngõ vào là 11101?</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Ngõ vào 10100</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 tương ứng 20</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cho dòng I</a:t>
            </a:r>
            <a:r>
              <a:rPr lang="en-US" sz="2400" spc="-120" baseline="-25000" smtClean="0">
                <a:latin typeface="Tahoma" pitchFamily="34" charset="0"/>
                <a:ea typeface="Tahoma" pitchFamily="34" charset="0"/>
                <a:cs typeface="Tahoma" pitchFamily="34" charset="0"/>
              </a:rPr>
              <a:t>out</a:t>
            </a:r>
            <a:r>
              <a:rPr lang="en-US" sz="2400" spc="-120" smtClean="0">
                <a:latin typeface="Tahoma" pitchFamily="34" charset="0"/>
                <a:ea typeface="Tahoma" pitchFamily="34" charset="0"/>
                <a:cs typeface="Tahoma" pitchFamily="34" charset="0"/>
              </a:rPr>
              <a:t>=10mA, tức là thừa số tỉ lệ là 0,5mA.</a:t>
            </a:r>
          </a:p>
          <a:p>
            <a:r>
              <a:rPr lang="en-US" sz="2400" spc="-120" smtClean="0">
                <a:latin typeface="Tahoma" pitchFamily="34" charset="0"/>
                <a:ea typeface="Tahoma" pitchFamily="34" charset="0"/>
                <a:cs typeface="Tahoma" pitchFamily="34" charset="0"/>
              </a:rPr>
              <a:t>Vậy khi ngõ vào 11101</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=29</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ta có I</a:t>
            </a:r>
            <a:r>
              <a:rPr lang="en-US" sz="2400" spc="-120" baseline="-25000" smtClean="0">
                <a:latin typeface="Tahoma" pitchFamily="34" charset="0"/>
                <a:ea typeface="Tahoma" pitchFamily="34" charset="0"/>
                <a:cs typeface="Tahoma" pitchFamily="34" charset="0"/>
              </a:rPr>
              <a:t>out</a:t>
            </a:r>
            <a:r>
              <a:rPr lang="en-US" sz="2400" spc="-120" smtClean="0">
                <a:latin typeface="Tahoma" pitchFamily="34" charset="0"/>
                <a:ea typeface="Tahoma" pitchFamily="34" charset="0"/>
                <a:cs typeface="Tahoma" pitchFamily="34" charset="0"/>
              </a:rPr>
              <a:t>=(0,5mA) x 29 = 14,5mA . </a:t>
            </a: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a:p>
            <a:endParaRPr lang="en-US" sz="2400" spc="-120" smtClean="0">
              <a:latin typeface="Tahoma" pitchFamily="34" charset="0"/>
              <a:ea typeface="Tahoma" pitchFamily="34" charset="0"/>
              <a:cs typeface="Tahoma" pitchFamily="34" charset="0"/>
            </a:endParaRPr>
          </a:p>
          <a:p>
            <a:endParaRPr lang="en-US" sz="2400">
              <a:latin typeface="Tahoma" pitchFamily="34" charset="0"/>
              <a:ea typeface="Tahoma" pitchFamily="34" charset="0"/>
              <a:cs typeface="Tahoma" pitchFamily="34" charset="0"/>
            </a:endParaRPr>
          </a:p>
        </p:txBody>
      </p:sp>
      <p:sp>
        <p:nvSpPr>
          <p:cNvPr id="9" name="TextBox 8"/>
          <p:cNvSpPr txBox="1"/>
          <p:nvPr/>
        </p:nvSpPr>
        <p:spPr>
          <a:xfrm>
            <a:off x="228600" y="3505200"/>
            <a:ext cx="8001000" cy="830997"/>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Chú ý: Thừa số tỉ lệ K thay đổi theo DAC và còn phụ thuộc vào điện áp tham chiếu. </a:t>
            </a:r>
            <a:endParaRPr lang="en-US" sz="2400" spc="-120">
              <a:latin typeface="Tahoma" pitchFamily="34" charset="0"/>
              <a:ea typeface="Tahoma" pitchFamily="34" charset="0"/>
              <a:cs typeface="Tahoma" pitchFamily="34" charset="0"/>
            </a:endParaRPr>
          </a:p>
        </p:txBody>
      </p:sp>
      <p:sp>
        <p:nvSpPr>
          <p:cNvPr id="7" name="TextBox 6"/>
          <p:cNvSpPr txBox="1"/>
          <p:nvPr/>
        </p:nvSpPr>
        <p:spPr>
          <a:xfrm>
            <a:off x="152400" y="4267200"/>
            <a:ext cx="8686800" cy="2308324"/>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Tìm trị điện áp ra lớn nhất của bộ DAC 8 bit, tạo được 1V khi ngõ vào là 00110010?</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00110010</a:t>
            </a:r>
            <a:r>
              <a:rPr lang="en-US" sz="2400" spc="-120" baseline="-25000" smtClean="0">
                <a:latin typeface="Tahoma" pitchFamily="34" charset="0"/>
                <a:ea typeface="Tahoma" pitchFamily="34" charset="0"/>
                <a:cs typeface="Tahoma" pitchFamily="34" charset="0"/>
              </a:rPr>
              <a:t>2</a:t>
            </a:r>
            <a:r>
              <a:rPr lang="en-US" sz="2400" spc="-120" smtClean="0">
                <a:latin typeface="Tahoma" pitchFamily="34" charset="0"/>
                <a:ea typeface="Tahoma" pitchFamily="34" charset="0"/>
                <a:cs typeface="Tahoma" pitchFamily="34" charset="0"/>
              </a:rPr>
              <a:t>=50</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1V = k x 50  </a:t>
            </a:r>
            <a:r>
              <a:rPr lang="en-US" sz="2400" spc="-120" smtClean="0">
                <a:solidFill>
                  <a:srgbClr val="FF0000"/>
                </a:solidFill>
                <a:latin typeface="Tahoma" pitchFamily="34" charset="0"/>
                <a:ea typeface="Tahoma" pitchFamily="34" charset="0"/>
                <a:cs typeface="Tahoma" pitchFamily="34" charset="0"/>
                <a:sym typeface="Wingdings 3"/>
              </a:rPr>
              <a:t></a:t>
            </a:r>
            <a:r>
              <a:rPr lang="en-US" sz="2400" spc="-120" smtClean="0">
                <a:latin typeface="Tahoma" pitchFamily="34" charset="0"/>
                <a:ea typeface="Tahoma" pitchFamily="34" charset="0"/>
                <a:cs typeface="Tahoma" pitchFamily="34" charset="0"/>
                <a:sym typeface="Wingdings 3"/>
              </a:rPr>
              <a:t> K = 20mV.</a:t>
            </a:r>
          </a:p>
          <a:p>
            <a:r>
              <a:rPr lang="en-US" sz="2400" spc="-120" smtClean="0">
                <a:latin typeface="Tahoma" pitchFamily="34" charset="0"/>
                <a:ea typeface="Tahoma" pitchFamily="34" charset="0"/>
                <a:cs typeface="Tahoma" pitchFamily="34" charset="0"/>
                <a:sym typeface="Wingdings 3"/>
              </a:rPr>
              <a:t>Điện áp ra lớn nhất tại ngõ vào 11111111</a:t>
            </a:r>
            <a:r>
              <a:rPr lang="en-US" sz="2400" spc="-120" baseline="-25000" smtClean="0">
                <a:latin typeface="Tahoma" pitchFamily="34" charset="0"/>
                <a:ea typeface="Tahoma" pitchFamily="34" charset="0"/>
                <a:cs typeface="Tahoma" pitchFamily="34" charset="0"/>
                <a:sym typeface="Wingdings 3"/>
              </a:rPr>
              <a:t>2</a:t>
            </a:r>
            <a:r>
              <a:rPr lang="en-US" sz="2400" spc="-120" smtClean="0">
                <a:latin typeface="Tahoma" pitchFamily="34" charset="0"/>
                <a:ea typeface="Tahoma" pitchFamily="34" charset="0"/>
                <a:cs typeface="Tahoma" pitchFamily="34" charset="0"/>
                <a:sym typeface="Wingdings 3"/>
              </a:rPr>
              <a:t>=255</a:t>
            </a:r>
            <a:r>
              <a:rPr lang="en-US" sz="2400" spc="-120" baseline="-25000" smtClean="0">
                <a:latin typeface="Tahoma" pitchFamily="34" charset="0"/>
                <a:ea typeface="Tahoma" pitchFamily="34" charset="0"/>
                <a:cs typeface="Tahoma" pitchFamily="34" charset="0"/>
                <a:sym typeface="Wingdings 3"/>
              </a:rPr>
              <a:t>10</a:t>
            </a:r>
            <a:r>
              <a:rPr lang="en-US" sz="2400" spc="-120" smtClean="0">
                <a:latin typeface="Tahoma" pitchFamily="34" charset="0"/>
                <a:ea typeface="Tahoma" pitchFamily="34" charset="0"/>
                <a:cs typeface="Tahoma" pitchFamily="34" charset="0"/>
                <a:sym typeface="Wingdings 3"/>
              </a:rPr>
              <a:t>.</a:t>
            </a:r>
          </a:p>
          <a:p>
            <a:r>
              <a:rPr lang="en-US" sz="2400" spc="-120" smtClean="0">
                <a:latin typeface="Tahoma" pitchFamily="34" charset="0"/>
                <a:ea typeface="Tahoma" pitchFamily="34" charset="0"/>
                <a:cs typeface="Tahoma" pitchFamily="34" charset="0"/>
                <a:sym typeface="Wingdings 3"/>
              </a:rPr>
              <a:t>Điện áp ra (max) = 20mV x 255 = 5,10V.</a:t>
            </a:r>
          </a:p>
          <a:p>
            <a:r>
              <a:rPr lang="en-US" sz="2400" spc="-120" smtClean="0">
                <a:latin typeface="Tahoma" pitchFamily="34" charset="0"/>
                <a:ea typeface="Tahoma" pitchFamily="34" charset="0"/>
                <a:cs typeface="Tahoma" pitchFamily="34" charset="0"/>
              </a:rPr>
              <a:t> </a:t>
            </a:r>
            <a:endParaRPr lang="en-US" sz="2400" spc="-120">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dissolve">
                                      <p:cBhvr>
                                        <p:cTn id="24" dur="10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dissolve">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strips(downRight)">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Effect transition="in" filter="strips(downLeft)">
                                      <p:cBhvr>
                                        <p:cTn id="39" dur="500"/>
                                        <p:tgtEl>
                                          <p:spTgt spid="7">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Effect transition="in" filter="strips(downLeft)">
                                      <p:cBhvr>
                                        <p:cTn id="4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3" name="TextBox 2"/>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04800" y="838200"/>
            <a:ext cx="8001000" cy="830997"/>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phân giải</a:t>
            </a:r>
            <a:r>
              <a:rPr lang="en-US" sz="2400" spc="-120" smtClean="0">
                <a:solidFill>
                  <a:srgbClr val="C00000"/>
                </a:solidFill>
                <a:latin typeface="Tahoma" pitchFamily="34" charset="0"/>
                <a:ea typeface="Tahoma" pitchFamily="34" charset="0"/>
                <a:cs typeface="Tahoma" pitchFamily="34" charset="0"/>
              </a:rPr>
              <a:t> (kích thước bước)</a:t>
            </a:r>
            <a:r>
              <a:rPr lang="en-US" sz="2400" spc="-120" smtClean="0">
                <a:latin typeface="Tahoma" pitchFamily="34" charset="0"/>
                <a:ea typeface="Tahoma" pitchFamily="34" charset="0"/>
                <a:cs typeface="Tahoma" pitchFamily="34" charset="0"/>
              </a:rPr>
              <a:t>: là thay đổi bé nhất của ngõ ra analog tương ứng với thay đổi của ngõ vào số. (xem hình)</a:t>
            </a:r>
            <a:endParaRPr lang="en-US" sz="2400" spc="-12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707028" y="1819275"/>
            <a:ext cx="7217772" cy="2905125"/>
          </a:xfrm>
          <a:prstGeom prst="rect">
            <a:avLst/>
          </a:prstGeom>
          <a:noFill/>
          <a:ln w="9525">
            <a:noFill/>
            <a:miter lim="800000"/>
            <a:headEnd/>
            <a:tailEnd/>
          </a:ln>
        </p:spPr>
      </p:pic>
      <p:sp>
        <p:nvSpPr>
          <p:cNvPr id="8" name="TextBox 7"/>
          <p:cNvSpPr txBox="1"/>
          <p:nvPr/>
        </p:nvSpPr>
        <p:spPr>
          <a:xfrm>
            <a:off x="304800" y="4953000"/>
            <a:ext cx="8077200" cy="1200329"/>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Chú ý hàm bậc thang 16 mức trong hình trên tương ứng với 16 trạng thái vào, nhưng chỉ có 15 bước giữa 0V và toàn khung.</a:t>
            </a:r>
          </a:p>
          <a:p>
            <a:r>
              <a:rPr lang="en-US" sz="2400" spc="-120" smtClean="0">
                <a:latin typeface="Tahoma" pitchFamily="34" charset="0"/>
                <a:ea typeface="Tahoma" pitchFamily="34" charset="0"/>
                <a:cs typeface="Tahoma" pitchFamily="34" charset="0"/>
              </a:rPr>
              <a:t>Thông thường, DAC N bit có số mức là 2</a:t>
            </a:r>
            <a:r>
              <a:rPr lang="en-US" sz="2400" spc="-120" baseline="30000" smtClean="0">
                <a:latin typeface="Tahoma" pitchFamily="34" charset="0"/>
                <a:ea typeface="Tahoma" pitchFamily="34" charset="0"/>
                <a:cs typeface="Tahoma" pitchFamily="34" charset="0"/>
              </a:rPr>
              <a:t>N</a:t>
            </a:r>
            <a:r>
              <a:rPr lang="en-US" sz="2400" spc="-120" smtClean="0">
                <a:latin typeface="Tahoma" pitchFamily="34" charset="0"/>
                <a:ea typeface="Tahoma" pitchFamily="34" charset="0"/>
                <a:cs typeface="Tahoma" pitchFamily="34" charset="0"/>
              </a:rPr>
              <a:t>, và số bước là 2</a:t>
            </a:r>
            <a:r>
              <a:rPr lang="en-US" sz="2400" spc="-120" baseline="30000" smtClean="0">
                <a:latin typeface="Tahoma" pitchFamily="34" charset="0"/>
                <a:ea typeface="Tahoma" pitchFamily="34" charset="0"/>
                <a:cs typeface="Tahoma" pitchFamily="34" charset="0"/>
              </a:rPr>
              <a:t>N </a:t>
            </a:r>
            <a:r>
              <a:rPr lang="en-US" sz="2400" spc="-120" smtClean="0">
                <a:latin typeface="Tahoma" pitchFamily="34" charset="0"/>
                <a:ea typeface="Tahoma" pitchFamily="34" charset="0"/>
                <a:cs typeface="Tahoma" pitchFamily="34" charset="0"/>
              </a:rPr>
              <a:t>- 1   </a:t>
            </a:r>
            <a:endParaRPr lang="en-US" sz="2400" spc="-120">
              <a:latin typeface="Tahoma" pitchFamily="34" charset="0"/>
              <a:ea typeface="Tahoma" pitchFamily="34" charset="0"/>
              <a:cs typeface="Tahoma" pitchFamily="34"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edge">
                                      <p:cBhvr>
                                        <p:cTn id="12" dur="20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6" name="TextBox 5"/>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838200"/>
            <a:ext cx="8001000" cy="5632311"/>
          </a:xfrm>
          <a:prstGeom prst="rect">
            <a:avLst/>
          </a:prstGeom>
          <a:noFill/>
        </p:spPr>
        <p:txBody>
          <a:bodyPr wrap="square" rtlCol="0">
            <a:spAutoFit/>
          </a:bodyPr>
          <a:lstStyle/>
          <a:p>
            <a:r>
              <a:rPr lang="en-US" sz="2400" spc="-120" smtClean="0">
                <a:latin typeface="Tahoma" pitchFamily="34" charset="0"/>
                <a:ea typeface="Tahoma" pitchFamily="34" charset="0"/>
                <a:cs typeface="Tahoma" pitchFamily="34" charset="0"/>
              </a:rPr>
              <a:t>Có thể xem độ phân giải (kích thước bước) là thừa số tỉ lệ K trong quan hệ vào/ra. Hay</a:t>
            </a:r>
          </a:p>
          <a:p>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Với A</a:t>
            </a:r>
            <a:r>
              <a:rPr lang="en-US" sz="2400" spc="-120" baseline="-25000" smtClean="0">
                <a:latin typeface="Tahoma" pitchFamily="34" charset="0"/>
                <a:ea typeface="Tahoma" pitchFamily="34" charset="0"/>
                <a:cs typeface="Tahoma" pitchFamily="34" charset="0"/>
              </a:rPr>
              <a:t>fs</a:t>
            </a:r>
            <a:r>
              <a:rPr lang="en-US" sz="2400" spc="-120" smtClean="0">
                <a:latin typeface="Tahoma" pitchFamily="34" charset="0"/>
                <a:ea typeface="Tahoma" pitchFamily="34" charset="0"/>
                <a:cs typeface="Tahoma" pitchFamily="34" charset="0"/>
              </a:rPr>
              <a:t>: là ngõ ra toàn khung và n là số bit.</a:t>
            </a:r>
          </a:p>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Trong thí dụ vừa khảo sát (a)Tìm độ phân giải </a:t>
            </a:r>
          </a:p>
          <a:p>
            <a:r>
              <a:rPr lang="en-US" sz="2400" spc="-120" smtClean="0">
                <a:latin typeface="Tahoma" pitchFamily="34" charset="0"/>
                <a:ea typeface="Tahoma" pitchFamily="34" charset="0"/>
                <a:cs typeface="Tahoma" pitchFamily="34" charset="0"/>
              </a:rPr>
              <a:t>            và (b) tìm điện áp ra khi ngõ vào là 10001 </a:t>
            </a:r>
          </a:p>
          <a:p>
            <a:r>
              <a:rPr lang="en-US" sz="2400" spc="-120" smtClean="0">
                <a:effectLst>
                  <a:outerShdw blurRad="38100" dist="38100" dir="2700000" algn="tl">
                    <a:srgbClr val="000000">
                      <a:alpha val="43137"/>
                    </a:srgbClr>
                  </a:outerShdw>
                </a:effectLst>
                <a:latin typeface="Tahoma" pitchFamily="34" charset="0"/>
                <a:ea typeface="Tahoma" pitchFamily="34" charset="0"/>
                <a:cs typeface="Tahoma" pitchFamily="34" charset="0"/>
              </a:rPr>
              <a:t>Giải</a:t>
            </a:r>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(a) LSB của bộ chuyển đổi có trọng lượng là 0,2V, đây cũng là độ phân giải hay kích thước bước. DAC có 5 bit, nên có 32 mức từ 0V đến 6,2V toàn khung, và 31 mức mỗi mức 0,2V.</a:t>
            </a:r>
          </a:p>
          <a:p>
            <a:r>
              <a:rPr lang="en-US" sz="2400" spc="-120" smtClean="0">
                <a:latin typeface="Tahoma" pitchFamily="34" charset="0"/>
                <a:ea typeface="Tahoma" pitchFamily="34" charset="0"/>
                <a:cs typeface="Tahoma" pitchFamily="34" charset="0"/>
              </a:rPr>
              <a:t>(b) Kích thước bước là 0,2V, tức là thừa số tỉ lệ K.</a:t>
            </a:r>
          </a:p>
          <a:p>
            <a:r>
              <a:rPr lang="en-US" sz="2400" spc="-120" smtClean="0">
                <a:latin typeface="Tahoma" pitchFamily="34" charset="0"/>
                <a:ea typeface="Tahoma" pitchFamily="34" charset="0"/>
                <a:cs typeface="Tahoma" pitchFamily="34" charset="0"/>
              </a:rPr>
              <a:t>Khi ngõ vào là 10001 = 17</a:t>
            </a:r>
            <a:r>
              <a:rPr lang="en-US" sz="2400" spc="-120" baseline="-25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Vậy V</a:t>
            </a:r>
            <a:r>
              <a:rPr lang="en-US" sz="2400" spc="-120" baseline="-25000" smtClean="0">
                <a:latin typeface="Tahoma" pitchFamily="34" charset="0"/>
                <a:ea typeface="Tahoma" pitchFamily="34" charset="0"/>
                <a:cs typeface="Tahoma" pitchFamily="34" charset="0"/>
              </a:rPr>
              <a:t>OUT</a:t>
            </a:r>
            <a:r>
              <a:rPr lang="en-US" sz="2400" spc="-120" smtClean="0">
                <a:latin typeface="Tahoma" pitchFamily="34" charset="0"/>
                <a:ea typeface="Tahoma" pitchFamily="34" charset="0"/>
                <a:cs typeface="Tahoma" pitchFamily="34" charset="0"/>
              </a:rPr>
              <a:t> = 0,2V x 17 = 3,4V </a:t>
            </a:r>
          </a:p>
          <a:p>
            <a:endParaRPr lang="en-US" sz="2400" spc="-120" smtClean="0">
              <a:latin typeface="Tahoma" pitchFamily="34" charset="0"/>
              <a:ea typeface="Tahoma" pitchFamily="34" charset="0"/>
              <a:cs typeface="Tahoma" pitchFamily="34" charset="0"/>
            </a:endParaRPr>
          </a:p>
          <a:p>
            <a:endParaRPr lang="en-US" sz="2400" spc="-12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066801" y="1600200"/>
            <a:ext cx="4419599" cy="751882"/>
          </a:xfrm>
          <a:prstGeom prst="rect">
            <a:avLst/>
          </a:prstGeom>
          <a:noFill/>
          <a:ln w="9525">
            <a:noFill/>
            <a:miter lim="800000"/>
            <a:headEnd/>
            <a:tailEnd/>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strips(downRigh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dissolve">
                                      <p:cBhvr>
                                        <p:cTn id="25" dur="500"/>
                                        <p:tgtEl>
                                          <p:spTgt spid="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 calcmode="lin" valueType="num">
                                      <p:cBhvr additive="base">
                                        <p:cTn id="30"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 calcmode="lin" valueType="num">
                                      <p:cBhvr additive="base">
                                        <p:cTn id="36"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dissolve">
                                      <p:cBhvr>
                                        <p:cTn id="42" dur="500"/>
                                        <p:tgtEl>
                                          <p:spTgt spid="7">
                                            <p:txEl>
                                              <p:pRg st="8" end="8"/>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animEffect transition="in" filter="dissolve">
                                      <p:cBhvr>
                                        <p:cTn id="45"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304800" y="152400"/>
            <a:ext cx="5791200" cy="584775"/>
          </a:xfrm>
          <a:prstGeom prst="rect">
            <a:avLst/>
          </a:prstGeom>
          <a:noFill/>
        </p:spPr>
        <p:txBody>
          <a:bodyPr wrap="square" rtlCol="0">
            <a:spAutoFit/>
          </a:bodyPr>
          <a:lstStyle/>
          <a:p>
            <a:r>
              <a:rPr lang="en-US" sz="3200" spc="-12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Chuyển đổi số - analog DAC</a:t>
            </a:r>
            <a:endParaRPr lang="en-US" sz="3200" spc="-12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762000"/>
            <a:ext cx="8458200" cy="1569660"/>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Độ phân giải</a:t>
            </a:r>
            <a:r>
              <a:rPr lang="en-US" sz="2400" spc="-120" smtClean="0">
                <a:solidFill>
                  <a:srgbClr val="C00000"/>
                </a:solidFill>
                <a:latin typeface="Tahoma" pitchFamily="34" charset="0"/>
                <a:ea typeface="Tahoma" pitchFamily="34" charset="0"/>
                <a:cs typeface="Tahoma" pitchFamily="34" charset="0"/>
              </a:rPr>
              <a:t> (phần trăm)</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                            </a:t>
            </a:r>
          </a:p>
          <a:p>
            <a:r>
              <a:rPr lang="en-US" sz="2400" spc="-120" smtClean="0">
                <a:latin typeface="Tahoma" pitchFamily="34" charset="0"/>
                <a:ea typeface="Tahoma" pitchFamily="34" charset="0"/>
                <a:cs typeface="Tahoma" pitchFamily="34" charset="0"/>
              </a:rPr>
              <a:t>                     </a:t>
            </a:r>
          </a:p>
          <a:p>
            <a:endParaRPr lang="en-US" sz="2400" spc="-120">
              <a:latin typeface="Tahoma" pitchFamily="34" charset="0"/>
              <a:ea typeface="Tahoma" pitchFamily="34" charset="0"/>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762000" y="1295400"/>
            <a:ext cx="5949577" cy="838200"/>
          </a:xfrm>
          <a:prstGeom prst="rect">
            <a:avLst/>
          </a:prstGeom>
          <a:noFill/>
          <a:ln w="9525">
            <a:noFill/>
            <a:miter lim="800000"/>
            <a:headEnd/>
            <a:tailEnd/>
          </a:ln>
        </p:spPr>
      </p:pic>
      <p:sp>
        <p:nvSpPr>
          <p:cNvPr id="11" name="TextBox 10"/>
          <p:cNvSpPr txBox="1"/>
          <p:nvPr/>
        </p:nvSpPr>
        <p:spPr>
          <a:xfrm>
            <a:off x="76200" y="2316540"/>
            <a:ext cx="8915400" cy="4154984"/>
          </a:xfrm>
          <a:prstGeom prst="rect">
            <a:avLst/>
          </a:prstGeom>
          <a:noFill/>
        </p:spPr>
        <p:txBody>
          <a:bodyPr wrap="square" rtlCol="0">
            <a:spAutoFit/>
          </a:bodyPr>
          <a:lstStyle/>
          <a:p>
            <a:r>
              <a:rPr lang="en-US" sz="2400" spc="-12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Thí dụ</a:t>
            </a:r>
            <a:r>
              <a:rPr lang="en-US" sz="2400" spc="-120" smtClean="0">
                <a:latin typeface="Tahoma" pitchFamily="34" charset="0"/>
                <a:ea typeface="Tahoma" pitchFamily="34" charset="0"/>
                <a:cs typeface="Tahoma" pitchFamily="34" charset="0"/>
              </a:rPr>
              <a:t>: Bộ DAC 10 bit có kích thước bước là 10mV. Tìm điện áp ra toàn khung và độ phân giải (phần trăm)? </a:t>
            </a:r>
          </a:p>
          <a:p>
            <a:r>
              <a:rPr lang="en-US" sz="2400" spc="-120" smtClean="0">
                <a:latin typeface="Tahoma" pitchFamily="34" charset="0"/>
                <a:ea typeface="Tahoma" pitchFamily="34" charset="0"/>
                <a:cs typeface="Tahoma" pitchFamily="34" charset="0"/>
              </a:rPr>
              <a:t>Giải:</a:t>
            </a:r>
          </a:p>
          <a:p>
            <a:r>
              <a:rPr lang="en-US" sz="2400" spc="-120" smtClean="0">
                <a:latin typeface="Tahoma" pitchFamily="34" charset="0"/>
                <a:ea typeface="Tahoma" pitchFamily="34" charset="0"/>
                <a:cs typeface="Tahoma" pitchFamily="34" charset="0"/>
              </a:rPr>
              <a:t>Với 10 bit, có 2</a:t>
            </a:r>
            <a:r>
              <a:rPr lang="en-US" sz="2400" spc="-120" baseline="30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 1 = 1023 bước 10mV. </a:t>
            </a:r>
          </a:p>
          <a:p>
            <a:r>
              <a:rPr lang="en-US" sz="2400" spc="-120" smtClean="0">
                <a:latin typeface="Tahoma" pitchFamily="34" charset="0"/>
                <a:ea typeface="Tahoma" pitchFamily="34" charset="0"/>
                <a:cs typeface="Tahoma" pitchFamily="34" charset="0"/>
              </a:rPr>
              <a:t>Điện áp toàn khung là 10mV x 1023 = 10, 23V và</a:t>
            </a:r>
          </a:p>
          <a:p>
            <a:r>
              <a:rPr lang="en-US" sz="2400" spc="-120" smtClean="0">
                <a:latin typeface="Tahoma" pitchFamily="34" charset="0"/>
                <a:ea typeface="Tahoma" pitchFamily="34" charset="0"/>
                <a:cs typeface="Tahoma" pitchFamily="34" charset="0"/>
              </a:rPr>
              <a:t> % độ phân giải = (10mV/10,23V) x 100% </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 0,1%</a:t>
            </a:r>
          </a:p>
          <a:p>
            <a:r>
              <a:rPr lang="en-US" sz="2400" spc="-120" smtClean="0">
                <a:latin typeface="Tahoma" pitchFamily="34" charset="0"/>
                <a:ea typeface="Tahoma" pitchFamily="34" charset="0"/>
                <a:cs typeface="Tahoma" pitchFamily="34" charset="0"/>
              </a:rPr>
              <a:t>Cách khác:</a:t>
            </a:r>
          </a:p>
          <a:p>
            <a:r>
              <a:rPr lang="en-US" sz="2400" spc="-120" smtClean="0">
                <a:latin typeface="Tahoma" pitchFamily="34" charset="0"/>
                <a:ea typeface="Tahoma" pitchFamily="34" charset="0"/>
                <a:cs typeface="Tahoma" pitchFamily="34" charset="0"/>
              </a:rPr>
              <a:t> % độ phân giải = (1/(2</a:t>
            </a:r>
            <a:r>
              <a:rPr lang="en-US" sz="2400" spc="-120" baseline="30000" smtClean="0">
                <a:latin typeface="Tahoma" pitchFamily="34" charset="0"/>
                <a:ea typeface="Tahoma" pitchFamily="34" charset="0"/>
                <a:cs typeface="Tahoma" pitchFamily="34" charset="0"/>
              </a:rPr>
              <a:t>10</a:t>
            </a:r>
            <a:r>
              <a:rPr lang="en-US" sz="2400" spc="-120" smtClean="0">
                <a:latin typeface="Tahoma" pitchFamily="34" charset="0"/>
                <a:ea typeface="Tahoma" pitchFamily="34" charset="0"/>
                <a:cs typeface="Tahoma" pitchFamily="34" charset="0"/>
              </a:rPr>
              <a:t> – 1)) x 100% </a:t>
            </a:r>
            <a:r>
              <a:rPr lang="en-US" sz="2400" spc="-120" smtClean="0">
                <a:latin typeface="Tahoma" pitchFamily="34" charset="0"/>
                <a:ea typeface="Tahoma" pitchFamily="34" charset="0"/>
                <a:cs typeface="Tahoma" pitchFamily="34" charset="0"/>
                <a:sym typeface="Symbol"/>
              </a:rPr>
              <a:t></a:t>
            </a:r>
            <a:r>
              <a:rPr lang="en-US" sz="2400" spc="-120" smtClean="0">
                <a:latin typeface="Tahoma" pitchFamily="34" charset="0"/>
                <a:ea typeface="Tahoma" pitchFamily="34" charset="0"/>
                <a:cs typeface="Tahoma" pitchFamily="34" charset="0"/>
              </a:rPr>
              <a:t> 0,1%</a:t>
            </a:r>
          </a:p>
          <a:p>
            <a:r>
              <a:rPr lang="en-US" sz="2400" spc="-120" smtClean="0">
                <a:solidFill>
                  <a:srgbClr val="C00000"/>
                </a:solidFill>
                <a:latin typeface="Tahoma" pitchFamily="34" charset="0"/>
                <a:ea typeface="Tahoma" pitchFamily="34" charset="0"/>
                <a:cs typeface="Tahoma" pitchFamily="34" charset="0"/>
              </a:rPr>
              <a:t>Nhận xét</a:t>
            </a:r>
            <a:r>
              <a:rPr lang="en-US" sz="2400" spc="-120" smtClean="0">
                <a:latin typeface="Tahoma" pitchFamily="34" charset="0"/>
                <a:ea typeface="Tahoma" pitchFamily="34" charset="0"/>
                <a:cs typeface="Tahoma" pitchFamily="34" charset="0"/>
              </a:rPr>
              <a:t>:</a:t>
            </a:r>
          </a:p>
          <a:p>
            <a:r>
              <a:rPr lang="en-US" sz="2400" spc="-120" smtClean="0">
                <a:latin typeface="Tahoma" pitchFamily="34" charset="0"/>
                <a:ea typeface="Tahoma" pitchFamily="34" charset="0"/>
                <a:cs typeface="Tahoma" pitchFamily="34" charset="0"/>
              </a:rPr>
              <a:t>Ta thấy, phần trăm độ phân giải phụ thuộc chủ yếu vào số bit của DAC. </a:t>
            </a:r>
          </a:p>
          <a:p>
            <a:r>
              <a:rPr lang="en-US" sz="2400" spc="-120" smtClean="0">
                <a:latin typeface="Tahoma" pitchFamily="34" charset="0"/>
                <a:ea typeface="Tahoma" pitchFamily="34" charset="0"/>
                <a:cs typeface="Tahoma" pitchFamily="34" charset="0"/>
              </a:rPr>
              <a:t>Theo bạn, ý nghĩa của độ phân giải là gì?</a:t>
            </a:r>
            <a:endParaRPr lang="en-US" sz="2400" spc="-120">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edge">
                                      <p:cBhvr>
                                        <p:cTn id="12" dur="20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dissolve">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strips(down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dissolve">
                                      <p:cBhvr>
                                        <p:cTn id="32" dur="5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strips(downRight)">
                                      <p:cBhvr>
                                        <p:cTn id="37" dur="500"/>
                                        <p:tgtEl>
                                          <p:spTgt spid="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dissolve">
                                      <p:cBhvr>
                                        <p:cTn id="42" dur="500"/>
                                        <p:tgtEl>
                                          <p:spTgt spid="1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animEffect transition="in" filter="dissolve">
                                      <p:cBhvr>
                                        <p:cTn id="47" dur="500"/>
                                        <p:tgtEl>
                                          <p:spTgt spid="11">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xEl>
                                              <p:pRg st="7" end="7"/>
                                            </p:txEl>
                                          </p:spTgt>
                                        </p:tgtEl>
                                        <p:attrNameLst>
                                          <p:attrName>style.visibility</p:attrName>
                                        </p:attrNameLst>
                                      </p:cBhvr>
                                      <p:to>
                                        <p:strVal val="visible"/>
                                      </p:to>
                                    </p:set>
                                    <p:animEffect transition="in" filter="wipe(left)">
                                      <p:cBhvr>
                                        <p:cTn id="52" dur="500"/>
                                        <p:tgtEl>
                                          <p:spTgt spid="11">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animEffect transition="in" filter="dissolve">
                                      <p:cBhvr>
                                        <p:cTn id="57" dur="500"/>
                                        <p:tgtEl>
                                          <p:spTgt spid="11">
                                            <p:txEl>
                                              <p:pRg st="8" end="8"/>
                                            </p:txEl>
                                          </p:spTgt>
                                        </p:tgtEl>
                                      </p:cBhvr>
                                    </p:animEffect>
                                  </p:childTnLst>
                                </p:cTn>
                              </p:par>
                              <p:par>
                                <p:cTn id="58" presetID="9" presetClass="entr" presetSubtype="0" fill="hold" nodeType="withEffect">
                                  <p:stCondLst>
                                    <p:cond delay="0"/>
                                  </p:stCondLst>
                                  <p:childTnLst>
                                    <p:set>
                                      <p:cBhvr>
                                        <p:cTn id="59" dur="1" fill="hold">
                                          <p:stCondLst>
                                            <p:cond delay="0"/>
                                          </p:stCondLst>
                                        </p:cTn>
                                        <p:tgtEl>
                                          <p:spTgt spid="11">
                                            <p:txEl>
                                              <p:pRg st="9" end="9"/>
                                            </p:txEl>
                                          </p:spTgt>
                                        </p:tgtEl>
                                        <p:attrNameLst>
                                          <p:attrName>style.visibility</p:attrName>
                                        </p:attrNameLst>
                                      </p:cBhvr>
                                      <p:to>
                                        <p:strVal val="visible"/>
                                      </p:to>
                                    </p:set>
                                    <p:animEffect transition="in" filter="dissolve">
                                      <p:cBhvr>
                                        <p:cTn id="60"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4083</Words>
  <Application>Microsoft Office PowerPoint</Application>
  <PresentationFormat>On-screen Show (4:3)</PresentationFormat>
  <Paragraphs>501</Paragraphs>
  <Slides>57</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Symbol</vt:lpstr>
      <vt:lpstr>Tahoma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Chuyen doi ADC va DAC</dc:title>
  <dc:creator>Nguyen Viet Hung</dc:creator>
  <cp:lastModifiedBy>Admin</cp:lastModifiedBy>
  <cp:revision>34</cp:revision>
  <dcterms:created xsi:type="dcterms:W3CDTF">2006-08-16T00:00:00Z</dcterms:created>
  <dcterms:modified xsi:type="dcterms:W3CDTF">2020-03-20T10:00:56Z</dcterms:modified>
</cp:coreProperties>
</file>