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8" r:id="rId7"/>
    <p:sldId id="273" r:id="rId8"/>
    <p:sldId id="262" r:id="rId9"/>
    <p:sldId id="263" r:id="rId10"/>
    <p:sldId id="264" r:id="rId11"/>
    <p:sldId id="265" r:id="rId12"/>
    <p:sldId id="267" r:id="rId13"/>
    <p:sldId id="269" r:id="rId14"/>
    <p:sldId id="27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3" autoAdjust="0"/>
    <p:restoredTop sz="94660"/>
  </p:normalViewPr>
  <p:slideViewPr>
    <p:cSldViewPr snapToGrid="0">
      <p:cViewPr>
        <p:scale>
          <a:sx n="75" d="100"/>
          <a:sy n="75" d="100"/>
        </p:scale>
        <p:origin x="129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6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0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1D33B-6ECA-400B-8022-5381BAE4FD14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71D6-35D6-491D-81D7-63E0F5AEE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41200" cy="132556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u="sng" smtClean="0"/>
              <a:t>Bài 5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gradFill>
            <a:gsLst>
              <a:gs pos="29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2">
                    <a:lumMod val="75000"/>
                  </a:schemeClr>
                </a:solidFill>
                <a:latin typeface="Calibri Light" panose="020F0302020204030204"/>
              </a:rPr>
              <a:t>Mạch mã </a:t>
            </a:r>
            <a:r>
              <a:rPr lang="en-US" sz="7200" dirty="0" smtClean="0">
                <a:solidFill>
                  <a:schemeClr val="accent2">
                    <a:lumMod val="75000"/>
                  </a:schemeClr>
                </a:solidFill>
                <a:latin typeface="Calibri Light" panose="020F0302020204030204"/>
              </a:rPr>
              <a:t>hóa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1379" y="4267994"/>
            <a:ext cx="5189241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72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Mạch giải mã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425098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42"/>
            <a:ext cx="121920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giải </a:t>
            </a:r>
            <a:r>
              <a:rPr lang="en-US" dirty="0" smtClean="0">
                <a:solidFill>
                  <a:prstClr val="black"/>
                </a:solidFill>
              </a:rPr>
              <a:t>mã 3 sang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 smtClean="0"/>
              <a:t>Sơ đồ khối – bảng giá trị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1560" y="2382966"/>
            <a:ext cx="9027855" cy="3894082"/>
            <a:chOff x="2136760" y="2395158"/>
            <a:chExt cx="9027855" cy="3894082"/>
          </a:xfrm>
          <a:noFill/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993769" y="2395158"/>
              <a:ext cx="1927459" cy="3894082"/>
            </a:xfrm>
            <a:prstGeom prst="rect">
              <a:avLst/>
            </a:prstGeom>
            <a:grp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 </a:t>
              </a:r>
              <a:r>
                <a:rPr lang="en-US" sz="32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082565" y="2882603"/>
              <a:ext cx="663657" cy="1459596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Line 7"/>
            <p:cNvCxnSpPr>
              <a:cxnSpLocks noChangeShapeType="1"/>
            </p:cNvCxnSpPr>
            <p:nvPr/>
          </p:nvCxnSpPr>
          <p:spPr bwMode="auto">
            <a:xfrm>
              <a:off x="4375799" y="2647928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8" name="Line 8"/>
            <p:cNvCxnSpPr>
              <a:cxnSpLocks noChangeShapeType="1"/>
            </p:cNvCxnSpPr>
            <p:nvPr/>
          </p:nvCxnSpPr>
          <p:spPr bwMode="auto">
            <a:xfrm>
              <a:off x="4403176" y="3289448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9" name="Line 9"/>
            <p:cNvCxnSpPr>
              <a:cxnSpLocks noChangeShapeType="1"/>
            </p:cNvCxnSpPr>
            <p:nvPr/>
          </p:nvCxnSpPr>
          <p:spPr bwMode="auto">
            <a:xfrm>
              <a:off x="4416757" y="3995357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0" name="Line 10"/>
            <p:cNvCxnSpPr>
              <a:cxnSpLocks noChangeShapeType="1"/>
            </p:cNvCxnSpPr>
            <p:nvPr/>
          </p:nvCxnSpPr>
          <p:spPr bwMode="auto">
            <a:xfrm>
              <a:off x="4378793" y="5006459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1" name="Line 11"/>
            <p:cNvCxnSpPr>
              <a:cxnSpLocks noChangeShapeType="1"/>
            </p:cNvCxnSpPr>
            <p:nvPr/>
          </p:nvCxnSpPr>
          <p:spPr bwMode="auto">
            <a:xfrm>
              <a:off x="7915603" y="3207203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2" name="Line 12"/>
            <p:cNvCxnSpPr>
              <a:cxnSpLocks noChangeShapeType="1"/>
            </p:cNvCxnSpPr>
            <p:nvPr/>
          </p:nvCxnSpPr>
          <p:spPr bwMode="auto">
            <a:xfrm>
              <a:off x="7927794" y="3802422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3" name="Line 13"/>
            <p:cNvCxnSpPr>
              <a:cxnSpLocks noChangeShapeType="1"/>
            </p:cNvCxnSpPr>
            <p:nvPr/>
          </p:nvCxnSpPr>
          <p:spPr bwMode="auto">
            <a:xfrm>
              <a:off x="4359380" y="5738890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4066526" y="2640870"/>
              <a:ext cx="175223" cy="1908111"/>
            </a:xfrm>
            <a:prstGeom prst="leftBrace">
              <a:avLst>
                <a:gd name="adj1" fmla="val 90625"/>
                <a:gd name="adj2" fmla="val 50000"/>
              </a:avLst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4086527" y="4685708"/>
              <a:ext cx="130322" cy="1307166"/>
            </a:xfrm>
            <a:prstGeom prst="leftBrace">
              <a:avLst>
                <a:gd name="adj1" fmla="val 83473"/>
                <a:gd name="adj2" fmla="val 48574"/>
              </a:avLst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860769" y="2882603"/>
              <a:ext cx="1391932" cy="1244896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vào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136760" y="4790714"/>
              <a:ext cx="2084158" cy="1255624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cho phép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9533942" y="3585536"/>
              <a:ext cx="1630673" cy="826850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ra</a:t>
              </a: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9507657" y="3104121"/>
              <a:ext cx="175223" cy="1908111"/>
            </a:xfrm>
            <a:prstGeom prst="rightBrace">
              <a:avLst>
                <a:gd name="adj1" fmla="val 90625"/>
                <a:gd name="adj2" fmla="val 50000"/>
              </a:avLst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133659" y="4687377"/>
              <a:ext cx="817170" cy="1469901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Line 21"/>
            <p:cNvCxnSpPr>
              <a:cxnSpLocks noChangeShapeType="1"/>
            </p:cNvCxnSpPr>
            <p:nvPr/>
          </p:nvCxnSpPr>
          <p:spPr bwMode="auto">
            <a:xfrm>
              <a:off x="7928890" y="4900377"/>
              <a:ext cx="1577012" cy="0"/>
            </a:xfrm>
            <a:prstGeom prst="line">
              <a:avLst/>
            </a:prstGeom>
            <a:grp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6977115" y="4412386"/>
              <a:ext cx="963280" cy="732618"/>
            </a:xfrm>
            <a:prstGeom prst="rect">
              <a:avLst/>
            </a:prstGeom>
            <a:grp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535806" y="20379"/>
            <a:ext cx="3656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26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</p:spPr>
        <p:txBody>
          <a:bodyPr/>
          <a:lstStyle/>
          <a:p>
            <a:r>
              <a:rPr lang="vi-VN" i="1" kern="1400" dirty="0">
                <a:solidFill>
                  <a:prstClr val="black"/>
                </a:solidFill>
                <a:ea typeface="Times New Roman" panose="02020603050405020304" pitchFamily="18" charset="0"/>
              </a:rPr>
              <a:t>Bảng trạng thái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80221"/>
              </p:ext>
            </p:extLst>
          </p:nvPr>
        </p:nvGraphicFramePr>
        <p:xfrm>
          <a:off x="1801368" y="1690688"/>
          <a:ext cx="8098532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  <a:gridCol w="6229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</a:t>
                      </a:r>
                      <a:r>
                        <a:rPr lang="en-US" sz="2800" baseline="-250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20264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2505"/>
            <a:ext cx="12191999" cy="1325563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Biểu thức logic và mạch điện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4639" y="1633905"/>
            <a:ext cx="8055058" cy="4840461"/>
            <a:chOff x="4187742" y="1318719"/>
            <a:chExt cx="8055058" cy="4899175"/>
          </a:xfrm>
        </p:grpSpPr>
        <p:grpSp>
          <p:nvGrpSpPr>
            <p:cNvPr id="5" name="Group 4"/>
            <p:cNvGrpSpPr/>
            <p:nvPr/>
          </p:nvGrpSpPr>
          <p:grpSpPr>
            <a:xfrm>
              <a:off x="6049084" y="1441340"/>
              <a:ext cx="1267968" cy="4776554"/>
              <a:chOff x="5878961" y="1829198"/>
              <a:chExt cx="1267968" cy="477655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878961" y="1829198"/>
                <a:ext cx="1229817" cy="4776554"/>
                <a:chOff x="5878961" y="1829198"/>
                <a:chExt cx="1229817" cy="4776554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7108778" y="2203493"/>
                  <a:ext cx="0" cy="440225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/>
                <p:cNvGrpSpPr/>
                <p:nvPr/>
              </p:nvGrpSpPr>
              <p:grpSpPr>
                <a:xfrm>
                  <a:off x="5878961" y="1829198"/>
                  <a:ext cx="890016" cy="4776554"/>
                  <a:chOff x="5878961" y="1829198"/>
                  <a:chExt cx="890016" cy="4776554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 rot="5400000">
                    <a:off x="6244721" y="1949046"/>
                    <a:ext cx="536448" cy="512064"/>
                    <a:chOff x="5425440" y="1825624"/>
                    <a:chExt cx="1853184" cy="1868552"/>
                  </a:xfrm>
                </p:grpSpPr>
                <p:sp>
                  <p:nvSpPr>
                    <p:cNvPr id="65" name="Isosceles Triangle 64"/>
                    <p:cNvSpPr/>
                    <p:nvPr/>
                  </p:nvSpPr>
                  <p:spPr>
                    <a:xfrm>
                      <a:off x="5425440" y="2214907"/>
                      <a:ext cx="1853184" cy="1479269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Flowchart: Connector 65"/>
                    <p:cNvSpPr/>
                    <p:nvPr/>
                  </p:nvSpPr>
                  <p:spPr>
                    <a:xfrm>
                      <a:off x="6144767" y="1825624"/>
                      <a:ext cx="423777" cy="389243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5878961" y="1829198"/>
                    <a:ext cx="0" cy="47765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5878961" y="2219259"/>
                    <a:ext cx="37795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6768977" y="2219259"/>
                <a:ext cx="3779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7609870" y="1441340"/>
              <a:ext cx="1267968" cy="4776554"/>
              <a:chOff x="5878961" y="1829198"/>
              <a:chExt cx="1267968" cy="4776554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5878961" y="1829198"/>
                <a:ext cx="1229817" cy="4776554"/>
                <a:chOff x="5878961" y="1829198"/>
                <a:chExt cx="1229817" cy="4776554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108778" y="2203493"/>
                  <a:ext cx="0" cy="440225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" name="Group 51"/>
                <p:cNvGrpSpPr/>
                <p:nvPr/>
              </p:nvGrpSpPr>
              <p:grpSpPr>
                <a:xfrm>
                  <a:off x="5878961" y="1829198"/>
                  <a:ext cx="890016" cy="4776554"/>
                  <a:chOff x="5878961" y="1829198"/>
                  <a:chExt cx="890016" cy="4776554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 rot="5400000">
                    <a:off x="6244721" y="1949046"/>
                    <a:ext cx="536448" cy="512064"/>
                    <a:chOff x="5425440" y="1825624"/>
                    <a:chExt cx="1853184" cy="1868552"/>
                  </a:xfrm>
                </p:grpSpPr>
                <p:sp>
                  <p:nvSpPr>
                    <p:cNvPr id="56" name="Isosceles Triangle 55"/>
                    <p:cNvSpPr/>
                    <p:nvPr/>
                  </p:nvSpPr>
                  <p:spPr>
                    <a:xfrm>
                      <a:off x="5425440" y="2214907"/>
                      <a:ext cx="1853184" cy="1479269"/>
                    </a:xfrm>
                    <a:prstGeom prst="triangl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Flowchart: Connector 56"/>
                    <p:cNvSpPr/>
                    <p:nvPr/>
                  </p:nvSpPr>
                  <p:spPr>
                    <a:xfrm>
                      <a:off x="6144767" y="1825624"/>
                      <a:ext cx="423777" cy="389243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5878961" y="1829198"/>
                    <a:ext cx="0" cy="47765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5878961" y="2219259"/>
                    <a:ext cx="37795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0" name="Straight Connector 49"/>
              <p:cNvCxnSpPr/>
              <p:nvPr/>
            </p:nvCxnSpPr>
            <p:spPr>
              <a:xfrm>
                <a:off x="6768977" y="2219259"/>
                <a:ext cx="37795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766928" y="1441340"/>
              <a:ext cx="5649417" cy="4776554"/>
              <a:chOff x="1459361" y="1829198"/>
              <a:chExt cx="5649417" cy="477655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7108778" y="2203493"/>
                <a:ext cx="0" cy="440225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1459361" y="1829198"/>
                <a:ext cx="5309616" cy="4776554"/>
                <a:chOff x="1459361" y="1829198"/>
                <a:chExt cx="5309616" cy="4776554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 rot="5400000">
                  <a:off x="6244721" y="1949046"/>
                  <a:ext cx="536448" cy="512064"/>
                  <a:chOff x="5425440" y="1825624"/>
                  <a:chExt cx="1853184" cy="1868552"/>
                </a:xfrm>
              </p:grpSpPr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5425440" y="2214907"/>
                    <a:ext cx="1853184" cy="1479269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Flowchart: Connector 47"/>
                  <p:cNvSpPr/>
                  <p:nvPr/>
                </p:nvSpPr>
                <p:spPr>
                  <a:xfrm>
                    <a:off x="6144767" y="1825624"/>
                    <a:ext cx="423777" cy="38924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5878961" y="1829198"/>
                  <a:ext cx="0" cy="47765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5878961" y="2219259"/>
                  <a:ext cx="37795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814961" y="1912639"/>
                  <a:ext cx="0" cy="5556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459361" y="1896883"/>
                  <a:ext cx="0" cy="5556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</p:cNvCxnSpPr>
                <p:nvPr/>
              </p:nvCxnSpPr>
              <p:spPr>
                <a:xfrm>
                  <a:off x="1627261" y="3243448"/>
                  <a:ext cx="683" cy="33623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" name="Straight Connector 7"/>
            <p:cNvCxnSpPr/>
            <p:nvPr/>
          </p:nvCxnSpPr>
          <p:spPr>
            <a:xfrm>
              <a:off x="10076544" y="1831401"/>
              <a:ext cx="3779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45255" y="13325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2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21382" y="13325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34364" y="1332501"/>
              <a:ext cx="4283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28668" y="2066894"/>
              <a:ext cx="7480780" cy="3637891"/>
              <a:chOff x="4359228" y="2088461"/>
              <a:chExt cx="7480780" cy="3637891"/>
            </a:xfrm>
          </p:grpSpPr>
          <p:sp>
            <p:nvSpPr>
              <p:cNvPr id="30" name="Flowchart: Delay 29"/>
              <p:cNvSpPr/>
              <p:nvPr/>
            </p:nvSpPr>
            <p:spPr>
              <a:xfrm>
                <a:off x="10635209" y="2322551"/>
                <a:ext cx="788696" cy="81232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10246222" y="2473302"/>
                <a:ext cx="4161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669564" y="2639811"/>
                <a:ext cx="198011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108778" y="2801958"/>
                <a:ext cx="355354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779366" y="3062264"/>
                <a:ext cx="58829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11423905" y="2728711"/>
                <a:ext cx="4161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423905" y="3925897"/>
                <a:ext cx="4161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1423905" y="5726352"/>
                <a:ext cx="4161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Flowchart: Delay 37"/>
              <p:cNvSpPr/>
              <p:nvPr/>
            </p:nvSpPr>
            <p:spPr>
              <a:xfrm rot="5400000">
                <a:off x="4371040" y="2076649"/>
                <a:ext cx="788696" cy="81232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922217" y="3564256"/>
              <a:ext cx="6658517" cy="812320"/>
              <a:chOff x="4765388" y="2322551"/>
              <a:chExt cx="6658517" cy="812320"/>
            </a:xfrm>
          </p:grpSpPr>
          <p:sp>
            <p:nvSpPr>
              <p:cNvPr id="25" name="Flowchart: Delay 24"/>
              <p:cNvSpPr/>
              <p:nvPr/>
            </p:nvSpPr>
            <p:spPr>
              <a:xfrm>
                <a:off x="10635209" y="2322551"/>
                <a:ext cx="788696" cy="81232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9016405" y="2473302"/>
                <a:ext cx="1645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669564" y="2639811"/>
                <a:ext cx="198011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108778" y="2801958"/>
                <a:ext cx="355354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765388" y="3062264"/>
                <a:ext cx="589693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948806" y="5275908"/>
              <a:ext cx="6645222" cy="812320"/>
              <a:chOff x="4778683" y="2322551"/>
              <a:chExt cx="6645222" cy="812320"/>
            </a:xfrm>
          </p:grpSpPr>
          <p:sp>
            <p:nvSpPr>
              <p:cNvPr id="20" name="Flowchart: Delay 19"/>
              <p:cNvSpPr/>
              <p:nvPr/>
            </p:nvSpPr>
            <p:spPr>
              <a:xfrm>
                <a:off x="10635209" y="2322551"/>
                <a:ext cx="788696" cy="812320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9016405" y="2473302"/>
                <a:ext cx="164592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439747" y="2639811"/>
                <a:ext cx="320992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871922" y="2801958"/>
                <a:ext cx="479040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778683" y="3062264"/>
                <a:ext cx="588364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1635191" y="2095107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46162" y="3279687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646162" y="5035821"/>
              <a:ext cx="5966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7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87742" y="1332501"/>
              <a:ext cx="524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43904" y="1318719"/>
              <a:ext cx="5245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E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7273" y="1861421"/>
            <a:ext cx="2682145" cy="4827935"/>
            <a:chOff x="231695" y="2366094"/>
            <a:chExt cx="2682145" cy="4650417"/>
          </a:xfrm>
          <a:blipFill>
            <a:blip r:embed="rId3"/>
            <a:tile tx="0" ty="0" sx="100000" sy="100000" flip="none" algn="tl"/>
          </a:blipFill>
        </p:grpSpPr>
        <p:grpSp>
          <p:nvGrpSpPr>
            <p:cNvPr id="68" name="Group 67"/>
            <p:cNvGrpSpPr/>
            <p:nvPr/>
          </p:nvGrpSpPr>
          <p:grpSpPr>
            <a:xfrm>
              <a:off x="231695" y="2366094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91" name="TextBox 90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92" name="Straight Connector 91"/>
              <p:cNvCxnSpPr/>
              <p:nvPr/>
            </p:nvCxnSpPr>
            <p:spPr>
              <a:xfrm>
                <a:off x="1893824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2108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5156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231695" y="2939118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88" name="TextBox 87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1893824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2108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31695" y="3584681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85" name="TextBox 84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1893824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5156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231695" y="4141428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83" name="TextBox 82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3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1893824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231695" y="4702260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80" name="TextBox 79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4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81" name="Straight Connector 80"/>
              <p:cNvCxnSpPr/>
              <p:nvPr/>
            </p:nvCxnSpPr>
            <p:spPr>
              <a:xfrm>
                <a:off x="22108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5156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231695" y="5214324"/>
              <a:ext cx="2682145" cy="757130"/>
              <a:chOff x="229326" y="3004457"/>
              <a:chExt cx="2682145" cy="757130"/>
            </a:xfrm>
            <a:grpFill/>
          </p:grpSpPr>
          <p:sp>
            <p:nvSpPr>
              <p:cNvPr id="78" name="TextBox 77"/>
              <p:cNvSpPr txBox="1"/>
              <p:nvPr/>
            </p:nvSpPr>
            <p:spPr>
              <a:xfrm>
                <a:off x="229326" y="3004457"/>
                <a:ext cx="2682145" cy="75713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5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22108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231695" y="5765014"/>
              <a:ext cx="2682145" cy="729291"/>
              <a:chOff x="229326" y="3004457"/>
              <a:chExt cx="2682145" cy="1057376"/>
            </a:xfrm>
            <a:grpFill/>
          </p:grpSpPr>
          <p:sp>
            <p:nvSpPr>
              <p:cNvPr id="76" name="TextBox 75"/>
              <p:cNvSpPr txBox="1"/>
              <p:nvPr/>
            </p:nvSpPr>
            <p:spPr>
              <a:xfrm>
                <a:off x="229326" y="3004457"/>
                <a:ext cx="2682145" cy="105737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prstClr val="black"/>
                    </a:solidFill>
                  </a:rPr>
                  <a:t>O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6 </a:t>
                </a:r>
                <a:r>
                  <a:rPr lang="fr-FR" sz="2800" dirty="0">
                    <a:solidFill>
                      <a:prstClr val="black"/>
                    </a:solidFill>
                  </a:rPr>
                  <a:t>=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.E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0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1   </a:t>
                </a:r>
                <a:r>
                  <a:rPr lang="fr-FR" sz="2800" dirty="0" smtClean="0">
                    <a:solidFill>
                      <a:prstClr val="black"/>
                    </a:solidFill>
                  </a:rPr>
                  <a:t>I</a:t>
                </a:r>
                <a:r>
                  <a:rPr lang="fr-FR" sz="2800" baseline="-25000" dirty="0" smtClean="0">
                    <a:solidFill>
                      <a:prstClr val="black"/>
                    </a:solidFill>
                  </a:rPr>
                  <a:t>2</a:t>
                </a:r>
                <a:endParaRPr lang="en-US" sz="28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2515616" y="3021874"/>
                <a:ext cx="203200" cy="0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231695" y="6287220"/>
              <a:ext cx="2682145" cy="7292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</a:pPr>
              <a:r>
                <a:rPr lang="fr-FR" sz="2800" dirty="0" smtClean="0">
                  <a:solidFill>
                    <a:prstClr val="black"/>
                  </a:solidFill>
                </a:rPr>
                <a:t>O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7 </a:t>
              </a:r>
              <a:r>
                <a:rPr lang="fr-FR" sz="2800" dirty="0">
                  <a:solidFill>
                    <a:prstClr val="black"/>
                  </a:solidFill>
                </a:rPr>
                <a:t>= </a:t>
              </a:r>
              <a:r>
                <a:rPr lang="fr-FR" sz="2800" dirty="0" smtClean="0">
                  <a:solidFill>
                    <a:prstClr val="black"/>
                  </a:solidFill>
                </a:rPr>
                <a:t>E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0</a:t>
              </a:r>
              <a:r>
                <a:rPr lang="fr-FR" sz="2800" dirty="0" smtClean="0">
                  <a:solidFill>
                    <a:prstClr val="black"/>
                  </a:solidFill>
                </a:rPr>
                <a:t>.E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1 </a:t>
              </a:r>
              <a:r>
                <a:rPr lang="fr-FR" sz="2800" dirty="0" smtClean="0">
                  <a:solidFill>
                    <a:prstClr val="black"/>
                  </a:solidFill>
                </a:rPr>
                <a:t>I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0 </a:t>
              </a:r>
              <a:r>
                <a:rPr lang="fr-FR" sz="2800" dirty="0" smtClean="0">
                  <a:solidFill>
                    <a:prstClr val="black"/>
                  </a:solidFill>
                </a:rPr>
                <a:t>I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1   </a:t>
              </a:r>
              <a:r>
                <a:rPr lang="fr-FR" sz="2800" dirty="0" smtClean="0">
                  <a:solidFill>
                    <a:prstClr val="black"/>
                  </a:solidFill>
                </a:rPr>
                <a:t>I</a:t>
              </a:r>
              <a:r>
                <a:rPr lang="fr-FR" sz="2800" baseline="-25000" dirty="0" smtClean="0">
                  <a:solidFill>
                    <a:prstClr val="black"/>
                  </a:solidFill>
                </a:rPr>
                <a:t>2</a:t>
              </a:r>
              <a:endParaRPr lang="en-US" sz="2800" dirty="0">
                <a:solidFill>
                  <a:prstClr val="black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504176" y="31526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9180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33"/>
            <a:ext cx="12090400" cy="1065768"/>
          </a:xfrm>
          <a:gradFill>
            <a:gsLst>
              <a:gs pos="29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Ghép nối hai mạch </a:t>
            </a:r>
            <a:r>
              <a:rPr lang="en-US" dirty="0" smtClean="0">
                <a:solidFill>
                  <a:prstClr val="black"/>
                </a:solidFill>
              </a:rPr>
              <a:t>giải 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12192000" cy="5778499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533400" algn="l"/>
              </a:tabLst>
            </a:pPr>
            <a:r>
              <a:rPr lang="en-US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Ghép nối 2  mạch giải mã từ 3 sang 8 với các chân cho phép E</a:t>
            </a:r>
            <a:r>
              <a:rPr lang="en-US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E</a:t>
            </a:r>
            <a:r>
              <a:rPr lang="en-US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để tạo thành </a:t>
            </a:r>
            <a:r>
              <a:rPr lang="en-US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mạch </a:t>
            </a:r>
            <a:r>
              <a:rPr lang="en-US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giải mã </a:t>
            </a:r>
            <a:r>
              <a:rPr lang="en-US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sang 16</a:t>
            </a:r>
            <a:r>
              <a:rPr lang="fr-FR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35806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28828"/>
              </p:ext>
            </p:extLst>
          </p:nvPr>
        </p:nvGraphicFramePr>
        <p:xfrm>
          <a:off x="339723" y="2336801"/>
          <a:ext cx="3382782" cy="300981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845126"/>
                <a:gridCol w="845126"/>
                <a:gridCol w="846265"/>
                <a:gridCol w="846265"/>
              </a:tblGrid>
              <a:tr h="4494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kern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400" b="1" kern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5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31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86900" y="2199034"/>
            <a:ext cx="78495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fr-FR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 thấy rằng các ngõ ra nhất thiết phải độc lập </a:t>
            </a:r>
            <a:endParaRPr lang="fr-FR" sz="2800" kern="14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fr-FR" sz="28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( 16 ngõ ra </a:t>
            </a:r>
            <a:r>
              <a:rPr lang="fr-FR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là các ngõ vào chung 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Xét quan hệ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 có 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ngõ vào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của cả hai IC có trạng thái 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giống nhau nên được kết nối song song theo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từng đôi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Ngõ vào I</a:t>
            </a:r>
            <a:r>
              <a:rPr lang="en-US" sz="28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sẽ điều khiển các chân E để hai IC</a:t>
            </a:r>
            <a:endParaRPr lang="en-US" sz="28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8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 việc lần lượt bằng cách dùng thêm 1 cổng </a:t>
            </a:r>
            <a:r>
              <a:rPr lang="en-US" sz="28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endParaRPr lang="en-US" sz="2800" kern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04"/>
          <a:stretch/>
        </p:blipFill>
        <p:spPr>
          <a:xfrm>
            <a:off x="419849" y="2205045"/>
            <a:ext cx="10973811" cy="4519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-69850" y="28791"/>
            <a:ext cx="12192000" cy="1446550"/>
          </a:xfrm>
          <a:prstGeom prst="rect">
            <a:avLst/>
          </a:prstGeom>
          <a:gradFill>
            <a:gsLst>
              <a:gs pos="29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</a:rPr>
              <a:t>Mạch điện ghép hai </a:t>
            </a:r>
            <a:r>
              <a:rPr lang="en-US" sz="4400" dirty="0">
                <a:solidFill>
                  <a:prstClr val="black"/>
                </a:solidFill>
                <a:latin typeface="Calibri Light" panose="020F0302020204030204"/>
              </a:rPr>
              <a:t>mạch giải </a:t>
            </a:r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</a:rPr>
              <a:t>mã</a:t>
            </a:r>
          </a:p>
          <a:p>
            <a:r>
              <a:rPr lang="en-US" sz="4400" dirty="0" smtClean="0">
                <a:solidFill>
                  <a:prstClr val="black"/>
                </a:solidFill>
                <a:latin typeface="Calibri Light" panose="020F0302020204030204"/>
              </a:rPr>
              <a:t>3 sang 8 thành 4 sang 16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58200" y="-5596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086894" y="2683105"/>
            <a:ext cx="7105106" cy="1869440"/>
            <a:chOff x="5252264" y="2683105"/>
            <a:chExt cx="7105106" cy="1869440"/>
          </a:xfrm>
        </p:grpSpPr>
        <p:sp>
          <p:nvSpPr>
            <p:cNvPr id="3" name="Text Box 2"/>
            <p:cNvSpPr txBox="1">
              <a:spLocks noChangeArrowheads="1"/>
            </p:cNvSpPr>
            <p:nvPr/>
          </p:nvSpPr>
          <p:spPr bwMode="auto">
            <a:xfrm>
              <a:off x="11492131" y="3894628"/>
              <a:ext cx="865239" cy="6579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O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15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11492131" y="2683105"/>
              <a:ext cx="630019" cy="46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O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5252264" y="2751381"/>
              <a:ext cx="630019" cy="46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O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252264" y="3894628"/>
              <a:ext cx="630019" cy="4632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US" sz="32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O</a:t>
              </a:r>
              <a:r>
                <a:rPr kumimoji="0" lang="en-US" sz="3200" b="1" i="0" u="none" strike="noStrike" cap="none" normalizeH="0" baseline="-2500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7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0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15" y="233011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HẾT BÀI 5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84511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89"/>
            <a:ext cx="12192000" cy="1115562"/>
          </a:xfrm>
          <a:gradFill>
            <a:gsLst>
              <a:gs pos="21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Mạch mã hóa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9" y="1163170"/>
            <a:ext cx="12192000" cy="628206"/>
          </a:xfrm>
          <a:ln>
            <a:noFill/>
          </a:ln>
        </p:spPr>
        <p:txBody>
          <a:bodyPr/>
          <a:lstStyle/>
          <a:p>
            <a:r>
              <a:rPr lang="vi-VN" i="1" kern="1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Sơ đồ khối tổng quát</a:t>
            </a:r>
            <a:endParaRPr lang="en-US" i="1" kern="1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i="1" kern="1400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832" y="2261046"/>
            <a:ext cx="9640183" cy="3894082"/>
            <a:chOff x="1524432" y="2395158"/>
            <a:chExt cx="9640183" cy="389408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5993769" y="2395158"/>
              <a:ext cx="1927459" cy="38940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</a:t>
              </a:r>
              <a:r>
                <a:rPr lang="en-US" sz="32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 -1</a:t>
              </a: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7082565" y="2882603"/>
              <a:ext cx="663657" cy="14595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Line 7"/>
            <p:cNvCxnSpPr>
              <a:cxnSpLocks noChangeShapeType="1"/>
            </p:cNvCxnSpPr>
            <p:nvPr/>
          </p:nvCxnSpPr>
          <p:spPr bwMode="auto">
            <a:xfrm>
              <a:off x="4375799" y="2647928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4" name="Line 8"/>
            <p:cNvCxnSpPr>
              <a:cxnSpLocks noChangeShapeType="1"/>
            </p:cNvCxnSpPr>
            <p:nvPr/>
          </p:nvCxnSpPr>
          <p:spPr bwMode="auto">
            <a:xfrm>
              <a:off x="4403176" y="3289448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5" name="Line 9"/>
            <p:cNvCxnSpPr>
              <a:cxnSpLocks noChangeShapeType="1"/>
            </p:cNvCxnSpPr>
            <p:nvPr/>
          </p:nvCxnSpPr>
          <p:spPr bwMode="auto">
            <a:xfrm>
              <a:off x="4386749" y="4342199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6" name="Line 10"/>
            <p:cNvCxnSpPr>
              <a:cxnSpLocks noChangeShapeType="1"/>
            </p:cNvCxnSpPr>
            <p:nvPr/>
          </p:nvCxnSpPr>
          <p:spPr bwMode="auto">
            <a:xfrm>
              <a:off x="4378793" y="5006459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7" name="Line 11"/>
            <p:cNvCxnSpPr>
              <a:cxnSpLocks noChangeShapeType="1"/>
            </p:cNvCxnSpPr>
            <p:nvPr/>
          </p:nvCxnSpPr>
          <p:spPr bwMode="auto">
            <a:xfrm>
              <a:off x="7915603" y="3207203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8" name="Line 12"/>
            <p:cNvCxnSpPr>
              <a:cxnSpLocks noChangeShapeType="1"/>
            </p:cNvCxnSpPr>
            <p:nvPr/>
          </p:nvCxnSpPr>
          <p:spPr bwMode="auto">
            <a:xfrm>
              <a:off x="7927794" y="3802422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9" name="Line 13"/>
            <p:cNvCxnSpPr>
              <a:cxnSpLocks noChangeShapeType="1"/>
            </p:cNvCxnSpPr>
            <p:nvPr/>
          </p:nvCxnSpPr>
          <p:spPr bwMode="auto">
            <a:xfrm>
              <a:off x="4359380" y="5738890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0" name="AutoShape 14"/>
            <p:cNvSpPr>
              <a:spLocks/>
            </p:cNvSpPr>
            <p:nvPr/>
          </p:nvSpPr>
          <p:spPr bwMode="auto">
            <a:xfrm>
              <a:off x="4066526" y="2640870"/>
              <a:ext cx="175223" cy="1908111"/>
            </a:xfrm>
            <a:prstGeom prst="leftBrace">
              <a:avLst>
                <a:gd name="adj1" fmla="val 9062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utoShape 15"/>
            <p:cNvSpPr>
              <a:spLocks/>
            </p:cNvSpPr>
            <p:nvPr/>
          </p:nvSpPr>
          <p:spPr bwMode="auto">
            <a:xfrm>
              <a:off x="4086527" y="4685708"/>
              <a:ext cx="130322" cy="1307166"/>
            </a:xfrm>
            <a:prstGeom prst="leftBrace">
              <a:avLst>
                <a:gd name="adj1" fmla="val 83473"/>
                <a:gd name="adj2" fmla="val 4857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860769" y="2882603"/>
              <a:ext cx="1391932" cy="12448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vào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1524432" y="4790794"/>
              <a:ext cx="2288857" cy="125562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cho phép</a:t>
              </a: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9533942" y="3585536"/>
              <a:ext cx="1630673" cy="8268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ra</a:t>
              </a:r>
            </a:p>
          </p:txBody>
        </p:sp>
        <p:sp>
          <p:nvSpPr>
            <p:cNvPr id="25" name="AutoShape 19"/>
            <p:cNvSpPr>
              <a:spLocks/>
            </p:cNvSpPr>
            <p:nvPr/>
          </p:nvSpPr>
          <p:spPr bwMode="auto">
            <a:xfrm>
              <a:off x="9507657" y="3104121"/>
              <a:ext cx="175223" cy="1908111"/>
            </a:xfrm>
            <a:prstGeom prst="rightBrace">
              <a:avLst>
                <a:gd name="adj1" fmla="val 9062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133659" y="4687377"/>
              <a:ext cx="817170" cy="146990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Line 21"/>
            <p:cNvCxnSpPr>
              <a:cxnSpLocks noChangeShapeType="1"/>
            </p:cNvCxnSpPr>
            <p:nvPr/>
          </p:nvCxnSpPr>
          <p:spPr bwMode="auto">
            <a:xfrm>
              <a:off x="7928890" y="4900377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6977115" y="4412386"/>
              <a:ext cx="963280" cy="7326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m-1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 useBgFill="1">
        <p:nvSpPr>
          <p:cNvPr id="31" name="Content Placeholder 2"/>
          <p:cNvSpPr txBox="1">
            <a:spLocks/>
          </p:cNvSpPr>
          <p:nvPr/>
        </p:nvSpPr>
        <p:spPr>
          <a:xfrm>
            <a:off x="0" y="1118151"/>
            <a:ext cx="12192000" cy="62820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i="1" kern="140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Sơ đồ khối tổng quát</a:t>
            </a:r>
            <a:endParaRPr lang="en-US" i="1" kern="140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i="1" kern="1400" smtClean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39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69971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vi-VN" i="1" kern="1400" dirty="0">
                <a:ea typeface="Times New Roman" panose="02020603050405020304" pitchFamily="18" charset="0"/>
              </a:rPr>
              <a:t>Bảng trạng thái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9971"/>
            <a:ext cx="12192000" cy="5388029"/>
          </a:xfrm>
        </p:spPr>
        <p:txBody>
          <a:bodyPr/>
          <a:lstStyle/>
          <a:p>
            <a:r>
              <a:rPr lang="vi-VN" dirty="0"/>
              <a:t>Với n = </a:t>
            </a:r>
            <a:r>
              <a:rPr lang="vi-VN" dirty="0" smtClean="0"/>
              <a:t>2</a:t>
            </a:r>
            <a:r>
              <a:rPr lang="vi-VN" baseline="30000" dirty="0" smtClean="0"/>
              <a:t>m</a:t>
            </a:r>
            <a:endParaRPr lang="en-US" baseline="30000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21100"/>
              </p:ext>
            </p:extLst>
          </p:nvPr>
        </p:nvGraphicFramePr>
        <p:xfrm>
          <a:off x="2932387" y="2244998"/>
          <a:ext cx="7914290" cy="41125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256600"/>
                <a:gridCol w="4657690"/>
              </a:tblGrid>
              <a:tr h="860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4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I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n-1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m-1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m-2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1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</a:t>
                      </a:r>
                      <a:r>
                        <a:rPr lang="fr-FR" sz="4400" kern="1400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1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0           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0           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1             </a:t>
                      </a:r>
                      <a:r>
                        <a:rPr lang="fr-FR" sz="4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411569" y="0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  <a:endParaRPr lang="en-US" i="1" dirty="0"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671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43"/>
            <a:ext cx="12192000" cy="133599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smtClean="0"/>
              <a:t>Mạch mã hóa 8 sang 3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6497" y="1379539"/>
            <a:ext cx="12105503" cy="5478461"/>
          </a:xfrm>
        </p:spPr>
        <p:txBody>
          <a:bodyPr/>
          <a:lstStyle/>
          <a:p>
            <a:pPr marL="0" lvl="0" indent="0">
              <a:buNone/>
            </a:pPr>
            <a:r>
              <a:rPr lang="en-US" sz="3600" i="1" dirty="0">
                <a:solidFill>
                  <a:prstClr val="black"/>
                </a:solidFill>
              </a:rPr>
              <a:t>Sơ đồ khối</a:t>
            </a:r>
          </a:p>
          <a:p>
            <a:pPr marL="0" indent="0">
              <a:buNone/>
            </a:pPr>
            <a:endParaRPr lang="en-US" i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413974" y="2025535"/>
            <a:ext cx="4350681" cy="4228756"/>
            <a:chOff x="4575651" y="1969885"/>
            <a:chExt cx="4350681" cy="3713279"/>
          </a:xfrm>
        </p:grpSpPr>
        <p:sp>
          <p:nvSpPr>
            <p:cNvPr id="11" name="Text Box 37"/>
            <p:cNvSpPr txBox="1">
              <a:spLocks noChangeArrowheads="1"/>
            </p:cNvSpPr>
            <p:nvPr/>
          </p:nvSpPr>
          <p:spPr bwMode="auto">
            <a:xfrm>
              <a:off x="5692622" y="2067253"/>
              <a:ext cx="1914807" cy="3615911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7981181" y="2744723"/>
              <a:ext cx="945151" cy="154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fr-FR" sz="3200" kern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fr-FR" sz="3200" kern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fr-FR" sz="3200" kern="1400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Line 39"/>
            <p:cNvCxnSpPr>
              <a:cxnSpLocks noChangeShapeType="1"/>
            </p:cNvCxnSpPr>
            <p:nvPr/>
          </p:nvCxnSpPr>
          <p:spPr bwMode="auto">
            <a:xfrm>
              <a:off x="5412259" y="2435173"/>
              <a:ext cx="2737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44"/>
            <p:cNvCxnSpPr>
              <a:cxnSpLocks noChangeShapeType="1"/>
            </p:cNvCxnSpPr>
            <p:nvPr/>
          </p:nvCxnSpPr>
          <p:spPr bwMode="auto">
            <a:xfrm>
              <a:off x="7607429" y="2987356"/>
              <a:ext cx="350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4575651" y="4479478"/>
              <a:ext cx="1116971" cy="103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En</a:t>
              </a:r>
              <a:r>
                <a:rPr lang="fr-FR" sz="3200" kern="1400" baseline="-25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En</a:t>
              </a:r>
              <a:r>
                <a:rPr lang="fr-FR" sz="3200" kern="1400" baseline="-25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/>
          </p:nvSpPr>
          <p:spPr bwMode="auto">
            <a:xfrm>
              <a:off x="4852272" y="1969885"/>
              <a:ext cx="499191" cy="15496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fr-FR" sz="3200" kern="1400" baseline="-25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0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fr-FR" sz="3200" kern="1400" baseline="-25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fr-FR" sz="32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fr-FR" sz="3200" kern="14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I</a:t>
              </a:r>
              <a:r>
                <a:rPr lang="fr-FR" sz="3200" kern="1400" baseline="-25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3200" kern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Line 39"/>
            <p:cNvCxnSpPr>
              <a:cxnSpLocks noChangeShapeType="1"/>
            </p:cNvCxnSpPr>
            <p:nvPr/>
          </p:nvCxnSpPr>
          <p:spPr bwMode="auto">
            <a:xfrm>
              <a:off x="5412259" y="2987356"/>
              <a:ext cx="2737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39"/>
            <p:cNvCxnSpPr>
              <a:cxnSpLocks noChangeShapeType="1"/>
            </p:cNvCxnSpPr>
            <p:nvPr/>
          </p:nvCxnSpPr>
          <p:spPr bwMode="auto">
            <a:xfrm>
              <a:off x="5412259" y="4224317"/>
              <a:ext cx="2737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9"/>
            <p:cNvCxnSpPr>
              <a:cxnSpLocks noChangeShapeType="1"/>
            </p:cNvCxnSpPr>
            <p:nvPr/>
          </p:nvCxnSpPr>
          <p:spPr bwMode="auto">
            <a:xfrm>
              <a:off x="5412259" y="4916296"/>
              <a:ext cx="2737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39"/>
            <p:cNvCxnSpPr>
              <a:cxnSpLocks noChangeShapeType="1"/>
            </p:cNvCxnSpPr>
            <p:nvPr/>
          </p:nvCxnSpPr>
          <p:spPr bwMode="auto">
            <a:xfrm>
              <a:off x="5412259" y="5299355"/>
              <a:ext cx="27371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44"/>
            <p:cNvCxnSpPr>
              <a:cxnSpLocks noChangeShapeType="1"/>
            </p:cNvCxnSpPr>
            <p:nvPr/>
          </p:nvCxnSpPr>
          <p:spPr bwMode="auto">
            <a:xfrm>
              <a:off x="7607429" y="3519561"/>
              <a:ext cx="350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44"/>
            <p:cNvCxnSpPr>
              <a:cxnSpLocks noChangeShapeType="1"/>
            </p:cNvCxnSpPr>
            <p:nvPr/>
          </p:nvCxnSpPr>
          <p:spPr bwMode="auto">
            <a:xfrm>
              <a:off x="7607429" y="4039830"/>
              <a:ext cx="35032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04449"/>
              </p:ext>
            </p:extLst>
          </p:nvPr>
        </p:nvGraphicFramePr>
        <p:xfrm>
          <a:off x="5756767" y="2139116"/>
          <a:ext cx="5738987" cy="441577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50691"/>
                <a:gridCol w="3083981"/>
                <a:gridCol w="1304315"/>
              </a:tblGrid>
              <a:tr h="5022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fr-FR" sz="2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2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lang="fr-FR" sz="2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3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2400" kern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3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2400" kern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2400" kern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400" kern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2400" kern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300" kern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   x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  x  x  x  x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x x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    0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 x  x  x  x  x  x  x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00B0F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x x</a:t>
                      </a:r>
                      <a:endParaRPr lang="en-US" sz="1300" kern="1400" dirty="0">
                        <a:solidFill>
                          <a:srgbClr val="00B0F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0  0  0  0  0  0  0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0 0 0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0 0 1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0 1 0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0 1 1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2400" kern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1 0 0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1 0 1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0  0  0  0  0  0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300" kern="1400" dirty="0">
                        <a:solidFill>
                          <a:schemeClr val="accent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1 1 0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1     1</a:t>
                      </a:r>
                      <a:endParaRPr lang="en-US" sz="1300" kern="14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0  0  0  0  0  0  0  </a:t>
                      </a:r>
                      <a:r>
                        <a:rPr lang="fr-FR" sz="2400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300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kern="14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1 1 1</a:t>
                      </a:r>
                      <a:endParaRPr lang="en-US" sz="1300" kern="14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692573" y="1434604"/>
            <a:ext cx="252548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600" i="1" dirty="0" smtClean="0">
                <a:solidFill>
                  <a:prstClr val="black"/>
                </a:solidFill>
              </a:rPr>
              <a:t>Bảng </a:t>
            </a:r>
            <a:r>
              <a:rPr lang="en-US" sz="3600" i="1" dirty="0">
                <a:solidFill>
                  <a:prstClr val="black"/>
                </a:solidFill>
              </a:rPr>
              <a:t>giá trị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33449" y="115007"/>
            <a:ext cx="385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17271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39" y="-144677"/>
            <a:ext cx="12192000" cy="1436913"/>
          </a:xfrm>
          <a:gradFill flip="none" rotWithShape="1">
            <a:gsLst>
              <a:gs pos="29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 smtClean="0"/>
              <a:t>Biểu thức logic và mạch điện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566826"/>
              </p:ext>
            </p:extLst>
          </p:nvPr>
        </p:nvGraphicFramePr>
        <p:xfrm>
          <a:off x="401058" y="2211866"/>
          <a:ext cx="3327471" cy="1748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4" imgW="1308100" imgH="685800" progId="Equation.3">
                  <p:embed/>
                </p:oleObj>
              </mc:Choice>
              <mc:Fallback>
                <p:oleObj r:id="rId4" imgW="1308100" imgH="685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58" y="2211866"/>
                        <a:ext cx="3327471" cy="1748744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418139" y="37822"/>
            <a:ext cx="377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1778000" y="2380342"/>
            <a:ext cx="462762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4018500" y="1755561"/>
            <a:ext cx="8173500" cy="4456068"/>
            <a:chOff x="2993734" y="1755561"/>
            <a:chExt cx="8173500" cy="4456068"/>
          </a:xfrm>
        </p:grpSpPr>
        <p:grpSp>
          <p:nvGrpSpPr>
            <p:cNvPr id="10" name="Group 9"/>
            <p:cNvGrpSpPr/>
            <p:nvPr/>
          </p:nvGrpSpPr>
          <p:grpSpPr>
            <a:xfrm>
              <a:off x="2996988" y="1755561"/>
              <a:ext cx="8170246" cy="3978780"/>
              <a:chOff x="9221496" y="-534004"/>
              <a:chExt cx="8170246" cy="4019628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16811171" y="353582"/>
                <a:ext cx="580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</a:t>
                </a:r>
                <a:r>
                  <a:rPr lang="en-US" sz="2000" baseline="-25000" dirty="0" smtClean="0"/>
                  <a:t>0</a:t>
                </a:r>
                <a:endParaRPr lang="en-US" sz="2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6811171" y="1817556"/>
                <a:ext cx="580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</a:t>
                </a:r>
                <a:r>
                  <a:rPr lang="en-US" sz="2000" baseline="-25000" dirty="0"/>
                  <a:t>1</a:t>
                </a:r>
                <a:endParaRPr lang="en-US" sz="2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6811171" y="3085514"/>
                <a:ext cx="580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O</a:t>
                </a:r>
                <a:r>
                  <a:rPr lang="en-US" sz="2000" baseline="-25000" dirty="0"/>
                  <a:t>2</a:t>
                </a:r>
                <a:endParaRPr lang="en-US" sz="2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1893551" y="-522332"/>
                <a:ext cx="449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1</a:t>
                </a:r>
                <a:endParaRPr lang="en-US" sz="20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2300858" y="-529983"/>
                <a:ext cx="449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2</a:t>
                </a:r>
                <a:endParaRPr lang="en-US" sz="2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2729029" y="-530332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3</a:t>
                </a:r>
                <a:endParaRPr lang="en-US" sz="2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3627102" y="-523324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5</a:t>
                </a:r>
                <a:endParaRPr lang="en-US" sz="20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3186596" y="-526482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4</a:t>
                </a:r>
                <a:endParaRPr lang="en-US" sz="2000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4053284" y="-534004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6</a:t>
                </a:r>
                <a:endParaRPr lang="en-US" sz="2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4473918" y="-523045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I</a:t>
                </a:r>
                <a:r>
                  <a:rPr lang="en-US" sz="2000" baseline="-25000" dirty="0" smtClean="0"/>
                  <a:t>7</a:t>
                </a:r>
                <a:endParaRPr lang="en-US" sz="20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9221496" y="1823961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</a:t>
                </a:r>
                <a:r>
                  <a:rPr lang="en-US" sz="2000" baseline="-25000" dirty="0" smtClean="0"/>
                  <a:t>0</a:t>
                </a:r>
                <a:endParaRPr lang="en-US" sz="2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221496" y="2311001"/>
                <a:ext cx="449942" cy="404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</a:t>
                </a:r>
                <a:r>
                  <a:rPr lang="en-US" sz="2000" baseline="-25000" dirty="0" smtClean="0"/>
                  <a:t>1</a:t>
                </a:r>
                <a:endParaRPr lang="en-US" sz="2000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6173439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67039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608867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58810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523267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929667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365096" y="2071423"/>
              <a:ext cx="0" cy="4140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oon 20"/>
            <p:cNvSpPr/>
            <p:nvPr/>
          </p:nvSpPr>
          <p:spPr>
            <a:xfrm rot="10800000">
              <a:off x="9134353" y="2274624"/>
              <a:ext cx="874486" cy="1248074"/>
            </a:xfrm>
            <a:prstGeom prst="moon">
              <a:avLst>
                <a:gd name="adj" fmla="val 78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767039" y="2463938"/>
              <a:ext cx="355459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08867" y="2679838"/>
              <a:ext cx="27127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523267" y="2883038"/>
              <a:ext cx="1798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365096" y="3086238"/>
              <a:ext cx="9565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oon 43"/>
            <p:cNvSpPr/>
            <p:nvPr/>
          </p:nvSpPr>
          <p:spPr>
            <a:xfrm rot="10800000">
              <a:off x="9134353" y="3738597"/>
              <a:ext cx="874486" cy="1216828"/>
            </a:xfrm>
            <a:prstGeom prst="moon">
              <a:avLst>
                <a:gd name="adj" fmla="val 78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173439" y="3927911"/>
              <a:ext cx="314819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608867" y="4143811"/>
              <a:ext cx="27127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928178" y="4347011"/>
              <a:ext cx="13934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365096" y="4550211"/>
              <a:ext cx="9565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oon 48"/>
            <p:cNvSpPr/>
            <p:nvPr/>
          </p:nvSpPr>
          <p:spPr>
            <a:xfrm rot="10800000">
              <a:off x="9134353" y="5006555"/>
              <a:ext cx="874486" cy="1205074"/>
            </a:xfrm>
            <a:prstGeom prst="moon">
              <a:avLst>
                <a:gd name="adj" fmla="val 785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7058810" y="5195869"/>
              <a:ext cx="22628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523267" y="5411769"/>
              <a:ext cx="179836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928178" y="5614969"/>
              <a:ext cx="139345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365096" y="5818169"/>
              <a:ext cx="9565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0008839" y="2893337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08839" y="4249668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008839" y="5526069"/>
              <a:ext cx="50482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288067" y="3334795"/>
              <a:ext cx="0" cy="269965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88067" y="3334795"/>
              <a:ext cx="395118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288067" y="4771710"/>
              <a:ext cx="395118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88067" y="6034453"/>
              <a:ext cx="3951183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Delay 37"/>
            <p:cNvSpPr/>
            <p:nvPr/>
          </p:nvSpPr>
          <p:spPr>
            <a:xfrm>
              <a:off x="3950270" y="4264182"/>
              <a:ext cx="933486" cy="91319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4889113" y="4695215"/>
              <a:ext cx="123372" cy="12970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/>
            <p:cNvCxnSpPr>
              <a:stCxn id="73" idx="6"/>
            </p:cNvCxnSpPr>
            <p:nvPr/>
          </p:nvCxnSpPr>
          <p:spPr>
            <a:xfrm>
              <a:off x="5012485" y="4760070"/>
              <a:ext cx="295623" cy="1164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993734" y="4476529"/>
              <a:ext cx="9565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993734" y="5006334"/>
              <a:ext cx="9565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96220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2" y="1"/>
            <a:ext cx="12108108" cy="1033144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Ghép nối hai mạch mã hóa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92" y="965710"/>
            <a:ext cx="11937420" cy="5892289"/>
          </a:xfrm>
          <a:gradFill flip="none" rotWithShape="1">
            <a:gsLst>
              <a:gs pos="29000">
                <a:schemeClr val="accent6">
                  <a:lumMod val="5000"/>
                  <a:lumOff val="9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en-US" dirty="0" smtClean="0"/>
              <a:t>Ghép hai mạch 4 sang 2 tạo mạch 8 sang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61" y="1465282"/>
            <a:ext cx="4003589" cy="3064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086" y="1224568"/>
            <a:ext cx="5347629" cy="51210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731" y="2665916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Có</a:t>
            </a:r>
            <a:endParaRPr lang="en-US" sz="32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215932" y="2705039"/>
            <a:ext cx="817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Cần</a:t>
            </a:r>
            <a:endParaRPr lang="en-US" sz="32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3893" y="4451325"/>
            <a:ext cx="689019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 sát các bảng giá trị ta thấy:</a:t>
            </a:r>
            <a:endParaRPr lang="en-US" sz="20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ngõ vào từ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đến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lần lượt tác động các ngõ ra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kern="1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giá 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 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 – 11. Do vậy nếu gọi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là ngõ ra chung  của IC 1 và IC 2 ta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: O</a:t>
            </a:r>
            <a:r>
              <a:rPr lang="en-US" sz="2000" kern="1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kern="1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 O</a:t>
            </a:r>
            <a:r>
              <a:rPr lang="en-US" sz="2000" kern="1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kern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 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chỉ mang giá trị 1 khi các ngõ vào từ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đến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lên 1 nên :</a:t>
            </a:r>
            <a:endParaRPr lang="en-US" sz="20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000" kern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+ I</a:t>
            </a:r>
            <a:r>
              <a:rPr lang="en-US" sz="2000" kern="14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kern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504176" y="31526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07359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4" y="1"/>
            <a:ext cx="12150196" cy="1232144"/>
          </a:xfrm>
          <a:gradFill flip="none" rotWithShape="1">
            <a:gsLst>
              <a:gs pos="67000">
                <a:srgbClr val="FCEADE"/>
              </a:gs>
              <a:gs pos="33000">
                <a:srgbClr val="FCEADE"/>
              </a:gs>
              <a:gs pos="77879">
                <a:srgbClr val="F7C4A2"/>
              </a:gs>
              <a:gs pos="10000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>
            <a:normAutofit fontScale="90000"/>
          </a:bodyPr>
          <a:lstStyle/>
          <a:p>
            <a:r>
              <a:rPr lang="en-US" dirty="0" smtClean="0"/>
              <a:t>Mạch ghép 4 </a:t>
            </a:r>
            <a:r>
              <a:rPr lang="en-US" dirty="0"/>
              <a:t>sang 2 tạo </a:t>
            </a:r>
            <a:r>
              <a:rPr lang="en-US" dirty="0" smtClean="0"/>
              <a:t>8 </a:t>
            </a:r>
            <a:r>
              <a:rPr lang="en-US" dirty="0"/>
              <a:t>sang 3</a:t>
            </a:r>
            <a:br>
              <a:rPr lang="en-US" dirty="0"/>
            </a:br>
            <a:endParaRPr lang="en-US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1228556" y="1712686"/>
            <a:ext cx="10028703" cy="4849142"/>
            <a:chOff x="874988" y="2282660"/>
            <a:chExt cx="10028703" cy="4315744"/>
          </a:xfrm>
        </p:grpSpPr>
        <p:sp>
          <p:nvSpPr>
            <p:cNvPr id="163" name="Rectangle 162"/>
            <p:cNvSpPr/>
            <p:nvPr/>
          </p:nvSpPr>
          <p:spPr>
            <a:xfrm>
              <a:off x="2090881" y="2315990"/>
              <a:ext cx="1378856" cy="2002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/>
            <p:nvPr/>
          </p:nvCxnSpPr>
          <p:spPr>
            <a:xfrm>
              <a:off x="1494971" y="2678793"/>
              <a:ext cx="5660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1494971" y="3116943"/>
              <a:ext cx="5660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1494971" y="3580493"/>
              <a:ext cx="5660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494971" y="3999593"/>
              <a:ext cx="56605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156826" y="2373082"/>
              <a:ext cx="609600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I</a:t>
              </a:r>
              <a:r>
                <a:rPr lang="en-US" sz="2800" baseline="-25000" dirty="0" smtClean="0"/>
                <a:t>01</a:t>
              </a:r>
              <a:endParaRPr lang="en-US" sz="28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155095" y="2732992"/>
              <a:ext cx="609600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I</a:t>
              </a:r>
              <a:r>
                <a:rPr lang="en-US" sz="2800" baseline="-25000" dirty="0" smtClean="0"/>
                <a:t>11</a:t>
              </a:r>
              <a:endParaRPr lang="en-US" sz="28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164098" y="3219618"/>
              <a:ext cx="609600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</a:t>
              </a:r>
              <a:r>
                <a:rPr lang="en-US" sz="2800" baseline="-25000" dirty="0" smtClean="0"/>
                <a:t>21</a:t>
              </a:r>
              <a:endParaRPr lang="en-US" sz="28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89190" y="3675744"/>
              <a:ext cx="609600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I</a:t>
              </a:r>
              <a:r>
                <a:rPr lang="en-US" sz="2800" baseline="-25000" dirty="0" smtClean="0">
                  <a:latin typeface="+mj-lt"/>
                </a:rPr>
                <a:t>31</a:t>
              </a:r>
              <a:endParaRPr lang="en-US" sz="2800" dirty="0">
                <a:latin typeface="+mj-lt"/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317966" y="2947017"/>
              <a:ext cx="88827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439886" y="3623064"/>
              <a:ext cx="227816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2776718" y="2616916"/>
              <a:ext cx="788125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O</a:t>
              </a:r>
              <a:r>
                <a:rPr lang="en-US" sz="2800" baseline="-25000" dirty="0" smtClean="0"/>
                <a:t>01</a:t>
              </a:r>
              <a:endParaRPr lang="en-US" sz="28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2822268" y="3275856"/>
              <a:ext cx="788124" cy="465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O</a:t>
              </a:r>
              <a:r>
                <a:rPr lang="en-US" sz="2800" baseline="-25000" dirty="0" smtClean="0"/>
                <a:t>11</a:t>
              </a:r>
              <a:endParaRPr lang="en-US" sz="2800" dirty="0"/>
            </a:p>
          </p:txBody>
        </p:sp>
        <p:grpSp>
          <p:nvGrpSpPr>
            <p:cNvPr id="198" name="Group 197"/>
            <p:cNvGrpSpPr/>
            <p:nvPr/>
          </p:nvGrpSpPr>
          <p:grpSpPr>
            <a:xfrm flipH="1">
              <a:off x="4834998" y="2360162"/>
              <a:ext cx="5459094" cy="2037879"/>
              <a:chOff x="6650112" y="2345435"/>
              <a:chExt cx="5490287" cy="2037879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8705670" y="2380343"/>
                <a:ext cx="1378856" cy="20029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Connector 178"/>
              <p:cNvCxnSpPr>
                <a:stCxn id="228" idx="1"/>
              </p:cNvCxnSpPr>
              <p:nvPr/>
            </p:nvCxnSpPr>
            <p:spPr>
              <a:xfrm>
                <a:off x="6650112" y="2669492"/>
                <a:ext cx="2055557" cy="9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6650113" y="3116943"/>
                <a:ext cx="20555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6650113" y="3580493"/>
                <a:ext cx="205555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650113" y="3999593"/>
                <a:ext cx="205555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8603548" y="2345435"/>
                <a:ext cx="609600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</a:t>
                </a:r>
                <a:r>
                  <a:rPr lang="en-US" sz="2800" baseline="-25000" dirty="0" smtClean="0"/>
                  <a:t>02</a:t>
                </a:r>
                <a:endParaRPr lang="en-US" sz="2800" dirty="0"/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611155" y="2734369"/>
                <a:ext cx="609600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12</a:t>
                </a:r>
                <a:endParaRPr lang="en-US" sz="2800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595770" y="3177582"/>
                <a:ext cx="609600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22</a:t>
                </a:r>
                <a:endParaRPr lang="en-US" sz="2800" dirty="0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596552" y="3606401"/>
                <a:ext cx="609600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I</a:t>
                </a:r>
                <a:r>
                  <a:rPr lang="en-US" sz="2800" baseline="-25000" dirty="0" smtClean="0"/>
                  <a:t>32</a:t>
                </a:r>
                <a:endParaRPr lang="en-US" sz="2800" dirty="0"/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10084525" y="2947017"/>
                <a:ext cx="205587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0084526" y="3623064"/>
                <a:ext cx="56605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/>
              <p:cNvSpPr txBox="1"/>
              <p:nvPr/>
            </p:nvSpPr>
            <p:spPr>
              <a:xfrm>
                <a:off x="9318751" y="2619874"/>
                <a:ext cx="788125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O</a:t>
                </a:r>
                <a:r>
                  <a:rPr lang="en-US" sz="2800" baseline="-25000" dirty="0" smtClean="0"/>
                  <a:t>02</a:t>
                </a:r>
                <a:endParaRPr lang="en-US" sz="2800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9291143" y="3280390"/>
                <a:ext cx="788124" cy="465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O</a:t>
                </a:r>
                <a:r>
                  <a:rPr lang="en-US" sz="2800" baseline="-25000" dirty="0" smtClean="0">
                    <a:latin typeface="+mj-lt"/>
                  </a:rPr>
                  <a:t>11</a:t>
                </a:r>
                <a:endParaRPr lang="en-US" sz="2800" dirty="0">
                  <a:latin typeface="+mj-lt"/>
                </a:endParaRPr>
              </a:p>
            </p:txBody>
          </p:sp>
        </p:grpSp>
        <p:pic>
          <p:nvPicPr>
            <p:cNvPr id="191" name="Picture 19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4085209" y="4267474"/>
              <a:ext cx="890093" cy="1097390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560441" y="4255283"/>
              <a:ext cx="890093" cy="1097390"/>
            </a:xfrm>
            <a:prstGeom prst="rect">
              <a:avLst/>
            </a:prstGeom>
          </p:spPr>
        </p:pic>
        <p:cxnSp>
          <p:nvCxnSpPr>
            <p:cNvPr id="193" name="Straight Connector 192"/>
            <p:cNvCxnSpPr/>
            <p:nvPr/>
          </p:nvCxnSpPr>
          <p:spPr>
            <a:xfrm>
              <a:off x="4213204" y="2947012"/>
              <a:ext cx="0" cy="15662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4834996" y="2947012"/>
              <a:ext cx="0" cy="15662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5700628" y="3596639"/>
              <a:ext cx="0" cy="9166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6311118" y="3596639"/>
              <a:ext cx="0" cy="9166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>
              <a:stCxn id="192" idx="3"/>
            </p:cNvCxnSpPr>
            <p:nvPr/>
          </p:nvCxnSpPr>
          <p:spPr>
            <a:xfrm flipH="1">
              <a:off x="5988957" y="5249025"/>
              <a:ext cx="16531" cy="7272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191" idx="3"/>
            </p:cNvCxnSpPr>
            <p:nvPr/>
          </p:nvCxnSpPr>
          <p:spPr>
            <a:xfrm flipH="1">
              <a:off x="4520748" y="5261216"/>
              <a:ext cx="9508" cy="715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864740" y="4255284"/>
              <a:ext cx="890093" cy="1097390"/>
            </a:xfrm>
            <a:prstGeom prst="rect">
              <a:avLst/>
            </a:prstGeom>
          </p:spPr>
        </p:pic>
        <p:cxnSp>
          <p:nvCxnSpPr>
            <p:cNvPr id="210" name="Straight Connector 209"/>
            <p:cNvCxnSpPr/>
            <p:nvPr/>
          </p:nvCxnSpPr>
          <p:spPr>
            <a:xfrm>
              <a:off x="8944590" y="3999593"/>
              <a:ext cx="0" cy="6471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9200622" y="3580493"/>
              <a:ext cx="0" cy="10662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9456654" y="3126271"/>
              <a:ext cx="0" cy="15448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700494" y="2678793"/>
              <a:ext cx="0" cy="19679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9336855" y="5249025"/>
              <a:ext cx="16531" cy="72727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4213204" y="6013629"/>
              <a:ext cx="788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611424" y="6013629"/>
              <a:ext cx="788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1</a:t>
              </a:r>
              <a:endParaRPr lang="en-US" sz="32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959323" y="6013629"/>
              <a:ext cx="7881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O</a:t>
              </a:r>
              <a:r>
                <a:rPr lang="en-US" sz="3200" baseline="-25000" dirty="0" smtClean="0"/>
                <a:t>2</a:t>
              </a:r>
              <a:endParaRPr lang="en-US" sz="32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74988" y="228266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 smtClean="0"/>
                <a:t>0</a:t>
              </a:r>
              <a:endParaRPr lang="en-US" sz="3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874988" y="3571773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/>
                <a:t>3</a:t>
              </a:r>
              <a:endParaRPr lang="en-US" sz="3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294091" y="2391831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/>
                <a:t>4</a:t>
              </a:r>
              <a:endParaRPr lang="en-US" sz="32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0294091" y="3637791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</a:t>
              </a:r>
              <a:r>
                <a:rPr lang="en-US" sz="3200" baseline="-25000" dirty="0"/>
                <a:t>7</a:t>
              </a:r>
              <a:endParaRPr lang="en-US" sz="3200" dirty="0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8496294" y="31547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251947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070080" cy="1690689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Mạch giải 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 smtClean="0"/>
              <a:t>Sơ đồ khối tổng quát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≥ 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41560" y="2382966"/>
            <a:ext cx="9027855" cy="3894082"/>
            <a:chOff x="2136760" y="2395158"/>
            <a:chExt cx="9027855" cy="389408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5993769" y="2395158"/>
              <a:ext cx="1927459" cy="389408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 </a:t>
              </a:r>
              <a:r>
                <a:rPr lang="en-US" sz="32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3200" baseline="-25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 -1</a:t>
              </a:r>
              <a:endPara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7082565" y="2882603"/>
              <a:ext cx="663657" cy="14595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Line 7"/>
            <p:cNvCxnSpPr>
              <a:cxnSpLocks noChangeShapeType="1"/>
            </p:cNvCxnSpPr>
            <p:nvPr/>
          </p:nvCxnSpPr>
          <p:spPr bwMode="auto">
            <a:xfrm>
              <a:off x="4375799" y="2647928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8" name="Line 8"/>
            <p:cNvCxnSpPr>
              <a:cxnSpLocks noChangeShapeType="1"/>
            </p:cNvCxnSpPr>
            <p:nvPr/>
          </p:nvCxnSpPr>
          <p:spPr bwMode="auto">
            <a:xfrm>
              <a:off x="4403176" y="3289448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9" name="Line 9"/>
            <p:cNvCxnSpPr>
              <a:cxnSpLocks noChangeShapeType="1"/>
            </p:cNvCxnSpPr>
            <p:nvPr/>
          </p:nvCxnSpPr>
          <p:spPr bwMode="auto">
            <a:xfrm>
              <a:off x="4386749" y="4342199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0" name="Line 10"/>
            <p:cNvCxnSpPr>
              <a:cxnSpLocks noChangeShapeType="1"/>
            </p:cNvCxnSpPr>
            <p:nvPr/>
          </p:nvCxnSpPr>
          <p:spPr bwMode="auto">
            <a:xfrm>
              <a:off x="4378793" y="5006459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1" name="Line 11"/>
            <p:cNvCxnSpPr>
              <a:cxnSpLocks noChangeShapeType="1"/>
            </p:cNvCxnSpPr>
            <p:nvPr/>
          </p:nvCxnSpPr>
          <p:spPr bwMode="auto">
            <a:xfrm>
              <a:off x="7915603" y="3207203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2" name="Line 12"/>
            <p:cNvCxnSpPr>
              <a:cxnSpLocks noChangeShapeType="1"/>
            </p:cNvCxnSpPr>
            <p:nvPr/>
          </p:nvCxnSpPr>
          <p:spPr bwMode="auto">
            <a:xfrm>
              <a:off x="7927794" y="3802422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cxnSp>
          <p:nvCxnSpPr>
            <p:cNvPr id="13" name="Line 13"/>
            <p:cNvCxnSpPr>
              <a:cxnSpLocks noChangeShapeType="1"/>
            </p:cNvCxnSpPr>
            <p:nvPr/>
          </p:nvCxnSpPr>
          <p:spPr bwMode="auto">
            <a:xfrm>
              <a:off x="4359380" y="5738890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14" name="AutoShape 14"/>
            <p:cNvSpPr>
              <a:spLocks/>
            </p:cNvSpPr>
            <p:nvPr/>
          </p:nvSpPr>
          <p:spPr bwMode="auto">
            <a:xfrm>
              <a:off x="4066526" y="2640870"/>
              <a:ext cx="175223" cy="1908111"/>
            </a:xfrm>
            <a:prstGeom prst="leftBrace">
              <a:avLst>
                <a:gd name="adj1" fmla="val 9062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AutoShape 15"/>
            <p:cNvSpPr>
              <a:spLocks/>
            </p:cNvSpPr>
            <p:nvPr/>
          </p:nvSpPr>
          <p:spPr bwMode="auto">
            <a:xfrm>
              <a:off x="4086527" y="4685708"/>
              <a:ext cx="130322" cy="1307166"/>
            </a:xfrm>
            <a:prstGeom prst="leftBrace">
              <a:avLst>
                <a:gd name="adj1" fmla="val 83473"/>
                <a:gd name="adj2" fmla="val 48574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860769" y="2882603"/>
              <a:ext cx="1391932" cy="12448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vào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136760" y="4790714"/>
              <a:ext cx="2084158" cy="125562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cho phép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9533942" y="3585536"/>
              <a:ext cx="1630673" cy="8268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Ngõ ra</a:t>
              </a:r>
            </a:p>
          </p:txBody>
        </p:sp>
        <p:sp>
          <p:nvSpPr>
            <p:cNvPr id="19" name="AutoShape 19"/>
            <p:cNvSpPr>
              <a:spLocks/>
            </p:cNvSpPr>
            <p:nvPr/>
          </p:nvSpPr>
          <p:spPr bwMode="auto">
            <a:xfrm>
              <a:off x="9507657" y="3104121"/>
              <a:ext cx="175223" cy="1908111"/>
            </a:xfrm>
            <a:prstGeom prst="rightBrace">
              <a:avLst>
                <a:gd name="adj1" fmla="val 90625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133659" y="4687377"/>
              <a:ext cx="817170" cy="146990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aseline="-25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Line 21"/>
            <p:cNvCxnSpPr>
              <a:cxnSpLocks noChangeShapeType="1"/>
            </p:cNvCxnSpPr>
            <p:nvPr/>
          </p:nvCxnSpPr>
          <p:spPr bwMode="auto">
            <a:xfrm>
              <a:off x="7928890" y="4900377"/>
              <a:ext cx="1577012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</p:cxn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6977115" y="4412386"/>
              <a:ext cx="963280" cy="7326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32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US" sz="3200" baseline="-25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m-1</a:t>
              </a: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772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384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vi-VN" i="1" kern="1400" dirty="0">
                <a:solidFill>
                  <a:prstClr val="black"/>
                </a:solidFill>
                <a:ea typeface="Times New Roman" panose="02020603050405020304" pitchFamily="18" charset="0"/>
              </a:rPr>
              <a:t>Bảng trạng thái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75372"/>
            <a:ext cx="12152289" cy="5482628"/>
          </a:xfrm>
        </p:spPr>
        <p:txBody>
          <a:bodyPr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2</a:t>
            </a:r>
            <a:r>
              <a:rPr lang="en-US" sz="3600" baseline="30000" dirty="0">
                <a:solidFill>
                  <a:prstClr val="black"/>
                </a:solidFill>
              </a:rPr>
              <a:t>n</a:t>
            </a:r>
            <a:r>
              <a:rPr lang="en-US" sz="3600" baseline="-250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 </a:t>
            </a:r>
            <a:r>
              <a:rPr lang="en-US" sz="3600" dirty="0" smtClean="0">
                <a:solidFill>
                  <a:prstClr val="black"/>
                </a:solidFill>
              </a:rPr>
              <a:t>=  </a:t>
            </a:r>
            <a:r>
              <a:rPr lang="en-US" sz="3600" dirty="0">
                <a:solidFill>
                  <a:prstClr val="black"/>
                </a:solidFill>
              </a:rPr>
              <a:t>m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41912"/>
              </p:ext>
            </p:extLst>
          </p:nvPr>
        </p:nvGraphicFramePr>
        <p:xfrm>
          <a:off x="2932387" y="2244998"/>
          <a:ext cx="8308427" cy="41125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3553757"/>
                <a:gridCol w="4754670"/>
              </a:tblGrid>
              <a:tr h="8608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n-1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I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m-1         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fr-FR" sz="4400" kern="140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17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0   0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1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1   1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0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0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1     0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1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     </a:t>
                      </a:r>
                      <a:r>
                        <a:rPr lang="fr-FR" sz="4400" kern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4400" kern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96095" y="31524"/>
            <a:ext cx="365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i="1" dirty="0">
                <a:solidFill>
                  <a:srgbClr val="5B9BD5">
                    <a:lumMod val="75000"/>
                  </a:srgbClr>
                </a:solidFill>
              </a:rPr>
              <a:t>GV HA A THOI KHOA DIEN – DIEN TU </a:t>
            </a:r>
          </a:p>
        </p:txBody>
      </p:sp>
    </p:spTree>
    <p:extLst>
      <p:ext uri="{BB962C8B-B14F-4D97-AF65-F5344CB8AC3E}">
        <p14:creationId xmlns:p14="http://schemas.microsoft.com/office/powerpoint/2010/main" val="31889841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941</Words>
  <Application>Microsoft Office PowerPoint</Application>
  <PresentationFormat>Widescreen</PresentationFormat>
  <Paragraphs>380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Microsoft Equation 3.0</vt:lpstr>
      <vt:lpstr>Bài 5</vt:lpstr>
      <vt:lpstr>Mạch mã hóa</vt:lpstr>
      <vt:lpstr>Bảng trạng thái</vt:lpstr>
      <vt:lpstr>Mạch mã hóa 8 sang 3</vt:lpstr>
      <vt:lpstr>Biểu thức logic và mạch điện</vt:lpstr>
      <vt:lpstr>Ghép nối hai mạch mã hóa</vt:lpstr>
      <vt:lpstr>Mạch ghép 4 sang 2 tạo 8 sang 3 </vt:lpstr>
      <vt:lpstr>Mạch giải mã</vt:lpstr>
      <vt:lpstr>Bảng trạng thái</vt:lpstr>
      <vt:lpstr>Mạch giải mã 3 sang 8</vt:lpstr>
      <vt:lpstr>Bảng trạng thái</vt:lpstr>
      <vt:lpstr>Biểu thức logic và mạch điện</vt:lpstr>
      <vt:lpstr>Ghép nối hai mạch giải mã</vt:lpstr>
      <vt:lpstr>PowerPoint Presentation</vt:lpstr>
      <vt:lpstr>HẾT BÀI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 A Thoi</dc:creator>
  <cp:lastModifiedBy>Dell</cp:lastModifiedBy>
  <cp:revision>67</cp:revision>
  <dcterms:created xsi:type="dcterms:W3CDTF">2017-07-29T05:04:15Z</dcterms:created>
  <dcterms:modified xsi:type="dcterms:W3CDTF">2017-08-23T09:50:39Z</dcterms:modified>
</cp:coreProperties>
</file>