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5" r:id="rId6"/>
    <p:sldId id="261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A2755-1C1D-4E9E-9039-C46C119D0CA6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952E0-D9F2-46E1-80E0-594945C6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952E0-D9F2-46E1-80E0-594945C6B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952E0-D9F2-46E1-80E0-594945C6B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952E0-D9F2-46E1-80E0-594945C6BE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7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952E0-D9F2-46E1-80E0-594945C6BE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952E0-D9F2-46E1-80E0-594945C6BE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952E0-D9F2-46E1-80E0-594945C6BE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2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952E0-D9F2-46E1-80E0-594945C6BE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952E0-D9F2-46E1-80E0-594945C6BE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1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5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EBEE-E748-4447-8927-BE5FA0F0EBE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2329-6063-41CD-81EF-A3FD227AC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b="1" u="sng" dirty="0" err="1">
                <a:solidFill>
                  <a:prstClr val="black"/>
                </a:solidFill>
              </a:rPr>
              <a:t>Bài</a:t>
            </a:r>
            <a:r>
              <a:rPr lang="en-US" b="1" u="sng">
                <a:solidFill>
                  <a:prstClr val="black"/>
                </a:solidFill>
              </a:rPr>
              <a:t> </a:t>
            </a:r>
            <a:r>
              <a:rPr lang="en-US" b="1" u="sng" smtClean="0">
                <a:solidFill>
                  <a:prstClr val="black"/>
                </a:solidFill>
              </a:rPr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90688"/>
            <a:ext cx="9525000" cy="3936389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marL="0" lvl="0" indent="0" algn="ctr">
              <a:buNone/>
            </a:pPr>
            <a:r>
              <a:rPr lang="en-US" sz="7200" dirty="0">
                <a:solidFill>
                  <a:srgbClr val="ED7D31">
                    <a:lumMod val="75000"/>
                  </a:srgbClr>
                </a:solidFill>
                <a:latin typeface="Calibri Light" panose="020F0302020204030204"/>
              </a:rPr>
              <a:t>Mạch </a:t>
            </a:r>
            <a:r>
              <a:rPr lang="en-US" sz="7200" dirty="0" smtClean="0">
                <a:solidFill>
                  <a:srgbClr val="ED7D31">
                    <a:lumMod val="75000"/>
                  </a:srgbClr>
                </a:solidFill>
                <a:latin typeface="Calibri Light" panose="020F0302020204030204"/>
              </a:rPr>
              <a:t>ghép kênh</a:t>
            </a:r>
          </a:p>
          <a:p>
            <a:pPr marL="0" lvl="0" indent="0" algn="ctr">
              <a:buNone/>
            </a:pPr>
            <a:endParaRPr lang="en-US" sz="7200" dirty="0" smtClean="0">
              <a:solidFill>
                <a:srgbClr val="ED7D31">
                  <a:lumMod val="75000"/>
                </a:srgbClr>
              </a:solidFill>
              <a:latin typeface="Calibri Light" panose="020F0302020204030204"/>
            </a:endParaRPr>
          </a:p>
          <a:p>
            <a:pPr marL="0" lvl="0" indent="0" algn="ctr">
              <a:buNone/>
            </a:pPr>
            <a:r>
              <a:rPr lang="en-US" sz="7200" dirty="0" smtClean="0">
                <a:solidFill>
                  <a:schemeClr val="accent4">
                    <a:lumMod val="50000"/>
                  </a:schemeClr>
                </a:solidFill>
                <a:latin typeface="Calibri Light" panose="020F0302020204030204"/>
              </a:rPr>
              <a:t>Mạch tách kênh</a:t>
            </a:r>
            <a:endParaRPr lang="en-US" sz="7200" dirty="0">
              <a:solidFill>
                <a:schemeClr val="accent4">
                  <a:lumMod val="50000"/>
                </a:schemeClr>
              </a:solidFill>
              <a:latin typeface="Calibri Light" panose="020F0302020204030204"/>
            </a:endParaRPr>
          </a:p>
          <a:p>
            <a:pPr marL="0" lvl="0" indent="0" algn="ctr">
              <a:buNone/>
            </a:pPr>
            <a:endParaRPr lang="en-US" sz="7200" dirty="0">
              <a:solidFill>
                <a:schemeClr val="accent4">
                  <a:lumMod val="50000"/>
                </a:schemeClr>
              </a:solidFill>
              <a:latin typeface="Calibri Light" panose="020F0302020204030204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35806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10546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2790825"/>
            <a:ext cx="8610600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KẾT THÚC BÀI 5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1219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07"/>
            <a:ext cx="12192000" cy="1283444"/>
          </a:xfr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en-US" sz="4900" dirty="0">
                <a:solidFill>
                  <a:srgbClr val="ED7D31">
                    <a:lumMod val="75000"/>
                  </a:srgbClr>
                </a:solidFill>
              </a:rPr>
              <a:t>Mạch ghép </a:t>
            </a:r>
            <a:r>
              <a:rPr lang="en-US" sz="4900" dirty="0" smtClean="0">
                <a:solidFill>
                  <a:srgbClr val="ED7D31">
                    <a:lumMod val="75000"/>
                  </a:srgbClr>
                </a:solidFill>
              </a:rPr>
              <a:t>kênh </a:t>
            </a:r>
            <a:r>
              <a:rPr lang="en-US" dirty="0">
                <a:solidFill>
                  <a:srgbClr val="ED7D31">
                    <a:lumMod val="75000"/>
                  </a:srgbClr>
                </a:solidFill>
              </a:rPr>
              <a:t/>
            </a:r>
            <a:br>
              <a:rPr lang="en-US" dirty="0">
                <a:solidFill>
                  <a:srgbClr val="ED7D31">
                    <a:lumMod val="75000"/>
                  </a:srgbClr>
                </a:solidFill>
              </a:rPr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64667"/>
              </p:ext>
            </p:extLst>
          </p:nvPr>
        </p:nvGraphicFramePr>
        <p:xfrm>
          <a:off x="6272283" y="2180133"/>
          <a:ext cx="5633157" cy="4526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737"/>
                <a:gridCol w="971923"/>
                <a:gridCol w="1442288"/>
                <a:gridCol w="804737"/>
                <a:gridCol w="653531"/>
                <a:gridCol w="955941"/>
              </a:tblGrid>
              <a:tr h="1042248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</a:t>
                      </a:r>
                      <a:r>
                        <a:rPr lang="en-US" sz="3200" baseline="-25000" dirty="0" smtClean="0"/>
                        <a:t>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m - 1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0</a:t>
                      </a:r>
                      <a:endParaRPr lang="en-US" sz="3200" dirty="0" smtClean="0"/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/>
                </a:tc>
              </a:tr>
              <a:tr h="62321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62321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r>
                        <a:rPr lang="en-US" sz="3200" baseline="-250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62321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62321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96721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r>
                        <a:rPr lang="en-US" sz="3200" baseline="-25000" dirty="0" smtClean="0"/>
                        <a:t>n - 1</a:t>
                      </a:r>
                      <a:endParaRPr lang="en-US" sz="32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2589" y="1339435"/>
            <a:ext cx="303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Bảng trạng thái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6115" y="1213231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Sơ đồ khối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535806" y="24023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flipH="1">
            <a:off x="973216" y="1999441"/>
            <a:ext cx="3969302" cy="4036492"/>
            <a:chOff x="677702" y="2144441"/>
            <a:chExt cx="3551132" cy="403649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26203" y="4946902"/>
              <a:ext cx="0" cy="675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707721" y="2334638"/>
              <a:ext cx="1804682" cy="26158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28409" y="2900700"/>
              <a:ext cx="5793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7702" y="2342648"/>
              <a:ext cx="789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O</a:t>
              </a:r>
              <a:endParaRPr lang="en-US" sz="36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508618" y="2900700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11891" y="3642545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89039" y="4669514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80771" y="5534601"/>
              <a:ext cx="824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0</a:t>
              </a:r>
              <a:endParaRPr lang="en-US" sz="3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67648" y="5534602"/>
              <a:ext cx="824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1</a:t>
              </a:r>
              <a:endParaRPr lang="en-US" sz="36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517729" y="4950072"/>
              <a:ext cx="0" cy="675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99723" y="3942242"/>
              <a:ext cx="798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I</a:t>
              </a:r>
              <a:r>
                <a:rPr lang="en-US" sz="3600" baseline="-25000" dirty="0" smtClean="0"/>
                <a:t>n-1</a:t>
              </a:r>
              <a:endParaRPr lang="en-US" sz="36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128409" y="4339314"/>
              <a:ext cx="5793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8201" y="3643321"/>
              <a:ext cx="789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En</a:t>
              </a:r>
              <a:endParaRPr lang="en-US" sz="3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2759" y="2144441"/>
              <a:ext cx="606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 </a:t>
              </a:r>
              <a:r>
                <a:rPr lang="en-US" sz="3600" dirty="0" smtClean="0"/>
                <a:t>I</a:t>
              </a:r>
              <a:r>
                <a:rPr lang="en-US" sz="3600" baseline="-25000" dirty="0" smtClean="0"/>
                <a:t>0</a:t>
              </a:r>
              <a:endParaRPr lang="en-US" sz="3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2758" y="2979199"/>
              <a:ext cx="575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I</a:t>
              </a:r>
              <a:r>
                <a:rPr lang="en-US" sz="3600" baseline="-25000" dirty="0" smtClean="0"/>
                <a:t>1</a:t>
              </a:r>
              <a:endParaRPr lang="en-US" sz="36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34472" y="4950072"/>
              <a:ext cx="0" cy="675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37499" y="5534602"/>
              <a:ext cx="927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m-1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26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4768"/>
          </a:xfrm>
          <a:gradFill>
            <a:gsLst>
              <a:gs pos="1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txBody>
          <a:bodyPr/>
          <a:lstStyle/>
          <a:p>
            <a:r>
              <a:rPr lang="en-US" dirty="0" smtClean="0"/>
              <a:t>Mạch ghép kênh 4 sang 1</a:t>
            </a:r>
            <a:endParaRPr 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7317" y="1184768"/>
            <a:ext cx="21723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3600" dirty="0" err="1"/>
              <a:t>Sơ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khối</a:t>
            </a:r>
            <a:endParaRPr lang="en-US" sz="3600" dirty="0"/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591348" y="1200253"/>
            <a:ext cx="303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Bảng trạng thái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3995" y="5303191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</a:rPr>
              <a:t>Biểu thức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18634" y="15485"/>
            <a:ext cx="367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93334" y="5766625"/>
            <a:ext cx="9300944" cy="646331"/>
            <a:chOff x="2197101" y="6109960"/>
            <a:chExt cx="9300944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2197101" y="6109960"/>
              <a:ext cx="93009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O = En.S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.S</a:t>
              </a:r>
              <a:r>
                <a:rPr lang="en-US" sz="3600" baseline="-25000" dirty="0" smtClean="0"/>
                <a:t>0</a:t>
              </a:r>
              <a:r>
                <a:rPr lang="en-US" sz="3600" dirty="0" smtClean="0"/>
                <a:t>.I</a:t>
              </a:r>
              <a:r>
                <a:rPr lang="en-US" sz="3600" baseline="-25000" dirty="0" smtClean="0"/>
                <a:t>0</a:t>
              </a:r>
              <a:r>
                <a:rPr lang="en-US" sz="3600" dirty="0" smtClean="0"/>
                <a:t>+ En.S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.S</a:t>
              </a:r>
              <a:r>
                <a:rPr lang="en-US" sz="3600" baseline="-25000" dirty="0" smtClean="0"/>
                <a:t>0</a:t>
              </a:r>
              <a:r>
                <a:rPr lang="en-US" sz="3600" dirty="0" smtClean="0"/>
                <a:t>.I</a:t>
              </a:r>
              <a:r>
                <a:rPr lang="en-US" sz="3600" baseline="-25000" dirty="0" smtClean="0"/>
                <a:t>1 </a:t>
              </a:r>
              <a:r>
                <a:rPr lang="en-US" sz="3600" dirty="0" smtClean="0"/>
                <a:t>+ En.S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.S</a:t>
              </a:r>
              <a:r>
                <a:rPr lang="en-US" sz="3600" baseline="-25000" dirty="0" smtClean="0"/>
                <a:t>0</a:t>
              </a:r>
              <a:r>
                <a:rPr lang="en-US" sz="3600" dirty="0" smtClean="0"/>
                <a:t>.I</a:t>
              </a:r>
              <a:r>
                <a:rPr lang="en-US" sz="3600" baseline="-25000" dirty="0" smtClean="0"/>
                <a:t>2</a:t>
              </a:r>
              <a:r>
                <a:rPr lang="en-US" sz="3600" dirty="0" smtClean="0"/>
                <a:t>+ En.S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.S</a:t>
              </a:r>
              <a:r>
                <a:rPr lang="en-US" sz="3600" baseline="-25000" dirty="0" smtClean="0"/>
                <a:t>0</a:t>
              </a:r>
              <a:r>
                <a:rPr lang="en-US" sz="3600" dirty="0" smtClean="0"/>
                <a:t>.I</a:t>
              </a:r>
              <a:r>
                <a:rPr lang="en-US" sz="3600" baseline="-25000" dirty="0" smtClean="0"/>
                <a:t>3</a:t>
              </a:r>
              <a:endParaRPr lang="en-US" sz="36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622316" y="6206248"/>
              <a:ext cx="1945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08824" y="6206248"/>
              <a:ext cx="1945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67995" y="6206248"/>
              <a:ext cx="1945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324081" y="6206248"/>
              <a:ext cx="1945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flipH="1">
            <a:off x="1415037" y="1922980"/>
            <a:ext cx="3969302" cy="3568868"/>
            <a:chOff x="677702" y="2056889"/>
            <a:chExt cx="3551132" cy="356886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87288" y="4946902"/>
              <a:ext cx="0" cy="675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707721" y="2334638"/>
              <a:ext cx="1804682" cy="26158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128409" y="2900700"/>
              <a:ext cx="5793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7702" y="2342648"/>
              <a:ext cx="789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O</a:t>
              </a:r>
              <a:endParaRPr lang="en-US" sz="3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508618" y="2715871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1891" y="3340985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89039" y="4669514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58439" y="4284740"/>
              <a:ext cx="824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0</a:t>
              </a:r>
              <a:endParaRPr lang="en-US" sz="3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33796" y="4284740"/>
              <a:ext cx="824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1</a:t>
              </a:r>
              <a:endParaRPr lang="en-US" sz="36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985915" y="4950072"/>
              <a:ext cx="0" cy="675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03700" y="3942242"/>
              <a:ext cx="686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I</a:t>
              </a:r>
              <a:r>
                <a:rPr lang="en-US" sz="3600" baseline="-25000" dirty="0" smtClean="0"/>
                <a:t>3</a:t>
              </a:r>
              <a:endParaRPr lang="en-US" sz="36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128409" y="4339314"/>
              <a:ext cx="5793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08201" y="3643321"/>
              <a:ext cx="789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En</a:t>
              </a:r>
              <a:endParaRPr lang="en-US" sz="3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2759" y="2056889"/>
              <a:ext cx="606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 </a:t>
              </a:r>
              <a:r>
                <a:rPr lang="en-US" sz="3600" dirty="0" smtClean="0"/>
                <a:t>I</a:t>
              </a:r>
              <a:r>
                <a:rPr lang="en-US" sz="3600" baseline="-25000" dirty="0" smtClean="0"/>
                <a:t>0</a:t>
              </a:r>
              <a:endParaRPr lang="en-US" sz="3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22759" y="2667914"/>
              <a:ext cx="575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I</a:t>
              </a:r>
              <a:r>
                <a:rPr lang="en-US" sz="3600" baseline="-25000" dirty="0" smtClean="0"/>
                <a:t>1</a:t>
              </a:r>
              <a:endParaRPr lang="en-US" sz="36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497742" y="4085854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622759" y="3374216"/>
              <a:ext cx="575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I</a:t>
              </a:r>
              <a:r>
                <a:rPr lang="en-US" sz="3600" baseline="-25000" dirty="0" smtClean="0"/>
                <a:t>2</a:t>
              </a:r>
              <a:endParaRPr lang="en-US" sz="3600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31868"/>
              </p:ext>
            </p:extLst>
          </p:nvPr>
        </p:nvGraphicFramePr>
        <p:xfrm>
          <a:off x="7700343" y="1973710"/>
          <a:ext cx="302260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"/>
                <a:gridCol w="755650"/>
                <a:gridCol w="755650"/>
                <a:gridCol w="7556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r>
                        <a:rPr lang="en-US" sz="3200" baseline="-250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</a:t>
                      </a:r>
                      <a:r>
                        <a:rPr lang="en-US" sz="3200" baseline="-250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I</a:t>
                      </a:r>
                      <a:r>
                        <a:rPr lang="en-US" sz="3200" baseline="-250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I</a:t>
                      </a:r>
                      <a:r>
                        <a:rPr lang="en-US" sz="3200" baseline="-250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I</a:t>
                      </a:r>
                      <a:r>
                        <a:rPr lang="en-US" sz="3200" baseline="-250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8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2" y="3456"/>
            <a:ext cx="12177278" cy="1017037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Mạch </a:t>
            </a:r>
            <a:r>
              <a:rPr lang="en-US" dirty="0" smtClean="0">
                <a:solidFill>
                  <a:prstClr val="black"/>
                </a:solidFill>
              </a:rPr>
              <a:t>điện ghép </a:t>
            </a:r>
            <a:r>
              <a:rPr lang="en-US" dirty="0">
                <a:solidFill>
                  <a:prstClr val="black"/>
                </a:solidFill>
              </a:rPr>
              <a:t>kênh 4 sang 1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1658683" y="1561212"/>
            <a:ext cx="9563977" cy="4955368"/>
            <a:chOff x="1569114" y="913417"/>
            <a:chExt cx="9563977" cy="4955368"/>
          </a:xfrm>
        </p:grpSpPr>
        <p:sp>
          <p:nvSpPr>
            <p:cNvPr id="4" name="Flowchart: Delay 3"/>
            <p:cNvSpPr/>
            <p:nvPr/>
          </p:nvSpPr>
          <p:spPr>
            <a:xfrm>
              <a:off x="5841295" y="1851553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381853" y="2097958"/>
              <a:ext cx="5238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oon 6"/>
            <p:cNvSpPr/>
            <p:nvPr/>
          </p:nvSpPr>
          <p:spPr>
            <a:xfrm rot="10800000">
              <a:off x="8125303" y="3087734"/>
              <a:ext cx="874486" cy="1248074"/>
            </a:xfrm>
            <a:prstGeom prst="moon">
              <a:avLst>
                <a:gd name="adj" fmla="val 785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983753" y="3731866"/>
              <a:ext cx="504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666103" y="1494323"/>
              <a:ext cx="1236037" cy="4203018"/>
              <a:chOff x="1173700" y="2473553"/>
              <a:chExt cx="1236037" cy="420301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173700" y="2473553"/>
                <a:ext cx="0" cy="42030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409737" y="2817026"/>
                <a:ext cx="0" cy="38450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1173700" y="2551283"/>
                <a:ext cx="1236037" cy="531485"/>
                <a:chOff x="3077029" y="2274623"/>
                <a:chExt cx="1236037" cy="53148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3372968" y="2274623"/>
                  <a:ext cx="645532" cy="531485"/>
                  <a:chOff x="7765723" y="2473552"/>
                  <a:chExt cx="645532" cy="531485"/>
                </a:xfrm>
              </p:grpSpPr>
              <p:sp>
                <p:nvSpPr>
                  <p:cNvPr id="33" name="Isosceles Triangle 32"/>
                  <p:cNvSpPr/>
                  <p:nvPr/>
                </p:nvSpPr>
                <p:spPr>
                  <a:xfrm rot="5400000">
                    <a:off x="7753690" y="2485585"/>
                    <a:ext cx="531485" cy="50742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8273143" y="2673755"/>
                    <a:ext cx="138112" cy="1381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1" name="Straight Connector 30"/>
                <p:cNvCxnSpPr>
                  <a:endCxn id="33" idx="3"/>
                </p:cNvCxnSpPr>
                <p:nvPr/>
              </p:nvCxnSpPr>
              <p:spPr>
                <a:xfrm>
                  <a:off x="3077029" y="2540366"/>
                  <a:ext cx="29593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017127" y="2540366"/>
                  <a:ext cx="29593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34"/>
            <p:cNvGrpSpPr/>
            <p:nvPr/>
          </p:nvGrpSpPr>
          <p:grpSpPr>
            <a:xfrm>
              <a:off x="4145816" y="1488742"/>
              <a:ext cx="1236037" cy="4203018"/>
              <a:chOff x="1173700" y="2473553"/>
              <a:chExt cx="1236037" cy="4203018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173700" y="2473553"/>
                <a:ext cx="0" cy="42030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409737" y="2817026"/>
                <a:ext cx="0" cy="38450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1173700" y="2551283"/>
                <a:ext cx="1236037" cy="531485"/>
                <a:chOff x="3077029" y="2274623"/>
                <a:chExt cx="1236037" cy="531485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3372968" y="2274623"/>
                  <a:ext cx="645532" cy="531485"/>
                  <a:chOff x="7765723" y="2473552"/>
                  <a:chExt cx="645532" cy="531485"/>
                </a:xfrm>
              </p:grpSpPr>
              <p:sp>
                <p:nvSpPr>
                  <p:cNvPr id="42" name="Isosceles Triangle 41"/>
                  <p:cNvSpPr/>
                  <p:nvPr/>
                </p:nvSpPr>
                <p:spPr>
                  <a:xfrm rot="5400000">
                    <a:off x="7753690" y="2485585"/>
                    <a:ext cx="531485" cy="50742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8273143" y="2673755"/>
                    <a:ext cx="138112" cy="1381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0" name="Straight Connector 39"/>
                <p:cNvCxnSpPr>
                  <a:endCxn id="42" idx="3"/>
                </p:cNvCxnSpPr>
                <p:nvPr/>
              </p:nvCxnSpPr>
              <p:spPr>
                <a:xfrm>
                  <a:off x="3077029" y="2540366"/>
                  <a:ext cx="29593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017127" y="2540366"/>
                  <a:ext cx="29593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Flowchart: Delay 43"/>
            <p:cNvSpPr/>
            <p:nvPr/>
          </p:nvSpPr>
          <p:spPr>
            <a:xfrm>
              <a:off x="5824030" y="2905249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elay 44"/>
            <p:cNvSpPr/>
            <p:nvPr/>
          </p:nvSpPr>
          <p:spPr>
            <a:xfrm>
              <a:off x="5855185" y="3937075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elay 45"/>
            <p:cNvSpPr/>
            <p:nvPr/>
          </p:nvSpPr>
          <p:spPr>
            <a:xfrm>
              <a:off x="5848789" y="4955594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Delay 46"/>
            <p:cNvSpPr/>
            <p:nvPr/>
          </p:nvSpPr>
          <p:spPr>
            <a:xfrm>
              <a:off x="9488578" y="3480479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0422064" y="3953283"/>
              <a:ext cx="504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999633" y="4238319"/>
              <a:ext cx="504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>
              <a:off x="6774781" y="2324558"/>
              <a:ext cx="1448708" cy="100769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endCxn id="7" idx="3"/>
            </p:cNvCxnSpPr>
            <p:nvPr/>
          </p:nvCxnSpPr>
          <p:spPr>
            <a:xfrm>
              <a:off x="6774781" y="3352112"/>
              <a:ext cx="1537907" cy="359659"/>
            </a:xfrm>
            <a:prstGeom prst="bentConnector3">
              <a:avLst>
                <a:gd name="adj1" fmla="val 3773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flipV="1">
              <a:off x="6774781" y="3916944"/>
              <a:ext cx="1537907" cy="453054"/>
            </a:xfrm>
            <a:prstGeom prst="bentConnector3">
              <a:avLst>
                <a:gd name="adj1" fmla="val 3773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flipV="1">
              <a:off x="6774781" y="4174165"/>
              <a:ext cx="1448708" cy="1238024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902140" y="2576929"/>
              <a:ext cx="20035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145816" y="3087734"/>
              <a:ext cx="17598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902140" y="3590251"/>
              <a:ext cx="20035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381853" y="4170970"/>
              <a:ext cx="5238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666103" y="4620913"/>
              <a:ext cx="32396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145816" y="5172456"/>
              <a:ext cx="17598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666103" y="5624559"/>
              <a:ext cx="32396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961195" y="913417"/>
              <a:ext cx="568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</a:t>
              </a:r>
              <a:r>
                <a:rPr lang="en-US" sz="3200" baseline="-25000" dirty="0" smtClean="0"/>
                <a:t>0</a:t>
              </a:r>
              <a:endParaRPr lang="en-US" sz="3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93589" y="913417"/>
              <a:ext cx="568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71770" y="4303676"/>
              <a:ext cx="74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En</a:t>
              </a:r>
              <a:endParaRPr lang="en-US" sz="3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388446" y="3332169"/>
              <a:ext cx="74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</a:t>
              </a:r>
              <a:endParaRPr lang="en-US" sz="32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172364" y="2348883"/>
              <a:ext cx="36991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72364" y="3332169"/>
              <a:ext cx="36991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72364" y="4393479"/>
              <a:ext cx="36991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72364" y="5412189"/>
              <a:ext cx="36991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569114" y="1856893"/>
              <a:ext cx="568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 smtClean="0"/>
                <a:t>0</a:t>
              </a:r>
              <a:endParaRPr lang="en-US" sz="3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69114" y="2764744"/>
              <a:ext cx="568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69114" y="3778615"/>
              <a:ext cx="568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 smtClean="0"/>
                <a:t>2</a:t>
              </a:r>
              <a:endParaRPr lang="en-US" sz="3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69114" y="4850891"/>
              <a:ext cx="568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 smtClean="0"/>
                <a:t>3</a:t>
              </a:r>
              <a:endParaRPr lang="en-US" sz="32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520040" y="19222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6" y="-18028"/>
            <a:ext cx="12149634" cy="1007594"/>
          </a:xfrm>
          <a:gradFill>
            <a:gsLst>
              <a:gs pos="71000">
                <a:schemeClr val="accent1">
                  <a:lumMod val="5000"/>
                  <a:lumOff val="95000"/>
                </a:schemeClr>
              </a:gs>
              <a:gs pos="3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/>
          <a:lstStyle/>
          <a:p>
            <a:r>
              <a:rPr lang="en-US" dirty="0" smtClean="0"/>
              <a:t>Kết nối 2 mạch ghép kênh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6293050" y="1926844"/>
            <a:ext cx="3066554" cy="389568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32065" y="1917116"/>
            <a:ext cx="3066554" cy="389568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385686" y="4307367"/>
            <a:ext cx="0" cy="144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oon 7"/>
          <p:cNvSpPr/>
          <p:nvPr/>
        </p:nvSpPr>
        <p:spPr>
          <a:xfrm rot="10800000">
            <a:off x="9247968" y="1535691"/>
            <a:ext cx="881676" cy="1051561"/>
          </a:xfrm>
          <a:prstGeom prst="moon">
            <a:avLst>
              <a:gd name="adj" fmla="val 7857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05197" y="1823468"/>
            <a:ext cx="0" cy="75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62672" y="2367966"/>
            <a:ext cx="1634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0709" y="1834532"/>
            <a:ext cx="59963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7500" y="5766452"/>
            <a:ext cx="82566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11811" y="6403992"/>
            <a:ext cx="85113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83806" y="3451860"/>
            <a:ext cx="0" cy="29394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73836" y="3458210"/>
            <a:ext cx="5226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016106" y="3464560"/>
            <a:ext cx="0" cy="29394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06136" y="3467938"/>
            <a:ext cx="5226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749436" y="4295335"/>
            <a:ext cx="12162" cy="1481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129644" y="2071631"/>
            <a:ext cx="5226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35875" y="2587252"/>
            <a:ext cx="4342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70134" y="1813741"/>
            <a:ext cx="531485" cy="2075775"/>
            <a:chOff x="1270134" y="1813741"/>
            <a:chExt cx="531485" cy="2075775"/>
          </a:xfrm>
        </p:grpSpPr>
        <p:sp>
          <p:nvSpPr>
            <p:cNvPr id="38" name="Isosceles Triangle 37"/>
            <p:cNvSpPr/>
            <p:nvPr/>
          </p:nvSpPr>
          <p:spPr>
            <a:xfrm rot="10800000">
              <a:off x="1270134" y="2950111"/>
              <a:ext cx="531485" cy="50742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endCxn id="38" idx="3"/>
            </p:cNvCxnSpPr>
            <p:nvPr/>
          </p:nvCxnSpPr>
          <p:spPr>
            <a:xfrm>
              <a:off x="1535876" y="1813741"/>
              <a:ext cx="0" cy="1136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 rot="5400000">
              <a:off x="1466821" y="3457532"/>
              <a:ext cx="138112" cy="1381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1371329" y="3741546"/>
              <a:ext cx="29593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5878486" y="2569040"/>
            <a:ext cx="0" cy="13153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129644" y="131177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990077" y="1311773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r>
              <a:rPr lang="en-US" sz="3600" baseline="-25000" dirty="0" smtClean="0"/>
              <a:t>2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990077" y="5289299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r>
              <a:rPr lang="en-US" sz="3600" baseline="-25000" dirty="0" smtClean="0"/>
              <a:t>0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990077" y="5910234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2209277" y="4906576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</a:t>
            </a:r>
            <a:r>
              <a:rPr lang="en-US" sz="3600" baseline="-250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89750" y="4906576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I</a:t>
            </a:r>
            <a:r>
              <a:rPr lang="en-US" sz="3600" baseline="-25000" dirty="0" smtClean="0">
                <a:solidFill>
                  <a:srgbClr val="FF0000"/>
                </a:solidFill>
              </a:rPr>
              <a:t>7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49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ED7D31">
                    <a:lumMod val="75000"/>
                  </a:srgbClr>
                </a:solidFill>
              </a:rPr>
              <a:t>Mạch tách kênh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309" y="223228"/>
            <a:ext cx="12045696" cy="58076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>
                <a:solidFill>
                  <a:prstClr val="black"/>
                </a:solidFill>
              </a:rPr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34371"/>
              </p:ext>
            </p:extLst>
          </p:nvPr>
        </p:nvGraphicFramePr>
        <p:xfrm>
          <a:off x="5324413" y="1994263"/>
          <a:ext cx="6022845" cy="4031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205"/>
                <a:gridCol w="877277"/>
                <a:gridCol w="461133"/>
                <a:gridCol w="669205"/>
                <a:gridCol w="669205"/>
                <a:gridCol w="738568"/>
                <a:gridCol w="599842"/>
                <a:gridCol w="669205"/>
                <a:gridCol w="669205"/>
              </a:tblGrid>
              <a:tr h="5493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mtClean="0"/>
                        <a:t>S</a:t>
                      </a:r>
                      <a:r>
                        <a:rPr lang="en-US" sz="2800" baseline="-25000" smtClean="0"/>
                        <a:t>m-1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</a:t>
                      </a:r>
                      <a:r>
                        <a:rPr lang="en-US" sz="2800" baseline="-25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n-1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8870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8870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70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8870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48870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89116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8900" y="1050324"/>
            <a:ext cx="303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Bảng trạng thái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88508" y="29853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14773" y="2069790"/>
            <a:ext cx="3000394" cy="3966143"/>
            <a:chOff x="1023481" y="2214790"/>
            <a:chExt cx="3000394" cy="396614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03" y="4946902"/>
              <a:ext cx="0" cy="675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707721" y="2334638"/>
              <a:ext cx="1804682" cy="26158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128409" y="2900700"/>
              <a:ext cx="5793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23481" y="2214790"/>
              <a:ext cx="789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I</a:t>
              </a:r>
              <a:endParaRPr lang="en-US" sz="36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08618" y="2900700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89166" y="3311407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08618" y="4339314"/>
              <a:ext cx="5152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15160" y="5534602"/>
              <a:ext cx="824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0</a:t>
              </a:r>
              <a:endParaRPr lang="en-US" sz="3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06984" y="5534602"/>
              <a:ext cx="824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1</a:t>
              </a:r>
              <a:endParaRPr lang="en-US" sz="3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517729" y="4950072"/>
              <a:ext cx="0" cy="675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15288" y="3923887"/>
              <a:ext cx="1131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O</a:t>
              </a:r>
              <a:r>
                <a:rPr lang="en-US" sz="3600" baseline="-25000" dirty="0" smtClean="0"/>
                <a:t>n-1</a:t>
              </a:r>
              <a:endParaRPr lang="en-US" sz="3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128409" y="4339314"/>
              <a:ext cx="5793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3481" y="3643321"/>
              <a:ext cx="789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En</a:t>
              </a:r>
              <a:endParaRPr lang="en-US" sz="3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5288" y="2295602"/>
              <a:ext cx="1131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O</a:t>
              </a:r>
              <a:r>
                <a:rPr lang="en-US" sz="3600" baseline="-25000" dirty="0" smtClean="0"/>
                <a:t>0</a:t>
              </a:r>
              <a:endParaRPr lang="en-US" sz="3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5288" y="2786479"/>
              <a:ext cx="1131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O</a:t>
              </a:r>
              <a:r>
                <a:rPr lang="en-US" sz="3600" baseline="-25000" dirty="0" smtClean="0"/>
                <a:t>1</a:t>
              </a:r>
              <a:endParaRPr lang="en-US" sz="36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334472" y="4950072"/>
              <a:ext cx="0" cy="6756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76846" y="5534602"/>
              <a:ext cx="927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S</a:t>
              </a:r>
              <a:r>
                <a:rPr lang="en-US" sz="3600" baseline="-25000" dirty="0" smtClean="0"/>
                <a:t>m-1</a:t>
              </a:r>
              <a:endParaRPr lang="en-US" sz="36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37672" y="1065832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err="1">
                <a:solidFill>
                  <a:prstClr val="black"/>
                </a:solidFill>
              </a:rPr>
              <a:t>Sơ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đồ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khối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4057"/>
          </a:xfr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Mạch </a:t>
            </a:r>
            <a:r>
              <a:rPr lang="en-US" dirty="0" smtClean="0">
                <a:solidFill>
                  <a:prstClr val="black"/>
                </a:solidFill>
              </a:rPr>
              <a:t>tách </a:t>
            </a:r>
            <a:r>
              <a:rPr lang="en-US" dirty="0">
                <a:solidFill>
                  <a:prstClr val="black"/>
                </a:solidFill>
              </a:rPr>
              <a:t>kênh </a:t>
            </a:r>
            <a:r>
              <a:rPr lang="en-US" dirty="0" smtClean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sang </a:t>
            </a:r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13343"/>
              </p:ext>
            </p:extLst>
          </p:nvPr>
        </p:nvGraphicFramePr>
        <p:xfrm>
          <a:off x="5789846" y="2170605"/>
          <a:ext cx="4684435" cy="3730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205"/>
                <a:gridCol w="669205"/>
                <a:gridCol w="669205"/>
                <a:gridCol w="738568"/>
                <a:gridCol w="599842"/>
                <a:gridCol w="669205"/>
                <a:gridCol w="669205"/>
              </a:tblGrid>
              <a:tr h="5851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</a:t>
                      </a:r>
                      <a:r>
                        <a:rPr lang="en-US" sz="2800" baseline="-25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851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851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851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5851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8112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40013" y="1325563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Sơ đồ khối</a:t>
            </a:r>
          </a:p>
        </p:txBody>
      </p:sp>
      <p:sp>
        <p:nvSpPr>
          <p:cNvPr id="7" name="Rectangle 6"/>
          <p:cNvSpPr/>
          <p:nvPr/>
        </p:nvSpPr>
        <p:spPr>
          <a:xfrm>
            <a:off x="7045869" y="1325563"/>
            <a:ext cx="3034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prstClr val="black"/>
                </a:solidFill>
              </a:rPr>
              <a:t>Bảng trạng thái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0108" y="3810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65540" y="4946902"/>
            <a:ext cx="0" cy="675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7721" y="2334638"/>
            <a:ext cx="1804682" cy="2615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28409" y="2900700"/>
            <a:ext cx="5793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3481" y="2214790"/>
            <a:ext cx="78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508618" y="2900700"/>
            <a:ext cx="5152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6894" y="2472554"/>
            <a:ext cx="82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</a:t>
            </a:r>
            <a:r>
              <a:rPr lang="en-US" sz="3600" baseline="-25000" dirty="0" smtClean="0"/>
              <a:t>0</a:t>
            </a:r>
            <a:endParaRPr lang="en-US" sz="3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89166" y="3311407"/>
            <a:ext cx="5152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89165" y="3812446"/>
            <a:ext cx="5152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08618" y="4339314"/>
            <a:ext cx="5152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0648" y="5534602"/>
            <a:ext cx="82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</a:t>
            </a:r>
            <a:r>
              <a:rPr lang="en-US" sz="3600" baseline="-25000" dirty="0" smtClean="0"/>
              <a:t>0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2922153" y="5534602"/>
            <a:ext cx="82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031535" y="4950072"/>
            <a:ext cx="0" cy="675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6894" y="3012255"/>
            <a:ext cx="82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</a:t>
            </a:r>
            <a:r>
              <a:rPr lang="en-US" sz="3600" baseline="-25000" dirty="0" smtClean="0"/>
              <a:t>1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2906894" y="3455853"/>
            <a:ext cx="82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</a:t>
            </a:r>
            <a:r>
              <a:rPr lang="en-US" sz="3600" baseline="-25000" dirty="0" smtClean="0"/>
              <a:t>2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22154" y="3923887"/>
            <a:ext cx="82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</a:t>
            </a:r>
            <a:r>
              <a:rPr lang="en-US" sz="3600" baseline="-25000" dirty="0" smtClean="0"/>
              <a:t>3</a:t>
            </a:r>
            <a:endParaRPr lang="en-US" sz="3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128409" y="4339314"/>
            <a:ext cx="5793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3481" y="3643321"/>
            <a:ext cx="78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31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7059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 smtClean="0"/>
              <a:t>Biểu thức và mạch điện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4" y="2523744"/>
            <a:ext cx="3227165" cy="3329166"/>
            <a:chOff x="329184" y="2523744"/>
            <a:chExt cx="3227165" cy="3329166"/>
          </a:xfrm>
        </p:grpSpPr>
        <p:grpSp>
          <p:nvGrpSpPr>
            <p:cNvPr id="7" name="Group 6"/>
            <p:cNvGrpSpPr/>
            <p:nvPr/>
          </p:nvGrpSpPr>
          <p:grpSpPr>
            <a:xfrm>
              <a:off x="329184" y="2523744"/>
              <a:ext cx="3227165" cy="707886"/>
              <a:chOff x="2499360" y="3133344"/>
              <a:chExt cx="3227165" cy="707886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499360" y="3133344"/>
                <a:ext cx="32271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O</a:t>
                </a:r>
                <a:r>
                  <a:rPr lang="en-US" sz="4000" baseline="-25000" dirty="0" smtClean="0"/>
                  <a:t>0 </a:t>
                </a:r>
                <a:r>
                  <a:rPr lang="en-US" sz="4000" dirty="0" smtClean="0"/>
                  <a:t> = I S</a:t>
                </a:r>
                <a:r>
                  <a:rPr lang="en-US" sz="4000" baseline="-25000" dirty="0" smtClean="0"/>
                  <a:t>1 </a:t>
                </a:r>
                <a:r>
                  <a:rPr lang="en-US" sz="4000" dirty="0" smtClean="0"/>
                  <a:t> S</a:t>
                </a:r>
                <a:r>
                  <a:rPr lang="en-US" sz="4000" baseline="-25000" dirty="0" smtClean="0"/>
                  <a:t>0 </a:t>
                </a:r>
                <a:r>
                  <a:rPr lang="en-US" sz="4000" dirty="0" smtClean="0"/>
                  <a:t> En</a:t>
                </a:r>
                <a:endParaRPr lang="en-US" sz="4000" dirty="0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864864" y="3243072"/>
                <a:ext cx="39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462272" y="3243072"/>
                <a:ext cx="39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9184" y="3352800"/>
              <a:ext cx="3227165" cy="707886"/>
              <a:chOff x="2499360" y="3133344"/>
              <a:chExt cx="3227165" cy="7078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99360" y="3133344"/>
                <a:ext cx="32271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O</a:t>
                </a:r>
                <a:r>
                  <a:rPr lang="en-US" sz="4000" baseline="-25000" dirty="0" smtClean="0"/>
                  <a:t>1 </a:t>
                </a:r>
                <a:r>
                  <a:rPr lang="en-US" sz="4000" dirty="0" smtClean="0"/>
                  <a:t> = I S</a:t>
                </a:r>
                <a:r>
                  <a:rPr lang="en-US" sz="4000" baseline="-25000" dirty="0" smtClean="0"/>
                  <a:t>1 </a:t>
                </a:r>
                <a:r>
                  <a:rPr lang="en-US" sz="4000" dirty="0" smtClean="0"/>
                  <a:t> S</a:t>
                </a:r>
                <a:r>
                  <a:rPr lang="en-US" sz="4000" baseline="-25000" dirty="0" smtClean="0"/>
                  <a:t>0 </a:t>
                </a:r>
                <a:r>
                  <a:rPr lang="en-US" sz="4000" dirty="0" smtClean="0"/>
                  <a:t> En</a:t>
                </a:r>
                <a:endParaRPr lang="en-US" sz="40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3864864" y="3243072"/>
                <a:ext cx="39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9184" y="4303776"/>
              <a:ext cx="3227165" cy="707886"/>
              <a:chOff x="2499360" y="3133344"/>
              <a:chExt cx="3227165" cy="70788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499360" y="3133344"/>
                <a:ext cx="32271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/>
                  <a:t>O</a:t>
                </a:r>
                <a:r>
                  <a:rPr lang="en-US" sz="4000" baseline="-25000" dirty="0" smtClean="0"/>
                  <a:t>2 </a:t>
                </a:r>
                <a:r>
                  <a:rPr lang="en-US" sz="4000" dirty="0" smtClean="0"/>
                  <a:t> = I S</a:t>
                </a:r>
                <a:r>
                  <a:rPr lang="en-US" sz="4000" baseline="-25000" dirty="0" smtClean="0"/>
                  <a:t>1 </a:t>
                </a:r>
                <a:r>
                  <a:rPr lang="en-US" sz="4000" dirty="0" smtClean="0"/>
                  <a:t> S</a:t>
                </a:r>
                <a:r>
                  <a:rPr lang="en-US" sz="4000" baseline="-25000" dirty="0" smtClean="0"/>
                  <a:t>0 </a:t>
                </a:r>
                <a:r>
                  <a:rPr lang="en-US" sz="4000" dirty="0" smtClean="0"/>
                  <a:t> En</a:t>
                </a:r>
                <a:endParaRPr lang="en-US" sz="40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462272" y="3243072"/>
                <a:ext cx="3901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329184" y="5145024"/>
              <a:ext cx="3227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O</a:t>
              </a:r>
              <a:r>
                <a:rPr lang="en-US" sz="4000" baseline="-25000" dirty="0" smtClean="0"/>
                <a:t>3 </a:t>
              </a:r>
              <a:r>
                <a:rPr lang="en-US" sz="4000" dirty="0" smtClean="0"/>
                <a:t> = I S</a:t>
              </a:r>
              <a:r>
                <a:rPr lang="en-US" sz="4000" baseline="-25000" dirty="0" smtClean="0"/>
                <a:t>1 </a:t>
              </a:r>
              <a:r>
                <a:rPr lang="en-US" sz="4000" dirty="0" smtClean="0"/>
                <a:t> S</a:t>
              </a:r>
              <a:r>
                <a:rPr lang="en-US" sz="4000" baseline="-25000" dirty="0" smtClean="0"/>
                <a:t>0 </a:t>
              </a:r>
              <a:r>
                <a:rPr lang="en-US" sz="4000" dirty="0" smtClean="0"/>
                <a:t> En</a:t>
              </a:r>
              <a:endParaRPr lang="en-US" sz="4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77657" y="1583002"/>
            <a:ext cx="7357080" cy="4955368"/>
            <a:chOff x="4468157" y="1208175"/>
            <a:chExt cx="7357080" cy="4955368"/>
          </a:xfrm>
        </p:grpSpPr>
        <p:sp>
          <p:nvSpPr>
            <p:cNvPr id="22" name="Flowchart: Delay 21"/>
            <p:cNvSpPr/>
            <p:nvPr/>
          </p:nvSpPr>
          <p:spPr>
            <a:xfrm>
              <a:off x="10133216" y="2146311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673774" y="2392716"/>
              <a:ext cx="5238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6479614" y="1789081"/>
              <a:ext cx="1714447" cy="4203018"/>
              <a:chOff x="695290" y="2473553"/>
              <a:chExt cx="1714447" cy="4203018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173700" y="2473553"/>
                <a:ext cx="0" cy="42030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409737" y="2817026"/>
                <a:ext cx="0" cy="38450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1173700" y="2551283"/>
                <a:ext cx="1236037" cy="531485"/>
                <a:chOff x="3077029" y="2274623"/>
                <a:chExt cx="1236037" cy="531485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3372968" y="2274623"/>
                  <a:ext cx="645532" cy="531485"/>
                  <a:chOff x="7765723" y="2473552"/>
                  <a:chExt cx="645532" cy="531485"/>
                </a:xfrm>
              </p:grpSpPr>
              <p:sp>
                <p:nvSpPr>
                  <p:cNvPr id="63" name="Isosceles Triangle 62"/>
                  <p:cNvSpPr/>
                  <p:nvPr/>
                </p:nvSpPr>
                <p:spPr>
                  <a:xfrm rot="5400000">
                    <a:off x="7753690" y="2485585"/>
                    <a:ext cx="531485" cy="50742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8273143" y="2673755"/>
                    <a:ext cx="138112" cy="1381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1" name="Straight Connector 60"/>
                <p:cNvCxnSpPr>
                  <a:endCxn id="63" idx="3"/>
                </p:cNvCxnSpPr>
                <p:nvPr/>
              </p:nvCxnSpPr>
              <p:spPr>
                <a:xfrm>
                  <a:off x="3077029" y="2540366"/>
                  <a:ext cx="29593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017127" y="2540366"/>
                  <a:ext cx="29593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695290" y="2473553"/>
                <a:ext cx="0" cy="42030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8437737" y="1783500"/>
              <a:ext cx="1236037" cy="4203018"/>
              <a:chOff x="1173700" y="2473553"/>
              <a:chExt cx="1236037" cy="4203018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1173700" y="2473553"/>
                <a:ext cx="0" cy="420301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409737" y="2817026"/>
                <a:ext cx="0" cy="38450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1173700" y="2551283"/>
                <a:ext cx="1236037" cy="531485"/>
                <a:chOff x="3077029" y="2274623"/>
                <a:chExt cx="1236037" cy="53148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3372968" y="2274623"/>
                  <a:ext cx="645532" cy="531485"/>
                  <a:chOff x="7765723" y="2473552"/>
                  <a:chExt cx="645532" cy="531485"/>
                </a:xfrm>
              </p:grpSpPr>
              <p:sp>
                <p:nvSpPr>
                  <p:cNvPr id="55" name="Isosceles Triangle 54"/>
                  <p:cNvSpPr/>
                  <p:nvPr/>
                </p:nvSpPr>
                <p:spPr>
                  <a:xfrm rot="5400000">
                    <a:off x="7753690" y="2485585"/>
                    <a:ext cx="531485" cy="50742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8273143" y="2673755"/>
                    <a:ext cx="138112" cy="13811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3" name="Straight Connector 52"/>
                <p:cNvCxnSpPr>
                  <a:endCxn id="55" idx="3"/>
                </p:cNvCxnSpPr>
                <p:nvPr/>
              </p:nvCxnSpPr>
              <p:spPr>
                <a:xfrm>
                  <a:off x="3077029" y="2540366"/>
                  <a:ext cx="29593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4017127" y="2540366"/>
                  <a:ext cx="29593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Flowchart: Delay 27"/>
            <p:cNvSpPr/>
            <p:nvPr/>
          </p:nvSpPr>
          <p:spPr>
            <a:xfrm>
              <a:off x="10115951" y="3200007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Delay 28"/>
            <p:cNvSpPr/>
            <p:nvPr/>
          </p:nvSpPr>
          <p:spPr>
            <a:xfrm>
              <a:off x="10147106" y="4231833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elay 29"/>
            <p:cNvSpPr/>
            <p:nvPr/>
          </p:nvSpPr>
          <p:spPr>
            <a:xfrm>
              <a:off x="10176806" y="5250352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194061" y="2871687"/>
              <a:ext cx="20035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437737" y="3382492"/>
              <a:ext cx="17598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194061" y="3885009"/>
              <a:ext cx="20035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673774" y="4465728"/>
              <a:ext cx="5238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958024" y="4915671"/>
              <a:ext cx="32396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437737" y="5467214"/>
              <a:ext cx="17598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958024" y="5919317"/>
              <a:ext cx="32396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253116" y="1208175"/>
              <a:ext cx="568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</a:t>
              </a:r>
              <a:r>
                <a:rPr lang="en-US" sz="3200" baseline="-25000" dirty="0" smtClean="0"/>
                <a:t>0</a:t>
              </a:r>
              <a:endParaRPr lang="en-US" sz="3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5510" y="1208175"/>
              <a:ext cx="5684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468157" y="1447309"/>
              <a:ext cx="1987633" cy="1612193"/>
              <a:chOff x="10698968" y="3632592"/>
              <a:chExt cx="1987633" cy="161219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0743465" y="4151531"/>
                <a:ext cx="50482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lowchart: Delay 30"/>
              <p:cNvSpPr/>
              <p:nvPr/>
            </p:nvSpPr>
            <p:spPr>
              <a:xfrm>
                <a:off x="11248290" y="3900144"/>
                <a:ext cx="933486" cy="913191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2181776" y="4372948"/>
                <a:ext cx="50482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759345" y="4657984"/>
                <a:ext cx="50482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0698968" y="4660010"/>
                <a:ext cx="7446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En</a:t>
                </a:r>
                <a:endParaRPr lang="en-US" sz="3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737584" y="3632592"/>
                <a:ext cx="3756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I</a:t>
                </a:r>
                <a:endParaRPr lang="en-US" sz="3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1080592" y="1949303"/>
              <a:ext cx="74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0</a:t>
              </a:r>
              <a:endParaRPr lang="en-US" sz="3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049437" y="2613188"/>
              <a:ext cx="5238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1049437" y="3656602"/>
              <a:ext cx="5238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1049437" y="4649330"/>
              <a:ext cx="5238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1049437" y="5669977"/>
              <a:ext cx="52385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1080592" y="3042024"/>
              <a:ext cx="74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080592" y="4005237"/>
              <a:ext cx="74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2</a:t>
              </a:r>
              <a:endParaRPr lang="en-US" sz="3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080592" y="5040114"/>
              <a:ext cx="744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3</a:t>
              </a:r>
              <a:endParaRPr lang="en-US" sz="3200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479614" y="2629539"/>
              <a:ext cx="37632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79614" y="3626799"/>
              <a:ext cx="37632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79614" y="4657719"/>
              <a:ext cx="37632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79614" y="5692196"/>
              <a:ext cx="37632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8482798" y="9719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0"/>
            <a:ext cx="12149634" cy="928468"/>
          </a:xfrm>
          <a:gradFill>
            <a:gsLst>
              <a:gs pos="71000">
                <a:schemeClr val="accent1">
                  <a:lumMod val="5000"/>
                  <a:lumOff val="95000"/>
                </a:schemeClr>
              </a:gs>
              <a:gs pos="3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/>
          <a:lstStyle/>
          <a:p>
            <a:r>
              <a:rPr lang="en-US" dirty="0" smtClean="0"/>
              <a:t>Kết nối 2 mạch tách kênh</a:t>
            </a:r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1150369" y="2019315"/>
            <a:ext cx="10262251" cy="4378275"/>
            <a:chOff x="1111458" y="2019315"/>
            <a:chExt cx="10262251" cy="4378275"/>
          </a:xfrm>
        </p:grpSpPr>
        <p:sp>
          <p:nvSpPr>
            <p:cNvPr id="72" name="TextBox 71"/>
            <p:cNvSpPr txBox="1"/>
            <p:nvPr/>
          </p:nvSpPr>
          <p:spPr>
            <a:xfrm>
              <a:off x="10549070" y="3823733"/>
              <a:ext cx="8246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FF0000"/>
                  </a:solidFill>
                </a:rPr>
                <a:t>O</a:t>
              </a:r>
              <a:r>
                <a:rPr lang="en-US" sz="4400" baseline="-25000" dirty="0" smtClean="0">
                  <a:solidFill>
                    <a:srgbClr val="FF0000"/>
                  </a:solidFill>
                </a:rPr>
                <a:t>7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11458" y="2019315"/>
              <a:ext cx="9445767" cy="4378275"/>
              <a:chOff x="861745" y="2209953"/>
              <a:chExt cx="9445767" cy="4378275"/>
            </a:xfrm>
          </p:grpSpPr>
          <p:sp>
            <p:nvSpPr>
              <p:cNvPr id="35" name="Isosceles Triangle 34"/>
              <p:cNvSpPr/>
              <p:nvPr/>
            </p:nvSpPr>
            <p:spPr>
              <a:xfrm rot="5400000">
                <a:off x="2133992" y="3835751"/>
                <a:ext cx="531485" cy="50742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endCxn id="35" idx="3"/>
              </p:cNvCxnSpPr>
              <p:nvPr/>
            </p:nvCxnSpPr>
            <p:spPr>
              <a:xfrm rot="16200000">
                <a:off x="1577840" y="3521276"/>
                <a:ext cx="0" cy="11363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2653446" y="4020404"/>
                <a:ext cx="138112" cy="1381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89491" y="4106038"/>
                <a:ext cx="125607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77840" y="5149986"/>
                <a:ext cx="62192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577841" y="4088767"/>
                <a:ext cx="0" cy="10763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797114" y="4088767"/>
                <a:ext cx="0" cy="10763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009655" y="2233791"/>
                <a:ext cx="6787459" cy="247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797114" y="2233791"/>
                <a:ext cx="0" cy="10763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015050" y="2233791"/>
                <a:ext cx="0" cy="10763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024169" y="5978965"/>
                <a:ext cx="7646021" cy="88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403384" y="4794542"/>
                <a:ext cx="0" cy="12180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09655" y="6557781"/>
                <a:ext cx="8362017" cy="30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087260" y="4794542"/>
                <a:ext cx="0" cy="17879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371672" y="5327208"/>
                <a:ext cx="0" cy="12552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875953" y="5175328"/>
                <a:ext cx="7160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s</a:t>
                </a:r>
                <a:r>
                  <a:rPr lang="en-US" sz="4400" baseline="-25000" dirty="0" smtClean="0"/>
                  <a:t>0</a:t>
                </a:r>
                <a:endParaRPr lang="en-US" sz="4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61745" y="5803563"/>
                <a:ext cx="7160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s</a:t>
                </a:r>
                <a:r>
                  <a:rPr lang="en-US" sz="4400" baseline="-25000" dirty="0" smtClean="0"/>
                  <a:t>1</a:t>
                </a:r>
                <a:endParaRPr lang="en-US" sz="4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72576" y="3319029"/>
                <a:ext cx="7891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s</a:t>
                </a:r>
                <a:r>
                  <a:rPr lang="en-US" sz="4400" baseline="-25000" dirty="0" smtClean="0"/>
                  <a:t>2</a:t>
                </a:r>
                <a:endParaRPr lang="en-US" sz="4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071508" y="2533010"/>
                <a:ext cx="82463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rgbClr val="FF0000"/>
                    </a:solidFill>
                  </a:rPr>
                  <a:t>O</a:t>
                </a:r>
                <a:r>
                  <a:rPr lang="en-US" sz="4400" baseline="-25000" dirty="0" smtClean="0">
                    <a:solidFill>
                      <a:srgbClr val="FF0000"/>
                    </a:solidFill>
                  </a:rPr>
                  <a:t>0</a:t>
                </a:r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33972" y="2209953"/>
                <a:ext cx="78916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>
                    <a:solidFill>
                      <a:srgbClr val="C00000"/>
                    </a:solidFill>
                  </a:rPr>
                  <a:t>I</a:t>
                </a:r>
                <a:endParaRPr lang="en-US" sz="4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45565" y="2490354"/>
                <a:ext cx="1479884" cy="23077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3015050" y="3319029"/>
                <a:ext cx="10305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4063692" y="2917731"/>
                <a:ext cx="789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I</a:t>
                </a:r>
                <a:endParaRPr lang="en-US" sz="3600" dirty="0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525449" y="2989739"/>
                <a:ext cx="5152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4858629" y="2533010"/>
                <a:ext cx="824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O</a:t>
                </a:r>
                <a:r>
                  <a:rPr lang="en-US" sz="3600" baseline="-25000" dirty="0" smtClean="0"/>
                  <a:t>0</a:t>
                </a:r>
                <a:endParaRPr lang="en-US" sz="36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525449" y="3458970"/>
                <a:ext cx="5152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525449" y="3886857"/>
                <a:ext cx="5152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525449" y="4355204"/>
                <a:ext cx="5152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4099128" y="4073229"/>
                <a:ext cx="824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 smtClean="0"/>
                  <a:t>0</a:t>
                </a:r>
                <a:endParaRPr lang="en-US" sz="3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832419" y="4073229"/>
                <a:ext cx="824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 smtClean="0"/>
                  <a:t>1</a:t>
                </a:r>
                <a:endParaRPr lang="en-US" sz="3600" dirty="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7797114" y="4106038"/>
                <a:ext cx="5152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8670190" y="4794542"/>
                <a:ext cx="0" cy="12180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371672" y="4794542"/>
                <a:ext cx="0" cy="17879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8312371" y="2490354"/>
                <a:ext cx="1479884" cy="23077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>
                <a:off x="7797114" y="3319029"/>
                <a:ext cx="5152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330498" y="2917731"/>
                <a:ext cx="789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I</a:t>
                </a:r>
                <a:endParaRPr lang="en-US" sz="3600" dirty="0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9792255" y="2989739"/>
                <a:ext cx="5152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9125435" y="2533010"/>
                <a:ext cx="824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O</a:t>
                </a:r>
                <a:r>
                  <a:rPr lang="en-US" sz="3600" baseline="-25000" dirty="0" smtClean="0"/>
                  <a:t>0</a:t>
                </a:r>
                <a:endParaRPr lang="en-US" sz="3600" dirty="0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9792255" y="3458970"/>
                <a:ext cx="5152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9792255" y="3886857"/>
                <a:ext cx="5152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9792255" y="4355204"/>
                <a:ext cx="5152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8365934" y="4073229"/>
                <a:ext cx="824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 smtClean="0"/>
                  <a:t>0</a:t>
                </a:r>
                <a:endParaRPr lang="en-US" sz="3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9099225" y="4073229"/>
                <a:ext cx="8246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</a:t>
                </a:r>
                <a:r>
                  <a:rPr lang="en-US" sz="3600" baseline="-25000" dirty="0" smtClean="0"/>
                  <a:t>1</a:t>
                </a:r>
                <a:endParaRPr lang="en-US" sz="3600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8504011" y="-26934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145092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405</Words>
  <Application>Microsoft Office PowerPoint</Application>
  <PresentationFormat>Widescreen</PresentationFormat>
  <Paragraphs>249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Bài 7</vt:lpstr>
      <vt:lpstr>Mạch ghép kênh  </vt:lpstr>
      <vt:lpstr>Mạch ghép kênh 4 sang 1</vt:lpstr>
      <vt:lpstr>Mạch điện ghép kênh 4 sang 1</vt:lpstr>
      <vt:lpstr>Kết nối 2 mạch ghép kênh</vt:lpstr>
      <vt:lpstr>Mạch tách kênh</vt:lpstr>
      <vt:lpstr>Mạch tách kênh 1 sang 4</vt:lpstr>
      <vt:lpstr>Biểu thức và mạch điện</vt:lpstr>
      <vt:lpstr>Kết nối 2 mạch tách kênh</vt:lpstr>
      <vt:lpstr>KẾT THÚC BÀI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</dc:title>
  <dc:creator>Ha A Thoi</dc:creator>
  <cp:lastModifiedBy>Dell</cp:lastModifiedBy>
  <cp:revision>48</cp:revision>
  <dcterms:created xsi:type="dcterms:W3CDTF">2017-07-30T15:15:47Z</dcterms:created>
  <dcterms:modified xsi:type="dcterms:W3CDTF">2017-08-24T11:08:27Z</dcterms:modified>
</cp:coreProperties>
</file>