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A5F42-C855-4439-9473-50158EC6531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573E-F6B5-4EA9-AFF1-2B92617D9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0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3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A573E-F6B5-4EA9-AFF1-2B92617D9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1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C609-685F-498C-B042-D8CB50F4DC2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585D-3628-4403-BB71-E390B75C8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700"/>
            <a:ext cx="12090400" cy="6858000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9600" dirty="0" smtClean="0"/>
              <a:t>Mạch so sánh 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9600" dirty="0" smtClean="0"/>
              <a:t>          Mạch cộng 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                      </a:t>
            </a:r>
            <a:r>
              <a:rPr lang="en-US" sz="9600" dirty="0" smtClean="0"/>
              <a:t>Mạch trừ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408806" y="1270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70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6117"/>
          </a:xfrm>
          <a:gradFill flip="none" rotWithShape="1">
            <a:gsLst>
              <a:gs pos="36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 smtClean="0"/>
              <a:t>Mạch trừ 4 bit với số bù 2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54990" y="1938829"/>
            <a:ext cx="11939280" cy="4484344"/>
            <a:chOff x="54990" y="1938829"/>
            <a:chExt cx="11939280" cy="4484344"/>
          </a:xfrm>
        </p:grpSpPr>
        <p:sp>
          <p:nvSpPr>
            <p:cNvPr id="4" name="Rectangle 3"/>
            <p:cNvSpPr/>
            <p:nvPr/>
          </p:nvSpPr>
          <p:spPr>
            <a:xfrm>
              <a:off x="2218872" y="1979138"/>
              <a:ext cx="1866900" cy="3953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44465" y="193882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18524" y="2298117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18524" y="406736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2629" y="1984577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18524" y="267167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18524" y="3077817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18524" y="3499437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618524" y="449916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18524" y="495636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18524" y="537546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44465" y="227639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4465" y="269661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44465" y="313718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44465" y="38057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4465" y="417299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44465" y="4665465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4465" y="5032708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40628" y="5875242"/>
              <a:ext cx="0" cy="4529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25665" y="5482180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i1</a:t>
              </a:r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5379" y="2450172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/>
                <a:t>1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5711" y="2968930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2269" y="3380861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/>
                <a:t>3</a:t>
              </a:r>
              <a:endParaRPr lang="en-US" sz="28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531779" y="5875242"/>
              <a:ext cx="0" cy="438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662647" y="5875242"/>
              <a:ext cx="0" cy="4529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599841" y="5265072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o1</a:t>
              </a:r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51471" y="1979138"/>
              <a:ext cx="1866900" cy="3953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30348" y="5323238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o2</a:t>
              </a:r>
              <a:endParaRPr 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0749" y="193882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673894" y="324186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673894" y="234197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73894" y="277740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80749" y="227639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0749" y="269661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0749" y="313718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80749" y="37422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80749" y="412219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80749" y="4576565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80749" y="4956508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cxnSp>
          <p:nvCxnSpPr>
            <p:cNvPr id="52" name="Straight Connector 51"/>
            <p:cNvCxnSpPr>
              <a:endCxn id="91" idx="3"/>
            </p:cNvCxnSpPr>
            <p:nvPr/>
          </p:nvCxnSpPr>
          <p:spPr>
            <a:xfrm>
              <a:off x="4082145" y="5614419"/>
              <a:ext cx="2236309" cy="120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49867" y="193882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69485" y="3137189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74673" y="3805756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56278" y="5032708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9673894" y="366558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390467" y="2009849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90467" y="2475444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390467" y="2954985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418398" y="3389465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57915" y="36170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78396" y="529431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0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404928" y="589995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971452" y="3233529"/>
              <a:ext cx="890030" cy="100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990618" y="3241866"/>
              <a:ext cx="0" cy="23533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735742" y="5352809"/>
              <a:ext cx="507264" cy="20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707167" y="4096763"/>
              <a:ext cx="507264" cy="20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301245" y="5369197"/>
              <a:ext cx="558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I2</a:t>
              </a:r>
              <a:endParaRPr lang="en-US" sz="2800" dirty="0"/>
            </a:p>
          </p:txBody>
        </p:sp>
        <p:sp>
          <p:nvSpPr>
            <p:cNvPr id="78" name="Left Brace 77"/>
            <p:cNvSpPr/>
            <p:nvPr/>
          </p:nvSpPr>
          <p:spPr>
            <a:xfrm>
              <a:off x="726890" y="2223572"/>
              <a:ext cx="431301" cy="131813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eft Brace 78"/>
            <p:cNvSpPr/>
            <p:nvPr/>
          </p:nvSpPr>
          <p:spPr>
            <a:xfrm>
              <a:off x="726890" y="4051064"/>
              <a:ext cx="431301" cy="131813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990" y="261221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A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90" y="445724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B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232163" y="2722671"/>
              <a:ext cx="762107" cy="58477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Kq</a:t>
              </a:r>
              <a:endParaRPr lang="en-US" sz="3200" dirty="0"/>
            </a:p>
          </p:txBody>
        </p:sp>
        <p:sp>
          <p:nvSpPr>
            <p:cNvPr id="83" name="Right Brace 82"/>
            <p:cNvSpPr/>
            <p:nvPr/>
          </p:nvSpPr>
          <p:spPr>
            <a:xfrm>
              <a:off x="10823519" y="2263217"/>
              <a:ext cx="356646" cy="148046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068294" y="3993836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068294" y="4423989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2068294" y="4843088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068294" y="5293412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707167" y="4513219"/>
              <a:ext cx="507264" cy="20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7707167" y="4976713"/>
              <a:ext cx="507264" cy="20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5400000">
              <a:off x="6350853" y="5343067"/>
              <a:ext cx="501913" cy="56671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Elbow Connector 92"/>
            <p:cNvCxnSpPr/>
            <p:nvPr/>
          </p:nvCxnSpPr>
          <p:spPr>
            <a:xfrm>
              <a:off x="7020791" y="5629137"/>
              <a:ext cx="1513100" cy="684577"/>
            </a:xfrm>
            <a:prstGeom prst="bentConnector3">
              <a:avLst>
                <a:gd name="adj1" fmla="val 2341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6884091" y="5555928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oon 98"/>
            <p:cNvSpPr/>
            <p:nvPr/>
          </p:nvSpPr>
          <p:spPr>
            <a:xfrm rot="10800000">
              <a:off x="5769573" y="2404892"/>
              <a:ext cx="831688" cy="1071902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/>
            <p:cNvSpPr/>
            <p:nvPr/>
          </p:nvSpPr>
          <p:spPr>
            <a:xfrm>
              <a:off x="5123718" y="2407373"/>
              <a:ext cx="782596" cy="1071902"/>
            </a:xfrm>
            <a:prstGeom prst="arc">
              <a:avLst>
                <a:gd name="adj1" fmla="val 16877701"/>
                <a:gd name="adj2" fmla="val 48500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V="1">
              <a:off x="6601261" y="2958691"/>
              <a:ext cx="726639" cy="102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961927" y="2717123"/>
              <a:ext cx="925337" cy="211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Left Brace 110"/>
            <p:cNvSpPr/>
            <p:nvPr/>
          </p:nvSpPr>
          <p:spPr>
            <a:xfrm>
              <a:off x="7560513" y="2223572"/>
              <a:ext cx="431301" cy="131813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Brace 112"/>
            <p:cNvSpPr/>
            <p:nvPr/>
          </p:nvSpPr>
          <p:spPr>
            <a:xfrm>
              <a:off x="4156903" y="2161617"/>
              <a:ext cx="356646" cy="148046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36346" y="3580703"/>
              <a:ext cx="762107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 4</a:t>
              </a:r>
              <a:endParaRPr lang="en-US" sz="3200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607807" y="2890617"/>
              <a:ext cx="148892" cy="146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8547933" y="24951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420284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2214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Mạch so sánh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799192" y="1850312"/>
            <a:ext cx="4506422" cy="1988458"/>
            <a:chOff x="283576" y="1249950"/>
            <a:chExt cx="4506422" cy="1988458"/>
          </a:xfrm>
        </p:grpSpPr>
        <p:sp>
          <p:nvSpPr>
            <p:cNvPr id="15" name="TextBox 14"/>
            <p:cNvSpPr txBox="1"/>
            <p:nvPr/>
          </p:nvSpPr>
          <p:spPr>
            <a:xfrm>
              <a:off x="283576" y="124995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3576" y="2029589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2823" y="1249950"/>
              <a:ext cx="1422399" cy="1988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6136" y="1714405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46136" y="259977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5222" y="259977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5222" y="169988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5222" y="213531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43768" y="2334389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 (A&lt;B)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768" y="1803620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1</a:t>
              </a:r>
              <a:r>
                <a:rPr lang="en-US" sz="2800" dirty="0" smtClean="0"/>
                <a:t> (A&gt;B)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43768" y="1367759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0</a:t>
              </a:r>
              <a:r>
                <a:rPr lang="en-US" sz="2800" dirty="0" smtClean="0"/>
                <a:t> (A =B)</a:t>
              </a:r>
              <a:endParaRPr lang="en-US" sz="280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69732"/>
              </p:ext>
            </p:extLst>
          </p:nvPr>
        </p:nvGraphicFramePr>
        <p:xfrm>
          <a:off x="959612" y="4098890"/>
          <a:ext cx="2790481" cy="2621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541"/>
                <a:gridCol w="563541"/>
                <a:gridCol w="557530"/>
                <a:gridCol w="542328"/>
                <a:gridCol w="563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4870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6" name="Group 85"/>
          <p:cNvGrpSpPr/>
          <p:nvPr/>
        </p:nvGrpSpPr>
        <p:grpSpPr>
          <a:xfrm>
            <a:off x="7306174" y="2934751"/>
            <a:ext cx="4115804" cy="3629999"/>
            <a:chOff x="7306174" y="2934751"/>
            <a:chExt cx="4115804" cy="3629999"/>
          </a:xfrm>
        </p:grpSpPr>
        <p:sp>
          <p:nvSpPr>
            <p:cNvPr id="68" name="TextBox 67"/>
            <p:cNvSpPr txBox="1"/>
            <p:nvPr/>
          </p:nvSpPr>
          <p:spPr>
            <a:xfrm>
              <a:off x="7967034" y="293475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06174" y="293475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27" name="Moon 26"/>
            <p:cNvSpPr/>
            <p:nvPr/>
          </p:nvSpPr>
          <p:spPr>
            <a:xfrm rot="10800000">
              <a:off x="8907963" y="4356982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169942" y="4555353"/>
              <a:ext cx="8495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502702" y="5088845"/>
              <a:ext cx="15168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nnector 29"/>
            <p:cNvSpPr/>
            <p:nvPr/>
          </p:nvSpPr>
          <p:spPr>
            <a:xfrm>
              <a:off x="9674523" y="4749698"/>
              <a:ext cx="130629" cy="1306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9764923" y="4815014"/>
              <a:ext cx="4389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579312" y="4920362"/>
              <a:ext cx="6387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817852" y="4880327"/>
              <a:ext cx="155523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Y</a:t>
              </a:r>
              <a:r>
                <a:rPr lang="en-US" sz="2800" baseline="-25000" dirty="0" smtClean="0">
                  <a:solidFill>
                    <a:prstClr val="black"/>
                  </a:solidFill>
                </a:rPr>
                <a:t>0</a:t>
              </a:r>
              <a:r>
                <a:rPr lang="en-US" sz="2800" dirty="0" smtClean="0">
                  <a:solidFill>
                    <a:prstClr val="black"/>
                  </a:solidFill>
                </a:rPr>
                <a:t> = A    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>
              <a:off x="8379450" y="4356981"/>
              <a:ext cx="709362" cy="946531"/>
            </a:xfrm>
            <a:prstGeom prst="arc">
              <a:avLst>
                <a:gd name="adj1" fmla="val 16877701"/>
                <a:gd name="adj2" fmla="val 48500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Or 35"/>
            <p:cNvSpPr/>
            <p:nvPr/>
          </p:nvSpPr>
          <p:spPr>
            <a:xfrm>
              <a:off x="10803504" y="4989785"/>
              <a:ext cx="191009" cy="198120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8824422" y="5789568"/>
              <a:ext cx="130629" cy="1306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elay 45"/>
            <p:cNvSpPr/>
            <p:nvPr/>
          </p:nvSpPr>
          <p:spPr>
            <a:xfrm>
              <a:off x="8955051" y="5661190"/>
              <a:ext cx="816864" cy="719328"/>
            </a:xfrm>
            <a:prstGeom prst="flowChartDelay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63562" y="5857278"/>
              <a:ext cx="7914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509082" y="6253264"/>
              <a:ext cx="14459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771915" y="6045829"/>
              <a:ext cx="4389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/>
            <p:cNvSpPr/>
            <p:nvPr/>
          </p:nvSpPr>
          <p:spPr>
            <a:xfrm>
              <a:off x="8727030" y="3592204"/>
              <a:ext cx="130629" cy="13062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elay 50"/>
            <p:cNvSpPr/>
            <p:nvPr/>
          </p:nvSpPr>
          <p:spPr>
            <a:xfrm>
              <a:off x="8857659" y="3463826"/>
              <a:ext cx="816864" cy="719328"/>
            </a:xfrm>
            <a:prstGeom prst="flowChartDelay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7502702" y="3659914"/>
              <a:ext cx="13549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163562" y="4055900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674523" y="3848465"/>
              <a:ext cx="4389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8173800" y="3403649"/>
              <a:ext cx="6380" cy="3124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7513785" y="3403649"/>
              <a:ext cx="6380" cy="3124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9768961" y="3964681"/>
              <a:ext cx="1653017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Y</a:t>
              </a:r>
              <a:r>
                <a:rPr lang="en-US" sz="2800" baseline="-25000" dirty="0" smtClean="0">
                  <a:solidFill>
                    <a:prstClr val="black"/>
                  </a:solidFill>
                </a:rPr>
                <a:t>1</a:t>
              </a:r>
              <a:r>
                <a:rPr lang="en-US" sz="2800" dirty="0" smtClean="0">
                  <a:solidFill>
                    <a:prstClr val="black"/>
                  </a:solidFill>
                </a:rPr>
                <a:t> = A &gt;  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809836" y="6084619"/>
              <a:ext cx="157126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Y</a:t>
              </a:r>
              <a:r>
                <a:rPr lang="en-US" sz="2800" baseline="-25000" dirty="0" smtClean="0">
                  <a:solidFill>
                    <a:prstClr val="black"/>
                  </a:solidFill>
                </a:rPr>
                <a:t>2</a:t>
              </a:r>
              <a:r>
                <a:rPr lang="en-US" sz="2800" dirty="0" smtClean="0">
                  <a:solidFill>
                    <a:prstClr val="black"/>
                  </a:solidFill>
                </a:rPr>
                <a:t> = A &lt; 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952952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sánh hai số nhị phân 1 bit</a:t>
            </a:r>
            <a:endParaRPr lang="en-US" sz="3200" dirty="0"/>
          </a:p>
        </p:txBody>
      </p:sp>
      <p:sp>
        <p:nvSpPr>
          <p:cNvPr id="87" name="TextBox 86"/>
          <p:cNvSpPr txBox="1"/>
          <p:nvPr/>
        </p:nvSpPr>
        <p:spPr>
          <a:xfrm>
            <a:off x="8499790" y="1270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306174" y="1162895"/>
            <a:ext cx="2641601" cy="1709738"/>
            <a:chOff x="4602" y="808"/>
            <a:chExt cx="1664" cy="107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2" y="808"/>
              <a:ext cx="1123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281" y="1200"/>
              <a:ext cx="145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110" y="1534"/>
              <a:ext cx="144" cy="1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116" y="1534"/>
              <a:ext cx="24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274" y="1519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4635" y="1534"/>
              <a:ext cx="24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4793" y="1519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5287" y="1189"/>
              <a:ext cx="23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432" y="1174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5124" y="1189"/>
              <a:ext cx="24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5283" y="1174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635" y="1189"/>
              <a:ext cx="24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4793" y="1174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5524" y="843"/>
              <a:ext cx="23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4635" y="843"/>
              <a:ext cx="23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r>
                <a:rPr kumimoji="0" lang="en-US" sz="2700" b="0" i="0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4793" y="828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4784" y="1669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4848" y="1573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4789" y="132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852" y="1227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4831" y="881"/>
              <a:ext cx="16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4931" y="1508"/>
              <a:ext cx="25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5054" y="1517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4938" y="1160"/>
              <a:ext cx="25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5061" y="1169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6266" y="8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44"/>
            <p:cNvSpPr>
              <a:spLocks noChangeArrowheads="1"/>
            </p:cNvSpPr>
            <p:nvPr/>
          </p:nvSpPr>
          <p:spPr bwMode="auto">
            <a:xfrm>
              <a:off x="5305" y="814"/>
              <a:ext cx="30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5476" y="823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46"/>
            <p:cNvSpPr>
              <a:spLocks noChangeArrowheads="1"/>
            </p:cNvSpPr>
            <p:nvPr/>
          </p:nvSpPr>
          <p:spPr bwMode="auto">
            <a:xfrm>
              <a:off x="4916" y="814"/>
              <a:ext cx="257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5039" y="823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5320" y="1526"/>
              <a:ext cx="23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49"/>
            <p:cNvSpPr>
              <a:spLocks noChangeArrowheads="1"/>
            </p:cNvSpPr>
            <p:nvPr/>
          </p:nvSpPr>
          <p:spPr bwMode="auto">
            <a:xfrm>
              <a:off x="5465" y="1511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50"/>
            <p:cNvSpPr>
              <a:spLocks noChangeArrowheads="1"/>
            </p:cNvSpPr>
            <p:nvPr/>
          </p:nvSpPr>
          <p:spPr bwMode="auto">
            <a:xfrm>
              <a:off x="5100" y="843"/>
              <a:ext cx="24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5258" y="828"/>
              <a:ext cx="15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Line 52"/>
            <p:cNvSpPr>
              <a:spLocks noChangeShapeType="1"/>
            </p:cNvSpPr>
            <p:nvPr/>
          </p:nvSpPr>
          <p:spPr bwMode="auto">
            <a:xfrm>
              <a:off x="5126" y="845"/>
              <a:ext cx="487" cy="0"/>
            </a:xfrm>
            <a:prstGeom prst="line">
              <a:avLst/>
            </a:prstGeom>
            <a:noFill/>
            <a:ln w="222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470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438" y="85763"/>
            <a:ext cx="1214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 sánh hai số nhị phân 4 bit</a:t>
            </a:r>
            <a:endParaRPr lang="en-US" sz="4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085952" y="1909801"/>
            <a:ext cx="4343862" cy="3953588"/>
            <a:chOff x="961752" y="1897101"/>
            <a:chExt cx="4343862" cy="3953588"/>
          </a:xfrm>
        </p:grpSpPr>
        <p:sp>
          <p:nvSpPr>
            <p:cNvPr id="6" name="Rectangle 5"/>
            <p:cNvSpPr/>
            <p:nvPr/>
          </p:nvSpPr>
          <p:spPr>
            <a:xfrm>
              <a:off x="1562100" y="1897101"/>
              <a:ext cx="1866900" cy="39535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87693" y="189710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61752" y="225638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61752" y="402563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80838" y="320013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80838" y="2300251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80838" y="2735680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859384" y="2934751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 (A&lt;B)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9384" y="2403982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1</a:t>
              </a:r>
              <a:r>
                <a:rPr lang="en-US" sz="2800" dirty="0" smtClean="0"/>
                <a:t> (A&gt;B)</a:t>
              </a:r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9384" y="196812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Y</a:t>
              </a:r>
              <a:r>
                <a:rPr lang="en-US" sz="2800" baseline="-25000" dirty="0" smtClean="0"/>
                <a:t>0</a:t>
              </a:r>
              <a:r>
                <a:rPr lang="en-US" sz="2800" dirty="0" smtClean="0"/>
                <a:t> (A =B)</a:t>
              </a:r>
              <a:endParaRPr lang="en-US" sz="28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961752" y="2629951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61752" y="303608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1752" y="345770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61752" y="445743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61752" y="491463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61752" y="533373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687693" y="223467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87693" y="2654883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2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7693" y="309546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7693" y="3764028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0</a:t>
              </a:r>
              <a:endParaRPr lang="en-US" sz="2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87693" y="4131271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1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87693" y="4623737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/>
                <a:t>2</a:t>
              </a:r>
              <a:endParaRPr lang="en-US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87693" y="4990980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r>
                <a:rPr lang="en-US" sz="2800" baseline="-25000" dirty="0" smtClean="0"/>
                <a:t>3</a:t>
              </a:r>
              <a:endParaRPr lang="en-US" sz="28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80838" y="4381732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080838" y="4788132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80838" y="5278222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859384" y="4099413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r>
                <a:rPr lang="en-US" sz="2800" baseline="-25000" dirty="0" smtClean="0"/>
                <a:t>0</a:t>
              </a:r>
              <a:r>
                <a:rPr lang="en-US" sz="2800" dirty="0" smtClean="0"/>
                <a:t> (A =B)</a:t>
              </a:r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59384" y="4535274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r>
                <a:rPr lang="en-US" sz="2800" baseline="-25000" dirty="0" smtClean="0"/>
                <a:t>1</a:t>
              </a:r>
              <a:r>
                <a:rPr lang="en-US" sz="2800" dirty="0" smtClean="0"/>
                <a:t> (A&gt;B)</a:t>
              </a:r>
              <a:endParaRPr lang="en-US" sz="2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59384" y="5072128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I</a:t>
              </a:r>
              <a:r>
                <a:rPr lang="en-US" sz="2800" baseline="-25000" dirty="0" smtClean="0"/>
                <a:t>2</a:t>
              </a:r>
              <a:r>
                <a:rPr lang="en-US" sz="2800" dirty="0" smtClean="0"/>
                <a:t> (A&lt;B)</a:t>
              </a:r>
              <a:endParaRPr lang="en-US" sz="2800" dirty="0"/>
            </a:p>
          </p:txBody>
        </p:sp>
      </p:grpSp>
      <p:sp>
        <p:nvSpPr>
          <p:cNvPr id="38" name="Left Brace 37"/>
          <p:cNvSpPr/>
          <p:nvPr/>
        </p:nvSpPr>
        <p:spPr>
          <a:xfrm>
            <a:off x="3468559" y="2213205"/>
            <a:ext cx="447548" cy="1352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468559" y="4112113"/>
            <a:ext cx="447548" cy="1352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8491898" y="2171411"/>
            <a:ext cx="368300" cy="1062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>
            <a:off x="8491898" y="4299948"/>
            <a:ext cx="368300" cy="10625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7600" y="2464014"/>
            <a:ext cx="322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Ngõ vào so sánh A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1298" y="4500053"/>
            <a:ext cx="322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Ngõ vào so sánh B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8860198" y="4500053"/>
            <a:ext cx="2996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Ngõ vào nối tầng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8965668" y="2464014"/>
            <a:ext cx="260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Ngõ ra kết quả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8505156" y="2867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59"/>
            <a:ext cx="12192000" cy="1325563"/>
          </a:xfrm>
          <a:blipFill>
            <a:blip r:embed="rId4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Ghép hai mạch so sánh 4 bit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2494" y="2229167"/>
            <a:ext cx="9747012" cy="4027922"/>
            <a:chOff x="1153688" y="2089467"/>
            <a:chExt cx="9747012" cy="4027922"/>
          </a:xfrm>
        </p:grpSpPr>
        <p:grpSp>
          <p:nvGrpSpPr>
            <p:cNvPr id="4" name="Group 3"/>
            <p:cNvGrpSpPr/>
            <p:nvPr/>
          </p:nvGrpSpPr>
          <p:grpSpPr>
            <a:xfrm>
              <a:off x="1153688" y="2089467"/>
              <a:ext cx="3823815" cy="4027922"/>
              <a:chOff x="417088" y="1822767"/>
              <a:chExt cx="3823815" cy="402792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88218" y="1897101"/>
                <a:ext cx="1963188" cy="3953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87693" y="189710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0</a:t>
                </a:r>
                <a:endParaRPr lang="en-US" sz="2800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61752" y="225638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961752" y="40256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118938" y="32255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093538" y="2325651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131638" y="2726155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297974" y="2909499"/>
                <a:ext cx="1364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Y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(A&lt;B)</a:t>
                </a:r>
                <a:endParaRPr lang="en-US" sz="28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298886" y="2444690"/>
                <a:ext cx="13644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Y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(A&gt;B)</a:t>
                </a:r>
                <a:endParaRPr lang="en-US" sz="28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246053" y="2004464"/>
                <a:ext cx="1446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Y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(A =B)</a:t>
                </a:r>
                <a:endParaRPr lang="en-US" sz="28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961752" y="2629951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61752" y="303608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961752" y="345770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961752" y="44574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61752" y="49146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61752" y="53337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687693" y="223467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1</a:t>
                </a:r>
                <a:endParaRPr lang="en-US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87693" y="2654883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2</a:t>
                </a:r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7693" y="309546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3</a:t>
                </a:r>
                <a:endParaRPr 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87693" y="3764028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0</a:t>
                </a:r>
                <a:endParaRPr lang="en-US" sz="2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87693" y="413127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1</a:t>
                </a:r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87693" y="4623737"/>
                <a:ext cx="502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/>
                  <a:t>2</a:t>
                </a:r>
                <a:endParaRPr lang="en-US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87693" y="4990980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3</a:t>
                </a:r>
                <a:endParaRPr lang="en-US" sz="28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182438" y="438173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2438" y="478813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2438" y="527822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359274" y="4100517"/>
                <a:ext cx="1361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(A =B)</a:t>
                </a:r>
                <a:endParaRPr lang="en-US" sz="28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59220" y="4524490"/>
                <a:ext cx="1279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(A&gt;B)</a:t>
                </a:r>
                <a:endParaRPr lang="en-US" sz="2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84809" y="4995928"/>
                <a:ext cx="1279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(A&lt;B)</a:t>
                </a:r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873495" y="412376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1</a:t>
                </a:r>
                <a:endParaRPr lang="en-US" sz="28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73495" y="460736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873495" y="501470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0</a:t>
                </a:r>
                <a:endParaRPr lang="en-US" sz="28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31977" y="1822767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A</a:t>
                </a:r>
                <a:r>
                  <a:rPr lang="en-US" sz="2800" baseline="-25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0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17088" y="309546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A</a:t>
                </a:r>
                <a:r>
                  <a:rPr lang="en-US" sz="2800" baseline="-25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17088" y="3764028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/>
                    </a:solidFill>
                  </a:rPr>
                  <a:t>B</a:t>
                </a:r>
                <a:r>
                  <a:rPr lang="en-US" sz="2800" baseline="-25000" dirty="0" smtClean="0">
                    <a:solidFill>
                      <a:schemeClr val="accent4"/>
                    </a:solidFill>
                  </a:rPr>
                  <a:t>0</a:t>
                </a:r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46604" y="4990980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/>
                    </a:solidFill>
                  </a:rPr>
                  <a:t>B</a:t>
                </a:r>
                <a:r>
                  <a:rPr lang="en-US" sz="2800" baseline="-25000" dirty="0" smtClean="0">
                    <a:solidFill>
                      <a:schemeClr val="accent4"/>
                    </a:solidFill>
                  </a:rPr>
                  <a:t>3</a:t>
                </a:r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flipH="1">
              <a:off x="6286501" y="2163801"/>
              <a:ext cx="4614199" cy="3953588"/>
              <a:chOff x="354576" y="1897101"/>
              <a:chExt cx="5179117" cy="395358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562100" y="1897101"/>
                <a:ext cx="2104205" cy="39535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87693" y="189710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0</a:t>
                </a:r>
                <a:endParaRPr lang="en-US" sz="28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961752" y="225638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61752" y="40256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251896" y="33271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266151" y="2224051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251896" y="2811880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963168" y="3061751"/>
                <a:ext cx="1531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Y</a:t>
                </a:r>
                <a:r>
                  <a:rPr lang="en-US" sz="2800" baseline="-250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(A&lt;B</a:t>
                </a:r>
                <a:r>
                  <a:rPr lang="en-US" sz="2800" dirty="0" smtClean="0">
                    <a:solidFill>
                      <a:schemeClr val="accent4"/>
                    </a:solidFill>
                  </a:rPr>
                  <a:t>)</a:t>
                </a:r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63174" y="2492882"/>
                <a:ext cx="1531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sz="28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(A&gt;B)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910401" y="1968121"/>
                <a:ext cx="1623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r>
                  <a:rPr lang="en-US" sz="28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(A =B)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961752" y="2629951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61752" y="303608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2498" y="3457709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1752" y="44574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61752" y="49146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961752" y="5333738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1687693" y="223467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1</a:t>
                </a:r>
                <a:endParaRPr lang="en-US" sz="2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87693" y="2654883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2</a:t>
                </a:r>
                <a:endParaRPr lang="en-US" sz="2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87693" y="309546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3</a:t>
                </a:r>
                <a:endParaRPr lang="en-US" sz="2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87693" y="3764028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0</a:t>
                </a:r>
                <a:endParaRPr lang="en-US" sz="2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87693" y="4131271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1</a:t>
                </a:r>
                <a:endParaRPr lang="en-US" sz="28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687693" y="4623737"/>
                <a:ext cx="502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B</a:t>
                </a:r>
                <a:r>
                  <a:rPr lang="en-US" sz="2800" baseline="-25000" dirty="0"/>
                  <a:t>2</a:t>
                </a:r>
                <a:endParaRPr lang="en-US" sz="28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687693" y="4990980"/>
                <a:ext cx="514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/>
                  <a:t>3</a:t>
                </a:r>
                <a:endParaRPr lang="en-US" sz="2800" dirty="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266151" y="438173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080838" y="478813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080838" y="5278222"/>
                <a:ext cx="6966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368327" y="4099413"/>
                <a:ext cx="1361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(A =B)</a:t>
                </a:r>
                <a:endParaRPr lang="en-US" sz="2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28256" y="4535274"/>
                <a:ext cx="1279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 (A&gt;B)</a:t>
                </a:r>
                <a:endParaRPr lang="en-US" sz="28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56978" y="5042655"/>
                <a:ext cx="1279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(A&lt;B)</a:t>
                </a:r>
                <a:endParaRPr lang="en-US" sz="28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54576" y="1897101"/>
                <a:ext cx="5779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A</a:t>
                </a:r>
                <a:r>
                  <a:rPr lang="en-US" sz="2800" baseline="-25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54576" y="3089051"/>
                <a:ext cx="5779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A</a:t>
                </a:r>
                <a:r>
                  <a:rPr lang="en-US" sz="2800" baseline="-25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68970" y="3695964"/>
                <a:ext cx="563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/>
                    </a:solidFill>
                  </a:rPr>
                  <a:t>B</a:t>
                </a:r>
                <a:r>
                  <a:rPr lang="en-US" sz="2800" baseline="-25000" dirty="0" smtClean="0">
                    <a:solidFill>
                      <a:schemeClr val="accent4"/>
                    </a:solidFill>
                  </a:rPr>
                  <a:t>4</a:t>
                </a:r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8970" y="4891603"/>
                <a:ext cx="563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4"/>
                    </a:solidFill>
                  </a:rPr>
                  <a:t>B</a:t>
                </a:r>
                <a:r>
                  <a:rPr lang="en-US" sz="2800" baseline="-25000" dirty="0" smtClean="0">
                    <a:solidFill>
                      <a:schemeClr val="accent4"/>
                    </a:solidFill>
                  </a:rPr>
                  <a:t>7</a:t>
                </a:r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5" name="Elbow Connector 64"/>
            <p:cNvCxnSpPr/>
            <p:nvPr/>
          </p:nvCxnSpPr>
          <p:spPr>
            <a:xfrm>
              <a:off x="4348761" y="2591864"/>
              <a:ext cx="3369360" cy="2060332"/>
            </a:xfrm>
            <a:prstGeom prst="bentConnector3">
              <a:avLst>
                <a:gd name="adj1" fmla="val 409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>
              <a:off x="4524453" y="2990588"/>
              <a:ext cx="3369360" cy="2060332"/>
            </a:xfrm>
            <a:prstGeom prst="bentConnector3">
              <a:avLst>
                <a:gd name="adj1" fmla="val 255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>
              <a:off x="4524453" y="3487765"/>
              <a:ext cx="3369360" cy="2060332"/>
            </a:xfrm>
            <a:prstGeom prst="bentConnector3">
              <a:avLst>
                <a:gd name="adj1" fmla="val 1796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524924" y="2540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8643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22126">
                <a:srgbClr val="FCE8DC"/>
              </a:gs>
              <a:gs pos="25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Mạch </a:t>
            </a:r>
            <a:r>
              <a:rPr lang="en-US" dirty="0" smtClean="0">
                <a:solidFill>
                  <a:prstClr val="black"/>
                </a:solidFill>
              </a:rPr>
              <a:t>cộng bán phần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66" y="1924167"/>
            <a:ext cx="2061952" cy="110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68820" y="1829572"/>
            <a:ext cx="2893466" cy="2065941"/>
            <a:chOff x="283576" y="1191489"/>
            <a:chExt cx="3435616" cy="1988458"/>
          </a:xfrm>
        </p:grpSpPr>
        <p:sp>
          <p:nvSpPr>
            <p:cNvPr id="9" name="TextBox 8"/>
            <p:cNvSpPr txBox="1"/>
            <p:nvPr/>
          </p:nvSpPr>
          <p:spPr>
            <a:xfrm>
              <a:off x="283576" y="124995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576" y="2029589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4474" y="1191489"/>
              <a:ext cx="1721930" cy="1988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6136" y="1714405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6136" y="259977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5222" y="2599776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5222" y="1699889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43768" y="2334389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3768" y="1367759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47015"/>
              </p:ext>
            </p:extLst>
          </p:nvPr>
        </p:nvGraphicFramePr>
        <p:xfrm>
          <a:off x="2479723" y="4102754"/>
          <a:ext cx="222694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541"/>
                <a:gridCol w="563541"/>
                <a:gridCol w="557530"/>
                <a:gridCol w="542328"/>
              </a:tblGrid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7276217" y="3628506"/>
            <a:ext cx="4054201" cy="2715284"/>
            <a:chOff x="7233604" y="3639618"/>
            <a:chExt cx="4054201" cy="2715284"/>
          </a:xfrm>
        </p:grpSpPr>
        <p:sp>
          <p:nvSpPr>
            <p:cNvPr id="22" name="TextBox 21"/>
            <p:cNvSpPr txBox="1"/>
            <p:nvPr/>
          </p:nvSpPr>
          <p:spPr>
            <a:xfrm>
              <a:off x="7894464" y="363961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3604" y="363961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24" name="Moon 23"/>
            <p:cNvSpPr/>
            <p:nvPr/>
          </p:nvSpPr>
          <p:spPr>
            <a:xfrm rot="10800000">
              <a:off x="8835393" y="5061849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8097372" y="5260220"/>
              <a:ext cx="8495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430132" y="5793712"/>
              <a:ext cx="15168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1"/>
            </p:cNvCxnSpPr>
            <p:nvPr/>
          </p:nvCxnSpPr>
          <p:spPr>
            <a:xfrm flipV="1">
              <a:off x="9589253" y="5519882"/>
              <a:ext cx="542012" cy="15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864017" y="5562504"/>
              <a:ext cx="1423788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S = A    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1" name="Arc 30"/>
            <p:cNvSpPr/>
            <p:nvPr/>
          </p:nvSpPr>
          <p:spPr>
            <a:xfrm>
              <a:off x="8306880" y="5061848"/>
              <a:ext cx="709362" cy="946531"/>
            </a:xfrm>
            <a:prstGeom prst="arc">
              <a:avLst>
                <a:gd name="adj1" fmla="val 16877701"/>
                <a:gd name="adj2" fmla="val 48500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Or 31"/>
            <p:cNvSpPr/>
            <p:nvPr/>
          </p:nvSpPr>
          <p:spPr>
            <a:xfrm>
              <a:off x="10730934" y="5694652"/>
              <a:ext cx="191009" cy="198120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Delay 38"/>
            <p:cNvSpPr/>
            <p:nvPr/>
          </p:nvSpPr>
          <p:spPr>
            <a:xfrm>
              <a:off x="8785089" y="4168693"/>
              <a:ext cx="816864" cy="719328"/>
            </a:xfrm>
            <a:prstGeom prst="flowChartDelay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7437387" y="4325157"/>
              <a:ext cx="13549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090992" y="4760767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9601953" y="4553332"/>
              <a:ext cx="4389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101230" y="4108517"/>
              <a:ext cx="0" cy="22463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441215" y="4108517"/>
              <a:ext cx="0" cy="22463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750404" y="4595955"/>
              <a:ext cx="1215909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C = A.B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523834" y="9505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42805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C4A2"/>
            </a:gs>
            <a:gs pos="5000">
              <a:srgbClr val="F7C4A2"/>
            </a:gs>
            <a:gs pos="100000">
              <a:schemeClr val="accent2">
                <a:lumMod val="45000"/>
                <a:lumOff val="55000"/>
              </a:schemeClr>
            </a:gs>
            <a:gs pos="68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" y="15353"/>
            <a:ext cx="12119087" cy="132556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Mạch cộng toàn phần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6753" y="1567525"/>
            <a:ext cx="11558493" cy="4243873"/>
            <a:chOff x="316753" y="1567525"/>
            <a:chExt cx="11558493" cy="4243873"/>
          </a:xfrm>
        </p:grpSpPr>
        <p:sp>
          <p:nvSpPr>
            <p:cNvPr id="5" name="TextBox 4"/>
            <p:cNvSpPr txBox="1"/>
            <p:nvPr/>
          </p:nvSpPr>
          <p:spPr>
            <a:xfrm>
              <a:off x="316753" y="3806197"/>
              <a:ext cx="393056" cy="543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753" y="4616215"/>
              <a:ext cx="380232" cy="543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7651" y="3745458"/>
              <a:ext cx="1490748" cy="20659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9313" y="4288750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9313" y="5208620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98399" y="5208620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98399" y="4273668"/>
              <a:ext cx="6966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76945" y="4932892"/>
              <a:ext cx="5020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o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6945" y="3928596"/>
              <a:ext cx="349776" cy="543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</a:t>
              </a:r>
              <a:endParaRPr lang="en-US" sz="28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882161" y="3384218"/>
              <a:ext cx="10076" cy="9282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04525" y="2914993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i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8346" y="4888019"/>
              <a:ext cx="15783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Số nhớ ra</a:t>
              </a:r>
              <a:endParaRPr lang="en-US" sz="2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28020" y="3948984"/>
              <a:ext cx="12860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Tổng số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6259" y="2519831"/>
              <a:ext cx="1806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Số nhớ vào</a:t>
              </a:r>
              <a:endParaRPr lang="en-US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09418" y="1567525"/>
              <a:ext cx="2365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 = A     B      C</a:t>
              </a:r>
              <a:r>
                <a:rPr lang="en-US" sz="2800" baseline="-25000" dirty="0" smtClean="0"/>
                <a:t>i</a:t>
              </a:r>
              <a:endParaRPr lang="en-US" sz="2800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90891"/>
              </p:ext>
            </p:extLst>
          </p:nvPr>
        </p:nvGraphicFramePr>
        <p:xfrm>
          <a:off x="6144322" y="1690688"/>
          <a:ext cx="2948619" cy="4844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77"/>
                <a:gridCol w="595477"/>
                <a:gridCol w="595477"/>
                <a:gridCol w="589126"/>
                <a:gridCol w="573062"/>
              </a:tblGrid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baseline="-25000" dirty="0" smtClean="0"/>
                        <a:t>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63841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792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0299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Flowchart: Or 27"/>
          <p:cNvSpPr/>
          <p:nvPr/>
        </p:nvSpPr>
        <p:spPr>
          <a:xfrm>
            <a:off x="10342371" y="1710515"/>
            <a:ext cx="286185" cy="27398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r 28"/>
          <p:cNvSpPr/>
          <p:nvPr/>
        </p:nvSpPr>
        <p:spPr>
          <a:xfrm>
            <a:off x="10980531" y="1705202"/>
            <a:ext cx="286185" cy="27398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09418" y="2391773"/>
            <a:ext cx="281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/>
              <a:t>0</a:t>
            </a:r>
            <a:r>
              <a:rPr lang="en-US" sz="2800" dirty="0" smtClean="0"/>
              <a:t> = (A+B) C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+AB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506778" y="44381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4">
                <a:lumMod val="5000"/>
                <a:lumOff val="9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008"/>
            <a:ext cx="12192000" cy="1325563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Cấu trúc mạch cộng toàn phần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51272" y="1356097"/>
            <a:ext cx="7390586" cy="5282828"/>
            <a:chOff x="3388186" y="1973985"/>
            <a:chExt cx="6698987" cy="4664940"/>
          </a:xfrm>
        </p:grpSpPr>
        <p:sp>
          <p:nvSpPr>
            <p:cNvPr id="5" name="TextBox 4"/>
            <p:cNvSpPr txBox="1"/>
            <p:nvPr/>
          </p:nvSpPr>
          <p:spPr>
            <a:xfrm>
              <a:off x="4889077" y="202830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8217" y="202830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sp>
          <p:nvSpPr>
            <p:cNvPr id="7" name="Moon 6"/>
            <p:cNvSpPr/>
            <p:nvPr/>
          </p:nvSpPr>
          <p:spPr>
            <a:xfrm rot="10800000">
              <a:off x="5859487" y="2639947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01510" y="2838318"/>
              <a:ext cx="8495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7849" y="3699045"/>
              <a:ext cx="370775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9091" y="3113212"/>
              <a:ext cx="10101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17512" y="3110108"/>
              <a:ext cx="349775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S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12" name="Arc 11"/>
            <p:cNvSpPr/>
            <p:nvPr/>
          </p:nvSpPr>
          <p:spPr>
            <a:xfrm>
              <a:off x="6832443" y="2915098"/>
              <a:ext cx="709362" cy="946531"/>
            </a:xfrm>
            <a:prstGeom prst="arc">
              <a:avLst>
                <a:gd name="adj1" fmla="val 16877701"/>
                <a:gd name="adj2" fmla="val 48500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7735072" y="3272750"/>
              <a:ext cx="191009" cy="198120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lay 13"/>
            <p:cNvSpPr/>
            <p:nvPr/>
          </p:nvSpPr>
          <p:spPr>
            <a:xfrm>
              <a:off x="5779702" y="5216904"/>
              <a:ext cx="816864" cy="719328"/>
            </a:xfrm>
            <a:prstGeom prst="flowChartDelay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764046" y="5008726"/>
              <a:ext cx="301464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85605" y="5808978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95843" y="2497206"/>
              <a:ext cx="0" cy="414171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435828" y="2497206"/>
              <a:ext cx="0" cy="414171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556195" y="5001817"/>
              <a:ext cx="530978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 smtClean="0">
                  <a:solidFill>
                    <a:prstClr val="black"/>
                  </a:solidFill>
                </a:rPr>
                <a:t>C</a:t>
              </a:r>
              <a:r>
                <a:rPr lang="en-US" sz="2800" baseline="-25000" dirty="0" smtClean="0">
                  <a:solidFill>
                    <a:prstClr val="black"/>
                  </a:solidFill>
                </a:rPr>
                <a:t>O</a:t>
              </a:r>
              <a:endParaRPr lang="en-US" sz="2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762728" y="2497206"/>
              <a:ext cx="0" cy="414171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186" y="1973985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I</a:t>
              </a:r>
              <a:endParaRPr lang="en-US" sz="2800" dirty="0"/>
            </a:p>
          </p:txBody>
        </p:sp>
        <p:sp>
          <p:nvSpPr>
            <p:cNvPr id="23" name="Moon 22"/>
            <p:cNvSpPr/>
            <p:nvPr/>
          </p:nvSpPr>
          <p:spPr>
            <a:xfrm rot="10800000">
              <a:off x="7425944" y="2912918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596566" y="5587298"/>
              <a:ext cx="1854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1"/>
            </p:cNvCxnSpPr>
            <p:nvPr/>
          </p:nvCxnSpPr>
          <p:spPr>
            <a:xfrm flipV="1">
              <a:off x="8179804" y="3370951"/>
              <a:ext cx="542012" cy="152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41525" y="3470870"/>
              <a:ext cx="15031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c 45"/>
            <p:cNvSpPr/>
            <p:nvPr/>
          </p:nvSpPr>
          <p:spPr>
            <a:xfrm>
              <a:off x="5285816" y="2636843"/>
              <a:ext cx="709362" cy="946531"/>
            </a:xfrm>
            <a:prstGeom prst="arc">
              <a:avLst>
                <a:gd name="adj1" fmla="val 16877701"/>
                <a:gd name="adj2" fmla="val 485009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432000" y="5355074"/>
              <a:ext cx="13549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419300" y="4213452"/>
              <a:ext cx="13549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072905" y="4649062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oon 69"/>
            <p:cNvSpPr/>
            <p:nvPr/>
          </p:nvSpPr>
          <p:spPr>
            <a:xfrm rot="10800000">
              <a:off x="5570414" y="3944266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Delay 70"/>
            <p:cNvSpPr/>
            <p:nvPr/>
          </p:nvSpPr>
          <p:spPr>
            <a:xfrm>
              <a:off x="6778692" y="4361968"/>
              <a:ext cx="816864" cy="719328"/>
            </a:xfrm>
            <a:prstGeom prst="flowChartDelay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138346" y="4461074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Moon 73"/>
            <p:cNvSpPr/>
            <p:nvPr/>
          </p:nvSpPr>
          <p:spPr>
            <a:xfrm rot="10800000">
              <a:off x="8274819" y="4743638"/>
              <a:ext cx="753860" cy="946531"/>
            </a:xfrm>
            <a:prstGeom prst="moon">
              <a:avLst>
                <a:gd name="adj" fmla="val 68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Elbow Connector 75"/>
            <p:cNvCxnSpPr/>
            <p:nvPr/>
          </p:nvCxnSpPr>
          <p:spPr>
            <a:xfrm>
              <a:off x="7243636" y="4740287"/>
              <a:ext cx="1207174" cy="266681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721816" y="5241882"/>
              <a:ext cx="6940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8486658" y="3053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375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5" y="11914"/>
            <a:ext cx="12192000" cy="1690688"/>
          </a:xfrm>
          <a:gradFill flip="none" rotWithShape="1">
            <a:gsLst>
              <a:gs pos="24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r>
              <a:rPr lang="en-US" dirty="0" smtClean="0"/>
              <a:t>Ghép nối hai mạch cộng toàn phần 4 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8872" y="1979138"/>
            <a:ext cx="1866900" cy="395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4465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18524" y="22981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8524" y="4067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7610" y="32418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7610" y="23419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7610" y="2777408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16156" y="2009849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18524" y="26716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8524" y="30778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8524" y="349943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18524" y="44991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18524" y="4956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18524" y="53754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4465" y="22763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344465" y="269661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344465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4465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2344465" y="41729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344465" y="466546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344465" y="503270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40628" y="5875242"/>
            <a:ext cx="0" cy="452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22750" y="589481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i</a:t>
            </a:r>
            <a:endParaRPr lang="en-US" sz="28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737610" y="366040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16156" y="2475444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4516156" y="2968930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4530560" y="338086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728449" y="5708328"/>
            <a:ext cx="0" cy="8126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072971" y="5875242"/>
            <a:ext cx="6412" cy="6350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03839" y="5875242"/>
            <a:ext cx="0" cy="452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52322" y="589481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o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6535073" y="5894815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I</a:t>
            </a:r>
            <a:endParaRPr lang="en-US" sz="2800" dirty="0"/>
          </a:p>
        </p:txBody>
      </p:sp>
      <p:sp>
        <p:nvSpPr>
          <p:cNvPr id="79" name="TextBox 78"/>
          <p:cNvSpPr txBox="1"/>
          <p:nvPr/>
        </p:nvSpPr>
        <p:spPr>
          <a:xfrm>
            <a:off x="7630023" y="589481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o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6696348" y="1938829"/>
            <a:ext cx="1866900" cy="395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21941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0" y="22981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96000" y="4067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215086" y="32418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215086" y="23419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15086" y="2777408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26716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0" y="30778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0" y="349943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0" y="44991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96000" y="4956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96000" y="53754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21941" y="22763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821941" y="269661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21941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6821941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6821941" y="41729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6821941" y="466546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821941" y="503270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8220458" y="6313714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718924" y="6510300"/>
            <a:ext cx="3360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49867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1169485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1174673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1156278" y="503270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5584612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4</a:t>
            </a:r>
            <a:endParaRPr lang="en-US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5612103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7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5639568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4</a:t>
            </a:r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5605450" y="503270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7</a:t>
            </a:r>
            <a:endParaRPr lang="en-US" sz="28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8215086" y="366558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31659" y="2009849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8931659" y="2475444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5</a:t>
            </a:r>
            <a:endParaRPr lang="en-US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8931659" y="2954985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6</a:t>
            </a:r>
            <a:endParaRPr lang="en-US" sz="2800" dirty="0"/>
          </a:p>
        </p:txBody>
      </p:sp>
      <p:sp>
        <p:nvSpPr>
          <p:cNvPr id="98" name="TextBox 97"/>
          <p:cNvSpPr txBox="1"/>
          <p:nvPr/>
        </p:nvSpPr>
        <p:spPr>
          <a:xfrm>
            <a:off x="8959590" y="3389465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7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8945076" y="5875242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7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8535806" y="34865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44387" y="62445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17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43"/>
            <a:ext cx="12192000" cy="926683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Mạch cộng hai số BCD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8872" y="1979138"/>
            <a:ext cx="1866900" cy="395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4465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18524" y="22981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18524" y="4067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37610" y="3241866"/>
            <a:ext cx="44175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7610" y="2341979"/>
            <a:ext cx="44175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7610" y="2777408"/>
            <a:ext cx="44175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2629" y="1984577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18524" y="26716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8524" y="307781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18524" y="3499437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8524" y="44991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18524" y="49563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8524" y="53754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4465" y="22763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344465" y="269661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4465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44465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344465" y="41729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344465" y="466546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4465" y="503270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40628" y="5875242"/>
            <a:ext cx="0" cy="452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25665" y="5482180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i</a:t>
            </a:r>
            <a:endParaRPr lang="en-US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37610" y="3660409"/>
            <a:ext cx="44175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5379" y="2450172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585711" y="2968930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592269" y="338086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131718" y="4956366"/>
            <a:ext cx="0" cy="4908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31779" y="5875242"/>
            <a:ext cx="0" cy="4384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62647" y="5875242"/>
            <a:ext cx="0" cy="452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99841" y="52650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o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88831" y="589481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o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8151471" y="1979138"/>
            <a:ext cx="1866900" cy="395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80749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673894" y="32418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673894" y="234197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673894" y="2777408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54808" y="4499166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31718" y="4956366"/>
            <a:ext cx="11197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629805" y="5447259"/>
            <a:ext cx="507264" cy="2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80749" y="22763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8280749" y="269661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8280749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280749" y="37422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8280749" y="412219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8280749" y="4576565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749" y="4956508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9669741" y="6313714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106529" y="5614419"/>
            <a:ext cx="2302542" cy="24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49867" y="193882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1169485" y="313718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74673" y="3805756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56278" y="503270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9673894" y="3665589"/>
            <a:ext cx="6966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390467" y="2009849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390467" y="2475444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390467" y="2954985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18398" y="3389465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77" name="TextBox 76"/>
          <p:cNvSpPr txBox="1"/>
          <p:nvPr/>
        </p:nvSpPr>
        <p:spPr>
          <a:xfrm>
            <a:off x="7657915" y="36170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678396" y="52943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7558599" y="4481337"/>
            <a:ext cx="0" cy="475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04928" y="58999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4511040" y="3912685"/>
            <a:ext cx="1873556" cy="58477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(S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4" name="Moon 83"/>
          <p:cNvSpPr/>
          <p:nvPr/>
        </p:nvSpPr>
        <p:spPr>
          <a:xfrm rot="10800000">
            <a:off x="5798117" y="4913395"/>
            <a:ext cx="831688" cy="1071902"/>
          </a:xfrm>
          <a:prstGeom prst="moon">
            <a:avLst>
              <a:gd name="adj" fmla="val 68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5447818" y="5164086"/>
            <a:ext cx="1068078" cy="24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447818" y="4497460"/>
            <a:ext cx="0" cy="678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35742" y="5352809"/>
            <a:ext cx="507264" cy="2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7707167" y="4096763"/>
            <a:ext cx="507264" cy="2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1245" y="536919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I</a:t>
            </a:r>
            <a:endParaRPr lang="en-US" sz="2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157679" y="59327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78823" y="3647709"/>
            <a:ext cx="0" cy="268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401123" y="3241866"/>
            <a:ext cx="0" cy="673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959923" y="2777408"/>
            <a:ext cx="0" cy="1138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eft Brace 119"/>
          <p:cNvSpPr/>
          <p:nvPr/>
        </p:nvSpPr>
        <p:spPr>
          <a:xfrm>
            <a:off x="726890" y="2223572"/>
            <a:ext cx="431301" cy="13181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/>
          <p:cNvSpPr/>
          <p:nvPr/>
        </p:nvSpPr>
        <p:spPr>
          <a:xfrm>
            <a:off x="726890" y="4051064"/>
            <a:ext cx="431301" cy="13181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4990" y="261221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990" y="445724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295123" y="2696611"/>
            <a:ext cx="762107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Kq</a:t>
            </a:r>
            <a:endParaRPr lang="en-US" sz="3200" dirty="0"/>
          </a:p>
        </p:txBody>
      </p:sp>
      <p:sp>
        <p:nvSpPr>
          <p:cNvPr id="125" name="Right Brace 124"/>
          <p:cNvSpPr/>
          <p:nvPr/>
        </p:nvSpPr>
        <p:spPr>
          <a:xfrm>
            <a:off x="10823519" y="2263217"/>
            <a:ext cx="356646" cy="14804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539501" y="1956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45201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620</Words>
  <Application>Microsoft Office PowerPoint</Application>
  <PresentationFormat>Widescreen</PresentationFormat>
  <Paragraphs>357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Mạch so sánh             Mạch cộng                         Mạch trừ</vt:lpstr>
      <vt:lpstr>Mạch so sánh</vt:lpstr>
      <vt:lpstr>PowerPoint Presentation</vt:lpstr>
      <vt:lpstr>Ghép hai mạch so sánh 4 bit</vt:lpstr>
      <vt:lpstr>Mạch cộng bán phần</vt:lpstr>
      <vt:lpstr>Mạch cộng toàn phần</vt:lpstr>
      <vt:lpstr>Cấu trúc mạch cộng toàn phần</vt:lpstr>
      <vt:lpstr>Ghép nối hai mạch cộng toàn phần 4 bit</vt:lpstr>
      <vt:lpstr>Mạch cộng hai số BCD</vt:lpstr>
      <vt:lpstr>Mạch trừ 4 bit với số bù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Mạch so sánh             Mạch cộng                         Mạch trừ</dc:title>
  <dc:creator>Ha A Thoi</dc:creator>
  <cp:lastModifiedBy>Dell</cp:lastModifiedBy>
  <cp:revision>46</cp:revision>
  <dcterms:created xsi:type="dcterms:W3CDTF">2017-07-31T10:39:34Z</dcterms:created>
  <dcterms:modified xsi:type="dcterms:W3CDTF">2017-08-26T01:09:51Z</dcterms:modified>
</cp:coreProperties>
</file>