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69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5" r:id="rId3"/>
    <p:sldId id="329" r:id="rId4"/>
    <p:sldId id="328" r:id="rId5"/>
    <p:sldId id="330" r:id="rId6"/>
    <p:sldId id="334" r:id="rId7"/>
    <p:sldId id="335" r:id="rId8"/>
    <p:sldId id="336" r:id="rId9"/>
    <p:sldId id="333" r:id="rId10"/>
    <p:sldId id="331" r:id="rId11"/>
    <p:sldId id="337" r:id="rId12"/>
    <p:sldId id="338" r:id="rId13"/>
    <p:sldId id="332" r:id="rId14"/>
    <p:sldId id="339" r:id="rId15"/>
    <p:sldId id="345" r:id="rId16"/>
    <p:sldId id="347" r:id="rId17"/>
    <p:sldId id="348" r:id="rId18"/>
    <p:sldId id="340" r:id="rId19"/>
    <p:sldId id="343" r:id="rId20"/>
    <p:sldId id="344" r:id="rId21"/>
    <p:sldId id="349" r:id="rId22"/>
    <p:sldId id="350" r:id="rId23"/>
    <p:sldId id="351" r:id="rId24"/>
    <p:sldId id="352" r:id="rId25"/>
    <p:sldId id="353" r:id="rId26"/>
    <p:sldId id="354" r:id="rId27"/>
    <p:sldId id="341" r:id="rId28"/>
    <p:sldId id="313" r:id="rId29"/>
  </p:sldIdLst>
  <p:sldSz cx="9144000" cy="5143500" type="screen16x9"/>
  <p:notesSz cx="6858000" cy="9144000"/>
  <p:embeddedFontLst>
    <p:embeddedFont>
      <p:font typeface="Lucida Console" panose="020B0609040504020204" pitchFamily="49" charset="0"/>
      <p:regular r:id="rId32"/>
    </p:embeddedFont>
    <p:embeddedFont>
      <p:font typeface="Roboto Condensed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0">
          <p15:clr>
            <a:srgbClr val="A4A3A4"/>
          </p15:clr>
        </p15:guide>
        <p15:guide id="2" pos="5345">
          <p15:clr>
            <a:srgbClr val="A4A3A4"/>
          </p15:clr>
        </p15:guide>
        <p15:guide id="3" orient="horz" pos="1656">
          <p15:clr>
            <a:srgbClr val="9AA0A6"/>
          </p15:clr>
        </p15:guide>
        <p15:guide id="4" pos="2132">
          <p15:clr>
            <a:srgbClr val="9AA0A6"/>
          </p15:clr>
        </p15:guide>
        <p15:guide id="5" pos="5550">
          <p15:clr>
            <a:srgbClr val="9AA0A6"/>
          </p15:clr>
        </p15:guide>
        <p15:guide id="6" pos="2880">
          <p15:clr>
            <a:srgbClr val="9AA0A6"/>
          </p15:clr>
        </p15:guide>
        <p15:guide id="7" pos="2736">
          <p15:clr>
            <a:srgbClr val="9AA0A6"/>
          </p15:clr>
        </p15:guide>
        <p15:guide id="8" pos="3024">
          <p15:clr>
            <a:srgbClr val="9AA0A6"/>
          </p15:clr>
        </p15:guide>
        <p15:guide id="9" pos="758">
          <p15:clr>
            <a:srgbClr val="9AA0A6"/>
          </p15:clr>
        </p15:guide>
        <p15:guide id="10" pos="20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99AA33-934A-44D1-A647-C55326A2A312}">
  <a:tblStyle styleId="{6299AA33-934A-44D1-A647-C55326A2A31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5" autoAdjust="0"/>
    <p:restoredTop sz="81379" autoAdjust="0"/>
  </p:normalViewPr>
  <p:slideViewPr>
    <p:cSldViewPr snapToGrid="0">
      <p:cViewPr varScale="1">
        <p:scale>
          <a:sx n="85" d="100"/>
          <a:sy n="85" d="100"/>
        </p:scale>
        <p:origin x="1685" y="58"/>
      </p:cViewPr>
      <p:guideLst>
        <p:guide orient="horz" pos="3070"/>
        <p:guide pos="5345"/>
        <p:guide orient="horz" pos="1656"/>
        <p:guide pos="2132"/>
        <p:guide pos="5550"/>
        <p:guide pos="2880"/>
        <p:guide pos="2736"/>
        <p:guide pos="3024"/>
        <p:guide pos="758"/>
        <p:guide pos="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A6109-2CFC-4886-9A54-51D20ABEAF1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9EDA-C44E-4AE4-9157-61414073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86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328568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erl/perl_operators.htm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erl/perl_operators.htm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1dc637e49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1dc637e49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566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02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59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38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74525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66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51dc637e49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51dc637e49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931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8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30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3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35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25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29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>
                <a:hlinkClick r:id="rId3"/>
              </a:rPr>
              <a:t>https://www.tutorialspoint.com/perl/perl_operators.htm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86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>
                <a:hlinkClick r:id="rId3"/>
              </a:rPr>
              <a:t>shttps://www.tutorialspoint.com/perl/perl_operators.htm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477482" y="3674157"/>
            <a:ext cx="53721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OBJECT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Char char="•"/>
              <a:defRPr sz="13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/>
          <p:nvPr/>
        </p:nvSpPr>
        <p:spPr>
          <a:xfrm rot="5400000">
            <a:off x="-219750" y="487575"/>
            <a:ext cx="515100" cy="756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>
  <p:cSld name="TWO_OBJECTS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472990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>
  <p:cSld name="TWO_OBJECT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1"/>
          </p:nvPr>
        </p:nvSpPr>
        <p:spPr>
          <a:xfrm>
            <a:off x="32745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ank You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oboto Condensed"/>
              <a:buNone/>
              <a:defRPr sz="3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1" r:id="rId4"/>
    <p:sldLayoutId id="2147483662" r:id="rId5"/>
    <p:sldLayoutId id="2147483666" r:id="rId6"/>
    <p:sldLayoutId id="2147483667" r:id="rId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erl/perl_conditions.htm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erl/perl_loops.htm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erl/perl_regular_expressions.htm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archive/p/padre-perl-ide/download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ctrTitle"/>
          </p:nvPr>
        </p:nvSpPr>
        <p:spPr>
          <a:xfrm>
            <a:off x="3477482" y="3674157"/>
            <a:ext cx="5372100" cy="528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lvl="0"/>
            <a:r>
              <a:rPr lang="en-US" dirty="0"/>
              <a:t>Perl Basic</a:t>
            </a:r>
            <a:endParaRPr dirty="0"/>
          </a:p>
        </p:txBody>
      </p:sp>
      <p:sp>
        <p:nvSpPr>
          <p:cNvPr id="80" name="Google Shape;80;p23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/>
              <a:t>Dec</a:t>
            </a:r>
            <a:r>
              <a:rPr lang="en" dirty="0"/>
              <a:t>, 2019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Variables (2/2)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Variable Context.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Perl treats same variable differently based on Context, i.e., situation where a variable is being used.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72334" y="1738904"/>
            <a:ext cx="7315200" cy="17595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/bin/perl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CF34C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@names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'John Paul'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'Lisa'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'Kumar'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CF34C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@copy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CF34C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@names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$size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CF34C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@names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"Given names are : 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@copy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\n"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Given names are : John Paul Lisa Kumar </a:t>
            </a: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"Number of names are : 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$size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\n"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Number of names are : 3</a:t>
            </a:r>
          </a:p>
        </p:txBody>
      </p:sp>
    </p:spTree>
    <p:extLst>
      <p:ext uri="{BB962C8B-B14F-4D97-AF65-F5344CB8AC3E}">
        <p14:creationId xmlns:p14="http://schemas.microsoft.com/office/powerpoint/2010/main" val="243638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Conditional Statements - IF...ELSE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The conditional statements: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if statement.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if...else statement.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if...</a:t>
            </a:r>
            <a:r>
              <a:rPr lang="en-US" dirty="0" err="1"/>
              <a:t>elsif</a:t>
            </a:r>
            <a:r>
              <a:rPr lang="en-US" dirty="0"/>
              <a:t>...else statement.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unless statement.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unless...else statement.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unless...</a:t>
            </a:r>
            <a:r>
              <a:rPr lang="en-US" dirty="0" err="1"/>
              <a:t>elsif</a:t>
            </a:r>
            <a:r>
              <a:rPr lang="en-US" dirty="0"/>
              <a:t>..else statement.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switch statement.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conditional operator ?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For more details, refer: </a:t>
            </a:r>
            <a:r>
              <a:rPr lang="en-US" dirty="0">
                <a:hlinkClick r:id="rId2"/>
              </a:rPr>
              <a:t>https://www.tutorialspoint.com/perl/perl_conditions.htm</a:t>
            </a: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Next: Example Per Conditional.</a:t>
            </a:r>
          </a:p>
        </p:txBody>
      </p:sp>
    </p:spTree>
    <p:extLst>
      <p:ext uri="{BB962C8B-B14F-4D97-AF65-F5344CB8AC3E}">
        <p14:creationId xmlns:p14="http://schemas.microsoft.com/office/powerpoint/2010/main" val="257079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 Perl Conditional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1498" y="1515603"/>
            <a:ext cx="3967702" cy="261558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/bin/perl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100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check the 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condition using if statement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20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if condition is true then print the following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 has a value which is 20\n"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elsif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30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if condition is true then print the following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 has a value which is 30\n"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if none of the above conditions is true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 has a value which is 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Output: a has a value which is 100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111" y="1128999"/>
            <a:ext cx="2864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if…</a:t>
            </a:r>
            <a:r>
              <a:rPr lang="en-US" dirty="0" err="1"/>
              <a:t>elsif</a:t>
            </a:r>
            <a:r>
              <a:rPr lang="en-US" dirty="0"/>
              <a:t>…else condition</a:t>
            </a:r>
          </a:p>
        </p:txBody>
      </p:sp>
    </p:spTree>
    <p:extLst>
      <p:ext uri="{BB962C8B-B14F-4D97-AF65-F5344CB8AC3E}">
        <p14:creationId xmlns:p14="http://schemas.microsoft.com/office/powerpoint/2010/main" val="196228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Loops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0" y="972650"/>
            <a:ext cx="4394322" cy="2511529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The types of loop to handle the looping in perl: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while loop.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until loop.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for loop.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err="1"/>
              <a:t>foreach</a:t>
            </a:r>
            <a:r>
              <a:rPr lang="en-US" dirty="0"/>
              <a:t> loop.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do...while loop.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nested loops.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68853" y="981978"/>
            <a:ext cx="4394322" cy="235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Loop control statement: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next statement.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last statement.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continue statement.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redo statement.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 err="1"/>
              <a:t>goto</a:t>
            </a:r>
            <a:r>
              <a:rPr lang="en-US" dirty="0"/>
              <a:t> statement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14162" y="3497843"/>
            <a:ext cx="8309383" cy="758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For more details, refer: </a:t>
            </a:r>
            <a:r>
              <a:rPr lang="en-US" dirty="0">
                <a:hlinkClick r:id="rId2"/>
              </a:rPr>
              <a:t>https://www.tutorialspoint.com/perl/perl_loops.htm</a:t>
            </a:r>
            <a:r>
              <a:rPr lang="en-US" dirty="0"/>
              <a:t> </a:t>
            </a:r>
          </a:p>
          <a:p>
            <a:pPr marL="5143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Next: Example Loops In Perl.</a:t>
            </a:r>
          </a:p>
        </p:txBody>
      </p:sp>
    </p:spTree>
    <p:extLst>
      <p:ext uri="{BB962C8B-B14F-4D97-AF65-F5344CB8AC3E}">
        <p14:creationId xmlns:p14="http://schemas.microsoft.com/office/powerpoint/2010/main" val="4219116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Loops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Example while </a:t>
            </a:r>
            <a:r>
              <a:rPr lang="en-US" b="1" dirty="0"/>
              <a:t>loop</a:t>
            </a:r>
            <a:r>
              <a:rPr lang="en-US" dirty="0"/>
              <a:t> with </a:t>
            </a:r>
            <a:r>
              <a:rPr lang="en-US" b="1" dirty="0"/>
              <a:t>redo</a:t>
            </a:r>
            <a:r>
              <a:rPr lang="en-US" dirty="0"/>
              <a:t>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The redo command restarts the loop block without evaluating the conditional again.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5189" y="1962618"/>
            <a:ext cx="3967702" cy="21024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/bin/perl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redo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"Value of a = 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0630" y="2270395"/>
            <a:ext cx="2280792" cy="17595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of a = 0</a:t>
            </a:r>
          </a:p>
          <a:p>
            <a:pPr>
              <a:lnSpc>
                <a:spcPct val="107000"/>
              </a:lnSpc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of a = 1</a:t>
            </a:r>
          </a:p>
          <a:p>
            <a:pPr>
              <a:lnSpc>
                <a:spcPct val="107000"/>
              </a:lnSpc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of a = 2</a:t>
            </a:r>
          </a:p>
          <a:p>
            <a:pPr>
              <a:lnSpc>
                <a:spcPct val="107000"/>
              </a:lnSpc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of a = 3</a:t>
            </a:r>
          </a:p>
          <a:p>
            <a:pPr>
              <a:lnSpc>
                <a:spcPct val="107000"/>
              </a:lnSpc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of a = 4</a:t>
            </a:r>
          </a:p>
          <a:p>
            <a:pPr>
              <a:lnSpc>
                <a:spcPct val="107000"/>
              </a:lnSpc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of a = 6</a:t>
            </a:r>
          </a:p>
          <a:p>
            <a:pPr>
              <a:lnSpc>
                <a:spcPct val="107000"/>
              </a:lnSpc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of a = 7</a:t>
            </a:r>
          </a:p>
          <a:p>
            <a:pPr>
              <a:lnSpc>
                <a:spcPct val="107000"/>
              </a:lnSpc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of a = 8</a:t>
            </a:r>
          </a:p>
          <a:p>
            <a:pPr>
              <a:lnSpc>
                <a:spcPct val="107000"/>
              </a:lnSpc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of a = 9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0630" y="1962618"/>
            <a:ext cx="22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40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Operator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Perl language supports many operator types, but following is a list of important and most frequently used operators.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Arithmetic Operators.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/>
              <a:t>Equality Operators.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Logical Operators.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Assignment Operators.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Bitwise Operators.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Logical Operators.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Quote-like Operators.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Miscellaneous Operators.</a:t>
            </a:r>
          </a:p>
        </p:txBody>
      </p:sp>
    </p:spTree>
    <p:extLst>
      <p:ext uri="{BB962C8B-B14F-4D97-AF65-F5344CB8AC3E}">
        <p14:creationId xmlns:p14="http://schemas.microsoft.com/office/powerpoint/2010/main" val="1715897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Equality Operators (1/2)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Assume variable </a:t>
            </a:r>
            <a:r>
              <a:rPr lang="en-US" b="1" dirty="0"/>
              <a:t>$a </a:t>
            </a:r>
            <a:r>
              <a:rPr lang="en-US" dirty="0"/>
              <a:t>holds 10 and variable </a:t>
            </a:r>
            <a:r>
              <a:rPr lang="en-US" b="1" dirty="0"/>
              <a:t>$b </a:t>
            </a:r>
            <a:r>
              <a:rPr lang="en-US" dirty="0"/>
              <a:t>holds 20 then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06542"/>
              </p:ext>
            </p:extLst>
          </p:nvPr>
        </p:nvGraphicFramePr>
        <p:xfrm>
          <a:off x="622738" y="1363716"/>
          <a:ext cx="7835462" cy="3561602"/>
        </p:xfrm>
        <a:graphic>
          <a:graphicData uri="http://schemas.openxmlformats.org/drawingml/2006/table">
            <a:tbl>
              <a:tblPr/>
              <a:tblGrid>
                <a:gridCol w="504496">
                  <a:extLst>
                    <a:ext uri="{9D8B030D-6E8A-4147-A177-3AD203B41FA5}">
                      <a16:colId xmlns:a16="http://schemas.microsoft.com/office/drawing/2014/main" val="660554014"/>
                    </a:ext>
                  </a:extLst>
                </a:gridCol>
                <a:gridCol w="7330966">
                  <a:extLst>
                    <a:ext uri="{9D8B030D-6E8A-4147-A177-3AD203B41FA5}">
                      <a16:colId xmlns:a16="http://schemas.microsoft.com/office/drawing/2014/main" val="1166393435"/>
                    </a:ext>
                  </a:extLst>
                </a:gridCol>
              </a:tblGrid>
              <a:tr h="447273"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1</a:t>
                      </a:r>
                    </a:p>
                  </a:txBody>
                  <a:tcPr marL="31595" marR="31595" marT="31595" marB="31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== (equal to)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  <a:p>
                      <a:pPr algn="just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Checks if the value of two operands are equal or not, if yes then condition becomes true.</a:t>
                      </a:r>
                    </a:p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Example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 − ($a == $b) is not true.</a:t>
                      </a:r>
                    </a:p>
                  </a:txBody>
                  <a:tcPr marL="31595" marR="31595" marT="31595" marB="31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496700"/>
                  </a:ext>
                </a:extLst>
              </a:tr>
              <a:tr h="447273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2</a:t>
                      </a:r>
                    </a:p>
                  </a:txBody>
                  <a:tcPr marL="31595" marR="31595" marT="31595" marB="31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!= (not equal to)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  <a:p>
                      <a:pPr algn="just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Checks if the value of two operands are equal or not, if values are not equal then condition becomes true.</a:t>
                      </a:r>
                    </a:p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Example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 − ($a != $b) is true.</a:t>
                      </a:r>
                    </a:p>
                  </a:txBody>
                  <a:tcPr marL="31595" marR="31595" marT="31595" marB="31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86813"/>
                  </a:ext>
                </a:extLst>
              </a:tr>
              <a:tr h="603818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3</a:t>
                      </a:r>
                    </a:p>
                  </a:txBody>
                  <a:tcPr marL="31595" marR="31595" marT="31595" marB="31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&lt;=&gt;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  <a:p>
                      <a:pPr algn="just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Checks if the value of two operands are equal or not, and returns -1, 0, or 1 depending on whether the left argument is numerically less than, equal to, or greater than the right argument.</a:t>
                      </a:r>
                    </a:p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Example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 − ($a &lt;=&gt; $b) returns -1.</a:t>
                      </a:r>
                    </a:p>
                  </a:txBody>
                  <a:tcPr marL="31595" marR="31595" marT="31595" marB="31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047511"/>
                  </a:ext>
                </a:extLst>
              </a:tr>
              <a:tr h="447273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4</a:t>
                      </a:r>
                    </a:p>
                  </a:txBody>
                  <a:tcPr marL="31595" marR="31595" marT="31595" marB="31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&gt; (greater than)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  <a:p>
                      <a:pPr algn="just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Checks if the value of left operand is greater than the value of right operand, if yes then condition becomes true.</a:t>
                      </a:r>
                    </a:p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Example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 − ($a &gt; $b) is not true.</a:t>
                      </a:r>
                    </a:p>
                  </a:txBody>
                  <a:tcPr marL="31595" marR="31595" marT="31595" marB="31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70807"/>
                  </a:ext>
                </a:extLst>
              </a:tr>
              <a:tr h="447273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5</a:t>
                      </a:r>
                    </a:p>
                  </a:txBody>
                  <a:tcPr marL="31595" marR="31595" marT="31595" marB="31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&lt; (less than)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  <a:p>
                      <a:pPr algn="just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Checks if the value of left operand is less than the value of right operand, if yes then condition becomes true.</a:t>
                      </a:r>
                    </a:p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Example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 − ($a &lt; $b) is true.</a:t>
                      </a:r>
                    </a:p>
                  </a:txBody>
                  <a:tcPr marL="31595" marR="31595" marT="31595" marB="31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219465"/>
                  </a:ext>
                </a:extLst>
              </a:tr>
              <a:tr h="525546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6</a:t>
                      </a:r>
                    </a:p>
                  </a:txBody>
                  <a:tcPr marL="31595" marR="31595" marT="31595" marB="31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&gt;= (greater than or equal to)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  <a:p>
                      <a:pPr algn="just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Checks if the value of left operand is greater than or equal to the value of right operand, if yes then condition becomes true.</a:t>
                      </a:r>
                    </a:p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Example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 − ($a &gt;= $b) is not true.</a:t>
                      </a:r>
                    </a:p>
                  </a:txBody>
                  <a:tcPr marL="31595" marR="31595" marT="31595" marB="31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881426"/>
                  </a:ext>
                </a:extLst>
              </a:tr>
              <a:tr h="525546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</a:t>
                      </a:r>
                    </a:p>
                  </a:txBody>
                  <a:tcPr marL="31595" marR="31595" marT="31595" marB="31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&lt;= (less than or equal to)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  <a:p>
                      <a:pPr algn="just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Checks if the value of left operand is less than or equal to the value of right operand, if yes then condition becomes true.</a:t>
                      </a:r>
                    </a:p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Example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 − ($a &lt;= $b) is true.</a:t>
                      </a:r>
                    </a:p>
                  </a:txBody>
                  <a:tcPr marL="31595" marR="31595" marT="31595" marB="315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592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660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Equality Operators (2/2)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0" y="925354"/>
            <a:ext cx="8482800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Assume variable $a holds "</a:t>
            </a:r>
            <a:r>
              <a:rPr lang="en-US" dirty="0" err="1"/>
              <a:t>abc</a:t>
            </a:r>
            <a:r>
              <a:rPr lang="en-US" dirty="0"/>
              <a:t>" and variable $b holds "xyz" then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989341"/>
              </p:ext>
            </p:extLst>
          </p:nvPr>
        </p:nvGraphicFramePr>
        <p:xfrm>
          <a:off x="513171" y="1301947"/>
          <a:ext cx="8111358" cy="3716466"/>
        </p:xfrm>
        <a:graphic>
          <a:graphicData uri="http://schemas.openxmlformats.org/drawingml/2006/table">
            <a:tbl>
              <a:tblPr/>
              <a:tblGrid>
                <a:gridCol w="488731">
                  <a:extLst>
                    <a:ext uri="{9D8B030D-6E8A-4147-A177-3AD203B41FA5}">
                      <a16:colId xmlns:a16="http://schemas.microsoft.com/office/drawing/2014/main" val="3281698776"/>
                    </a:ext>
                  </a:extLst>
                </a:gridCol>
                <a:gridCol w="7622627">
                  <a:extLst>
                    <a:ext uri="{9D8B030D-6E8A-4147-A177-3AD203B41FA5}">
                      <a16:colId xmlns:a16="http://schemas.microsoft.com/office/drawing/2014/main" val="739277953"/>
                    </a:ext>
                  </a:extLst>
                </a:gridCol>
              </a:tblGrid>
              <a:tr h="405393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1</a:t>
                      </a:r>
                    </a:p>
                  </a:txBody>
                  <a:tcPr marL="35646" marR="35646" marT="35646" marB="35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</a:rPr>
                        <a:t>lt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Returns true if the left argument is stringwise less than the right argument.</a:t>
                      </a:r>
                    </a:p>
                    <a:p>
                      <a:pPr algn="just" fontAlgn="t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</a:rPr>
                        <a:t> − ($a lt $b) is true.</a:t>
                      </a:r>
                    </a:p>
                  </a:txBody>
                  <a:tcPr marL="35646" marR="35646" marT="35646" marB="35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10863"/>
                  </a:ext>
                </a:extLst>
              </a:tr>
              <a:tr h="4642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35646" marR="35646" marT="35646" marB="35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</a:rPr>
                        <a:t>gt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Returns true if the left argument is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stringwise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greater than the right argument.</a:t>
                      </a:r>
                    </a:p>
                    <a:p>
                      <a:pPr algn="just" fontAlgn="t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− ($a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gt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$b) is false.</a:t>
                      </a:r>
                    </a:p>
                  </a:txBody>
                  <a:tcPr marL="35646" marR="35646" marT="35646" marB="35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645346"/>
                  </a:ext>
                </a:extLst>
              </a:tr>
              <a:tr h="4642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35646" marR="35646" marT="35646" marB="35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le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Returns true if the left argument is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stringwise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less than or equal to the right argument.</a:t>
                      </a:r>
                    </a:p>
                    <a:p>
                      <a:pPr algn="just" fontAlgn="t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− ($a le $b) is true.</a:t>
                      </a:r>
                    </a:p>
                  </a:txBody>
                  <a:tcPr marL="35646" marR="35646" marT="35646" marB="35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559685"/>
                  </a:ext>
                </a:extLst>
              </a:tr>
              <a:tr h="4642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4</a:t>
                      </a:r>
                    </a:p>
                  </a:txBody>
                  <a:tcPr marL="35646" marR="35646" marT="35646" marB="35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</a:rPr>
                        <a:t>ge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Returns true if the left argument is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stringwise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greater than or equal to the right argument.</a:t>
                      </a:r>
                    </a:p>
                    <a:p>
                      <a:pPr algn="just" fontAlgn="t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− ($a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ge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$b) is false.</a:t>
                      </a:r>
                    </a:p>
                  </a:txBody>
                  <a:tcPr marL="35646" marR="35646" marT="35646" marB="35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42207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5</a:t>
                      </a:r>
                    </a:p>
                  </a:txBody>
                  <a:tcPr marL="35646" marR="35646" marT="35646" marB="35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</a:rPr>
                        <a:t>eq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Returns true if the left argument is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stringwise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equal to the right argument.</a:t>
                      </a:r>
                    </a:p>
                    <a:p>
                      <a:pPr algn="just" fontAlgn="t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− ($a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eq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$b) is false.</a:t>
                      </a:r>
                    </a:p>
                  </a:txBody>
                  <a:tcPr marL="35646" marR="35646" marT="35646" marB="35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343227"/>
                  </a:ext>
                </a:extLst>
              </a:tr>
              <a:tr h="4642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6</a:t>
                      </a:r>
                    </a:p>
                  </a:txBody>
                  <a:tcPr marL="35646" marR="35646" marT="35646" marB="35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ne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Returns true if the left argument is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stringwise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not equal to the right argument.</a:t>
                      </a:r>
                    </a:p>
                    <a:p>
                      <a:pPr algn="just" fontAlgn="t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− ($a ne $b) is true.</a:t>
                      </a:r>
                    </a:p>
                  </a:txBody>
                  <a:tcPr marL="35646" marR="35646" marT="35646" marB="35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877533"/>
                  </a:ext>
                </a:extLst>
              </a:tr>
              <a:tr h="545514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7</a:t>
                      </a:r>
                    </a:p>
                  </a:txBody>
                  <a:tcPr marL="35646" marR="35646" marT="35646" marB="35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</a:rPr>
                        <a:t>cmp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Returns -1, 0, or 1 depending on whether the left argument is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stringwise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less than, equal to, or greater than the right argument.</a:t>
                      </a:r>
                    </a:p>
                    <a:p>
                      <a:pPr algn="just" fontAlgn="t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− ($a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cmp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$b) is -1.</a:t>
                      </a:r>
                    </a:p>
                  </a:txBody>
                  <a:tcPr marL="35646" marR="35646" marT="35646" marB="356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8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130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– Subroutines (1/3)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0" y="819987"/>
            <a:ext cx="8482800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Define and Call Subroutine.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Passing Arguments to a Subroutine.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1250" y="1161793"/>
            <a:ext cx="7315200" cy="168507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05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/bin/perl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Subroutine or Function definition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"Hello, World!\n"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Function call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1250" y="3184345"/>
            <a:ext cx="7315200" cy="186621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get total number of arguments passed.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scalar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CF34C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@_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$sum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</a:t>
            </a:r>
            <a:r>
              <a:rPr lang="en-US" sz="105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$item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CF34C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@_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$sum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$item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$average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$sum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 </a:t>
            </a: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"Average for the given numbers : 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$average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246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– Subroutines (2/3)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4" y="819987"/>
            <a:ext cx="8482800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</a:rPr>
              <a:t>We can also passing the following data type to Subroutines.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</a:rPr>
              <a:t>Lists and Hashes.</a:t>
            </a:r>
          </a:p>
          <a:p>
            <a:pPr marL="685800" lvl="1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685800" lvl="1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</a:endParaRP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</a:endParaRP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</a:rPr>
              <a:t>Returning Value from a Subroutine, using keyword </a:t>
            </a:r>
            <a:r>
              <a:rPr lang="en-US" b="1" dirty="0">
                <a:latin typeface="Arial" panose="020B0604020202020204" pitchFamily="34" charset="0"/>
              </a:rPr>
              <a:t>return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</a:rPr>
              <a:t>Private Variables in a Subroutine.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</a:rPr>
              <a:t>By default, all variables in Perl are global variables, which means they can be accessed from anywhere in the program. But you can create </a:t>
            </a:r>
            <a:r>
              <a:rPr lang="en-US" b="1" dirty="0">
                <a:latin typeface="Arial" panose="020B0604020202020204" pitchFamily="34" charset="0"/>
              </a:rPr>
              <a:t>private</a:t>
            </a:r>
            <a:r>
              <a:rPr lang="en-US" dirty="0">
                <a:latin typeface="Arial" panose="020B0604020202020204" pitchFamily="34" charset="0"/>
              </a:rPr>
              <a:t> variables called </a:t>
            </a:r>
            <a:r>
              <a:rPr lang="en-US" b="1" dirty="0">
                <a:latin typeface="Arial" panose="020B0604020202020204" pitchFamily="34" charset="0"/>
              </a:rPr>
              <a:t>lexical variables</a:t>
            </a:r>
            <a:r>
              <a:rPr lang="en-US" dirty="0">
                <a:latin typeface="Arial" panose="020B0604020202020204" pitchFamily="34" charset="0"/>
              </a:rPr>
              <a:t> at any time with the </a:t>
            </a:r>
            <a:r>
              <a:rPr lang="en-US" b="1" dirty="0">
                <a:latin typeface="Arial" panose="020B0604020202020204" pitchFamily="34" charset="0"/>
              </a:rPr>
              <a:t>my</a:t>
            </a:r>
            <a:r>
              <a:rPr lang="en-US" dirty="0">
                <a:latin typeface="Arial" panose="020B0604020202020204" pitchFamily="34" charset="0"/>
              </a:rPr>
              <a:t> operator.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</a:rPr>
              <a:t>Example: variable </a:t>
            </a:r>
            <a:r>
              <a:rPr lang="en-US" b="1" dirty="0">
                <a:latin typeface="Arial" panose="020B0604020202020204" pitchFamily="34" charset="0"/>
              </a:rPr>
              <a:t>list</a:t>
            </a:r>
            <a:r>
              <a:rPr lang="en-US" dirty="0">
                <a:latin typeface="Arial" panose="020B0604020202020204" pitchFamily="34" charset="0"/>
              </a:rPr>
              <a:t> in </a:t>
            </a:r>
            <a:r>
              <a:rPr lang="en-US" b="1" dirty="0" err="1">
                <a:latin typeface="Arial" panose="020B0604020202020204" pitchFamily="34" charset="0"/>
              </a:rPr>
              <a:t>PrintList</a:t>
            </a:r>
            <a:r>
              <a:rPr lang="en-US" dirty="0">
                <a:latin typeface="Arial" panose="020B0604020202020204" pitchFamily="34" charset="0"/>
              </a:rPr>
              <a:t> function above is private.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0348" y="1631450"/>
            <a:ext cx="2784812" cy="81791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PrintList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CF34C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@list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CF34C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@_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"Given list is 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@list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88501" y="1138847"/>
            <a:ext cx="2784812" cy="162769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PrintHash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808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%hash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CF34C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@_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$key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808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%hash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$value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$hash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$key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$key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$value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\n"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...</a:t>
            </a:r>
            <a:endParaRPr lang="en-US" sz="10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8000"/>
                </a:solidFill>
                <a:latin typeface="Courier New" panose="02070309020205020404" pitchFamily="49" charset="0"/>
              </a:rPr>
              <a:t>$average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04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4" y="704636"/>
            <a:ext cx="8482800" cy="4348212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Perl and Its Features.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Install Perl on Windows.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Hello world.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Perl Syntax Overview.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Perl Data Type.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Perl Variables.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Perl Conditional Statements.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Perl Loops.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Perl Operator.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Perl Equality Operators.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Perl – Subroutines.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Perl Regular Expressions.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Match Regular Expression.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Running external programs.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Exercise.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49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– Subroutines (3/3)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</a:rPr>
              <a:t>Temporary Values via local().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</a:rPr>
              <a:t>local</a:t>
            </a:r>
            <a:r>
              <a:rPr lang="en-US" dirty="0">
                <a:latin typeface="Arial" panose="020B0604020202020204" pitchFamily="34" charset="0"/>
              </a:rPr>
              <a:t> is mostly used when the current value of a variable must be </a:t>
            </a:r>
            <a:r>
              <a:rPr lang="en-US" b="1" dirty="0">
                <a:latin typeface="Arial" panose="020B0604020202020204" pitchFamily="34" charset="0"/>
              </a:rPr>
              <a:t>visible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</a:rPr>
              <a:t>to called subroutines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</a:endParaRPr>
          </a:p>
          <a:p>
            <a:pPr marL="685800" lvl="1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685800" lvl="1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</a:rPr>
              <a:t>State Variables via state().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</a:rPr>
              <a:t>State Variables do not get reinitialized upon multiple calls of the subroutines.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</a:rPr>
              <a:t>Subroutine Call Context.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The context of a subroutine  allows </a:t>
            </a:r>
            <a:r>
              <a:rPr lang="en-US" dirty="0">
                <a:latin typeface="Arial" panose="020B0604020202020204" pitchFamily="34" charset="0"/>
              </a:rPr>
              <a:t>a single function that returns different values based on what the user is expecting to receive.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9762" y="1913036"/>
            <a:ext cx="5930031" cy="84548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func_A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050" dirty="0" err="1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var_a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func_B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func_B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can you variable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var_a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06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There are three regular expression operators within Perl.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/>
              <a:t>Match Regular Expression - m//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Substitute Regular Expression - s///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Transliterate Regular Expression - </a:t>
            </a:r>
            <a:r>
              <a:rPr lang="en-US" dirty="0" err="1"/>
              <a:t>tr</a:t>
            </a:r>
            <a:r>
              <a:rPr lang="en-US" dirty="0"/>
              <a:t>///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69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Regular Expression (1/3)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The match operator, m//, is used to match a string or statement to a regular expression.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Example: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8914" y="1636367"/>
            <a:ext cx="5930031" cy="173457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$bar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world"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$bar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=~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m/world/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"match\n"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"not match\n"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</a:pP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$perl main.pl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805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Regular Expression (2/3)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Regular Expression Variables includes: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Roboto Condensed" panose="020B0604020202020204" charset="0"/>
                <a:ea typeface="Roboto Condensed" panose="020B0604020202020204" charset="0"/>
              </a:rPr>
              <a:t>$</a:t>
            </a:r>
            <a:r>
              <a:rPr lang="en-US" dirty="0"/>
              <a:t>, which contains whatever the last grouping match matched.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Roboto Condensed" panose="020B0604020202020204" charset="0"/>
                <a:ea typeface="Roboto Condensed" panose="020B0604020202020204" charset="0"/>
              </a:rPr>
              <a:t>$&amp;</a:t>
            </a:r>
            <a:r>
              <a:rPr lang="en-US" dirty="0"/>
              <a:t>, which contains the entire matched string.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+mj-lt"/>
              </a:rPr>
              <a:t>$`</a:t>
            </a:r>
            <a:r>
              <a:rPr lang="en-US" dirty="0"/>
              <a:t>, which contains everything before the matched string.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b="1" dirty="0"/>
              <a:t>$'</a:t>
            </a:r>
            <a:r>
              <a:rPr lang="en-US" dirty="0"/>
              <a:t>, which contains everything after the matched string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5753" y="3160468"/>
            <a:ext cx="5930031" cy="185794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$string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"The 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is in the salad bar"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$string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=~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m/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</a:t>
            </a:r>
            <a:r>
              <a:rPr lang="en-US" sz="1050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"Before: 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$`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"Matched: 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$&amp;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"After: 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$'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en-US" sz="105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$perl main.pl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Before: The 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Matched: foo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After: d is in the salad bar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237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Regular Expression (3/3)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The Substitution Operator.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The substitution operator, s///, is really just an extension of the match operator that allows you to replace the text matched with some new text.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0055" y="2348059"/>
            <a:ext cx="5930031" cy="168507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$string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"The cat sat on the mat"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$string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=~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s/cat/dog/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$string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endParaRPr lang="en-US" sz="105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$perl main.pl</a:t>
            </a: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dog sat on the mat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329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Perl supports many expression syntax to match anything you want.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There are some expression syntax: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28600" indent="0"/>
            <a:endParaRPr lang="en-US" dirty="0"/>
          </a:p>
          <a:p>
            <a:pPr marL="228600" indent="0"/>
            <a:endParaRPr lang="en-US" dirty="0"/>
          </a:p>
          <a:p>
            <a:pPr marL="228600" indent="0"/>
            <a:endParaRPr lang="en-US" dirty="0"/>
          </a:p>
          <a:p>
            <a:pPr marL="228600" indent="0"/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For more, refer:  </a:t>
            </a:r>
            <a:r>
              <a:rPr lang="en-US" dirty="0">
                <a:hlinkClick r:id="rId2"/>
              </a:rPr>
              <a:t>https://www.tutorialspoint.com/perl/perl_regular_expressions.htm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71008"/>
              </p:ext>
            </p:extLst>
          </p:nvPr>
        </p:nvGraphicFramePr>
        <p:xfrm>
          <a:off x="993736" y="1581145"/>
          <a:ext cx="6129604" cy="3008212"/>
        </p:xfrm>
        <a:graphic>
          <a:graphicData uri="http://schemas.openxmlformats.org/drawingml/2006/table">
            <a:tbl>
              <a:tblPr/>
              <a:tblGrid>
                <a:gridCol w="638362">
                  <a:extLst>
                    <a:ext uri="{9D8B030D-6E8A-4147-A177-3AD203B41FA5}">
                      <a16:colId xmlns:a16="http://schemas.microsoft.com/office/drawing/2014/main" val="1283761733"/>
                    </a:ext>
                  </a:extLst>
                </a:gridCol>
                <a:gridCol w="5491242">
                  <a:extLst>
                    <a:ext uri="{9D8B030D-6E8A-4147-A177-3AD203B41FA5}">
                      <a16:colId xmlns:a16="http://schemas.microsoft.com/office/drawing/2014/main" val="2849087416"/>
                    </a:ext>
                  </a:extLst>
                </a:gridCol>
              </a:tblGrid>
              <a:tr h="33014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48415" marR="48415" marT="48415" marB="484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^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Matches beginning of line.</a:t>
                      </a:r>
                    </a:p>
                  </a:txBody>
                  <a:tcPr marL="48415" marR="48415" marT="48415" marB="484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641147"/>
                  </a:ext>
                </a:extLst>
              </a:tr>
              <a:tr h="33014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2</a:t>
                      </a:r>
                    </a:p>
                  </a:txBody>
                  <a:tcPr marL="48415" marR="48415" marT="48415" marB="484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</a:rPr>
                        <a:t>$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</a:rPr>
                        <a:t>Matches end of line.</a:t>
                      </a:r>
                    </a:p>
                  </a:txBody>
                  <a:tcPr marL="48415" marR="48415" marT="48415" marB="484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633302"/>
                  </a:ext>
                </a:extLst>
              </a:tr>
              <a:tr h="410162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3</a:t>
                      </a:r>
                    </a:p>
                  </a:txBody>
                  <a:tcPr marL="48415" marR="48415" marT="48415" marB="484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Matches any single character except newline. Using m option allows it to match newline as well.</a:t>
                      </a:r>
                    </a:p>
                  </a:txBody>
                  <a:tcPr marL="48415" marR="48415" marT="48415" marB="484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44242"/>
                  </a:ext>
                </a:extLst>
              </a:tr>
              <a:tr h="33014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4</a:t>
                      </a:r>
                    </a:p>
                  </a:txBody>
                  <a:tcPr marL="48415" marR="48415" marT="48415" marB="484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[...]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Matches any single character in brackets.</a:t>
                      </a:r>
                    </a:p>
                  </a:txBody>
                  <a:tcPr marL="48415" marR="48415" marT="48415" marB="484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381344"/>
                  </a:ext>
                </a:extLst>
              </a:tr>
              <a:tr h="33014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5</a:t>
                      </a:r>
                    </a:p>
                  </a:txBody>
                  <a:tcPr marL="48415" marR="48415" marT="48415" marB="484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</a:rPr>
                        <a:t>[^...]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</a:rPr>
                        <a:t>Matches any single character not in brackets.</a:t>
                      </a:r>
                    </a:p>
                  </a:txBody>
                  <a:tcPr marL="48415" marR="48415" marT="48415" marB="484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786079"/>
                  </a:ext>
                </a:extLst>
              </a:tr>
              <a:tr h="33014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6</a:t>
                      </a:r>
                    </a:p>
                  </a:txBody>
                  <a:tcPr marL="48415" marR="48415" marT="48415" marB="484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</a:rPr>
                        <a:t>*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</a:rPr>
                        <a:t>Matches 0 or more occurrences of preceding expression.</a:t>
                      </a:r>
                    </a:p>
                  </a:txBody>
                  <a:tcPr marL="48415" marR="48415" marT="48415" marB="484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776214"/>
                  </a:ext>
                </a:extLst>
              </a:tr>
              <a:tr h="33014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7</a:t>
                      </a:r>
                    </a:p>
                  </a:txBody>
                  <a:tcPr marL="48415" marR="48415" marT="48415" marB="484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</a:rPr>
                        <a:t>Matches 1 or more occurrence of preceding expression.</a:t>
                      </a:r>
                    </a:p>
                  </a:txBody>
                  <a:tcPr marL="48415" marR="48415" marT="48415" marB="484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960650"/>
                  </a:ext>
                </a:extLst>
              </a:tr>
              <a:tr h="330140"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8</a:t>
                      </a:r>
                    </a:p>
                  </a:txBody>
                  <a:tcPr marL="48415" marR="48415" marT="48415" marB="484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</a:rPr>
                        <a:t>Matches 0 or 1 occurrence of preceding expression.</a:t>
                      </a:r>
                    </a:p>
                  </a:txBody>
                  <a:tcPr marL="48415" marR="48415" marT="48415" marB="4841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313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982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External Programs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4" y="819987"/>
            <a:ext cx="8482800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sz="1400" dirty="0"/>
              <a:t>Perl provides many different solutions to call external programs. There are some of them: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Using system: </a:t>
            </a:r>
            <a:r>
              <a:rPr lang="en-US" sz="1200" b="1" dirty="0"/>
              <a:t>system</a:t>
            </a:r>
            <a:r>
              <a:rPr lang="en-US" sz="1200" dirty="0"/>
              <a:t>($command, @arguments); 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Example: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Using exec. This is very similar to the use of system, but it will terminate your script upon execution.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Using </a:t>
            </a:r>
            <a:r>
              <a:rPr lang="en-US" sz="1200" dirty="0" err="1"/>
              <a:t>backticks</a:t>
            </a:r>
            <a:r>
              <a:rPr lang="en-US" sz="1200" dirty="0"/>
              <a:t> or </a:t>
            </a:r>
            <a:r>
              <a:rPr lang="en-US" sz="1200" dirty="0" err="1"/>
              <a:t>qx</a:t>
            </a:r>
            <a:r>
              <a:rPr lang="en-US" sz="1200" dirty="0"/>
              <a:t>// Example: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1428750" lvl="2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Some useful external program: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 err="1"/>
              <a:t>basename</a:t>
            </a:r>
            <a:r>
              <a:rPr lang="en-US" dirty="0"/>
              <a:t> - strip directory and suffix from filenames</a:t>
            </a:r>
            <a:endParaRPr lang="en-US" sz="1200" dirty="0"/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dirty="0" err="1"/>
              <a:t>dirname</a:t>
            </a:r>
            <a:r>
              <a:rPr lang="en-US" dirty="0"/>
              <a:t> -  parse pathname components</a:t>
            </a:r>
            <a:endParaRPr lang="en-US" sz="1200" dirty="0"/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find - search for files in a directory hierarchy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sz="1200" dirty="0" err="1"/>
              <a:t>grep</a:t>
            </a:r>
            <a:r>
              <a:rPr lang="en-US" sz="1200" dirty="0"/>
              <a:t> - print lines that match patterns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…</a:t>
            </a:r>
          </a:p>
          <a:p>
            <a:pPr marL="1428750" lvl="2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8239" y="1449170"/>
            <a:ext cx="5930031" cy="2908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</a:rPr>
              <a:t>system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</a:rPr>
              <a:t>"cat"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</a:rPr>
              <a:t>"--help"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05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1949" y="2489719"/>
            <a:ext cx="5930031" cy="4524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105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my</a:t>
            </a:r>
            <a:r>
              <a:rPr lang="fr-FR" sz="105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fr-FR" sz="1050" dirty="0">
                <a:solidFill>
                  <a:srgbClr val="FF8000"/>
                </a:solidFill>
                <a:latin typeface="Courier New" panose="02070309020205020404" pitchFamily="49" charset="0"/>
              </a:rPr>
              <a:t>$file</a:t>
            </a:r>
            <a:r>
              <a:rPr lang="fr-FR" sz="105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sz="105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`</a:t>
            </a:r>
            <a:r>
              <a:rPr lang="fr-FR" sz="1050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ls</a:t>
            </a:r>
            <a:r>
              <a:rPr lang="fr-FR" sz="105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anose="02070309020205020404" pitchFamily="49" charset="0"/>
              </a:rPr>
              <a:t> -la`;</a:t>
            </a:r>
            <a:endParaRPr lang="fr-FR" sz="1050" dirty="0">
              <a:solidFill>
                <a:schemeClr val="bg2">
                  <a:lumMod val="40000"/>
                  <a:lumOff val="60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fr-FR" sz="105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fr-FR" sz="105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fr-FR" sz="1050" dirty="0">
                <a:solidFill>
                  <a:srgbClr val="FF8000"/>
                </a:solidFill>
                <a:latin typeface="Courier New" panose="02070309020205020404" pitchFamily="49" charset="0"/>
              </a:rPr>
              <a:t>$file</a:t>
            </a:r>
            <a:r>
              <a:rPr lang="fr-FR" sz="105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fr-FR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4674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1. Finding a file in all subdirectories in perl.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E.g.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Passing unit test report.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E.g.</a:t>
            </a:r>
          </a:p>
        </p:txBody>
      </p:sp>
      <p:sp>
        <p:nvSpPr>
          <p:cNvPr id="4" name="Rectangle 3"/>
          <p:cNvSpPr/>
          <p:nvPr/>
        </p:nvSpPr>
        <p:spPr>
          <a:xfrm>
            <a:off x="867104" y="1653431"/>
            <a:ext cx="7575330" cy="109876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$ mkdir ./perl ./perl/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dir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_{1..3} ./perl/dir_3/dir3_{1..2}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$ touch ./perl/dir_2/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main.c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./perl/dir_3/dir3_1/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main.c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$ perl ./exercise_1.pl 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main.c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Found 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main.c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in ./perl/dir_2/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main.c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Found 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main.c</a:t>
            </a:r>
            <a:r>
              <a:rPr lang="en-US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 in ./perl/dir_3/dir3_1/</a:t>
            </a:r>
            <a:r>
              <a:rPr lang="en-US" sz="105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main.c</a:t>
            </a:r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05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45477" y="3594671"/>
            <a:ext cx="6180082" cy="98334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$ python exercise_2.pl googletest-output-test-golden-lin.txt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Number of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Test Ran: 89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Test Passed: 32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Test Failed: 58</a:t>
            </a: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Test Disable: 1</a:t>
            </a:r>
          </a:p>
        </p:txBody>
      </p:sp>
    </p:spTree>
    <p:extLst>
      <p:ext uri="{BB962C8B-B14F-4D97-AF65-F5344CB8AC3E}">
        <p14:creationId xmlns:p14="http://schemas.microsoft.com/office/powerpoint/2010/main" val="2265285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80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and Its Features.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What is perl?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Perl stands for </a:t>
            </a:r>
            <a:r>
              <a:rPr lang="en-US" b="1" dirty="0"/>
              <a:t>P</a:t>
            </a:r>
            <a:r>
              <a:rPr lang="en-US" dirty="0"/>
              <a:t>ractical </a:t>
            </a:r>
            <a:r>
              <a:rPr lang="en-US" b="1" dirty="0"/>
              <a:t>E</a:t>
            </a:r>
            <a:r>
              <a:rPr lang="en-US" dirty="0"/>
              <a:t>xtraction and </a:t>
            </a:r>
            <a:r>
              <a:rPr lang="en-US" b="1" dirty="0"/>
              <a:t>R</a:t>
            </a:r>
            <a:r>
              <a:rPr lang="en-US" dirty="0"/>
              <a:t>eport </a:t>
            </a:r>
            <a:r>
              <a:rPr lang="en-US" b="1" dirty="0"/>
              <a:t>L</a:t>
            </a:r>
            <a:r>
              <a:rPr lang="en-US" dirty="0"/>
              <a:t>anguage.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It is a programming language which run on a variety of platforms, such as Window, Linux, Mac OS.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Perl Features: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Perl works with HTML, XML, and other mark-up languages.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Perl supports Unicode.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Perl supports both procedural and object-oriented programming.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Perl is extensible. There are over 20,000 third party modules.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The Perl interpreter can be embedded into other systems.</a:t>
            </a:r>
          </a:p>
        </p:txBody>
      </p:sp>
    </p:spTree>
    <p:extLst>
      <p:ext uri="{BB962C8B-B14F-4D97-AF65-F5344CB8AC3E}">
        <p14:creationId xmlns:p14="http://schemas.microsoft.com/office/powerpoint/2010/main" val="337506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Perl on Windows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b="1" dirty="0"/>
              <a:t>Perl</a:t>
            </a:r>
            <a:r>
              <a:rPr lang="en-US" dirty="0"/>
              <a:t> is integrated with “git bash”, so we can you </a:t>
            </a:r>
            <a:r>
              <a:rPr lang="en-US" b="1" dirty="0"/>
              <a:t>perl</a:t>
            </a:r>
            <a:r>
              <a:rPr lang="en-US" dirty="0"/>
              <a:t> immediately.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Or we can download it at: </a:t>
            </a:r>
            <a:r>
              <a:rPr lang="en-US" dirty="0">
                <a:hlinkClick r:id="rId2"/>
              </a:rPr>
              <a:t>https://code.google.com/archive/p/padre-perl-ide/downloads</a:t>
            </a:r>
            <a:r>
              <a:rPr lang="en-US" dirty="0"/>
              <a:t> 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To confirm the installation worked type: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The output should looks like: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1250" y="1965360"/>
            <a:ext cx="7315200" cy="3139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$ perl -v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1250" y="2634193"/>
            <a:ext cx="7315200" cy="179126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perl -v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This is perl 5, version 26, subversion 2 (v5.26.2) built for x86_64-msys-thread-multi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Copyright 1987-2018, Larry Wall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dirty="0">
              <a:solidFill>
                <a:srgbClr val="333333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1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Creating a file </a:t>
            </a:r>
            <a:r>
              <a:rPr lang="en-US" i="1" dirty="0"/>
              <a:t>“hello_world.pl” </a:t>
            </a:r>
            <a:r>
              <a:rPr lang="en-US" dirty="0"/>
              <a:t>that contains:</a:t>
            </a:r>
            <a:endParaRPr lang="en-US" i="1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Then run </a:t>
            </a:r>
            <a:r>
              <a:rPr lang="en-US" i="1" dirty="0"/>
              <a:t>“hello_world.pl”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i="1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i="1" dirty="0"/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i="1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Or we can run perl as a interpreter.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1250" y="1339270"/>
            <a:ext cx="7315200" cy="91653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/bin/perl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This will print the string "Hello world" to console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 world\n"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1250" y="2600652"/>
            <a:ext cx="7315200" cy="68326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11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sz="1100" dirty="0">
                <a:solidFill>
                  <a:srgbClr val="BFBF00"/>
                </a:solidFill>
                <a:latin typeface="Lucida Console" panose="020B0609040504020204" pitchFamily="49" charset="0"/>
              </a:rPr>
              <a:t>/d/workspace/src/perl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$ ./hello_world.pl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Hello world</a:t>
            </a:r>
          </a:p>
        </p:txBody>
      </p:sp>
      <p:sp>
        <p:nvSpPr>
          <p:cNvPr id="7" name="Rectangle 6"/>
          <p:cNvSpPr/>
          <p:nvPr/>
        </p:nvSpPr>
        <p:spPr>
          <a:xfrm>
            <a:off x="911250" y="3628765"/>
            <a:ext cx="7315200" cy="68326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11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sz="1100" dirty="0">
                <a:solidFill>
                  <a:srgbClr val="BFBF00"/>
                </a:solidFill>
                <a:latin typeface="Lucida Console" panose="020B0609040504020204" pitchFamily="49" charset="0"/>
              </a:rPr>
              <a:t>/d/workspace/src/perl</a:t>
            </a:r>
          </a:p>
          <a:p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$ </a:t>
            </a:r>
            <a:r>
              <a:rPr lang="en-US" sz="1200" dirty="0">
                <a:latin typeface="Courier New" panose="02070309020205020404" pitchFamily="49" charset="0"/>
              </a:rPr>
              <a:t>perl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-e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'print "Hello world"'</a:t>
            </a:r>
            <a:endParaRPr lang="en-US" sz="12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>
                <a:solidFill>
                  <a:srgbClr val="333333"/>
                </a:solidFill>
                <a:latin typeface="Courier New" panose="02070309020205020404" pitchFamily="49" charset="0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79942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Syntax Overview (1/2)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Comment.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One line comment 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Multiple lines comment: with </a:t>
            </a:r>
            <a:r>
              <a:rPr lang="en-US" b="1" dirty="0"/>
              <a:t>=begin </a:t>
            </a:r>
            <a:r>
              <a:rPr lang="en-US" dirty="0"/>
              <a:t>and </a:t>
            </a:r>
            <a:r>
              <a:rPr lang="en-US" b="1" dirty="0"/>
              <a:t>=end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Whitespaces in Perl.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A Perl program does not care about whitespaces.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 But if spaces are inside the quoted strings, then they would be printed as is.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Single and Double Quotes in Perl.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Only double quotes interpolate variables and special characters such as newlines, whereas single quote does not interpolate any variable or special character.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00636" y="1350466"/>
            <a:ext cx="3022247" cy="29854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 This is a single line comment</a:t>
            </a:r>
            <a:endParaRPr lang="en-US" sz="11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0636" y="1992940"/>
            <a:ext cx="3022247" cy="80637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rgbClr val="008000"/>
                </a:solidFill>
                <a:latin typeface="Courier New" panose="02070309020205020404" pitchFamily="49" charset="0"/>
              </a:rPr>
              <a:t>=pod 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this is</a:t>
            </a: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multiple line</a:t>
            </a: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             comments</a:t>
            </a:r>
          </a:p>
          <a:p>
            <a:r>
              <a:rPr lang="en-US" sz="1100">
                <a:solidFill>
                  <a:srgbClr val="008000"/>
                </a:solidFill>
                <a:latin typeface="Courier New" panose="02070309020205020404" pitchFamily="49" charset="0"/>
              </a:rPr>
              <a:t>=cut</a:t>
            </a: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223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Syntax Overview (2/2)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"Here" Documents.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You can store or print multiline text with a great comfort, example: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Escaping Characters.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Perl uses the backslash (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dirty="0"/>
              <a:t>) character to escape any type of character that might interfere with our code.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2554" y="1721975"/>
            <a:ext cx="7315200" cy="217123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/bin/perl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100" dirty="0" err="1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&lt;&lt;"EOF"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document and it will continue until a EOF in the first line.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case of double quote so variable value will be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interpolated. For example value of a = $a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EOF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\n"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4EB2E-15BF-D3DE-761E-15312F986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314" y="3431286"/>
            <a:ext cx="4952440" cy="73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0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Data 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Wingdings" panose="05000000000000000000" pitchFamily="2" charset="2"/>
              <a:buChar char="q"/>
            </a:pPr>
            <a:r>
              <a:rPr lang="en-US" dirty="0"/>
              <a:t>Perl is a loosely typed language and there is no need to specify a type for your data while using in your program. The Perl interpreter will choose the type based on the context of the data itself.</a:t>
            </a:r>
          </a:p>
          <a:p>
            <a:pPr marL="571500" indent="-342900">
              <a:buFont typeface="Wingdings" panose="05000000000000000000" pitchFamily="2" charset="2"/>
              <a:buChar char="q"/>
            </a:pPr>
            <a:r>
              <a:rPr lang="en-US" dirty="0"/>
              <a:t>Perl has three basic data types: </a:t>
            </a:r>
            <a:r>
              <a:rPr lang="en-US" b="1" dirty="0"/>
              <a:t>scalars, arrays of scalars</a:t>
            </a:r>
            <a:r>
              <a:rPr lang="en-US" dirty="0"/>
              <a:t>, and </a:t>
            </a:r>
            <a:r>
              <a:rPr lang="en-US" b="1" dirty="0"/>
              <a:t>hashes of scalars</a:t>
            </a:r>
            <a:r>
              <a:rPr lang="en-US" dirty="0"/>
              <a:t> (also known as associative arrays).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251571"/>
              </p:ext>
            </p:extLst>
          </p:nvPr>
        </p:nvGraphicFramePr>
        <p:xfrm>
          <a:off x="1079938" y="2144156"/>
          <a:ext cx="6369268" cy="2189220"/>
        </p:xfrm>
        <a:graphic>
          <a:graphicData uri="http://schemas.openxmlformats.org/drawingml/2006/table">
            <a:tbl>
              <a:tblPr/>
              <a:tblGrid>
                <a:gridCol w="6369268">
                  <a:extLst>
                    <a:ext uri="{9D8B030D-6E8A-4147-A177-3AD203B41FA5}">
                      <a16:colId xmlns:a16="http://schemas.microsoft.com/office/drawing/2014/main" val="2146244600"/>
                    </a:ext>
                  </a:extLst>
                </a:gridCol>
              </a:tblGrid>
              <a:tr h="7817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Scalar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  <a:p>
                      <a:pPr algn="just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Scalars are simple variables. They are preceded by a dollar sign ($). A scalar is either a number, a string, or a reference. A reference is actually an address of a variable, which we will see in the upcoming chapters.</a:t>
                      </a:r>
                    </a:p>
                  </a:txBody>
                  <a:tcPr marL="60070" marR="60070" marT="60070" marB="6007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812011"/>
                  </a:ext>
                </a:extLst>
              </a:tr>
              <a:tr h="54031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Arrays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  <a:p>
                      <a:pPr algn="just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Arrays are ordered lists of scalars that you access with a numeric index, which starts with 0. They are preceded by an "at" sign (@).</a:t>
                      </a:r>
                    </a:p>
                  </a:txBody>
                  <a:tcPr marL="60070" marR="60070" marT="60070" marB="6007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799069"/>
                  </a:ext>
                </a:extLst>
              </a:tr>
              <a:tr h="54031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Hashes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Roboto Condensed" panose="020B0604020202020204" charset="0"/>
                        <a:ea typeface="Roboto Condensed" panose="020B0604020202020204" charset="0"/>
                      </a:endParaRPr>
                    </a:p>
                    <a:p>
                      <a:pPr algn="just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Hashes are unordered sets of key/value pairs that you access using the keys as subscripts. They are preceded by a percent sign (%).</a:t>
                      </a:r>
                    </a:p>
                  </a:txBody>
                  <a:tcPr marL="60070" marR="60070" marT="60070" marB="6007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02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95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Variables (1/2)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54" y="819987"/>
            <a:ext cx="8482800" cy="3893100"/>
          </a:xfrm>
        </p:spPr>
        <p:txBody>
          <a:bodyPr/>
          <a:lstStyle/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Perl has three basic data type (Scalars, Arrays, Hashes), so there are three types of variables in Perl.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b="1" dirty="0"/>
              <a:t>Scalar</a:t>
            </a:r>
            <a:r>
              <a:rPr lang="en-US" dirty="0"/>
              <a:t> variable will precede by a dollar sign ($) and it can store either a number, a string, or a reference.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An </a:t>
            </a:r>
            <a:r>
              <a:rPr lang="en-US" b="1" dirty="0"/>
              <a:t>Array</a:t>
            </a:r>
            <a:r>
              <a:rPr lang="en-US" dirty="0"/>
              <a:t> variable will precede by sign @ and it will store ordered lists of scalars.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dirty="0"/>
              <a:t>Hash</a:t>
            </a:r>
            <a:r>
              <a:rPr lang="en-US" dirty="0"/>
              <a:t> variable will precede by sign % and will be used to store sets of key/value pairs.</a:t>
            </a: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4451" y="2604643"/>
            <a:ext cx="7315200" cy="220368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4008" rIns="0" bIns="6400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US" sz="105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/bin/perl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$age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25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An integer assignment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$name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"John Paul"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 string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$salary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1445.50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 floating point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Array Variables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CF34C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@ages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30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40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Access: print "ages[0] = $ages[0]\n";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CF34C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@names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"John Paul"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"Lisa"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"Kumar"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#Hash Variables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808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%data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'John Paul'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45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'Lisa'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30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'Kumar'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40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#Access Hash Variables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05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"data{'John Paul'} = </a:t>
            </a:r>
            <a:r>
              <a:rPr lang="en-US" sz="105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$data</a:t>
            </a:r>
            <a:r>
              <a:rPr lang="en-US" sz="1050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{'John Paul'}\n"</a:t>
            </a: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54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PowerPointBV_Template_1</Template>
  <TotalTime>12246</TotalTime>
  <Words>3141</Words>
  <Application>Microsoft Office PowerPoint</Application>
  <PresentationFormat>On-screen Show (16:9)</PresentationFormat>
  <Paragraphs>495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Courier New</vt:lpstr>
      <vt:lpstr>Arial</vt:lpstr>
      <vt:lpstr>Wingdings</vt:lpstr>
      <vt:lpstr>Roboto Condensed</vt:lpstr>
      <vt:lpstr>Calibri</vt:lpstr>
      <vt:lpstr>Lucida Console</vt:lpstr>
      <vt:lpstr>Office Theme</vt:lpstr>
      <vt:lpstr>Perl Basic</vt:lpstr>
      <vt:lpstr>Contents</vt:lpstr>
      <vt:lpstr>Perl and Its Features.</vt:lpstr>
      <vt:lpstr>Install Perl on Windows</vt:lpstr>
      <vt:lpstr>Hello World</vt:lpstr>
      <vt:lpstr>Perl Syntax Overview (1/2)</vt:lpstr>
      <vt:lpstr>Perl Syntax Overview (2/2)</vt:lpstr>
      <vt:lpstr>Perl Data Type</vt:lpstr>
      <vt:lpstr>Perl Variables (1/2)</vt:lpstr>
      <vt:lpstr>Perl Variables (2/2)</vt:lpstr>
      <vt:lpstr>Perl Conditional Statements - IF...ELSE</vt:lpstr>
      <vt:lpstr> Example Perl Conditional</vt:lpstr>
      <vt:lpstr>Perl Loops</vt:lpstr>
      <vt:lpstr>Example Loops</vt:lpstr>
      <vt:lpstr>Perl Operator</vt:lpstr>
      <vt:lpstr>Perl Equality Operators (1/2)</vt:lpstr>
      <vt:lpstr>Perl Equality Operators (2/2)</vt:lpstr>
      <vt:lpstr>Perl – Subroutines (1/3)</vt:lpstr>
      <vt:lpstr>Perl – Subroutines (2/3)</vt:lpstr>
      <vt:lpstr>Perl – Subroutines (3/3)</vt:lpstr>
      <vt:lpstr>Perl Regular Expressions</vt:lpstr>
      <vt:lpstr>Match Regular Expression (1/3)</vt:lpstr>
      <vt:lpstr>Match Regular Expression (2/3)</vt:lpstr>
      <vt:lpstr>Match Regular Expression (3/3)</vt:lpstr>
      <vt:lpstr>More Complex Regular Expressions</vt:lpstr>
      <vt:lpstr>Running External Programs</vt:lpstr>
      <vt:lpstr>Exercise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Võ Hữu Tài</dc:creator>
  <cp:lastModifiedBy>Danh Phan</cp:lastModifiedBy>
  <cp:revision>613</cp:revision>
  <dcterms:modified xsi:type="dcterms:W3CDTF">2024-12-22T06:01:58Z</dcterms:modified>
</cp:coreProperties>
</file>