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00"/>
  </p:notesMasterIdLst>
  <p:handoutMasterIdLst>
    <p:handoutMasterId r:id="rId101"/>
  </p:handoutMasterIdLst>
  <p:sldIdLst>
    <p:sldId id="256" r:id="rId2"/>
    <p:sldId id="311" r:id="rId3"/>
    <p:sldId id="312" r:id="rId4"/>
    <p:sldId id="315" r:id="rId5"/>
    <p:sldId id="357" r:id="rId6"/>
    <p:sldId id="356" r:id="rId7"/>
    <p:sldId id="359" r:id="rId8"/>
    <p:sldId id="358" r:id="rId9"/>
    <p:sldId id="354" r:id="rId10"/>
    <p:sldId id="362" r:id="rId11"/>
    <p:sldId id="361" r:id="rId12"/>
    <p:sldId id="360" r:id="rId13"/>
    <p:sldId id="364" r:id="rId14"/>
    <p:sldId id="363" r:id="rId15"/>
    <p:sldId id="355" r:id="rId16"/>
    <p:sldId id="365" r:id="rId17"/>
    <p:sldId id="366" r:id="rId18"/>
    <p:sldId id="318" r:id="rId19"/>
    <p:sldId id="369" r:id="rId20"/>
    <p:sldId id="368" r:id="rId21"/>
    <p:sldId id="367" r:id="rId22"/>
    <p:sldId id="371" r:id="rId23"/>
    <p:sldId id="377" r:id="rId24"/>
    <p:sldId id="378" r:id="rId25"/>
    <p:sldId id="379" r:id="rId26"/>
    <p:sldId id="459" r:id="rId27"/>
    <p:sldId id="381" r:id="rId28"/>
    <p:sldId id="460" r:id="rId29"/>
    <p:sldId id="461" r:id="rId30"/>
    <p:sldId id="319" r:id="rId31"/>
    <p:sldId id="384" r:id="rId32"/>
    <p:sldId id="385" r:id="rId33"/>
    <p:sldId id="383" r:id="rId34"/>
    <p:sldId id="386" r:id="rId35"/>
    <p:sldId id="321" r:id="rId36"/>
    <p:sldId id="388" r:id="rId37"/>
    <p:sldId id="387" r:id="rId38"/>
    <p:sldId id="322" r:id="rId39"/>
    <p:sldId id="392" r:id="rId40"/>
    <p:sldId id="394" r:id="rId41"/>
    <p:sldId id="396" r:id="rId42"/>
    <p:sldId id="395" r:id="rId43"/>
    <p:sldId id="389" r:id="rId44"/>
    <p:sldId id="323" r:id="rId45"/>
    <p:sldId id="399" r:id="rId46"/>
    <p:sldId id="324" r:id="rId47"/>
    <p:sldId id="398" r:id="rId48"/>
    <p:sldId id="400" r:id="rId49"/>
    <p:sldId id="402" r:id="rId50"/>
    <p:sldId id="401" r:id="rId51"/>
    <p:sldId id="406" r:id="rId52"/>
    <p:sldId id="403" r:id="rId53"/>
    <p:sldId id="405" r:id="rId54"/>
    <p:sldId id="397" r:id="rId55"/>
    <p:sldId id="408" r:id="rId56"/>
    <p:sldId id="409" r:id="rId57"/>
    <p:sldId id="416" r:id="rId58"/>
    <p:sldId id="417" r:id="rId59"/>
    <p:sldId id="415" r:id="rId60"/>
    <p:sldId id="413" r:id="rId61"/>
    <p:sldId id="418" r:id="rId62"/>
    <p:sldId id="326" r:id="rId63"/>
    <p:sldId id="420" r:id="rId64"/>
    <p:sldId id="419" r:id="rId65"/>
    <p:sldId id="421" r:id="rId66"/>
    <p:sldId id="422" r:id="rId67"/>
    <p:sldId id="424" r:id="rId68"/>
    <p:sldId id="330" r:id="rId69"/>
    <p:sldId id="335" r:id="rId70"/>
    <p:sldId id="429" r:id="rId71"/>
    <p:sldId id="428" r:id="rId72"/>
    <p:sldId id="427" r:id="rId73"/>
    <p:sldId id="432" r:id="rId74"/>
    <p:sldId id="425" r:id="rId75"/>
    <p:sldId id="435" r:id="rId76"/>
    <p:sldId id="434" r:id="rId77"/>
    <p:sldId id="433" r:id="rId78"/>
    <p:sldId id="436" r:id="rId79"/>
    <p:sldId id="457" r:id="rId80"/>
    <p:sldId id="454" r:id="rId81"/>
    <p:sldId id="456" r:id="rId82"/>
    <p:sldId id="455" r:id="rId83"/>
    <p:sldId id="314" r:id="rId84"/>
    <p:sldId id="453" r:id="rId85"/>
    <p:sldId id="313" r:id="rId86"/>
    <p:sldId id="340" r:id="rId87"/>
    <p:sldId id="444" r:id="rId88"/>
    <p:sldId id="441" r:id="rId89"/>
    <p:sldId id="445" r:id="rId90"/>
    <p:sldId id="443" r:id="rId91"/>
    <p:sldId id="446" r:id="rId92"/>
    <p:sldId id="447" r:id="rId93"/>
    <p:sldId id="448" r:id="rId94"/>
    <p:sldId id="442" r:id="rId95"/>
    <p:sldId id="437" r:id="rId96"/>
    <p:sldId id="451" r:id="rId97"/>
    <p:sldId id="450" r:id="rId98"/>
    <p:sldId id="449" r:id="rId9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Times"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Times"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Times"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Times" charset="0"/>
        <a:ea typeface="ＭＳ Ｐゴシック" charset="-128"/>
        <a:cs typeface="+mn-cs"/>
      </a:defRPr>
    </a:lvl5pPr>
    <a:lvl6pPr marL="2286000" algn="l" defTabSz="914400" rtl="0" eaLnBrk="1" latinLnBrk="0" hangingPunct="1">
      <a:defRPr sz="2400" kern="1200">
        <a:solidFill>
          <a:schemeClr val="tx1"/>
        </a:solidFill>
        <a:latin typeface="Times" charset="0"/>
        <a:ea typeface="ＭＳ Ｐゴシック" charset="-128"/>
        <a:cs typeface="+mn-cs"/>
      </a:defRPr>
    </a:lvl6pPr>
    <a:lvl7pPr marL="2743200" algn="l" defTabSz="914400" rtl="0" eaLnBrk="1" latinLnBrk="0" hangingPunct="1">
      <a:defRPr sz="2400" kern="1200">
        <a:solidFill>
          <a:schemeClr val="tx1"/>
        </a:solidFill>
        <a:latin typeface="Times" charset="0"/>
        <a:ea typeface="ＭＳ Ｐゴシック" charset="-128"/>
        <a:cs typeface="+mn-cs"/>
      </a:defRPr>
    </a:lvl7pPr>
    <a:lvl8pPr marL="3200400" algn="l" defTabSz="914400" rtl="0" eaLnBrk="1" latinLnBrk="0" hangingPunct="1">
      <a:defRPr sz="2400" kern="1200">
        <a:solidFill>
          <a:schemeClr val="tx1"/>
        </a:solidFill>
        <a:latin typeface="Times" charset="0"/>
        <a:ea typeface="ＭＳ Ｐゴシック" charset="-128"/>
        <a:cs typeface="+mn-cs"/>
      </a:defRPr>
    </a:lvl8pPr>
    <a:lvl9pPr marL="3657600" algn="l" defTabSz="914400" rtl="0" eaLnBrk="1" latinLnBrk="0" hangingPunct="1">
      <a:defRPr sz="2400" kern="1200">
        <a:solidFill>
          <a:schemeClr val="tx1"/>
        </a:solidFill>
        <a:latin typeface="Times"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818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8141" autoAdjust="0"/>
    <p:restoredTop sz="94660"/>
  </p:normalViewPr>
  <p:slideViewPr>
    <p:cSldViewPr>
      <p:cViewPr varScale="1">
        <p:scale>
          <a:sx n="121" d="100"/>
          <a:sy n="121" d="100"/>
        </p:scale>
        <p:origin x="936" y="1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notesMaster" Target="notesMasters/notesMaster1.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7.wmf"/><Relationship Id="rId1" Type="http://schemas.openxmlformats.org/officeDocument/2006/relationships/image" Target="../media/image2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 Id="rId4" Type="http://schemas.openxmlformats.org/officeDocument/2006/relationships/image" Target="../media/image4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mn-ea"/>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ea typeface="ＭＳ Ｐゴシック" charset="-128"/>
              </a:defRPr>
            </a:lvl1pPr>
          </a:lstStyle>
          <a:p>
            <a:pPr>
              <a:defRPr/>
            </a:pPr>
            <a:fld id="{0065D7E3-7B00-4E52-903F-FF555407A3A6}" type="datetime1">
              <a:rPr lang="en-US"/>
              <a:pPr>
                <a:defRPr/>
              </a:pPr>
              <a:t>12/2/2021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mn-ea"/>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ea typeface="ＭＳ Ｐゴシック" charset="-128"/>
              </a:defRPr>
            </a:lvl1pPr>
          </a:lstStyle>
          <a:p>
            <a:pPr>
              <a:defRPr/>
            </a:pPr>
            <a:fld id="{0B8EF8CD-7ADB-4A26-9B26-D1E90B1052C4}" type="slidenum">
              <a:rPr lang="en-US"/>
              <a:pPr>
                <a:defRPr/>
              </a:pPr>
              <a:t>‹#›</a:t>
            </a:fld>
            <a:endParaRPr lang="en-US"/>
          </a:p>
        </p:txBody>
      </p:sp>
    </p:spTree>
    <p:extLst>
      <p:ext uri="{BB962C8B-B14F-4D97-AF65-F5344CB8AC3E}">
        <p14:creationId xmlns:p14="http://schemas.microsoft.com/office/powerpoint/2010/main" val="7222276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defRPr>
            </a:lvl1pPr>
          </a:lstStyle>
          <a:p>
            <a:pPr>
              <a:defRPr/>
            </a:pPr>
            <a:endParaRPr lang="en-US"/>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defRPr>
            </a:lvl1pPr>
          </a:lstStyle>
          <a:p>
            <a:pPr>
              <a:defRPr/>
            </a:pPr>
            <a:endParaRPr lang="en-US"/>
          </a:p>
        </p:txBody>
      </p:sp>
      <p:sp>
        <p:nvSpPr>
          <p:cNvPr id="553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defRPr>
            </a:lvl1pPr>
          </a:lstStyle>
          <a:p>
            <a:pPr>
              <a:defRPr/>
            </a:pPr>
            <a:endParaRPr lang="en-US"/>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ＭＳ Ｐゴシック" charset="-128"/>
              </a:defRPr>
            </a:lvl1pPr>
          </a:lstStyle>
          <a:p>
            <a:pPr>
              <a:defRPr/>
            </a:pPr>
            <a:fld id="{8D867C0C-0876-4AE8-8049-386356F67103}" type="slidenum">
              <a:rPr lang="en-US"/>
              <a:pPr>
                <a:defRPr/>
              </a:pPr>
              <a:t>‹#›</a:t>
            </a:fld>
            <a:endParaRPr lang="en-US"/>
          </a:p>
        </p:txBody>
      </p:sp>
    </p:spTree>
    <p:extLst>
      <p:ext uri="{BB962C8B-B14F-4D97-AF65-F5344CB8AC3E}">
        <p14:creationId xmlns:p14="http://schemas.microsoft.com/office/powerpoint/2010/main" val="313240268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US"/>
              <a:t>Jaeger/Blalock       6/1/10</a:t>
            </a:r>
            <a:endParaRPr lang="en-US" b="0"/>
          </a:p>
        </p:txBody>
      </p:sp>
      <p:sp>
        <p:nvSpPr>
          <p:cNvPr id="5" name="Footer Placeholder 4"/>
          <p:cNvSpPr>
            <a:spLocks noGrp="1"/>
          </p:cNvSpPr>
          <p:nvPr>
            <p:ph type="ftr" sz="quarter" idx="11"/>
          </p:nvPr>
        </p:nvSpPr>
        <p:spPr/>
        <p:txBody>
          <a:bodyPr/>
          <a:lstStyle>
            <a:lvl1pPr algn="l">
              <a:defRPr/>
            </a:lvl1pPr>
          </a:lstStyle>
          <a:p>
            <a:pPr>
              <a:defRPr/>
            </a:pPr>
            <a:r>
              <a:rPr lang="en-US"/>
              <a:t>NJIT   ECE 271   Dr. Serhiy Levkov</a:t>
            </a:r>
          </a:p>
        </p:txBody>
      </p:sp>
      <p:sp>
        <p:nvSpPr>
          <p:cNvPr id="6" name="Slide Number Placeholder 5"/>
          <p:cNvSpPr>
            <a:spLocks noGrp="1"/>
          </p:cNvSpPr>
          <p:nvPr>
            <p:ph type="sldNum" sz="quarter" idx="12"/>
          </p:nvPr>
        </p:nvSpPr>
        <p:spPr/>
        <p:txBody>
          <a:bodyPr/>
          <a:lstStyle>
            <a:lvl1pPr>
              <a:defRPr b="0"/>
            </a:lvl1pPr>
          </a:lstStyle>
          <a:p>
            <a:pPr>
              <a:defRPr/>
            </a:pPr>
            <a:r>
              <a:rPr lang="en-US"/>
              <a:t> Topic 9 - </a:t>
            </a:r>
            <a:fld id="{441F01A5-9F6F-408B-B8C6-8409B721B00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a:t>Jaeger/Blalock       6/1/10</a:t>
            </a:r>
            <a:endParaRPr lang="en-US" b="0"/>
          </a:p>
        </p:txBody>
      </p:sp>
      <p:sp>
        <p:nvSpPr>
          <p:cNvPr id="5" name="Footer Placeholder 4"/>
          <p:cNvSpPr>
            <a:spLocks noGrp="1"/>
          </p:cNvSpPr>
          <p:nvPr>
            <p:ph type="ftr" sz="quarter" idx="11"/>
          </p:nvPr>
        </p:nvSpPr>
        <p:spPr/>
        <p:txBody>
          <a:bodyPr/>
          <a:lstStyle>
            <a:lvl1pPr algn="l">
              <a:defRPr/>
            </a:lvl1pPr>
          </a:lstStyle>
          <a:p>
            <a:pPr>
              <a:defRPr/>
            </a:pPr>
            <a:r>
              <a:rPr lang="en-US"/>
              <a:t>NJIT   ECE 271   Dr. Serhiy Levkov</a:t>
            </a:r>
          </a:p>
        </p:txBody>
      </p:sp>
      <p:sp>
        <p:nvSpPr>
          <p:cNvPr id="6" name="Slide Number Placeholder 5"/>
          <p:cNvSpPr>
            <a:spLocks noGrp="1"/>
          </p:cNvSpPr>
          <p:nvPr>
            <p:ph type="sldNum" sz="quarter" idx="12"/>
          </p:nvPr>
        </p:nvSpPr>
        <p:spPr/>
        <p:txBody>
          <a:bodyPr/>
          <a:lstStyle>
            <a:lvl1pPr>
              <a:defRPr b="0"/>
            </a:lvl1pPr>
          </a:lstStyle>
          <a:p>
            <a:pPr>
              <a:defRPr/>
            </a:pPr>
            <a:r>
              <a:rPr lang="en-US"/>
              <a:t> Topic 9 - </a:t>
            </a:r>
            <a:fld id="{82677240-A2C4-48BB-9CE3-3FE33E43069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a:t>Jaeger/Blalock       6/1/10</a:t>
            </a:r>
            <a:endParaRPr lang="en-US" b="0"/>
          </a:p>
        </p:txBody>
      </p:sp>
      <p:sp>
        <p:nvSpPr>
          <p:cNvPr id="5" name="Footer Placeholder 4"/>
          <p:cNvSpPr>
            <a:spLocks noGrp="1"/>
          </p:cNvSpPr>
          <p:nvPr>
            <p:ph type="ftr" sz="quarter" idx="11"/>
          </p:nvPr>
        </p:nvSpPr>
        <p:spPr/>
        <p:txBody>
          <a:bodyPr/>
          <a:lstStyle>
            <a:lvl1pPr algn="l">
              <a:defRPr/>
            </a:lvl1pPr>
          </a:lstStyle>
          <a:p>
            <a:pPr>
              <a:defRPr/>
            </a:pPr>
            <a:r>
              <a:rPr lang="en-US"/>
              <a:t>NJIT   ECE 271   Dr. Serhiy Levkov</a:t>
            </a:r>
          </a:p>
        </p:txBody>
      </p:sp>
      <p:sp>
        <p:nvSpPr>
          <p:cNvPr id="6" name="Slide Number Placeholder 5"/>
          <p:cNvSpPr>
            <a:spLocks noGrp="1"/>
          </p:cNvSpPr>
          <p:nvPr>
            <p:ph type="sldNum" sz="quarter" idx="12"/>
          </p:nvPr>
        </p:nvSpPr>
        <p:spPr/>
        <p:txBody>
          <a:bodyPr/>
          <a:lstStyle>
            <a:lvl1pPr>
              <a:defRPr b="0"/>
            </a:lvl1pPr>
          </a:lstStyle>
          <a:p>
            <a:pPr>
              <a:defRPr/>
            </a:pPr>
            <a:r>
              <a:rPr lang="en-US"/>
              <a:t> Topic 9 - </a:t>
            </a:r>
            <a:fld id="{E4FE1D82-3C69-463C-8A3C-E2D645B6FA83}"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764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r>
              <a:rPr lang="en-US"/>
              <a:t>Jaeger/Blalock       6/1/10</a:t>
            </a:r>
            <a:endParaRPr lang="en-US" b="0"/>
          </a:p>
        </p:txBody>
      </p:sp>
      <p:sp>
        <p:nvSpPr>
          <p:cNvPr id="6" name="Footer Placeholder 5"/>
          <p:cNvSpPr>
            <a:spLocks noGrp="1"/>
          </p:cNvSpPr>
          <p:nvPr>
            <p:ph type="ftr" sz="quarter" idx="11"/>
          </p:nvPr>
        </p:nvSpPr>
        <p:spPr/>
        <p:txBody>
          <a:bodyPr/>
          <a:lstStyle>
            <a:lvl1pPr algn="l">
              <a:defRPr/>
            </a:lvl1pPr>
          </a:lstStyle>
          <a:p>
            <a:pPr>
              <a:defRPr/>
            </a:pPr>
            <a:r>
              <a:rPr lang="en-US"/>
              <a:t>NJIT   ECE 271   Dr. Serhiy Levkov</a:t>
            </a:r>
          </a:p>
        </p:txBody>
      </p:sp>
      <p:sp>
        <p:nvSpPr>
          <p:cNvPr id="7" name="Slide Number Placeholder 6"/>
          <p:cNvSpPr>
            <a:spLocks noGrp="1"/>
          </p:cNvSpPr>
          <p:nvPr>
            <p:ph type="sldNum" sz="quarter" idx="12"/>
          </p:nvPr>
        </p:nvSpPr>
        <p:spPr/>
        <p:txBody>
          <a:bodyPr/>
          <a:lstStyle>
            <a:lvl1pPr>
              <a:defRPr b="0"/>
            </a:lvl1pPr>
          </a:lstStyle>
          <a:p>
            <a:pPr>
              <a:defRPr/>
            </a:pPr>
            <a:r>
              <a:rPr lang="en-US"/>
              <a:t> Topic 9 - </a:t>
            </a:r>
            <a:fld id="{3610AFBA-AB6B-4F97-A256-9E1B071410F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r>
              <a:rPr lang="en-US"/>
              <a:t>Jaeger/Blalock       6/1/10</a:t>
            </a:r>
            <a:endParaRPr lang="en-US" b="0"/>
          </a:p>
        </p:txBody>
      </p:sp>
      <p:sp>
        <p:nvSpPr>
          <p:cNvPr id="8" name="Footer Placeholder 7"/>
          <p:cNvSpPr>
            <a:spLocks noGrp="1"/>
          </p:cNvSpPr>
          <p:nvPr>
            <p:ph type="ftr" sz="quarter" idx="11"/>
          </p:nvPr>
        </p:nvSpPr>
        <p:spPr/>
        <p:txBody>
          <a:bodyPr/>
          <a:lstStyle>
            <a:lvl1pPr algn="l">
              <a:defRPr/>
            </a:lvl1pPr>
          </a:lstStyle>
          <a:p>
            <a:pPr>
              <a:defRPr/>
            </a:pPr>
            <a:r>
              <a:rPr lang="en-US"/>
              <a:t>NJIT   ECE 271   Dr. Serhiy Levkov</a:t>
            </a:r>
          </a:p>
        </p:txBody>
      </p:sp>
      <p:sp>
        <p:nvSpPr>
          <p:cNvPr id="9" name="Slide Number Placeholder 8"/>
          <p:cNvSpPr>
            <a:spLocks noGrp="1"/>
          </p:cNvSpPr>
          <p:nvPr>
            <p:ph type="sldNum" sz="quarter" idx="12"/>
          </p:nvPr>
        </p:nvSpPr>
        <p:spPr/>
        <p:txBody>
          <a:bodyPr/>
          <a:lstStyle>
            <a:lvl1pPr>
              <a:defRPr b="0"/>
            </a:lvl1pPr>
          </a:lstStyle>
          <a:p>
            <a:pPr>
              <a:defRPr/>
            </a:pPr>
            <a:r>
              <a:rPr lang="en-US"/>
              <a:t> Topic 9 - </a:t>
            </a:r>
            <a:fld id="{08C957BC-E475-46F6-94BD-A0E08A423CD5}"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r>
              <a:rPr lang="en-US"/>
              <a:t>Jaeger/Blalock       6/1/10</a:t>
            </a:r>
            <a:endParaRPr lang="en-US" b="0"/>
          </a:p>
        </p:txBody>
      </p:sp>
      <p:sp>
        <p:nvSpPr>
          <p:cNvPr id="4" name="Footer Placeholder 3"/>
          <p:cNvSpPr>
            <a:spLocks noGrp="1"/>
          </p:cNvSpPr>
          <p:nvPr>
            <p:ph type="ftr" sz="quarter" idx="11"/>
          </p:nvPr>
        </p:nvSpPr>
        <p:spPr/>
        <p:txBody>
          <a:bodyPr/>
          <a:lstStyle>
            <a:lvl1pPr algn="l">
              <a:defRPr/>
            </a:lvl1pPr>
          </a:lstStyle>
          <a:p>
            <a:pPr>
              <a:defRPr/>
            </a:pPr>
            <a:r>
              <a:rPr lang="en-US"/>
              <a:t>NJIT   ECE 271   Dr. Serhiy Levkov</a:t>
            </a:r>
          </a:p>
        </p:txBody>
      </p:sp>
      <p:sp>
        <p:nvSpPr>
          <p:cNvPr id="5" name="Slide Number Placeholder 4"/>
          <p:cNvSpPr>
            <a:spLocks noGrp="1"/>
          </p:cNvSpPr>
          <p:nvPr>
            <p:ph type="sldNum" sz="quarter" idx="12"/>
          </p:nvPr>
        </p:nvSpPr>
        <p:spPr/>
        <p:txBody>
          <a:bodyPr/>
          <a:lstStyle>
            <a:lvl1pPr>
              <a:defRPr b="0"/>
            </a:lvl1pPr>
          </a:lstStyle>
          <a:p>
            <a:pPr>
              <a:defRPr/>
            </a:pPr>
            <a:r>
              <a:rPr lang="en-US"/>
              <a:t> Topic 9 - </a:t>
            </a:r>
            <a:fld id="{B30DB004-B95E-41A9-9046-4F8346F8038F}"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r>
              <a:rPr lang="en-US"/>
              <a:t>Jaeger/Blalock       6/1/10</a:t>
            </a:r>
            <a:endParaRPr lang="en-US" b="0"/>
          </a:p>
        </p:txBody>
      </p:sp>
      <p:sp>
        <p:nvSpPr>
          <p:cNvPr id="3" name="Footer Placeholder 2"/>
          <p:cNvSpPr>
            <a:spLocks noGrp="1"/>
          </p:cNvSpPr>
          <p:nvPr>
            <p:ph type="ftr" sz="quarter" idx="11"/>
          </p:nvPr>
        </p:nvSpPr>
        <p:spPr/>
        <p:txBody>
          <a:bodyPr/>
          <a:lstStyle>
            <a:lvl1pPr algn="l">
              <a:defRPr/>
            </a:lvl1pPr>
          </a:lstStyle>
          <a:p>
            <a:pPr>
              <a:defRPr/>
            </a:pPr>
            <a:r>
              <a:rPr lang="en-US"/>
              <a:t>NJIT   ECE 271   Dr. Serhiy Levkov</a:t>
            </a:r>
            <a:endParaRPr lang="en-US" dirty="0"/>
          </a:p>
        </p:txBody>
      </p:sp>
      <p:sp>
        <p:nvSpPr>
          <p:cNvPr id="4" name="Slide Number Placeholder 3"/>
          <p:cNvSpPr>
            <a:spLocks noGrp="1"/>
          </p:cNvSpPr>
          <p:nvPr>
            <p:ph type="sldNum" sz="quarter" idx="12"/>
          </p:nvPr>
        </p:nvSpPr>
        <p:spPr/>
        <p:txBody>
          <a:bodyPr/>
          <a:lstStyle>
            <a:lvl1pPr>
              <a:defRPr b="0"/>
            </a:lvl1pPr>
          </a:lstStyle>
          <a:p>
            <a:pPr>
              <a:defRPr/>
            </a:pPr>
            <a:r>
              <a:rPr lang="en-US"/>
              <a:t> Topic 9 - </a:t>
            </a:r>
            <a:fld id="{B1EBE2B9-851B-4664-89C9-9239FB1B223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457200"/>
            <a:ext cx="77724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676400"/>
            <a:ext cx="7772400" cy="441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7086600" y="152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1">
                <a:ea typeface="ＭＳ Ｐゴシック" charset="-128"/>
              </a:defRPr>
            </a:lvl1pPr>
          </a:lstStyle>
          <a:p>
            <a:pPr>
              <a:defRPr/>
            </a:pPr>
            <a:r>
              <a:rPr lang="en-US"/>
              <a:t>Jaeger/Blalock       6/1/10</a:t>
            </a:r>
            <a:endParaRPr lang="en-US" dirty="0"/>
          </a:p>
        </p:txBody>
      </p:sp>
      <p:sp>
        <p:nvSpPr>
          <p:cNvPr id="1029" name="Rectangle 5"/>
          <p:cNvSpPr>
            <a:spLocks noGrp="1" noChangeArrowheads="1"/>
          </p:cNvSpPr>
          <p:nvPr>
            <p:ph type="ftr" sz="quarter" idx="3"/>
          </p:nvPr>
        </p:nvSpPr>
        <p:spPr bwMode="auto">
          <a:xfrm>
            <a:off x="0" y="6553200"/>
            <a:ext cx="2895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100" b="0">
                <a:ea typeface="+mn-ea"/>
              </a:defRPr>
            </a:lvl1pPr>
          </a:lstStyle>
          <a:p>
            <a:pPr>
              <a:defRPr/>
            </a:pPr>
            <a:r>
              <a:rPr lang="en-US"/>
              <a:t>NJIT   ECE 271   Dr. Serhiy Levkov</a:t>
            </a:r>
            <a:endParaRPr lang="en-US" dirty="0"/>
          </a:p>
        </p:txBody>
      </p:sp>
      <p:sp>
        <p:nvSpPr>
          <p:cNvPr id="1030" name="Rectangle 6"/>
          <p:cNvSpPr>
            <a:spLocks noGrp="1" noChangeArrowheads="1"/>
          </p:cNvSpPr>
          <p:nvPr>
            <p:ph type="sldNum" sz="quarter" idx="4"/>
          </p:nvPr>
        </p:nvSpPr>
        <p:spPr bwMode="auto">
          <a:xfrm>
            <a:off x="7239000" y="6553200"/>
            <a:ext cx="1905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100" b="0">
                <a:ea typeface="ＭＳ Ｐゴシック" charset="-128"/>
              </a:defRPr>
            </a:lvl1pPr>
          </a:lstStyle>
          <a:p>
            <a:pPr>
              <a:defRPr/>
            </a:pPr>
            <a:r>
              <a:rPr lang="en-US"/>
              <a:t> Topic 9 - </a:t>
            </a:r>
            <a:fld id="{1491E197-229E-4709-8EF8-8AF099075C7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Lst>
  <p:hf hdr="0" dt="0"/>
  <p:txStyles>
    <p:titleStyle>
      <a:lvl1pPr algn="ctr" rtl="0" eaLnBrk="0" fontAlgn="base" hangingPunct="0">
        <a:lnSpc>
          <a:spcPct val="80000"/>
        </a:lnSpc>
        <a:spcBef>
          <a:spcPct val="0"/>
        </a:spcBef>
        <a:spcAft>
          <a:spcPct val="0"/>
        </a:spcAft>
        <a:defRPr sz="3600">
          <a:solidFill>
            <a:schemeClr val="tx2"/>
          </a:solidFill>
          <a:latin typeface="+mj-lt"/>
          <a:ea typeface="ＭＳ Ｐゴシック" charset="-128"/>
          <a:cs typeface="ＭＳ Ｐゴシック" charset="-128"/>
        </a:defRPr>
      </a:lvl1pPr>
      <a:lvl2pPr algn="ctr" rtl="0" eaLnBrk="0" fontAlgn="base" hangingPunct="0">
        <a:lnSpc>
          <a:spcPct val="80000"/>
        </a:lnSpc>
        <a:spcBef>
          <a:spcPct val="0"/>
        </a:spcBef>
        <a:spcAft>
          <a:spcPct val="0"/>
        </a:spcAft>
        <a:defRPr sz="3600">
          <a:solidFill>
            <a:schemeClr val="tx2"/>
          </a:solidFill>
          <a:latin typeface="Times" charset="0"/>
          <a:ea typeface="ＭＳ Ｐゴシック" charset="-128"/>
          <a:cs typeface="ＭＳ Ｐゴシック" charset="-128"/>
        </a:defRPr>
      </a:lvl2pPr>
      <a:lvl3pPr algn="ctr" rtl="0" eaLnBrk="0" fontAlgn="base" hangingPunct="0">
        <a:lnSpc>
          <a:spcPct val="80000"/>
        </a:lnSpc>
        <a:spcBef>
          <a:spcPct val="0"/>
        </a:spcBef>
        <a:spcAft>
          <a:spcPct val="0"/>
        </a:spcAft>
        <a:defRPr sz="3600">
          <a:solidFill>
            <a:schemeClr val="tx2"/>
          </a:solidFill>
          <a:latin typeface="Times" charset="0"/>
          <a:ea typeface="ＭＳ Ｐゴシック" charset="-128"/>
          <a:cs typeface="ＭＳ Ｐゴシック" charset="-128"/>
        </a:defRPr>
      </a:lvl3pPr>
      <a:lvl4pPr algn="ctr" rtl="0" eaLnBrk="0" fontAlgn="base" hangingPunct="0">
        <a:lnSpc>
          <a:spcPct val="80000"/>
        </a:lnSpc>
        <a:spcBef>
          <a:spcPct val="0"/>
        </a:spcBef>
        <a:spcAft>
          <a:spcPct val="0"/>
        </a:spcAft>
        <a:defRPr sz="3600">
          <a:solidFill>
            <a:schemeClr val="tx2"/>
          </a:solidFill>
          <a:latin typeface="Times" charset="0"/>
          <a:ea typeface="ＭＳ Ｐゴシック" charset="-128"/>
          <a:cs typeface="ＭＳ Ｐゴシック" charset="-128"/>
        </a:defRPr>
      </a:lvl4pPr>
      <a:lvl5pPr algn="ctr" rtl="0" eaLnBrk="0" fontAlgn="base" hangingPunct="0">
        <a:lnSpc>
          <a:spcPct val="80000"/>
        </a:lnSpc>
        <a:spcBef>
          <a:spcPct val="0"/>
        </a:spcBef>
        <a:spcAft>
          <a:spcPct val="0"/>
        </a:spcAft>
        <a:defRPr sz="3600">
          <a:solidFill>
            <a:schemeClr val="tx2"/>
          </a:solidFill>
          <a:latin typeface="Times" charset="0"/>
          <a:ea typeface="ＭＳ Ｐゴシック" charset="-128"/>
          <a:cs typeface="ＭＳ Ｐゴシック" charset="-128"/>
        </a:defRPr>
      </a:lvl5pPr>
      <a:lvl6pPr marL="457200" algn="ctr" rtl="0" fontAlgn="base">
        <a:lnSpc>
          <a:spcPct val="80000"/>
        </a:lnSpc>
        <a:spcBef>
          <a:spcPct val="0"/>
        </a:spcBef>
        <a:spcAft>
          <a:spcPct val="0"/>
        </a:spcAft>
        <a:defRPr sz="3600">
          <a:solidFill>
            <a:schemeClr val="tx2"/>
          </a:solidFill>
          <a:latin typeface="Times" charset="0"/>
        </a:defRPr>
      </a:lvl6pPr>
      <a:lvl7pPr marL="914400" algn="ctr" rtl="0" fontAlgn="base">
        <a:lnSpc>
          <a:spcPct val="80000"/>
        </a:lnSpc>
        <a:spcBef>
          <a:spcPct val="0"/>
        </a:spcBef>
        <a:spcAft>
          <a:spcPct val="0"/>
        </a:spcAft>
        <a:defRPr sz="3600">
          <a:solidFill>
            <a:schemeClr val="tx2"/>
          </a:solidFill>
          <a:latin typeface="Times" charset="0"/>
        </a:defRPr>
      </a:lvl7pPr>
      <a:lvl8pPr marL="1371600" algn="ctr" rtl="0" fontAlgn="base">
        <a:lnSpc>
          <a:spcPct val="80000"/>
        </a:lnSpc>
        <a:spcBef>
          <a:spcPct val="0"/>
        </a:spcBef>
        <a:spcAft>
          <a:spcPct val="0"/>
        </a:spcAft>
        <a:defRPr sz="3600">
          <a:solidFill>
            <a:schemeClr val="tx2"/>
          </a:solidFill>
          <a:latin typeface="Times" charset="0"/>
        </a:defRPr>
      </a:lvl8pPr>
      <a:lvl9pPr marL="1828800" algn="ctr" rtl="0" fontAlgn="base">
        <a:lnSpc>
          <a:spcPct val="80000"/>
        </a:lnSpc>
        <a:spcBef>
          <a:spcPct val="0"/>
        </a:spcBef>
        <a:spcAft>
          <a:spcPct val="0"/>
        </a:spcAft>
        <a:defRPr sz="3600">
          <a:solidFill>
            <a:schemeClr val="tx2"/>
          </a:solidFill>
          <a:latin typeface="Times"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4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ＭＳ Ｐゴシック" charset="-128"/>
        </a:defRPr>
      </a:lvl6pPr>
      <a:lvl7pPr marL="2971800" indent="-228600" algn="l" rtl="0" fontAlgn="base">
        <a:spcBef>
          <a:spcPct val="20000"/>
        </a:spcBef>
        <a:spcAft>
          <a:spcPct val="0"/>
        </a:spcAft>
        <a:buChar char="»"/>
        <a:defRPr>
          <a:solidFill>
            <a:schemeClr val="tx1"/>
          </a:solidFill>
          <a:latin typeface="+mn-lt"/>
          <a:ea typeface="ＭＳ Ｐゴシック" charset="-128"/>
        </a:defRPr>
      </a:lvl7pPr>
      <a:lvl8pPr marL="3429000" indent="-228600" algn="l" rtl="0" fontAlgn="base">
        <a:spcBef>
          <a:spcPct val="20000"/>
        </a:spcBef>
        <a:spcAft>
          <a:spcPct val="0"/>
        </a:spcAft>
        <a:buChar char="»"/>
        <a:defRPr>
          <a:solidFill>
            <a:schemeClr val="tx1"/>
          </a:solidFill>
          <a:latin typeface="+mn-lt"/>
          <a:ea typeface="ＭＳ Ｐゴシック" charset="-128"/>
        </a:defRPr>
      </a:lvl8pPr>
      <a:lvl9pPr marL="3886200" indent="-228600" algn="l" rtl="0" fontAlgn="base">
        <a:spcBef>
          <a:spcPct val="20000"/>
        </a:spcBef>
        <a:spcAft>
          <a:spcPct val="0"/>
        </a:spcAft>
        <a:buChar char="»"/>
        <a:defRPr>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image" Target="../media/image18.jpeg"/><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6.wmf"/><Relationship Id="rId5" Type="http://schemas.openxmlformats.org/officeDocument/2006/relationships/oleObject" Target="../embeddings/oleObject1.bin"/><Relationship Id="rId10" Type="http://schemas.openxmlformats.org/officeDocument/2006/relationships/image" Target="../media/image28.wmf"/><Relationship Id="rId4" Type="http://schemas.openxmlformats.org/officeDocument/2006/relationships/image" Target="../media/image25.png"/><Relationship Id="rId9" Type="http://schemas.openxmlformats.org/officeDocument/2006/relationships/oleObject" Target="../embeddings/oleObject3.bin"/></Relationships>
</file>

<file path=ppt/slides/_rels/slide67.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image" Target="../media/image18.jpeg"/><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9.wmf"/><Relationship Id="rId5" Type="http://schemas.openxmlformats.org/officeDocument/2006/relationships/oleObject" Target="../embeddings/oleObject4.bin"/><Relationship Id="rId10" Type="http://schemas.openxmlformats.org/officeDocument/2006/relationships/image" Target="../media/image30.wmf"/><Relationship Id="rId4" Type="http://schemas.openxmlformats.org/officeDocument/2006/relationships/image" Target="../media/image25.png"/><Relationship Id="rId9" Type="http://schemas.openxmlformats.org/officeDocument/2006/relationships/oleObject" Target="../embeddings/oleObject6.bin"/></Relationships>
</file>

<file path=ppt/slides/_rels/slide6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69.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0.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42.wmf"/><Relationship Id="rId11" Type="http://schemas.openxmlformats.org/officeDocument/2006/relationships/image" Target="../media/image45.png"/><Relationship Id="rId5" Type="http://schemas.openxmlformats.org/officeDocument/2006/relationships/oleObject" Target="../embeddings/oleObject8.bin"/><Relationship Id="rId10" Type="http://schemas.openxmlformats.org/officeDocument/2006/relationships/image" Target="../media/image44.wmf"/><Relationship Id="rId4" Type="http://schemas.openxmlformats.org/officeDocument/2006/relationships/image" Target="../media/image41.wmf"/><Relationship Id="rId9" Type="http://schemas.openxmlformats.org/officeDocument/2006/relationships/oleObject" Target="../embeddings/oleObject10.bin"/></Relationships>
</file>

<file path=ppt/slides/_rels/slide87.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Footer Placeholder 4"/>
          <p:cNvSpPr>
            <a:spLocks noGrp="1"/>
          </p:cNvSpPr>
          <p:nvPr>
            <p:ph type="ftr" sz="quarter" idx="11"/>
          </p:nvPr>
        </p:nvSpPr>
        <p:spPr>
          <a:noFill/>
        </p:spPr>
        <p:txBody>
          <a:bodyPr/>
          <a:lstStyle/>
          <a:p>
            <a:r>
              <a:rPr lang="en-US" smtClean="0">
                <a:ea typeface="ＭＳ Ｐゴシック" charset="-128"/>
              </a:rPr>
              <a:t>NJIT   ECE 271   Dr. Serhiy Levkov</a:t>
            </a:r>
          </a:p>
        </p:txBody>
      </p:sp>
      <p:sp>
        <p:nvSpPr>
          <p:cNvPr id="9219" name="Slide Number Placeholder 5"/>
          <p:cNvSpPr>
            <a:spLocks noGrp="1"/>
          </p:cNvSpPr>
          <p:nvPr>
            <p:ph type="sldNum" sz="quarter" idx="12"/>
          </p:nvPr>
        </p:nvSpPr>
        <p:spPr>
          <a:noFill/>
        </p:spPr>
        <p:txBody>
          <a:bodyPr/>
          <a:lstStyle/>
          <a:p>
            <a:r>
              <a:rPr lang="en-US" smtClean="0"/>
              <a:t> Topic 9</a:t>
            </a:r>
            <a:r>
              <a:rPr lang="en-US" b="1" smtClean="0"/>
              <a:t> - </a:t>
            </a:r>
            <a:fld id="{33BDFCBB-9FF6-4687-9FC5-882BD82B90A7}" type="slidenum">
              <a:rPr lang="en-US" b="1" smtClean="0"/>
              <a:pPr/>
              <a:t>1</a:t>
            </a:fld>
            <a:endParaRPr lang="en-US" b="1" smtClean="0"/>
          </a:p>
        </p:txBody>
      </p:sp>
      <p:sp>
        <p:nvSpPr>
          <p:cNvPr id="10" name="Rectangle 2"/>
          <p:cNvSpPr txBox="1">
            <a:spLocks noChangeArrowheads="1"/>
          </p:cNvSpPr>
          <p:nvPr/>
        </p:nvSpPr>
        <p:spPr bwMode="auto">
          <a:xfrm>
            <a:off x="381000" y="2971800"/>
            <a:ext cx="8382000" cy="1828800"/>
          </a:xfrm>
          <a:prstGeom prst="rect">
            <a:avLst/>
          </a:prstGeom>
          <a:noFill/>
          <a:ln w="9525">
            <a:noFill/>
            <a:miter lim="800000"/>
            <a:headEnd/>
            <a:tailEnd/>
          </a:ln>
        </p:spPr>
        <p:txBody>
          <a:bodyPr anchor="ctr"/>
          <a:lstStyle/>
          <a:p>
            <a:pPr algn="ctr">
              <a:lnSpc>
                <a:spcPct val="80000"/>
              </a:lnSpc>
              <a:defRPr/>
            </a:pPr>
            <a:r>
              <a:rPr lang="en-US" sz="4400" kern="0" dirty="0">
                <a:solidFill>
                  <a:schemeClr val="tx2"/>
                </a:solidFill>
                <a:latin typeface="+mj-lt"/>
                <a:ea typeface="ＭＳ Ｐゴシック" pitchFamily="34" charset="-128"/>
                <a:cs typeface="ＭＳ Ｐゴシック" charset="-128"/>
              </a:rPr>
              <a:t>Topic 9</a:t>
            </a:r>
            <a:br>
              <a:rPr lang="en-US" sz="4400" kern="0" dirty="0">
                <a:solidFill>
                  <a:schemeClr val="tx2"/>
                </a:solidFill>
                <a:latin typeface="+mj-lt"/>
                <a:ea typeface="ＭＳ Ｐゴシック" pitchFamily="34" charset="-128"/>
                <a:cs typeface="ＭＳ Ｐゴシック" charset="-128"/>
              </a:rPr>
            </a:br>
            <a:r>
              <a:rPr lang="en-US" sz="4400" kern="0" dirty="0">
                <a:solidFill>
                  <a:schemeClr val="tx2"/>
                </a:solidFill>
                <a:latin typeface="+mj-lt"/>
                <a:ea typeface="ＭＳ Ｐゴシック" pitchFamily="34" charset="-128"/>
                <a:cs typeface="ＭＳ Ｐゴシック" charset="-128"/>
              </a:rPr>
              <a:t> </a:t>
            </a:r>
            <a:r>
              <a:rPr lang="en-US" sz="4400" dirty="0"/>
              <a:t>MOS Memory and Storage Circuits</a:t>
            </a:r>
            <a:endParaRPr lang="en-US" sz="4400" kern="0" dirty="0">
              <a:solidFill>
                <a:schemeClr val="tx2"/>
              </a:solidFill>
              <a:latin typeface="+mj-lt"/>
              <a:ea typeface="ＭＳ Ｐゴシック" pitchFamily="34" charset="-128"/>
              <a:cs typeface="ＭＳ Ｐゴシック" charset="-128"/>
            </a:endParaRPr>
          </a:p>
        </p:txBody>
      </p:sp>
      <p:sp>
        <p:nvSpPr>
          <p:cNvPr id="11" name="Rectangle 6"/>
          <p:cNvSpPr txBox="1">
            <a:spLocks noChangeArrowheads="1"/>
          </p:cNvSpPr>
          <p:nvPr/>
        </p:nvSpPr>
        <p:spPr bwMode="auto">
          <a:xfrm>
            <a:off x="1295400" y="914400"/>
            <a:ext cx="6400800" cy="1752600"/>
          </a:xfrm>
          <a:prstGeom prst="rect">
            <a:avLst/>
          </a:prstGeom>
          <a:noFill/>
          <a:ln w="9525">
            <a:noFill/>
            <a:miter lim="800000"/>
            <a:headEnd/>
            <a:tailEnd/>
          </a:ln>
        </p:spPr>
        <p:txBody>
          <a:bodyPr/>
          <a:lstStyle/>
          <a:p>
            <a:pPr algn="ctr">
              <a:spcBef>
                <a:spcPct val="20000"/>
              </a:spcBef>
              <a:defRPr/>
            </a:pPr>
            <a:r>
              <a:rPr lang="en-US" sz="2800" b="1" kern="0" dirty="0">
                <a:latin typeface="+mn-lt"/>
              </a:rPr>
              <a:t>ECE 271</a:t>
            </a:r>
          </a:p>
          <a:p>
            <a:pPr algn="ctr">
              <a:spcBef>
                <a:spcPct val="20000"/>
              </a:spcBef>
              <a:defRPr/>
            </a:pPr>
            <a:r>
              <a:rPr lang="en-US" sz="2800" b="1" kern="0" dirty="0">
                <a:latin typeface="+mn-lt"/>
              </a:rPr>
              <a:t>Electronic Circuits I</a:t>
            </a:r>
            <a:endParaRPr lang="en-US" sz="2800" kern="0" dirty="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4"/>
          <p:cNvSpPr>
            <a:spLocks noGrp="1"/>
          </p:cNvSpPr>
          <p:nvPr>
            <p:ph type="ftr" sz="quarter" idx="11"/>
          </p:nvPr>
        </p:nvSpPr>
        <p:spPr>
          <a:noFill/>
        </p:spPr>
        <p:txBody>
          <a:bodyPr/>
          <a:lstStyle/>
          <a:p>
            <a:r>
              <a:rPr lang="en-US">
                <a:ea typeface="ＭＳ Ｐゴシック" charset="-128"/>
              </a:rPr>
              <a:t>NJIT   ECE 271   Dr. Serhiy Levkov</a:t>
            </a:r>
          </a:p>
        </p:txBody>
      </p:sp>
      <p:sp>
        <p:nvSpPr>
          <p:cNvPr id="20483" name="Slide Number Placeholder 5"/>
          <p:cNvSpPr>
            <a:spLocks noGrp="1"/>
          </p:cNvSpPr>
          <p:nvPr>
            <p:ph type="sldNum" sz="quarter" idx="12"/>
          </p:nvPr>
        </p:nvSpPr>
        <p:spPr>
          <a:noFill/>
        </p:spPr>
        <p:txBody>
          <a:bodyPr/>
          <a:lstStyle/>
          <a:p>
            <a:r>
              <a:rPr lang="en-US" dirty="0"/>
              <a:t> </a:t>
            </a:r>
            <a:r>
              <a:rPr lang="en-US" dirty="0" smtClean="0"/>
              <a:t>Topic 9</a:t>
            </a:r>
            <a:r>
              <a:rPr lang="en-US" b="1" dirty="0" smtClean="0"/>
              <a:t> </a:t>
            </a:r>
            <a:r>
              <a:rPr lang="en-US" b="1" dirty="0"/>
              <a:t>- </a:t>
            </a:r>
            <a:fld id="{25512BCD-4747-48DB-8FB6-13EA14A7903F}" type="slidenum">
              <a:rPr lang="en-US" b="1"/>
              <a:pPr/>
              <a:t>10</a:t>
            </a:fld>
            <a:endParaRPr lang="en-US" b="1" dirty="0"/>
          </a:p>
        </p:txBody>
      </p:sp>
      <p:sp>
        <p:nvSpPr>
          <p:cNvPr id="20484" name="Rectangle 2"/>
          <p:cNvSpPr>
            <a:spLocks noGrp="1" noChangeArrowheads="1"/>
          </p:cNvSpPr>
          <p:nvPr>
            <p:ph type="title"/>
          </p:nvPr>
        </p:nvSpPr>
        <p:spPr>
          <a:xfrm>
            <a:off x="685800" y="-76200"/>
            <a:ext cx="7772400" cy="990600"/>
          </a:xfrm>
        </p:spPr>
        <p:txBody>
          <a:bodyPr/>
          <a:lstStyle/>
          <a:p>
            <a:pPr eaLnBrk="1" hangingPunct="1"/>
            <a:r>
              <a:rPr lang="en-US" dirty="0" smtClean="0"/>
              <a:t>Latch Static Memory Cell</a:t>
            </a:r>
          </a:p>
        </p:txBody>
      </p:sp>
      <p:sp>
        <p:nvSpPr>
          <p:cNvPr id="8" name="Rectangle 3"/>
          <p:cNvSpPr txBox="1">
            <a:spLocks noChangeArrowheads="1"/>
          </p:cNvSpPr>
          <p:nvPr/>
        </p:nvSpPr>
        <p:spPr bwMode="auto">
          <a:xfrm>
            <a:off x="381000" y="990600"/>
            <a:ext cx="5410200" cy="1600200"/>
          </a:xfrm>
          <a:prstGeom prst="rect">
            <a:avLst/>
          </a:prstGeom>
          <a:noFill/>
          <a:ln w="9525">
            <a:noFill/>
            <a:miter lim="800000"/>
            <a:headEnd/>
            <a:tailEnd/>
          </a:ln>
        </p:spPr>
        <p:txBody>
          <a:bodyPr/>
          <a:lstStyle/>
          <a:p>
            <a:pPr marL="342900" indent="-342900" eaLnBrk="1" hangingPunct="1">
              <a:lnSpc>
                <a:spcPct val="90000"/>
              </a:lnSpc>
              <a:spcBef>
                <a:spcPct val="20000"/>
              </a:spcBef>
              <a:buFontTx/>
              <a:buChar char="•"/>
              <a:defRPr/>
            </a:pPr>
            <a:r>
              <a:rPr lang="en-US" sz="1800" kern="0" dirty="0">
                <a:latin typeface="+mn-lt"/>
                <a:cs typeface="ＭＳ Ｐゴシック" charset="-128"/>
              </a:rPr>
              <a:t>The behavior of the cell can be understood by analyzing its VTC.</a:t>
            </a:r>
          </a:p>
          <a:p>
            <a:pPr marL="342900" indent="-342900" eaLnBrk="1" hangingPunct="1">
              <a:lnSpc>
                <a:spcPct val="90000"/>
              </a:lnSpc>
              <a:spcBef>
                <a:spcPct val="20000"/>
              </a:spcBef>
              <a:buFontTx/>
              <a:buChar char="•"/>
              <a:defRPr/>
            </a:pPr>
            <a:r>
              <a:rPr lang="en-US" sz="1800" kern="0" dirty="0">
                <a:latin typeface="+mn-lt"/>
                <a:cs typeface="ＭＳ Ｐゴシック" charset="-128"/>
              </a:rPr>
              <a:t>Blue curve is the VTC of the two cascaded inverters 1 and 2.</a:t>
            </a:r>
          </a:p>
          <a:p>
            <a:pPr marL="342900" indent="-342900" eaLnBrk="1" hangingPunct="1">
              <a:lnSpc>
                <a:spcPct val="90000"/>
              </a:lnSpc>
              <a:spcBef>
                <a:spcPct val="20000"/>
              </a:spcBef>
              <a:buFontTx/>
              <a:buChar char="•"/>
              <a:defRPr/>
            </a:pPr>
            <a:endParaRPr lang="en-US" sz="1800" kern="0" dirty="0">
              <a:latin typeface="+mn-lt"/>
              <a:cs typeface="ＭＳ Ｐゴシック" charset="-128"/>
            </a:endParaRPr>
          </a:p>
        </p:txBody>
      </p:sp>
      <p:grpSp>
        <p:nvGrpSpPr>
          <p:cNvPr id="18" name="Group 17"/>
          <p:cNvGrpSpPr/>
          <p:nvPr/>
        </p:nvGrpSpPr>
        <p:grpSpPr>
          <a:xfrm>
            <a:off x="685800" y="2998788"/>
            <a:ext cx="3886200" cy="3478212"/>
            <a:chOff x="685800" y="2998788"/>
            <a:chExt cx="3886200" cy="3478212"/>
          </a:xfrm>
        </p:grpSpPr>
        <p:grpSp>
          <p:nvGrpSpPr>
            <p:cNvPr id="3" name="Group 14"/>
            <p:cNvGrpSpPr>
              <a:grpSpLocks/>
            </p:cNvGrpSpPr>
            <p:nvPr/>
          </p:nvGrpSpPr>
          <p:grpSpPr bwMode="auto">
            <a:xfrm>
              <a:off x="685800" y="2998788"/>
              <a:ext cx="3886200" cy="3478212"/>
              <a:chOff x="685800" y="2999468"/>
              <a:chExt cx="3886200" cy="3477532"/>
            </a:xfrm>
          </p:grpSpPr>
          <p:pic>
            <p:nvPicPr>
              <p:cNvPr id="20489" name="Picture 5" descr="fig0804"/>
              <p:cNvPicPr>
                <a:picLocks noChangeAspect="1" noChangeArrowheads="1"/>
              </p:cNvPicPr>
              <p:nvPr/>
            </p:nvPicPr>
            <p:blipFill>
              <a:blip r:embed="rId2"/>
              <a:srcRect/>
              <a:stretch>
                <a:fillRect/>
              </a:stretch>
            </p:blipFill>
            <p:spPr bwMode="auto">
              <a:xfrm>
                <a:off x="685800" y="2999468"/>
                <a:ext cx="3886200" cy="3477532"/>
              </a:xfrm>
              <a:prstGeom prst="rect">
                <a:avLst/>
              </a:prstGeom>
              <a:noFill/>
              <a:ln w="9525">
                <a:noFill/>
                <a:miter lim="800000"/>
                <a:headEnd/>
                <a:tailEnd/>
              </a:ln>
            </p:spPr>
          </p:pic>
          <p:cxnSp>
            <p:nvCxnSpPr>
              <p:cNvPr id="20490" name="Straight Connector 12"/>
              <p:cNvCxnSpPr>
                <a:cxnSpLocks noChangeShapeType="1"/>
              </p:cNvCxnSpPr>
              <p:nvPr/>
            </p:nvCxnSpPr>
            <p:spPr bwMode="auto">
              <a:xfrm rot="5400000">
                <a:off x="1447799" y="3581400"/>
                <a:ext cx="2590800" cy="2590800"/>
              </a:xfrm>
              <a:prstGeom prst="line">
                <a:avLst/>
              </a:prstGeom>
              <a:noFill/>
              <a:ln w="57150" algn="ctr">
                <a:solidFill>
                  <a:srgbClr val="FFFFFF"/>
                </a:solidFill>
                <a:round/>
                <a:headEnd/>
                <a:tailEnd/>
              </a:ln>
            </p:spPr>
          </p:cxnSp>
        </p:grpSp>
        <p:pic>
          <p:nvPicPr>
            <p:cNvPr id="64514" name="Picture 2"/>
            <p:cNvPicPr>
              <a:picLocks noChangeAspect="1" noChangeArrowheads="1"/>
            </p:cNvPicPr>
            <p:nvPr/>
          </p:nvPicPr>
          <p:blipFill>
            <a:blip r:embed="rId3"/>
            <a:srcRect/>
            <a:stretch>
              <a:fillRect/>
            </a:stretch>
          </p:blipFill>
          <p:spPr bwMode="auto">
            <a:xfrm>
              <a:off x="2667000" y="3429001"/>
              <a:ext cx="1238250" cy="563832"/>
            </a:xfrm>
            <a:prstGeom prst="rect">
              <a:avLst/>
            </a:prstGeom>
            <a:noFill/>
            <a:ln w="9525">
              <a:noFill/>
              <a:miter lim="800000"/>
              <a:headEnd/>
              <a:tailEnd/>
            </a:ln>
          </p:spPr>
        </p:pic>
        <p:pic>
          <p:nvPicPr>
            <p:cNvPr id="15" name="Picture 2"/>
            <p:cNvPicPr>
              <a:picLocks noChangeAspect="1" noChangeArrowheads="1"/>
            </p:cNvPicPr>
            <p:nvPr/>
          </p:nvPicPr>
          <p:blipFill>
            <a:blip r:embed="rId3"/>
            <a:srcRect/>
            <a:stretch>
              <a:fillRect/>
            </a:stretch>
          </p:blipFill>
          <p:spPr bwMode="auto">
            <a:xfrm>
              <a:off x="2765502" y="4859376"/>
              <a:ext cx="1238250" cy="485775"/>
            </a:xfrm>
            <a:prstGeom prst="rect">
              <a:avLst/>
            </a:prstGeom>
            <a:noFill/>
            <a:ln w="9525">
              <a:noFill/>
              <a:miter lim="800000"/>
              <a:headEnd/>
              <a:tailEnd/>
            </a:ln>
          </p:spPr>
        </p:pic>
        <p:pic>
          <p:nvPicPr>
            <p:cNvPr id="16" name="Picture 2"/>
            <p:cNvPicPr>
              <a:picLocks noChangeAspect="1" noChangeArrowheads="1"/>
            </p:cNvPicPr>
            <p:nvPr/>
          </p:nvPicPr>
          <p:blipFill>
            <a:blip r:embed="rId3"/>
            <a:srcRect/>
            <a:stretch>
              <a:fillRect/>
            </a:stretch>
          </p:blipFill>
          <p:spPr bwMode="auto">
            <a:xfrm>
              <a:off x="3028950" y="4314825"/>
              <a:ext cx="1238250" cy="485775"/>
            </a:xfrm>
            <a:prstGeom prst="rect">
              <a:avLst/>
            </a:prstGeom>
            <a:noFill/>
            <a:ln w="9525">
              <a:noFill/>
              <a:miter lim="800000"/>
              <a:headEnd/>
              <a:tailEnd/>
            </a:ln>
          </p:spPr>
        </p:pic>
        <p:pic>
          <p:nvPicPr>
            <p:cNvPr id="17" name="Picture 2"/>
            <p:cNvPicPr>
              <a:picLocks noChangeAspect="1" noChangeArrowheads="1"/>
            </p:cNvPicPr>
            <p:nvPr/>
          </p:nvPicPr>
          <p:blipFill>
            <a:blip r:embed="rId3"/>
            <a:srcRect/>
            <a:stretch>
              <a:fillRect/>
            </a:stretch>
          </p:blipFill>
          <p:spPr bwMode="auto">
            <a:xfrm>
              <a:off x="1219200" y="5105401"/>
              <a:ext cx="1238250" cy="838200"/>
            </a:xfrm>
            <a:prstGeom prst="rect">
              <a:avLst/>
            </a:prstGeom>
            <a:noFill/>
            <a:ln w="9525">
              <a:noFill/>
              <a:miter lim="800000"/>
              <a:headEnd/>
              <a:tailEnd/>
            </a:ln>
          </p:spPr>
        </p:pic>
      </p:grpSp>
      <p:grpSp>
        <p:nvGrpSpPr>
          <p:cNvPr id="21" name="Group 20"/>
          <p:cNvGrpSpPr/>
          <p:nvPr/>
        </p:nvGrpSpPr>
        <p:grpSpPr>
          <a:xfrm>
            <a:off x="6248400" y="762000"/>
            <a:ext cx="2667000" cy="1709738"/>
            <a:chOff x="6248400" y="762000"/>
            <a:chExt cx="2667000" cy="1709738"/>
          </a:xfrm>
        </p:grpSpPr>
        <p:grpSp>
          <p:nvGrpSpPr>
            <p:cNvPr id="2" name="Group 15"/>
            <p:cNvGrpSpPr>
              <a:grpSpLocks/>
            </p:cNvGrpSpPr>
            <p:nvPr/>
          </p:nvGrpSpPr>
          <p:grpSpPr bwMode="auto">
            <a:xfrm>
              <a:off x="6248400" y="914400"/>
              <a:ext cx="2667000" cy="1557338"/>
              <a:chOff x="6248400" y="990389"/>
              <a:chExt cx="2666999" cy="1557965"/>
            </a:xfrm>
          </p:grpSpPr>
          <p:pic>
            <p:nvPicPr>
              <p:cNvPr id="20491" name="Picture 8"/>
              <p:cNvPicPr>
                <a:picLocks noChangeAspect="1" noChangeArrowheads="1"/>
              </p:cNvPicPr>
              <p:nvPr/>
            </p:nvPicPr>
            <p:blipFill>
              <a:blip r:embed="rId4"/>
              <a:srcRect/>
              <a:stretch>
                <a:fillRect/>
              </a:stretch>
            </p:blipFill>
            <p:spPr bwMode="auto">
              <a:xfrm>
                <a:off x="6248400" y="990389"/>
                <a:ext cx="2666999" cy="1448011"/>
              </a:xfrm>
              <a:prstGeom prst="rect">
                <a:avLst/>
              </a:prstGeom>
              <a:noFill/>
              <a:ln w="9525">
                <a:noFill/>
                <a:miter lim="800000"/>
                <a:headEnd/>
                <a:tailEnd/>
              </a:ln>
            </p:spPr>
          </p:pic>
          <p:sp>
            <p:nvSpPr>
              <p:cNvPr id="20492" name="Rectangle 9"/>
              <p:cNvSpPr>
                <a:spLocks noChangeArrowheads="1"/>
              </p:cNvSpPr>
              <p:nvPr/>
            </p:nvSpPr>
            <p:spPr bwMode="auto">
              <a:xfrm>
                <a:off x="7162800" y="2209800"/>
                <a:ext cx="609600" cy="304800"/>
              </a:xfrm>
              <a:prstGeom prst="rect">
                <a:avLst/>
              </a:prstGeom>
              <a:solidFill>
                <a:schemeClr val="bg1"/>
              </a:solidFill>
              <a:ln w="19050" algn="ctr">
                <a:solidFill>
                  <a:schemeClr val="tx1"/>
                </a:solidFill>
                <a:round/>
                <a:headEnd/>
                <a:tailEnd/>
              </a:ln>
            </p:spPr>
            <p:txBody>
              <a:bodyPr/>
              <a:lstStyle/>
              <a:p>
                <a:endParaRPr lang="en-US"/>
              </a:p>
            </p:txBody>
          </p:sp>
          <p:sp>
            <p:nvSpPr>
              <p:cNvPr id="20493" name="TextBox 10"/>
              <p:cNvSpPr txBox="1">
                <a:spLocks noChangeArrowheads="1"/>
              </p:cNvSpPr>
              <p:nvPr/>
            </p:nvSpPr>
            <p:spPr bwMode="auto">
              <a:xfrm>
                <a:off x="7315200" y="2209800"/>
                <a:ext cx="304800" cy="338554"/>
              </a:xfrm>
              <a:prstGeom prst="rect">
                <a:avLst/>
              </a:prstGeom>
              <a:noFill/>
              <a:ln w="9525">
                <a:noFill/>
                <a:miter lim="800000"/>
                <a:headEnd/>
                <a:tailEnd/>
              </a:ln>
            </p:spPr>
            <p:txBody>
              <a:bodyPr>
                <a:spAutoFit/>
              </a:bodyPr>
              <a:lstStyle/>
              <a:p>
                <a:r>
                  <a:rPr lang="en-US" sz="1600"/>
                  <a:t>3</a:t>
                </a:r>
              </a:p>
            </p:txBody>
          </p:sp>
        </p:grpSp>
        <p:sp>
          <p:nvSpPr>
            <p:cNvPr id="20" name="Rounded Rectangle 19"/>
            <p:cNvSpPr/>
            <p:nvPr/>
          </p:nvSpPr>
          <p:spPr bwMode="auto">
            <a:xfrm>
              <a:off x="6597804" y="762000"/>
              <a:ext cx="1905000" cy="1066800"/>
            </a:xfrm>
            <a:prstGeom prst="round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4"/>
          <p:cNvSpPr>
            <a:spLocks noGrp="1"/>
          </p:cNvSpPr>
          <p:nvPr>
            <p:ph type="ftr" sz="quarter" idx="11"/>
          </p:nvPr>
        </p:nvSpPr>
        <p:spPr>
          <a:noFill/>
        </p:spPr>
        <p:txBody>
          <a:bodyPr/>
          <a:lstStyle/>
          <a:p>
            <a:r>
              <a:rPr lang="en-US">
                <a:ea typeface="ＭＳ Ｐゴシック" charset="-128"/>
              </a:rPr>
              <a:t>NJIT   ECE 271   Dr. Serhiy Levkov</a:t>
            </a:r>
          </a:p>
        </p:txBody>
      </p:sp>
      <p:sp>
        <p:nvSpPr>
          <p:cNvPr id="20483" name="Slide Number Placeholder 5"/>
          <p:cNvSpPr>
            <a:spLocks noGrp="1"/>
          </p:cNvSpPr>
          <p:nvPr>
            <p:ph type="sldNum" sz="quarter" idx="12"/>
          </p:nvPr>
        </p:nvSpPr>
        <p:spPr>
          <a:noFill/>
        </p:spPr>
        <p:txBody>
          <a:bodyPr/>
          <a:lstStyle/>
          <a:p>
            <a:r>
              <a:rPr lang="en-US" dirty="0"/>
              <a:t> </a:t>
            </a:r>
            <a:r>
              <a:rPr lang="en-US" dirty="0" smtClean="0"/>
              <a:t>Topic 9</a:t>
            </a:r>
            <a:r>
              <a:rPr lang="en-US" b="1" dirty="0" smtClean="0"/>
              <a:t> </a:t>
            </a:r>
            <a:r>
              <a:rPr lang="en-US" b="1" dirty="0"/>
              <a:t>- </a:t>
            </a:r>
            <a:fld id="{25512BCD-4747-48DB-8FB6-13EA14A7903F}" type="slidenum">
              <a:rPr lang="en-US" b="1"/>
              <a:pPr/>
              <a:t>11</a:t>
            </a:fld>
            <a:endParaRPr lang="en-US" b="1" dirty="0"/>
          </a:p>
        </p:txBody>
      </p:sp>
      <p:sp>
        <p:nvSpPr>
          <p:cNvPr id="20484" name="Rectangle 2"/>
          <p:cNvSpPr>
            <a:spLocks noGrp="1" noChangeArrowheads="1"/>
          </p:cNvSpPr>
          <p:nvPr>
            <p:ph type="title"/>
          </p:nvPr>
        </p:nvSpPr>
        <p:spPr>
          <a:xfrm>
            <a:off x="685800" y="-76200"/>
            <a:ext cx="7772400" cy="990600"/>
          </a:xfrm>
        </p:spPr>
        <p:txBody>
          <a:bodyPr/>
          <a:lstStyle/>
          <a:p>
            <a:pPr eaLnBrk="1" hangingPunct="1"/>
            <a:r>
              <a:rPr lang="en-US" smtClean="0"/>
              <a:t>Latch Static Memory Cell</a:t>
            </a:r>
          </a:p>
        </p:txBody>
      </p:sp>
      <p:sp>
        <p:nvSpPr>
          <p:cNvPr id="8" name="Rectangle 3"/>
          <p:cNvSpPr txBox="1">
            <a:spLocks noChangeArrowheads="1"/>
          </p:cNvSpPr>
          <p:nvPr/>
        </p:nvSpPr>
        <p:spPr bwMode="auto">
          <a:xfrm>
            <a:off x="381000" y="990600"/>
            <a:ext cx="5410200" cy="1600200"/>
          </a:xfrm>
          <a:prstGeom prst="rect">
            <a:avLst/>
          </a:prstGeom>
          <a:noFill/>
          <a:ln w="9525">
            <a:noFill/>
            <a:miter lim="800000"/>
            <a:headEnd/>
            <a:tailEnd/>
          </a:ln>
        </p:spPr>
        <p:txBody>
          <a:bodyPr/>
          <a:lstStyle/>
          <a:p>
            <a:pPr marL="342900" indent="-342900" eaLnBrk="1" hangingPunct="1">
              <a:lnSpc>
                <a:spcPct val="90000"/>
              </a:lnSpc>
              <a:spcBef>
                <a:spcPct val="20000"/>
              </a:spcBef>
              <a:buFontTx/>
              <a:buChar char="•"/>
              <a:defRPr/>
            </a:pPr>
            <a:r>
              <a:rPr lang="en-US" sz="1800" kern="0" dirty="0">
                <a:latin typeface="+mn-lt"/>
                <a:cs typeface="ＭＳ Ｐゴシック" charset="-128"/>
              </a:rPr>
              <a:t>The behavior of the cell can be understood by analyzing its VTC.</a:t>
            </a:r>
          </a:p>
          <a:p>
            <a:pPr marL="342900" indent="-342900" eaLnBrk="1" hangingPunct="1">
              <a:lnSpc>
                <a:spcPct val="90000"/>
              </a:lnSpc>
              <a:spcBef>
                <a:spcPct val="20000"/>
              </a:spcBef>
              <a:buFontTx/>
              <a:buChar char="•"/>
              <a:defRPr/>
            </a:pPr>
            <a:r>
              <a:rPr lang="en-US" sz="1800" kern="0" dirty="0">
                <a:latin typeface="+mn-lt"/>
                <a:cs typeface="ＭＳ Ｐゴシック" charset="-128"/>
              </a:rPr>
              <a:t>Blue curve is the VTC of the two cascaded inverters 1 and 2.</a:t>
            </a:r>
          </a:p>
          <a:p>
            <a:pPr marL="342900" indent="-342900" eaLnBrk="1" hangingPunct="1">
              <a:lnSpc>
                <a:spcPct val="90000"/>
              </a:lnSpc>
              <a:spcBef>
                <a:spcPct val="20000"/>
              </a:spcBef>
              <a:buFontTx/>
              <a:buChar char="•"/>
              <a:defRPr/>
            </a:pPr>
            <a:r>
              <a:rPr lang="en-US" sz="1800" kern="0" dirty="0">
                <a:latin typeface="+mn-lt"/>
                <a:cs typeface="ＭＳ Ｐゴシック" charset="-128"/>
              </a:rPr>
              <a:t>The red line (slope=1) is the VTC of the unit feedback 3.</a:t>
            </a:r>
          </a:p>
          <a:p>
            <a:pPr marL="342900" indent="-342900" eaLnBrk="1" hangingPunct="1">
              <a:lnSpc>
                <a:spcPct val="90000"/>
              </a:lnSpc>
              <a:spcBef>
                <a:spcPct val="20000"/>
              </a:spcBef>
              <a:buFontTx/>
              <a:buChar char="•"/>
              <a:defRPr/>
            </a:pPr>
            <a:endParaRPr lang="en-US" sz="1800" kern="0" dirty="0">
              <a:latin typeface="+mn-lt"/>
              <a:cs typeface="ＭＳ Ｐゴシック" charset="-128"/>
            </a:endParaRPr>
          </a:p>
        </p:txBody>
      </p:sp>
      <p:grpSp>
        <p:nvGrpSpPr>
          <p:cNvPr id="24" name="Group 23"/>
          <p:cNvGrpSpPr/>
          <p:nvPr/>
        </p:nvGrpSpPr>
        <p:grpSpPr>
          <a:xfrm>
            <a:off x="685800" y="2998788"/>
            <a:ext cx="3886200" cy="3478212"/>
            <a:chOff x="685800" y="2998788"/>
            <a:chExt cx="3886200" cy="3478212"/>
          </a:xfrm>
        </p:grpSpPr>
        <p:pic>
          <p:nvPicPr>
            <p:cNvPr id="22" name="Picture 5" descr="fig0804"/>
            <p:cNvPicPr>
              <a:picLocks noChangeAspect="1" noChangeArrowheads="1"/>
            </p:cNvPicPr>
            <p:nvPr/>
          </p:nvPicPr>
          <p:blipFill>
            <a:blip r:embed="rId2"/>
            <a:srcRect/>
            <a:stretch>
              <a:fillRect/>
            </a:stretch>
          </p:blipFill>
          <p:spPr bwMode="auto">
            <a:xfrm>
              <a:off x="685800" y="2998788"/>
              <a:ext cx="3886200" cy="3478212"/>
            </a:xfrm>
            <a:prstGeom prst="rect">
              <a:avLst/>
            </a:prstGeom>
            <a:noFill/>
            <a:ln w="9525">
              <a:noFill/>
              <a:miter lim="800000"/>
              <a:headEnd/>
              <a:tailEnd/>
            </a:ln>
          </p:spPr>
        </p:pic>
        <p:pic>
          <p:nvPicPr>
            <p:cNvPr id="18" name="Picture 2"/>
            <p:cNvPicPr>
              <a:picLocks noChangeAspect="1" noChangeArrowheads="1"/>
            </p:cNvPicPr>
            <p:nvPr/>
          </p:nvPicPr>
          <p:blipFill>
            <a:blip r:embed="rId3"/>
            <a:srcRect/>
            <a:stretch>
              <a:fillRect/>
            </a:stretch>
          </p:blipFill>
          <p:spPr bwMode="auto">
            <a:xfrm>
              <a:off x="2667000" y="3429001"/>
              <a:ext cx="1238250" cy="563832"/>
            </a:xfrm>
            <a:prstGeom prst="rect">
              <a:avLst/>
            </a:prstGeom>
            <a:noFill/>
            <a:ln w="9525">
              <a:noFill/>
              <a:miter lim="800000"/>
              <a:headEnd/>
              <a:tailEnd/>
            </a:ln>
          </p:spPr>
        </p:pic>
        <p:pic>
          <p:nvPicPr>
            <p:cNvPr id="19" name="Picture 2"/>
            <p:cNvPicPr>
              <a:picLocks noChangeAspect="1" noChangeArrowheads="1"/>
            </p:cNvPicPr>
            <p:nvPr/>
          </p:nvPicPr>
          <p:blipFill>
            <a:blip r:embed="rId3"/>
            <a:srcRect/>
            <a:stretch>
              <a:fillRect/>
            </a:stretch>
          </p:blipFill>
          <p:spPr bwMode="auto">
            <a:xfrm>
              <a:off x="2765502" y="4859376"/>
              <a:ext cx="1238250" cy="485775"/>
            </a:xfrm>
            <a:prstGeom prst="rect">
              <a:avLst/>
            </a:prstGeom>
            <a:noFill/>
            <a:ln w="9525">
              <a:noFill/>
              <a:miter lim="800000"/>
              <a:headEnd/>
              <a:tailEnd/>
            </a:ln>
          </p:spPr>
        </p:pic>
        <p:pic>
          <p:nvPicPr>
            <p:cNvPr id="21" name="Picture 2"/>
            <p:cNvPicPr>
              <a:picLocks noChangeAspect="1" noChangeArrowheads="1"/>
            </p:cNvPicPr>
            <p:nvPr/>
          </p:nvPicPr>
          <p:blipFill>
            <a:blip r:embed="rId3"/>
            <a:srcRect/>
            <a:stretch>
              <a:fillRect/>
            </a:stretch>
          </p:blipFill>
          <p:spPr bwMode="auto">
            <a:xfrm>
              <a:off x="1219200" y="5105401"/>
              <a:ext cx="1238250" cy="838200"/>
            </a:xfrm>
            <a:prstGeom prst="rect">
              <a:avLst/>
            </a:prstGeom>
            <a:noFill/>
            <a:ln w="9525">
              <a:noFill/>
              <a:miter lim="800000"/>
              <a:headEnd/>
              <a:tailEnd/>
            </a:ln>
          </p:spPr>
        </p:pic>
        <p:cxnSp>
          <p:nvCxnSpPr>
            <p:cNvPr id="23" name="Straight Connector 12"/>
            <p:cNvCxnSpPr>
              <a:cxnSpLocks noChangeShapeType="1"/>
            </p:cNvCxnSpPr>
            <p:nvPr/>
          </p:nvCxnSpPr>
          <p:spPr bwMode="auto">
            <a:xfrm rot="5400000">
              <a:off x="1447547" y="3581087"/>
              <a:ext cx="2591307" cy="2590800"/>
            </a:xfrm>
            <a:prstGeom prst="line">
              <a:avLst/>
            </a:prstGeom>
            <a:noFill/>
            <a:ln w="38100" algn="ctr">
              <a:solidFill>
                <a:srgbClr val="FF0000"/>
              </a:solidFill>
              <a:round/>
              <a:headEnd/>
              <a:tailEnd/>
            </a:ln>
          </p:spPr>
        </p:cxnSp>
      </p:grpSp>
      <p:grpSp>
        <p:nvGrpSpPr>
          <p:cNvPr id="26" name="Group 25"/>
          <p:cNvGrpSpPr/>
          <p:nvPr/>
        </p:nvGrpSpPr>
        <p:grpSpPr>
          <a:xfrm>
            <a:off x="6248400" y="762000"/>
            <a:ext cx="2667000" cy="1786053"/>
            <a:chOff x="6248400" y="762000"/>
            <a:chExt cx="2667000" cy="1786053"/>
          </a:xfrm>
        </p:grpSpPr>
        <p:grpSp>
          <p:nvGrpSpPr>
            <p:cNvPr id="2" name="Group 15"/>
            <p:cNvGrpSpPr>
              <a:grpSpLocks/>
            </p:cNvGrpSpPr>
            <p:nvPr/>
          </p:nvGrpSpPr>
          <p:grpSpPr bwMode="auto">
            <a:xfrm>
              <a:off x="6248400" y="914400"/>
              <a:ext cx="2667000" cy="1557338"/>
              <a:chOff x="6248400" y="990389"/>
              <a:chExt cx="2666999" cy="1557965"/>
            </a:xfrm>
          </p:grpSpPr>
          <p:pic>
            <p:nvPicPr>
              <p:cNvPr id="20491" name="Picture 8"/>
              <p:cNvPicPr>
                <a:picLocks noChangeAspect="1" noChangeArrowheads="1"/>
              </p:cNvPicPr>
              <p:nvPr/>
            </p:nvPicPr>
            <p:blipFill>
              <a:blip r:embed="rId4"/>
              <a:srcRect/>
              <a:stretch>
                <a:fillRect/>
              </a:stretch>
            </p:blipFill>
            <p:spPr bwMode="auto">
              <a:xfrm>
                <a:off x="6248400" y="990389"/>
                <a:ext cx="2666999" cy="1448011"/>
              </a:xfrm>
              <a:prstGeom prst="rect">
                <a:avLst/>
              </a:prstGeom>
              <a:noFill/>
              <a:ln w="9525">
                <a:noFill/>
                <a:miter lim="800000"/>
                <a:headEnd/>
                <a:tailEnd/>
              </a:ln>
            </p:spPr>
          </p:pic>
          <p:sp>
            <p:nvSpPr>
              <p:cNvPr id="20492" name="Rectangle 9"/>
              <p:cNvSpPr>
                <a:spLocks noChangeArrowheads="1"/>
              </p:cNvSpPr>
              <p:nvPr/>
            </p:nvSpPr>
            <p:spPr bwMode="auto">
              <a:xfrm>
                <a:off x="7162800" y="2209800"/>
                <a:ext cx="609600" cy="304800"/>
              </a:xfrm>
              <a:prstGeom prst="rect">
                <a:avLst/>
              </a:prstGeom>
              <a:solidFill>
                <a:schemeClr val="bg1"/>
              </a:solidFill>
              <a:ln w="19050" algn="ctr">
                <a:solidFill>
                  <a:schemeClr val="tx1"/>
                </a:solidFill>
                <a:round/>
                <a:headEnd/>
                <a:tailEnd/>
              </a:ln>
            </p:spPr>
            <p:txBody>
              <a:bodyPr/>
              <a:lstStyle/>
              <a:p>
                <a:endParaRPr lang="en-US"/>
              </a:p>
            </p:txBody>
          </p:sp>
          <p:sp>
            <p:nvSpPr>
              <p:cNvPr id="20493" name="TextBox 10"/>
              <p:cNvSpPr txBox="1">
                <a:spLocks noChangeArrowheads="1"/>
              </p:cNvSpPr>
              <p:nvPr/>
            </p:nvSpPr>
            <p:spPr bwMode="auto">
              <a:xfrm>
                <a:off x="7315200" y="2209800"/>
                <a:ext cx="304800" cy="338554"/>
              </a:xfrm>
              <a:prstGeom prst="rect">
                <a:avLst/>
              </a:prstGeom>
              <a:noFill/>
              <a:ln w="9525">
                <a:noFill/>
                <a:miter lim="800000"/>
                <a:headEnd/>
                <a:tailEnd/>
              </a:ln>
            </p:spPr>
            <p:txBody>
              <a:bodyPr>
                <a:spAutoFit/>
              </a:bodyPr>
              <a:lstStyle/>
              <a:p>
                <a:r>
                  <a:rPr lang="en-US" sz="1600"/>
                  <a:t>3</a:t>
                </a:r>
              </a:p>
            </p:txBody>
          </p:sp>
        </p:grpSp>
        <p:sp>
          <p:nvSpPr>
            <p:cNvPr id="14" name="Rounded Rectangle 13"/>
            <p:cNvSpPr/>
            <p:nvPr/>
          </p:nvSpPr>
          <p:spPr bwMode="auto">
            <a:xfrm>
              <a:off x="6597804" y="762000"/>
              <a:ext cx="1905000" cy="1066800"/>
            </a:xfrm>
            <a:prstGeom prst="round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5" name="Rounded Rectangle 24"/>
            <p:cNvSpPr/>
            <p:nvPr/>
          </p:nvSpPr>
          <p:spPr bwMode="auto">
            <a:xfrm>
              <a:off x="6934200" y="2014653"/>
              <a:ext cx="1066800" cy="53340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4"/>
          <p:cNvSpPr>
            <a:spLocks noGrp="1"/>
          </p:cNvSpPr>
          <p:nvPr>
            <p:ph type="ftr" sz="quarter" idx="11"/>
          </p:nvPr>
        </p:nvSpPr>
        <p:spPr>
          <a:noFill/>
        </p:spPr>
        <p:txBody>
          <a:bodyPr/>
          <a:lstStyle/>
          <a:p>
            <a:r>
              <a:rPr lang="en-US">
                <a:ea typeface="ＭＳ Ｐゴシック" charset="-128"/>
              </a:rPr>
              <a:t>NJIT   ECE 271   Dr. Serhiy Levkov</a:t>
            </a:r>
          </a:p>
        </p:txBody>
      </p:sp>
      <p:sp>
        <p:nvSpPr>
          <p:cNvPr id="20483" name="Slide Number Placeholder 5"/>
          <p:cNvSpPr>
            <a:spLocks noGrp="1"/>
          </p:cNvSpPr>
          <p:nvPr>
            <p:ph type="sldNum" sz="quarter" idx="12"/>
          </p:nvPr>
        </p:nvSpPr>
        <p:spPr>
          <a:noFill/>
        </p:spPr>
        <p:txBody>
          <a:bodyPr/>
          <a:lstStyle/>
          <a:p>
            <a:r>
              <a:rPr lang="en-US" dirty="0"/>
              <a:t> </a:t>
            </a:r>
            <a:r>
              <a:rPr lang="en-US" dirty="0" smtClean="0"/>
              <a:t>Topic 9</a:t>
            </a:r>
            <a:r>
              <a:rPr lang="en-US" b="1" dirty="0" smtClean="0"/>
              <a:t> </a:t>
            </a:r>
            <a:r>
              <a:rPr lang="en-US" b="1" dirty="0"/>
              <a:t>- </a:t>
            </a:r>
            <a:fld id="{25512BCD-4747-48DB-8FB6-13EA14A7903F}" type="slidenum">
              <a:rPr lang="en-US" b="1"/>
              <a:pPr/>
              <a:t>12</a:t>
            </a:fld>
            <a:endParaRPr lang="en-US" b="1" dirty="0"/>
          </a:p>
        </p:txBody>
      </p:sp>
      <p:sp>
        <p:nvSpPr>
          <p:cNvPr id="20484" name="Rectangle 2"/>
          <p:cNvSpPr>
            <a:spLocks noGrp="1" noChangeArrowheads="1"/>
          </p:cNvSpPr>
          <p:nvPr>
            <p:ph type="title"/>
          </p:nvPr>
        </p:nvSpPr>
        <p:spPr>
          <a:xfrm>
            <a:off x="685800" y="-76200"/>
            <a:ext cx="7772400" cy="990600"/>
          </a:xfrm>
        </p:spPr>
        <p:txBody>
          <a:bodyPr/>
          <a:lstStyle/>
          <a:p>
            <a:pPr eaLnBrk="1" hangingPunct="1"/>
            <a:r>
              <a:rPr lang="en-US" smtClean="0"/>
              <a:t>Latch Static Memory Cell</a:t>
            </a:r>
          </a:p>
        </p:txBody>
      </p:sp>
      <p:sp>
        <p:nvSpPr>
          <p:cNvPr id="20485" name="Rectangle 3"/>
          <p:cNvSpPr>
            <a:spLocks noGrp="1" noChangeArrowheads="1"/>
          </p:cNvSpPr>
          <p:nvPr>
            <p:ph type="body" idx="1"/>
          </p:nvPr>
        </p:nvSpPr>
        <p:spPr>
          <a:xfrm>
            <a:off x="5029200" y="2667000"/>
            <a:ext cx="3886200" cy="3733800"/>
          </a:xfrm>
        </p:spPr>
        <p:txBody>
          <a:bodyPr/>
          <a:lstStyle/>
          <a:p>
            <a:pPr eaLnBrk="1" hangingPunct="1"/>
            <a:r>
              <a:rPr lang="en-US" sz="1800" dirty="0" smtClean="0"/>
              <a:t>The equilibrium operating points are given by the intersection of the two VTC curves.</a:t>
            </a:r>
          </a:p>
        </p:txBody>
      </p:sp>
      <p:sp>
        <p:nvSpPr>
          <p:cNvPr id="8" name="Rectangle 3"/>
          <p:cNvSpPr txBox="1">
            <a:spLocks noChangeArrowheads="1"/>
          </p:cNvSpPr>
          <p:nvPr/>
        </p:nvSpPr>
        <p:spPr bwMode="auto">
          <a:xfrm>
            <a:off x="381000" y="990600"/>
            <a:ext cx="5410200" cy="1600200"/>
          </a:xfrm>
          <a:prstGeom prst="rect">
            <a:avLst/>
          </a:prstGeom>
          <a:noFill/>
          <a:ln w="9525">
            <a:noFill/>
            <a:miter lim="800000"/>
            <a:headEnd/>
            <a:tailEnd/>
          </a:ln>
        </p:spPr>
        <p:txBody>
          <a:bodyPr/>
          <a:lstStyle/>
          <a:p>
            <a:pPr marL="342900" indent="-342900" eaLnBrk="1" hangingPunct="1">
              <a:lnSpc>
                <a:spcPct val="90000"/>
              </a:lnSpc>
              <a:spcBef>
                <a:spcPct val="20000"/>
              </a:spcBef>
              <a:buFontTx/>
              <a:buChar char="•"/>
              <a:defRPr/>
            </a:pPr>
            <a:r>
              <a:rPr lang="en-US" sz="1800" kern="0" dirty="0">
                <a:latin typeface="+mn-lt"/>
                <a:cs typeface="ＭＳ Ｐゴシック" charset="-128"/>
              </a:rPr>
              <a:t>The behavior of the cell can be understood by analyzing its VTC.</a:t>
            </a:r>
          </a:p>
          <a:p>
            <a:pPr marL="342900" indent="-342900" eaLnBrk="1" hangingPunct="1">
              <a:lnSpc>
                <a:spcPct val="90000"/>
              </a:lnSpc>
              <a:spcBef>
                <a:spcPct val="20000"/>
              </a:spcBef>
              <a:buFontTx/>
              <a:buChar char="•"/>
              <a:defRPr/>
            </a:pPr>
            <a:r>
              <a:rPr lang="en-US" sz="1800" kern="0" dirty="0">
                <a:latin typeface="+mn-lt"/>
                <a:cs typeface="ＭＳ Ｐゴシック" charset="-128"/>
              </a:rPr>
              <a:t>Blue curve is the VTC of the two cascaded inverters 1 and 2.</a:t>
            </a:r>
          </a:p>
          <a:p>
            <a:pPr marL="342900" indent="-342900" eaLnBrk="1" hangingPunct="1">
              <a:lnSpc>
                <a:spcPct val="90000"/>
              </a:lnSpc>
              <a:spcBef>
                <a:spcPct val="20000"/>
              </a:spcBef>
              <a:buFontTx/>
              <a:buChar char="•"/>
              <a:defRPr/>
            </a:pPr>
            <a:r>
              <a:rPr lang="en-US" sz="1800" kern="0" dirty="0">
                <a:latin typeface="+mn-lt"/>
                <a:cs typeface="ＭＳ Ｐゴシック" charset="-128"/>
              </a:rPr>
              <a:t>The red line (slope=1) is the VTC of the unit feedback 3.</a:t>
            </a:r>
          </a:p>
          <a:p>
            <a:pPr marL="342900" indent="-342900" eaLnBrk="1" hangingPunct="1">
              <a:lnSpc>
                <a:spcPct val="90000"/>
              </a:lnSpc>
              <a:spcBef>
                <a:spcPct val="20000"/>
              </a:spcBef>
              <a:buFontTx/>
              <a:buChar char="•"/>
              <a:defRPr/>
            </a:pPr>
            <a:endParaRPr lang="en-US" sz="1800" kern="0" dirty="0">
              <a:latin typeface="+mn-lt"/>
              <a:cs typeface="ＭＳ Ｐゴシック" charset="-128"/>
            </a:endParaRPr>
          </a:p>
        </p:txBody>
      </p:sp>
      <p:grpSp>
        <p:nvGrpSpPr>
          <p:cNvPr id="14" name="Group 13"/>
          <p:cNvGrpSpPr/>
          <p:nvPr/>
        </p:nvGrpSpPr>
        <p:grpSpPr>
          <a:xfrm>
            <a:off x="685800" y="2998788"/>
            <a:ext cx="3886200" cy="3478212"/>
            <a:chOff x="685800" y="2998788"/>
            <a:chExt cx="3886200" cy="3478212"/>
          </a:xfrm>
        </p:grpSpPr>
        <p:pic>
          <p:nvPicPr>
            <p:cNvPr id="15" name="Picture 5" descr="fig0804"/>
            <p:cNvPicPr>
              <a:picLocks noChangeAspect="1" noChangeArrowheads="1"/>
            </p:cNvPicPr>
            <p:nvPr/>
          </p:nvPicPr>
          <p:blipFill>
            <a:blip r:embed="rId2"/>
            <a:srcRect/>
            <a:stretch>
              <a:fillRect/>
            </a:stretch>
          </p:blipFill>
          <p:spPr bwMode="auto">
            <a:xfrm>
              <a:off x="685800" y="2998788"/>
              <a:ext cx="3886200" cy="3478212"/>
            </a:xfrm>
            <a:prstGeom prst="rect">
              <a:avLst/>
            </a:prstGeom>
            <a:noFill/>
            <a:ln w="9525">
              <a:noFill/>
              <a:miter lim="800000"/>
              <a:headEnd/>
              <a:tailEnd/>
            </a:ln>
          </p:spPr>
        </p:pic>
        <p:pic>
          <p:nvPicPr>
            <p:cNvPr id="16" name="Picture 2"/>
            <p:cNvPicPr>
              <a:picLocks noChangeAspect="1" noChangeArrowheads="1"/>
            </p:cNvPicPr>
            <p:nvPr/>
          </p:nvPicPr>
          <p:blipFill>
            <a:blip r:embed="rId3"/>
            <a:srcRect/>
            <a:stretch>
              <a:fillRect/>
            </a:stretch>
          </p:blipFill>
          <p:spPr bwMode="auto">
            <a:xfrm>
              <a:off x="2194935" y="3408555"/>
              <a:ext cx="1238250" cy="485775"/>
            </a:xfrm>
            <a:prstGeom prst="rect">
              <a:avLst/>
            </a:prstGeom>
            <a:noFill/>
            <a:ln w="9525">
              <a:noFill/>
              <a:miter lim="800000"/>
              <a:headEnd/>
              <a:tailEnd/>
            </a:ln>
          </p:spPr>
        </p:pic>
        <p:pic>
          <p:nvPicPr>
            <p:cNvPr id="17" name="Picture 2"/>
            <p:cNvPicPr>
              <a:picLocks noChangeAspect="1" noChangeArrowheads="1"/>
            </p:cNvPicPr>
            <p:nvPr/>
          </p:nvPicPr>
          <p:blipFill>
            <a:blip r:embed="rId3"/>
            <a:srcRect/>
            <a:stretch>
              <a:fillRect/>
            </a:stretch>
          </p:blipFill>
          <p:spPr bwMode="auto">
            <a:xfrm>
              <a:off x="2952750" y="4924425"/>
              <a:ext cx="1238250" cy="485775"/>
            </a:xfrm>
            <a:prstGeom prst="rect">
              <a:avLst/>
            </a:prstGeom>
            <a:noFill/>
            <a:ln w="9525">
              <a:noFill/>
              <a:miter lim="800000"/>
              <a:headEnd/>
              <a:tailEnd/>
            </a:ln>
          </p:spPr>
        </p:pic>
        <p:pic>
          <p:nvPicPr>
            <p:cNvPr id="19" name="Picture 2"/>
            <p:cNvPicPr>
              <a:picLocks noChangeAspect="1" noChangeArrowheads="1"/>
            </p:cNvPicPr>
            <p:nvPr/>
          </p:nvPicPr>
          <p:blipFill>
            <a:blip r:embed="rId3"/>
            <a:srcRect/>
            <a:stretch>
              <a:fillRect/>
            </a:stretch>
          </p:blipFill>
          <p:spPr bwMode="auto">
            <a:xfrm>
              <a:off x="1066800" y="5105401"/>
              <a:ext cx="900544" cy="609599"/>
            </a:xfrm>
            <a:prstGeom prst="rect">
              <a:avLst/>
            </a:prstGeom>
            <a:noFill/>
            <a:ln w="9525">
              <a:noFill/>
              <a:miter lim="800000"/>
              <a:headEnd/>
              <a:tailEnd/>
            </a:ln>
          </p:spPr>
        </p:pic>
        <p:cxnSp>
          <p:nvCxnSpPr>
            <p:cNvPr id="20" name="Straight Connector 12"/>
            <p:cNvCxnSpPr>
              <a:cxnSpLocks noChangeShapeType="1"/>
            </p:cNvCxnSpPr>
            <p:nvPr/>
          </p:nvCxnSpPr>
          <p:spPr bwMode="auto">
            <a:xfrm rot="5400000">
              <a:off x="1447547" y="3581087"/>
              <a:ext cx="2591307" cy="2590800"/>
            </a:xfrm>
            <a:prstGeom prst="line">
              <a:avLst/>
            </a:prstGeom>
            <a:noFill/>
            <a:ln w="38100" algn="ctr">
              <a:solidFill>
                <a:srgbClr val="FF0000"/>
              </a:solidFill>
              <a:round/>
              <a:headEnd/>
              <a:tailEnd/>
            </a:ln>
          </p:spPr>
        </p:cxnSp>
      </p:grpSp>
      <p:grpSp>
        <p:nvGrpSpPr>
          <p:cNvPr id="28" name="Group 27"/>
          <p:cNvGrpSpPr/>
          <p:nvPr/>
        </p:nvGrpSpPr>
        <p:grpSpPr>
          <a:xfrm>
            <a:off x="6248400" y="762000"/>
            <a:ext cx="2667000" cy="1786053"/>
            <a:chOff x="6248400" y="762000"/>
            <a:chExt cx="2667000" cy="1786053"/>
          </a:xfrm>
        </p:grpSpPr>
        <p:grpSp>
          <p:nvGrpSpPr>
            <p:cNvPr id="29" name="Group 15"/>
            <p:cNvGrpSpPr>
              <a:grpSpLocks/>
            </p:cNvGrpSpPr>
            <p:nvPr/>
          </p:nvGrpSpPr>
          <p:grpSpPr bwMode="auto">
            <a:xfrm>
              <a:off x="6248400" y="914400"/>
              <a:ext cx="2667000" cy="1557336"/>
              <a:chOff x="6248400" y="990389"/>
              <a:chExt cx="2666999" cy="1557965"/>
            </a:xfrm>
          </p:grpSpPr>
          <p:pic>
            <p:nvPicPr>
              <p:cNvPr id="32" name="Picture 8"/>
              <p:cNvPicPr>
                <a:picLocks noChangeAspect="1" noChangeArrowheads="1"/>
              </p:cNvPicPr>
              <p:nvPr/>
            </p:nvPicPr>
            <p:blipFill>
              <a:blip r:embed="rId4"/>
              <a:srcRect/>
              <a:stretch>
                <a:fillRect/>
              </a:stretch>
            </p:blipFill>
            <p:spPr bwMode="auto">
              <a:xfrm>
                <a:off x="6248400" y="990389"/>
                <a:ext cx="2666999" cy="1448011"/>
              </a:xfrm>
              <a:prstGeom prst="rect">
                <a:avLst/>
              </a:prstGeom>
              <a:noFill/>
              <a:ln w="9525">
                <a:noFill/>
                <a:miter lim="800000"/>
                <a:headEnd/>
                <a:tailEnd/>
              </a:ln>
            </p:spPr>
          </p:pic>
          <p:sp>
            <p:nvSpPr>
              <p:cNvPr id="33" name="Rectangle 9"/>
              <p:cNvSpPr>
                <a:spLocks noChangeArrowheads="1"/>
              </p:cNvSpPr>
              <p:nvPr/>
            </p:nvSpPr>
            <p:spPr bwMode="auto">
              <a:xfrm>
                <a:off x="7162800" y="2209800"/>
                <a:ext cx="609600" cy="304800"/>
              </a:xfrm>
              <a:prstGeom prst="rect">
                <a:avLst/>
              </a:prstGeom>
              <a:solidFill>
                <a:schemeClr val="bg1"/>
              </a:solidFill>
              <a:ln w="19050" algn="ctr">
                <a:solidFill>
                  <a:schemeClr val="tx1"/>
                </a:solidFill>
                <a:round/>
                <a:headEnd/>
                <a:tailEnd/>
              </a:ln>
            </p:spPr>
            <p:txBody>
              <a:bodyPr/>
              <a:lstStyle/>
              <a:p>
                <a:endParaRPr lang="en-US"/>
              </a:p>
            </p:txBody>
          </p:sp>
          <p:sp>
            <p:nvSpPr>
              <p:cNvPr id="34" name="TextBox 10"/>
              <p:cNvSpPr txBox="1">
                <a:spLocks noChangeArrowheads="1"/>
              </p:cNvSpPr>
              <p:nvPr/>
            </p:nvSpPr>
            <p:spPr bwMode="auto">
              <a:xfrm>
                <a:off x="7315200" y="2209800"/>
                <a:ext cx="304800" cy="338554"/>
              </a:xfrm>
              <a:prstGeom prst="rect">
                <a:avLst/>
              </a:prstGeom>
              <a:noFill/>
              <a:ln w="9525">
                <a:noFill/>
                <a:miter lim="800000"/>
                <a:headEnd/>
                <a:tailEnd/>
              </a:ln>
            </p:spPr>
            <p:txBody>
              <a:bodyPr>
                <a:spAutoFit/>
              </a:bodyPr>
              <a:lstStyle/>
              <a:p>
                <a:r>
                  <a:rPr lang="en-US" sz="1600"/>
                  <a:t>3</a:t>
                </a:r>
              </a:p>
            </p:txBody>
          </p:sp>
        </p:grpSp>
        <p:sp>
          <p:nvSpPr>
            <p:cNvPr id="30" name="Rounded Rectangle 29"/>
            <p:cNvSpPr/>
            <p:nvPr/>
          </p:nvSpPr>
          <p:spPr bwMode="auto">
            <a:xfrm>
              <a:off x="6597804" y="762000"/>
              <a:ext cx="1905000" cy="1066800"/>
            </a:xfrm>
            <a:prstGeom prst="round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1" name="Rounded Rectangle 30"/>
            <p:cNvSpPr/>
            <p:nvPr/>
          </p:nvSpPr>
          <p:spPr bwMode="auto">
            <a:xfrm>
              <a:off x="6934200" y="2014653"/>
              <a:ext cx="1066800" cy="53340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4"/>
          <p:cNvSpPr>
            <a:spLocks noGrp="1"/>
          </p:cNvSpPr>
          <p:nvPr>
            <p:ph type="ftr" sz="quarter" idx="11"/>
          </p:nvPr>
        </p:nvSpPr>
        <p:spPr>
          <a:noFill/>
        </p:spPr>
        <p:txBody>
          <a:bodyPr/>
          <a:lstStyle/>
          <a:p>
            <a:r>
              <a:rPr lang="en-US">
                <a:ea typeface="ＭＳ Ｐゴシック" charset="-128"/>
              </a:rPr>
              <a:t>NJIT   ECE 271   Dr. Serhiy Levkov</a:t>
            </a:r>
          </a:p>
        </p:txBody>
      </p:sp>
      <p:sp>
        <p:nvSpPr>
          <p:cNvPr id="20483" name="Slide Number Placeholder 5"/>
          <p:cNvSpPr>
            <a:spLocks noGrp="1"/>
          </p:cNvSpPr>
          <p:nvPr>
            <p:ph type="sldNum" sz="quarter" idx="12"/>
          </p:nvPr>
        </p:nvSpPr>
        <p:spPr>
          <a:noFill/>
        </p:spPr>
        <p:txBody>
          <a:bodyPr/>
          <a:lstStyle/>
          <a:p>
            <a:r>
              <a:rPr lang="en-US" dirty="0"/>
              <a:t> </a:t>
            </a:r>
            <a:r>
              <a:rPr lang="en-US" dirty="0" smtClean="0"/>
              <a:t>Topic 9</a:t>
            </a:r>
            <a:r>
              <a:rPr lang="en-US" b="1" dirty="0" smtClean="0"/>
              <a:t> </a:t>
            </a:r>
            <a:r>
              <a:rPr lang="en-US" b="1" dirty="0"/>
              <a:t>- </a:t>
            </a:r>
            <a:fld id="{25512BCD-4747-48DB-8FB6-13EA14A7903F}" type="slidenum">
              <a:rPr lang="en-US" b="1"/>
              <a:pPr/>
              <a:t>13</a:t>
            </a:fld>
            <a:endParaRPr lang="en-US" b="1" dirty="0"/>
          </a:p>
        </p:txBody>
      </p:sp>
      <p:sp>
        <p:nvSpPr>
          <p:cNvPr id="20484" name="Rectangle 2"/>
          <p:cNvSpPr>
            <a:spLocks noGrp="1" noChangeArrowheads="1"/>
          </p:cNvSpPr>
          <p:nvPr>
            <p:ph type="title"/>
          </p:nvPr>
        </p:nvSpPr>
        <p:spPr>
          <a:xfrm>
            <a:off x="685800" y="-76200"/>
            <a:ext cx="7772400" cy="990600"/>
          </a:xfrm>
        </p:spPr>
        <p:txBody>
          <a:bodyPr/>
          <a:lstStyle/>
          <a:p>
            <a:pPr eaLnBrk="1" hangingPunct="1"/>
            <a:r>
              <a:rPr lang="en-US" smtClean="0"/>
              <a:t>Latch Static Memory Cell</a:t>
            </a:r>
          </a:p>
        </p:txBody>
      </p:sp>
      <p:sp>
        <p:nvSpPr>
          <p:cNvPr id="20485" name="Rectangle 3"/>
          <p:cNvSpPr>
            <a:spLocks noGrp="1" noChangeArrowheads="1"/>
          </p:cNvSpPr>
          <p:nvPr>
            <p:ph type="body" idx="1"/>
          </p:nvPr>
        </p:nvSpPr>
        <p:spPr>
          <a:xfrm>
            <a:off x="5029200" y="2667000"/>
            <a:ext cx="3886200" cy="3733800"/>
          </a:xfrm>
        </p:spPr>
        <p:txBody>
          <a:bodyPr/>
          <a:lstStyle/>
          <a:p>
            <a:pPr eaLnBrk="1" hangingPunct="1"/>
            <a:r>
              <a:rPr lang="en-US" sz="1800" dirty="0" smtClean="0"/>
              <a:t>The equilibrium operating points are given by the intersection of the two VTC curves.</a:t>
            </a:r>
          </a:p>
          <a:p>
            <a:pPr eaLnBrk="1" hangingPunct="1"/>
            <a:r>
              <a:rPr lang="en-US" sz="1800" dirty="0" smtClean="0"/>
              <a:t>There are </a:t>
            </a:r>
            <a:r>
              <a:rPr lang="en-US" sz="1800" b="1" dirty="0" smtClean="0"/>
              <a:t>two stable Q-points</a:t>
            </a:r>
            <a:r>
              <a:rPr lang="en-US" sz="1800" dirty="0" smtClean="0"/>
              <a:t>: </a:t>
            </a:r>
            <a:br>
              <a:rPr lang="en-US" sz="1800" dirty="0" smtClean="0"/>
            </a:br>
            <a:r>
              <a:rPr lang="en-US" sz="1800" i="1" dirty="0" err="1" smtClean="0"/>
              <a:t>v</a:t>
            </a:r>
            <a:r>
              <a:rPr lang="en-US" sz="1800" i="1" baseline="-25000" dirty="0" err="1" smtClean="0"/>
              <a:t>I</a:t>
            </a:r>
            <a:r>
              <a:rPr lang="en-US" sz="1800" dirty="0" smtClean="0"/>
              <a:t>  =</a:t>
            </a:r>
            <a:r>
              <a:rPr lang="en-US" sz="1800" i="1" dirty="0" smtClean="0"/>
              <a:t> </a:t>
            </a:r>
            <a:r>
              <a:rPr lang="en-US" sz="1800" i="1" dirty="0" err="1" smtClean="0"/>
              <a:t>v</a:t>
            </a:r>
            <a:r>
              <a:rPr lang="en-US" sz="1800" i="1" baseline="-25000" dirty="0" err="1" smtClean="0"/>
              <a:t>O</a:t>
            </a:r>
            <a:r>
              <a:rPr lang="en-US" sz="1800" dirty="0" smtClean="0"/>
              <a:t> =</a:t>
            </a:r>
            <a:r>
              <a:rPr lang="en-US" sz="1800" i="1" dirty="0" smtClean="0"/>
              <a:t> </a:t>
            </a:r>
            <a:r>
              <a:rPr lang="en-US" sz="1800" i="1" dirty="0" err="1" smtClean="0"/>
              <a:t>v</a:t>
            </a:r>
            <a:r>
              <a:rPr lang="en-US" sz="1800" i="1" baseline="-25000" dirty="0" err="1" smtClean="0"/>
              <a:t>H</a:t>
            </a:r>
            <a:r>
              <a:rPr lang="en-US" sz="1800" dirty="0" smtClean="0"/>
              <a:t>    and   </a:t>
            </a:r>
            <a:r>
              <a:rPr lang="en-US" sz="1800" i="1" dirty="0" err="1" smtClean="0"/>
              <a:t>v</a:t>
            </a:r>
            <a:r>
              <a:rPr lang="en-US" sz="1800" i="1" baseline="-25000" dirty="0" err="1" smtClean="0"/>
              <a:t>I</a:t>
            </a:r>
            <a:r>
              <a:rPr lang="en-US" sz="1800" dirty="0" smtClean="0"/>
              <a:t>  =</a:t>
            </a:r>
            <a:r>
              <a:rPr lang="en-US" sz="1800" i="1" dirty="0" smtClean="0"/>
              <a:t> </a:t>
            </a:r>
            <a:r>
              <a:rPr lang="en-US" sz="1800" i="1" dirty="0" err="1" smtClean="0"/>
              <a:t>v</a:t>
            </a:r>
            <a:r>
              <a:rPr lang="en-US" sz="1800" i="1" baseline="-25000" dirty="0" err="1" smtClean="0"/>
              <a:t>O</a:t>
            </a:r>
            <a:r>
              <a:rPr lang="en-US" sz="1800" dirty="0" smtClean="0"/>
              <a:t> =</a:t>
            </a:r>
            <a:r>
              <a:rPr lang="en-US" sz="1800" i="1" dirty="0" smtClean="0"/>
              <a:t> </a:t>
            </a:r>
            <a:r>
              <a:rPr lang="en-US" sz="1800" i="1" dirty="0" err="1" smtClean="0"/>
              <a:t>v</a:t>
            </a:r>
            <a:r>
              <a:rPr lang="en-US" sz="1800" i="1" baseline="-25000" dirty="0" err="1" smtClean="0"/>
              <a:t>L</a:t>
            </a:r>
            <a:r>
              <a:rPr lang="en-US" sz="1800" dirty="0" smtClean="0"/>
              <a:t> .</a:t>
            </a:r>
          </a:p>
          <a:p>
            <a:pPr eaLnBrk="1" hangingPunct="1">
              <a:buFontTx/>
              <a:buNone/>
            </a:pPr>
            <a:r>
              <a:rPr lang="en-US" sz="1800" dirty="0" smtClean="0"/>
              <a:t>	Small deviations from those two points will cause the cell to return into themselves.  </a:t>
            </a:r>
          </a:p>
        </p:txBody>
      </p:sp>
      <p:sp>
        <p:nvSpPr>
          <p:cNvPr id="8" name="Rectangle 3"/>
          <p:cNvSpPr txBox="1">
            <a:spLocks noChangeArrowheads="1"/>
          </p:cNvSpPr>
          <p:nvPr/>
        </p:nvSpPr>
        <p:spPr bwMode="auto">
          <a:xfrm>
            <a:off x="381000" y="990600"/>
            <a:ext cx="5410200" cy="1600200"/>
          </a:xfrm>
          <a:prstGeom prst="rect">
            <a:avLst/>
          </a:prstGeom>
          <a:noFill/>
          <a:ln w="9525">
            <a:noFill/>
            <a:miter lim="800000"/>
            <a:headEnd/>
            <a:tailEnd/>
          </a:ln>
        </p:spPr>
        <p:txBody>
          <a:bodyPr/>
          <a:lstStyle/>
          <a:p>
            <a:pPr marL="342900" indent="-342900" eaLnBrk="1" hangingPunct="1">
              <a:lnSpc>
                <a:spcPct val="90000"/>
              </a:lnSpc>
              <a:spcBef>
                <a:spcPct val="20000"/>
              </a:spcBef>
              <a:buFontTx/>
              <a:buChar char="•"/>
              <a:defRPr/>
            </a:pPr>
            <a:r>
              <a:rPr lang="en-US" sz="1800" kern="0" dirty="0">
                <a:latin typeface="+mn-lt"/>
                <a:cs typeface="ＭＳ Ｐゴシック" charset="-128"/>
              </a:rPr>
              <a:t>The behavior of the cell can be understood by analyzing its VTC.</a:t>
            </a:r>
          </a:p>
          <a:p>
            <a:pPr marL="342900" indent="-342900" eaLnBrk="1" hangingPunct="1">
              <a:lnSpc>
                <a:spcPct val="90000"/>
              </a:lnSpc>
              <a:spcBef>
                <a:spcPct val="20000"/>
              </a:spcBef>
              <a:buFontTx/>
              <a:buChar char="•"/>
              <a:defRPr/>
            </a:pPr>
            <a:r>
              <a:rPr lang="en-US" sz="1800" kern="0" dirty="0">
                <a:latin typeface="+mn-lt"/>
                <a:cs typeface="ＭＳ Ｐゴシック" charset="-128"/>
              </a:rPr>
              <a:t>Blue curve is the VTC of the two cascaded inverters 1 and 2.</a:t>
            </a:r>
          </a:p>
          <a:p>
            <a:pPr marL="342900" indent="-342900" eaLnBrk="1" hangingPunct="1">
              <a:lnSpc>
                <a:spcPct val="90000"/>
              </a:lnSpc>
              <a:spcBef>
                <a:spcPct val="20000"/>
              </a:spcBef>
              <a:buFontTx/>
              <a:buChar char="•"/>
              <a:defRPr/>
            </a:pPr>
            <a:r>
              <a:rPr lang="en-US" sz="1800" kern="0" dirty="0">
                <a:latin typeface="+mn-lt"/>
                <a:cs typeface="ＭＳ Ｐゴシック" charset="-128"/>
              </a:rPr>
              <a:t>The red line (slope=1) is the VTC of the unit feedback 3.</a:t>
            </a:r>
          </a:p>
          <a:p>
            <a:pPr marL="342900" indent="-342900" eaLnBrk="1" hangingPunct="1">
              <a:lnSpc>
                <a:spcPct val="90000"/>
              </a:lnSpc>
              <a:spcBef>
                <a:spcPct val="20000"/>
              </a:spcBef>
              <a:buFontTx/>
              <a:buChar char="•"/>
              <a:defRPr/>
            </a:pPr>
            <a:endParaRPr lang="en-US" sz="1800" kern="0" dirty="0">
              <a:latin typeface="+mn-lt"/>
              <a:cs typeface="ＭＳ Ｐゴシック" charset="-128"/>
            </a:endParaRPr>
          </a:p>
        </p:txBody>
      </p:sp>
      <p:grpSp>
        <p:nvGrpSpPr>
          <p:cNvPr id="14" name="Group 13"/>
          <p:cNvGrpSpPr/>
          <p:nvPr/>
        </p:nvGrpSpPr>
        <p:grpSpPr>
          <a:xfrm>
            <a:off x="685800" y="2998788"/>
            <a:ext cx="3886200" cy="3478212"/>
            <a:chOff x="685800" y="2998788"/>
            <a:chExt cx="3886200" cy="3478212"/>
          </a:xfrm>
        </p:grpSpPr>
        <p:pic>
          <p:nvPicPr>
            <p:cNvPr id="15" name="Picture 5" descr="fig0804"/>
            <p:cNvPicPr>
              <a:picLocks noChangeAspect="1" noChangeArrowheads="1"/>
            </p:cNvPicPr>
            <p:nvPr/>
          </p:nvPicPr>
          <p:blipFill>
            <a:blip r:embed="rId2"/>
            <a:srcRect/>
            <a:stretch>
              <a:fillRect/>
            </a:stretch>
          </p:blipFill>
          <p:spPr bwMode="auto">
            <a:xfrm>
              <a:off x="685800" y="2998788"/>
              <a:ext cx="3886200" cy="3478212"/>
            </a:xfrm>
            <a:prstGeom prst="rect">
              <a:avLst/>
            </a:prstGeom>
            <a:noFill/>
            <a:ln w="9525">
              <a:noFill/>
              <a:miter lim="800000"/>
              <a:headEnd/>
              <a:tailEnd/>
            </a:ln>
          </p:spPr>
        </p:pic>
        <p:pic>
          <p:nvPicPr>
            <p:cNvPr id="17" name="Picture 2"/>
            <p:cNvPicPr>
              <a:picLocks noChangeAspect="1" noChangeArrowheads="1"/>
            </p:cNvPicPr>
            <p:nvPr/>
          </p:nvPicPr>
          <p:blipFill>
            <a:blip r:embed="rId3"/>
            <a:srcRect/>
            <a:stretch>
              <a:fillRect/>
            </a:stretch>
          </p:blipFill>
          <p:spPr bwMode="auto">
            <a:xfrm>
              <a:off x="2952750" y="4924425"/>
              <a:ext cx="1238250" cy="485775"/>
            </a:xfrm>
            <a:prstGeom prst="rect">
              <a:avLst/>
            </a:prstGeom>
            <a:noFill/>
            <a:ln w="9525">
              <a:noFill/>
              <a:miter lim="800000"/>
              <a:headEnd/>
              <a:tailEnd/>
            </a:ln>
          </p:spPr>
        </p:pic>
        <p:cxnSp>
          <p:nvCxnSpPr>
            <p:cNvPr id="20" name="Straight Connector 12"/>
            <p:cNvCxnSpPr>
              <a:cxnSpLocks noChangeShapeType="1"/>
            </p:cNvCxnSpPr>
            <p:nvPr/>
          </p:nvCxnSpPr>
          <p:spPr bwMode="auto">
            <a:xfrm rot="5400000">
              <a:off x="1447547" y="3581087"/>
              <a:ext cx="2591307" cy="2590800"/>
            </a:xfrm>
            <a:prstGeom prst="line">
              <a:avLst/>
            </a:prstGeom>
            <a:noFill/>
            <a:ln w="38100" algn="ctr">
              <a:solidFill>
                <a:srgbClr val="FF0000"/>
              </a:solidFill>
              <a:round/>
              <a:headEnd/>
              <a:tailEnd/>
            </a:ln>
          </p:spPr>
        </p:cxnSp>
      </p:grpSp>
      <p:grpSp>
        <p:nvGrpSpPr>
          <p:cNvPr id="21" name="Group 20"/>
          <p:cNvGrpSpPr/>
          <p:nvPr/>
        </p:nvGrpSpPr>
        <p:grpSpPr>
          <a:xfrm>
            <a:off x="6248400" y="762000"/>
            <a:ext cx="2667000" cy="1786053"/>
            <a:chOff x="6248400" y="762000"/>
            <a:chExt cx="2667000" cy="1786053"/>
          </a:xfrm>
        </p:grpSpPr>
        <p:grpSp>
          <p:nvGrpSpPr>
            <p:cNvPr id="22" name="Group 15"/>
            <p:cNvGrpSpPr>
              <a:grpSpLocks/>
            </p:cNvGrpSpPr>
            <p:nvPr/>
          </p:nvGrpSpPr>
          <p:grpSpPr bwMode="auto">
            <a:xfrm>
              <a:off x="6248400" y="914400"/>
              <a:ext cx="2667000" cy="1557336"/>
              <a:chOff x="6248400" y="990389"/>
              <a:chExt cx="2666999" cy="1557965"/>
            </a:xfrm>
          </p:grpSpPr>
          <p:pic>
            <p:nvPicPr>
              <p:cNvPr id="25" name="Picture 8"/>
              <p:cNvPicPr>
                <a:picLocks noChangeAspect="1" noChangeArrowheads="1"/>
              </p:cNvPicPr>
              <p:nvPr/>
            </p:nvPicPr>
            <p:blipFill>
              <a:blip r:embed="rId4"/>
              <a:srcRect/>
              <a:stretch>
                <a:fillRect/>
              </a:stretch>
            </p:blipFill>
            <p:spPr bwMode="auto">
              <a:xfrm>
                <a:off x="6248400" y="990389"/>
                <a:ext cx="2666999" cy="1448011"/>
              </a:xfrm>
              <a:prstGeom prst="rect">
                <a:avLst/>
              </a:prstGeom>
              <a:noFill/>
              <a:ln w="9525">
                <a:noFill/>
                <a:miter lim="800000"/>
                <a:headEnd/>
                <a:tailEnd/>
              </a:ln>
            </p:spPr>
          </p:pic>
          <p:sp>
            <p:nvSpPr>
              <p:cNvPr id="26" name="Rectangle 9"/>
              <p:cNvSpPr>
                <a:spLocks noChangeArrowheads="1"/>
              </p:cNvSpPr>
              <p:nvPr/>
            </p:nvSpPr>
            <p:spPr bwMode="auto">
              <a:xfrm>
                <a:off x="7162800" y="2209800"/>
                <a:ext cx="609600" cy="304800"/>
              </a:xfrm>
              <a:prstGeom prst="rect">
                <a:avLst/>
              </a:prstGeom>
              <a:solidFill>
                <a:schemeClr val="bg1"/>
              </a:solidFill>
              <a:ln w="19050" algn="ctr">
                <a:solidFill>
                  <a:schemeClr val="tx1"/>
                </a:solidFill>
                <a:round/>
                <a:headEnd/>
                <a:tailEnd/>
              </a:ln>
            </p:spPr>
            <p:txBody>
              <a:bodyPr/>
              <a:lstStyle/>
              <a:p>
                <a:endParaRPr lang="en-US"/>
              </a:p>
            </p:txBody>
          </p:sp>
          <p:sp>
            <p:nvSpPr>
              <p:cNvPr id="27" name="TextBox 10"/>
              <p:cNvSpPr txBox="1">
                <a:spLocks noChangeArrowheads="1"/>
              </p:cNvSpPr>
              <p:nvPr/>
            </p:nvSpPr>
            <p:spPr bwMode="auto">
              <a:xfrm>
                <a:off x="7315200" y="2209800"/>
                <a:ext cx="304800" cy="338554"/>
              </a:xfrm>
              <a:prstGeom prst="rect">
                <a:avLst/>
              </a:prstGeom>
              <a:noFill/>
              <a:ln w="9525">
                <a:noFill/>
                <a:miter lim="800000"/>
                <a:headEnd/>
                <a:tailEnd/>
              </a:ln>
            </p:spPr>
            <p:txBody>
              <a:bodyPr>
                <a:spAutoFit/>
              </a:bodyPr>
              <a:lstStyle/>
              <a:p>
                <a:r>
                  <a:rPr lang="en-US" sz="1600"/>
                  <a:t>3</a:t>
                </a:r>
              </a:p>
            </p:txBody>
          </p:sp>
        </p:grpSp>
        <p:sp>
          <p:nvSpPr>
            <p:cNvPr id="23" name="Rounded Rectangle 22"/>
            <p:cNvSpPr/>
            <p:nvPr/>
          </p:nvSpPr>
          <p:spPr bwMode="auto">
            <a:xfrm>
              <a:off x="6597804" y="762000"/>
              <a:ext cx="1905000" cy="1066800"/>
            </a:xfrm>
            <a:prstGeom prst="round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4" name="Rounded Rectangle 23"/>
            <p:cNvSpPr/>
            <p:nvPr/>
          </p:nvSpPr>
          <p:spPr bwMode="auto">
            <a:xfrm>
              <a:off x="6934200" y="2014653"/>
              <a:ext cx="1066800" cy="53340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4"/>
          <p:cNvSpPr>
            <a:spLocks noGrp="1"/>
          </p:cNvSpPr>
          <p:nvPr>
            <p:ph type="ftr" sz="quarter" idx="11"/>
          </p:nvPr>
        </p:nvSpPr>
        <p:spPr>
          <a:noFill/>
        </p:spPr>
        <p:txBody>
          <a:bodyPr/>
          <a:lstStyle/>
          <a:p>
            <a:r>
              <a:rPr lang="en-US">
                <a:ea typeface="ＭＳ Ｐゴシック" charset="-128"/>
              </a:rPr>
              <a:t>NJIT   ECE 271   Dr. Serhiy Levkov</a:t>
            </a:r>
          </a:p>
        </p:txBody>
      </p:sp>
      <p:sp>
        <p:nvSpPr>
          <p:cNvPr id="20483" name="Slide Number Placeholder 5"/>
          <p:cNvSpPr>
            <a:spLocks noGrp="1"/>
          </p:cNvSpPr>
          <p:nvPr>
            <p:ph type="sldNum" sz="quarter" idx="12"/>
          </p:nvPr>
        </p:nvSpPr>
        <p:spPr>
          <a:noFill/>
        </p:spPr>
        <p:txBody>
          <a:bodyPr/>
          <a:lstStyle/>
          <a:p>
            <a:r>
              <a:rPr lang="en-US" dirty="0"/>
              <a:t> </a:t>
            </a:r>
            <a:r>
              <a:rPr lang="en-US" dirty="0" smtClean="0"/>
              <a:t>Topic 9</a:t>
            </a:r>
            <a:r>
              <a:rPr lang="en-US" b="1" dirty="0" smtClean="0"/>
              <a:t> </a:t>
            </a:r>
            <a:r>
              <a:rPr lang="en-US" b="1" dirty="0"/>
              <a:t>- </a:t>
            </a:r>
            <a:fld id="{25512BCD-4747-48DB-8FB6-13EA14A7903F}" type="slidenum">
              <a:rPr lang="en-US" b="1"/>
              <a:pPr/>
              <a:t>14</a:t>
            </a:fld>
            <a:endParaRPr lang="en-US" b="1" dirty="0"/>
          </a:p>
        </p:txBody>
      </p:sp>
      <p:sp>
        <p:nvSpPr>
          <p:cNvPr id="20484" name="Rectangle 2"/>
          <p:cNvSpPr>
            <a:spLocks noGrp="1" noChangeArrowheads="1"/>
          </p:cNvSpPr>
          <p:nvPr>
            <p:ph type="title"/>
          </p:nvPr>
        </p:nvSpPr>
        <p:spPr>
          <a:xfrm>
            <a:off x="685800" y="-76200"/>
            <a:ext cx="7772400" cy="990600"/>
          </a:xfrm>
        </p:spPr>
        <p:txBody>
          <a:bodyPr/>
          <a:lstStyle/>
          <a:p>
            <a:pPr eaLnBrk="1" hangingPunct="1"/>
            <a:r>
              <a:rPr lang="en-US" smtClean="0"/>
              <a:t>Latch Static Memory Cell</a:t>
            </a:r>
          </a:p>
        </p:txBody>
      </p:sp>
      <p:sp>
        <p:nvSpPr>
          <p:cNvPr id="20485" name="Rectangle 3"/>
          <p:cNvSpPr>
            <a:spLocks noGrp="1" noChangeArrowheads="1"/>
          </p:cNvSpPr>
          <p:nvPr>
            <p:ph type="body" idx="1"/>
          </p:nvPr>
        </p:nvSpPr>
        <p:spPr>
          <a:xfrm>
            <a:off x="5029200" y="2667000"/>
            <a:ext cx="3886200" cy="3733800"/>
          </a:xfrm>
        </p:spPr>
        <p:txBody>
          <a:bodyPr/>
          <a:lstStyle/>
          <a:p>
            <a:pPr eaLnBrk="1" hangingPunct="1"/>
            <a:r>
              <a:rPr lang="en-US" sz="1800" smtClean="0"/>
              <a:t>The equilibrium operating points are given by the intersection of the two VTC curves.</a:t>
            </a:r>
          </a:p>
          <a:p>
            <a:pPr eaLnBrk="1" hangingPunct="1"/>
            <a:r>
              <a:rPr lang="en-US" sz="1800" smtClean="0"/>
              <a:t>There are </a:t>
            </a:r>
            <a:r>
              <a:rPr lang="en-US" sz="1800" b="1" smtClean="0"/>
              <a:t>two stable Q-points</a:t>
            </a:r>
            <a:r>
              <a:rPr lang="en-US" sz="1800" smtClean="0"/>
              <a:t>: </a:t>
            </a:r>
            <a:br>
              <a:rPr lang="en-US" sz="1800" smtClean="0"/>
            </a:br>
            <a:r>
              <a:rPr lang="en-US" sz="1800" i="1" smtClean="0"/>
              <a:t>v</a:t>
            </a:r>
            <a:r>
              <a:rPr lang="en-US" sz="1800" i="1" baseline="-25000" smtClean="0"/>
              <a:t>I</a:t>
            </a:r>
            <a:r>
              <a:rPr lang="en-US" sz="1800" smtClean="0"/>
              <a:t>  =</a:t>
            </a:r>
            <a:r>
              <a:rPr lang="en-US" sz="1800" i="1" smtClean="0"/>
              <a:t> v</a:t>
            </a:r>
            <a:r>
              <a:rPr lang="en-US" sz="1800" i="1" baseline="-25000" smtClean="0"/>
              <a:t>O</a:t>
            </a:r>
            <a:r>
              <a:rPr lang="en-US" sz="1800" smtClean="0"/>
              <a:t> =</a:t>
            </a:r>
            <a:r>
              <a:rPr lang="en-US" sz="1800" i="1" smtClean="0"/>
              <a:t> v</a:t>
            </a:r>
            <a:r>
              <a:rPr lang="en-US" sz="1800" i="1" baseline="-25000" smtClean="0"/>
              <a:t>H</a:t>
            </a:r>
            <a:r>
              <a:rPr lang="en-US" sz="1800" smtClean="0"/>
              <a:t>    and   </a:t>
            </a:r>
            <a:r>
              <a:rPr lang="en-US" sz="1800" i="1" smtClean="0"/>
              <a:t>v</a:t>
            </a:r>
            <a:r>
              <a:rPr lang="en-US" sz="1800" i="1" baseline="-25000" smtClean="0"/>
              <a:t>I</a:t>
            </a:r>
            <a:r>
              <a:rPr lang="en-US" sz="1800" smtClean="0"/>
              <a:t>  =</a:t>
            </a:r>
            <a:r>
              <a:rPr lang="en-US" sz="1800" i="1" smtClean="0"/>
              <a:t> v</a:t>
            </a:r>
            <a:r>
              <a:rPr lang="en-US" sz="1800" i="1" baseline="-25000" smtClean="0"/>
              <a:t>O</a:t>
            </a:r>
            <a:r>
              <a:rPr lang="en-US" sz="1800" smtClean="0"/>
              <a:t> =</a:t>
            </a:r>
            <a:r>
              <a:rPr lang="en-US" sz="1800" i="1" smtClean="0"/>
              <a:t> v</a:t>
            </a:r>
            <a:r>
              <a:rPr lang="en-US" sz="1800" i="1" baseline="-25000" smtClean="0"/>
              <a:t>L</a:t>
            </a:r>
            <a:r>
              <a:rPr lang="en-US" sz="1800" smtClean="0"/>
              <a:t> .</a:t>
            </a:r>
          </a:p>
          <a:p>
            <a:pPr eaLnBrk="1" hangingPunct="1">
              <a:buFontTx/>
              <a:buNone/>
            </a:pPr>
            <a:r>
              <a:rPr lang="en-US" sz="1800" smtClean="0"/>
              <a:t>	Small deviations from those two points will cause the cell to return into themselves.  </a:t>
            </a:r>
          </a:p>
          <a:p>
            <a:pPr eaLnBrk="1" hangingPunct="1"/>
            <a:r>
              <a:rPr lang="en-US" sz="1800" smtClean="0"/>
              <a:t>There is also </a:t>
            </a:r>
            <a:r>
              <a:rPr lang="en-US" sz="1800" b="1" smtClean="0"/>
              <a:t>one unstable Q-point </a:t>
            </a:r>
            <a:r>
              <a:rPr lang="en-US" sz="1800" smtClean="0"/>
              <a:t>in the middle, where slight changes in the voltage will cause it to latch in one of the stable states</a:t>
            </a:r>
          </a:p>
        </p:txBody>
      </p:sp>
      <p:sp>
        <p:nvSpPr>
          <p:cNvPr id="8" name="Rectangle 3"/>
          <p:cNvSpPr txBox="1">
            <a:spLocks noChangeArrowheads="1"/>
          </p:cNvSpPr>
          <p:nvPr/>
        </p:nvSpPr>
        <p:spPr bwMode="auto">
          <a:xfrm>
            <a:off x="381000" y="990600"/>
            <a:ext cx="5410200" cy="1600200"/>
          </a:xfrm>
          <a:prstGeom prst="rect">
            <a:avLst/>
          </a:prstGeom>
          <a:noFill/>
          <a:ln w="9525">
            <a:noFill/>
            <a:miter lim="800000"/>
            <a:headEnd/>
            <a:tailEnd/>
          </a:ln>
        </p:spPr>
        <p:txBody>
          <a:bodyPr/>
          <a:lstStyle/>
          <a:p>
            <a:pPr marL="342900" indent="-342900" eaLnBrk="1" hangingPunct="1">
              <a:lnSpc>
                <a:spcPct val="90000"/>
              </a:lnSpc>
              <a:spcBef>
                <a:spcPct val="20000"/>
              </a:spcBef>
              <a:buFontTx/>
              <a:buChar char="•"/>
              <a:defRPr/>
            </a:pPr>
            <a:r>
              <a:rPr lang="en-US" sz="1800" kern="0" dirty="0">
                <a:latin typeface="+mn-lt"/>
                <a:cs typeface="ＭＳ Ｐゴシック" charset="-128"/>
              </a:rPr>
              <a:t>The behavior of the cell can be understood by analyzing its VTC.</a:t>
            </a:r>
          </a:p>
          <a:p>
            <a:pPr marL="342900" indent="-342900" eaLnBrk="1" hangingPunct="1">
              <a:lnSpc>
                <a:spcPct val="90000"/>
              </a:lnSpc>
              <a:spcBef>
                <a:spcPct val="20000"/>
              </a:spcBef>
              <a:buFontTx/>
              <a:buChar char="•"/>
              <a:defRPr/>
            </a:pPr>
            <a:r>
              <a:rPr lang="en-US" sz="1800" kern="0" dirty="0">
                <a:latin typeface="+mn-lt"/>
                <a:cs typeface="ＭＳ Ｐゴシック" charset="-128"/>
              </a:rPr>
              <a:t>Blue curve is the VTC of the two cascaded inverters 1 and 2.</a:t>
            </a:r>
          </a:p>
          <a:p>
            <a:pPr marL="342900" indent="-342900" eaLnBrk="1" hangingPunct="1">
              <a:lnSpc>
                <a:spcPct val="90000"/>
              </a:lnSpc>
              <a:spcBef>
                <a:spcPct val="20000"/>
              </a:spcBef>
              <a:buFontTx/>
              <a:buChar char="•"/>
              <a:defRPr/>
            </a:pPr>
            <a:r>
              <a:rPr lang="en-US" sz="1800" kern="0" dirty="0">
                <a:latin typeface="+mn-lt"/>
                <a:cs typeface="ＭＳ Ｐゴシック" charset="-128"/>
              </a:rPr>
              <a:t>The red line (slope=1) is the VTC of the unit feedback 3.</a:t>
            </a:r>
          </a:p>
          <a:p>
            <a:pPr marL="342900" indent="-342900" eaLnBrk="1" hangingPunct="1">
              <a:lnSpc>
                <a:spcPct val="90000"/>
              </a:lnSpc>
              <a:spcBef>
                <a:spcPct val="20000"/>
              </a:spcBef>
              <a:buFontTx/>
              <a:buChar char="•"/>
              <a:defRPr/>
            </a:pPr>
            <a:endParaRPr lang="en-US" sz="1800" kern="0" dirty="0">
              <a:latin typeface="+mn-lt"/>
              <a:cs typeface="ＭＳ Ｐゴシック" charset="-128"/>
            </a:endParaRPr>
          </a:p>
        </p:txBody>
      </p:sp>
      <p:grpSp>
        <p:nvGrpSpPr>
          <p:cNvPr id="3" name="Group 14"/>
          <p:cNvGrpSpPr>
            <a:grpSpLocks/>
          </p:cNvGrpSpPr>
          <p:nvPr/>
        </p:nvGrpSpPr>
        <p:grpSpPr bwMode="auto">
          <a:xfrm>
            <a:off x="685800" y="2998788"/>
            <a:ext cx="3886200" cy="3478212"/>
            <a:chOff x="685800" y="2999468"/>
            <a:chExt cx="3886200" cy="3477532"/>
          </a:xfrm>
        </p:grpSpPr>
        <p:pic>
          <p:nvPicPr>
            <p:cNvPr id="20489" name="Picture 5" descr="fig0804"/>
            <p:cNvPicPr>
              <a:picLocks noChangeAspect="1" noChangeArrowheads="1"/>
            </p:cNvPicPr>
            <p:nvPr/>
          </p:nvPicPr>
          <p:blipFill>
            <a:blip r:embed="rId2"/>
            <a:srcRect/>
            <a:stretch>
              <a:fillRect/>
            </a:stretch>
          </p:blipFill>
          <p:spPr bwMode="auto">
            <a:xfrm>
              <a:off x="685800" y="2999468"/>
              <a:ext cx="3886200" cy="3477532"/>
            </a:xfrm>
            <a:prstGeom prst="rect">
              <a:avLst/>
            </a:prstGeom>
            <a:noFill/>
            <a:ln w="9525">
              <a:noFill/>
              <a:miter lim="800000"/>
              <a:headEnd/>
              <a:tailEnd/>
            </a:ln>
          </p:spPr>
        </p:pic>
        <p:cxnSp>
          <p:nvCxnSpPr>
            <p:cNvPr id="20490" name="Straight Connector 12"/>
            <p:cNvCxnSpPr>
              <a:cxnSpLocks noChangeShapeType="1"/>
            </p:cNvCxnSpPr>
            <p:nvPr/>
          </p:nvCxnSpPr>
          <p:spPr bwMode="auto">
            <a:xfrm rot="5400000">
              <a:off x="1447799" y="3581400"/>
              <a:ext cx="2590800" cy="2590800"/>
            </a:xfrm>
            <a:prstGeom prst="line">
              <a:avLst/>
            </a:prstGeom>
            <a:noFill/>
            <a:ln w="38100" algn="ctr">
              <a:solidFill>
                <a:srgbClr val="FF0000"/>
              </a:solidFill>
              <a:round/>
              <a:headEnd/>
              <a:tailEnd/>
            </a:ln>
          </p:spPr>
        </p:cxnSp>
      </p:grpSp>
      <p:grpSp>
        <p:nvGrpSpPr>
          <p:cNvPr id="14" name="Group 13"/>
          <p:cNvGrpSpPr/>
          <p:nvPr/>
        </p:nvGrpSpPr>
        <p:grpSpPr>
          <a:xfrm>
            <a:off x="6248400" y="762000"/>
            <a:ext cx="2667000" cy="1786053"/>
            <a:chOff x="6248400" y="762000"/>
            <a:chExt cx="2667000" cy="1786053"/>
          </a:xfrm>
        </p:grpSpPr>
        <p:grpSp>
          <p:nvGrpSpPr>
            <p:cNvPr id="15" name="Group 15"/>
            <p:cNvGrpSpPr>
              <a:grpSpLocks/>
            </p:cNvGrpSpPr>
            <p:nvPr/>
          </p:nvGrpSpPr>
          <p:grpSpPr bwMode="auto">
            <a:xfrm>
              <a:off x="6248400" y="914400"/>
              <a:ext cx="2667000" cy="1557336"/>
              <a:chOff x="6248400" y="990389"/>
              <a:chExt cx="2666999" cy="1557965"/>
            </a:xfrm>
          </p:grpSpPr>
          <p:pic>
            <p:nvPicPr>
              <p:cNvPr id="18" name="Picture 8"/>
              <p:cNvPicPr>
                <a:picLocks noChangeAspect="1" noChangeArrowheads="1"/>
              </p:cNvPicPr>
              <p:nvPr/>
            </p:nvPicPr>
            <p:blipFill>
              <a:blip r:embed="rId3"/>
              <a:srcRect/>
              <a:stretch>
                <a:fillRect/>
              </a:stretch>
            </p:blipFill>
            <p:spPr bwMode="auto">
              <a:xfrm>
                <a:off x="6248400" y="990389"/>
                <a:ext cx="2666999" cy="1448011"/>
              </a:xfrm>
              <a:prstGeom prst="rect">
                <a:avLst/>
              </a:prstGeom>
              <a:noFill/>
              <a:ln w="9525">
                <a:noFill/>
                <a:miter lim="800000"/>
                <a:headEnd/>
                <a:tailEnd/>
              </a:ln>
            </p:spPr>
          </p:pic>
          <p:sp>
            <p:nvSpPr>
              <p:cNvPr id="19" name="Rectangle 9"/>
              <p:cNvSpPr>
                <a:spLocks noChangeArrowheads="1"/>
              </p:cNvSpPr>
              <p:nvPr/>
            </p:nvSpPr>
            <p:spPr bwMode="auto">
              <a:xfrm>
                <a:off x="7162800" y="2209800"/>
                <a:ext cx="609600" cy="304800"/>
              </a:xfrm>
              <a:prstGeom prst="rect">
                <a:avLst/>
              </a:prstGeom>
              <a:solidFill>
                <a:schemeClr val="bg1"/>
              </a:solidFill>
              <a:ln w="19050" algn="ctr">
                <a:solidFill>
                  <a:schemeClr val="tx1"/>
                </a:solidFill>
                <a:round/>
                <a:headEnd/>
                <a:tailEnd/>
              </a:ln>
            </p:spPr>
            <p:txBody>
              <a:bodyPr/>
              <a:lstStyle/>
              <a:p>
                <a:endParaRPr lang="en-US"/>
              </a:p>
            </p:txBody>
          </p:sp>
          <p:sp>
            <p:nvSpPr>
              <p:cNvPr id="20" name="TextBox 10"/>
              <p:cNvSpPr txBox="1">
                <a:spLocks noChangeArrowheads="1"/>
              </p:cNvSpPr>
              <p:nvPr/>
            </p:nvSpPr>
            <p:spPr bwMode="auto">
              <a:xfrm>
                <a:off x="7315200" y="2209800"/>
                <a:ext cx="304800" cy="338554"/>
              </a:xfrm>
              <a:prstGeom prst="rect">
                <a:avLst/>
              </a:prstGeom>
              <a:noFill/>
              <a:ln w="9525">
                <a:noFill/>
                <a:miter lim="800000"/>
                <a:headEnd/>
                <a:tailEnd/>
              </a:ln>
            </p:spPr>
            <p:txBody>
              <a:bodyPr>
                <a:spAutoFit/>
              </a:bodyPr>
              <a:lstStyle/>
              <a:p>
                <a:r>
                  <a:rPr lang="en-US" sz="1600"/>
                  <a:t>3</a:t>
                </a:r>
              </a:p>
            </p:txBody>
          </p:sp>
        </p:grpSp>
        <p:sp>
          <p:nvSpPr>
            <p:cNvPr id="16" name="Rounded Rectangle 15"/>
            <p:cNvSpPr/>
            <p:nvPr/>
          </p:nvSpPr>
          <p:spPr bwMode="auto">
            <a:xfrm>
              <a:off x="6597804" y="762000"/>
              <a:ext cx="1905000" cy="1066800"/>
            </a:xfrm>
            <a:prstGeom prst="round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7" name="Rounded Rectangle 16"/>
            <p:cNvSpPr/>
            <p:nvPr/>
          </p:nvSpPr>
          <p:spPr bwMode="auto">
            <a:xfrm>
              <a:off x="6934200" y="2014653"/>
              <a:ext cx="1066800" cy="53340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4"/>
          <p:cNvSpPr>
            <a:spLocks noGrp="1"/>
          </p:cNvSpPr>
          <p:nvPr>
            <p:ph type="ftr" sz="quarter" idx="11"/>
          </p:nvPr>
        </p:nvSpPr>
        <p:spPr>
          <a:noFill/>
        </p:spPr>
        <p:txBody>
          <a:bodyPr/>
          <a:lstStyle/>
          <a:p>
            <a:r>
              <a:rPr lang="en-US">
                <a:ea typeface="ＭＳ Ｐゴシック" charset="-128"/>
              </a:rPr>
              <a:t>NJIT   ECE 271   Dr. Serhiy Levkov</a:t>
            </a:r>
          </a:p>
        </p:txBody>
      </p:sp>
      <p:sp>
        <p:nvSpPr>
          <p:cNvPr id="21507" name="Slide Number Placeholder 5"/>
          <p:cNvSpPr>
            <a:spLocks noGrp="1"/>
          </p:cNvSpPr>
          <p:nvPr>
            <p:ph type="sldNum" sz="quarter" idx="12"/>
          </p:nvPr>
        </p:nvSpPr>
        <p:spPr>
          <a:noFill/>
        </p:spPr>
        <p:txBody>
          <a:bodyPr/>
          <a:lstStyle/>
          <a:p>
            <a:r>
              <a:rPr lang="en-US" dirty="0" smtClean="0"/>
              <a:t>Topic 9</a:t>
            </a:r>
            <a:r>
              <a:rPr lang="en-US" b="1" dirty="0" smtClean="0"/>
              <a:t> </a:t>
            </a:r>
            <a:r>
              <a:rPr lang="en-US" b="1" dirty="0"/>
              <a:t>- </a:t>
            </a:r>
            <a:fld id="{5074893A-C22B-489C-889F-314EA97484BA}" type="slidenum">
              <a:rPr lang="en-US" b="1"/>
              <a:pPr/>
              <a:t>15</a:t>
            </a:fld>
            <a:endParaRPr lang="en-US" b="1" dirty="0"/>
          </a:p>
        </p:txBody>
      </p:sp>
      <p:sp>
        <p:nvSpPr>
          <p:cNvPr id="21508" name="Rectangle 2"/>
          <p:cNvSpPr>
            <a:spLocks noGrp="1" noChangeArrowheads="1"/>
          </p:cNvSpPr>
          <p:nvPr>
            <p:ph type="title"/>
          </p:nvPr>
        </p:nvSpPr>
        <p:spPr>
          <a:xfrm>
            <a:off x="685800" y="0"/>
            <a:ext cx="7772400" cy="838200"/>
          </a:xfrm>
        </p:spPr>
        <p:txBody>
          <a:bodyPr/>
          <a:lstStyle/>
          <a:p>
            <a:pPr eaLnBrk="1" hangingPunct="1"/>
            <a:r>
              <a:rPr lang="en-US" smtClean="0"/>
              <a:t>The 6-T Cell</a:t>
            </a:r>
          </a:p>
        </p:txBody>
      </p:sp>
      <p:sp>
        <p:nvSpPr>
          <p:cNvPr id="21509" name="Rectangle 3"/>
          <p:cNvSpPr>
            <a:spLocks noGrp="1" noChangeArrowheads="1"/>
          </p:cNvSpPr>
          <p:nvPr>
            <p:ph type="body" idx="1"/>
          </p:nvPr>
        </p:nvSpPr>
        <p:spPr>
          <a:xfrm>
            <a:off x="457200" y="914400"/>
            <a:ext cx="7772400" cy="2057400"/>
          </a:xfrm>
        </p:spPr>
        <p:txBody>
          <a:bodyPr/>
          <a:lstStyle/>
          <a:p>
            <a:pPr eaLnBrk="1" hangingPunct="1"/>
            <a:r>
              <a:rPr lang="en-US" sz="1800" dirty="0" smtClean="0"/>
              <a:t>The previous cell can exist indefinitely long in one of the stable states – high or low, i.e. it can store one bit of information – 0 or 1. </a:t>
            </a:r>
          </a:p>
          <a:p>
            <a:pPr eaLnBrk="1" hangingPunct="1"/>
            <a:r>
              <a:rPr lang="en-US" sz="1800" dirty="0" smtClean="0"/>
              <a:t>However this construction is not yet usable because there is no mechanism to change the state - </a:t>
            </a:r>
            <a:r>
              <a:rPr lang="en-US" sz="1800" dirty="0" smtClean="0">
                <a:sym typeface="Wingdings" pitchFamily="2" charset="2"/>
              </a:rPr>
              <a:t>to “write” the information into sell. </a:t>
            </a:r>
            <a:r>
              <a:rPr lang="en-US" sz="1800" dirty="0" smtClean="0"/>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4"/>
          <p:cNvSpPr>
            <a:spLocks noGrp="1"/>
          </p:cNvSpPr>
          <p:nvPr>
            <p:ph type="ftr" sz="quarter" idx="11"/>
          </p:nvPr>
        </p:nvSpPr>
        <p:spPr>
          <a:noFill/>
        </p:spPr>
        <p:txBody>
          <a:bodyPr/>
          <a:lstStyle/>
          <a:p>
            <a:r>
              <a:rPr lang="en-US">
                <a:ea typeface="ＭＳ Ｐゴシック" charset="-128"/>
              </a:rPr>
              <a:t>NJIT   ECE 271   Dr. Serhiy Levkov</a:t>
            </a:r>
          </a:p>
        </p:txBody>
      </p:sp>
      <p:sp>
        <p:nvSpPr>
          <p:cNvPr id="21507" name="Slide Number Placeholder 5"/>
          <p:cNvSpPr>
            <a:spLocks noGrp="1"/>
          </p:cNvSpPr>
          <p:nvPr>
            <p:ph type="sldNum" sz="quarter" idx="12"/>
          </p:nvPr>
        </p:nvSpPr>
        <p:spPr>
          <a:noFill/>
        </p:spPr>
        <p:txBody>
          <a:bodyPr/>
          <a:lstStyle/>
          <a:p>
            <a:r>
              <a:rPr lang="en-US" dirty="0" smtClean="0"/>
              <a:t>Topic 9</a:t>
            </a:r>
            <a:r>
              <a:rPr lang="en-US" b="1" dirty="0" smtClean="0"/>
              <a:t> </a:t>
            </a:r>
            <a:r>
              <a:rPr lang="en-US" b="1" dirty="0"/>
              <a:t>- </a:t>
            </a:r>
            <a:fld id="{5074893A-C22B-489C-889F-314EA97484BA}" type="slidenum">
              <a:rPr lang="en-US" b="1"/>
              <a:pPr/>
              <a:t>16</a:t>
            </a:fld>
            <a:endParaRPr lang="en-US" b="1" dirty="0"/>
          </a:p>
        </p:txBody>
      </p:sp>
      <p:sp>
        <p:nvSpPr>
          <p:cNvPr id="21508" name="Rectangle 2"/>
          <p:cNvSpPr>
            <a:spLocks noGrp="1" noChangeArrowheads="1"/>
          </p:cNvSpPr>
          <p:nvPr>
            <p:ph type="title"/>
          </p:nvPr>
        </p:nvSpPr>
        <p:spPr>
          <a:xfrm>
            <a:off x="685800" y="0"/>
            <a:ext cx="7772400" cy="838200"/>
          </a:xfrm>
        </p:spPr>
        <p:txBody>
          <a:bodyPr/>
          <a:lstStyle/>
          <a:p>
            <a:pPr eaLnBrk="1" hangingPunct="1"/>
            <a:r>
              <a:rPr lang="en-US" smtClean="0"/>
              <a:t>The 6-T Cell</a:t>
            </a:r>
          </a:p>
        </p:txBody>
      </p:sp>
      <p:sp>
        <p:nvSpPr>
          <p:cNvPr id="21509" name="Rectangle 3"/>
          <p:cNvSpPr>
            <a:spLocks noGrp="1" noChangeArrowheads="1"/>
          </p:cNvSpPr>
          <p:nvPr>
            <p:ph type="body" idx="1"/>
          </p:nvPr>
        </p:nvSpPr>
        <p:spPr>
          <a:xfrm>
            <a:off x="457200" y="914400"/>
            <a:ext cx="7772400" cy="2514600"/>
          </a:xfrm>
        </p:spPr>
        <p:txBody>
          <a:bodyPr/>
          <a:lstStyle/>
          <a:p>
            <a:pPr eaLnBrk="1" hangingPunct="1"/>
            <a:r>
              <a:rPr lang="en-US" sz="1800" dirty="0" smtClean="0"/>
              <a:t>The previous cell can exist indefinitely long in one of the stable states – high or low, i.e. it can store one bit of information – 0 or 1. </a:t>
            </a:r>
          </a:p>
          <a:p>
            <a:pPr eaLnBrk="1" hangingPunct="1"/>
            <a:r>
              <a:rPr lang="en-US" sz="1800" dirty="0" smtClean="0"/>
              <a:t>However this construction is not yet usable because there is no mechanism to change the state - </a:t>
            </a:r>
            <a:r>
              <a:rPr lang="en-US" sz="1800" dirty="0" smtClean="0">
                <a:sym typeface="Wingdings" pitchFamily="2" charset="2"/>
              </a:rPr>
              <a:t>to “write” the information into sell. </a:t>
            </a:r>
            <a:r>
              <a:rPr lang="en-US" sz="1800" dirty="0" smtClean="0"/>
              <a:t> </a:t>
            </a:r>
          </a:p>
          <a:p>
            <a:pPr eaLnBrk="1" hangingPunct="1"/>
            <a:r>
              <a:rPr lang="en-US" sz="1800" dirty="0" smtClean="0"/>
              <a:t>This is accomplished by addition of two control (access) transistors  </a:t>
            </a:r>
            <a:r>
              <a:rPr lang="en-US" sz="1800" dirty="0" smtClean="0">
                <a:sym typeface="Wingdings" pitchFamily="2" charset="2"/>
              </a:rPr>
              <a:t>  </a:t>
            </a:r>
            <a:br>
              <a:rPr lang="en-US" sz="1800" dirty="0" smtClean="0">
                <a:sym typeface="Wingdings" pitchFamily="2" charset="2"/>
              </a:rPr>
            </a:br>
            <a:r>
              <a:rPr lang="en-US" sz="1800" dirty="0" smtClean="0"/>
              <a:t>a called 6-T (6 transistor) cell that can store 0 and 1values of the data and allows to “write” and to “read” that data.</a:t>
            </a:r>
          </a:p>
          <a:p>
            <a:pPr eaLnBrk="1" hangingPunct="1"/>
            <a:r>
              <a:rPr lang="en-US" sz="1800" dirty="0" smtClean="0"/>
              <a:t>The access transistors also isolate one cell from another in a memory array.</a:t>
            </a:r>
          </a:p>
          <a:p>
            <a:pPr eaLnBrk="1" hangingPunct="1"/>
            <a:endParaRPr lang="en-US" sz="1800" dirty="0" smtClean="0"/>
          </a:p>
        </p:txBody>
      </p:sp>
      <p:pic>
        <p:nvPicPr>
          <p:cNvPr id="8" name="Picture 4" descr="jae20990_0805"/>
          <p:cNvPicPr>
            <a:picLocks noChangeAspect="1" noChangeArrowheads="1"/>
          </p:cNvPicPr>
          <p:nvPr/>
        </p:nvPicPr>
        <p:blipFill>
          <a:blip r:embed="rId2">
            <a:lum bright="-24000" contrast="54000"/>
          </a:blip>
          <a:srcRect/>
          <a:stretch>
            <a:fillRect/>
          </a:stretch>
        </p:blipFill>
        <p:spPr bwMode="auto">
          <a:xfrm>
            <a:off x="533400" y="4336148"/>
            <a:ext cx="3581400" cy="1836052"/>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4"/>
          <p:cNvSpPr>
            <a:spLocks noGrp="1"/>
          </p:cNvSpPr>
          <p:nvPr>
            <p:ph type="ftr" sz="quarter" idx="11"/>
          </p:nvPr>
        </p:nvSpPr>
        <p:spPr>
          <a:noFill/>
        </p:spPr>
        <p:txBody>
          <a:bodyPr/>
          <a:lstStyle/>
          <a:p>
            <a:r>
              <a:rPr lang="en-US">
                <a:ea typeface="ＭＳ Ｐゴシック" charset="-128"/>
              </a:rPr>
              <a:t>NJIT   ECE 271   Dr. Serhiy Levkov</a:t>
            </a:r>
          </a:p>
        </p:txBody>
      </p:sp>
      <p:sp>
        <p:nvSpPr>
          <p:cNvPr id="21507" name="Slide Number Placeholder 5"/>
          <p:cNvSpPr>
            <a:spLocks noGrp="1"/>
          </p:cNvSpPr>
          <p:nvPr>
            <p:ph type="sldNum" sz="quarter" idx="12"/>
          </p:nvPr>
        </p:nvSpPr>
        <p:spPr>
          <a:noFill/>
        </p:spPr>
        <p:txBody>
          <a:bodyPr/>
          <a:lstStyle/>
          <a:p>
            <a:r>
              <a:rPr lang="en-US" dirty="0" smtClean="0"/>
              <a:t>Topic 9</a:t>
            </a:r>
            <a:r>
              <a:rPr lang="en-US" b="1" dirty="0" smtClean="0"/>
              <a:t> </a:t>
            </a:r>
            <a:r>
              <a:rPr lang="en-US" b="1" dirty="0"/>
              <a:t>- </a:t>
            </a:r>
            <a:fld id="{5074893A-C22B-489C-889F-314EA97484BA}" type="slidenum">
              <a:rPr lang="en-US" b="1"/>
              <a:pPr/>
              <a:t>17</a:t>
            </a:fld>
            <a:endParaRPr lang="en-US" b="1" dirty="0"/>
          </a:p>
        </p:txBody>
      </p:sp>
      <p:sp>
        <p:nvSpPr>
          <p:cNvPr id="21508" name="Rectangle 2"/>
          <p:cNvSpPr>
            <a:spLocks noGrp="1" noChangeArrowheads="1"/>
          </p:cNvSpPr>
          <p:nvPr>
            <p:ph type="title"/>
          </p:nvPr>
        </p:nvSpPr>
        <p:spPr>
          <a:xfrm>
            <a:off x="685800" y="0"/>
            <a:ext cx="7772400" cy="838200"/>
          </a:xfrm>
        </p:spPr>
        <p:txBody>
          <a:bodyPr/>
          <a:lstStyle/>
          <a:p>
            <a:pPr eaLnBrk="1" hangingPunct="1"/>
            <a:r>
              <a:rPr lang="en-US" smtClean="0"/>
              <a:t>The 6-T Cell</a:t>
            </a:r>
          </a:p>
        </p:txBody>
      </p:sp>
      <p:sp>
        <p:nvSpPr>
          <p:cNvPr id="21509" name="Rectangle 3"/>
          <p:cNvSpPr>
            <a:spLocks noGrp="1" noChangeArrowheads="1"/>
          </p:cNvSpPr>
          <p:nvPr>
            <p:ph type="body" idx="1"/>
          </p:nvPr>
        </p:nvSpPr>
        <p:spPr>
          <a:xfrm>
            <a:off x="457200" y="914400"/>
            <a:ext cx="7772400" cy="2819400"/>
          </a:xfrm>
        </p:spPr>
        <p:txBody>
          <a:bodyPr/>
          <a:lstStyle/>
          <a:p>
            <a:pPr eaLnBrk="1" hangingPunct="1"/>
            <a:r>
              <a:rPr lang="en-US" sz="1800" dirty="0" smtClean="0"/>
              <a:t>The previous cell can exist indefinitely long in one of the stable states – high or low, i.e. it can store one bit of information – 0 or 1. </a:t>
            </a:r>
          </a:p>
          <a:p>
            <a:pPr eaLnBrk="1" hangingPunct="1"/>
            <a:r>
              <a:rPr lang="en-US" sz="1800" dirty="0" smtClean="0"/>
              <a:t>However this construction is not yet usable because there is no mechanism to change the state - </a:t>
            </a:r>
            <a:r>
              <a:rPr lang="en-US" sz="1800" dirty="0" smtClean="0">
                <a:sym typeface="Wingdings" pitchFamily="2" charset="2"/>
              </a:rPr>
              <a:t>to “write” the information into sell. </a:t>
            </a:r>
            <a:r>
              <a:rPr lang="en-US" sz="1800" dirty="0" smtClean="0"/>
              <a:t> </a:t>
            </a:r>
          </a:p>
          <a:p>
            <a:pPr eaLnBrk="1" hangingPunct="1"/>
            <a:r>
              <a:rPr lang="en-US" sz="1800" dirty="0" smtClean="0"/>
              <a:t>This is accomplished by addition of two control (access) transistors  </a:t>
            </a:r>
            <a:r>
              <a:rPr lang="en-US" sz="1800" dirty="0" smtClean="0">
                <a:sym typeface="Wingdings" pitchFamily="2" charset="2"/>
              </a:rPr>
              <a:t>  </a:t>
            </a:r>
            <a:br>
              <a:rPr lang="en-US" sz="1800" dirty="0" smtClean="0">
                <a:sym typeface="Wingdings" pitchFamily="2" charset="2"/>
              </a:rPr>
            </a:br>
            <a:r>
              <a:rPr lang="en-US" sz="1800" dirty="0" smtClean="0"/>
              <a:t>a so called 6-T (6 transistor) cell that can store 0 and 1values of the data and allows to “write” and to “read” that data.</a:t>
            </a:r>
          </a:p>
          <a:p>
            <a:pPr eaLnBrk="1" hangingPunct="1"/>
            <a:r>
              <a:rPr lang="en-US" sz="1800" dirty="0" smtClean="0"/>
              <a:t>The access transistors also isolate one cell from another in a memory array.</a:t>
            </a:r>
          </a:p>
          <a:p>
            <a:pPr eaLnBrk="1" hangingPunct="1"/>
            <a:r>
              <a:rPr lang="en-US" sz="1800" dirty="0" smtClean="0"/>
              <a:t>Substituting the inverters with their CMOS representation, we obtain the circuit implementation of the 6-T SRAM cell.</a:t>
            </a:r>
          </a:p>
        </p:txBody>
      </p:sp>
      <p:pic>
        <p:nvPicPr>
          <p:cNvPr id="21510" name="Picture 4" descr="jae20990_0805"/>
          <p:cNvPicPr>
            <a:picLocks noChangeAspect="1" noChangeArrowheads="1"/>
          </p:cNvPicPr>
          <p:nvPr/>
        </p:nvPicPr>
        <p:blipFill>
          <a:blip r:embed="rId2">
            <a:lum bright="-24000" contrast="54000"/>
          </a:blip>
          <a:srcRect/>
          <a:stretch>
            <a:fillRect/>
          </a:stretch>
        </p:blipFill>
        <p:spPr bwMode="auto">
          <a:xfrm>
            <a:off x="533400" y="4336148"/>
            <a:ext cx="3581400" cy="1836052"/>
          </a:xfrm>
          <a:prstGeom prst="rect">
            <a:avLst/>
          </a:prstGeom>
          <a:noFill/>
          <a:ln w="9525">
            <a:noFill/>
            <a:miter lim="800000"/>
            <a:headEnd/>
            <a:tailEnd/>
          </a:ln>
        </p:spPr>
      </p:pic>
      <p:pic>
        <p:nvPicPr>
          <p:cNvPr id="21511" name="Picture 5" descr="jae20990_0806"/>
          <p:cNvPicPr>
            <a:picLocks noChangeAspect="1" noChangeArrowheads="1"/>
          </p:cNvPicPr>
          <p:nvPr/>
        </p:nvPicPr>
        <p:blipFill>
          <a:blip r:embed="rId3">
            <a:lum bright="-24000" contrast="42000"/>
          </a:blip>
          <a:srcRect/>
          <a:stretch>
            <a:fillRect/>
          </a:stretch>
        </p:blipFill>
        <p:spPr bwMode="auto">
          <a:xfrm>
            <a:off x="4953000" y="4114800"/>
            <a:ext cx="3200400" cy="2347516"/>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4"/>
          <p:cNvSpPr>
            <a:spLocks noGrp="1"/>
          </p:cNvSpPr>
          <p:nvPr>
            <p:ph type="ftr" sz="quarter" idx="11"/>
          </p:nvPr>
        </p:nvSpPr>
        <p:spPr>
          <a:noFill/>
        </p:spPr>
        <p:txBody>
          <a:bodyPr/>
          <a:lstStyle/>
          <a:p>
            <a:r>
              <a:rPr lang="en-US" smtClean="0">
                <a:ea typeface="ＭＳ Ｐゴシック" charset="-128"/>
              </a:rPr>
              <a:t>NJIT   ECE 271   Dr. Serhiy Levkov</a:t>
            </a:r>
          </a:p>
        </p:txBody>
      </p:sp>
      <p:sp>
        <p:nvSpPr>
          <p:cNvPr id="17411" name="Slide Number Placeholder 5"/>
          <p:cNvSpPr>
            <a:spLocks noGrp="1"/>
          </p:cNvSpPr>
          <p:nvPr>
            <p:ph type="sldNum" sz="quarter" idx="12"/>
          </p:nvPr>
        </p:nvSpPr>
        <p:spPr>
          <a:noFill/>
        </p:spPr>
        <p:txBody>
          <a:bodyPr/>
          <a:lstStyle/>
          <a:p>
            <a:r>
              <a:rPr lang="en-US" dirty="0" smtClean="0"/>
              <a:t> Topic 9</a:t>
            </a:r>
            <a:r>
              <a:rPr lang="en-US" b="1" dirty="0" smtClean="0"/>
              <a:t> - </a:t>
            </a:r>
            <a:fld id="{6320D3E7-3FC8-48DE-AFB1-9DAB725D896B}" type="slidenum">
              <a:rPr lang="en-US" b="1" smtClean="0"/>
              <a:pPr/>
              <a:t>18</a:t>
            </a:fld>
            <a:endParaRPr lang="en-US" b="1" dirty="0" smtClean="0"/>
          </a:p>
        </p:txBody>
      </p:sp>
      <p:sp>
        <p:nvSpPr>
          <p:cNvPr id="17412" name="Rectangle 2"/>
          <p:cNvSpPr>
            <a:spLocks noGrp="1" noChangeArrowheads="1"/>
          </p:cNvSpPr>
          <p:nvPr>
            <p:ph type="title"/>
          </p:nvPr>
        </p:nvSpPr>
        <p:spPr>
          <a:xfrm>
            <a:off x="685800" y="-76200"/>
            <a:ext cx="7772400" cy="990600"/>
          </a:xfrm>
        </p:spPr>
        <p:txBody>
          <a:bodyPr/>
          <a:lstStyle/>
          <a:p>
            <a:pPr eaLnBrk="1" hangingPunct="1"/>
            <a:r>
              <a:rPr lang="en-US" smtClean="0"/>
              <a:t>The Read Operation of a 6-T Cell</a:t>
            </a:r>
          </a:p>
        </p:txBody>
      </p:sp>
      <p:pic>
        <p:nvPicPr>
          <p:cNvPr id="17413" name="Picture 4" descr="jae20990_0807"/>
          <p:cNvPicPr>
            <a:picLocks noChangeAspect="1" noChangeArrowheads="1"/>
          </p:cNvPicPr>
          <p:nvPr/>
        </p:nvPicPr>
        <p:blipFill>
          <a:blip r:embed="rId2">
            <a:lum bright="-18000" contrast="48000"/>
          </a:blip>
          <a:srcRect/>
          <a:stretch>
            <a:fillRect/>
          </a:stretch>
        </p:blipFill>
        <p:spPr bwMode="auto">
          <a:xfrm>
            <a:off x="228600" y="3333750"/>
            <a:ext cx="4191000" cy="3067050"/>
          </a:xfrm>
          <a:prstGeom prst="rect">
            <a:avLst/>
          </a:prstGeom>
          <a:noFill/>
          <a:ln w="9525">
            <a:noFill/>
            <a:miter lim="800000"/>
            <a:headEnd/>
            <a:tailEnd/>
          </a:ln>
        </p:spPr>
      </p:pic>
      <p:sp>
        <p:nvSpPr>
          <p:cNvPr id="14" name="Rounded Rectangle 13"/>
          <p:cNvSpPr/>
          <p:nvPr/>
        </p:nvSpPr>
        <p:spPr bwMode="auto">
          <a:xfrm>
            <a:off x="2057400" y="3352800"/>
            <a:ext cx="533400" cy="457200"/>
          </a:xfrm>
          <a:prstGeom prst="round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8" name="Rectangle 3"/>
          <p:cNvSpPr txBox="1">
            <a:spLocks noChangeArrowheads="1"/>
          </p:cNvSpPr>
          <p:nvPr/>
        </p:nvSpPr>
        <p:spPr bwMode="auto">
          <a:xfrm>
            <a:off x="228600" y="914400"/>
            <a:ext cx="4648200" cy="1676400"/>
          </a:xfrm>
          <a:prstGeom prst="rect">
            <a:avLst/>
          </a:prstGeom>
          <a:noFill/>
          <a:ln w="9525">
            <a:noFill/>
            <a:miter lim="800000"/>
            <a:headEnd/>
            <a:tailEnd/>
          </a:ln>
        </p:spPr>
        <p:txBody>
          <a:bodyPr/>
          <a:lstStyle/>
          <a:p>
            <a:pPr marL="342900" indent="-342900" eaLnBrk="1" hangingPunct="1">
              <a:lnSpc>
                <a:spcPct val="90000"/>
              </a:lnSpc>
              <a:spcBef>
                <a:spcPct val="20000"/>
              </a:spcBef>
              <a:buFontTx/>
              <a:buChar char="•"/>
              <a:defRPr/>
            </a:pPr>
            <a:r>
              <a:rPr lang="en-US" sz="1600" dirty="0"/>
              <a:t>Consider a  6-T cell with V</a:t>
            </a:r>
            <a:r>
              <a:rPr lang="en-US" sz="1600" baseline="-25000" dirty="0"/>
              <a:t>DD</a:t>
            </a:r>
            <a:r>
              <a:rPr lang="en-US" sz="1600" dirty="0"/>
              <a:t> = </a:t>
            </a:r>
            <a:r>
              <a:rPr lang="en-US" sz="1600" dirty="0" smtClean="0"/>
              <a:t>3V.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4"/>
          <p:cNvSpPr>
            <a:spLocks noGrp="1"/>
          </p:cNvSpPr>
          <p:nvPr>
            <p:ph type="ftr" sz="quarter" idx="11"/>
          </p:nvPr>
        </p:nvSpPr>
        <p:spPr>
          <a:noFill/>
        </p:spPr>
        <p:txBody>
          <a:bodyPr/>
          <a:lstStyle/>
          <a:p>
            <a:r>
              <a:rPr lang="en-US" smtClean="0">
                <a:ea typeface="ＭＳ Ｐゴシック" charset="-128"/>
              </a:rPr>
              <a:t>NJIT   ECE 271   Dr. Serhiy Levkov</a:t>
            </a:r>
          </a:p>
        </p:txBody>
      </p:sp>
      <p:sp>
        <p:nvSpPr>
          <p:cNvPr id="17411" name="Slide Number Placeholder 5"/>
          <p:cNvSpPr>
            <a:spLocks noGrp="1"/>
          </p:cNvSpPr>
          <p:nvPr>
            <p:ph type="sldNum" sz="quarter" idx="12"/>
          </p:nvPr>
        </p:nvSpPr>
        <p:spPr>
          <a:noFill/>
        </p:spPr>
        <p:txBody>
          <a:bodyPr/>
          <a:lstStyle/>
          <a:p>
            <a:r>
              <a:rPr lang="en-US" dirty="0" smtClean="0"/>
              <a:t> Topic 9</a:t>
            </a:r>
            <a:r>
              <a:rPr lang="en-US" b="1" dirty="0" smtClean="0"/>
              <a:t> - </a:t>
            </a:r>
            <a:fld id="{6320D3E7-3FC8-48DE-AFB1-9DAB725D896B}" type="slidenum">
              <a:rPr lang="en-US" b="1" smtClean="0"/>
              <a:pPr/>
              <a:t>19</a:t>
            </a:fld>
            <a:endParaRPr lang="en-US" b="1" dirty="0" smtClean="0"/>
          </a:p>
        </p:txBody>
      </p:sp>
      <p:sp>
        <p:nvSpPr>
          <p:cNvPr id="17412" name="Rectangle 2"/>
          <p:cNvSpPr>
            <a:spLocks noGrp="1" noChangeArrowheads="1"/>
          </p:cNvSpPr>
          <p:nvPr>
            <p:ph type="title"/>
          </p:nvPr>
        </p:nvSpPr>
        <p:spPr>
          <a:xfrm>
            <a:off x="685800" y="-76200"/>
            <a:ext cx="7772400" cy="990600"/>
          </a:xfrm>
        </p:spPr>
        <p:txBody>
          <a:bodyPr/>
          <a:lstStyle/>
          <a:p>
            <a:pPr eaLnBrk="1" hangingPunct="1"/>
            <a:r>
              <a:rPr lang="en-US" smtClean="0"/>
              <a:t>The Read Operation of a 6-T Cell</a:t>
            </a:r>
          </a:p>
        </p:txBody>
      </p:sp>
      <p:pic>
        <p:nvPicPr>
          <p:cNvPr id="17413" name="Picture 4" descr="jae20990_0807"/>
          <p:cNvPicPr>
            <a:picLocks noChangeAspect="1" noChangeArrowheads="1"/>
          </p:cNvPicPr>
          <p:nvPr/>
        </p:nvPicPr>
        <p:blipFill>
          <a:blip r:embed="rId2">
            <a:lum bright="-18000" contrast="48000"/>
          </a:blip>
          <a:srcRect/>
          <a:stretch>
            <a:fillRect/>
          </a:stretch>
        </p:blipFill>
        <p:spPr bwMode="auto">
          <a:xfrm>
            <a:off x="228600" y="3333750"/>
            <a:ext cx="4191000" cy="3067050"/>
          </a:xfrm>
          <a:prstGeom prst="rect">
            <a:avLst/>
          </a:prstGeom>
          <a:noFill/>
          <a:ln w="9525">
            <a:noFill/>
            <a:miter lim="800000"/>
            <a:headEnd/>
            <a:tailEnd/>
          </a:ln>
        </p:spPr>
      </p:pic>
      <p:sp>
        <p:nvSpPr>
          <p:cNvPr id="14" name="Rounded Rectangle 13"/>
          <p:cNvSpPr/>
          <p:nvPr/>
        </p:nvSpPr>
        <p:spPr bwMode="auto">
          <a:xfrm>
            <a:off x="2057400" y="3352800"/>
            <a:ext cx="533400" cy="457200"/>
          </a:xfrm>
          <a:prstGeom prst="round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5" name="Rounded Rectangle 14"/>
          <p:cNvSpPr/>
          <p:nvPr/>
        </p:nvSpPr>
        <p:spPr bwMode="auto">
          <a:xfrm>
            <a:off x="1611351" y="4267200"/>
            <a:ext cx="381000" cy="45720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9" name="Rectangle 3"/>
          <p:cNvSpPr txBox="1">
            <a:spLocks noChangeArrowheads="1"/>
          </p:cNvSpPr>
          <p:nvPr/>
        </p:nvSpPr>
        <p:spPr bwMode="auto">
          <a:xfrm>
            <a:off x="228600" y="914400"/>
            <a:ext cx="4648200" cy="1676400"/>
          </a:xfrm>
          <a:prstGeom prst="rect">
            <a:avLst/>
          </a:prstGeom>
          <a:noFill/>
          <a:ln w="9525">
            <a:noFill/>
            <a:miter lim="800000"/>
            <a:headEnd/>
            <a:tailEnd/>
          </a:ln>
        </p:spPr>
        <p:txBody>
          <a:bodyPr/>
          <a:lstStyle/>
          <a:p>
            <a:pPr marL="342900" indent="-342900" eaLnBrk="1" hangingPunct="1">
              <a:lnSpc>
                <a:spcPct val="90000"/>
              </a:lnSpc>
              <a:spcBef>
                <a:spcPct val="20000"/>
              </a:spcBef>
              <a:buFontTx/>
              <a:buChar char="•"/>
              <a:defRPr/>
            </a:pPr>
            <a:r>
              <a:rPr lang="en-US" sz="1600" dirty="0"/>
              <a:t>Consider a  6-T cell with V</a:t>
            </a:r>
            <a:r>
              <a:rPr lang="en-US" sz="1600" baseline="-25000" dirty="0"/>
              <a:t>DD</a:t>
            </a:r>
            <a:r>
              <a:rPr lang="en-US" sz="1600" dirty="0"/>
              <a:t> = </a:t>
            </a:r>
            <a:r>
              <a:rPr lang="en-US" sz="1600" dirty="0" smtClean="0"/>
              <a:t>3V. Assume that</a:t>
            </a:r>
          </a:p>
          <a:p>
            <a:pPr marL="342900" indent="-342900" eaLnBrk="1" hangingPunct="1">
              <a:lnSpc>
                <a:spcPct val="90000"/>
              </a:lnSpc>
              <a:spcBef>
                <a:spcPct val="20000"/>
              </a:spcBef>
              <a:buFontTx/>
              <a:buChar char="•"/>
              <a:defRPr/>
            </a:pPr>
            <a:r>
              <a:rPr lang="en-US" sz="1600" dirty="0" smtClean="0"/>
              <a:t>A “0” in the memory cell corresponds to a low level (0V) on the left data storage node</a:t>
            </a:r>
            <a:endParaRPr lang="en-US" sz="1600" i="1"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4"/>
          <p:cNvSpPr>
            <a:spLocks noGrp="1"/>
          </p:cNvSpPr>
          <p:nvPr>
            <p:ph type="ftr" sz="quarter" idx="11"/>
          </p:nvPr>
        </p:nvSpPr>
        <p:spPr>
          <a:noFill/>
        </p:spPr>
        <p:txBody>
          <a:bodyPr/>
          <a:lstStyle/>
          <a:p>
            <a:r>
              <a:rPr lang="en-US" smtClean="0">
                <a:ea typeface="ＭＳ Ｐゴシック" charset="-128"/>
              </a:rPr>
              <a:t>NJIT   ECE 271   Dr. Serhiy Levkov</a:t>
            </a:r>
          </a:p>
        </p:txBody>
      </p:sp>
      <p:sp>
        <p:nvSpPr>
          <p:cNvPr id="10243" name="Slide Number Placeholder 5"/>
          <p:cNvSpPr>
            <a:spLocks noGrp="1"/>
          </p:cNvSpPr>
          <p:nvPr>
            <p:ph type="sldNum" sz="quarter" idx="12"/>
          </p:nvPr>
        </p:nvSpPr>
        <p:spPr>
          <a:noFill/>
        </p:spPr>
        <p:txBody>
          <a:bodyPr/>
          <a:lstStyle/>
          <a:p>
            <a:r>
              <a:rPr lang="en-US" smtClean="0"/>
              <a:t> Topic 9</a:t>
            </a:r>
            <a:r>
              <a:rPr lang="en-US" b="1" smtClean="0"/>
              <a:t> - </a:t>
            </a:r>
            <a:fld id="{C778DC75-B390-4D5F-934C-41A6ADC4C5EB}" type="slidenum">
              <a:rPr lang="en-US" b="1" smtClean="0"/>
              <a:pPr/>
              <a:t>2</a:t>
            </a:fld>
            <a:endParaRPr lang="en-US" b="1" smtClean="0"/>
          </a:p>
        </p:txBody>
      </p:sp>
      <p:sp>
        <p:nvSpPr>
          <p:cNvPr id="10244" name="Rectangle 2"/>
          <p:cNvSpPr>
            <a:spLocks noGrp="1" noChangeArrowheads="1"/>
          </p:cNvSpPr>
          <p:nvPr>
            <p:ph type="title"/>
          </p:nvPr>
        </p:nvSpPr>
        <p:spPr/>
        <p:txBody>
          <a:bodyPr/>
          <a:lstStyle/>
          <a:p>
            <a:pPr eaLnBrk="1" hangingPunct="1"/>
            <a:r>
              <a:rPr lang="en-US" smtClean="0"/>
              <a:t>Chapter Goals</a:t>
            </a:r>
          </a:p>
        </p:txBody>
      </p:sp>
      <p:sp>
        <p:nvSpPr>
          <p:cNvPr id="10245" name="Rectangle 3"/>
          <p:cNvSpPr>
            <a:spLocks noGrp="1" noChangeArrowheads="1"/>
          </p:cNvSpPr>
          <p:nvPr>
            <p:ph type="body" idx="1"/>
          </p:nvPr>
        </p:nvSpPr>
        <p:spPr>
          <a:xfrm>
            <a:off x="685800" y="1676400"/>
            <a:ext cx="7772400" cy="4114800"/>
          </a:xfrm>
        </p:spPr>
        <p:txBody>
          <a:bodyPr/>
          <a:lstStyle/>
          <a:p>
            <a:pPr eaLnBrk="1" hangingPunct="1">
              <a:lnSpc>
                <a:spcPct val="90000"/>
              </a:lnSpc>
            </a:pPr>
            <a:r>
              <a:rPr lang="en-US" sz="2400" dirty="0" smtClean="0"/>
              <a:t>Overall memory chip organization</a:t>
            </a:r>
          </a:p>
          <a:p>
            <a:pPr eaLnBrk="1" hangingPunct="1">
              <a:lnSpc>
                <a:spcPct val="90000"/>
              </a:lnSpc>
            </a:pPr>
            <a:r>
              <a:rPr lang="en-US" sz="2400" dirty="0" smtClean="0"/>
              <a:t>Static memory circuits using the six-transistor cell</a:t>
            </a:r>
          </a:p>
          <a:p>
            <a:pPr eaLnBrk="1" hangingPunct="1">
              <a:lnSpc>
                <a:spcPct val="90000"/>
              </a:lnSpc>
            </a:pPr>
            <a:r>
              <a:rPr lang="en-US" sz="2400" dirty="0" smtClean="0"/>
              <a:t>Dynamic memory circuits</a:t>
            </a:r>
          </a:p>
          <a:p>
            <a:pPr eaLnBrk="1" hangingPunct="1">
              <a:lnSpc>
                <a:spcPct val="90000"/>
              </a:lnSpc>
            </a:pPr>
            <a:r>
              <a:rPr lang="en-US" sz="2400" dirty="0" smtClean="0"/>
              <a:t>Sense amplifier circuits used to read data from memory cells</a:t>
            </a:r>
          </a:p>
          <a:p>
            <a:pPr eaLnBrk="1" hangingPunct="1">
              <a:lnSpc>
                <a:spcPct val="90000"/>
              </a:lnSpc>
            </a:pPr>
            <a:r>
              <a:rPr lang="en-US" sz="2400" dirty="0" smtClean="0"/>
              <a:t>Learn about row and address decoders</a:t>
            </a:r>
          </a:p>
          <a:p>
            <a:pPr eaLnBrk="1" hangingPunct="1">
              <a:lnSpc>
                <a:spcPct val="90000"/>
              </a:lnSpc>
            </a:pPr>
            <a:r>
              <a:rPr lang="en-US" sz="2400" dirty="0" smtClean="0"/>
              <a:t>Implementation of CPU registers via flip-flops</a:t>
            </a:r>
          </a:p>
          <a:p>
            <a:pPr eaLnBrk="1" hangingPunct="1">
              <a:lnSpc>
                <a:spcPct val="90000"/>
              </a:lnSpc>
            </a:pPr>
            <a:r>
              <a:rPr lang="en-US" sz="2400" dirty="0" smtClean="0"/>
              <a:t>Pass transistor logic</a:t>
            </a:r>
          </a:p>
          <a:p>
            <a:pPr eaLnBrk="1" hangingPunct="1">
              <a:lnSpc>
                <a:spcPct val="90000"/>
              </a:lnSpc>
            </a:pPr>
            <a:r>
              <a:rPr lang="en-US" sz="2400" dirty="0" smtClean="0"/>
              <a:t>Read Only Memory</a:t>
            </a:r>
          </a:p>
          <a:p>
            <a:pPr eaLnBrk="1" hangingPunct="1">
              <a:lnSpc>
                <a:spcPct val="90000"/>
              </a:lnSpc>
            </a:pPr>
            <a:endParaRPr lang="en-US" sz="2400"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4"/>
          <p:cNvSpPr>
            <a:spLocks noGrp="1"/>
          </p:cNvSpPr>
          <p:nvPr>
            <p:ph type="ftr" sz="quarter" idx="11"/>
          </p:nvPr>
        </p:nvSpPr>
        <p:spPr>
          <a:noFill/>
        </p:spPr>
        <p:txBody>
          <a:bodyPr/>
          <a:lstStyle/>
          <a:p>
            <a:r>
              <a:rPr lang="en-US" smtClean="0">
                <a:ea typeface="ＭＳ Ｐゴシック" charset="-128"/>
              </a:rPr>
              <a:t>NJIT   ECE 271   Dr. Serhiy Levkov</a:t>
            </a:r>
          </a:p>
        </p:txBody>
      </p:sp>
      <p:sp>
        <p:nvSpPr>
          <p:cNvPr id="17411" name="Slide Number Placeholder 5"/>
          <p:cNvSpPr>
            <a:spLocks noGrp="1"/>
          </p:cNvSpPr>
          <p:nvPr>
            <p:ph type="sldNum" sz="quarter" idx="12"/>
          </p:nvPr>
        </p:nvSpPr>
        <p:spPr>
          <a:noFill/>
        </p:spPr>
        <p:txBody>
          <a:bodyPr/>
          <a:lstStyle/>
          <a:p>
            <a:r>
              <a:rPr lang="en-US" dirty="0" smtClean="0"/>
              <a:t> Topic 9</a:t>
            </a:r>
            <a:r>
              <a:rPr lang="en-US" b="1" dirty="0" smtClean="0"/>
              <a:t> - </a:t>
            </a:r>
            <a:fld id="{6320D3E7-3FC8-48DE-AFB1-9DAB725D896B}" type="slidenum">
              <a:rPr lang="en-US" b="1" smtClean="0"/>
              <a:pPr/>
              <a:t>20</a:t>
            </a:fld>
            <a:endParaRPr lang="en-US" b="1" dirty="0" smtClean="0"/>
          </a:p>
        </p:txBody>
      </p:sp>
      <p:sp>
        <p:nvSpPr>
          <p:cNvPr id="17412" name="Rectangle 2"/>
          <p:cNvSpPr>
            <a:spLocks noGrp="1" noChangeArrowheads="1"/>
          </p:cNvSpPr>
          <p:nvPr>
            <p:ph type="title"/>
          </p:nvPr>
        </p:nvSpPr>
        <p:spPr>
          <a:xfrm>
            <a:off x="685800" y="-76200"/>
            <a:ext cx="7772400" cy="990600"/>
          </a:xfrm>
        </p:spPr>
        <p:txBody>
          <a:bodyPr/>
          <a:lstStyle/>
          <a:p>
            <a:pPr eaLnBrk="1" hangingPunct="1"/>
            <a:r>
              <a:rPr lang="en-US" smtClean="0"/>
              <a:t>The Read Operation of a 6-T Cell</a:t>
            </a:r>
          </a:p>
        </p:txBody>
      </p:sp>
      <p:pic>
        <p:nvPicPr>
          <p:cNvPr id="17413" name="Picture 4" descr="jae20990_0807"/>
          <p:cNvPicPr>
            <a:picLocks noChangeAspect="1" noChangeArrowheads="1"/>
          </p:cNvPicPr>
          <p:nvPr/>
        </p:nvPicPr>
        <p:blipFill>
          <a:blip r:embed="rId2">
            <a:lum bright="-18000" contrast="48000"/>
          </a:blip>
          <a:srcRect/>
          <a:stretch>
            <a:fillRect/>
          </a:stretch>
        </p:blipFill>
        <p:spPr bwMode="auto">
          <a:xfrm>
            <a:off x="228600" y="3333750"/>
            <a:ext cx="4191000" cy="3067050"/>
          </a:xfrm>
          <a:prstGeom prst="rect">
            <a:avLst/>
          </a:prstGeom>
          <a:noFill/>
          <a:ln w="9525">
            <a:noFill/>
            <a:miter lim="800000"/>
            <a:headEnd/>
            <a:tailEnd/>
          </a:ln>
        </p:spPr>
      </p:pic>
      <p:sp>
        <p:nvSpPr>
          <p:cNvPr id="12" name="Rounded Rectangle 11"/>
          <p:cNvSpPr/>
          <p:nvPr/>
        </p:nvSpPr>
        <p:spPr bwMode="auto">
          <a:xfrm>
            <a:off x="1611351" y="4267200"/>
            <a:ext cx="381000" cy="45720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 name="Rounded Rectangle 10"/>
          <p:cNvSpPr/>
          <p:nvPr/>
        </p:nvSpPr>
        <p:spPr bwMode="auto">
          <a:xfrm>
            <a:off x="2057400" y="3352800"/>
            <a:ext cx="533400" cy="457200"/>
          </a:xfrm>
          <a:prstGeom prst="round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3" name="Rounded Rectangle 12"/>
          <p:cNvSpPr/>
          <p:nvPr/>
        </p:nvSpPr>
        <p:spPr bwMode="auto">
          <a:xfrm>
            <a:off x="2655849" y="4308090"/>
            <a:ext cx="367992" cy="457200"/>
          </a:xfrm>
          <a:prstGeom prst="roundRect">
            <a:avLst/>
          </a:pr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4" name="Rectangle 3"/>
          <p:cNvSpPr txBox="1">
            <a:spLocks noChangeArrowheads="1"/>
          </p:cNvSpPr>
          <p:nvPr/>
        </p:nvSpPr>
        <p:spPr bwMode="auto">
          <a:xfrm>
            <a:off x="228600" y="914400"/>
            <a:ext cx="4648200" cy="1676400"/>
          </a:xfrm>
          <a:prstGeom prst="rect">
            <a:avLst/>
          </a:prstGeom>
          <a:noFill/>
          <a:ln w="9525">
            <a:noFill/>
            <a:miter lim="800000"/>
            <a:headEnd/>
            <a:tailEnd/>
          </a:ln>
        </p:spPr>
        <p:txBody>
          <a:bodyPr/>
          <a:lstStyle/>
          <a:p>
            <a:pPr marL="342900" indent="-342900" eaLnBrk="1" hangingPunct="1">
              <a:lnSpc>
                <a:spcPct val="90000"/>
              </a:lnSpc>
              <a:spcBef>
                <a:spcPct val="20000"/>
              </a:spcBef>
              <a:buFontTx/>
              <a:buChar char="•"/>
              <a:defRPr/>
            </a:pPr>
            <a:r>
              <a:rPr lang="en-US" sz="1600" dirty="0"/>
              <a:t>Consider a  6-T cell with V</a:t>
            </a:r>
            <a:r>
              <a:rPr lang="en-US" sz="1600" baseline="-25000" dirty="0"/>
              <a:t>DD</a:t>
            </a:r>
            <a:r>
              <a:rPr lang="en-US" sz="1600" dirty="0"/>
              <a:t> = </a:t>
            </a:r>
            <a:r>
              <a:rPr lang="en-US" sz="1600" dirty="0" smtClean="0"/>
              <a:t>3V. Assume that</a:t>
            </a:r>
          </a:p>
          <a:p>
            <a:pPr marL="342900" indent="-342900" eaLnBrk="1" hangingPunct="1">
              <a:lnSpc>
                <a:spcPct val="90000"/>
              </a:lnSpc>
              <a:spcBef>
                <a:spcPct val="20000"/>
              </a:spcBef>
              <a:buFontTx/>
              <a:buChar char="•"/>
              <a:defRPr/>
            </a:pPr>
            <a:r>
              <a:rPr lang="en-US" sz="1600" dirty="0" smtClean="0"/>
              <a:t>A “0” in the memory cell corresponds to a low level (0V) on the left data storage node </a:t>
            </a:r>
            <a:r>
              <a:rPr lang="en-US" sz="1600" i="1" dirty="0" smtClean="0"/>
              <a:t>D</a:t>
            </a:r>
            <a:r>
              <a:rPr lang="en-US" sz="1600" baseline="-25000" dirty="0" smtClean="0"/>
              <a:t>1</a:t>
            </a:r>
            <a:r>
              <a:rPr lang="en-US" sz="1600" i="1" dirty="0"/>
              <a:t> </a:t>
            </a:r>
            <a:r>
              <a:rPr lang="en-US" sz="1600" i="1" dirty="0" smtClean="0"/>
              <a:t>, </a:t>
            </a:r>
            <a:r>
              <a:rPr lang="en-US" sz="1600" dirty="0" smtClean="0"/>
              <a:t>and a high level (3V) on the right data node  </a:t>
            </a:r>
            <a:r>
              <a:rPr lang="en-US" sz="1600" i="1" dirty="0" smtClean="0"/>
              <a:t>D</a:t>
            </a:r>
            <a:r>
              <a:rPr lang="en-US" sz="1600" baseline="-25000" dirty="0" smtClean="0"/>
              <a:t>2</a:t>
            </a:r>
            <a:endParaRPr lang="en-US" sz="1600" i="1"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4"/>
          <p:cNvSpPr>
            <a:spLocks noGrp="1"/>
          </p:cNvSpPr>
          <p:nvPr>
            <p:ph type="ftr" sz="quarter" idx="11"/>
          </p:nvPr>
        </p:nvSpPr>
        <p:spPr>
          <a:noFill/>
        </p:spPr>
        <p:txBody>
          <a:bodyPr/>
          <a:lstStyle/>
          <a:p>
            <a:r>
              <a:rPr lang="en-US" smtClean="0">
                <a:ea typeface="ＭＳ Ｐゴシック" charset="-128"/>
              </a:rPr>
              <a:t>NJIT   ECE 271   Dr. Serhiy Levkov</a:t>
            </a:r>
          </a:p>
        </p:txBody>
      </p:sp>
      <p:sp>
        <p:nvSpPr>
          <p:cNvPr id="17411" name="Slide Number Placeholder 5"/>
          <p:cNvSpPr>
            <a:spLocks noGrp="1"/>
          </p:cNvSpPr>
          <p:nvPr>
            <p:ph type="sldNum" sz="quarter" idx="12"/>
          </p:nvPr>
        </p:nvSpPr>
        <p:spPr>
          <a:noFill/>
        </p:spPr>
        <p:txBody>
          <a:bodyPr/>
          <a:lstStyle/>
          <a:p>
            <a:r>
              <a:rPr lang="en-US" dirty="0" smtClean="0"/>
              <a:t> Topic 9</a:t>
            </a:r>
            <a:r>
              <a:rPr lang="en-US" b="1" dirty="0" smtClean="0"/>
              <a:t> - </a:t>
            </a:r>
            <a:fld id="{6320D3E7-3FC8-48DE-AFB1-9DAB725D896B}" type="slidenum">
              <a:rPr lang="en-US" b="1" smtClean="0"/>
              <a:pPr/>
              <a:t>21</a:t>
            </a:fld>
            <a:endParaRPr lang="en-US" b="1" dirty="0" smtClean="0"/>
          </a:p>
        </p:txBody>
      </p:sp>
      <p:sp>
        <p:nvSpPr>
          <p:cNvPr id="17412" name="Rectangle 2"/>
          <p:cNvSpPr>
            <a:spLocks noGrp="1" noChangeArrowheads="1"/>
          </p:cNvSpPr>
          <p:nvPr>
            <p:ph type="title"/>
          </p:nvPr>
        </p:nvSpPr>
        <p:spPr>
          <a:xfrm>
            <a:off x="685800" y="-76200"/>
            <a:ext cx="7772400" cy="990600"/>
          </a:xfrm>
        </p:spPr>
        <p:txBody>
          <a:bodyPr/>
          <a:lstStyle/>
          <a:p>
            <a:pPr eaLnBrk="1" hangingPunct="1"/>
            <a:r>
              <a:rPr lang="en-US" smtClean="0"/>
              <a:t>The Read Operation of a 6-T Cell</a:t>
            </a:r>
          </a:p>
        </p:txBody>
      </p:sp>
      <p:pic>
        <p:nvPicPr>
          <p:cNvPr id="17413" name="Picture 4" descr="jae20990_0807"/>
          <p:cNvPicPr>
            <a:picLocks noChangeAspect="1" noChangeArrowheads="1"/>
          </p:cNvPicPr>
          <p:nvPr/>
        </p:nvPicPr>
        <p:blipFill>
          <a:blip r:embed="rId2">
            <a:lum bright="-18000" contrast="48000"/>
          </a:blip>
          <a:srcRect/>
          <a:stretch>
            <a:fillRect/>
          </a:stretch>
        </p:blipFill>
        <p:spPr bwMode="auto">
          <a:xfrm>
            <a:off x="228600" y="3333750"/>
            <a:ext cx="4191000" cy="3067050"/>
          </a:xfrm>
          <a:prstGeom prst="rect">
            <a:avLst/>
          </a:prstGeom>
          <a:noFill/>
          <a:ln w="9525">
            <a:noFill/>
            <a:miter lim="800000"/>
            <a:headEnd/>
            <a:tailEnd/>
          </a:ln>
        </p:spPr>
      </p:pic>
      <p:sp>
        <p:nvSpPr>
          <p:cNvPr id="13" name="Rounded Rectangle 12"/>
          <p:cNvSpPr/>
          <p:nvPr/>
        </p:nvSpPr>
        <p:spPr bwMode="auto">
          <a:xfrm>
            <a:off x="2057400" y="3352800"/>
            <a:ext cx="533400" cy="457200"/>
          </a:xfrm>
          <a:prstGeom prst="round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6" name="Rounded Rectangle 15"/>
          <p:cNvSpPr/>
          <p:nvPr/>
        </p:nvSpPr>
        <p:spPr bwMode="auto">
          <a:xfrm>
            <a:off x="1611351" y="4267200"/>
            <a:ext cx="381000" cy="45720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7" name="Rounded Rectangle 16"/>
          <p:cNvSpPr/>
          <p:nvPr/>
        </p:nvSpPr>
        <p:spPr bwMode="auto">
          <a:xfrm>
            <a:off x="2655849" y="4308090"/>
            <a:ext cx="367992" cy="457200"/>
          </a:xfrm>
          <a:prstGeom prst="roundRect">
            <a:avLst/>
          </a:pr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 name="Rectangle 3"/>
          <p:cNvSpPr txBox="1">
            <a:spLocks noChangeArrowheads="1"/>
          </p:cNvSpPr>
          <p:nvPr/>
        </p:nvSpPr>
        <p:spPr bwMode="auto">
          <a:xfrm>
            <a:off x="228600" y="914400"/>
            <a:ext cx="4648200" cy="1676400"/>
          </a:xfrm>
          <a:prstGeom prst="rect">
            <a:avLst/>
          </a:prstGeom>
          <a:noFill/>
          <a:ln w="9525">
            <a:noFill/>
            <a:miter lim="800000"/>
            <a:headEnd/>
            <a:tailEnd/>
          </a:ln>
        </p:spPr>
        <p:txBody>
          <a:bodyPr/>
          <a:lstStyle/>
          <a:p>
            <a:pPr marL="342900" indent="-342900" eaLnBrk="1" hangingPunct="1">
              <a:lnSpc>
                <a:spcPct val="90000"/>
              </a:lnSpc>
              <a:spcBef>
                <a:spcPct val="20000"/>
              </a:spcBef>
              <a:buFontTx/>
              <a:buChar char="•"/>
              <a:defRPr/>
            </a:pPr>
            <a:r>
              <a:rPr lang="en-US" sz="1600" dirty="0"/>
              <a:t>Consider a  6-T cell with V</a:t>
            </a:r>
            <a:r>
              <a:rPr lang="en-US" sz="1600" baseline="-25000" dirty="0"/>
              <a:t>DD</a:t>
            </a:r>
            <a:r>
              <a:rPr lang="en-US" sz="1600" dirty="0"/>
              <a:t> = </a:t>
            </a:r>
            <a:r>
              <a:rPr lang="en-US" sz="1600" dirty="0" smtClean="0"/>
              <a:t>3V. Assume that</a:t>
            </a:r>
          </a:p>
          <a:p>
            <a:pPr marL="342900" indent="-342900" eaLnBrk="1" hangingPunct="1">
              <a:lnSpc>
                <a:spcPct val="90000"/>
              </a:lnSpc>
              <a:spcBef>
                <a:spcPct val="20000"/>
              </a:spcBef>
              <a:buFontTx/>
              <a:buChar char="•"/>
              <a:defRPr/>
            </a:pPr>
            <a:r>
              <a:rPr lang="en-US" sz="1600" dirty="0" smtClean="0"/>
              <a:t>A “0” in the memory cell corresponds to a low level (0V) on the left data storage node </a:t>
            </a:r>
            <a:r>
              <a:rPr lang="en-US" sz="1600" i="1" dirty="0" smtClean="0"/>
              <a:t>D</a:t>
            </a:r>
            <a:r>
              <a:rPr lang="en-US" sz="1600" baseline="-25000" dirty="0" smtClean="0"/>
              <a:t>1</a:t>
            </a:r>
            <a:r>
              <a:rPr lang="en-US" sz="1600" i="1" dirty="0"/>
              <a:t> </a:t>
            </a:r>
            <a:r>
              <a:rPr lang="en-US" sz="1600" i="1" dirty="0" smtClean="0"/>
              <a:t>, </a:t>
            </a:r>
            <a:r>
              <a:rPr lang="en-US" sz="1600" dirty="0" smtClean="0"/>
              <a:t>and a high level (3V) on the right data node  </a:t>
            </a:r>
            <a:r>
              <a:rPr lang="en-US" sz="1600" i="1" dirty="0" smtClean="0"/>
              <a:t>D</a:t>
            </a:r>
            <a:r>
              <a:rPr lang="en-US" sz="1600" baseline="-25000" dirty="0" smtClean="0"/>
              <a:t>2</a:t>
            </a:r>
            <a:endParaRPr lang="en-US" sz="1600" i="1" dirty="0" smtClean="0"/>
          </a:p>
          <a:p>
            <a:pPr marL="342900" indent="-342900" eaLnBrk="1" hangingPunct="1">
              <a:lnSpc>
                <a:spcPct val="90000"/>
              </a:lnSpc>
              <a:spcBef>
                <a:spcPct val="20000"/>
              </a:spcBef>
              <a:buFontTx/>
              <a:buChar char="•"/>
              <a:defRPr/>
            </a:pPr>
            <a:r>
              <a:rPr lang="en-US" sz="1600" dirty="0" smtClean="0"/>
              <a:t>A “1” </a:t>
            </a:r>
            <a:r>
              <a:rPr lang="en-US" sz="1600" dirty="0"/>
              <a:t>in the memory cell corresponds to a </a:t>
            </a:r>
            <a:r>
              <a:rPr lang="en-US" sz="1600" dirty="0" smtClean="0"/>
              <a:t>high </a:t>
            </a:r>
            <a:r>
              <a:rPr lang="en-US" sz="1600" dirty="0"/>
              <a:t>level </a:t>
            </a:r>
            <a:r>
              <a:rPr lang="en-US" sz="1600" dirty="0" smtClean="0"/>
              <a:t>on  </a:t>
            </a:r>
            <a:r>
              <a:rPr lang="en-US" sz="1600" i="1" dirty="0"/>
              <a:t>D</a:t>
            </a:r>
            <a:r>
              <a:rPr lang="en-US" sz="1600" baseline="-25000" dirty="0"/>
              <a:t>1</a:t>
            </a:r>
            <a:r>
              <a:rPr lang="en-US" sz="1600" i="1" dirty="0"/>
              <a:t> , </a:t>
            </a:r>
            <a:r>
              <a:rPr lang="en-US" sz="1600" dirty="0"/>
              <a:t>and a </a:t>
            </a:r>
            <a:r>
              <a:rPr lang="en-US" sz="1600" dirty="0" smtClean="0"/>
              <a:t>low </a:t>
            </a:r>
            <a:r>
              <a:rPr lang="en-US" sz="1600" dirty="0"/>
              <a:t>level </a:t>
            </a:r>
            <a:r>
              <a:rPr lang="en-US" sz="1600" dirty="0" smtClean="0"/>
              <a:t>on  </a:t>
            </a:r>
            <a:r>
              <a:rPr lang="en-US" sz="1600" i="1" dirty="0"/>
              <a:t>D</a:t>
            </a:r>
            <a:r>
              <a:rPr lang="en-US" sz="1600" baseline="-25000" dirty="0"/>
              <a:t>2</a:t>
            </a:r>
            <a:r>
              <a:rPr lang="en-US" sz="1600" i="1" dirty="0"/>
              <a:t> .</a:t>
            </a:r>
            <a:r>
              <a:rPr lang="en-US" sz="1600" dirty="0"/>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4"/>
          <p:cNvSpPr>
            <a:spLocks noGrp="1"/>
          </p:cNvSpPr>
          <p:nvPr>
            <p:ph type="ftr" sz="quarter" idx="11"/>
          </p:nvPr>
        </p:nvSpPr>
        <p:spPr>
          <a:noFill/>
        </p:spPr>
        <p:txBody>
          <a:bodyPr/>
          <a:lstStyle/>
          <a:p>
            <a:r>
              <a:rPr lang="en-US" smtClean="0">
                <a:ea typeface="ＭＳ Ｐゴシック" charset="-128"/>
              </a:rPr>
              <a:t>NJIT   ECE 271   Dr. Serhiy Levkov</a:t>
            </a:r>
          </a:p>
        </p:txBody>
      </p:sp>
      <p:sp>
        <p:nvSpPr>
          <p:cNvPr id="17411" name="Slide Number Placeholder 5"/>
          <p:cNvSpPr>
            <a:spLocks noGrp="1"/>
          </p:cNvSpPr>
          <p:nvPr>
            <p:ph type="sldNum" sz="quarter" idx="12"/>
          </p:nvPr>
        </p:nvSpPr>
        <p:spPr>
          <a:noFill/>
        </p:spPr>
        <p:txBody>
          <a:bodyPr/>
          <a:lstStyle/>
          <a:p>
            <a:r>
              <a:rPr lang="en-US" dirty="0" smtClean="0"/>
              <a:t> Topic 9</a:t>
            </a:r>
            <a:r>
              <a:rPr lang="en-US" b="1" dirty="0" smtClean="0"/>
              <a:t> - </a:t>
            </a:r>
            <a:fld id="{6320D3E7-3FC8-48DE-AFB1-9DAB725D896B}" type="slidenum">
              <a:rPr lang="en-US" b="1" smtClean="0"/>
              <a:pPr/>
              <a:t>22</a:t>
            </a:fld>
            <a:endParaRPr lang="en-US" b="1" dirty="0" smtClean="0"/>
          </a:p>
        </p:txBody>
      </p:sp>
      <p:sp>
        <p:nvSpPr>
          <p:cNvPr id="17412" name="Rectangle 2"/>
          <p:cNvSpPr>
            <a:spLocks noGrp="1" noChangeArrowheads="1"/>
          </p:cNvSpPr>
          <p:nvPr>
            <p:ph type="title"/>
          </p:nvPr>
        </p:nvSpPr>
        <p:spPr>
          <a:xfrm>
            <a:off x="685800" y="-76200"/>
            <a:ext cx="7772400" cy="990600"/>
          </a:xfrm>
        </p:spPr>
        <p:txBody>
          <a:bodyPr/>
          <a:lstStyle/>
          <a:p>
            <a:pPr eaLnBrk="1" hangingPunct="1"/>
            <a:r>
              <a:rPr lang="en-US" smtClean="0"/>
              <a:t>The Read Operation of a 6-T Cell</a:t>
            </a:r>
          </a:p>
        </p:txBody>
      </p:sp>
      <p:pic>
        <p:nvPicPr>
          <p:cNvPr id="17413" name="Picture 4" descr="jae20990_0807"/>
          <p:cNvPicPr>
            <a:picLocks noChangeAspect="1" noChangeArrowheads="1"/>
          </p:cNvPicPr>
          <p:nvPr/>
        </p:nvPicPr>
        <p:blipFill>
          <a:blip r:embed="rId2">
            <a:lum bright="-18000" contrast="48000"/>
          </a:blip>
          <a:srcRect/>
          <a:stretch>
            <a:fillRect/>
          </a:stretch>
        </p:blipFill>
        <p:spPr bwMode="auto">
          <a:xfrm>
            <a:off x="228600" y="3333750"/>
            <a:ext cx="4191000" cy="3067050"/>
          </a:xfrm>
          <a:prstGeom prst="rect">
            <a:avLst/>
          </a:prstGeom>
          <a:noFill/>
          <a:ln w="9525">
            <a:noFill/>
            <a:miter lim="800000"/>
            <a:headEnd/>
            <a:tailEnd/>
          </a:ln>
        </p:spPr>
      </p:pic>
      <p:sp>
        <p:nvSpPr>
          <p:cNvPr id="13" name="Rounded Rectangle 12"/>
          <p:cNvSpPr/>
          <p:nvPr/>
        </p:nvSpPr>
        <p:spPr bwMode="auto">
          <a:xfrm>
            <a:off x="2057400" y="3352800"/>
            <a:ext cx="533400" cy="457200"/>
          </a:xfrm>
          <a:prstGeom prst="round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5" name="TextBox 14"/>
          <p:cNvSpPr txBox="1"/>
          <p:nvPr/>
        </p:nvSpPr>
        <p:spPr>
          <a:xfrm>
            <a:off x="2051537" y="4648201"/>
            <a:ext cx="533400"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1800" dirty="0" smtClean="0"/>
              <a:t>“0”</a:t>
            </a:r>
            <a:endParaRPr lang="en-US" sz="1800" dirty="0"/>
          </a:p>
        </p:txBody>
      </p:sp>
      <p:sp>
        <p:nvSpPr>
          <p:cNvPr id="16" name="TextBox 15"/>
          <p:cNvSpPr txBox="1"/>
          <p:nvPr/>
        </p:nvSpPr>
        <p:spPr>
          <a:xfrm>
            <a:off x="990600" y="3456801"/>
            <a:ext cx="685800" cy="276999"/>
          </a:xfrm>
          <a:prstGeom prst="rect">
            <a:avLst/>
          </a:prstGeom>
          <a:solidFill>
            <a:schemeClr val="bg1"/>
          </a:solidFill>
        </p:spPr>
        <p:txBody>
          <a:bodyPr wrap="square" rtlCol="0">
            <a:spAutoFit/>
          </a:bodyPr>
          <a:lstStyle/>
          <a:p>
            <a:r>
              <a:rPr lang="en-US" sz="1200" dirty="0" smtClean="0"/>
              <a:t>WL=0</a:t>
            </a:r>
            <a:endParaRPr lang="en-US" sz="1200" dirty="0"/>
          </a:p>
        </p:txBody>
      </p:sp>
      <p:sp>
        <p:nvSpPr>
          <p:cNvPr id="17" name="TextBox 16"/>
          <p:cNvSpPr txBox="1"/>
          <p:nvPr/>
        </p:nvSpPr>
        <p:spPr>
          <a:xfrm>
            <a:off x="3048000" y="3429000"/>
            <a:ext cx="685800" cy="276999"/>
          </a:xfrm>
          <a:prstGeom prst="rect">
            <a:avLst/>
          </a:prstGeom>
          <a:solidFill>
            <a:schemeClr val="bg1"/>
          </a:solidFill>
        </p:spPr>
        <p:txBody>
          <a:bodyPr wrap="square" rtlCol="0">
            <a:spAutoFit/>
          </a:bodyPr>
          <a:lstStyle/>
          <a:p>
            <a:r>
              <a:rPr lang="en-US" sz="1200" dirty="0" smtClean="0"/>
              <a:t>WL=0</a:t>
            </a:r>
            <a:endParaRPr lang="en-US" sz="1200" dirty="0"/>
          </a:p>
        </p:txBody>
      </p:sp>
      <p:sp>
        <p:nvSpPr>
          <p:cNvPr id="18" name="Text Box 7"/>
          <p:cNvSpPr txBox="1">
            <a:spLocks noChangeArrowheads="1"/>
          </p:cNvSpPr>
          <p:nvPr/>
        </p:nvSpPr>
        <p:spPr bwMode="auto">
          <a:xfrm>
            <a:off x="152400" y="2590800"/>
            <a:ext cx="4495800" cy="535531"/>
          </a:xfrm>
          <a:prstGeom prst="rect">
            <a:avLst/>
          </a:prstGeom>
          <a:noFill/>
          <a:ln w="9525">
            <a:noFill/>
            <a:miter lim="800000"/>
            <a:headEnd/>
            <a:tailEnd/>
          </a:ln>
        </p:spPr>
        <p:txBody>
          <a:bodyPr wrap="square">
            <a:spAutoFit/>
          </a:bodyPr>
          <a:lstStyle/>
          <a:p>
            <a:pPr eaLnBrk="1" hangingPunct="1">
              <a:lnSpc>
                <a:spcPct val="90000"/>
              </a:lnSpc>
              <a:spcBef>
                <a:spcPct val="20000"/>
              </a:spcBef>
            </a:pPr>
            <a:r>
              <a:rPr lang="en-US" sz="1600" dirty="0" smtClean="0"/>
              <a:t>Initial </a:t>
            </a:r>
            <a:r>
              <a:rPr lang="en-US" sz="1600" dirty="0"/>
              <a:t>state of the </a:t>
            </a:r>
            <a:r>
              <a:rPr lang="en-US" sz="1600" dirty="0" smtClean="0"/>
              <a:t>cell </a:t>
            </a:r>
            <a:r>
              <a:rPr lang="en-US" sz="1600" dirty="0"/>
              <a:t>storing a “0” with the </a:t>
            </a:r>
            <a:r>
              <a:rPr lang="en-US" sz="1600" dirty="0" err="1"/>
              <a:t>bitlines</a:t>
            </a:r>
            <a:r>
              <a:rPr lang="en-US" sz="1600" dirty="0"/>
              <a:t>’ </a:t>
            </a:r>
            <a:r>
              <a:rPr lang="en-US" sz="1600" dirty="0" smtClean="0"/>
              <a:t>initially </a:t>
            </a:r>
            <a:r>
              <a:rPr lang="en-US" sz="1600" dirty="0" err="1" smtClean="0"/>
              <a:t>precharged</a:t>
            </a:r>
            <a:r>
              <a:rPr lang="en-US" sz="1600" dirty="0" smtClean="0"/>
              <a:t> </a:t>
            </a:r>
            <a:r>
              <a:rPr lang="en-US" sz="1600" dirty="0"/>
              <a:t>to </a:t>
            </a:r>
            <a:r>
              <a:rPr lang="en-US" sz="1600" dirty="0" smtClean="0"/>
              <a:t>V</a:t>
            </a:r>
            <a:r>
              <a:rPr lang="en-US" sz="1600" baseline="-25000" dirty="0" smtClean="0"/>
              <a:t>DD</a:t>
            </a:r>
            <a:r>
              <a:rPr lang="en-US" sz="1600" dirty="0" smtClean="0"/>
              <a:t>/2 and WL set to 0.</a:t>
            </a:r>
            <a:endParaRPr lang="en-US" sz="1600" dirty="0"/>
          </a:p>
        </p:txBody>
      </p:sp>
      <p:sp>
        <p:nvSpPr>
          <p:cNvPr id="19" name="Rounded Rectangle 18"/>
          <p:cNvSpPr/>
          <p:nvPr/>
        </p:nvSpPr>
        <p:spPr bwMode="auto">
          <a:xfrm>
            <a:off x="1611351" y="4267200"/>
            <a:ext cx="381000" cy="45720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0" name="Rounded Rectangle 19"/>
          <p:cNvSpPr/>
          <p:nvPr/>
        </p:nvSpPr>
        <p:spPr bwMode="auto">
          <a:xfrm>
            <a:off x="2655849" y="4308090"/>
            <a:ext cx="367992" cy="457200"/>
          </a:xfrm>
          <a:prstGeom prst="roundRect">
            <a:avLst/>
          </a:pr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4" name="Rectangle 3"/>
          <p:cNvSpPr txBox="1">
            <a:spLocks noChangeArrowheads="1"/>
          </p:cNvSpPr>
          <p:nvPr/>
        </p:nvSpPr>
        <p:spPr bwMode="auto">
          <a:xfrm>
            <a:off x="228600" y="914400"/>
            <a:ext cx="4648200" cy="1676400"/>
          </a:xfrm>
          <a:prstGeom prst="rect">
            <a:avLst/>
          </a:prstGeom>
          <a:noFill/>
          <a:ln w="9525">
            <a:noFill/>
            <a:miter lim="800000"/>
            <a:headEnd/>
            <a:tailEnd/>
          </a:ln>
        </p:spPr>
        <p:txBody>
          <a:bodyPr/>
          <a:lstStyle/>
          <a:p>
            <a:pPr marL="342900" indent="-342900" eaLnBrk="1" hangingPunct="1">
              <a:lnSpc>
                <a:spcPct val="90000"/>
              </a:lnSpc>
              <a:spcBef>
                <a:spcPct val="20000"/>
              </a:spcBef>
              <a:buFontTx/>
              <a:buChar char="•"/>
              <a:defRPr/>
            </a:pPr>
            <a:r>
              <a:rPr lang="en-US" sz="1600" dirty="0"/>
              <a:t>Consider a  6-T cell with V</a:t>
            </a:r>
            <a:r>
              <a:rPr lang="en-US" sz="1600" baseline="-25000" dirty="0"/>
              <a:t>DD</a:t>
            </a:r>
            <a:r>
              <a:rPr lang="en-US" sz="1600" dirty="0"/>
              <a:t> = </a:t>
            </a:r>
            <a:r>
              <a:rPr lang="en-US" sz="1600" dirty="0" smtClean="0"/>
              <a:t>3V. Assume that</a:t>
            </a:r>
          </a:p>
          <a:p>
            <a:pPr marL="342900" indent="-342900" eaLnBrk="1" hangingPunct="1">
              <a:lnSpc>
                <a:spcPct val="90000"/>
              </a:lnSpc>
              <a:spcBef>
                <a:spcPct val="20000"/>
              </a:spcBef>
              <a:buFontTx/>
              <a:buChar char="•"/>
              <a:defRPr/>
            </a:pPr>
            <a:r>
              <a:rPr lang="en-US" sz="1600" dirty="0" smtClean="0"/>
              <a:t>A “0” in the memory cell corresponds to a low level (0V) on the left data storage node </a:t>
            </a:r>
            <a:r>
              <a:rPr lang="en-US" sz="1600" i="1" dirty="0" smtClean="0"/>
              <a:t>D</a:t>
            </a:r>
            <a:r>
              <a:rPr lang="en-US" sz="1600" baseline="-25000" dirty="0" smtClean="0"/>
              <a:t>1</a:t>
            </a:r>
            <a:r>
              <a:rPr lang="en-US" sz="1600" i="1" dirty="0"/>
              <a:t> </a:t>
            </a:r>
            <a:r>
              <a:rPr lang="en-US" sz="1600" i="1" dirty="0" smtClean="0"/>
              <a:t>, </a:t>
            </a:r>
            <a:r>
              <a:rPr lang="en-US" sz="1600" dirty="0" smtClean="0"/>
              <a:t>and a high level (3V) on the right data node  </a:t>
            </a:r>
            <a:r>
              <a:rPr lang="en-US" sz="1600" i="1" dirty="0" smtClean="0"/>
              <a:t>D</a:t>
            </a:r>
            <a:r>
              <a:rPr lang="en-US" sz="1600" baseline="-25000" dirty="0" smtClean="0"/>
              <a:t>2</a:t>
            </a:r>
            <a:endParaRPr lang="en-US" sz="1600" i="1" dirty="0" smtClean="0"/>
          </a:p>
          <a:p>
            <a:pPr marL="342900" indent="-342900" eaLnBrk="1" hangingPunct="1">
              <a:lnSpc>
                <a:spcPct val="90000"/>
              </a:lnSpc>
              <a:spcBef>
                <a:spcPct val="20000"/>
              </a:spcBef>
              <a:buFontTx/>
              <a:buChar char="•"/>
              <a:defRPr/>
            </a:pPr>
            <a:r>
              <a:rPr lang="en-US" sz="1600" dirty="0" smtClean="0"/>
              <a:t>A “1” </a:t>
            </a:r>
            <a:r>
              <a:rPr lang="en-US" sz="1600" dirty="0"/>
              <a:t>in the memory cell corresponds to a </a:t>
            </a:r>
            <a:r>
              <a:rPr lang="en-US" sz="1600" dirty="0" smtClean="0"/>
              <a:t>high </a:t>
            </a:r>
            <a:r>
              <a:rPr lang="en-US" sz="1600" dirty="0"/>
              <a:t>level </a:t>
            </a:r>
            <a:r>
              <a:rPr lang="en-US" sz="1600" dirty="0" smtClean="0"/>
              <a:t>on  </a:t>
            </a:r>
            <a:r>
              <a:rPr lang="en-US" sz="1600" i="1" dirty="0"/>
              <a:t>D</a:t>
            </a:r>
            <a:r>
              <a:rPr lang="en-US" sz="1600" baseline="-25000" dirty="0"/>
              <a:t>1</a:t>
            </a:r>
            <a:r>
              <a:rPr lang="en-US" sz="1600" i="1" dirty="0"/>
              <a:t> , </a:t>
            </a:r>
            <a:r>
              <a:rPr lang="en-US" sz="1600" dirty="0"/>
              <a:t>and a </a:t>
            </a:r>
            <a:r>
              <a:rPr lang="en-US" sz="1600" dirty="0" smtClean="0"/>
              <a:t>low </a:t>
            </a:r>
            <a:r>
              <a:rPr lang="en-US" sz="1600" dirty="0"/>
              <a:t>level </a:t>
            </a:r>
            <a:r>
              <a:rPr lang="en-US" sz="1600" dirty="0" smtClean="0"/>
              <a:t>on  </a:t>
            </a:r>
            <a:r>
              <a:rPr lang="en-US" sz="1600" i="1" dirty="0"/>
              <a:t>D</a:t>
            </a:r>
            <a:r>
              <a:rPr lang="en-US" sz="1600" baseline="-25000" dirty="0"/>
              <a:t>2</a:t>
            </a:r>
            <a:r>
              <a:rPr lang="en-US" sz="1600" i="1" dirty="0"/>
              <a:t> .</a:t>
            </a:r>
            <a:r>
              <a:rPr lang="en-US" sz="1600" dirty="0"/>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4"/>
          <p:cNvSpPr>
            <a:spLocks noGrp="1"/>
          </p:cNvSpPr>
          <p:nvPr>
            <p:ph type="ftr" sz="quarter" idx="11"/>
          </p:nvPr>
        </p:nvSpPr>
        <p:spPr>
          <a:noFill/>
        </p:spPr>
        <p:txBody>
          <a:bodyPr/>
          <a:lstStyle/>
          <a:p>
            <a:r>
              <a:rPr lang="en-US" smtClean="0">
                <a:ea typeface="ＭＳ Ｐゴシック" charset="-128"/>
              </a:rPr>
              <a:t>NJIT   ECE 271   Dr. Serhiy Levkov</a:t>
            </a:r>
          </a:p>
        </p:txBody>
      </p:sp>
      <p:sp>
        <p:nvSpPr>
          <p:cNvPr id="17411" name="Slide Number Placeholder 5"/>
          <p:cNvSpPr>
            <a:spLocks noGrp="1"/>
          </p:cNvSpPr>
          <p:nvPr>
            <p:ph type="sldNum" sz="quarter" idx="12"/>
          </p:nvPr>
        </p:nvSpPr>
        <p:spPr>
          <a:noFill/>
        </p:spPr>
        <p:txBody>
          <a:bodyPr/>
          <a:lstStyle/>
          <a:p>
            <a:r>
              <a:rPr lang="en-US" dirty="0" smtClean="0"/>
              <a:t> Topic 9</a:t>
            </a:r>
            <a:r>
              <a:rPr lang="en-US" b="1" dirty="0" smtClean="0"/>
              <a:t> - </a:t>
            </a:r>
            <a:fld id="{6320D3E7-3FC8-48DE-AFB1-9DAB725D896B}" type="slidenum">
              <a:rPr lang="en-US" b="1" smtClean="0"/>
              <a:pPr/>
              <a:t>23</a:t>
            </a:fld>
            <a:endParaRPr lang="en-US" b="1" dirty="0" smtClean="0"/>
          </a:p>
        </p:txBody>
      </p:sp>
      <p:sp>
        <p:nvSpPr>
          <p:cNvPr id="17412" name="Rectangle 2"/>
          <p:cNvSpPr>
            <a:spLocks noGrp="1" noChangeArrowheads="1"/>
          </p:cNvSpPr>
          <p:nvPr>
            <p:ph type="title"/>
          </p:nvPr>
        </p:nvSpPr>
        <p:spPr>
          <a:xfrm>
            <a:off x="685800" y="-76200"/>
            <a:ext cx="7772400" cy="990600"/>
          </a:xfrm>
        </p:spPr>
        <p:txBody>
          <a:bodyPr/>
          <a:lstStyle/>
          <a:p>
            <a:pPr eaLnBrk="1" hangingPunct="1"/>
            <a:r>
              <a:rPr lang="en-US" smtClean="0"/>
              <a:t>The Read Operation of a 6-T Cell</a:t>
            </a:r>
          </a:p>
        </p:txBody>
      </p:sp>
      <p:pic>
        <p:nvPicPr>
          <p:cNvPr id="17" name="Picture 4" descr="jae20990_0807"/>
          <p:cNvPicPr>
            <a:picLocks noChangeAspect="1" noChangeArrowheads="1"/>
          </p:cNvPicPr>
          <p:nvPr/>
        </p:nvPicPr>
        <p:blipFill>
          <a:blip r:embed="rId2">
            <a:lum bright="-18000" contrast="48000"/>
          </a:blip>
          <a:srcRect/>
          <a:stretch>
            <a:fillRect/>
          </a:stretch>
        </p:blipFill>
        <p:spPr bwMode="auto">
          <a:xfrm>
            <a:off x="228600" y="3333750"/>
            <a:ext cx="4191000" cy="3067050"/>
          </a:xfrm>
          <a:prstGeom prst="rect">
            <a:avLst/>
          </a:prstGeom>
          <a:noFill/>
          <a:ln w="9525">
            <a:noFill/>
            <a:miter lim="800000"/>
            <a:headEnd/>
            <a:tailEnd/>
          </a:ln>
        </p:spPr>
      </p:pic>
      <p:sp>
        <p:nvSpPr>
          <p:cNvPr id="19" name="Rounded Rectangle 18"/>
          <p:cNvSpPr/>
          <p:nvPr/>
        </p:nvSpPr>
        <p:spPr bwMode="auto">
          <a:xfrm>
            <a:off x="2057400" y="3352800"/>
            <a:ext cx="533400" cy="457200"/>
          </a:xfrm>
          <a:prstGeom prst="round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2" name="TextBox 21"/>
          <p:cNvSpPr txBox="1"/>
          <p:nvPr/>
        </p:nvSpPr>
        <p:spPr>
          <a:xfrm>
            <a:off x="990600" y="3456801"/>
            <a:ext cx="685800" cy="276999"/>
          </a:xfrm>
          <a:prstGeom prst="rect">
            <a:avLst/>
          </a:prstGeom>
          <a:solidFill>
            <a:schemeClr val="bg1"/>
          </a:solidFill>
        </p:spPr>
        <p:txBody>
          <a:bodyPr wrap="square" rtlCol="0">
            <a:spAutoFit/>
          </a:bodyPr>
          <a:lstStyle/>
          <a:p>
            <a:r>
              <a:rPr lang="en-US" sz="1200" dirty="0" smtClean="0"/>
              <a:t>WL=0</a:t>
            </a:r>
            <a:endParaRPr lang="en-US" sz="1200" dirty="0"/>
          </a:p>
        </p:txBody>
      </p:sp>
      <p:sp>
        <p:nvSpPr>
          <p:cNvPr id="23" name="TextBox 22"/>
          <p:cNvSpPr txBox="1"/>
          <p:nvPr/>
        </p:nvSpPr>
        <p:spPr>
          <a:xfrm>
            <a:off x="3048000" y="3429000"/>
            <a:ext cx="685800" cy="276999"/>
          </a:xfrm>
          <a:prstGeom prst="rect">
            <a:avLst/>
          </a:prstGeom>
          <a:solidFill>
            <a:schemeClr val="bg1"/>
          </a:solidFill>
        </p:spPr>
        <p:txBody>
          <a:bodyPr wrap="square" rtlCol="0">
            <a:spAutoFit/>
          </a:bodyPr>
          <a:lstStyle/>
          <a:p>
            <a:r>
              <a:rPr lang="en-US" sz="1200" dirty="0" smtClean="0"/>
              <a:t>WL=0</a:t>
            </a:r>
            <a:endParaRPr lang="en-US" sz="1200" dirty="0"/>
          </a:p>
        </p:txBody>
      </p:sp>
      <p:sp>
        <p:nvSpPr>
          <p:cNvPr id="24" name="Text Box 7"/>
          <p:cNvSpPr txBox="1">
            <a:spLocks noChangeArrowheads="1"/>
          </p:cNvSpPr>
          <p:nvPr/>
        </p:nvSpPr>
        <p:spPr bwMode="auto">
          <a:xfrm>
            <a:off x="152400" y="2590800"/>
            <a:ext cx="4495800" cy="535531"/>
          </a:xfrm>
          <a:prstGeom prst="rect">
            <a:avLst/>
          </a:prstGeom>
          <a:noFill/>
          <a:ln w="9525">
            <a:noFill/>
            <a:miter lim="800000"/>
            <a:headEnd/>
            <a:tailEnd/>
          </a:ln>
        </p:spPr>
        <p:txBody>
          <a:bodyPr wrap="square">
            <a:spAutoFit/>
          </a:bodyPr>
          <a:lstStyle/>
          <a:p>
            <a:pPr eaLnBrk="1" hangingPunct="1">
              <a:lnSpc>
                <a:spcPct val="90000"/>
              </a:lnSpc>
              <a:spcBef>
                <a:spcPct val="20000"/>
              </a:spcBef>
            </a:pPr>
            <a:r>
              <a:rPr lang="en-US" sz="1600" dirty="0" smtClean="0"/>
              <a:t>Initial </a:t>
            </a:r>
            <a:r>
              <a:rPr lang="en-US" sz="1600" dirty="0"/>
              <a:t>state of the </a:t>
            </a:r>
            <a:r>
              <a:rPr lang="en-US" sz="1600" dirty="0" smtClean="0"/>
              <a:t>cell </a:t>
            </a:r>
            <a:r>
              <a:rPr lang="en-US" sz="1600" dirty="0"/>
              <a:t>storing a “0” with the </a:t>
            </a:r>
            <a:r>
              <a:rPr lang="en-US" sz="1600" dirty="0" err="1"/>
              <a:t>bitlines</a:t>
            </a:r>
            <a:r>
              <a:rPr lang="en-US" sz="1600" dirty="0"/>
              <a:t>’ </a:t>
            </a:r>
            <a:r>
              <a:rPr lang="en-US" sz="1600" dirty="0" smtClean="0"/>
              <a:t>initially </a:t>
            </a:r>
            <a:r>
              <a:rPr lang="en-US" sz="1600" dirty="0" err="1" smtClean="0"/>
              <a:t>precharged</a:t>
            </a:r>
            <a:r>
              <a:rPr lang="en-US" sz="1600" dirty="0" smtClean="0"/>
              <a:t> </a:t>
            </a:r>
            <a:r>
              <a:rPr lang="en-US" sz="1600" dirty="0"/>
              <a:t>to </a:t>
            </a:r>
            <a:r>
              <a:rPr lang="en-US" sz="1600" dirty="0" smtClean="0"/>
              <a:t>V</a:t>
            </a:r>
            <a:r>
              <a:rPr lang="en-US" sz="1600" baseline="-25000" dirty="0" smtClean="0"/>
              <a:t>DD</a:t>
            </a:r>
            <a:r>
              <a:rPr lang="en-US" sz="1600" dirty="0" smtClean="0"/>
              <a:t>/2 and WL set to 0.</a:t>
            </a:r>
            <a:endParaRPr lang="en-US" sz="1600" dirty="0"/>
          </a:p>
        </p:txBody>
      </p:sp>
      <p:sp>
        <p:nvSpPr>
          <p:cNvPr id="25" name="Rounded Rectangle 24"/>
          <p:cNvSpPr/>
          <p:nvPr/>
        </p:nvSpPr>
        <p:spPr bwMode="auto">
          <a:xfrm>
            <a:off x="1611351" y="4267200"/>
            <a:ext cx="381000" cy="45720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6" name="Rounded Rectangle 25"/>
          <p:cNvSpPr/>
          <p:nvPr/>
        </p:nvSpPr>
        <p:spPr bwMode="auto">
          <a:xfrm>
            <a:off x="2655849" y="4308090"/>
            <a:ext cx="367992" cy="457200"/>
          </a:xfrm>
          <a:prstGeom prst="roundRect">
            <a:avLst/>
          </a:pr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2" name="Right Arrow 31"/>
          <p:cNvSpPr/>
          <p:nvPr/>
        </p:nvSpPr>
        <p:spPr bwMode="auto">
          <a:xfrm>
            <a:off x="4191000" y="3657600"/>
            <a:ext cx="457200" cy="3048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nvGrpSpPr>
          <p:cNvPr id="41" name="Group 40"/>
          <p:cNvGrpSpPr/>
          <p:nvPr/>
        </p:nvGrpSpPr>
        <p:grpSpPr>
          <a:xfrm>
            <a:off x="4724400" y="3429000"/>
            <a:ext cx="4354286" cy="2798763"/>
            <a:chOff x="4724400" y="3429000"/>
            <a:chExt cx="4354286" cy="2798763"/>
          </a:xfrm>
        </p:grpSpPr>
        <p:pic>
          <p:nvPicPr>
            <p:cNvPr id="17414" name="Picture 5" descr="jae20990_0808"/>
            <p:cNvPicPr>
              <a:picLocks noChangeAspect="1" noChangeArrowheads="1"/>
            </p:cNvPicPr>
            <p:nvPr/>
          </p:nvPicPr>
          <p:blipFill>
            <a:blip r:embed="rId3">
              <a:lum bright="-24000" contrast="66000"/>
            </a:blip>
            <a:srcRect/>
            <a:stretch>
              <a:fillRect/>
            </a:stretch>
          </p:blipFill>
          <p:spPr bwMode="auto">
            <a:xfrm>
              <a:off x="4724400" y="3429000"/>
              <a:ext cx="4216400" cy="2798763"/>
            </a:xfrm>
            <a:prstGeom prst="rect">
              <a:avLst/>
            </a:prstGeom>
            <a:noFill/>
            <a:ln w="9525">
              <a:noFill/>
              <a:miter lim="800000"/>
              <a:headEnd/>
              <a:tailEnd/>
            </a:ln>
          </p:spPr>
        </p:pic>
        <p:sp>
          <p:nvSpPr>
            <p:cNvPr id="27" name="Rounded Rectangle 26"/>
            <p:cNvSpPr/>
            <p:nvPr/>
          </p:nvSpPr>
          <p:spPr bwMode="auto">
            <a:xfrm>
              <a:off x="6064404" y="3429000"/>
              <a:ext cx="533400" cy="53340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9" name="Rounded Rectangle 28"/>
            <p:cNvSpPr/>
            <p:nvPr/>
          </p:nvSpPr>
          <p:spPr bwMode="auto">
            <a:xfrm>
              <a:off x="7086600" y="3733800"/>
              <a:ext cx="609600" cy="533400"/>
            </a:xfrm>
            <a:prstGeom prst="roundRect">
              <a:avLst/>
            </a:pr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0" name="Rounded Rectangle 29"/>
            <p:cNvSpPr/>
            <p:nvPr/>
          </p:nvSpPr>
          <p:spPr bwMode="auto">
            <a:xfrm>
              <a:off x="7216698" y="5661102"/>
              <a:ext cx="533400" cy="53340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pic>
          <p:nvPicPr>
            <p:cNvPr id="65538" name="Picture 2"/>
            <p:cNvPicPr>
              <a:picLocks noChangeAspect="1" noChangeArrowheads="1"/>
            </p:cNvPicPr>
            <p:nvPr/>
          </p:nvPicPr>
          <p:blipFill>
            <a:blip r:embed="rId4"/>
            <a:srcRect/>
            <a:stretch>
              <a:fillRect/>
            </a:stretch>
          </p:blipFill>
          <p:spPr bwMode="auto">
            <a:xfrm>
              <a:off x="4724400" y="3505200"/>
              <a:ext cx="315686" cy="1828800"/>
            </a:xfrm>
            <a:prstGeom prst="rect">
              <a:avLst/>
            </a:prstGeom>
            <a:noFill/>
            <a:ln w="9525">
              <a:noFill/>
              <a:miter lim="800000"/>
              <a:headEnd/>
              <a:tailEnd/>
            </a:ln>
          </p:spPr>
        </p:pic>
        <p:sp>
          <p:nvSpPr>
            <p:cNvPr id="36" name="TextBox 35"/>
            <p:cNvSpPr txBox="1"/>
            <p:nvPr/>
          </p:nvSpPr>
          <p:spPr>
            <a:xfrm>
              <a:off x="5334000" y="4131450"/>
              <a:ext cx="685800" cy="276999"/>
            </a:xfrm>
            <a:prstGeom prst="rect">
              <a:avLst/>
            </a:prstGeom>
            <a:solidFill>
              <a:schemeClr val="bg1"/>
            </a:solidFill>
          </p:spPr>
          <p:txBody>
            <a:bodyPr wrap="square" rtlCol="0">
              <a:spAutoFit/>
            </a:bodyPr>
            <a:lstStyle/>
            <a:p>
              <a:r>
                <a:rPr lang="en-US" sz="1200" dirty="0" smtClean="0"/>
                <a:t>WL=0</a:t>
              </a:r>
              <a:endParaRPr lang="en-US" sz="1200" dirty="0"/>
            </a:p>
          </p:txBody>
        </p:sp>
        <p:sp>
          <p:nvSpPr>
            <p:cNvPr id="37" name="TextBox 36"/>
            <p:cNvSpPr txBox="1"/>
            <p:nvPr/>
          </p:nvSpPr>
          <p:spPr>
            <a:xfrm>
              <a:off x="7772400" y="4125951"/>
              <a:ext cx="685800" cy="276999"/>
            </a:xfrm>
            <a:prstGeom prst="rect">
              <a:avLst/>
            </a:prstGeom>
            <a:solidFill>
              <a:schemeClr val="bg1"/>
            </a:solidFill>
          </p:spPr>
          <p:txBody>
            <a:bodyPr wrap="square" rtlCol="0">
              <a:spAutoFit/>
            </a:bodyPr>
            <a:lstStyle/>
            <a:p>
              <a:r>
                <a:rPr lang="en-US" sz="1200" dirty="0" smtClean="0"/>
                <a:t>WL=0</a:t>
              </a:r>
              <a:endParaRPr lang="en-US" sz="1200" dirty="0"/>
            </a:p>
          </p:txBody>
        </p:sp>
        <p:pic>
          <p:nvPicPr>
            <p:cNvPr id="38" name="Picture 2"/>
            <p:cNvPicPr>
              <a:picLocks noChangeAspect="1" noChangeArrowheads="1"/>
            </p:cNvPicPr>
            <p:nvPr/>
          </p:nvPicPr>
          <p:blipFill>
            <a:blip r:embed="rId4"/>
            <a:srcRect/>
            <a:stretch>
              <a:fillRect/>
            </a:stretch>
          </p:blipFill>
          <p:spPr bwMode="auto">
            <a:xfrm>
              <a:off x="8763000" y="3429000"/>
              <a:ext cx="315686" cy="2057400"/>
            </a:xfrm>
            <a:prstGeom prst="rect">
              <a:avLst/>
            </a:prstGeom>
            <a:noFill/>
            <a:ln w="9525">
              <a:noFill/>
              <a:miter lim="800000"/>
              <a:headEnd/>
              <a:tailEnd/>
            </a:ln>
          </p:spPr>
        </p:pic>
        <p:pic>
          <p:nvPicPr>
            <p:cNvPr id="39" name="Picture 2"/>
            <p:cNvPicPr>
              <a:picLocks noChangeAspect="1" noChangeArrowheads="1"/>
            </p:cNvPicPr>
            <p:nvPr/>
          </p:nvPicPr>
          <p:blipFill>
            <a:blip r:embed="rId4"/>
            <a:srcRect/>
            <a:stretch>
              <a:fillRect/>
            </a:stretch>
          </p:blipFill>
          <p:spPr bwMode="auto">
            <a:xfrm>
              <a:off x="5105400" y="5226204"/>
              <a:ext cx="1143000" cy="304800"/>
            </a:xfrm>
            <a:prstGeom prst="rect">
              <a:avLst/>
            </a:prstGeom>
            <a:noFill/>
            <a:ln w="9525">
              <a:noFill/>
              <a:miter lim="800000"/>
              <a:headEnd/>
              <a:tailEnd/>
            </a:ln>
          </p:spPr>
        </p:pic>
        <p:sp>
          <p:nvSpPr>
            <p:cNvPr id="28" name="Rounded Rectangle 27"/>
            <p:cNvSpPr/>
            <p:nvPr/>
          </p:nvSpPr>
          <p:spPr bwMode="auto">
            <a:xfrm>
              <a:off x="6107151" y="5365596"/>
              <a:ext cx="609600" cy="533400"/>
            </a:xfrm>
            <a:prstGeom prst="roundRect">
              <a:avLst/>
            </a:pr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pic>
          <p:nvPicPr>
            <p:cNvPr id="40" name="Picture 2"/>
            <p:cNvPicPr>
              <a:picLocks noChangeAspect="1" noChangeArrowheads="1"/>
            </p:cNvPicPr>
            <p:nvPr/>
          </p:nvPicPr>
          <p:blipFill>
            <a:blip r:embed="rId4"/>
            <a:srcRect/>
            <a:stretch>
              <a:fillRect/>
            </a:stretch>
          </p:blipFill>
          <p:spPr bwMode="auto">
            <a:xfrm>
              <a:off x="7566102" y="5268951"/>
              <a:ext cx="1143000" cy="304800"/>
            </a:xfrm>
            <a:prstGeom prst="rect">
              <a:avLst/>
            </a:prstGeom>
            <a:noFill/>
            <a:ln w="9525">
              <a:noFill/>
              <a:miter lim="800000"/>
              <a:headEnd/>
              <a:tailEnd/>
            </a:ln>
          </p:spPr>
        </p:pic>
      </p:grpSp>
      <p:sp>
        <p:nvSpPr>
          <p:cNvPr id="42" name="TextBox 41"/>
          <p:cNvSpPr txBox="1"/>
          <p:nvPr/>
        </p:nvSpPr>
        <p:spPr>
          <a:xfrm>
            <a:off x="2051537" y="4648201"/>
            <a:ext cx="533400"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1800" dirty="0" smtClean="0"/>
              <a:t>“0”</a:t>
            </a:r>
            <a:endParaRPr lang="en-US" sz="1800" dirty="0"/>
          </a:p>
        </p:txBody>
      </p:sp>
      <p:sp>
        <p:nvSpPr>
          <p:cNvPr id="43" name="TextBox 42"/>
          <p:cNvSpPr txBox="1"/>
          <p:nvPr/>
        </p:nvSpPr>
        <p:spPr>
          <a:xfrm>
            <a:off x="6629400" y="4572000"/>
            <a:ext cx="533400"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1800" dirty="0" smtClean="0"/>
              <a:t>“0”</a:t>
            </a:r>
            <a:endParaRPr lang="en-US" sz="1800" dirty="0"/>
          </a:p>
        </p:txBody>
      </p:sp>
      <p:sp>
        <p:nvSpPr>
          <p:cNvPr id="31" name="Rectangle 3"/>
          <p:cNvSpPr txBox="1">
            <a:spLocks noChangeArrowheads="1"/>
          </p:cNvSpPr>
          <p:nvPr/>
        </p:nvSpPr>
        <p:spPr bwMode="auto">
          <a:xfrm>
            <a:off x="228600" y="914400"/>
            <a:ext cx="4648200" cy="1676400"/>
          </a:xfrm>
          <a:prstGeom prst="rect">
            <a:avLst/>
          </a:prstGeom>
          <a:noFill/>
          <a:ln w="9525">
            <a:noFill/>
            <a:miter lim="800000"/>
            <a:headEnd/>
            <a:tailEnd/>
          </a:ln>
        </p:spPr>
        <p:txBody>
          <a:bodyPr/>
          <a:lstStyle/>
          <a:p>
            <a:pPr marL="342900" indent="-342900" eaLnBrk="1" hangingPunct="1">
              <a:lnSpc>
                <a:spcPct val="90000"/>
              </a:lnSpc>
              <a:spcBef>
                <a:spcPct val="20000"/>
              </a:spcBef>
              <a:buFontTx/>
              <a:buChar char="•"/>
              <a:defRPr/>
            </a:pPr>
            <a:r>
              <a:rPr lang="en-US" sz="1600" dirty="0"/>
              <a:t>Consider a  6-T cell with V</a:t>
            </a:r>
            <a:r>
              <a:rPr lang="en-US" sz="1600" baseline="-25000" dirty="0"/>
              <a:t>DD</a:t>
            </a:r>
            <a:r>
              <a:rPr lang="en-US" sz="1600" dirty="0"/>
              <a:t> = </a:t>
            </a:r>
            <a:r>
              <a:rPr lang="en-US" sz="1600" dirty="0" smtClean="0"/>
              <a:t>3V. Assume that</a:t>
            </a:r>
          </a:p>
          <a:p>
            <a:pPr marL="342900" indent="-342900" eaLnBrk="1" hangingPunct="1">
              <a:lnSpc>
                <a:spcPct val="90000"/>
              </a:lnSpc>
              <a:spcBef>
                <a:spcPct val="20000"/>
              </a:spcBef>
              <a:buFontTx/>
              <a:buChar char="•"/>
              <a:defRPr/>
            </a:pPr>
            <a:r>
              <a:rPr lang="en-US" sz="1600" dirty="0" smtClean="0"/>
              <a:t>A “0” in the memory cell corresponds to a low level (0V) on the left data storage node </a:t>
            </a:r>
            <a:r>
              <a:rPr lang="en-US" sz="1600" i="1" dirty="0" smtClean="0"/>
              <a:t>D</a:t>
            </a:r>
            <a:r>
              <a:rPr lang="en-US" sz="1600" baseline="-25000" dirty="0" smtClean="0"/>
              <a:t>1</a:t>
            </a:r>
            <a:r>
              <a:rPr lang="en-US" sz="1600" i="1" dirty="0"/>
              <a:t> </a:t>
            </a:r>
            <a:r>
              <a:rPr lang="en-US" sz="1600" i="1" dirty="0" smtClean="0"/>
              <a:t>, </a:t>
            </a:r>
            <a:r>
              <a:rPr lang="en-US" sz="1600" dirty="0" smtClean="0"/>
              <a:t>and a high level (3V) on the right data node  </a:t>
            </a:r>
            <a:r>
              <a:rPr lang="en-US" sz="1600" i="1" dirty="0" smtClean="0"/>
              <a:t>D</a:t>
            </a:r>
            <a:r>
              <a:rPr lang="en-US" sz="1600" baseline="-25000" dirty="0" smtClean="0"/>
              <a:t>2</a:t>
            </a:r>
            <a:endParaRPr lang="en-US" sz="1600" i="1" dirty="0" smtClean="0"/>
          </a:p>
          <a:p>
            <a:pPr marL="342900" indent="-342900" eaLnBrk="1" hangingPunct="1">
              <a:lnSpc>
                <a:spcPct val="90000"/>
              </a:lnSpc>
              <a:spcBef>
                <a:spcPct val="20000"/>
              </a:spcBef>
              <a:buFontTx/>
              <a:buChar char="•"/>
              <a:defRPr/>
            </a:pPr>
            <a:r>
              <a:rPr lang="en-US" sz="1600" dirty="0" smtClean="0"/>
              <a:t>A “1” </a:t>
            </a:r>
            <a:r>
              <a:rPr lang="en-US" sz="1600" dirty="0"/>
              <a:t>in the memory cell corresponds to a </a:t>
            </a:r>
            <a:r>
              <a:rPr lang="en-US" sz="1600" dirty="0" smtClean="0"/>
              <a:t>high </a:t>
            </a:r>
            <a:r>
              <a:rPr lang="en-US" sz="1600" dirty="0"/>
              <a:t>level </a:t>
            </a:r>
            <a:r>
              <a:rPr lang="en-US" sz="1600" dirty="0" smtClean="0"/>
              <a:t>on  </a:t>
            </a:r>
            <a:r>
              <a:rPr lang="en-US" sz="1600" i="1" dirty="0"/>
              <a:t>D</a:t>
            </a:r>
            <a:r>
              <a:rPr lang="en-US" sz="1600" baseline="-25000" dirty="0"/>
              <a:t>1</a:t>
            </a:r>
            <a:r>
              <a:rPr lang="en-US" sz="1600" i="1" dirty="0"/>
              <a:t> , </a:t>
            </a:r>
            <a:r>
              <a:rPr lang="en-US" sz="1600" dirty="0"/>
              <a:t>and a </a:t>
            </a:r>
            <a:r>
              <a:rPr lang="en-US" sz="1600" dirty="0" smtClean="0"/>
              <a:t>low </a:t>
            </a:r>
            <a:r>
              <a:rPr lang="en-US" sz="1600" dirty="0"/>
              <a:t>level </a:t>
            </a:r>
            <a:r>
              <a:rPr lang="en-US" sz="1600" dirty="0" smtClean="0"/>
              <a:t>on  </a:t>
            </a:r>
            <a:r>
              <a:rPr lang="en-US" sz="1600" i="1" dirty="0"/>
              <a:t>D</a:t>
            </a:r>
            <a:r>
              <a:rPr lang="en-US" sz="1600" baseline="-25000" dirty="0"/>
              <a:t>2</a:t>
            </a:r>
            <a:r>
              <a:rPr lang="en-US" sz="1600" i="1" dirty="0"/>
              <a:t> .</a:t>
            </a:r>
            <a:r>
              <a:rPr lang="en-US" sz="1600" dirty="0"/>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4"/>
          <p:cNvSpPr>
            <a:spLocks noGrp="1"/>
          </p:cNvSpPr>
          <p:nvPr>
            <p:ph type="ftr" sz="quarter" idx="11"/>
          </p:nvPr>
        </p:nvSpPr>
        <p:spPr>
          <a:noFill/>
        </p:spPr>
        <p:txBody>
          <a:bodyPr/>
          <a:lstStyle/>
          <a:p>
            <a:r>
              <a:rPr lang="en-US" smtClean="0">
                <a:ea typeface="ＭＳ Ｐゴシック" charset="-128"/>
              </a:rPr>
              <a:t>NJIT   ECE 271   Dr. Serhiy Levkov</a:t>
            </a:r>
          </a:p>
        </p:txBody>
      </p:sp>
      <p:sp>
        <p:nvSpPr>
          <p:cNvPr id="17411" name="Slide Number Placeholder 5"/>
          <p:cNvSpPr>
            <a:spLocks noGrp="1"/>
          </p:cNvSpPr>
          <p:nvPr>
            <p:ph type="sldNum" sz="quarter" idx="12"/>
          </p:nvPr>
        </p:nvSpPr>
        <p:spPr>
          <a:noFill/>
        </p:spPr>
        <p:txBody>
          <a:bodyPr/>
          <a:lstStyle/>
          <a:p>
            <a:r>
              <a:rPr lang="en-US" dirty="0" smtClean="0"/>
              <a:t> Topic 9</a:t>
            </a:r>
            <a:r>
              <a:rPr lang="en-US" b="1" dirty="0" smtClean="0"/>
              <a:t> - </a:t>
            </a:r>
            <a:fld id="{6320D3E7-3FC8-48DE-AFB1-9DAB725D896B}" type="slidenum">
              <a:rPr lang="en-US" b="1" smtClean="0"/>
              <a:pPr/>
              <a:t>24</a:t>
            </a:fld>
            <a:endParaRPr lang="en-US" b="1" dirty="0" smtClean="0"/>
          </a:p>
        </p:txBody>
      </p:sp>
      <p:sp>
        <p:nvSpPr>
          <p:cNvPr id="17412" name="Rectangle 2"/>
          <p:cNvSpPr>
            <a:spLocks noGrp="1" noChangeArrowheads="1"/>
          </p:cNvSpPr>
          <p:nvPr>
            <p:ph type="title"/>
          </p:nvPr>
        </p:nvSpPr>
        <p:spPr>
          <a:xfrm>
            <a:off x="685800" y="-76200"/>
            <a:ext cx="7772400" cy="990600"/>
          </a:xfrm>
        </p:spPr>
        <p:txBody>
          <a:bodyPr/>
          <a:lstStyle/>
          <a:p>
            <a:pPr eaLnBrk="1" hangingPunct="1"/>
            <a:r>
              <a:rPr lang="en-US" smtClean="0"/>
              <a:t>The Read Operation of a 6-T Cell</a:t>
            </a:r>
          </a:p>
        </p:txBody>
      </p:sp>
      <p:sp>
        <p:nvSpPr>
          <p:cNvPr id="17416" name="Text Box 8"/>
          <p:cNvSpPr txBox="1">
            <a:spLocks noChangeArrowheads="1"/>
          </p:cNvSpPr>
          <p:nvPr/>
        </p:nvSpPr>
        <p:spPr bwMode="auto">
          <a:xfrm>
            <a:off x="5181600" y="914400"/>
            <a:ext cx="3429000" cy="313932"/>
          </a:xfrm>
          <a:prstGeom prst="rect">
            <a:avLst/>
          </a:prstGeom>
          <a:noFill/>
          <a:ln w="9525">
            <a:noFill/>
            <a:miter lim="800000"/>
            <a:headEnd/>
            <a:tailEnd/>
          </a:ln>
        </p:spPr>
        <p:txBody>
          <a:bodyPr wrap="square">
            <a:spAutoFit/>
          </a:bodyPr>
          <a:lstStyle/>
          <a:p>
            <a:pPr eaLnBrk="1" hangingPunct="1">
              <a:lnSpc>
                <a:spcPct val="90000"/>
              </a:lnSpc>
              <a:spcBef>
                <a:spcPct val="20000"/>
              </a:spcBef>
            </a:pPr>
            <a:r>
              <a:rPr lang="en-US" sz="1600" dirty="0" smtClean="0"/>
              <a:t>To read the data we set WL to 3V, </a:t>
            </a:r>
            <a:endParaRPr lang="en-US" sz="1600" dirty="0"/>
          </a:p>
        </p:txBody>
      </p:sp>
      <p:sp>
        <p:nvSpPr>
          <p:cNvPr id="10" name="Rectangle 3"/>
          <p:cNvSpPr txBox="1">
            <a:spLocks noChangeArrowheads="1"/>
          </p:cNvSpPr>
          <p:nvPr/>
        </p:nvSpPr>
        <p:spPr bwMode="auto">
          <a:xfrm>
            <a:off x="228600" y="914400"/>
            <a:ext cx="4648200" cy="1676400"/>
          </a:xfrm>
          <a:prstGeom prst="rect">
            <a:avLst/>
          </a:prstGeom>
          <a:noFill/>
          <a:ln w="9525">
            <a:noFill/>
            <a:miter lim="800000"/>
            <a:headEnd/>
            <a:tailEnd/>
          </a:ln>
        </p:spPr>
        <p:txBody>
          <a:bodyPr/>
          <a:lstStyle/>
          <a:p>
            <a:pPr marL="342900" indent="-342900" eaLnBrk="1" hangingPunct="1">
              <a:lnSpc>
                <a:spcPct val="90000"/>
              </a:lnSpc>
              <a:spcBef>
                <a:spcPct val="20000"/>
              </a:spcBef>
              <a:buFontTx/>
              <a:buChar char="•"/>
              <a:defRPr/>
            </a:pPr>
            <a:r>
              <a:rPr lang="en-US" sz="1600" dirty="0"/>
              <a:t>Consider a  6-T cell with V</a:t>
            </a:r>
            <a:r>
              <a:rPr lang="en-US" sz="1600" baseline="-25000" dirty="0"/>
              <a:t>DD</a:t>
            </a:r>
            <a:r>
              <a:rPr lang="en-US" sz="1600" dirty="0"/>
              <a:t> = </a:t>
            </a:r>
            <a:r>
              <a:rPr lang="en-US" sz="1600" dirty="0" smtClean="0"/>
              <a:t>3V. Assume that</a:t>
            </a:r>
          </a:p>
          <a:p>
            <a:pPr marL="342900" indent="-342900" eaLnBrk="1" hangingPunct="1">
              <a:lnSpc>
                <a:spcPct val="90000"/>
              </a:lnSpc>
              <a:spcBef>
                <a:spcPct val="20000"/>
              </a:spcBef>
              <a:buFontTx/>
              <a:buChar char="•"/>
              <a:defRPr/>
            </a:pPr>
            <a:r>
              <a:rPr lang="en-US" sz="1600" dirty="0" smtClean="0"/>
              <a:t>A “0” in the memory cell corresponds to a low level (0V) on the left data storage node </a:t>
            </a:r>
            <a:r>
              <a:rPr lang="en-US" sz="1600" i="1" dirty="0" smtClean="0"/>
              <a:t>D</a:t>
            </a:r>
            <a:r>
              <a:rPr lang="en-US" sz="1600" baseline="-25000" dirty="0" smtClean="0"/>
              <a:t>1</a:t>
            </a:r>
            <a:r>
              <a:rPr lang="en-US" sz="1600" i="1" dirty="0"/>
              <a:t> </a:t>
            </a:r>
            <a:r>
              <a:rPr lang="en-US" sz="1600" i="1" dirty="0" smtClean="0"/>
              <a:t>, </a:t>
            </a:r>
            <a:r>
              <a:rPr lang="en-US" sz="1600" dirty="0" smtClean="0"/>
              <a:t>and a high level (3V) on the right data node  </a:t>
            </a:r>
            <a:r>
              <a:rPr lang="en-US" sz="1600" i="1" dirty="0" smtClean="0"/>
              <a:t>D</a:t>
            </a:r>
            <a:r>
              <a:rPr lang="en-US" sz="1600" baseline="-25000" dirty="0" smtClean="0"/>
              <a:t>2</a:t>
            </a:r>
            <a:endParaRPr lang="en-US" sz="1600" i="1" dirty="0" smtClean="0"/>
          </a:p>
          <a:p>
            <a:pPr marL="342900" indent="-342900" eaLnBrk="1" hangingPunct="1">
              <a:lnSpc>
                <a:spcPct val="90000"/>
              </a:lnSpc>
              <a:spcBef>
                <a:spcPct val="20000"/>
              </a:spcBef>
              <a:buFontTx/>
              <a:buChar char="•"/>
              <a:defRPr/>
            </a:pPr>
            <a:r>
              <a:rPr lang="en-US" sz="1600" dirty="0" smtClean="0"/>
              <a:t>A “1” </a:t>
            </a:r>
            <a:r>
              <a:rPr lang="en-US" sz="1600" dirty="0"/>
              <a:t>in the memory cell corresponds to a </a:t>
            </a:r>
            <a:r>
              <a:rPr lang="en-US" sz="1600" dirty="0" smtClean="0"/>
              <a:t>high </a:t>
            </a:r>
            <a:r>
              <a:rPr lang="en-US" sz="1600" dirty="0"/>
              <a:t>level </a:t>
            </a:r>
            <a:r>
              <a:rPr lang="en-US" sz="1600" dirty="0" smtClean="0"/>
              <a:t>on  </a:t>
            </a:r>
            <a:r>
              <a:rPr lang="en-US" sz="1600" i="1" dirty="0"/>
              <a:t>D</a:t>
            </a:r>
            <a:r>
              <a:rPr lang="en-US" sz="1600" baseline="-25000" dirty="0"/>
              <a:t>1</a:t>
            </a:r>
            <a:r>
              <a:rPr lang="en-US" sz="1600" i="1" dirty="0"/>
              <a:t> , </a:t>
            </a:r>
            <a:r>
              <a:rPr lang="en-US" sz="1600" dirty="0"/>
              <a:t>and a </a:t>
            </a:r>
            <a:r>
              <a:rPr lang="en-US" sz="1600" dirty="0" smtClean="0"/>
              <a:t>low </a:t>
            </a:r>
            <a:r>
              <a:rPr lang="en-US" sz="1600" dirty="0"/>
              <a:t>level </a:t>
            </a:r>
            <a:r>
              <a:rPr lang="en-US" sz="1600" dirty="0" smtClean="0"/>
              <a:t>on  </a:t>
            </a:r>
            <a:r>
              <a:rPr lang="en-US" sz="1600" i="1" dirty="0"/>
              <a:t>D</a:t>
            </a:r>
            <a:r>
              <a:rPr lang="en-US" sz="1600" baseline="-25000" dirty="0"/>
              <a:t>2</a:t>
            </a:r>
            <a:r>
              <a:rPr lang="en-US" sz="1600" i="1" dirty="0"/>
              <a:t> .</a:t>
            </a:r>
            <a:r>
              <a:rPr lang="en-US" sz="1600" dirty="0"/>
              <a:t> </a:t>
            </a:r>
          </a:p>
        </p:txBody>
      </p:sp>
      <p:pic>
        <p:nvPicPr>
          <p:cNvPr id="17" name="Picture 4" descr="jae20990_0807"/>
          <p:cNvPicPr>
            <a:picLocks noChangeAspect="1" noChangeArrowheads="1"/>
          </p:cNvPicPr>
          <p:nvPr/>
        </p:nvPicPr>
        <p:blipFill>
          <a:blip r:embed="rId2">
            <a:lum bright="-18000" contrast="48000"/>
          </a:blip>
          <a:srcRect/>
          <a:stretch>
            <a:fillRect/>
          </a:stretch>
        </p:blipFill>
        <p:spPr bwMode="auto">
          <a:xfrm>
            <a:off x="228600" y="3333750"/>
            <a:ext cx="4191000" cy="3067050"/>
          </a:xfrm>
          <a:prstGeom prst="rect">
            <a:avLst/>
          </a:prstGeom>
          <a:noFill/>
          <a:ln w="9525">
            <a:noFill/>
            <a:miter lim="800000"/>
            <a:headEnd/>
            <a:tailEnd/>
          </a:ln>
        </p:spPr>
      </p:pic>
      <p:sp>
        <p:nvSpPr>
          <p:cNvPr id="19" name="Rounded Rectangle 18"/>
          <p:cNvSpPr/>
          <p:nvPr/>
        </p:nvSpPr>
        <p:spPr bwMode="auto">
          <a:xfrm>
            <a:off x="2057400" y="3352800"/>
            <a:ext cx="533400" cy="457200"/>
          </a:xfrm>
          <a:prstGeom prst="round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2" name="TextBox 21"/>
          <p:cNvSpPr txBox="1"/>
          <p:nvPr/>
        </p:nvSpPr>
        <p:spPr>
          <a:xfrm>
            <a:off x="990600" y="3456801"/>
            <a:ext cx="685800" cy="276999"/>
          </a:xfrm>
          <a:prstGeom prst="rect">
            <a:avLst/>
          </a:prstGeom>
          <a:solidFill>
            <a:schemeClr val="bg1"/>
          </a:solidFill>
        </p:spPr>
        <p:txBody>
          <a:bodyPr wrap="square" rtlCol="0">
            <a:spAutoFit/>
          </a:bodyPr>
          <a:lstStyle/>
          <a:p>
            <a:r>
              <a:rPr lang="en-US" sz="1200" dirty="0" smtClean="0"/>
              <a:t>WL=0</a:t>
            </a:r>
            <a:endParaRPr lang="en-US" sz="1200" dirty="0"/>
          </a:p>
        </p:txBody>
      </p:sp>
      <p:sp>
        <p:nvSpPr>
          <p:cNvPr id="23" name="TextBox 22"/>
          <p:cNvSpPr txBox="1"/>
          <p:nvPr/>
        </p:nvSpPr>
        <p:spPr>
          <a:xfrm>
            <a:off x="3048000" y="3429000"/>
            <a:ext cx="685800" cy="276999"/>
          </a:xfrm>
          <a:prstGeom prst="rect">
            <a:avLst/>
          </a:prstGeom>
          <a:solidFill>
            <a:schemeClr val="bg1"/>
          </a:solidFill>
        </p:spPr>
        <p:txBody>
          <a:bodyPr wrap="square" rtlCol="0">
            <a:spAutoFit/>
          </a:bodyPr>
          <a:lstStyle/>
          <a:p>
            <a:r>
              <a:rPr lang="en-US" sz="1200" dirty="0" smtClean="0"/>
              <a:t>WL=0</a:t>
            </a:r>
            <a:endParaRPr lang="en-US" sz="1200" dirty="0"/>
          </a:p>
        </p:txBody>
      </p:sp>
      <p:sp>
        <p:nvSpPr>
          <p:cNvPr id="24" name="Text Box 7"/>
          <p:cNvSpPr txBox="1">
            <a:spLocks noChangeArrowheads="1"/>
          </p:cNvSpPr>
          <p:nvPr/>
        </p:nvSpPr>
        <p:spPr bwMode="auto">
          <a:xfrm>
            <a:off x="152400" y="2590800"/>
            <a:ext cx="4495800" cy="535531"/>
          </a:xfrm>
          <a:prstGeom prst="rect">
            <a:avLst/>
          </a:prstGeom>
          <a:noFill/>
          <a:ln w="9525">
            <a:noFill/>
            <a:miter lim="800000"/>
            <a:headEnd/>
            <a:tailEnd/>
          </a:ln>
        </p:spPr>
        <p:txBody>
          <a:bodyPr wrap="square">
            <a:spAutoFit/>
          </a:bodyPr>
          <a:lstStyle/>
          <a:p>
            <a:pPr eaLnBrk="1" hangingPunct="1">
              <a:lnSpc>
                <a:spcPct val="90000"/>
              </a:lnSpc>
              <a:spcBef>
                <a:spcPct val="20000"/>
              </a:spcBef>
            </a:pPr>
            <a:r>
              <a:rPr lang="en-US" sz="1600" dirty="0" smtClean="0"/>
              <a:t>Initial </a:t>
            </a:r>
            <a:r>
              <a:rPr lang="en-US" sz="1600" dirty="0"/>
              <a:t>state of the </a:t>
            </a:r>
            <a:r>
              <a:rPr lang="en-US" sz="1600" dirty="0" smtClean="0"/>
              <a:t>cell </a:t>
            </a:r>
            <a:r>
              <a:rPr lang="en-US" sz="1600" dirty="0"/>
              <a:t>storing a “0” with the </a:t>
            </a:r>
            <a:r>
              <a:rPr lang="en-US" sz="1600" dirty="0" err="1"/>
              <a:t>bitlines</a:t>
            </a:r>
            <a:r>
              <a:rPr lang="en-US" sz="1600" dirty="0"/>
              <a:t>’ </a:t>
            </a:r>
            <a:r>
              <a:rPr lang="en-US" sz="1600" dirty="0" smtClean="0"/>
              <a:t>initially </a:t>
            </a:r>
            <a:r>
              <a:rPr lang="en-US" sz="1600" dirty="0" err="1" smtClean="0"/>
              <a:t>precharged</a:t>
            </a:r>
            <a:r>
              <a:rPr lang="en-US" sz="1600" dirty="0" smtClean="0"/>
              <a:t> </a:t>
            </a:r>
            <a:r>
              <a:rPr lang="en-US" sz="1600" dirty="0"/>
              <a:t>to </a:t>
            </a:r>
            <a:r>
              <a:rPr lang="en-US" sz="1600" dirty="0" smtClean="0"/>
              <a:t>V</a:t>
            </a:r>
            <a:r>
              <a:rPr lang="en-US" sz="1600" baseline="-25000" dirty="0" smtClean="0"/>
              <a:t>DD</a:t>
            </a:r>
            <a:r>
              <a:rPr lang="en-US" sz="1600" dirty="0" smtClean="0"/>
              <a:t>/2 and WL set to 0.</a:t>
            </a:r>
            <a:endParaRPr lang="en-US" sz="1600" dirty="0"/>
          </a:p>
        </p:txBody>
      </p:sp>
      <p:sp>
        <p:nvSpPr>
          <p:cNvPr id="25" name="Rounded Rectangle 24"/>
          <p:cNvSpPr/>
          <p:nvPr/>
        </p:nvSpPr>
        <p:spPr bwMode="auto">
          <a:xfrm>
            <a:off x="1611351" y="4267200"/>
            <a:ext cx="381000" cy="45720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6" name="Rounded Rectangle 25"/>
          <p:cNvSpPr/>
          <p:nvPr/>
        </p:nvSpPr>
        <p:spPr bwMode="auto">
          <a:xfrm>
            <a:off x="2655849" y="4308090"/>
            <a:ext cx="367992" cy="457200"/>
          </a:xfrm>
          <a:prstGeom prst="roundRect">
            <a:avLst/>
          </a:pr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nvGrpSpPr>
          <p:cNvPr id="32" name="Group 31"/>
          <p:cNvGrpSpPr/>
          <p:nvPr/>
        </p:nvGrpSpPr>
        <p:grpSpPr>
          <a:xfrm>
            <a:off x="4724400" y="3429000"/>
            <a:ext cx="4354286" cy="2798763"/>
            <a:chOff x="4724400" y="3429000"/>
            <a:chExt cx="4354286" cy="2798763"/>
          </a:xfrm>
        </p:grpSpPr>
        <p:pic>
          <p:nvPicPr>
            <p:cNvPr id="33" name="Picture 5" descr="jae20990_0808"/>
            <p:cNvPicPr>
              <a:picLocks noChangeAspect="1" noChangeArrowheads="1"/>
            </p:cNvPicPr>
            <p:nvPr/>
          </p:nvPicPr>
          <p:blipFill>
            <a:blip r:embed="rId3">
              <a:lum bright="-24000" contrast="66000"/>
            </a:blip>
            <a:srcRect/>
            <a:stretch>
              <a:fillRect/>
            </a:stretch>
          </p:blipFill>
          <p:spPr bwMode="auto">
            <a:xfrm>
              <a:off x="4724400" y="3429000"/>
              <a:ext cx="4216400" cy="2798763"/>
            </a:xfrm>
            <a:prstGeom prst="rect">
              <a:avLst/>
            </a:prstGeom>
            <a:noFill/>
            <a:ln w="9525">
              <a:noFill/>
              <a:miter lim="800000"/>
              <a:headEnd/>
              <a:tailEnd/>
            </a:ln>
          </p:spPr>
        </p:pic>
        <p:sp>
          <p:nvSpPr>
            <p:cNvPr id="34" name="Rounded Rectangle 33"/>
            <p:cNvSpPr/>
            <p:nvPr/>
          </p:nvSpPr>
          <p:spPr bwMode="auto">
            <a:xfrm>
              <a:off x="6064404" y="3429000"/>
              <a:ext cx="533400" cy="53340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5" name="Rounded Rectangle 34"/>
            <p:cNvSpPr/>
            <p:nvPr/>
          </p:nvSpPr>
          <p:spPr bwMode="auto">
            <a:xfrm>
              <a:off x="7086600" y="3733800"/>
              <a:ext cx="609600" cy="533400"/>
            </a:xfrm>
            <a:prstGeom prst="roundRect">
              <a:avLst/>
            </a:pr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6" name="Rounded Rectangle 35"/>
            <p:cNvSpPr/>
            <p:nvPr/>
          </p:nvSpPr>
          <p:spPr bwMode="auto">
            <a:xfrm>
              <a:off x="7216698" y="5661102"/>
              <a:ext cx="533400" cy="53340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pic>
          <p:nvPicPr>
            <p:cNvPr id="38" name="Picture 2"/>
            <p:cNvPicPr>
              <a:picLocks noChangeAspect="1" noChangeArrowheads="1"/>
            </p:cNvPicPr>
            <p:nvPr/>
          </p:nvPicPr>
          <p:blipFill>
            <a:blip r:embed="rId4"/>
            <a:srcRect/>
            <a:stretch>
              <a:fillRect/>
            </a:stretch>
          </p:blipFill>
          <p:spPr bwMode="auto">
            <a:xfrm>
              <a:off x="4724400" y="3505200"/>
              <a:ext cx="315686" cy="1828800"/>
            </a:xfrm>
            <a:prstGeom prst="rect">
              <a:avLst/>
            </a:prstGeom>
            <a:noFill/>
            <a:ln w="9525">
              <a:noFill/>
              <a:miter lim="800000"/>
              <a:headEnd/>
              <a:tailEnd/>
            </a:ln>
          </p:spPr>
        </p:pic>
        <p:pic>
          <p:nvPicPr>
            <p:cNvPr id="41" name="Picture 2"/>
            <p:cNvPicPr>
              <a:picLocks noChangeAspect="1" noChangeArrowheads="1"/>
            </p:cNvPicPr>
            <p:nvPr/>
          </p:nvPicPr>
          <p:blipFill>
            <a:blip r:embed="rId4"/>
            <a:srcRect/>
            <a:stretch>
              <a:fillRect/>
            </a:stretch>
          </p:blipFill>
          <p:spPr bwMode="auto">
            <a:xfrm>
              <a:off x="8763000" y="3429000"/>
              <a:ext cx="315686" cy="2057400"/>
            </a:xfrm>
            <a:prstGeom prst="rect">
              <a:avLst/>
            </a:prstGeom>
            <a:noFill/>
            <a:ln w="9525">
              <a:noFill/>
              <a:miter lim="800000"/>
              <a:headEnd/>
              <a:tailEnd/>
            </a:ln>
          </p:spPr>
        </p:pic>
        <p:pic>
          <p:nvPicPr>
            <p:cNvPr id="42" name="Picture 2"/>
            <p:cNvPicPr>
              <a:picLocks noChangeAspect="1" noChangeArrowheads="1"/>
            </p:cNvPicPr>
            <p:nvPr/>
          </p:nvPicPr>
          <p:blipFill>
            <a:blip r:embed="rId4"/>
            <a:srcRect/>
            <a:stretch>
              <a:fillRect/>
            </a:stretch>
          </p:blipFill>
          <p:spPr bwMode="auto">
            <a:xfrm>
              <a:off x="5105400" y="5226204"/>
              <a:ext cx="1143000" cy="304800"/>
            </a:xfrm>
            <a:prstGeom prst="rect">
              <a:avLst/>
            </a:prstGeom>
            <a:noFill/>
            <a:ln w="9525">
              <a:noFill/>
              <a:miter lim="800000"/>
              <a:headEnd/>
              <a:tailEnd/>
            </a:ln>
          </p:spPr>
        </p:pic>
        <p:sp>
          <p:nvSpPr>
            <p:cNvPr id="43" name="Rounded Rectangle 42"/>
            <p:cNvSpPr/>
            <p:nvPr/>
          </p:nvSpPr>
          <p:spPr bwMode="auto">
            <a:xfrm>
              <a:off x="6107151" y="5365596"/>
              <a:ext cx="609600" cy="533400"/>
            </a:xfrm>
            <a:prstGeom prst="roundRect">
              <a:avLst/>
            </a:pr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pic>
          <p:nvPicPr>
            <p:cNvPr id="44" name="Picture 2"/>
            <p:cNvPicPr>
              <a:picLocks noChangeAspect="1" noChangeArrowheads="1"/>
            </p:cNvPicPr>
            <p:nvPr/>
          </p:nvPicPr>
          <p:blipFill>
            <a:blip r:embed="rId4"/>
            <a:srcRect/>
            <a:stretch>
              <a:fillRect/>
            </a:stretch>
          </p:blipFill>
          <p:spPr bwMode="auto">
            <a:xfrm>
              <a:off x="7566102" y="5268951"/>
              <a:ext cx="1143000" cy="304800"/>
            </a:xfrm>
            <a:prstGeom prst="rect">
              <a:avLst/>
            </a:prstGeom>
            <a:noFill/>
            <a:ln w="9525">
              <a:noFill/>
              <a:miter lim="800000"/>
              <a:headEnd/>
              <a:tailEnd/>
            </a:ln>
          </p:spPr>
        </p:pic>
      </p:grpSp>
      <p:sp>
        <p:nvSpPr>
          <p:cNvPr id="45" name="Rounded Rectangle 44"/>
          <p:cNvSpPr/>
          <p:nvPr/>
        </p:nvSpPr>
        <p:spPr bwMode="auto">
          <a:xfrm>
            <a:off x="7893204" y="4125951"/>
            <a:ext cx="457200" cy="381000"/>
          </a:xfrm>
          <a:prstGeom prst="round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6" name="Rounded Rectangle 45"/>
          <p:cNvSpPr/>
          <p:nvPr/>
        </p:nvSpPr>
        <p:spPr bwMode="auto">
          <a:xfrm>
            <a:off x="5443653" y="4114800"/>
            <a:ext cx="457200" cy="381000"/>
          </a:xfrm>
          <a:prstGeom prst="round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7" name="TextBox 46"/>
          <p:cNvSpPr txBox="1"/>
          <p:nvPr/>
        </p:nvSpPr>
        <p:spPr>
          <a:xfrm>
            <a:off x="2051537" y="4648201"/>
            <a:ext cx="533400"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1800" dirty="0" smtClean="0"/>
              <a:t>“0”</a:t>
            </a:r>
            <a:endParaRPr lang="en-US" sz="1800" dirty="0"/>
          </a:p>
        </p:txBody>
      </p:sp>
      <p:sp>
        <p:nvSpPr>
          <p:cNvPr id="48" name="TextBox 47"/>
          <p:cNvSpPr txBox="1"/>
          <p:nvPr/>
        </p:nvSpPr>
        <p:spPr>
          <a:xfrm>
            <a:off x="6629400" y="4572000"/>
            <a:ext cx="533400"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1800" dirty="0" smtClean="0"/>
              <a:t>“0”</a:t>
            </a:r>
            <a:endParaRPr lang="en-US" sz="1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4"/>
          <p:cNvSpPr>
            <a:spLocks noGrp="1"/>
          </p:cNvSpPr>
          <p:nvPr>
            <p:ph type="ftr" sz="quarter" idx="11"/>
          </p:nvPr>
        </p:nvSpPr>
        <p:spPr>
          <a:noFill/>
        </p:spPr>
        <p:txBody>
          <a:bodyPr/>
          <a:lstStyle/>
          <a:p>
            <a:r>
              <a:rPr lang="en-US" smtClean="0">
                <a:ea typeface="ＭＳ Ｐゴシック" charset="-128"/>
              </a:rPr>
              <a:t>NJIT   ECE 271   Dr. Serhiy Levkov</a:t>
            </a:r>
          </a:p>
        </p:txBody>
      </p:sp>
      <p:sp>
        <p:nvSpPr>
          <p:cNvPr id="17411" name="Slide Number Placeholder 5"/>
          <p:cNvSpPr>
            <a:spLocks noGrp="1"/>
          </p:cNvSpPr>
          <p:nvPr>
            <p:ph type="sldNum" sz="quarter" idx="12"/>
          </p:nvPr>
        </p:nvSpPr>
        <p:spPr>
          <a:noFill/>
        </p:spPr>
        <p:txBody>
          <a:bodyPr/>
          <a:lstStyle/>
          <a:p>
            <a:r>
              <a:rPr lang="en-US" dirty="0" smtClean="0"/>
              <a:t> Topic 9</a:t>
            </a:r>
            <a:r>
              <a:rPr lang="en-US" b="1" dirty="0" smtClean="0"/>
              <a:t> - </a:t>
            </a:r>
            <a:fld id="{6320D3E7-3FC8-48DE-AFB1-9DAB725D896B}" type="slidenum">
              <a:rPr lang="en-US" b="1" smtClean="0"/>
              <a:pPr/>
              <a:t>25</a:t>
            </a:fld>
            <a:endParaRPr lang="en-US" b="1" dirty="0" smtClean="0"/>
          </a:p>
        </p:txBody>
      </p:sp>
      <p:sp>
        <p:nvSpPr>
          <p:cNvPr id="17412" name="Rectangle 2"/>
          <p:cNvSpPr>
            <a:spLocks noGrp="1" noChangeArrowheads="1"/>
          </p:cNvSpPr>
          <p:nvPr>
            <p:ph type="title"/>
          </p:nvPr>
        </p:nvSpPr>
        <p:spPr>
          <a:xfrm>
            <a:off x="685800" y="-76200"/>
            <a:ext cx="7772400" cy="990600"/>
          </a:xfrm>
        </p:spPr>
        <p:txBody>
          <a:bodyPr/>
          <a:lstStyle/>
          <a:p>
            <a:pPr eaLnBrk="1" hangingPunct="1"/>
            <a:r>
              <a:rPr lang="en-US" smtClean="0"/>
              <a:t>The Read Operation of a 6-T Cell</a:t>
            </a:r>
          </a:p>
        </p:txBody>
      </p:sp>
      <p:pic>
        <p:nvPicPr>
          <p:cNvPr id="17" name="Picture 4" descr="jae20990_0807"/>
          <p:cNvPicPr>
            <a:picLocks noChangeAspect="1" noChangeArrowheads="1"/>
          </p:cNvPicPr>
          <p:nvPr/>
        </p:nvPicPr>
        <p:blipFill>
          <a:blip r:embed="rId2">
            <a:lum bright="-18000" contrast="48000"/>
          </a:blip>
          <a:srcRect/>
          <a:stretch>
            <a:fillRect/>
          </a:stretch>
        </p:blipFill>
        <p:spPr bwMode="auto">
          <a:xfrm>
            <a:off x="228600" y="3333750"/>
            <a:ext cx="4191000" cy="3067050"/>
          </a:xfrm>
          <a:prstGeom prst="rect">
            <a:avLst/>
          </a:prstGeom>
          <a:noFill/>
          <a:ln w="9525">
            <a:noFill/>
            <a:miter lim="800000"/>
            <a:headEnd/>
            <a:tailEnd/>
          </a:ln>
        </p:spPr>
      </p:pic>
      <p:sp>
        <p:nvSpPr>
          <p:cNvPr id="19" name="Rounded Rectangle 18"/>
          <p:cNvSpPr/>
          <p:nvPr/>
        </p:nvSpPr>
        <p:spPr bwMode="auto">
          <a:xfrm>
            <a:off x="2057400" y="3352800"/>
            <a:ext cx="533400" cy="457200"/>
          </a:xfrm>
          <a:prstGeom prst="round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2" name="TextBox 21"/>
          <p:cNvSpPr txBox="1"/>
          <p:nvPr/>
        </p:nvSpPr>
        <p:spPr>
          <a:xfrm>
            <a:off x="990600" y="3456801"/>
            <a:ext cx="685800" cy="276999"/>
          </a:xfrm>
          <a:prstGeom prst="rect">
            <a:avLst/>
          </a:prstGeom>
          <a:solidFill>
            <a:schemeClr val="bg1"/>
          </a:solidFill>
        </p:spPr>
        <p:txBody>
          <a:bodyPr wrap="square" rtlCol="0">
            <a:spAutoFit/>
          </a:bodyPr>
          <a:lstStyle/>
          <a:p>
            <a:r>
              <a:rPr lang="en-US" sz="1200" dirty="0" smtClean="0"/>
              <a:t>WL=0</a:t>
            </a:r>
            <a:endParaRPr lang="en-US" sz="1200" dirty="0"/>
          </a:p>
        </p:txBody>
      </p:sp>
      <p:sp>
        <p:nvSpPr>
          <p:cNvPr id="23" name="TextBox 22"/>
          <p:cNvSpPr txBox="1"/>
          <p:nvPr/>
        </p:nvSpPr>
        <p:spPr>
          <a:xfrm>
            <a:off x="3048000" y="3429000"/>
            <a:ext cx="685800" cy="276999"/>
          </a:xfrm>
          <a:prstGeom prst="rect">
            <a:avLst/>
          </a:prstGeom>
          <a:solidFill>
            <a:schemeClr val="bg1"/>
          </a:solidFill>
        </p:spPr>
        <p:txBody>
          <a:bodyPr wrap="square" rtlCol="0">
            <a:spAutoFit/>
          </a:bodyPr>
          <a:lstStyle/>
          <a:p>
            <a:r>
              <a:rPr lang="en-US" sz="1200" dirty="0" smtClean="0"/>
              <a:t>WL=0</a:t>
            </a:r>
            <a:endParaRPr lang="en-US" sz="1200" dirty="0"/>
          </a:p>
        </p:txBody>
      </p:sp>
      <p:sp>
        <p:nvSpPr>
          <p:cNvPr id="24" name="Text Box 7"/>
          <p:cNvSpPr txBox="1">
            <a:spLocks noChangeArrowheads="1"/>
          </p:cNvSpPr>
          <p:nvPr/>
        </p:nvSpPr>
        <p:spPr bwMode="auto">
          <a:xfrm>
            <a:off x="152400" y="2590800"/>
            <a:ext cx="4495800" cy="535531"/>
          </a:xfrm>
          <a:prstGeom prst="rect">
            <a:avLst/>
          </a:prstGeom>
          <a:noFill/>
          <a:ln w="9525">
            <a:noFill/>
            <a:miter lim="800000"/>
            <a:headEnd/>
            <a:tailEnd/>
          </a:ln>
        </p:spPr>
        <p:txBody>
          <a:bodyPr wrap="square">
            <a:spAutoFit/>
          </a:bodyPr>
          <a:lstStyle/>
          <a:p>
            <a:pPr eaLnBrk="1" hangingPunct="1">
              <a:lnSpc>
                <a:spcPct val="90000"/>
              </a:lnSpc>
              <a:spcBef>
                <a:spcPct val="20000"/>
              </a:spcBef>
            </a:pPr>
            <a:r>
              <a:rPr lang="en-US" sz="1600" dirty="0" smtClean="0"/>
              <a:t>Initial </a:t>
            </a:r>
            <a:r>
              <a:rPr lang="en-US" sz="1600" dirty="0"/>
              <a:t>state of the </a:t>
            </a:r>
            <a:r>
              <a:rPr lang="en-US" sz="1600" dirty="0" smtClean="0"/>
              <a:t>cell </a:t>
            </a:r>
            <a:r>
              <a:rPr lang="en-US" sz="1600" dirty="0"/>
              <a:t>storing a “0” with the </a:t>
            </a:r>
            <a:r>
              <a:rPr lang="en-US" sz="1600" dirty="0" err="1"/>
              <a:t>bitlines</a:t>
            </a:r>
            <a:r>
              <a:rPr lang="en-US" sz="1600" dirty="0"/>
              <a:t>’ </a:t>
            </a:r>
            <a:r>
              <a:rPr lang="en-US" sz="1600" dirty="0" smtClean="0"/>
              <a:t>initially </a:t>
            </a:r>
            <a:r>
              <a:rPr lang="en-US" sz="1600" dirty="0" err="1" smtClean="0"/>
              <a:t>precharged</a:t>
            </a:r>
            <a:r>
              <a:rPr lang="en-US" sz="1600" dirty="0" smtClean="0"/>
              <a:t> </a:t>
            </a:r>
            <a:r>
              <a:rPr lang="en-US" sz="1600" dirty="0"/>
              <a:t>to </a:t>
            </a:r>
            <a:r>
              <a:rPr lang="en-US" sz="1600" dirty="0" smtClean="0"/>
              <a:t>V</a:t>
            </a:r>
            <a:r>
              <a:rPr lang="en-US" sz="1600" baseline="-25000" dirty="0" smtClean="0"/>
              <a:t>DD</a:t>
            </a:r>
            <a:r>
              <a:rPr lang="en-US" sz="1600" dirty="0" smtClean="0"/>
              <a:t>/2 and WL set to 0.</a:t>
            </a:r>
            <a:endParaRPr lang="en-US" sz="1600" dirty="0"/>
          </a:p>
        </p:txBody>
      </p:sp>
      <p:sp>
        <p:nvSpPr>
          <p:cNvPr id="25" name="Rounded Rectangle 24"/>
          <p:cNvSpPr/>
          <p:nvPr/>
        </p:nvSpPr>
        <p:spPr bwMode="auto">
          <a:xfrm>
            <a:off x="1611351" y="4267200"/>
            <a:ext cx="381000" cy="45720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6" name="Rounded Rectangle 25"/>
          <p:cNvSpPr/>
          <p:nvPr/>
        </p:nvSpPr>
        <p:spPr bwMode="auto">
          <a:xfrm>
            <a:off x="2655849" y="4308090"/>
            <a:ext cx="367992" cy="457200"/>
          </a:xfrm>
          <a:prstGeom prst="roundRect">
            <a:avLst/>
          </a:pr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nvGrpSpPr>
          <p:cNvPr id="2" name="Group 31"/>
          <p:cNvGrpSpPr/>
          <p:nvPr/>
        </p:nvGrpSpPr>
        <p:grpSpPr>
          <a:xfrm>
            <a:off x="4724400" y="3429000"/>
            <a:ext cx="4354286" cy="2798763"/>
            <a:chOff x="4724400" y="3429000"/>
            <a:chExt cx="4354286" cy="2798763"/>
          </a:xfrm>
        </p:grpSpPr>
        <p:pic>
          <p:nvPicPr>
            <p:cNvPr id="33" name="Picture 5" descr="jae20990_0808"/>
            <p:cNvPicPr>
              <a:picLocks noChangeAspect="1" noChangeArrowheads="1"/>
            </p:cNvPicPr>
            <p:nvPr/>
          </p:nvPicPr>
          <p:blipFill>
            <a:blip r:embed="rId3">
              <a:lum bright="-24000" contrast="66000"/>
            </a:blip>
            <a:srcRect/>
            <a:stretch>
              <a:fillRect/>
            </a:stretch>
          </p:blipFill>
          <p:spPr bwMode="auto">
            <a:xfrm>
              <a:off x="4724400" y="3429000"/>
              <a:ext cx="4216400" cy="2798763"/>
            </a:xfrm>
            <a:prstGeom prst="rect">
              <a:avLst/>
            </a:prstGeom>
            <a:noFill/>
            <a:ln w="9525">
              <a:noFill/>
              <a:miter lim="800000"/>
              <a:headEnd/>
              <a:tailEnd/>
            </a:ln>
          </p:spPr>
        </p:pic>
        <p:sp>
          <p:nvSpPr>
            <p:cNvPr id="34" name="Rounded Rectangle 33"/>
            <p:cNvSpPr/>
            <p:nvPr/>
          </p:nvSpPr>
          <p:spPr bwMode="auto">
            <a:xfrm>
              <a:off x="6064404" y="3429000"/>
              <a:ext cx="533400" cy="53340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5" name="Rounded Rectangle 34"/>
            <p:cNvSpPr/>
            <p:nvPr/>
          </p:nvSpPr>
          <p:spPr bwMode="auto">
            <a:xfrm>
              <a:off x="7086600" y="3733800"/>
              <a:ext cx="609600" cy="533400"/>
            </a:xfrm>
            <a:prstGeom prst="roundRect">
              <a:avLst/>
            </a:pr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6" name="Rounded Rectangle 35"/>
            <p:cNvSpPr/>
            <p:nvPr/>
          </p:nvSpPr>
          <p:spPr bwMode="auto">
            <a:xfrm>
              <a:off x="7216698" y="5661102"/>
              <a:ext cx="533400" cy="53340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pic>
          <p:nvPicPr>
            <p:cNvPr id="41" name="Picture 2"/>
            <p:cNvPicPr>
              <a:picLocks noChangeAspect="1" noChangeArrowheads="1"/>
            </p:cNvPicPr>
            <p:nvPr/>
          </p:nvPicPr>
          <p:blipFill>
            <a:blip r:embed="rId4"/>
            <a:srcRect/>
            <a:stretch>
              <a:fillRect/>
            </a:stretch>
          </p:blipFill>
          <p:spPr bwMode="auto">
            <a:xfrm>
              <a:off x="8763000" y="3429000"/>
              <a:ext cx="315686" cy="2057400"/>
            </a:xfrm>
            <a:prstGeom prst="rect">
              <a:avLst/>
            </a:prstGeom>
            <a:noFill/>
            <a:ln w="9525">
              <a:noFill/>
              <a:miter lim="800000"/>
              <a:headEnd/>
              <a:tailEnd/>
            </a:ln>
          </p:spPr>
        </p:pic>
        <p:sp>
          <p:nvSpPr>
            <p:cNvPr id="43" name="Rounded Rectangle 42"/>
            <p:cNvSpPr/>
            <p:nvPr/>
          </p:nvSpPr>
          <p:spPr bwMode="auto">
            <a:xfrm>
              <a:off x="6107151" y="5365596"/>
              <a:ext cx="609600" cy="533400"/>
            </a:xfrm>
            <a:prstGeom prst="roundRect">
              <a:avLst/>
            </a:pr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pic>
          <p:nvPicPr>
            <p:cNvPr id="44" name="Picture 2"/>
            <p:cNvPicPr>
              <a:picLocks noChangeAspect="1" noChangeArrowheads="1"/>
            </p:cNvPicPr>
            <p:nvPr/>
          </p:nvPicPr>
          <p:blipFill>
            <a:blip r:embed="rId4"/>
            <a:srcRect/>
            <a:stretch>
              <a:fillRect/>
            </a:stretch>
          </p:blipFill>
          <p:spPr bwMode="auto">
            <a:xfrm>
              <a:off x="7566102" y="5268951"/>
              <a:ext cx="1143000" cy="304800"/>
            </a:xfrm>
            <a:prstGeom prst="rect">
              <a:avLst/>
            </a:prstGeom>
            <a:noFill/>
            <a:ln w="9525">
              <a:noFill/>
              <a:miter lim="800000"/>
              <a:headEnd/>
              <a:tailEnd/>
            </a:ln>
          </p:spPr>
        </p:pic>
      </p:grpSp>
      <p:sp>
        <p:nvSpPr>
          <p:cNvPr id="45" name="Rounded Rectangle 44"/>
          <p:cNvSpPr/>
          <p:nvPr/>
        </p:nvSpPr>
        <p:spPr bwMode="auto">
          <a:xfrm>
            <a:off x="7893204" y="4125951"/>
            <a:ext cx="457200" cy="381000"/>
          </a:xfrm>
          <a:prstGeom prst="round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6" name="Rounded Rectangle 45"/>
          <p:cNvSpPr/>
          <p:nvPr/>
        </p:nvSpPr>
        <p:spPr bwMode="auto">
          <a:xfrm>
            <a:off x="5443653" y="4114800"/>
            <a:ext cx="457200" cy="381000"/>
          </a:xfrm>
          <a:prstGeom prst="round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8" name="Rounded Rectangle 27"/>
          <p:cNvSpPr/>
          <p:nvPr/>
        </p:nvSpPr>
        <p:spPr bwMode="auto">
          <a:xfrm>
            <a:off x="5181600" y="4564450"/>
            <a:ext cx="914400" cy="685800"/>
          </a:xfrm>
          <a:prstGeom prst="roundRect">
            <a:avLst/>
          </a:pr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0" name="Text Box 8"/>
          <p:cNvSpPr txBox="1">
            <a:spLocks noChangeArrowheads="1"/>
          </p:cNvSpPr>
          <p:nvPr/>
        </p:nvSpPr>
        <p:spPr bwMode="auto">
          <a:xfrm>
            <a:off x="5181600" y="914400"/>
            <a:ext cx="3429000" cy="1027974"/>
          </a:xfrm>
          <a:prstGeom prst="rect">
            <a:avLst/>
          </a:prstGeom>
          <a:noFill/>
          <a:ln w="9525">
            <a:noFill/>
            <a:miter lim="800000"/>
            <a:headEnd/>
            <a:tailEnd/>
          </a:ln>
        </p:spPr>
        <p:txBody>
          <a:bodyPr wrap="square">
            <a:spAutoFit/>
          </a:bodyPr>
          <a:lstStyle/>
          <a:p>
            <a:pPr eaLnBrk="1" hangingPunct="1">
              <a:lnSpc>
                <a:spcPct val="90000"/>
              </a:lnSpc>
              <a:spcBef>
                <a:spcPct val="20000"/>
              </a:spcBef>
            </a:pPr>
            <a:r>
              <a:rPr lang="en-US" sz="1600" dirty="0" smtClean="0"/>
              <a:t>To read the data we set WL to 3V,</a:t>
            </a:r>
            <a:br>
              <a:rPr lang="en-US" sz="1600" dirty="0" smtClean="0"/>
            </a:br>
            <a:r>
              <a:rPr lang="en-US" sz="1600" dirty="0" smtClean="0"/>
              <a:t>which sets WL transistors ON:</a:t>
            </a:r>
          </a:p>
          <a:p>
            <a:pPr eaLnBrk="1" hangingPunct="1">
              <a:lnSpc>
                <a:spcPct val="90000"/>
              </a:lnSpc>
              <a:spcBef>
                <a:spcPct val="20000"/>
              </a:spcBef>
            </a:pPr>
            <a:r>
              <a:rPr lang="en-US" sz="1600" i="1" dirty="0" smtClean="0"/>
              <a:t>M</a:t>
            </a:r>
            <a:r>
              <a:rPr lang="en-US" sz="1600" baseline="-25000" dirty="0" smtClean="0"/>
              <a:t>A1</a:t>
            </a:r>
            <a:r>
              <a:rPr lang="en-US" sz="1600" dirty="0" smtClean="0"/>
              <a:t> – in triode (</a:t>
            </a:r>
            <a:r>
              <a:rPr lang="en-US" sz="1600" i="1" dirty="0" smtClean="0"/>
              <a:t>V</a:t>
            </a:r>
            <a:r>
              <a:rPr lang="en-US" sz="1600" i="1" baseline="-25000" dirty="0" smtClean="0"/>
              <a:t>GS</a:t>
            </a:r>
            <a:r>
              <a:rPr lang="en-US" sz="1600" dirty="0" smtClean="0"/>
              <a:t> =</a:t>
            </a:r>
            <a:r>
              <a:rPr lang="en-US" sz="1600" b="1" dirty="0" smtClean="0">
                <a:solidFill>
                  <a:srgbClr val="C00000"/>
                </a:solidFill>
              </a:rPr>
              <a:t>?</a:t>
            </a:r>
            <a:r>
              <a:rPr lang="en-US" sz="1600" dirty="0" smtClean="0"/>
              <a:t>, </a:t>
            </a:r>
            <a:r>
              <a:rPr lang="en-US" sz="1600" i="1" dirty="0" smtClean="0"/>
              <a:t>V</a:t>
            </a:r>
            <a:r>
              <a:rPr lang="en-US" sz="1600" i="1" baseline="-25000" dirty="0" smtClean="0"/>
              <a:t>DS</a:t>
            </a:r>
            <a:r>
              <a:rPr lang="en-US" sz="1600" dirty="0" smtClean="0"/>
              <a:t> =  </a:t>
            </a:r>
            <a:r>
              <a:rPr lang="en-US" sz="1600" b="1" dirty="0" smtClean="0">
                <a:solidFill>
                  <a:srgbClr val="C00000"/>
                </a:solidFill>
              </a:rPr>
              <a:t>?</a:t>
            </a:r>
            <a:r>
              <a:rPr lang="en-US" sz="1600" dirty="0" smtClean="0"/>
              <a:t>), </a:t>
            </a:r>
            <a:br>
              <a:rPr lang="en-US" sz="1600" dirty="0" smtClean="0"/>
            </a:br>
            <a:endParaRPr lang="en-US" sz="1600" dirty="0"/>
          </a:p>
        </p:txBody>
      </p:sp>
      <p:sp>
        <p:nvSpPr>
          <p:cNvPr id="31" name="Rectangle 3"/>
          <p:cNvSpPr txBox="1">
            <a:spLocks noChangeArrowheads="1"/>
          </p:cNvSpPr>
          <p:nvPr/>
        </p:nvSpPr>
        <p:spPr bwMode="auto">
          <a:xfrm>
            <a:off x="228600" y="914400"/>
            <a:ext cx="4419600" cy="1371600"/>
          </a:xfrm>
          <a:prstGeom prst="rect">
            <a:avLst/>
          </a:prstGeom>
          <a:noFill/>
          <a:ln w="9525">
            <a:noFill/>
            <a:miter lim="800000"/>
            <a:headEnd/>
            <a:tailEnd/>
          </a:ln>
        </p:spPr>
        <p:txBody>
          <a:bodyPr/>
          <a:lstStyle/>
          <a:p>
            <a:pPr marL="342900" indent="-342900" eaLnBrk="1" hangingPunct="1">
              <a:lnSpc>
                <a:spcPct val="90000"/>
              </a:lnSpc>
              <a:spcBef>
                <a:spcPct val="20000"/>
              </a:spcBef>
              <a:buFontTx/>
              <a:buChar char="•"/>
              <a:defRPr/>
            </a:pPr>
            <a:r>
              <a:rPr lang="en-US" sz="1400" dirty="0"/>
              <a:t>Consider a  6-T cell with V</a:t>
            </a:r>
            <a:r>
              <a:rPr lang="en-US" sz="1400" baseline="-25000" dirty="0"/>
              <a:t>DD</a:t>
            </a:r>
            <a:r>
              <a:rPr lang="en-US" sz="1400" dirty="0"/>
              <a:t> = </a:t>
            </a:r>
            <a:r>
              <a:rPr lang="en-US" sz="1400" dirty="0" smtClean="0"/>
              <a:t>3V. Assume that</a:t>
            </a:r>
          </a:p>
          <a:p>
            <a:pPr marL="342900" indent="-342900" eaLnBrk="1" hangingPunct="1">
              <a:lnSpc>
                <a:spcPct val="90000"/>
              </a:lnSpc>
              <a:spcBef>
                <a:spcPct val="20000"/>
              </a:spcBef>
              <a:buFontTx/>
              <a:buChar char="•"/>
              <a:defRPr/>
            </a:pPr>
            <a:r>
              <a:rPr lang="en-US" sz="1400" dirty="0" smtClean="0"/>
              <a:t>A “0” in the memory cell corresponds to a low level (0V) on the left data storage node </a:t>
            </a:r>
            <a:r>
              <a:rPr lang="en-US" sz="1400" i="1" dirty="0" smtClean="0"/>
              <a:t>D</a:t>
            </a:r>
            <a:r>
              <a:rPr lang="en-US" sz="1400" baseline="-25000" dirty="0" smtClean="0"/>
              <a:t>1</a:t>
            </a:r>
            <a:r>
              <a:rPr lang="en-US" sz="1400" i="1" dirty="0"/>
              <a:t> </a:t>
            </a:r>
            <a:r>
              <a:rPr lang="en-US" sz="1400" i="1" dirty="0" smtClean="0"/>
              <a:t>, </a:t>
            </a:r>
            <a:r>
              <a:rPr lang="en-US" sz="1400" dirty="0" smtClean="0"/>
              <a:t>and a high level (3V) on the right data node  </a:t>
            </a:r>
            <a:r>
              <a:rPr lang="en-US" sz="1400" i="1" dirty="0" smtClean="0"/>
              <a:t>D</a:t>
            </a:r>
            <a:r>
              <a:rPr lang="en-US" sz="1400" baseline="-25000" dirty="0" smtClean="0"/>
              <a:t>2</a:t>
            </a:r>
            <a:r>
              <a:rPr lang="en-US" sz="1400" i="1" dirty="0" smtClean="0"/>
              <a:t> .</a:t>
            </a:r>
            <a:r>
              <a:rPr lang="en-US" sz="1400" dirty="0" smtClean="0"/>
              <a:t> </a:t>
            </a:r>
          </a:p>
          <a:p>
            <a:pPr marL="342900" indent="-342900" eaLnBrk="1" hangingPunct="1">
              <a:lnSpc>
                <a:spcPct val="90000"/>
              </a:lnSpc>
              <a:spcBef>
                <a:spcPct val="20000"/>
              </a:spcBef>
              <a:buFontTx/>
              <a:buChar char="•"/>
              <a:defRPr/>
            </a:pPr>
            <a:r>
              <a:rPr lang="en-US" sz="1400" dirty="0"/>
              <a:t>A </a:t>
            </a:r>
            <a:r>
              <a:rPr lang="en-US" sz="1400" dirty="0" smtClean="0"/>
              <a:t>“1” </a:t>
            </a:r>
            <a:r>
              <a:rPr lang="en-US" sz="1400" dirty="0"/>
              <a:t>in the memory cell corresponds to a </a:t>
            </a:r>
            <a:r>
              <a:rPr lang="en-US" sz="1400" dirty="0" smtClean="0"/>
              <a:t>high </a:t>
            </a:r>
            <a:r>
              <a:rPr lang="en-US" sz="1400" dirty="0"/>
              <a:t>level </a:t>
            </a:r>
            <a:r>
              <a:rPr lang="en-US" sz="1400" dirty="0" smtClean="0"/>
              <a:t>on  </a:t>
            </a:r>
            <a:r>
              <a:rPr lang="en-US" sz="1400" i="1" dirty="0"/>
              <a:t>D</a:t>
            </a:r>
            <a:r>
              <a:rPr lang="en-US" sz="1400" baseline="-25000" dirty="0"/>
              <a:t>1</a:t>
            </a:r>
            <a:r>
              <a:rPr lang="en-US" sz="1400" i="1" dirty="0"/>
              <a:t> , </a:t>
            </a:r>
            <a:r>
              <a:rPr lang="en-US" sz="1400" dirty="0"/>
              <a:t>and a </a:t>
            </a:r>
            <a:r>
              <a:rPr lang="en-US" sz="1400" dirty="0" smtClean="0"/>
              <a:t>low </a:t>
            </a:r>
            <a:r>
              <a:rPr lang="en-US" sz="1400" dirty="0"/>
              <a:t>level </a:t>
            </a:r>
            <a:r>
              <a:rPr lang="en-US" sz="1400" dirty="0" smtClean="0"/>
              <a:t>on  </a:t>
            </a:r>
            <a:r>
              <a:rPr lang="en-US" sz="1400" i="1" dirty="0"/>
              <a:t>D</a:t>
            </a:r>
            <a:r>
              <a:rPr lang="en-US" sz="1400" baseline="-25000" dirty="0"/>
              <a:t>2</a:t>
            </a:r>
            <a:r>
              <a:rPr lang="en-US" sz="1400" i="1" dirty="0"/>
              <a:t> .</a:t>
            </a:r>
            <a:r>
              <a:rPr lang="en-US" sz="1400" dirty="0"/>
              <a:t> </a:t>
            </a:r>
          </a:p>
        </p:txBody>
      </p:sp>
      <p:sp>
        <p:nvSpPr>
          <p:cNvPr id="32" name="TextBox 31"/>
          <p:cNvSpPr txBox="1"/>
          <p:nvPr/>
        </p:nvSpPr>
        <p:spPr>
          <a:xfrm>
            <a:off x="2051537" y="4648201"/>
            <a:ext cx="533400"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1800" dirty="0" smtClean="0"/>
              <a:t>“0”</a:t>
            </a:r>
            <a:endParaRPr lang="en-US" sz="1800" dirty="0"/>
          </a:p>
        </p:txBody>
      </p:sp>
      <p:sp>
        <p:nvSpPr>
          <p:cNvPr id="39" name="TextBox 38"/>
          <p:cNvSpPr txBox="1"/>
          <p:nvPr/>
        </p:nvSpPr>
        <p:spPr>
          <a:xfrm>
            <a:off x="6629400" y="4572000"/>
            <a:ext cx="533400"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1800" dirty="0" smtClean="0"/>
              <a:t>“0”</a:t>
            </a:r>
            <a:endParaRPr lang="en-US" sz="1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4"/>
          <p:cNvSpPr>
            <a:spLocks noGrp="1"/>
          </p:cNvSpPr>
          <p:nvPr>
            <p:ph type="ftr" sz="quarter" idx="11"/>
          </p:nvPr>
        </p:nvSpPr>
        <p:spPr>
          <a:noFill/>
        </p:spPr>
        <p:txBody>
          <a:bodyPr/>
          <a:lstStyle/>
          <a:p>
            <a:r>
              <a:rPr lang="en-US" smtClean="0">
                <a:ea typeface="ＭＳ Ｐゴシック" charset="-128"/>
              </a:rPr>
              <a:t>NJIT   ECE 271   Dr. Serhiy Levkov</a:t>
            </a:r>
          </a:p>
        </p:txBody>
      </p:sp>
      <p:sp>
        <p:nvSpPr>
          <p:cNvPr id="17411" name="Slide Number Placeholder 5"/>
          <p:cNvSpPr>
            <a:spLocks noGrp="1"/>
          </p:cNvSpPr>
          <p:nvPr>
            <p:ph type="sldNum" sz="quarter" idx="12"/>
          </p:nvPr>
        </p:nvSpPr>
        <p:spPr>
          <a:noFill/>
        </p:spPr>
        <p:txBody>
          <a:bodyPr/>
          <a:lstStyle/>
          <a:p>
            <a:r>
              <a:rPr lang="en-US" dirty="0" smtClean="0"/>
              <a:t> Topic 9</a:t>
            </a:r>
            <a:r>
              <a:rPr lang="en-US" b="1" dirty="0" smtClean="0"/>
              <a:t> - </a:t>
            </a:r>
            <a:fld id="{6320D3E7-3FC8-48DE-AFB1-9DAB725D896B}" type="slidenum">
              <a:rPr lang="en-US" b="1" smtClean="0"/>
              <a:pPr/>
              <a:t>26</a:t>
            </a:fld>
            <a:endParaRPr lang="en-US" b="1" dirty="0" smtClean="0"/>
          </a:p>
        </p:txBody>
      </p:sp>
      <p:sp>
        <p:nvSpPr>
          <p:cNvPr id="17412" name="Rectangle 2"/>
          <p:cNvSpPr>
            <a:spLocks noGrp="1" noChangeArrowheads="1"/>
          </p:cNvSpPr>
          <p:nvPr>
            <p:ph type="title"/>
          </p:nvPr>
        </p:nvSpPr>
        <p:spPr>
          <a:xfrm>
            <a:off x="685800" y="-76200"/>
            <a:ext cx="7772400" cy="990600"/>
          </a:xfrm>
        </p:spPr>
        <p:txBody>
          <a:bodyPr/>
          <a:lstStyle/>
          <a:p>
            <a:pPr eaLnBrk="1" hangingPunct="1"/>
            <a:r>
              <a:rPr lang="en-US" smtClean="0"/>
              <a:t>The Read Operation of a 6-T Cell</a:t>
            </a:r>
          </a:p>
        </p:txBody>
      </p:sp>
      <p:pic>
        <p:nvPicPr>
          <p:cNvPr id="17" name="Picture 4" descr="jae20990_0807"/>
          <p:cNvPicPr>
            <a:picLocks noChangeAspect="1" noChangeArrowheads="1"/>
          </p:cNvPicPr>
          <p:nvPr/>
        </p:nvPicPr>
        <p:blipFill>
          <a:blip r:embed="rId2">
            <a:lum bright="-18000" contrast="48000"/>
          </a:blip>
          <a:srcRect/>
          <a:stretch>
            <a:fillRect/>
          </a:stretch>
        </p:blipFill>
        <p:spPr bwMode="auto">
          <a:xfrm>
            <a:off x="228600" y="3333750"/>
            <a:ext cx="4191000" cy="3067050"/>
          </a:xfrm>
          <a:prstGeom prst="rect">
            <a:avLst/>
          </a:prstGeom>
          <a:noFill/>
          <a:ln w="9525">
            <a:noFill/>
            <a:miter lim="800000"/>
            <a:headEnd/>
            <a:tailEnd/>
          </a:ln>
        </p:spPr>
      </p:pic>
      <p:sp>
        <p:nvSpPr>
          <p:cNvPr id="19" name="Rounded Rectangle 18"/>
          <p:cNvSpPr/>
          <p:nvPr/>
        </p:nvSpPr>
        <p:spPr bwMode="auto">
          <a:xfrm>
            <a:off x="2057400" y="3352800"/>
            <a:ext cx="533400" cy="457200"/>
          </a:xfrm>
          <a:prstGeom prst="round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2" name="TextBox 21"/>
          <p:cNvSpPr txBox="1"/>
          <p:nvPr/>
        </p:nvSpPr>
        <p:spPr>
          <a:xfrm>
            <a:off x="990600" y="3456801"/>
            <a:ext cx="685800" cy="276999"/>
          </a:xfrm>
          <a:prstGeom prst="rect">
            <a:avLst/>
          </a:prstGeom>
          <a:solidFill>
            <a:schemeClr val="bg1"/>
          </a:solidFill>
        </p:spPr>
        <p:txBody>
          <a:bodyPr wrap="square" rtlCol="0">
            <a:spAutoFit/>
          </a:bodyPr>
          <a:lstStyle/>
          <a:p>
            <a:r>
              <a:rPr lang="en-US" sz="1200" dirty="0" smtClean="0"/>
              <a:t>WL=0</a:t>
            </a:r>
            <a:endParaRPr lang="en-US" sz="1200" dirty="0"/>
          </a:p>
        </p:txBody>
      </p:sp>
      <p:sp>
        <p:nvSpPr>
          <p:cNvPr id="23" name="TextBox 22"/>
          <p:cNvSpPr txBox="1"/>
          <p:nvPr/>
        </p:nvSpPr>
        <p:spPr>
          <a:xfrm>
            <a:off x="3048000" y="3429000"/>
            <a:ext cx="685800" cy="276999"/>
          </a:xfrm>
          <a:prstGeom prst="rect">
            <a:avLst/>
          </a:prstGeom>
          <a:solidFill>
            <a:schemeClr val="bg1"/>
          </a:solidFill>
        </p:spPr>
        <p:txBody>
          <a:bodyPr wrap="square" rtlCol="0">
            <a:spAutoFit/>
          </a:bodyPr>
          <a:lstStyle/>
          <a:p>
            <a:r>
              <a:rPr lang="en-US" sz="1200" dirty="0" smtClean="0"/>
              <a:t>WL=0</a:t>
            </a:r>
            <a:endParaRPr lang="en-US" sz="1200" dirty="0"/>
          </a:p>
        </p:txBody>
      </p:sp>
      <p:sp>
        <p:nvSpPr>
          <p:cNvPr id="24" name="Text Box 7"/>
          <p:cNvSpPr txBox="1">
            <a:spLocks noChangeArrowheads="1"/>
          </p:cNvSpPr>
          <p:nvPr/>
        </p:nvSpPr>
        <p:spPr bwMode="auto">
          <a:xfrm>
            <a:off x="152400" y="2590800"/>
            <a:ext cx="4495800" cy="535531"/>
          </a:xfrm>
          <a:prstGeom prst="rect">
            <a:avLst/>
          </a:prstGeom>
          <a:noFill/>
          <a:ln w="9525">
            <a:noFill/>
            <a:miter lim="800000"/>
            <a:headEnd/>
            <a:tailEnd/>
          </a:ln>
        </p:spPr>
        <p:txBody>
          <a:bodyPr wrap="square">
            <a:spAutoFit/>
          </a:bodyPr>
          <a:lstStyle/>
          <a:p>
            <a:pPr eaLnBrk="1" hangingPunct="1">
              <a:lnSpc>
                <a:spcPct val="90000"/>
              </a:lnSpc>
              <a:spcBef>
                <a:spcPct val="20000"/>
              </a:spcBef>
            </a:pPr>
            <a:r>
              <a:rPr lang="en-US" sz="1600" dirty="0" smtClean="0"/>
              <a:t>Initial </a:t>
            </a:r>
            <a:r>
              <a:rPr lang="en-US" sz="1600" dirty="0"/>
              <a:t>state of the </a:t>
            </a:r>
            <a:r>
              <a:rPr lang="en-US" sz="1600" dirty="0" smtClean="0"/>
              <a:t>cell </a:t>
            </a:r>
            <a:r>
              <a:rPr lang="en-US" sz="1600" dirty="0"/>
              <a:t>storing a “0” with the </a:t>
            </a:r>
            <a:r>
              <a:rPr lang="en-US" sz="1600" dirty="0" err="1"/>
              <a:t>bitlines</a:t>
            </a:r>
            <a:r>
              <a:rPr lang="en-US" sz="1600" dirty="0"/>
              <a:t>’ </a:t>
            </a:r>
            <a:r>
              <a:rPr lang="en-US" sz="1600" dirty="0" smtClean="0"/>
              <a:t>initially </a:t>
            </a:r>
            <a:r>
              <a:rPr lang="en-US" sz="1600" dirty="0" err="1" smtClean="0"/>
              <a:t>precharged</a:t>
            </a:r>
            <a:r>
              <a:rPr lang="en-US" sz="1600" dirty="0" smtClean="0"/>
              <a:t> </a:t>
            </a:r>
            <a:r>
              <a:rPr lang="en-US" sz="1600" dirty="0"/>
              <a:t>to </a:t>
            </a:r>
            <a:r>
              <a:rPr lang="en-US" sz="1600" dirty="0" smtClean="0"/>
              <a:t>V</a:t>
            </a:r>
            <a:r>
              <a:rPr lang="en-US" sz="1600" baseline="-25000" dirty="0" smtClean="0"/>
              <a:t>DD</a:t>
            </a:r>
            <a:r>
              <a:rPr lang="en-US" sz="1600" dirty="0" smtClean="0"/>
              <a:t>/2 and WL set to 0.</a:t>
            </a:r>
            <a:endParaRPr lang="en-US" sz="1600" dirty="0"/>
          </a:p>
        </p:txBody>
      </p:sp>
      <p:sp>
        <p:nvSpPr>
          <p:cNvPr id="25" name="Rounded Rectangle 24"/>
          <p:cNvSpPr/>
          <p:nvPr/>
        </p:nvSpPr>
        <p:spPr bwMode="auto">
          <a:xfrm>
            <a:off x="1611351" y="4267200"/>
            <a:ext cx="381000" cy="45720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6" name="Rounded Rectangle 25"/>
          <p:cNvSpPr/>
          <p:nvPr/>
        </p:nvSpPr>
        <p:spPr bwMode="auto">
          <a:xfrm>
            <a:off x="2655849" y="4308090"/>
            <a:ext cx="367992" cy="457200"/>
          </a:xfrm>
          <a:prstGeom prst="roundRect">
            <a:avLst/>
          </a:pr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nvGrpSpPr>
          <p:cNvPr id="2" name="Group 31"/>
          <p:cNvGrpSpPr/>
          <p:nvPr/>
        </p:nvGrpSpPr>
        <p:grpSpPr>
          <a:xfrm>
            <a:off x="4724400" y="3429000"/>
            <a:ext cx="4354286" cy="2798763"/>
            <a:chOff x="4724400" y="3429000"/>
            <a:chExt cx="4354286" cy="2798763"/>
          </a:xfrm>
        </p:grpSpPr>
        <p:pic>
          <p:nvPicPr>
            <p:cNvPr id="33" name="Picture 5" descr="jae20990_0808"/>
            <p:cNvPicPr>
              <a:picLocks noChangeAspect="1" noChangeArrowheads="1"/>
            </p:cNvPicPr>
            <p:nvPr/>
          </p:nvPicPr>
          <p:blipFill>
            <a:blip r:embed="rId3">
              <a:lum bright="-24000" contrast="66000"/>
            </a:blip>
            <a:srcRect/>
            <a:stretch>
              <a:fillRect/>
            </a:stretch>
          </p:blipFill>
          <p:spPr bwMode="auto">
            <a:xfrm>
              <a:off x="4724400" y="3429000"/>
              <a:ext cx="4216400" cy="2798763"/>
            </a:xfrm>
            <a:prstGeom prst="rect">
              <a:avLst/>
            </a:prstGeom>
            <a:noFill/>
            <a:ln w="9525">
              <a:noFill/>
              <a:miter lim="800000"/>
              <a:headEnd/>
              <a:tailEnd/>
            </a:ln>
          </p:spPr>
        </p:pic>
        <p:sp>
          <p:nvSpPr>
            <p:cNvPr id="34" name="Rounded Rectangle 33"/>
            <p:cNvSpPr/>
            <p:nvPr/>
          </p:nvSpPr>
          <p:spPr bwMode="auto">
            <a:xfrm>
              <a:off x="6064404" y="3429000"/>
              <a:ext cx="533400" cy="53340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5" name="Rounded Rectangle 34"/>
            <p:cNvSpPr/>
            <p:nvPr/>
          </p:nvSpPr>
          <p:spPr bwMode="auto">
            <a:xfrm>
              <a:off x="7086600" y="3733800"/>
              <a:ext cx="609600" cy="533400"/>
            </a:xfrm>
            <a:prstGeom prst="roundRect">
              <a:avLst/>
            </a:pr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6" name="Rounded Rectangle 35"/>
            <p:cNvSpPr/>
            <p:nvPr/>
          </p:nvSpPr>
          <p:spPr bwMode="auto">
            <a:xfrm>
              <a:off x="7216698" y="5661102"/>
              <a:ext cx="533400" cy="53340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pic>
          <p:nvPicPr>
            <p:cNvPr id="41" name="Picture 2"/>
            <p:cNvPicPr>
              <a:picLocks noChangeAspect="1" noChangeArrowheads="1"/>
            </p:cNvPicPr>
            <p:nvPr/>
          </p:nvPicPr>
          <p:blipFill>
            <a:blip r:embed="rId4"/>
            <a:srcRect/>
            <a:stretch>
              <a:fillRect/>
            </a:stretch>
          </p:blipFill>
          <p:spPr bwMode="auto">
            <a:xfrm>
              <a:off x="8763000" y="3429000"/>
              <a:ext cx="315686" cy="2057400"/>
            </a:xfrm>
            <a:prstGeom prst="rect">
              <a:avLst/>
            </a:prstGeom>
            <a:noFill/>
            <a:ln w="9525">
              <a:noFill/>
              <a:miter lim="800000"/>
              <a:headEnd/>
              <a:tailEnd/>
            </a:ln>
          </p:spPr>
        </p:pic>
        <p:sp>
          <p:nvSpPr>
            <p:cNvPr id="43" name="Rounded Rectangle 42"/>
            <p:cNvSpPr/>
            <p:nvPr/>
          </p:nvSpPr>
          <p:spPr bwMode="auto">
            <a:xfrm>
              <a:off x="6107151" y="5365596"/>
              <a:ext cx="609600" cy="533400"/>
            </a:xfrm>
            <a:prstGeom prst="roundRect">
              <a:avLst/>
            </a:pr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pic>
          <p:nvPicPr>
            <p:cNvPr id="44" name="Picture 2"/>
            <p:cNvPicPr>
              <a:picLocks noChangeAspect="1" noChangeArrowheads="1"/>
            </p:cNvPicPr>
            <p:nvPr/>
          </p:nvPicPr>
          <p:blipFill>
            <a:blip r:embed="rId4"/>
            <a:srcRect/>
            <a:stretch>
              <a:fillRect/>
            </a:stretch>
          </p:blipFill>
          <p:spPr bwMode="auto">
            <a:xfrm>
              <a:off x="7566102" y="5268951"/>
              <a:ext cx="1143000" cy="304800"/>
            </a:xfrm>
            <a:prstGeom prst="rect">
              <a:avLst/>
            </a:prstGeom>
            <a:noFill/>
            <a:ln w="9525">
              <a:noFill/>
              <a:miter lim="800000"/>
              <a:headEnd/>
              <a:tailEnd/>
            </a:ln>
          </p:spPr>
        </p:pic>
      </p:grpSp>
      <p:sp>
        <p:nvSpPr>
          <p:cNvPr id="45" name="Rounded Rectangle 44"/>
          <p:cNvSpPr/>
          <p:nvPr/>
        </p:nvSpPr>
        <p:spPr bwMode="auto">
          <a:xfrm>
            <a:off x="7893204" y="4125951"/>
            <a:ext cx="457200" cy="381000"/>
          </a:xfrm>
          <a:prstGeom prst="round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6" name="Rounded Rectangle 45"/>
          <p:cNvSpPr/>
          <p:nvPr/>
        </p:nvSpPr>
        <p:spPr bwMode="auto">
          <a:xfrm>
            <a:off x="5443653" y="4114800"/>
            <a:ext cx="457200" cy="381000"/>
          </a:xfrm>
          <a:prstGeom prst="round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8" name="Rounded Rectangle 27"/>
          <p:cNvSpPr/>
          <p:nvPr/>
        </p:nvSpPr>
        <p:spPr bwMode="auto">
          <a:xfrm>
            <a:off x="5181600" y="4564450"/>
            <a:ext cx="914400" cy="685800"/>
          </a:xfrm>
          <a:prstGeom prst="roundRect">
            <a:avLst/>
          </a:pr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0" name="Text Box 8"/>
          <p:cNvSpPr txBox="1">
            <a:spLocks noChangeArrowheads="1"/>
          </p:cNvSpPr>
          <p:nvPr/>
        </p:nvSpPr>
        <p:spPr bwMode="auto">
          <a:xfrm>
            <a:off x="5181600" y="914400"/>
            <a:ext cx="3429000" cy="1027974"/>
          </a:xfrm>
          <a:prstGeom prst="rect">
            <a:avLst/>
          </a:prstGeom>
          <a:noFill/>
          <a:ln w="9525">
            <a:noFill/>
            <a:miter lim="800000"/>
            <a:headEnd/>
            <a:tailEnd/>
          </a:ln>
        </p:spPr>
        <p:txBody>
          <a:bodyPr wrap="square">
            <a:spAutoFit/>
          </a:bodyPr>
          <a:lstStyle/>
          <a:p>
            <a:pPr eaLnBrk="1" hangingPunct="1">
              <a:lnSpc>
                <a:spcPct val="90000"/>
              </a:lnSpc>
              <a:spcBef>
                <a:spcPct val="20000"/>
              </a:spcBef>
            </a:pPr>
            <a:r>
              <a:rPr lang="en-US" sz="1600" dirty="0" smtClean="0"/>
              <a:t>To read the data we set WL to 3V,</a:t>
            </a:r>
            <a:br>
              <a:rPr lang="en-US" sz="1600" dirty="0" smtClean="0"/>
            </a:br>
            <a:r>
              <a:rPr lang="en-US" sz="1600" dirty="0" smtClean="0"/>
              <a:t>which sets WL transistors ON:</a:t>
            </a:r>
          </a:p>
          <a:p>
            <a:pPr eaLnBrk="1" hangingPunct="1">
              <a:lnSpc>
                <a:spcPct val="90000"/>
              </a:lnSpc>
              <a:spcBef>
                <a:spcPct val="20000"/>
              </a:spcBef>
            </a:pPr>
            <a:r>
              <a:rPr lang="en-US" sz="1600" i="1" dirty="0" smtClean="0"/>
              <a:t>M</a:t>
            </a:r>
            <a:r>
              <a:rPr lang="en-US" sz="1600" baseline="-25000" dirty="0" smtClean="0"/>
              <a:t>A1</a:t>
            </a:r>
            <a:r>
              <a:rPr lang="en-US" sz="1600" dirty="0" smtClean="0"/>
              <a:t> – in triode (</a:t>
            </a:r>
            <a:r>
              <a:rPr lang="en-US" sz="1600" i="1" dirty="0" smtClean="0"/>
              <a:t>V</a:t>
            </a:r>
            <a:r>
              <a:rPr lang="en-US" sz="1600" i="1" baseline="-25000" dirty="0" smtClean="0"/>
              <a:t>GS</a:t>
            </a:r>
            <a:r>
              <a:rPr lang="en-US" sz="1600" dirty="0" smtClean="0"/>
              <a:t> =</a:t>
            </a:r>
            <a:r>
              <a:rPr lang="en-US" sz="1600" b="1" dirty="0" smtClean="0">
                <a:solidFill>
                  <a:srgbClr val="C00000"/>
                </a:solidFill>
              </a:rPr>
              <a:t>3</a:t>
            </a:r>
            <a:r>
              <a:rPr lang="en-US" sz="1600" dirty="0" smtClean="0"/>
              <a:t>, </a:t>
            </a:r>
            <a:r>
              <a:rPr lang="en-US" sz="1600" i="1" dirty="0" smtClean="0"/>
              <a:t>V</a:t>
            </a:r>
            <a:r>
              <a:rPr lang="en-US" sz="1600" i="1" baseline="-25000" dirty="0" smtClean="0"/>
              <a:t>DS</a:t>
            </a:r>
            <a:r>
              <a:rPr lang="en-US" sz="1600" dirty="0" smtClean="0"/>
              <a:t> =</a:t>
            </a:r>
            <a:r>
              <a:rPr lang="en-US" sz="1600" b="1" dirty="0" smtClean="0">
                <a:solidFill>
                  <a:srgbClr val="C00000"/>
                </a:solidFill>
              </a:rPr>
              <a:t>1.5</a:t>
            </a:r>
            <a:r>
              <a:rPr lang="en-US" sz="1600" dirty="0" smtClean="0"/>
              <a:t>), </a:t>
            </a:r>
            <a:br>
              <a:rPr lang="en-US" sz="1600" dirty="0" smtClean="0"/>
            </a:br>
            <a:r>
              <a:rPr lang="en-US" sz="1600" dirty="0" smtClean="0"/>
              <a:t>           </a:t>
            </a:r>
            <a:r>
              <a:rPr lang="en-US" sz="1600" i="1" dirty="0" smtClean="0"/>
              <a:t>i</a:t>
            </a:r>
            <a:r>
              <a:rPr lang="en-US" sz="1600" baseline="-25000" dirty="0" smtClean="0"/>
              <a:t>1</a:t>
            </a:r>
            <a:r>
              <a:rPr lang="en-US" sz="1600" dirty="0" smtClean="0"/>
              <a:t> goes from </a:t>
            </a:r>
            <a:r>
              <a:rPr lang="en-US" sz="1600" dirty="0" err="1" smtClean="0"/>
              <a:t>bitline</a:t>
            </a:r>
            <a:r>
              <a:rPr lang="en-US" sz="1600" dirty="0" smtClean="0"/>
              <a:t> to cell </a:t>
            </a:r>
            <a:endParaRPr lang="en-US" sz="1600" dirty="0"/>
          </a:p>
        </p:txBody>
      </p:sp>
      <p:sp>
        <p:nvSpPr>
          <p:cNvPr id="31" name="Rectangle 3"/>
          <p:cNvSpPr txBox="1">
            <a:spLocks noChangeArrowheads="1"/>
          </p:cNvSpPr>
          <p:nvPr/>
        </p:nvSpPr>
        <p:spPr bwMode="auto">
          <a:xfrm>
            <a:off x="228600" y="914400"/>
            <a:ext cx="4419600" cy="1371600"/>
          </a:xfrm>
          <a:prstGeom prst="rect">
            <a:avLst/>
          </a:prstGeom>
          <a:noFill/>
          <a:ln w="9525">
            <a:noFill/>
            <a:miter lim="800000"/>
            <a:headEnd/>
            <a:tailEnd/>
          </a:ln>
        </p:spPr>
        <p:txBody>
          <a:bodyPr/>
          <a:lstStyle/>
          <a:p>
            <a:pPr marL="342900" indent="-342900" eaLnBrk="1" hangingPunct="1">
              <a:lnSpc>
                <a:spcPct val="90000"/>
              </a:lnSpc>
              <a:spcBef>
                <a:spcPct val="20000"/>
              </a:spcBef>
              <a:buFontTx/>
              <a:buChar char="•"/>
              <a:defRPr/>
            </a:pPr>
            <a:r>
              <a:rPr lang="en-US" sz="1400" dirty="0"/>
              <a:t>Consider a  6-T cell with V</a:t>
            </a:r>
            <a:r>
              <a:rPr lang="en-US" sz="1400" baseline="-25000" dirty="0"/>
              <a:t>DD</a:t>
            </a:r>
            <a:r>
              <a:rPr lang="en-US" sz="1400" dirty="0"/>
              <a:t> = </a:t>
            </a:r>
            <a:r>
              <a:rPr lang="en-US" sz="1400" dirty="0" smtClean="0"/>
              <a:t>3V. Assume that</a:t>
            </a:r>
          </a:p>
          <a:p>
            <a:pPr marL="342900" indent="-342900" eaLnBrk="1" hangingPunct="1">
              <a:lnSpc>
                <a:spcPct val="90000"/>
              </a:lnSpc>
              <a:spcBef>
                <a:spcPct val="20000"/>
              </a:spcBef>
              <a:buFontTx/>
              <a:buChar char="•"/>
              <a:defRPr/>
            </a:pPr>
            <a:r>
              <a:rPr lang="en-US" sz="1400" dirty="0" smtClean="0"/>
              <a:t>A “0” in the memory cell corresponds to a low level (0V) on the left data storage node </a:t>
            </a:r>
            <a:r>
              <a:rPr lang="en-US" sz="1400" i="1" dirty="0" smtClean="0"/>
              <a:t>D</a:t>
            </a:r>
            <a:r>
              <a:rPr lang="en-US" sz="1400" baseline="-25000" dirty="0" smtClean="0"/>
              <a:t>1</a:t>
            </a:r>
            <a:r>
              <a:rPr lang="en-US" sz="1400" i="1" dirty="0"/>
              <a:t> </a:t>
            </a:r>
            <a:r>
              <a:rPr lang="en-US" sz="1400" i="1" dirty="0" smtClean="0"/>
              <a:t>, </a:t>
            </a:r>
            <a:r>
              <a:rPr lang="en-US" sz="1400" dirty="0" smtClean="0"/>
              <a:t>and a high level (3V) on the right data node  </a:t>
            </a:r>
            <a:r>
              <a:rPr lang="en-US" sz="1400" i="1" dirty="0" smtClean="0"/>
              <a:t>D</a:t>
            </a:r>
            <a:r>
              <a:rPr lang="en-US" sz="1400" baseline="-25000" dirty="0" smtClean="0"/>
              <a:t>2</a:t>
            </a:r>
            <a:r>
              <a:rPr lang="en-US" sz="1400" i="1" dirty="0" smtClean="0"/>
              <a:t> .</a:t>
            </a:r>
            <a:r>
              <a:rPr lang="en-US" sz="1400" dirty="0" smtClean="0"/>
              <a:t> </a:t>
            </a:r>
          </a:p>
          <a:p>
            <a:pPr marL="342900" indent="-342900" eaLnBrk="1" hangingPunct="1">
              <a:lnSpc>
                <a:spcPct val="90000"/>
              </a:lnSpc>
              <a:spcBef>
                <a:spcPct val="20000"/>
              </a:spcBef>
              <a:buFontTx/>
              <a:buChar char="•"/>
              <a:defRPr/>
            </a:pPr>
            <a:r>
              <a:rPr lang="en-US" sz="1400" dirty="0"/>
              <a:t>A </a:t>
            </a:r>
            <a:r>
              <a:rPr lang="en-US" sz="1400" dirty="0" smtClean="0"/>
              <a:t>“1” </a:t>
            </a:r>
            <a:r>
              <a:rPr lang="en-US" sz="1400" dirty="0"/>
              <a:t>in the memory cell corresponds to a </a:t>
            </a:r>
            <a:r>
              <a:rPr lang="en-US" sz="1400" dirty="0" smtClean="0"/>
              <a:t>high </a:t>
            </a:r>
            <a:r>
              <a:rPr lang="en-US" sz="1400" dirty="0"/>
              <a:t>level </a:t>
            </a:r>
            <a:r>
              <a:rPr lang="en-US" sz="1400" dirty="0" smtClean="0"/>
              <a:t>on  </a:t>
            </a:r>
            <a:r>
              <a:rPr lang="en-US" sz="1400" i="1" dirty="0"/>
              <a:t>D</a:t>
            </a:r>
            <a:r>
              <a:rPr lang="en-US" sz="1400" baseline="-25000" dirty="0"/>
              <a:t>1</a:t>
            </a:r>
            <a:r>
              <a:rPr lang="en-US" sz="1400" i="1" dirty="0"/>
              <a:t> , </a:t>
            </a:r>
            <a:r>
              <a:rPr lang="en-US" sz="1400" dirty="0"/>
              <a:t>and a </a:t>
            </a:r>
            <a:r>
              <a:rPr lang="en-US" sz="1400" dirty="0" smtClean="0"/>
              <a:t>low </a:t>
            </a:r>
            <a:r>
              <a:rPr lang="en-US" sz="1400" dirty="0"/>
              <a:t>level </a:t>
            </a:r>
            <a:r>
              <a:rPr lang="en-US" sz="1400" dirty="0" smtClean="0"/>
              <a:t>on  </a:t>
            </a:r>
            <a:r>
              <a:rPr lang="en-US" sz="1400" i="1" dirty="0"/>
              <a:t>D</a:t>
            </a:r>
            <a:r>
              <a:rPr lang="en-US" sz="1400" baseline="-25000" dirty="0"/>
              <a:t>2</a:t>
            </a:r>
            <a:r>
              <a:rPr lang="en-US" sz="1400" i="1" dirty="0"/>
              <a:t> .</a:t>
            </a:r>
            <a:r>
              <a:rPr lang="en-US" sz="1400" dirty="0"/>
              <a:t> </a:t>
            </a:r>
          </a:p>
        </p:txBody>
      </p:sp>
      <p:sp>
        <p:nvSpPr>
          <p:cNvPr id="32" name="TextBox 31"/>
          <p:cNvSpPr txBox="1"/>
          <p:nvPr/>
        </p:nvSpPr>
        <p:spPr>
          <a:xfrm>
            <a:off x="2051537" y="4648201"/>
            <a:ext cx="533400"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1800" dirty="0" smtClean="0"/>
              <a:t>“0”</a:t>
            </a:r>
            <a:endParaRPr lang="en-US" sz="1800" dirty="0"/>
          </a:p>
        </p:txBody>
      </p:sp>
      <p:sp>
        <p:nvSpPr>
          <p:cNvPr id="39" name="TextBox 38"/>
          <p:cNvSpPr txBox="1"/>
          <p:nvPr/>
        </p:nvSpPr>
        <p:spPr>
          <a:xfrm>
            <a:off x="6629400" y="4572000"/>
            <a:ext cx="533400"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1800" dirty="0" smtClean="0"/>
              <a:t>“0”</a:t>
            </a:r>
            <a:endParaRPr lang="en-US" sz="1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4"/>
          <p:cNvSpPr>
            <a:spLocks noGrp="1"/>
          </p:cNvSpPr>
          <p:nvPr>
            <p:ph type="ftr" sz="quarter" idx="11"/>
          </p:nvPr>
        </p:nvSpPr>
        <p:spPr>
          <a:noFill/>
        </p:spPr>
        <p:txBody>
          <a:bodyPr/>
          <a:lstStyle/>
          <a:p>
            <a:r>
              <a:rPr lang="en-US" smtClean="0">
                <a:ea typeface="ＭＳ Ｐゴシック" charset="-128"/>
              </a:rPr>
              <a:t>NJIT   ECE 271   Dr. Serhiy Levkov</a:t>
            </a:r>
          </a:p>
        </p:txBody>
      </p:sp>
      <p:sp>
        <p:nvSpPr>
          <p:cNvPr id="17411" name="Slide Number Placeholder 5"/>
          <p:cNvSpPr>
            <a:spLocks noGrp="1"/>
          </p:cNvSpPr>
          <p:nvPr>
            <p:ph type="sldNum" sz="quarter" idx="12"/>
          </p:nvPr>
        </p:nvSpPr>
        <p:spPr>
          <a:noFill/>
        </p:spPr>
        <p:txBody>
          <a:bodyPr/>
          <a:lstStyle/>
          <a:p>
            <a:r>
              <a:rPr lang="en-US" dirty="0" smtClean="0"/>
              <a:t> Topic 9</a:t>
            </a:r>
            <a:r>
              <a:rPr lang="en-US" b="1" dirty="0" smtClean="0"/>
              <a:t> - </a:t>
            </a:r>
            <a:fld id="{6320D3E7-3FC8-48DE-AFB1-9DAB725D896B}" type="slidenum">
              <a:rPr lang="en-US" b="1" smtClean="0"/>
              <a:pPr/>
              <a:t>27</a:t>
            </a:fld>
            <a:endParaRPr lang="en-US" b="1" dirty="0" smtClean="0"/>
          </a:p>
        </p:txBody>
      </p:sp>
      <p:sp>
        <p:nvSpPr>
          <p:cNvPr id="17412" name="Rectangle 2"/>
          <p:cNvSpPr>
            <a:spLocks noGrp="1" noChangeArrowheads="1"/>
          </p:cNvSpPr>
          <p:nvPr>
            <p:ph type="title"/>
          </p:nvPr>
        </p:nvSpPr>
        <p:spPr>
          <a:xfrm>
            <a:off x="685800" y="-76200"/>
            <a:ext cx="7772400" cy="990600"/>
          </a:xfrm>
        </p:spPr>
        <p:txBody>
          <a:bodyPr/>
          <a:lstStyle/>
          <a:p>
            <a:pPr eaLnBrk="1" hangingPunct="1"/>
            <a:r>
              <a:rPr lang="en-US" smtClean="0"/>
              <a:t>The Read Operation of a 6-T Cell</a:t>
            </a:r>
          </a:p>
        </p:txBody>
      </p:sp>
      <p:pic>
        <p:nvPicPr>
          <p:cNvPr id="17" name="Picture 4" descr="jae20990_0807"/>
          <p:cNvPicPr>
            <a:picLocks noChangeAspect="1" noChangeArrowheads="1"/>
          </p:cNvPicPr>
          <p:nvPr/>
        </p:nvPicPr>
        <p:blipFill>
          <a:blip r:embed="rId2">
            <a:lum bright="-18000" contrast="48000"/>
          </a:blip>
          <a:srcRect/>
          <a:stretch>
            <a:fillRect/>
          </a:stretch>
        </p:blipFill>
        <p:spPr bwMode="auto">
          <a:xfrm>
            <a:off x="228600" y="3333750"/>
            <a:ext cx="4191000" cy="3067050"/>
          </a:xfrm>
          <a:prstGeom prst="rect">
            <a:avLst/>
          </a:prstGeom>
          <a:noFill/>
          <a:ln w="9525">
            <a:noFill/>
            <a:miter lim="800000"/>
            <a:headEnd/>
            <a:tailEnd/>
          </a:ln>
        </p:spPr>
      </p:pic>
      <p:sp>
        <p:nvSpPr>
          <p:cNvPr id="19" name="Rounded Rectangle 18"/>
          <p:cNvSpPr/>
          <p:nvPr/>
        </p:nvSpPr>
        <p:spPr bwMode="auto">
          <a:xfrm>
            <a:off x="2057400" y="3352800"/>
            <a:ext cx="533400" cy="457200"/>
          </a:xfrm>
          <a:prstGeom prst="round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2" name="TextBox 21"/>
          <p:cNvSpPr txBox="1"/>
          <p:nvPr/>
        </p:nvSpPr>
        <p:spPr>
          <a:xfrm>
            <a:off x="990600" y="3456801"/>
            <a:ext cx="685800" cy="276999"/>
          </a:xfrm>
          <a:prstGeom prst="rect">
            <a:avLst/>
          </a:prstGeom>
          <a:solidFill>
            <a:schemeClr val="bg1"/>
          </a:solidFill>
        </p:spPr>
        <p:txBody>
          <a:bodyPr wrap="square" rtlCol="0">
            <a:spAutoFit/>
          </a:bodyPr>
          <a:lstStyle/>
          <a:p>
            <a:r>
              <a:rPr lang="en-US" sz="1200" dirty="0" smtClean="0"/>
              <a:t>WL=0</a:t>
            </a:r>
            <a:endParaRPr lang="en-US" sz="1200" dirty="0"/>
          </a:p>
        </p:txBody>
      </p:sp>
      <p:sp>
        <p:nvSpPr>
          <p:cNvPr id="23" name="TextBox 22"/>
          <p:cNvSpPr txBox="1"/>
          <p:nvPr/>
        </p:nvSpPr>
        <p:spPr>
          <a:xfrm>
            <a:off x="3048000" y="3429000"/>
            <a:ext cx="685800" cy="276999"/>
          </a:xfrm>
          <a:prstGeom prst="rect">
            <a:avLst/>
          </a:prstGeom>
          <a:solidFill>
            <a:schemeClr val="bg1"/>
          </a:solidFill>
        </p:spPr>
        <p:txBody>
          <a:bodyPr wrap="square" rtlCol="0">
            <a:spAutoFit/>
          </a:bodyPr>
          <a:lstStyle/>
          <a:p>
            <a:r>
              <a:rPr lang="en-US" sz="1200" dirty="0" smtClean="0"/>
              <a:t>WL=0</a:t>
            </a:r>
            <a:endParaRPr lang="en-US" sz="1200" dirty="0"/>
          </a:p>
        </p:txBody>
      </p:sp>
      <p:sp>
        <p:nvSpPr>
          <p:cNvPr id="24" name="Text Box 7"/>
          <p:cNvSpPr txBox="1">
            <a:spLocks noChangeArrowheads="1"/>
          </p:cNvSpPr>
          <p:nvPr/>
        </p:nvSpPr>
        <p:spPr bwMode="auto">
          <a:xfrm>
            <a:off x="152400" y="2590800"/>
            <a:ext cx="4495800" cy="535531"/>
          </a:xfrm>
          <a:prstGeom prst="rect">
            <a:avLst/>
          </a:prstGeom>
          <a:noFill/>
          <a:ln w="9525">
            <a:noFill/>
            <a:miter lim="800000"/>
            <a:headEnd/>
            <a:tailEnd/>
          </a:ln>
        </p:spPr>
        <p:txBody>
          <a:bodyPr wrap="square">
            <a:spAutoFit/>
          </a:bodyPr>
          <a:lstStyle/>
          <a:p>
            <a:pPr eaLnBrk="1" hangingPunct="1">
              <a:lnSpc>
                <a:spcPct val="90000"/>
              </a:lnSpc>
              <a:spcBef>
                <a:spcPct val="20000"/>
              </a:spcBef>
            </a:pPr>
            <a:r>
              <a:rPr lang="en-US" sz="1600" dirty="0" smtClean="0"/>
              <a:t>Initial </a:t>
            </a:r>
            <a:r>
              <a:rPr lang="en-US" sz="1600" dirty="0"/>
              <a:t>state of the </a:t>
            </a:r>
            <a:r>
              <a:rPr lang="en-US" sz="1600" dirty="0" smtClean="0"/>
              <a:t>cell </a:t>
            </a:r>
            <a:r>
              <a:rPr lang="en-US" sz="1600" dirty="0"/>
              <a:t>storing a “0” with the </a:t>
            </a:r>
            <a:r>
              <a:rPr lang="en-US" sz="1600" dirty="0" err="1"/>
              <a:t>bitlines</a:t>
            </a:r>
            <a:r>
              <a:rPr lang="en-US" sz="1600" dirty="0"/>
              <a:t>’ </a:t>
            </a:r>
            <a:r>
              <a:rPr lang="en-US" sz="1600" dirty="0" smtClean="0"/>
              <a:t>initially </a:t>
            </a:r>
            <a:r>
              <a:rPr lang="en-US" sz="1600" dirty="0" err="1" smtClean="0"/>
              <a:t>precharged</a:t>
            </a:r>
            <a:r>
              <a:rPr lang="en-US" sz="1600" dirty="0" smtClean="0"/>
              <a:t> </a:t>
            </a:r>
            <a:r>
              <a:rPr lang="en-US" sz="1600" dirty="0"/>
              <a:t>to </a:t>
            </a:r>
            <a:r>
              <a:rPr lang="en-US" sz="1600" dirty="0" smtClean="0"/>
              <a:t>V</a:t>
            </a:r>
            <a:r>
              <a:rPr lang="en-US" sz="1600" baseline="-25000" dirty="0" smtClean="0"/>
              <a:t>DD</a:t>
            </a:r>
            <a:r>
              <a:rPr lang="en-US" sz="1600" dirty="0" smtClean="0"/>
              <a:t>/2 and WL set to 0.</a:t>
            </a:r>
            <a:endParaRPr lang="en-US" sz="1600" dirty="0"/>
          </a:p>
        </p:txBody>
      </p:sp>
      <p:sp>
        <p:nvSpPr>
          <p:cNvPr id="25" name="Rounded Rectangle 24"/>
          <p:cNvSpPr/>
          <p:nvPr/>
        </p:nvSpPr>
        <p:spPr bwMode="auto">
          <a:xfrm>
            <a:off x="1611351" y="4267200"/>
            <a:ext cx="381000" cy="45720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6" name="Rounded Rectangle 25"/>
          <p:cNvSpPr/>
          <p:nvPr/>
        </p:nvSpPr>
        <p:spPr bwMode="auto">
          <a:xfrm>
            <a:off x="2655849" y="4308090"/>
            <a:ext cx="367992" cy="457200"/>
          </a:xfrm>
          <a:prstGeom prst="roundRect">
            <a:avLst/>
          </a:pr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pic>
        <p:nvPicPr>
          <p:cNvPr id="33" name="Picture 5" descr="jae20990_0808"/>
          <p:cNvPicPr>
            <a:picLocks noChangeAspect="1" noChangeArrowheads="1"/>
          </p:cNvPicPr>
          <p:nvPr/>
        </p:nvPicPr>
        <p:blipFill>
          <a:blip r:embed="rId3">
            <a:lum bright="-24000" contrast="66000"/>
          </a:blip>
          <a:srcRect/>
          <a:stretch>
            <a:fillRect/>
          </a:stretch>
        </p:blipFill>
        <p:spPr bwMode="auto">
          <a:xfrm>
            <a:off x="4724400" y="3429000"/>
            <a:ext cx="4216400" cy="2798763"/>
          </a:xfrm>
          <a:prstGeom prst="rect">
            <a:avLst/>
          </a:prstGeom>
          <a:noFill/>
          <a:ln w="9525">
            <a:noFill/>
            <a:miter lim="800000"/>
            <a:headEnd/>
            <a:tailEnd/>
          </a:ln>
        </p:spPr>
      </p:pic>
      <p:sp>
        <p:nvSpPr>
          <p:cNvPr id="34" name="Rounded Rectangle 33"/>
          <p:cNvSpPr/>
          <p:nvPr/>
        </p:nvSpPr>
        <p:spPr bwMode="auto">
          <a:xfrm>
            <a:off x="6064404" y="3429000"/>
            <a:ext cx="533400" cy="53340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5" name="Rounded Rectangle 34"/>
          <p:cNvSpPr/>
          <p:nvPr/>
        </p:nvSpPr>
        <p:spPr bwMode="auto">
          <a:xfrm>
            <a:off x="7086600" y="3733800"/>
            <a:ext cx="609600" cy="533400"/>
          </a:xfrm>
          <a:prstGeom prst="roundRect">
            <a:avLst/>
          </a:pr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6" name="Rounded Rectangle 35"/>
          <p:cNvSpPr/>
          <p:nvPr/>
        </p:nvSpPr>
        <p:spPr bwMode="auto">
          <a:xfrm>
            <a:off x="7216698" y="5661102"/>
            <a:ext cx="533400" cy="53340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3" name="Rounded Rectangle 42"/>
          <p:cNvSpPr/>
          <p:nvPr/>
        </p:nvSpPr>
        <p:spPr bwMode="auto">
          <a:xfrm>
            <a:off x="6107151" y="5365596"/>
            <a:ext cx="609600" cy="533400"/>
          </a:xfrm>
          <a:prstGeom prst="roundRect">
            <a:avLst/>
          </a:pr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5" name="Rounded Rectangle 44"/>
          <p:cNvSpPr/>
          <p:nvPr/>
        </p:nvSpPr>
        <p:spPr bwMode="auto">
          <a:xfrm>
            <a:off x="7893204" y="4125951"/>
            <a:ext cx="457200" cy="381000"/>
          </a:xfrm>
          <a:prstGeom prst="round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6" name="Rounded Rectangle 45"/>
          <p:cNvSpPr/>
          <p:nvPr/>
        </p:nvSpPr>
        <p:spPr bwMode="auto">
          <a:xfrm>
            <a:off x="5443653" y="4114800"/>
            <a:ext cx="457200" cy="381000"/>
          </a:xfrm>
          <a:prstGeom prst="round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8" name="Rounded Rectangle 27"/>
          <p:cNvSpPr/>
          <p:nvPr/>
        </p:nvSpPr>
        <p:spPr bwMode="auto">
          <a:xfrm>
            <a:off x="5181600" y="4564450"/>
            <a:ext cx="914400" cy="685800"/>
          </a:xfrm>
          <a:prstGeom prst="roundRect">
            <a:avLst/>
          </a:pr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0" name="Text Box 8"/>
          <p:cNvSpPr txBox="1">
            <a:spLocks noChangeArrowheads="1"/>
          </p:cNvSpPr>
          <p:nvPr/>
        </p:nvSpPr>
        <p:spPr bwMode="auto">
          <a:xfrm>
            <a:off x="5181600" y="914400"/>
            <a:ext cx="3733800" cy="1791260"/>
          </a:xfrm>
          <a:prstGeom prst="rect">
            <a:avLst/>
          </a:prstGeom>
          <a:noFill/>
          <a:ln w="9525">
            <a:noFill/>
            <a:miter lim="800000"/>
            <a:headEnd/>
            <a:tailEnd/>
          </a:ln>
        </p:spPr>
        <p:txBody>
          <a:bodyPr wrap="square">
            <a:spAutoFit/>
          </a:bodyPr>
          <a:lstStyle/>
          <a:p>
            <a:pPr eaLnBrk="1" hangingPunct="1">
              <a:lnSpc>
                <a:spcPct val="90000"/>
              </a:lnSpc>
              <a:spcBef>
                <a:spcPct val="20000"/>
              </a:spcBef>
            </a:pPr>
            <a:r>
              <a:rPr lang="en-US" sz="1600" dirty="0" smtClean="0"/>
              <a:t>To read the data we set WL to 3V,</a:t>
            </a:r>
            <a:br>
              <a:rPr lang="en-US" sz="1600" dirty="0" smtClean="0"/>
            </a:br>
            <a:r>
              <a:rPr lang="en-US" sz="1600" dirty="0" smtClean="0"/>
              <a:t>which sets WL transistors ON:</a:t>
            </a:r>
          </a:p>
          <a:p>
            <a:pPr eaLnBrk="1" hangingPunct="1">
              <a:lnSpc>
                <a:spcPct val="90000"/>
              </a:lnSpc>
              <a:spcBef>
                <a:spcPct val="20000"/>
              </a:spcBef>
            </a:pPr>
            <a:r>
              <a:rPr lang="en-US" sz="1600" i="1" dirty="0" smtClean="0"/>
              <a:t>M</a:t>
            </a:r>
            <a:r>
              <a:rPr lang="en-US" sz="1600" baseline="-25000" dirty="0" smtClean="0"/>
              <a:t>A1</a:t>
            </a:r>
            <a:r>
              <a:rPr lang="en-US" sz="1600" dirty="0" smtClean="0"/>
              <a:t> – in triode (</a:t>
            </a:r>
            <a:r>
              <a:rPr lang="en-US" sz="1600" i="1" dirty="0" smtClean="0"/>
              <a:t>V</a:t>
            </a:r>
            <a:r>
              <a:rPr lang="en-US" sz="1600" i="1" baseline="-25000" dirty="0" smtClean="0"/>
              <a:t>GS</a:t>
            </a:r>
            <a:r>
              <a:rPr lang="en-US" sz="1600" dirty="0" smtClean="0"/>
              <a:t> =3, </a:t>
            </a:r>
            <a:r>
              <a:rPr lang="en-US" sz="1600" i="1" dirty="0" smtClean="0"/>
              <a:t>V</a:t>
            </a:r>
            <a:r>
              <a:rPr lang="en-US" sz="1600" i="1" baseline="-25000" dirty="0" smtClean="0"/>
              <a:t>DS</a:t>
            </a:r>
            <a:r>
              <a:rPr lang="en-US" sz="1600" dirty="0" smtClean="0"/>
              <a:t> =1.5), </a:t>
            </a:r>
            <a:br>
              <a:rPr lang="en-US" sz="1600" dirty="0" smtClean="0"/>
            </a:br>
            <a:r>
              <a:rPr lang="en-US" sz="1600" dirty="0" smtClean="0"/>
              <a:t>           </a:t>
            </a:r>
            <a:r>
              <a:rPr lang="en-US" sz="1600" i="1" dirty="0" smtClean="0"/>
              <a:t>i</a:t>
            </a:r>
            <a:r>
              <a:rPr lang="en-US" sz="1600" baseline="-25000" dirty="0" smtClean="0"/>
              <a:t>1</a:t>
            </a:r>
            <a:r>
              <a:rPr lang="en-US" sz="1600" dirty="0" smtClean="0"/>
              <a:t> goes from </a:t>
            </a:r>
            <a:r>
              <a:rPr lang="en-US" sz="1600" dirty="0" err="1" smtClean="0"/>
              <a:t>bitline</a:t>
            </a:r>
            <a:r>
              <a:rPr lang="en-US" sz="1600" dirty="0" smtClean="0"/>
              <a:t> to cell </a:t>
            </a:r>
          </a:p>
          <a:p>
            <a:pPr eaLnBrk="1" hangingPunct="1">
              <a:lnSpc>
                <a:spcPct val="90000"/>
              </a:lnSpc>
              <a:spcBef>
                <a:spcPct val="20000"/>
              </a:spcBef>
            </a:pPr>
            <a:r>
              <a:rPr lang="en-US" sz="1600" i="1" dirty="0" smtClean="0"/>
              <a:t>M</a:t>
            </a:r>
            <a:r>
              <a:rPr lang="en-US" sz="1600" baseline="-25000" dirty="0" smtClean="0"/>
              <a:t>A2</a:t>
            </a:r>
            <a:r>
              <a:rPr lang="en-US" sz="1600" dirty="0" smtClean="0"/>
              <a:t> – in saturation (</a:t>
            </a:r>
            <a:r>
              <a:rPr lang="en-US" sz="1600" i="1" dirty="0" smtClean="0"/>
              <a:t>V</a:t>
            </a:r>
            <a:r>
              <a:rPr lang="en-US" sz="1600" i="1" baseline="-25000" dirty="0" smtClean="0"/>
              <a:t>GS</a:t>
            </a:r>
            <a:r>
              <a:rPr lang="en-US" sz="1600" dirty="0" smtClean="0"/>
              <a:t> = </a:t>
            </a:r>
            <a:r>
              <a:rPr lang="en-US" sz="1600" b="1" dirty="0" smtClean="0">
                <a:solidFill>
                  <a:srgbClr val="C00000"/>
                </a:solidFill>
              </a:rPr>
              <a:t>?</a:t>
            </a:r>
            <a:r>
              <a:rPr lang="en-US" sz="1600" dirty="0" smtClean="0"/>
              <a:t> , </a:t>
            </a:r>
            <a:r>
              <a:rPr lang="en-US" sz="1600" i="1" dirty="0" smtClean="0"/>
              <a:t>V</a:t>
            </a:r>
            <a:r>
              <a:rPr lang="en-US" sz="1600" i="1" baseline="-25000" dirty="0" smtClean="0"/>
              <a:t>DS</a:t>
            </a:r>
            <a:r>
              <a:rPr lang="en-US" sz="1600" dirty="0" smtClean="0"/>
              <a:t> = </a:t>
            </a:r>
            <a:r>
              <a:rPr lang="en-US" sz="1600" b="1" dirty="0" smtClean="0">
                <a:solidFill>
                  <a:srgbClr val="C00000"/>
                </a:solidFill>
              </a:rPr>
              <a:t>?</a:t>
            </a:r>
            <a:r>
              <a:rPr lang="en-US" sz="1600" dirty="0" smtClean="0"/>
              <a:t> ), </a:t>
            </a:r>
            <a:br>
              <a:rPr lang="en-US" sz="1600" dirty="0" smtClean="0"/>
            </a:br>
            <a:endParaRPr lang="en-US" sz="1600" dirty="0" smtClean="0"/>
          </a:p>
          <a:p>
            <a:pPr eaLnBrk="1" hangingPunct="1">
              <a:lnSpc>
                <a:spcPct val="90000"/>
              </a:lnSpc>
              <a:spcBef>
                <a:spcPct val="20000"/>
              </a:spcBef>
            </a:pPr>
            <a:endParaRPr lang="en-US" sz="1600" dirty="0"/>
          </a:p>
        </p:txBody>
      </p:sp>
      <p:sp>
        <p:nvSpPr>
          <p:cNvPr id="31" name="Rectangle 3"/>
          <p:cNvSpPr txBox="1">
            <a:spLocks noChangeArrowheads="1"/>
          </p:cNvSpPr>
          <p:nvPr/>
        </p:nvSpPr>
        <p:spPr bwMode="auto">
          <a:xfrm>
            <a:off x="228600" y="914400"/>
            <a:ext cx="4419600" cy="1371600"/>
          </a:xfrm>
          <a:prstGeom prst="rect">
            <a:avLst/>
          </a:prstGeom>
          <a:noFill/>
          <a:ln w="9525">
            <a:noFill/>
            <a:miter lim="800000"/>
            <a:headEnd/>
            <a:tailEnd/>
          </a:ln>
        </p:spPr>
        <p:txBody>
          <a:bodyPr/>
          <a:lstStyle/>
          <a:p>
            <a:pPr marL="342900" indent="-342900" eaLnBrk="1" hangingPunct="1">
              <a:lnSpc>
                <a:spcPct val="90000"/>
              </a:lnSpc>
              <a:spcBef>
                <a:spcPct val="20000"/>
              </a:spcBef>
              <a:buFontTx/>
              <a:buChar char="•"/>
              <a:defRPr/>
            </a:pPr>
            <a:r>
              <a:rPr lang="en-US" sz="1400" dirty="0"/>
              <a:t>Consider a  6-T cell with V</a:t>
            </a:r>
            <a:r>
              <a:rPr lang="en-US" sz="1400" baseline="-25000" dirty="0"/>
              <a:t>DD</a:t>
            </a:r>
            <a:r>
              <a:rPr lang="en-US" sz="1400" dirty="0"/>
              <a:t> = </a:t>
            </a:r>
            <a:r>
              <a:rPr lang="en-US" sz="1400" dirty="0" smtClean="0"/>
              <a:t>3V. Assume that</a:t>
            </a:r>
          </a:p>
          <a:p>
            <a:pPr marL="342900" indent="-342900" eaLnBrk="1" hangingPunct="1">
              <a:lnSpc>
                <a:spcPct val="90000"/>
              </a:lnSpc>
              <a:spcBef>
                <a:spcPct val="20000"/>
              </a:spcBef>
              <a:buFontTx/>
              <a:buChar char="•"/>
              <a:defRPr/>
            </a:pPr>
            <a:r>
              <a:rPr lang="en-US" sz="1400" dirty="0" smtClean="0"/>
              <a:t>A “0” in the memory cell corresponds to a low level (0V) on the left data storage node </a:t>
            </a:r>
            <a:r>
              <a:rPr lang="en-US" sz="1400" i="1" dirty="0" smtClean="0"/>
              <a:t>D</a:t>
            </a:r>
            <a:r>
              <a:rPr lang="en-US" sz="1400" baseline="-25000" dirty="0" smtClean="0"/>
              <a:t>1</a:t>
            </a:r>
            <a:r>
              <a:rPr lang="en-US" sz="1400" i="1" dirty="0"/>
              <a:t> </a:t>
            </a:r>
            <a:r>
              <a:rPr lang="en-US" sz="1400" i="1" dirty="0" smtClean="0"/>
              <a:t>, </a:t>
            </a:r>
            <a:r>
              <a:rPr lang="en-US" sz="1400" dirty="0" smtClean="0"/>
              <a:t>and a high level (3V) on the right data node  </a:t>
            </a:r>
            <a:r>
              <a:rPr lang="en-US" sz="1400" i="1" dirty="0" smtClean="0"/>
              <a:t>D</a:t>
            </a:r>
            <a:r>
              <a:rPr lang="en-US" sz="1400" baseline="-25000" dirty="0" smtClean="0"/>
              <a:t>2</a:t>
            </a:r>
            <a:r>
              <a:rPr lang="en-US" sz="1400" i="1" dirty="0" smtClean="0"/>
              <a:t> .</a:t>
            </a:r>
            <a:r>
              <a:rPr lang="en-US" sz="1400" dirty="0" smtClean="0"/>
              <a:t> </a:t>
            </a:r>
          </a:p>
          <a:p>
            <a:pPr marL="342900" indent="-342900" eaLnBrk="1" hangingPunct="1">
              <a:lnSpc>
                <a:spcPct val="90000"/>
              </a:lnSpc>
              <a:spcBef>
                <a:spcPct val="20000"/>
              </a:spcBef>
              <a:buFontTx/>
              <a:buChar char="•"/>
              <a:defRPr/>
            </a:pPr>
            <a:r>
              <a:rPr lang="en-US" sz="1400" dirty="0"/>
              <a:t>A </a:t>
            </a:r>
            <a:r>
              <a:rPr lang="en-US" sz="1400" dirty="0" smtClean="0"/>
              <a:t>“1” </a:t>
            </a:r>
            <a:r>
              <a:rPr lang="en-US" sz="1400" dirty="0"/>
              <a:t>in the memory cell corresponds to a </a:t>
            </a:r>
            <a:r>
              <a:rPr lang="en-US" sz="1400" dirty="0" smtClean="0"/>
              <a:t>high </a:t>
            </a:r>
            <a:r>
              <a:rPr lang="en-US" sz="1400" dirty="0"/>
              <a:t>level </a:t>
            </a:r>
            <a:r>
              <a:rPr lang="en-US" sz="1400" dirty="0" smtClean="0"/>
              <a:t>on  </a:t>
            </a:r>
            <a:r>
              <a:rPr lang="en-US" sz="1400" i="1" dirty="0"/>
              <a:t>D</a:t>
            </a:r>
            <a:r>
              <a:rPr lang="en-US" sz="1400" baseline="-25000" dirty="0"/>
              <a:t>1</a:t>
            </a:r>
            <a:r>
              <a:rPr lang="en-US" sz="1400" i="1" dirty="0"/>
              <a:t> , </a:t>
            </a:r>
            <a:r>
              <a:rPr lang="en-US" sz="1400" dirty="0"/>
              <a:t>and a </a:t>
            </a:r>
            <a:r>
              <a:rPr lang="en-US" sz="1400" dirty="0" smtClean="0"/>
              <a:t>low </a:t>
            </a:r>
            <a:r>
              <a:rPr lang="en-US" sz="1400" dirty="0"/>
              <a:t>level </a:t>
            </a:r>
            <a:r>
              <a:rPr lang="en-US" sz="1400" dirty="0" smtClean="0"/>
              <a:t>on  </a:t>
            </a:r>
            <a:r>
              <a:rPr lang="en-US" sz="1400" i="1" dirty="0"/>
              <a:t>D</a:t>
            </a:r>
            <a:r>
              <a:rPr lang="en-US" sz="1400" baseline="-25000" dirty="0"/>
              <a:t>2</a:t>
            </a:r>
            <a:r>
              <a:rPr lang="en-US" sz="1400" i="1" dirty="0"/>
              <a:t> .</a:t>
            </a:r>
            <a:r>
              <a:rPr lang="en-US" sz="1400" dirty="0"/>
              <a:t> </a:t>
            </a:r>
          </a:p>
        </p:txBody>
      </p:sp>
      <p:sp>
        <p:nvSpPr>
          <p:cNvPr id="27" name="Rounded Rectangle 26"/>
          <p:cNvSpPr/>
          <p:nvPr/>
        </p:nvSpPr>
        <p:spPr bwMode="auto">
          <a:xfrm>
            <a:off x="7650144" y="4561952"/>
            <a:ext cx="914400" cy="685800"/>
          </a:xfrm>
          <a:prstGeom prst="roundRect">
            <a:avLst/>
          </a:prstGeom>
          <a:noFill/>
          <a:ln w="28575"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cxnSp>
        <p:nvCxnSpPr>
          <p:cNvPr id="32" name="Straight Connector 31"/>
          <p:cNvCxnSpPr/>
          <p:nvPr/>
        </p:nvCxnSpPr>
        <p:spPr bwMode="auto">
          <a:xfrm>
            <a:off x="5297992" y="2859592"/>
            <a:ext cx="152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9" name="TextBox 28"/>
          <p:cNvSpPr txBox="1"/>
          <p:nvPr/>
        </p:nvSpPr>
        <p:spPr>
          <a:xfrm>
            <a:off x="2051537" y="4648201"/>
            <a:ext cx="533400"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1800" dirty="0" smtClean="0"/>
              <a:t>“0”</a:t>
            </a:r>
            <a:endParaRPr lang="en-US" sz="1800" dirty="0"/>
          </a:p>
        </p:txBody>
      </p:sp>
      <p:sp>
        <p:nvSpPr>
          <p:cNvPr id="38" name="TextBox 37"/>
          <p:cNvSpPr txBox="1"/>
          <p:nvPr/>
        </p:nvSpPr>
        <p:spPr>
          <a:xfrm>
            <a:off x="6629400" y="4572000"/>
            <a:ext cx="533400"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1800" dirty="0" smtClean="0"/>
              <a:t>“0”</a:t>
            </a:r>
            <a:endParaRPr lang="en-US" sz="1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4"/>
          <p:cNvSpPr>
            <a:spLocks noGrp="1"/>
          </p:cNvSpPr>
          <p:nvPr>
            <p:ph type="ftr" sz="quarter" idx="11"/>
          </p:nvPr>
        </p:nvSpPr>
        <p:spPr>
          <a:noFill/>
        </p:spPr>
        <p:txBody>
          <a:bodyPr/>
          <a:lstStyle/>
          <a:p>
            <a:r>
              <a:rPr lang="en-US" smtClean="0">
                <a:ea typeface="ＭＳ Ｐゴシック" charset="-128"/>
              </a:rPr>
              <a:t>NJIT   ECE 271   Dr. Serhiy Levkov</a:t>
            </a:r>
          </a:p>
        </p:txBody>
      </p:sp>
      <p:sp>
        <p:nvSpPr>
          <p:cNvPr id="17411" name="Slide Number Placeholder 5"/>
          <p:cNvSpPr>
            <a:spLocks noGrp="1"/>
          </p:cNvSpPr>
          <p:nvPr>
            <p:ph type="sldNum" sz="quarter" idx="12"/>
          </p:nvPr>
        </p:nvSpPr>
        <p:spPr>
          <a:noFill/>
        </p:spPr>
        <p:txBody>
          <a:bodyPr/>
          <a:lstStyle/>
          <a:p>
            <a:r>
              <a:rPr lang="en-US" dirty="0" smtClean="0"/>
              <a:t> Topic 9</a:t>
            </a:r>
            <a:r>
              <a:rPr lang="en-US" b="1" dirty="0" smtClean="0"/>
              <a:t> - </a:t>
            </a:r>
            <a:fld id="{6320D3E7-3FC8-48DE-AFB1-9DAB725D896B}" type="slidenum">
              <a:rPr lang="en-US" b="1" smtClean="0"/>
              <a:pPr/>
              <a:t>28</a:t>
            </a:fld>
            <a:endParaRPr lang="en-US" b="1" dirty="0" smtClean="0"/>
          </a:p>
        </p:txBody>
      </p:sp>
      <p:sp>
        <p:nvSpPr>
          <p:cNvPr id="17412" name="Rectangle 2"/>
          <p:cNvSpPr>
            <a:spLocks noGrp="1" noChangeArrowheads="1"/>
          </p:cNvSpPr>
          <p:nvPr>
            <p:ph type="title"/>
          </p:nvPr>
        </p:nvSpPr>
        <p:spPr>
          <a:xfrm>
            <a:off x="685800" y="-76200"/>
            <a:ext cx="7772400" cy="990600"/>
          </a:xfrm>
        </p:spPr>
        <p:txBody>
          <a:bodyPr/>
          <a:lstStyle/>
          <a:p>
            <a:pPr eaLnBrk="1" hangingPunct="1"/>
            <a:r>
              <a:rPr lang="en-US" smtClean="0"/>
              <a:t>The Read Operation of a 6-T Cell</a:t>
            </a:r>
          </a:p>
        </p:txBody>
      </p:sp>
      <p:pic>
        <p:nvPicPr>
          <p:cNvPr id="17" name="Picture 4" descr="jae20990_0807"/>
          <p:cNvPicPr>
            <a:picLocks noChangeAspect="1" noChangeArrowheads="1"/>
          </p:cNvPicPr>
          <p:nvPr/>
        </p:nvPicPr>
        <p:blipFill>
          <a:blip r:embed="rId2">
            <a:lum bright="-18000" contrast="48000"/>
          </a:blip>
          <a:srcRect/>
          <a:stretch>
            <a:fillRect/>
          </a:stretch>
        </p:blipFill>
        <p:spPr bwMode="auto">
          <a:xfrm>
            <a:off x="228600" y="3333750"/>
            <a:ext cx="4191000" cy="3067050"/>
          </a:xfrm>
          <a:prstGeom prst="rect">
            <a:avLst/>
          </a:prstGeom>
          <a:noFill/>
          <a:ln w="9525">
            <a:noFill/>
            <a:miter lim="800000"/>
            <a:headEnd/>
            <a:tailEnd/>
          </a:ln>
        </p:spPr>
      </p:pic>
      <p:sp>
        <p:nvSpPr>
          <p:cNvPr id="19" name="Rounded Rectangle 18"/>
          <p:cNvSpPr/>
          <p:nvPr/>
        </p:nvSpPr>
        <p:spPr bwMode="auto">
          <a:xfrm>
            <a:off x="2057400" y="3352800"/>
            <a:ext cx="533400" cy="457200"/>
          </a:xfrm>
          <a:prstGeom prst="round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2" name="TextBox 21"/>
          <p:cNvSpPr txBox="1"/>
          <p:nvPr/>
        </p:nvSpPr>
        <p:spPr>
          <a:xfrm>
            <a:off x="990600" y="3456801"/>
            <a:ext cx="685800" cy="276999"/>
          </a:xfrm>
          <a:prstGeom prst="rect">
            <a:avLst/>
          </a:prstGeom>
          <a:solidFill>
            <a:schemeClr val="bg1"/>
          </a:solidFill>
        </p:spPr>
        <p:txBody>
          <a:bodyPr wrap="square" rtlCol="0">
            <a:spAutoFit/>
          </a:bodyPr>
          <a:lstStyle/>
          <a:p>
            <a:r>
              <a:rPr lang="en-US" sz="1200" dirty="0" smtClean="0"/>
              <a:t>WL=0</a:t>
            </a:r>
            <a:endParaRPr lang="en-US" sz="1200" dirty="0"/>
          </a:p>
        </p:txBody>
      </p:sp>
      <p:sp>
        <p:nvSpPr>
          <p:cNvPr id="23" name="TextBox 22"/>
          <p:cNvSpPr txBox="1"/>
          <p:nvPr/>
        </p:nvSpPr>
        <p:spPr>
          <a:xfrm>
            <a:off x="3048000" y="3429000"/>
            <a:ext cx="685800" cy="276999"/>
          </a:xfrm>
          <a:prstGeom prst="rect">
            <a:avLst/>
          </a:prstGeom>
          <a:solidFill>
            <a:schemeClr val="bg1"/>
          </a:solidFill>
        </p:spPr>
        <p:txBody>
          <a:bodyPr wrap="square" rtlCol="0">
            <a:spAutoFit/>
          </a:bodyPr>
          <a:lstStyle/>
          <a:p>
            <a:r>
              <a:rPr lang="en-US" sz="1200" dirty="0" smtClean="0"/>
              <a:t>WL=0</a:t>
            </a:r>
            <a:endParaRPr lang="en-US" sz="1200" dirty="0"/>
          </a:p>
        </p:txBody>
      </p:sp>
      <p:sp>
        <p:nvSpPr>
          <p:cNvPr id="24" name="Text Box 7"/>
          <p:cNvSpPr txBox="1">
            <a:spLocks noChangeArrowheads="1"/>
          </p:cNvSpPr>
          <p:nvPr/>
        </p:nvSpPr>
        <p:spPr bwMode="auto">
          <a:xfrm>
            <a:off x="152400" y="2590800"/>
            <a:ext cx="4495800" cy="535531"/>
          </a:xfrm>
          <a:prstGeom prst="rect">
            <a:avLst/>
          </a:prstGeom>
          <a:noFill/>
          <a:ln w="9525">
            <a:noFill/>
            <a:miter lim="800000"/>
            <a:headEnd/>
            <a:tailEnd/>
          </a:ln>
        </p:spPr>
        <p:txBody>
          <a:bodyPr wrap="square">
            <a:spAutoFit/>
          </a:bodyPr>
          <a:lstStyle/>
          <a:p>
            <a:pPr eaLnBrk="1" hangingPunct="1">
              <a:lnSpc>
                <a:spcPct val="90000"/>
              </a:lnSpc>
              <a:spcBef>
                <a:spcPct val="20000"/>
              </a:spcBef>
            </a:pPr>
            <a:r>
              <a:rPr lang="en-US" sz="1600" dirty="0" smtClean="0"/>
              <a:t>Initial </a:t>
            </a:r>
            <a:r>
              <a:rPr lang="en-US" sz="1600" dirty="0"/>
              <a:t>state of the </a:t>
            </a:r>
            <a:r>
              <a:rPr lang="en-US" sz="1600" dirty="0" smtClean="0"/>
              <a:t>cell </a:t>
            </a:r>
            <a:r>
              <a:rPr lang="en-US" sz="1600" dirty="0"/>
              <a:t>storing a “0” with the </a:t>
            </a:r>
            <a:r>
              <a:rPr lang="en-US" sz="1600" dirty="0" err="1"/>
              <a:t>bitlines</a:t>
            </a:r>
            <a:r>
              <a:rPr lang="en-US" sz="1600" dirty="0"/>
              <a:t>’ </a:t>
            </a:r>
            <a:r>
              <a:rPr lang="en-US" sz="1600" dirty="0" smtClean="0"/>
              <a:t>initially </a:t>
            </a:r>
            <a:r>
              <a:rPr lang="en-US" sz="1600" dirty="0" err="1" smtClean="0"/>
              <a:t>precharged</a:t>
            </a:r>
            <a:r>
              <a:rPr lang="en-US" sz="1600" dirty="0" smtClean="0"/>
              <a:t> </a:t>
            </a:r>
            <a:r>
              <a:rPr lang="en-US" sz="1600" dirty="0"/>
              <a:t>to </a:t>
            </a:r>
            <a:r>
              <a:rPr lang="en-US" sz="1600" dirty="0" smtClean="0"/>
              <a:t>V</a:t>
            </a:r>
            <a:r>
              <a:rPr lang="en-US" sz="1600" baseline="-25000" dirty="0" smtClean="0"/>
              <a:t>DD</a:t>
            </a:r>
            <a:r>
              <a:rPr lang="en-US" sz="1600" dirty="0" smtClean="0"/>
              <a:t>/2 and WL set to 0.</a:t>
            </a:r>
            <a:endParaRPr lang="en-US" sz="1600" dirty="0"/>
          </a:p>
        </p:txBody>
      </p:sp>
      <p:sp>
        <p:nvSpPr>
          <p:cNvPr id="25" name="Rounded Rectangle 24"/>
          <p:cNvSpPr/>
          <p:nvPr/>
        </p:nvSpPr>
        <p:spPr bwMode="auto">
          <a:xfrm>
            <a:off x="1611351" y="4267200"/>
            <a:ext cx="381000" cy="45720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6" name="Rounded Rectangle 25"/>
          <p:cNvSpPr/>
          <p:nvPr/>
        </p:nvSpPr>
        <p:spPr bwMode="auto">
          <a:xfrm>
            <a:off x="2655849" y="4308090"/>
            <a:ext cx="367992" cy="457200"/>
          </a:xfrm>
          <a:prstGeom prst="roundRect">
            <a:avLst/>
          </a:pr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pic>
        <p:nvPicPr>
          <p:cNvPr id="33" name="Picture 5" descr="jae20990_0808"/>
          <p:cNvPicPr>
            <a:picLocks noChangeAspect="1" noChangeArrowheads="1"/>
          </p:cNvPicPr>
          <p:nvPr/>
        </p:nvPicPr>
        <p:blipFill>
          <a:blip r:embed="rId3">
            <a:lum bright="-24000" contrast="66000"/>
          </a:blip>
          <a:srcRect/>
          <a:stretch>
            <a:fillRect/>
          </a:stretch>
        </p:blipFill>
        <p:spPr bwMode="auto">
          <a:xfrm>
            <a:off x="4724400" y="3429000"/>
            <a:ext cx="4216400" cy="2798763"/>
          </a:xfrm>
          <a:prstGeom prst="rect">
            <a:avLst/>
          </a:prstGeom>
          <a:noFill/>
          <a:ln w="9525">
            <a:noFill/>
            <a:miter lim="800000"/>
            <a:headEnd/>
            <a:tailEnd/>
          </a:ln>
        </p:spPr>
      </p:pic>
      <p:sp>
        <p:nvSpPr>
          <p:cNvPr id="34" name="Rounded Rectangle 33"/>
          <p:cNvSpPr/>
          <p:nvPr/>
        </p:nvSpPr>
        <p:spPr bwMode="auto">
          <a:xfrm>
            <a:off x="6064404" y="3429000"/>
            <a:ext cx="533400" cy="53340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5" name="Rounded Rectangle 34"/>
          <p:cNvSpPr/>
          <p:nvPr/>
        </p:nvSpPr>
        <p:spPr bwMode="auto">
          <a:xfrm>
            <a:off x="7086600" y="3733800"/>
            <a:ext cx="609600" cy="533400"/>
          </a:xfrm>
          <a:prstGeom prst="roundRect">
            <a:avLst/>
          </a:pr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6" name="Rounded Rectangle 35"/>
          <p:cNvSpPr/>
          <p:nvPr/>
        </p:nvSpPr>
        <p:spPr bwMode="auto">
          <a:xfrm>
            <a:off x="7216698" y="5661102"/>
            <a:ext cx="533400" cy="53340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3" name="Rounded Rectangle 42"/>
          <p:cNvSpPr/>
          <p:nvPr/>
        </p:nvSpPr>
        <p:spPr bwMode="auto">
          <a:xfrm>
            <a:off x="6107151" y="5365596"/>
            <a:ext cx="609600" cy="533400"/>
          </a:xfrm>
          <a:prstGeom prst="roundRect">
            <a:avLst/>
          </a:pr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5" name="Rounded Rectangle 44"/>
          <p:cNvSpPr/>
          <p:nvPr/>
        </p:nvSpPr>
        <p:spPr bwMode="auto">
          <a:xfrm>
            <a:off x="7893204" y="4125951"/>
            <a:ext cx="457200" cy="381000"/>
          </a:xfrm>
          <a:prstGeom prst="round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6" name="Rounded Rectangle 45"/>
          <p:cNvSpPr/>
          <p:nvPr/>
        </p:nvSpPr>
        <p:spPr bwMode="auto">
          <a:xfrm>
            <a:off x="5443653" y="4114800"/>
            <a:ext cx="457200" cy="381000"/>
          </a:xfrm>
          <a:prstGeom prst="round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8" name="Rounded Rectangle 27"/>
          <p:cNvSpPr/>
          <p:nvPr/>
        </p:nvSpPr>
        <p:spPr bwMode="auto">
          <a:xfrm>
            <a:off x="5181600" y="4564450"/>
            <a:ext cx="914400" cy="685800"/>
          </a:xfrm>
          <a:prstGeom prst="roundRect">
            <a:avLst/>
          </a:pr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0" name="Text Box 8"/>
          <p:cNvSpPr txBox="1">
            <a:spLocks noChangeArrowheads="1"/>
          </p:cNvSpPr>
          <p:nvPr/>
        </p:nvSpPr>
        <p:spPr bwMode="auto">
          <a:xfrm>
            <a:off x="5181600" y="914400"/>
            <a:ext cx="3733800" cy="1791260"/>
          </a:xfrm>
          <a:prstGeom prst="rect">
            <a:avLst/>
          </a:prstGeom>
          <a:noFill/>
          <a:ln w="9525">
            <a:noFill/>
            <a:miter lim="800000"/>
            <a:headEnd/>
            <a:tailEnd/>
          </a:ln>
        </p:spPr>
        <p:txBody>
          <a:bodyPr wrap="square">
            <a:spAutoFit/>
          </a:bodyPr>
          <a:lstStyle/>
          <a:p>
            <a:pPr eaLnBrk="1" hangingPunct="1">
              <a:lnSpc>
                <a:spcPct val="90000"/>
              </a:lnSpc>
              <a:spcBef>
                <a:spcPct val="20000"/>
              </a:spcBef>
            </a:pPr>
            <a:r>
              <a:rPr lang="en-US" sz="1600" dirty="0" smtClean="0"/>
              <a:t>To read the data we set WL to 3V,</a:t>
            </a:r>
            <a:br>
              <a:rPr lang="en-US" sz="1600" dirty="0" smtClean="0"/>
            </a:br>
            <a:r>
              <a:rPr lang="en-US" sz="1600" dirty="0" smtClean="0"/>
              <a:t>which sets WL transistors ON:</a:t>
            </a:r>
          </a:p>
          <a:p>
            <a:pPr eaLnBrk="1" hangingPunct="1">
              <a:lnSpc>
                <a:spcPct val="90000"/>
              </a:lnSpc>
              <a:spcBef>
                <a:spcPct val="20000"/>
              </a:spcBef>
            </a:pPr>
            <a:r>
              <a:rPr lang="en-US" sz="1600" i="1" dirty="0" smtClean="0"/>
              <a:t>M</a:t>
            </a:r>
            <a:r>
              <a:rPr lang="en-US" sz="1600" baseline="-25000" dirty="0" smtClean="0"/>
              <a:t>A1</a:t>
            </a:r>
            <a:r>
              <a:rPr lang="en-US" sz="1600" dirty="0" smtClean="0"/>
              <a:t> – in triode (</a:t>
            </a:r>
            <a:r>
              <a:rPr lang="en-US" sz="1600" i="1" dirty="0" smtClean="0"/>
              <a:t>V</a:t>
            </a:r>
            <a:r>
              <a:rPr lang="en-US" sz="1600" i="1" baseline="-25000" dirty="0" smtClean="0"/>
              <a:t>GS</a:t>
            </a:r>
            <a:r>
              <a:rPr lang="en-US" sz="1600" dirty="0" smtClean="0"/>
              <a:t> =3, </a:t>
            </a:r>
            <a:r>
              <a:rPr lang="en-US" sz="1600" i="1" dirty="0" smtClean="0"/>
              <a:t>V</a:t>
            </a:r>
            <a:r>
              <a:rPr lang="en-US" sz="1600" i="1" baseline="-25000" dirty="0" smtClean="0"/>
              <a:t>DS</a:t>
            </a:r>
            <a:r>
              <a:rPr lang="en-US" sz="1600" dirty="0" smtClean="0"/>
              <a:t> =1.5), </a:t>
            </a:r>
            <a:br>
              <a:rPr lang="en-US" sz="1600" dirty="0" smtClean="0"/>
            </a:br>
            <a:r>
              <a:rPr lang="en-US" sz="1600" dirty="0" smtClean="0"/>
              <a:t>           </a:t>
            </a:r>
            <a:r>
              <a:rPr lang="en-US" sz="1600" i="1" dirty="0" smtClean="0"/>
              <a:t>i</a:t>
            </a:r>
            <a:r>
              <a:rPr lang="en-US" sz="1600" baseline="-25000" dirty="0" smtClean="0"/>
              <a:t>1</a:t>
            </a:r>
            <a:r>
              <a:rPr lang="en-US" sz="1600" dirty="0" smtClean="0"/>
              <a:t> goes from </a:t>
            </a:r>
            <a:r>
              <a:rPr lang="en-US" sz="1600" dirty="0" err="1" smtClean="0"/>
              <a:t>bitline</a:t>
            </a:r>
            <a:r>
              <a:rPr lang="en-US" sz="1600" dirty="0" smtClean="0"/>
              <a:t> to cell </a:t>
            </a:r>
          </a:p>
          <a:p>
            <a:pPr eaLnBrk="1" hangingPunct="1">
              <a:lnSpc>
                <a:spcPct val="90000"/>
              </a:lnSpc>
              <a:spcBef>
                <a:spcPct val="20000"/>
              </a:spcBef>
            </a:pPr>
            <a:r>
              <a:rPr lang="en-US" sz="1600" i="1" dirty="0" smtClean="0"/>
              <a:t>M</a:t>
            </a:r>
            <a:r>
              <a:rPr lang="en-US" sz="1600" baseline="-25000" dirty="0" smtClean="0"/>
              <a:t>A2</a:t>
            </a:r>
            <a:r>
              <a:rPr lang="en-US" sz="1600" dirty="0" smtClean="0"/>
              <a:t> – in saturation (</a:t>
            </a:r>
            <a:r>
              <a:rPr lang="en-US" sz="1600" i="1" dirty="0" smtClean="0"/>
              <a:t>V</a:t>
            </a:r>
            <a:r>
              <a:rPr lang="en-US" sz="1600" i="1" baseline="-25000" dirty="0" smtClean="0"/>
              <a:t>GS</a:t>
            </a:r>
            <a:r>
              <a:rPr lang="en-US" sz="1600" dirty="0" smtClean="0"/>
              <a:t> =</a:t>
            </a:r>
            <a:r>
              <a:rPr lang="en-US" sz="1600" b="1" dirty="0" smtClean="0">
                <a:solidFill>
                  <a:srgbClr val="C00000"/>
                </a:solidFill>
              </a:rPr>
              <a:t>1.5</a:t>
            </a:r>
            <a:r>
              <a:rPr lang="en-US" sz="1600" dirty="0" smtClean="0"/>
              <a:t>, </a:t>
            </a:r>
            <a:r>
              <a:rPr lang="en-US" sz="1600" i="1" dirty="0" smtClean="0"/>
              <a:t>V</a:t>
            </a:r>
            <a:r>
              <a:rPr lang="en-US" sz="1600" i="1" baseline="-25000" dirty="0" smtClean="0"/>
              <a:t>DS</a:t>
            </a:r>
            <a:r>
              <a:rPr lang="en-US" sz="1600" dirty="0" smtClean="0"/>
              <a:t> =</a:t>
            </a:r>
            <a:r>
              <a:rPr lang="en-US" sz="1600" b="1" dirty="0" smtClean="0">
                <a:solidFill>
                  <a:srgbClr val="C00000"/>
                </a:solidFill>
              </a:rPr>
              <a:t>1.5</a:t>
            </a:r>
            <a:r>
              <a:rPr lang="en-US" sz="1600" dirty="0" smtClean="0"/>
              <a:t>), </a:t>
            </a:r>
            <a:br>
              <a:rPr lang="en-US" sz="1600" dirty="0" smtClean="0"/>
            </a:br>
            <a:r>
              <a:rPr lang="en-US" sz="1600" dirty="0" smtClean="0"/>
              <a:t>           </a:t>
            </a:r>
            <a:r>
              <a:rPr lang="en-US" sz="1600" i="1" dirty="0" smtClean="0"/>
              <a:t>i</a:t>
            </a:r>
            <a:r>
              <a:rPr lang="en-US" sz="1600" baseline="-25000" dirty="0" smtClean="0"/>
              <a:t>2</a:t>
            </a:r>
            <a:r>
              <a:rPr lang="en-US" sz="1600" dirty="0" smtClean="0"/>
              <a:t> goes from cell to </a:t>
            </a:r>
            <a:r>
              <a:rPr lang="en-US" sz="1600" dirty="0" err="1" smtClean="0"/>
              <a:t>bitline</a:t>
            </a:r>
            <a:endParaRPr lang="en-US" sz="1600" dirty="0" smtClean="0"/>
          </a:p>
          <a:p>
            <a:pPr eaLnBrk="1" hangingPunct="1">
              <a:lnSpc>
                <a:spcPct val="90000"/>
              </a:lnSpc>
              <a:spcBef>
                <a:spcPct val="20000"/>
              </a:spcBef>
            </a:pPr>
            <a:endParaRPr lang="en-US" sz="1600" dirty="0"/>
          </a:p>
        </p:txBody>
      </p:sp>
      <p:sp>
        <p:nvSpPr>
          <p:cNvPr id="31" name="Rectangle 3"/>
          <p:cNvSpPr txBox="1">
            <a:spLocks noChangeArrowheads="1"/>
          </p:cNvSpPr>
          <p:nvPr/>
        </p:nvSpPr>
        <p:spPr bwMode="auto">
          <a:xfrm>
            <a:off x="228600" y="914400"/>
            <a:ext cx="4419600" cy="1371600"/>
          </a:xfrm>
          <a:prstGeom prst="rect">
            <a:avLst/>
          </a:prstGeom>
          <a:noFill/>
          <a:ln w="9525">
            <a:noFill/>
            <a:miter lim="800000"/>
            <a:headEnd/>
            <a:tailEnd/>
          </a:ln>
        </p:spPr>
        <p:txBody>
          <a:bodyPr/>
          <a:lstStyle/>
          <a:p>
            <a:pPr marL="342900" indent="-342900" eaLnBrk="1" hangingPunct="1">
              <a:lnSpc>
                <a:spcPct val="90000"/>
              </a:lnSpc>
              <a:spcBef>
                <a:spcPct val="20000"/>
              </a:spcBef>
              <a:buFontTx/>
              <a:buChar char="•"/>
              <a:defRPr/>
            </a:pPr>
            <a:r>
              <a:rPr lang="en-US" sz="1400" dirty="0"/>
              <a:t>Consider a  6-T cell with V</a:t>
            </a:r>
            <a:r>
              <a:rPr lang="en-US" sz="1400" baseline="-25000" dirty="0"/>
              <a:t>DD</a:t>
            </a:r>
            <a:r>
              <a:rPr lang="en-US" sz="1400" dirty="0"/>
              <a:t> = </a:t>
            </a:r>
            <a:r>
              <a:rPr lang="en-US" sz="1400" dirty="0" smtClean="0"/>
              <a:t>3V. Assume that</a:t>
            </a:r>
          </a:p>
          <a:p>
            <a:pPr marL="342900" indent="-342900" eaLnBrk="1" hangingPunct="1">
              <a:lnSpc>
                <a:spcPct val="90000"/>
              </a:lnSpc>
              <a:spcBef>
                <a:spcPct val="20000"/>
              </a:spcBef>
              <a:buFontTx/>
              <a:buChar char="•"/>
              <a:defRPr/>
            </a:pPr>
            <a:r>
              <a:rPr lang="en-US" sz="1400" dirty="0" smtClean="0"/>
              <a:t>A “0” in the memory cell corresponds to a low level (0V) on the left data storage node </a:t>
            </a:r>
            <a:r>
              <a:rPr lang="en-US" sz="1400" i="1" dirty="0" smtClean="0"/>
              <a:t>D</a:t>
            </a:r>
            <a:r>
              <a:rPr lang="en-US" sz="1400" baseline="-25000" dirty="0" smtClean="0"/>
              <a:t>1</a:t>
            </a:r>
            <a:r>
              <a:rPr lang="en-US" sz="1400" i="1" dirty="0"/>
              <a:t> </a:t>
            </a:r>
            <a:r>
              <a:rPr lang="en-US" sz="1400" i="1" dirty="0" smtClean="0"/>
              <a:t>, </a:t>
            </a:r>
            <a:r>
              <a:rPr lang="en-US" sz="1400" dirty="0" smtClean="0"/>
              <a:t>and a high level (3V) on the right data node  </a:t>
            </a:r>
            <a:r>
              <a:rPr lang="en-US" sz="1400" i="1" dirty="0" smtClean="0"/>
              <a:t>D</a:t>
            </a:r>
            <a:r>
              <a:rPr lang="en-US" sz="1400" baseline="-25000" dirty="0" smtClean="0"/>
              <a:t>2</a:t>
            </a:r>
            <a:r>
              <a:rPr lang="en-US" sz="1400" i="1" dirty="0" smtClean="0"/>
              <a:t> .</a:t>
            </a:r>
            <a:r>
              <a:rPr lang="en-US" sz="1400" dirty="0" smtClean="0"/>
              <a:t> </a:t>
            </a:r>
          </a:p>
          <a:p>
            <a:pPr marL="342900" indent="-342900" eaLnBrk="1" hangingPunct="1">
              <a:lnSpc>
                <a:spcPct val="90000"/>
              </a:lnSpc>
              <a:spcBef>
                <a:spcPct val="20000"/>
              </a:spcBef>
              <a:buFontTx/>
              <a:buChar char="•"/>
              <a:defRPr/>
            </a:pPr>
            <a:r>
              <a:rPr lang="en-US" sz="1400" dirty="0"/>
              <a:t>A </a:t>
            </a:r>
            <a:r>
              <a:rPr lang="en-US" sz="1400" dirty="0" smtClean="0"/>
              <a:t>“1” </a:t>
            </a:r>
            <a:r>
              <a:rPr lang="en-US" sz="1400" dirty="0"/>
              <a:t>in the memory cell corresponds to a </a:t>
            </a:r>
            <a:r>
              <a:rPr lang="en-US" sz="1400" dirty="0" smtClean="0"/>
              <a:t>high </a:t>
            </a:r>
            <a:r>
              <a:rPr lang="en-US" sz="1400" dirty="0"/>
              <a:t>level </a:t>
            </a:r>
            <a:r>
              <a:rPr lang="en-US" sz="1400" dirty="0" smtClean="0"/>
              <a:t>on  </a:t>
            </a:r>
            <a:r>
              <a:rPr lang="en-US" sz="1400" i="1" dirty="0"/>
              <a:t>D</a:t>
            </a:r>
            <a:r>
              <a:rPr lang="en-US" sz="1400" baseline="-25000" dirty="0"/>
              <a:t>1</a:t>
            </a:r>
            <a:r>
              <a:rPr lang="en-US" sz="1400" i="1" dirty="0"/>
              <a:t> , </a:t>
            </a:r>
            <a:r>
              <a:rPr lang="en-US" sz="1400" dirty="0"/>
              <a:t>and a </a:t>
            </a:r>
            <a:r>
              <a:rPr lang="en-US" sz="1400" dirty="0" smtClean="0"/>
              <a:t>low </a:t>
            </a:r>
            <a:r>
              <a:rPr lang="en-US" sz="1400" dirty="0"/>
              <a:t>level </a:t>
            </a:r>
            <a:r>
              <a:rPr lang="en-US" sz="1400" dirty="0" smtClean="0"/>
              <a:t>on  </a:t>
            </a:r>
            <a:r>
              <a:rPr lang="en-US" sz="1400" i="1" dirty="0"/>
              <a:t>D</a:t>
            </a:r>
            <a:r>
              <a:rPr lang="en-US" sz="1400" baseline="-25000" dirty="0"/>
              <a:t>2</a:t>
            </a:r>
            <a:r>
              <a:rPr lang="en-US" sz="1400" i="1" dirty="0"/>
              <a:t> .</a:t>
            </a:r>
            <a:r>
              <a:rPr lang="en-US" sz="1400" dirty="0"/>
              <a:t> </a:t>
            </a:r>
          </a:p>
        </p:txBody>
      </p:sp>
      <p:sp>
        <p:nvSpPr>
          <p:cNvPr id="27" name="Rounded Rectangle 26"/>
          <p:cNvSpPr/>
          <p:nvPr/>
        </p:nvSpPr>
        <p:spPr bwMode="auto">
          <a:xfrm>
            <a:off x="7650144" y="4561952"/>
            <a:ext cx="914400" cy="685800"/>
          </a:xfrm>
          <a:prstGeom prst="roundRect">
            <a:avLst/>
          </a:prstGeom>
          <a:noFill/>
          <a:ln w="28575"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cxnSp>
        <p:nvCxnSpPr>
          <p:cNvPr id="32" name="Straight Connector 31"/>
          <p:cNvCxnSpPr/>
          <p:nvPr/>
        </p:nvCxnSpPr>
        <p:spPr bwMode="auto">
          <a:xfrm>
            <a:off x="5297992" y="2859592"/>
            <a:ext cx="152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9" name="TextBox 28"/>
          <p:cNvSpPr txBox="1"/>
          <p:nvPr/>
        </p:nvSpPr>
        <p:spPr>
          <a:xfrm>
            <a:off x="2051537" y="4648201"/>
            <a:ext cx="533400"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1800" dirty="0" smtClean="0"/>
              <a:t>“0”</a:t>
            </a:r>
            <a:endParaRPr lang="en-US" sz="1800" dirty="0"/>
          </a:p>
        </p:txBody>
      </p:sp>
      <p:sp>
        <p:nvSpPr>
          <p:cNvPr id="38" name="TextBox 37"/>
          <p:cNvSpPr txBox="1"/>
          <p:nvPr/>
        </p:nvSpPr>
        <p:spPr>
          <a:xfrm>
            <a:off x="6629400" y="4572000"/>
            <a:ext cx="533400"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1800" dirty="0" smtClean="0"/>
              <a:t>“0”</a:t>
            </a:r>
            <a:endParaRPr lang="en-US" sz="1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4"/>
          <p:cNvSpPr>
            <a:spLocks noGrp="1"/>
          </p:cNvSpPr>
          <p:nvPr>
            <p:ph type="ftr" sz="quarter" idx="11"/>
          </p:nvPr>
        </p:nvSpPr>
        <p:spPr>
          <a:noFill/>
        </p:spPr>
        <p:txBody>
          <a:bodyPr/>
          <a:lstStyle/>
          <a:p>
            <a:r>
              <a:rPr lang="en-US" smtClean="0">
                <a:ea typeface="ＭＳ Ｐゴシック" charset="-128"/>
              </a:rPr>
              <a:t>NJIT   ECE 271   Dr. Serhiy Levkov</a:t>
            </a:r>
          </a:p>
        </p:txBody>
      </p:sp>
      <p:sp>
        <p:nvSpPr>
          <p:cNvPr id="17411" name="Slide Number Placeholder 5"/>
          <p:cNvSpPr>
            <a:spLocks noGrp="1"/>
          </p:cNvSpPr>
          <p:nvPr>
            <p:ph type="sldNum" sz="quarter" idx="12"/>
          </p:nvPr>
        </p:nvSpPr>
        <p:spPr>
          <a:noFill/>
        </p:spPr>
        <p:txBody>
          <a:bodyPr/>
          <a:lstStyle/>
          <a:p>
            <a:r>
              <a:rPr lang="en-US" dirty="0" smtClean="0"/>
              <a:t> Topic 9</a:t>
            </a:r>
            <a:r>
              <a:rPr lang="en-US" b="1" dirty="0" smtClean="0"/>
              <a:t> - </a:t>
            </a:r>
            <a:fld id="{6320D3E7-3FC8-48DE-AFB1-9DAB725D896B}" type="slidenum">
              <a:rPr lang="en-US" b="1" smtClean="0"/>
              <a:pPr/>
              <a:t>29</a:t>
            </a:fld>
            <a:endParaRPr lang="en-US" b="1" dirty="0" smtClean="0"/>
          </a:p>
        </p:txBody>
      </p:sp>
      <p:sp>
        <p:nvSpPr>
          <p:cNvPr id="17412" name="Rectangle 2"/>
          <p:cNvSpPr>
            <a:spLocks noGrp="1" noChangeArrowheads="1"/>
          </p:cNvSpPr>
          <p:nvPr>
            <p:ph type="title"/>
          </p:nvPr>
        </p:nvSpPr>
        <p:spPr>
          <a:xfrm>
            <a:off x="685800" y="-76200"/>
            <a:ext cx="7772400" cy="990600"/>
          </a:xfrm>
        </p:spPr>
        <p:txBody>
          <a:bodyPr/>
          <a:lstStyle/>
          <a:p>
            <a:pPr eaLnBrk="1" hangingPunct="1"/>
            <a:r>
              <a:rPr lang="en-US" smtClean="0"/>
              <a:t>The Read Operation of a 6-T Cell</a:t>
            </a:r>
          </a:p>
        </p:txBody>
      </p:sp>
      <p:pic>
        <p:nvPicPr>
          <p:cNvPr id="17" name="Picture 4" descr="jae20990_0807"/>
          <p:cNvPicPr>
            <a:picLocks noChangeAspect="1" noChangeArrowheads="1"/>
          </p:cNvPicPr>
          <p:nvPr/>
        </p:nvPicPr>
        <p:blipFill>
          <a:blip r:embed="rId2">
            <a:lum bright="-18000" contrast="48000"/>
          </a:blip>
          <a:srcRect/>
          <a:stretch>
            <a:fillRect/>
          </a:stretch>
        </p:blipFill>
        <p:spPr bwMode="auto">
          <a:xfrm>
            <a:off x="228600" y="3333750"/>
            <a:ext cx="4191000" cy="3067050"/>
          </a:xfrm>
          <a:prstGeom prst="rect">
            <a:avLst/>
          </a:prstGeom>
          <a:noFill/>
          <a:ln w="9525">
            <a:noFill/>
            <a:miter lim="800000"/>
            <a:headEnd/>
            <a:tailEnd/>
          </a:ln>
        </p:spPr>
      </p:pic>
      <p:sp>
        <p:nvSpPr>
          <p:cNvPr id="19" name="Rounded Rectangle 18"/>
          <p:cNvSpPr/>
          <p:nvPr/>
        </p:nvSpPr>
        <p:spPr bwMode="auto">
          <a:xfrm>
            <a:off x="2057400" y="3352800"/>
            <a:ext cx="533400" cy="457200"/>
          </a:xfrm>
          <a:prstGeom prst="round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2" name="TextBox 21"/>
          <p:cNvSpPr txBox="1"/>
          <p:nvPr/>
        </p:nvSpPr>
        <p:spPr>
          <a:xfrm>
            <a:off x="990600" y="3456801"/>
            <a:ext cx="685800" cy="276999"/>
          </a:xfrm>
          <a:prstGeom prst="rect">
            <a:avLst/>
          </a:prstGeom>
          <a:solidFill>
            <a:schemeClr val="bg1"/>
          </a:solidFill>
        </p:spPr>
        <p:txBody>
          <a:bodyPr wrap="square" rtlCol="0">
            <a:spAutoFit/>
          </a:bodyPr>
          <a:lstStyle/>
          <a:p>
            <a:r>
              <a:rPr lang="en-US" sz="1200" dirty="0" smtClean="0"/>
              <a:t>WL=0</a:t>
            </a:r>
            <a:endParaRPr lang="en-US" sz="1200" dirty="0"/>
          </a:p>
        </p:txBody>
      </p:sp>
      <p:sp>
        <p:nvSpPr>
          <p:cNvPr id="23" name="TextBox 22"/>
          <p:cNvSpPr txBox="1"/>
          <p:nvPr/>
        </p:nvSpPr>
        <p:spPr>
          <a:xfrm>
            <a:off x="3048000" y="3429000"/>
            <a:ext cx="685800" cy="276999"/>
          </a:xfrm>
          <a:prstGeom prst="rect">
            <a:avLst/>
          </a:prstGeom>
          <a:solidFill>
            <a:schemeClr val="bg1"/>
          </a:solidFill>
        </p:spPr>
        <p:txBody>
          <a:bodyPr wrap="square" rtlCol="0">
            <a:spAutoFit/>
          </a:bodyPr>
          <a:lstStyle/>
          <a:p>
            <a:r>
              <a:rPr lang="en-US" sz="1200" dirty="0" smtClean="0"/>
              <a:t>WL=0</a:t>
            </a:r>
            <a:endParaRPr lang="en-US" sz="1200" dirty="0"/>
          </a:p>
        </p:txBody>
      </p:sp>
      <p:sp>
        <p:nvSpPr>
          <p:cNvPr id="24" name="Text Box 7"/>
          <p:cNvSpPr txBox="1">
            <a:spLocks noChangeArrowheads="1"/>
          </p:cNvSpPr>
          <p:nvPr/>
        </p:nvSpPr>
        <p:spPr bwMode="auto">
          <a:xfrm>
            <a:off x="152400" y="2590800"/>
            <a:ext cx="4495800" cy="535531"/>
          </a:xfrm>
          <a:prstGeom prst="rect">
            <a:avLst/>
          </a:prstGeom>
          <a:noFill/>
          <a:ln w="9525">
            <a:noFill/>
            <a:miter lim="800000"/>
            <a:headEnd/>
            <a:tailEnd/>
          </a:ln>
        </p:spPr>
        <p:txBody>
          <a:bodyPr wrap="square">
            <a:spAutoFit/>
          </a:bodyPr>
          <a:lstStyle/>
          <a:p>
            <a:pPr eaLnBrk="1" hangingPunct="1">
              <a:lnSpc>
                <a:spcPct val="90000"/>
              </a:lnSpc>
              <a:spcBef>
                <a:spcPct val="20000"/>
              </a:spcBef>
            </a:pPr>
            <a:r>
              <a:rPr lang="en-US" sz="1600" dirty="0" smtClean="0"/>
              <a:t>Initial </a:t>
            </a:r>
            <a:r>
              <a:rPr lang="en-US" sz="1600" dirty="0"/>
              <a:t>state of the </a:t>
            </a:r>
            <a:r>
              <a:rPr lang="en-US" sz="1600" dirty="0" smtClean="0"/>
              <a:t>cell </a:t>
            </a:r>
            <a:r>
              <a:rPr lang="en-US" sz="1600" dirty="0"/>
              <a:t>storing a “0” with </a:t>
            </a:r>
            <a:r>
              <a:rPr lang="en-US" sz="1600" dirty="0">
                <a:solidFill>
                  <a:srgbClr val="FF0000"/>
                </a:solidFill>
              </a:rPr>
              <a:t>the </a:t>
            </a:r>
            <a:r>
              <a:rPr lang="en-US" sz="1600" dirty="0" err="1">
                <a:solidFill>
                  <a:srgbClr val="FF0000"/>
                </a:solidFill>
              </a:rPr>
              <a:t>bitlines</a:t>
            </a:r>
            <a:r>
              <a:rPr lang="en-US" sz="1600" dirty="0">
                <a:solidFill>
                  <a:srgbClr val="FF0000"/>
                </a:solidFill>
              </a:rPr>
              <a:t>’ </a:t>
            </a:r>
            <a:r>
              <a:rPr lang="en-US" sz="1600" dirty="0" smtClean="0">
                <a:solidFill>
                  <a:srgbClr val="FF0000"/>
                </a:solidFill>
              </a:rPr>
              <a:t>initially </a:t>
            </a:r>
            <a:r>
              <a:rPr lang="en-US" sz="1600" dirty="0" err="1" smtClean="0">
                <a:solidFill>
                  <a:srgbClr val="FF0000"/>
                </a:solidFill>
              </a:rPr>
              <a:t>precharged</a:t>
            </a:r>
            <a:r>
              <a:rPr lang="en-US" sz="1600" dirty="0" smtClean="0">
                <a:solidFill>
                  <a:srgbClr val="FF0000"/>
                </a:solidFill>
              </a:rPr>
              <a:t> </a:t>
            </a:r>
            <a:r>
              <a:rPr lang="en-US" sz="1600" dirty="0">
                <a:solidFill>
                  <a:srgbClr val="FF0000"/>
                </a:solidFill>
              </a:rPr>
              <a:t>to </a:t>
            </a:r>
            <a:r>
              <a:rPr lang="en-US" sz="1600" dirty="0" smtClean="0">
                <a:solidFill>
                  <a:srgbClr val="FF0000"/>
                </a:solidFill>
              </a:rPr>
              <a:t>V</a:t>
            </a:r>
            <a:r>
              <a:rPr lang="en-US" sz="1600" baseline="-25000" dirty="0" smtClean="0">
                <a:solidFill>
                  <a:srgbClr val="FF0000"/>
                </a:solidFill>
              </a:rPr>
              <a:t>DD</a:t>
            </a:r>
            <a:r>
              <a:rPr lang="en-US" sz="1600" dirty="0" smtClean="0">
                <a:solidFill>
                  <a:srgbClr val="FF0000"/>
                </a:solidFill>
              </a:rPr>
              <a:t>/2 and WL set to 0.</a:t>
            </a:r>
            <a:endParaRPr lang="en-US" sz="1600" dirty="0">
              <a:solidFill>
                <a:srgbClr val="FF0000"/>
              </a:solidFill>
            </a:endParaRPr>
          </a:p>
        </p:txBody>
      </p:sp>
      <p:sp>
        <p:nvSpPr>
          <p:cNvPr id="25" name="Rounded Rectangle 24"/>
          <p:cNvSpPr/>
          <p:nvPr/>
        </p:nvSpPr>
        <p:spPr bwMode="auto">
          <a:xfrm>
            <a:off x="1611351" y="4267200"/>
            <a:ext cx="381000" cy="45720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6" name="Rounded Rectangle 25"/>
          <p:cNvSpPr/>
          <p:nvPr/>
        </p:nvSpPr>
        <p:spPr bwMode="auto">
          <a:xfrm>
            <a:off x="2655849" y="4308090"/>
            <a:ext cx="367992" cy="457200"/>
          </a:xfrm>
          <a:prstGeom prst="roundRect">
            <a:avLst/>
          </a:pr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pic>
        <p:nvPicPr>
          <p:cNvPr id="33" name="Picture 5" descr="jae20990_0808"/>
          <p:cNvPicPr>
            <a:picLocks noChangeAspect="1" noChangeArrowheads="1"/>
          </p:cNvPicPr>
          <p:nvPr/>
        </p:nvPicPr>
        <p:blipFill>
          <a:blip r:embed="rId3">
            <a:lum bright="-24000" contrast="66000"/>
          </a:blip>
          <a:srcRect/>
          <a:stretch>
            <a:fillRect/>
          </a:stretch>
        </p:blipFill>
        <p:spPr bwMode="auto">
          <a:xfrm>
            <a:off x="4724400" y="3429000"/>
            <a:ext cx="4216400" cy="2798763"/>
          </a:xfrm>
          <a:prstGeom prst="rect">
            <a:avLst/>
          </a:prstGeom>
          <a:noFill/>
          <a:ln w="9525">
            <a:noFill/>
            <a:miter lim="800000"/>
            <a:headEnd/>
            <a:tailEnd/>
          </a:ln>
        </p:spPr>
      </p:pic>
      <p:sp>
        <p:nvSpPr>
          <p:cNvPr id="34" name="Rounded Rectangle 33"/>
          <p:cNvSpPr/>
          <p:nvPr/>
        </p:nvSpPr>
        <p:spPr bwMode="auto">
          <a:xfrm>
            <a:off x="6064404" y="3429000"/>
            <a:ext cx="533400" cy="53340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5" name="Rounded Rectangle 34"/>
          <p:cNvSpPr/>
          <p:nvPr/>
        </p:nvSpPr>
        <p:spPr bwMode="auto">
          <a:xfrm>
            <a:off x="7086600" y="3733800"/>
            <a:ext cx="609600" cy="533400"/>
          </a:xfrm>
          <a:prstGeom prst="roundRect">
            <a:avLst/>
          </a:pr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6" name="Rounded Rectangle 35"/>
          <p:cNvSpPr/>
          <p:nvPr/>
        </p:nvSpPr>
        <p:spPr bwMode="auto">
          <a:xfrm>
            <a:off x="7216698" y="5661102"/>
            <a:ext cx="533400" cy="53340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3" name="Rounded Rectangle 42"/>
          <p:cNvSpPr/>
          <p:nvPr/>
        </p:nvSpPr>
        <p:spPr bwMode="auto">
          <a:xfrm>
            <a:off x="6107151" y="5365596"/>
            <a:ext cx="609600" cy="533400"/>
          </a:xfrm>
          <a:prstGeom prst="roundRect">
            <a:avLst/>
          </a:pr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5" name="Rounded Rectangle 44"/>
          <p:cNvSpPr/>
          <p:nvPr/>
        </p:nvSpPr>
        <p:spPr bwMode="auto">
          <a:xfrm>
            <a:off x="7893204" y="4125951"/>
            <a:ext cx="457200" cy="381000"/>
          </a:xfrm>
          <a:prstGeom prst="round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6" name="Rounded Rectangle 45"/>
          <p:cNvSpPr/>
          <p:nvPr/>
        </p:nvSpPr>
        <p:spPr bwMode="auto">
          <a:xfrm>
            <a:off x="5443653" y="4114800"/>
            <a:ext cx="457200" cy="381000"/>
          </a:xfrm>
          <a:prstGeom prst="round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8" name="Rounded Rectangle 27"/>
          <p:cNvSpPr/>
          <p:nvPr/>
        </p:nvSpPr>
        <p:spPr bwMode="auto">
          <a:xfrm>
            <a:off x="5181600" y="4564450"/>
            <a:ext cx="914400" cy="685800"/>
          </a:xfrm>
          <a:prstGeom prst="roundRect">
            <a:avLst/>
          </a:pr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0" name="Text Box 8"/>
          <p:cNvSpPr txBox="1">
            <a:spLocks noChangeArrowheads="1"/>
          </p:cNvSpPr>
          <p:nvPr/>
        </p:nvSpPr>
        <p:spPr bwMode="auto">
          <a:xfrm>
            <a:off x="5181600" y="914400"/>
            <a:ext cx="3733800" cy="2505301"/>
          </a:xfrm>
          <a:prstGeom prst="rect">
            <a:avLst/>
          </a:prstGeom>
          <a:noFill/>
          <a:ln w="9525">
            <a:noFill/>
            <a:miter lim="800000"/>
            <a:headEnd/>
            <a:tailEnd/>
          </a:ln>
        </p:spPr>
        <p:txBody>
          <a:bodyPr wrap="square">
            <a:spAutoFit/>
          </a:bodyPr>
          <a:lstStyle/>
          <a:p>
            <a:pPr eaLnBrk="1" hangingPunct="1">
              <a:lnSpc>
                <a:spcPct val="90000"/>
              </a:lnSpc>
              <a:spcBef>
                <a:spcPct val="20000"/>
              </a:spcBef>
            </a:pPr>
            <a:r>
              <a:rPr lang="en-US" sz="1600" dirty="0" smtClean="0"/>
              <a:t>To read the data we set WL to 3V,</a:t>
            </a:r>
            <a:br>
              <a:rPr lang="en-US" sz="1600" dirty="0" smtClean="0"/>
            </a:br>
            <a:r>
              <a:rPr lang="en-US" sz="1600" dirty="0" smtClean="0"/>
              <a:t>which sets WL transistors ON:</a:t>
            </a:r>
          </a:p>
          <a:p>
            <a:pPr eaLnBrk="1" hangingPunct="1">
              <a:lnSpc>
                <a:spcPct val="90000"/>
              </a:lnSpc>
              <a:spcBef>
                <a:spcPct val="20000"/>
              </a:spcBef>
            </a:pPr>
            <a:r>
              <a:rPr lang="en-US" sz="1600" i="1" dirty="0" smtClean="0"/>
              <a:t>M</a:t>
            </a:r>
            <a:r>
              <a:rPr lang="en-US" sz="1600" baseline="-25000" dirty="0" smtClean="0"/>
              <a:t>A1</a:t>
            </a:r>
            <a:r>
              <a:rPr lang="en-US" sz="1600" dirty="0" smtClean="0"/>
              <a:t> – in triode (</a:t>
            </a:r>
            <a:r>
              <a:rPr lang="en-US" sz="1600" i="1" dirty="0" smtClean="0"/>
              <a:t>V</a:t>
            </a:r>
            <a:r>
              <a:rPr lang="en-US" sz="1600" i="1" baseline="-25000" dirty="0" smtClean="0"/>
              <a:t>GS</a:t>
            </a:r>
            <a:r>
              <a:rPr lang="en-US" sz="1600" dirty="0" smtClean="0"/>
              <a:t> =3, </a:t>
            </a:r>
            <a:r>
              <a:rPr lang="en-US" sz="1600" i="1" dirty="0" smtClean="0"/>
              <a:t>V</a:t>
            </a:r>
            <a:r>
              <a:rPr lang="en-US" sz="1600" i="1" baseline="-25000" dirty="0" smtClean="0"/>
              <a:t>DS</a:t>
            </a:r>
            <a:r>
              <a:rPr lang="en-US" sz="1600" dirty="0" smtClean="0"/>
              <a:t> =1.5), </a:t>
            </a:r>
            <a:br>
              <a:rPr lang="en-US" sz="1600" dirty="0" smtClean="0"/>
            </a:br>
            <a:r>
              <a:rPr lang="en-US" sz="1600" dirty="0" smtClean="0"/>
              <a:t>           </a:t>
            </a:r>
            <a:r>
              <a:rPr lang="en-US" sz="1600" i="1" dirty="0" smtClean="0"/>
              <a:t>i</a:t>
            </a:r>
            <a:r>
              <a:rPr lang="en-US" sz="1600" baseline="-25000" dirty="0" smtClean="0"/>
              <a:t>1</a:t>
            </a:r>
            <a:r>
              <a:rPr lang="en-US" sz="1600" dirty="0" smtClean="0"/>
              <a:t> goes from </a:t>
            </a:r>
            <a:r>
              <a:rPr lang="en-US" sz="1600" dirty="0" err="1" smtClean="0"/>
              <a:t>bitline</a:t>
            </a:r>
            <a:r>
              <a:rPr lang="en-US" sz="1600" dirty="0" smtClean="0"/>
              <a:t> to cell </a:t>
            </a:r>
          </a:p>
          <a:p>
            <a:pPr eaLnBrk="1" hangingPunct="1">
              <a:lnSpc>
                <a:spcPct val="90000"/>
              </a:lnSpc>
              <a:spcBef>
                <a:spcPct val="20000"/>
              </a:spcBef>
            </a:pPr>
            <a:r>
              <a:rPr lang="en-US" sz="1600" i="1" dirty="0" smtClean="0"/>
              <a:t>M</a:t>
            </a:r>
            <a:r>
              <a:rPr lang="en-US" sz="1600" baseline="-25000" dirty="0" smtClean="0"/>
              <a:t>A2</a:t>
            </a:r>
            <a:r>
              <a:rPr lang="en-US" sz="1600" dirty="0" smtClean="0"/>
              <a:t> – in saturation (</a:t>
            </a:r>
            <a:r>
              <a:rPr lang="en-US" sz="1600" i="1" dirty="0" smtClean="0"/>
              <a:t>V</a:t>
            </a:r>
            <a:r>
              <a:rPr lang="en-US" sz="1600" i="1" baseline="-25000" dirty="0" smtClean="0"/>
              <a:t>GS</a:t>
            </a:r>
            <a:r>
              <a:rPr lang="en-US" sz="1600" dirty="0" smtClean="0"/>
              <a:t> =1.5, </a:t>
            </a:r>
            <a:r>
              <a:rPr lang="en-US" sz="1600" i="1" dirty="0" smtClean="0"/>
              <a:t>V</a:t>
            </a:r>
            <a:r>
              <a:rPr lang="en-US" sz="1600" i="1" baseline="-25000" dirty="0" smtClean="0"/>
              <a:t>DS</a:t>
            </a:r>
            <a:r>
              <a:rPr lang="en-US" sz="1600" dirty="0" smtClean="0"/>
              <a:t> =1.5), </a:t>
            </a:r>
            <a:br>
              <a:rPr lang="en-US" sz="1600" dirty="0" smtClean="0"/>
            </a:br>
            <a:r>
              <a:rPr lang="en-US" sz="1600" dirty="0" smtClean="0"/>
              <a:t>           </a:t>
            </a:r>
            <a:r>
              <a:rPr lang="en-US" sz="1600" i="1" dirty="0" smtClean="0"/>
              <a:t>i</a:t>
            </a:r>
            <a:r>
              <a:rPr lang="en-US" sz="1600" baseline="-25000" dirty="0" smtClean="0"/>
              <a:t>2</a:t>
            </a:r>
            <a:r>
              <a:rPr lang="en-US" sz="1600" dirty="0" smtClean="0"/>
              <a:t> goes from cell to </a:t>
            </a:r>
            <a:r>
              <a:rPr lang="en-US" sz="1600" dirty="0" err="1" smtClean="0"/>
              <a:t>bitline</a:t>
            </a:r>
            <a:endParaRPr lang="en-US" sz="1600" dirty="0" smtClean="0"/>
          </a:p>
          <a:p>
            <a:pPr eaLnBrk="1" hangingPunct="1">
              <a:lnSpc>
                <a:spcPct val="90000"/>
              </a:lnSpc>
              <a:spcBef>
                <a:spcPct val="20000"/>
              </a:spcBef>
            </a:pPr>
            <a:r>
              <a:rPr lang="en-US" sz="1600" dirty="0" smtClean="0"/>
              <a:t>Currents </a:t>
            </a:r>
            <a:r>
              <a:rPr lang="en-US" sz="1600" i="1" dirty="0" smtClean="0"/>
              <a:t>i</a:t>
            </a:r>
            <a:r>
              <a:rPr lang="en-US" sz="1600" baseline="-25000" dirty="0" smtClean="0"/>
              <a:t>1</a:t>
            </a:r>
            <a:r>
              <a:rPr lang="en-US" sz="1600" dirty="0" smtClean="0"/>
              <a:t> and </a:t>
            </a:r>
            <a:r>
              <a:rPr lang="en-US" sz="1600" i="1" dirty="0" smtClean="0"/>
              <a:t>i</a:t>
            </a:r>
            <a:r>
              <a:rPr lang="en-US" sz="1600" baseline="-25000" dirty="0" smtClean="0"/>
              <a:t>2</a:t>
            </a:r>
            <a:r>
              <a:rPr lang="en-US" sz="1600" dirty="0" smtClean="0"/>
              <a:t> are sensed by sense amplifier, which helps to set BL to 0V and BL to 3V.</a:t>
            </a:r>
          </a:p>
          <a:p>
            <a:pPr eaLnBrk="1" hangingPunct="1">
              <a:lnSpc>
                <a:spcPct val="90000"/>
              </a:lnSpc>
              <a:spcBef>
                <a:spcPct val="20000"/>
              </a:spcBef>
            </a:pPr>
            <a:endParaRPr lang="en-US" sz="1600" dirty="0"/>
          </a:p>
        </p:txBody>
      </p:sp>
      <p:sp>
        <p:nvSpPr>
          <p:cNvPr id="31" name="Rectangle 3"/>
          <p:cNvSpPr txBox="1">
            <a:spLocks noChangeArrowheads="1"/>
          </p:cNvSpPr>
          <p:nvPr/>
        </p:nvSpPr>
        <p:spPr bwMode="auto">
          <a:xfrm>
            <a:off x="228600" y="914400"/>
            <a:ext cx="4419600" cy="1371600"/>
          </a:xfrm>
          <a:prstGeom prst="rect">
            <a:avLst/>
          </a:prstGeom>
          <a:noFill/>
          <a:ln w="9525">
            <a:noFill/>
            <a:miter lim="800000"/>
            <a:headEnd/>
            <a:tailEnd/>
          </a:ln>
        </p:spPr>
        <p:txBody>
          <a:bodyPr/>
          <a:lstStyle/>
          <a:p>
            <a:pPr marL="342900" indent="-342900" eaLnBrk="1" hangingPunct="1">
              <a:lnSpc>
                <a:spcPct val="90000"/>
              </a:lnSpc>
              <a:spcBef>
                <a:spcPct val="20000"/>
              </a:spcBef>
              <a:buFontTx/>
              <a:buChar char="•"/>
              <a:defRPr/>
            </a:pPr>
            <a:r>
              <a:rPr lang="en-US" sz="1400" dirty="0"/>
              <a:t>Consider a  6-T cell with V</a:t>
            </a:r>
            <a:r>
              <a:rPr lang="en-US" sz="1400" baseline="-25000" dirty="0"/>
              <a:t>DD</a:t>
            </a:r>
            <a:r>
              <a:rPr lang="en-US" sz="1400" dirty="0"/>
              <a:t> = </a:t>
            </a:r>
            <a:r>
              <a:rPr lang="en-US" sz="1400" dirty="0" smtClean="0"/>
              <a:t>3V. Assume that</a:t>
            </a:r>
          </a:p>
          <a:p>
            <a:pPr marL="342900" indent="-342900" eaLnBrk="1" hangingPunct="1">
              <a:lnSpc>
                <a:spcPct val="90000"/>
              </a:lnSpc>
              <a:spcBef>
                <a:spcPct val="20000"/>
              </a:spcBef>
              <a:buFontTx/>
              <a:buChar char="•"/>
              <a:defRPr/>
            </a:pPr>
            <a:r>
              <a:rPr lang="en-US" sz="1400" dirty="0" smtClean="0"/>
              <a:t>A “0” in the memory cell corresponds to a low level (0V) on the left data storage node </a:t>
            </a:r>
            <a:r>
              <a:rPr lang="en-US" sz="1400" i="1" dirty="0" smtClean="0"/>
              <a:t>D</a:t>
            </a:r>
            <a:r>
              <a:rPr lang="en-US" sz="1400" baseline="-25000" dirty="0" smtClean="0"/>
              <a:t>1</a:t>
            </a:r>
            <a:r>
              <a:rPr lang="en-US" sz="1400" i="1" dirty="0"/>
              <a:t> </a:t>
            </a:r>
            <a:r>
              <a:rPr lang="en-US" sz="1400" i="1" dirty="0" smtClean="0"/>
              <a:t>, </a:t>
            </a:r>
            <a:r>
              <a:rPr lang="en-US" sz="1400" dirty="0" smtClean="0"/>
              <a:t>and a high level (3V) on the right data node  </a:t>
            </a:r>
            <a:r>
              <a:rPr lang="en-US" sz="1400" i="1" dirty="0" smtClean="0"/>
              <a:t>D</a:t>
            </a:r>
            <a:r>
              <a:rPr lang="en-US" sz="1400" baseline="-25000" dirty="0" smtClean="0"/>
              <a:t>2</a:t>
            </a:r>
            <a:r>
              <a:rPr lang="en-US" sz="1400" i="1" dirty="0" smtClean="0"/>
              <a:t> .</a:t>
            </a:r>
            <a:r>
              <a:rPr lang="en-US" sz="1400" dirty="0" smtClean="0"/>
              <a:t> </a:t>
            </a:r>
          </a:p>
          <a:p>
            <a:pPr marL="342900" indent="-342900" eaLnBrk="1" hangingPunct="1">
              <a:lnSpc>
                <a:spcPct val="90000"/>
              </a:lnSpc>
              <a:spcBef>
                <a:spcPct val="20000"/>
              </a:spcBef>
              <a:buFontTx/>
              <a:buChar char="•"/>
              <a:defRPr/>
            </a:pPr>
            <a:r>
              <a:rPr lang="en-US" sz="1400" dirty="0"/>
              <a:t>A </a:t>
            </a:r>
            <a:r>
              <a:rPr lang="en-US" sz="1400" dirty="0" smtClean="0"/>
              <a:t>“1” </a:t>
            </a:r>
            <a:r>
              <a:rPr lang="en-US" sz="1400" dirty="0"/>
              <a:t>in the memory cell corresponds to a </a:t>
            </a:r>
            <a:r>
              <a:rPr lang="en-US" sz="1400" dirty="0" smtClean="0"/>
              <a:t>high </a:t>
            </a:r>
            <a:r>
              <a:rPr lang="en-US" sz="1400" dirty="0"/>
              <a:t>level </a:t>
            </a:r>
            <a:r>
              <a:rPr lang="en-US" sz="1400" dirty="0" smtClean="0"/>
              <a:t>on  </a:t>
            </a:r>
            <a:r>
              <a:rPr lang="en-US" sz="1400" i="1" dirty="0"/>
              <a:t>D</a:t>
            </a:r>
            <a:r>
              <a:rPr lang="en-US" sz="1400" baseline="-25000" dirty="0"/>
              <a:t>1</a:t>
            </a:r>
            <a:r>
              <a:rPr lang="en-US" sz="1400" i="1" dirty="0"/>
              <a:t> , </a:t>
            </a:r>
            <a:r>
              <a:rPr lang="en-US" sz="1400" dirty="0"/>
              <a:t>and a </a:t>
            </a:r>
            <a:r>
              <a:rPr lang="en-US" sz="1400" dirty="0" smtClean="0"/>
              <a:t>low </a:t>
            </a:r>
            <a:r>
              <a:rPr lang="en-US" sz="1400" dirty="0"/>
              <a:t>level </a:t>
            </a:r>
            <a:r>
              <a:rPr lang="en-US" sz="1400" dirty="0" smtClean="0"/>
              <a:t>on  </a:t>
            </a:r>
            <a:r>
              <a:rPr lang="en-US" sz="1400" i="1" dirty="0"/>
              <a:t>D</a:t>
            </a:r>
            <a:r>
              <a:rPr lang="en-US" sz="1400" baseline="-25000" dirty="0"/>
              <a:t>2</a:t>
            </a:r>
            <a:r>
              <a:rPr lang="en-US" sz="1400" i="1" dirty="0"/>
              <a:t> .</a:t>
            </a:r>
            <a:r>
              <a:rPr lang="en-US" sz="1400" dirty="0"/>
              <a:t> </a:t>
            </a:r>
          </a:p>
        </p:txBody>
      </p:sp>
      <p:sp>
        <p:nvSpPr>
          <p:cNvPr id="27" name="Rounded Rectangle 26"/>
          <p:cNvSpPr/>
          <p:nvPr/>
        </p:nvSpPr>
        <p:spPr bwMode="auto">
          <a:xfrm>
            <a:off x="7650144" y="4561952"/>
            <a:ext cx="914400" cy="685800"/>
          </a:xfrm>
          <a:prstGeom prst="roundRect">
            <a:avLst/>
          </a:prstGeom>
          <a:noFill/>
          <a:ln w="28575"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cxnSp>
        <p:nvCxnSpPr>
          <p:cNvPr id="32" name="Straight Connector 31"/>
          <p:cNvCxnSpPr/>
          <p:nvPr/>
        </p:nvCxnSpPr>
        <p:spPr bwMode="auto">
          <a:xfrm>
            <a:off x="5297992" y="2859592"/>
            <a:ext cx="152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9" name="TextBox 28"/>
          <p:cNvSpPr txBox="1"/>
          <p:nvPr/>
        </p:nvSpPr>
        <p:spPr>
          <a:xfrm>
            <a:off x="2051537" y="4648201"/>
            <a:ext cx="533400"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1800" dirty="0" smtClean="0"/>
              <a:t>“0”</a:t>
            </a:r>
            <a:endParaRPr lang="en-US" sz="1800" dirty="0"/>
          </a:p>
        </p:txBody>
      </p:sp>
      <p:sp>
        <p:nvSpPr>
          <p:cNvPr id="38" name="TextBox 37"/>
          <p:cNvSpPr txBox="1"/>
          <p:nvPr/>
        </p:nvSpPr>
        <p:spPr>
          <a:xfrm>
            <a:off x="6629400" y="4572000"/>
            <a:ext cx="533400"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1800" dirty="0" smtClean="0"/>
              <a:t>“0”</a:t>
            </a:r>
            <a:endParaRPr lang="en-US" sz="1800" dirty="0"/>
          </a:p>
        </p:txBody>
      </p:sp>
      <p:sp>
        <p:nvSpPr>
          <p:cNvPr id="2" name="TextBox 1"/>
          <p:cNvSpPr txBox="1"/>
          <p:nvPr/>
        </p:nvSpPr>
        <p:spPr>
          <a:xfrm>
            <a:off x="4395722" y="3000191"/>
            <a:ext cx="902270" cy="461665"/>
          </a:xfrm>
          <a:prstGeom prst="rect">
            <a:avLst/>
          </a:prstGeom>
          <a:noFill/>
        </p:spPr>
        <p:txBody>
          <a:bodyPr wrap="square" rtlCol="0">
            <a:spAutoFit/>
          </a:bodyPr>
          <a:lstStyle/>
          <a:p>
            <a:r>
              <a:rPr lang="en-US" sz="1200" dirty="0" err="1" smtClean="0"/>
              <a:t>Init</a:t>
            </a:r>
            <a:r>
              <a:rPr lang="en-US" sz="1200" dirty="0" smtClean="0"/>
              <a:t> value of CBL</a:t>
            </a:r>
            <a:endParaRPr lang="en-US" sz="1200" dirty="0"/>
          </a:p>
        </p:txBody>
      </p:sp>
      <p:sp>
        <p:nvSpPr>
          <p:cNvPr id="37" name="TextBox 36"/>
          <p:cNvSpPr txBox="1"/>
          <p:nvPr/>
        </p:nvSpPr>
        <p:spPr>
          <a:xfrm>
            <a:off x="8265378" y="2931935"/>
            <a:ext cx="902270" cy="461665"/>
          </a:xfrm>
          <a:prstGeom prst="rect">
            <a:avLst/>
          </a:prstGeom>
          <a:noFill/>
        </p:spPr>
        <p:txBody>
          <a:bodyPr wrap="square" rtlCol="0">
            <a:spAutoFit/>
          </a:bodyPr>
          <a:lstStyle/>
          <a:p>
            <a:r>
              <a:rPr lang="en-US" sz="1200" dirty="0" err="1" smtClean="0"/>
              <a:t>Init</a:t>
            </a:r>
            <a:r>
              <a:rPr lang="en-US" sz="1200" dirty="0" smtClean="0"/>
              <a:t> value of not-CBL</a:t>
            </a: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4"/>
          <p:cNvSpPr>
            <a:spLocks noGrp="1"/>
          </p:cNvSpPr>
          <p:nvPr>
            <p:ph type="ftr" sz="quarter" idx="11"/>
          </p:nvPr>
        </p:nvSpPr>
        <p:spPr>
          <a:noFill/>
        </p:spPr>
        <p:txBody>
          <a:bodyPr/>
          <a:lstStyle/>
          <a:p>
            <a:r>
              <a:rPr lang="en-US" smtClean="0">
                <a:ea typeface="ＭＳ Ｐゴシック" charset="-128"/>
              </a:rPr>
              <a:t>NJIT   ECE 271   Dr. Serhiy Levkov</a:t>
            </a:r>
          </a:p>
        </p:txBody>
      </p:sp>
      <p:sp>
        <p:nvSpPr>
          <p:cNvPr id="11267" name="Slide Number Placeholder 5"/>
          <p:cNvSpPr>
            <a:spLocks noGrp="1"/>
          </p:cNvSpPr>
          <p:nvPr>
            <p:ph type="sldNum" sz="quarter" idx="12"/>
          </p:nvPr>
        </p:nvSpPr>
        <p:spPr>
          <a:noFill/>
        </p:spPr>
        <p:txBody>
          <a:bodyPr/>
          <a:lstStyle/>
          <a:p>
            <a:r>
              <a:rPr lang="en-US" smtClean="0"/>
              <a:t> Topic 9</a:t>
            </a:r>
            <a:r>
              <a:rPr lang="en-US" b="1" smtClean="0"/>
              <a:t> - </a:t>
            </a:r>
            <a:fld id="{7D94B7A0-D92A-479D-9069-74BEE914ABA0}" type="slidenum">
              <a:rPr lang="en-US" b="1" smtClean="0"/>
              <a:pPr/>
              <a:t>3</a:t>
            </a:fld>
            <a:endParaRPr lang="en-US" b="1" smtClean="0"/>
          </a:p>
        </p:txBody>
      </p:sp>
      <p:sp>
        <p:nvSpPr>
          <p:cNvPr id="11268" name="Rectangle 2"/>
          <p:cNvSpPr>
            <a:spLocks noGrp="1" noChangeArrowheads="1"/>
          </p:cNvSpPr>
          <p:nvPr>
            <p:ph type="title"/>
          </p:nvPr>
        </p:nvSpPr>
        <p:spPr>
          <a:xfrm>
            <a:off x="685800" y="0"/>
            <a:ext cx="7772400" cy="685800"/>
          </a:xfrm>
        </p:spPr>
        <p:txBody>
          <a:bodyPr/>
          <a:lstStyle/>
          <a:p>
            <a:pPr eaLnBrk="1" hangingPunct="1"/>
            <a:r>
              <a:rPr lang="en-US" smtClean="0"/>
              <a:t>Memory Types</a:t>
            </a:r>
          </a:p>
        </p:txBody>
      </p:sp>
      <p:sp>
        <p:nvSpPr>
          <p:cNvPr id="11269" name="Rectangle 3"/>
          <p:cNvSpPr>
            <a:spLocks noGrp="1" noChangeArrowheads="1"/>
          </p:cNvSpPr>
          <p:nvPr>
            <p:ph type="body" idx="1"/>
          </p:nvPr>
        </p:nvSpPr>
        <p:spPr>
          <a:xfrm>
            <a:off x="533400" y="914400"/>
            <a:ext cx="8077200" cy="5410200"/>
          </a:xfrm>
        </p:spPr>
        <p:txBody>
          <a:bodyPr/>
          <a:lstStyle/>
          <a:p>
            <a:pPr eaLnBrk="1" hangingPunct="1"/>
            <a:r>
              <a:rPr lang="en-US" sz="1800" b="1" dirty="0" smtClean="0"/>
              <a:t>Read Only Memory (ROM) </a:t>
            </a:r>
            <a:r>
              <a:rPr lang="en-US" sz="1800" dirty="0" smtClean="0"/>
              <a:t>refers to memory in a digital system that has only read capabilities. Can be used to perform logic operations.</a:t>
            </a:r>
            <a:endParaRPr lang="en-US" sz="1800" b="1" dirty="0" smtClean="0"/>
          </a:p>
          <a:p>
            <a:pPr eaLnBrk="1" hangingPunct="1"/>
            <a:r>
              <a:rPr lang="en-US" sz="1800" b="1" dirty="0" smtClean="0"/>
              <a:t>Random Access Memory (RAM) </a:t>
            </a:r>
            <a:r>
              <a:rPr lang="en-US" sz="1800" dirty="0" smtClean="0"/>
              <a:t>refers to memory in a digital system that has both read and write capabilities. Mostly it’s a high speed temporary storage memory.</a:t>
            </a:r>
          </a:p>
          <a:p>
            <a:pPr eaLnBrk="1" hangingPunct="1"/>
            <a:r>
              <a:rPr lang="en-US" sz="1800" b="1" dirty="0" smtClean="0"/>
              <a:t>Static RAM (SRAM) </a:t>
            </a:r>
            <a:r>
              <a:rPr lang="en-US" sz="1800" dirty="0" smtClean="0"/>
              <a:t> is able to store its information as long as power is applied, and it does not lose the data during a read cycle (early memory was mostly SRAM)</a:t>
            </a:r>
          </a:p>
          <a:p>
            <a:pPr eaLnBrk="1" hangingPunct="1"/>
            <a:r>
              <a:rPr lang="en-US" sz="1800" b="1" dirty="0" smtClean="0"/>
              <a:t>Dynamic RAM (DRAM)</a:t>
            </a:r>
            <a:r>
              <a:rPr lang="en-US" sz="1800" dirty="0" smtClean="0"/>
              <a:t> uses a capacitor to temporarily store data which must be refreshed periodically to prevent information loss, and the data is lost in most DRAMs during the read cycle</a:t>
            </a:r>
          </a:p>
          <a:p>
            <a:pPr eaLnBrk="1" hangingPunct="1"/>
            <a:r>
              <a:rPr lang="en-US" sz="1800" b="1" dirty="0" smtClean="0"/>
              <a:t>SRAM</a:t>
            </a:r>
            <a:r>
              <a:rPr lang="en-US" sz="1800" dirty="0" smtClean="0"/>
              <a:t> takes approximately four times the silicon area of DRAM with the same technology.</a:t>
            </a:r>
          </a:p>
          <a:p>
            <a:pPr eaLnBrk="1" hangingPunct="1"/>
            <a:r>
              <a:rPr lang="en-US" sz="1800" dirty="0" smtClean="0"/>
              <a:t>Digital systems also include usually high speed small size memory – </a:t>
            </a:r>
            <a:r>
              <a:rPr lang="en-US" sz="1800" b="1" dirty="0" smtClean="0"/>
              <a:t>registers</a:t>
            </a:r>
            <a:r>
              <a:rPr lang="en-US" sz="1800" dirty="0" smtClean="0"/>
              <a:t> to temporarily store information used in operations. </a:t>
            </a:r>
          </a:p>
          <a:p>
            <a:pPr eaLnBrk="1" hangingPunct="1"/>
            <a:r>
              <a:rPr lang="en-US" sz="1800" dirty="0" smtClean="0"/>
              <a:t>The memory chip usually includes the </a:t>
            </a:r>
            <a:r>
              <a:rPr lang="en-US" sz="1800" b="1" dirty="0" smtClean="0"/>
              <a:t>storage cells</a:t>
            </a:r>
            <a:r>
              <a:rPr lang="en-US" sz="1800" dirty="0" smtClean="0"/>
              <a:t>, </a:t>
            </a:r>
            <a:r>
              <a:rPr lang="en-US" sz="1800" b="1" dirty="0" smtClean="0"/>
              <a:t>address decoders</a:t>
            </a:r>
            <a:r>
              <a:rPr lang="en-US" sz="1800" dirty="0" smtClean="0"/>
              <a:t> - logical circuits for selecting and accessing a particular cell, and </a:t>
            </a:r>
            <a:r>
              <a:rPr lang="en-US" sz="1800" b="1" dirty="0" smtClean="0"/>
              <a:t>sense amplifiers</a:t>
            </a:r>
            <a:r>
              <a:rPr lang="en-US" sz="1800" dirty="0" smtClean="0"/>
              <a:t> for amplifying the signal retrieved from a cell. </a:t>
            </a:r>
            <a:br>
              <a:rPr lang="en-US" sz="1800" dirty="0" smtClean="0"/>
            </a:br>
            <a:endParaRPr lang="en-US" sz="1800" dirty="0" smtClean="0"/>
          </a:p>
        </p:txBody>
      </p:sp>
      <p:sp>
        <p:nvSpPr>
          <p:cNvPr id="11270" name="Rectangle 4"/>
          <p:cNvSpPr>
            <a:spLocks noChangeArrowheads="1"/>
          </p:cNvSpPr>
          <p:nvPr/>
        </p:nvSpPr>
        <p:spPr bwMode="auto">
          <a:xfrm>
            <a:off x="1166813" y="6227763"/>
            <a:ext cx="184150" cy="457200"/>
          </a:xfrm>
          <a:prstGeom prst="rect">
            <a:avLst/>
          </a:prstGeom>
          <a:noFill/>
          <a:ln w="9525">
            <a:noFill/>
            <a:miter lim="800000"/>
            <a:headEnd/>
            <a:tailEnd/>
          </a:ln>
        </p:spPr>
        <p:txBody>
          <a:bodyPr wrap="none">
            <a:spAutoFit/>
          </a:bodyPr>
          <a:lstStyle/>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4"/>
          <p:cNvSpPr>
            <a:spLocks noGrp="1"/>
          </p:cNvSpPr>
          <p:nvPr>
            <p:ph type="ftr" sz="quarter" idx="11"/>
          </p:nvPr>
        </p:nvSpPr>
        <p:spPr>
          <a:noFill/>
        </p:spPr>
        <p:txBody>
          <a:bodyPr/>
          <a:lstStyle/>
          <a:p>
            <a:r>
              <a:rPr lang="en-US" smtClean="0">
                <a:ea typeface="ＭＳ Ｐゴシック" charset="-128"/>
              </a:rPr>
              <a:t>NJIT   ECE 271   Dr. Serhiy Levkov</a:t>
            </a:r>
          </a:p>
        </p:txBody>
      </p:sp>
      <p:sp>
        <p:nvSpPr>
          <p:cNvPr id="18435" name="Slide Number Placeholder 5"/>
          <p:cNvSpPr>
            <a:spLocks noGrp="1"/>
          </p:cNvSpPr>
          <p:nvPr>
            <p:ph type="sldNum" sz="quarter" idx="12"/>
          </p:nvPr>
        </p:nvSpPr>
        <p:spPr>
          <a:noFill/>
        </p:spPr>
        <p:txBody>
          <a:bodyPr/>
          <a:lstStyle/>
          <a:p>
            <a:r>
              <a:rPr lang="en-US" smtClean="0"/>
              <a:t>Topic 9</a:t>
            </a:r>
            <a:r>
              <a:rPr lang="en-US" b="1" smtClean="0"/>
              <a:t> - </a:t>
            </a:r>
            <a:fld id="{54DFA2E4-2F55-41F8-B7D5-8F087445BB73}" type="slidenum">
              <a:rPr lang="en-US" b="1" smtClean="0"/>
              <a:pPr/>
              <a:t>30</a:t>
            </a:fld>
            <a:endParaRPr lang="en-US" b="1" smtClean="0"/>
          </a:p>
        </p:txBody>
      </p:sp>
      <p:sp>
        <p:nvSpPr>
          <p:cNvPr id="18437" name="Rectangle 2"/>
          <p:cNvSpPr>
            <a:spLocks noGrp="1" noChangeArrowheads="1"/>
          </p:cNvSpPr>
          <p:nvPr>
            <p:ph type="title"/>
          </p:nvPr>
        </p:nvSpPr>
        <p:spPr>
          <a:xfrm>
            <a:off x="685800" y="-76200"/>
            <a:ext cx="7772400" cy="990600"/>
          </a:xfrm>
        </p:spPr>
        <p:txBody>
          <a:bodyPr/>
          <a:lstStyle/>
          <a:p>
            <a:pPr eaLnBrk="1" hangingPunct="1"/>
            <a:r>
              <a:rPr lang="en-US" smtClean="0"/>
              <a:t>The Read Operation of a 6-T Cell</a:t>
            </a:r>
          </a:p>
        </p:txBody>
      </p:sp>
      <p:sp>
        <p:nvSpPr>
          <p:cNvPr id="18439" name="Text Box 6"/>
          <p:cNvSpPr txBox="1">
            <a:spLocks noChangeArrowheads="1"/>
          </p:cNvSpPr>
          <p:nvPr/>
        </p:nvSpPr>
        <p:spPr bwMode="auto">
          <a:xfrm>
            <a:off x="381000" y="838200"/>
            <a:ext cx="8077200" cy="369332"/>
          </a:xfrm>
          <a:prstGeom prst="rect">
            <a:avLst/>
          </a:prstGeom>
          <a:noFill/>
          <a:ln w="9525">
            <a:noFill/>
            <a:miter lim="800000"/>
            <a:headEnd/>
            <a:tailEnd/>
          </a:ln>
        </p:spPr>
        <p:txBody>
          <a:bodyPr wrap="square">
            <a:spAutoFit/>
          </a:bodyPr>
          <a:lstStyle/>
          <a:p>
            <a:pPr>
              <a:spcBef>
                <a:spcPct val="50000"/>
              </a:spcBef>
            </a:pPr>
            <a:r>
              <a:rPr lang="en-US" sz="1800" dirty="0"/>
              <a:t>Final read state condition of the 6-T </a:t>
            </a:r>
            <a:r>
              <a:rPr lang="en-US" sz="1800" dirty="0" smtClean="0"/>
              <a:t>cell</a:t>
            </a:r>
          </a:p>
        </p:txBody>
      </p:sp>
      <p:grpSp>
        <p:nvGrpSpPr>
          <p:cNvPr id="17" name="Group 16"/>
          <p:cNvGrpSpPr/>
          <p:nvPr/>
        </p:nvGrpSpPr>
        <p:grpSpPr>
          <a:xfrm>
            <a:off x="1143000" y="2590800"/>
            <a:ext cx="6400800" cy="3263862"/>
            <a:chOff x="304800" y="2895600"/>
            <a:chExt cx="4724400" cy="2406650"/>
          </a:xfrm>
        </p:grpSpPr>
        <p:pic>
          <p:nvPicPr>
            <p:cNvPr id="18438" name="Picture 4" descr="jae20990_0809"/>
            <p:cNvPicPr>
              <a:picLocks noChangeAspect="1" noChangeArrowheads="1"/>
            </p:cNvPicPr>
            <p:nvPr/>
          </p:nvPicPr>
          <p:blipFill>
            <a:blip r:embed="rId2">
              <a:lum bright="-18000" contrast="36000"/>
            </a:blip>
            <a:srcRect/>
            <a:stretch>
              <a:fillRect/>
            </a:stretch>
          </p:blipFill>
          <p:spPr bwMode="auto">
            <a:xfrm>
              <a:off x="304800" y="2895600"/>
              <a:ext cx="4724400" cy="2406650"/>
            </a:xfrm>
            <a:prstGeom prst="rect">
              <a:avLst/>
            </a:prstGeom>
            <a:noFill/>
            <a:ln w="9525">
              <a:noFill/>
              <a:miter lim="800000"/>
              <a:headEnd/>
              <a:tailEnd/>
            </a:ln>
          </p:spPr>
        </p:pic>
        <p:sp>
          <p:nvSpPr>
            <p:cNvPr id="9" name="Rounded Rectangle 8"/>
            <p:cNvSpPr/>
            <p:nvPr/>
          </p:nvSpPr>
          <p:spPr bwMode="auto">
            <a:xfrm>
              <a:off x="1615033" y="3281501"/>
              <a:ext cx="673100" cy="393309"/>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 name="Rounded Rectangle 9"/>
            <p:cNvSpPr/>
            <p:nvPr/>
          </p:nvSpPr>
          <p:spPr bwMode="auto">
            <a:xfrm>
              <a:off x="3004457" y="3303727"/>
              <a:ext cx="697163" cy="366758"/>
            </a:xfrm>
            <a:prstGeom prst="roundRect">
              <a:avLst/>
            </a:pr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sp>
        <p:nvSpPr>
          <p:cNvPr id="29" name="TextBox 28"/>
          <p:cNvSpPr txBox="1"/>
          <p:nvPr/>
        </p:nvSpPr>
        <p:spPr>
          <a:xfrm>
            <a:off x="4030887" y="4344706"/>
            <a:ext cx="591353" cy="425750"/>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dirty="0" smtClean="0"/>
              <a:t>“0”</a:t>
            </a:r>
            <a:endParaRPr lang="en-US" dirty="0"/>
          </a:p>
        </p:txBody>
      </p:sp>
      <p:sp>
        <p:nvSpPr>
          <p:cNvPr id="30" name="Rounded Rectangle 29"/>
          <p:cNvSpPr/>
          <p:nvPr/>
        </p:nvSpPr>
        <p:spPr bwMode="auto">
          <a:xfrm>
            <a:off x="2905648" y="4684208"/>
            <a:ext cx="944544" cy="497392"/>
          </a:xfrm>
          <a:prstGeom prst="roundRect">
            <a:avLst/>
          </a:pr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1" name="Rounded Rectangle 30"/>
          <p:cNvSpPr/>
          <p:nvPr/>
        </p:nvSpPr>
        <p:spPr bwMode="auto">
          <a:xfrm>
            <a:off x="4823154" y="4648200"/>
            <a:ext cx="911942" cy="53340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4"/>
          <p:cNvSpPr>
            <a:spLocks noGrp="1"/>
          </p:cNvSpPr>
          <p:nvPr>
            <p:ph type="ftr" sz="quarter" idx="11"/>
          </p:nvPr>
        </p:nvSpPr>
        <p:spPr>
          <a:noFill/>
        </p:spPr>
        <p:txBody>
          <a:bodyPr/>
          <a:lstStyle/>
          <a:p>
            <a:r>
              <a:rPr lang="en-US" smtClean="0">
                <a:ea typeface="ＭＳ Ｐゴシック" charset="-128"/>
              </a:rPr>
              <a:t>NJIT   ECE 271   Dr. Serhiy Levkov</a:t>
            </a:r>
          </a:p>
        </p:txBody>
      </p:sp>
      <p:sp>
        <p:nvSpPr>
          <p:cNvPr id="18435" name="Slide Number Placeholder 5"/>
          <p:cNvSpPr>
            <a:spLocks noGrp="1"/>
          </p:cNvSpPr>
          <p:nvPr>
            <p:ph type="sldNum" sz="quarter" idx="12"/>
          </p:nvPr>
        </p:nvSpPr>
        <p:spPr>
          <a:noFill/>
        </p:spPr>
        <p:txBody>
          <a:bodyPr/>
          <a:lstStyle/>
          <a:p>
            <a:r>
              <a:rPr lang="en-US" smtClean="0"/>
              <a:t>Topic 9</a:t>
            </a:r>
            <a:r>
              <a:rPr lang="en-US" b="1" smtClean="0"/>
              <a:t> - </a:t>
            </a:r>
            <a:fld id="{54DFA2E4-2F55-41F8-B7D5-8F087445BB73}" type="slidenum">
              <a:rPr lang="en-US" b="1" smtClean="0"/>
              <a:pPr/>
              <a:t>31</a:t>
            </a:fld>
            <a:endParaRPr lang="en-US" b="1" smtClean="0"/>
          </a:p>
        </p:txBody>
      </p:sp>
      <p:sp>
        <p:nvSpPr>
          <p:cNvPr id="18437" name="Rectangle 2"/>
          <p:cNvSpPr>
            <a:spLocks noGrp="1" noChangeArrowheads="1"/>
          </p:cNvSpPr>
          <p:nvPr>
            <p:ph type="title"/>
          </p:nvPr>
        </p:nvSpPr>
        <p:spPr>
          <a:xfrm>
            <a:off x="685800" y="-76200"/>
            <a:ext cx="7772400" cy="990600"/>
          </a:xfrm>
        </p:spPr>
        <p:txBody>
          <a:bodyPr/>
          <a:lstStyle/>
          <a:p>
            <a:pPr eaLnBrk="1" hangingPunct="1"/>
            <a:r>
              <a:rPr lang="en-US" smtClean="0"/>
              <a:t>The Read Operation of a 6-T Cell</a:t>
            </a:r>
          </a:p>
        </p:txBody>
      </p:sp>
      <p:sp>
        <p:nvSpPr>
          <p:cNvPr id="18439" name="Text Box 6"/>
          <p:cNvSpPr txBox="1">
            <a:spLocks noChangeArrowheads="1"/>
          </p:cNvSpPr>
          <p:nvPr/>
        </p:nvSpPr>
        <p:spPr bwMode="auto">
          <a:xfrm>
            <a:off x="381000" y="838200"/>
            <a:ext cx="8077200" cy="784830"/>
          </a:xfrm>
          <a:prstGeom prst="rect">
            <a:avLst/>
          </a:prstGeom>
          <a:noFill/>
          <a:ln w="9525">
            <a:noFill/>
            <a:miter lim="800000"/>
            <a:headEnd/>
            <a:tailEnd/>
          </a:ln>
        </p:spPr>
        <p:txBody>
          <a:bodyPr wrap="square">
            <a:spAutoFit/>
          </a:bodyPr>
          <a:lstStyle/>
          <a:p>
            <a:pPr>
              <a:spcBef>
                <a:spcPct val="50000"/>
              </a:spcBef>
            </a:pPr>
            <a:r>
              <a:rPr lang="en-US" sz="1800" dirty="0"/>
              <a:t>Final read state condition of the 6-T </a:t>
            </a:r>
            <a:r>
              <a:rPr lang="en-US" sz="1800" dirty="0" smtClean="0"/>
              <a:t>cell</a:t>
            </a:r>
          </a:p>
          <a:p>
            <a:pPr>
              <a:spcBef>
                <a:spcPct val="50000"/>
              </a:spcBef>
            </a:pPr>
            <a:r>
              <a:rPr lang="en-US" sz="1800" i="1" dirty="0" smtClean="0"/>
              <a:t>M</a:t>
            </a:r>
            <a:r>
              <a:rPr lang="en-US" sz="1800" baseline="-25000" dirty="0" smtClean="0"/>
              <a:t>A1</a:t>
            </a:r>
            <a:r>
              <a:rPr lang="en-US" sz="1800" dirty="0" smtClean="0"/>
              <a:t> , </a:t>
            </a:r>
            <a:r>
              <a:rPr lang="en-US" sz="1800" i="1" dirty="0" smtClean="0"/>
              <a:t>M</a:t>
            </a:r>
            <a:r>
              <a:rPr lang="en-US" sz="1800" baseline="-25000" dirty="0" smtClean="0"/>
              <a:t>A1</a:t>
            </a:r>
            <a:r>
              <a:rPr lang="en-US" sz="1800" dirty="0" smtClean="0"/>
              <a:t> – both in triode, with zero current because </a:t>
            </a:r>
            <a:r>
              <a:rPr lang="en-US" sz="1800" i="1" dirty="0" smtClean="0"/>
              <a:t>V</a:t>
            </a:r>
            <a:r>
              <a:rPr lang="en-US" sz="1800" baseline="-25000" dirty="0" smtClean="0"/>
              <a:t>DS</a:t>
            </a:r>
            <a:r>
              <a:rPr lang="en-US" sz="1800" dirty="0" smtClean="0"/>
              <a:t> = 0.</a:t>
            </a:r>
          </a:p>
        </p:txBody>
      </p:sp>
      <p:grpSp>
        <p:nvGrpSpPr>
          <p:cNvPr id="2" name="Group 16"/>
          <p:cNvGrpSpPr/>
          <p:nvPr/>
        </p:nvGrpSpPr>
        <p:grpSpPr>
          <a:xfrm>
            <a:off x="1143000" y="2590800"/>
            <a:ext cx="6400800" cy="3263862"/>
            <a:chOff x="304800" y="2895600"/>
            <a:chExt cx="4724400" cy="2406650"/>
          </a:xfrm>
        </p:grpSpPr>
        <p:pic>
          <p:nvPicPr>
            <p:cNvPr id="18438" name="Picture 4" descr="jae20990_0809"/>
            <p:cNvPicPr>
              <a:picLocks noChangeAspect="1" noChangeArrowheads="1"/>
            </p:cNvPicPr>
            <p:nvPr/>
          </p:nvPicPr>
          <p:blipFill>
            <a:blip r:embed="rId2">
              <a:lum bright="-18000" contrast="36000"/>
            </a:blip>
            <a:srcRect/>
            <a:stretch>
              <a:fillRect/>
            </a:stretch>
          </p:blipFill>
          <p:spPr bwMode="auto">
            <a:xfrm>
              <a:off x="304800" y="2895600"/>
              <a:ext cx="4724400" cy="2406650"/>
            </a:xfrm>
            <a:prstGeom prst="rect">
              <a:avLst/>
            </a:prstGeom>
            <a:noFill/>
            <a:ln w="9525">
              <a:noFill/>
              <a:miter lim="800000"/>
              <a:headEnd/>
              <a:tailEnd/>
            </a:ln>
          </p:spPr>
        </p:pic>
        <p:sp>
          <p:nvSpPr>
            <p:cNvPr id="9" name="Rounded Rectangle 8"/>
            <p:cNvSpPr/>
            <p:nvPr/>
          </p:nvSpPr>
          <p:spPr bwMode="auto">
            <a:xfrm>
              <a:off x="1615033" y="3281501"/>
              <a:ext cx="673100" cy="393309"/>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 name="Rounded Rectangle 9"/>
            <p:cNvSpPr/>
            <p:nvPr/>
          </p:nvSpPr>
          <p:spPr bwMode="auto">
            <a:xfrm>
              <a:off x="3004457" y="3303727"/>
              <a:ext cx="697163" cy="366758"/>
            </a:xfrm>
            <a:prstGeom prst="roundRect">
              <a:avLst/>
            </a:pr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4" name="Rounded Rectangle 13"/>
            <p:cNvSpPr/>
            <p:nvPr/>
          </p:nvSpPr>
          <p:spPr bwMode="auto">
            <a:xfrm>
              <a:off x="1025050" y="3792402"/>
              <a:ext cx="730319" cy="564061"/>
            </a:xfrm>
            <a:prstGeom prst="roundRect">
              <a:avLst/>
            </a:pr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sp>
        <p:nvSpPr>
          <p:cNvPr id="30" name="Rounded Rectangle 29"/>
          <p:cNvSpPr/>
          <p:nvPr/>
        </p:nvSpPr>
        <p:spPr bwMode="auto">
          <a:xfrm>
            <a:off x="2905648" y="4684208"/>
            <a:ext cx="944544" cy="497392"/>
          </a:xfrm>
          <a:prstGeom prst="roundRect">
            <a:avLst/>
          </a:pr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1" name="Rounded Rectangle 30"/>
          <p:cNvSpPr/>
          <p:nvPr/>
        </p:nvSpPr>
        <p:spPr bwMode="auto">
          <a:xfrm>
            <a:off x="4823154" y="4648200"/>
            <a:ext cx="911942" cy="53340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2" name="Rounded Rectangle 31"/>
          <p:cNvSpPr/>
          <p:nvPr/>
        </p:nvSpPr>
        <p:spPr bwMode="auto">
          <a:xfrm>
            <a:off x="5577967" y="3812893"/>
            <a:ext cx="989465" cy="764971"/>
          </a:xfrm>
          <a:prstGeom prst="roundRect">
            <a:avLst/>
          </a:pr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0" name="TextBox 19"/>
          <p:cNvSpPr txBox="1"/>
          <p:nvPr/>
        </p:nvSpPr>
        <p:spPr>
          <a:xfrm>
            <a:off x="4030887" y="4344706"/>
            <a:ext cx="591353" cy="425750"/>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dirty="0" smtClean="0"/>
              <a:t>“0”</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4"/>
          <p:cNvSpPr>
            <a:spLocks noGrp="1"/>
          </p:cNvSpPr>
          <p:nvPr>
            <p:ph type="ftr" sz="quarter" idx="11"/>
          </p:nvPr>
        </p:nvSpPr>
        <p:spPr>
          <a:noFill/>
        </p:spPr>
        <p:txBody>
          <a:bodyPr/>
          <a:lstStyle/>
          <a:p>
            <a:r>
              <a:rPr lang="en-US" smtClean="0">
                <a:ea typeface="ＭＳ Ｐゴシック" charset="-128"/>
              </a:rPr>
              <a:t>NJIT   ECE 271   Dr. Serhiy Levkov</a:t>
            </a:r>
          </a:p>
        </p:txBody>
      </p:sp>
      <p:sp>
        <p:nvSpPr>
          <p:cNvPr id="18435" name="Slide Number Placeholder 5"/>
          <p:cNvSpPr>
            <a:spLocks noGrp="1"/>
          </p:cNvSpPr>
          <p:nvPr>
            <p:ph type="sldNum" sz="quarter" idx="12"/>
          </p:nvPr>
        </p:nvSpPr>
        <p:spPr>
          <a:noFill/>
        </p:spPr>
        <p:txBody>
          <a:bodyPr/>
          <a:lstStyle/>
          <a:p>
            <a:r>
              <a:rPr lang="en-US" smtClean="0"/>
              <a:t>Topic 9</a:t>
            </a:r>
            <a:r>
              <a:rPr lang="en-US" b="1" smtClean="0"/>
              <a:t> - </a:t>
            </a:r>
            <a:fld id="{54DFA2E4-2F55-41F8-B7D5-8F087445BB73}" type="slidenum">
              <a:rPr lang="en-US" b="1" smtClean="0"/>
              <a:pPr/>
              <a:t>32</a:t>
            </a:fld>
            <a:endParaRPr lang="en-US" b="1" smtClean="0"/>
          </a:p>
        </p:txBody>
      </p:sp>
      <p:sp>
        <p:nvSpPr>
          <p:cNvPr id="18437" name="Rectangle 2"/>
          <p:cNvSpPr>
            <a:spLocks noGrp="1" noChangeArrowheads="1"/>
          </p:cNvSpPr>
          <p:nvPr>
            <p:ph type="title"/>
          </p:nvPr>
        </p:nvSpPr>
        <p:spPr>
          <a:xfrm>
            <a:off x="685800" y="-76200"/>
            <a:ext cx="7772400" cy="990600"/>
          </a:xfrm>
        </p:spPr>
        <p:txBody>
          <a:bodyPr/>
          <a:lstStyle/>
          <a:p>
            <a:pPr eaLnBrk="1" hangingPunct="1"/>
            <a:r>
              <a:rPr lang="en-US" smtClean="0"/>
              <a:t>The Read Operation of a 6-T Cell</a:t>
            </a:r>
          </a:p>
        </p:txBody>
      </p:sp>
      <p:sp>
        <p:nvSpPr>
          <p:cNvPr id="18439" name="Text Box 6"/>
          <p:cNvSpPr txBox="1">
            <a:spLocks noChangeArrowheads="1"/>
          </p:cNvSpPr>
          <p:nvPr/>
        </p:nvSpPr>
        <p:spPr bwMode="auto">
          <a:xfrm>
            <a:off x="381000" y="838200"/>
            <a:ext cx="8077200" cy="1477328"/>
          </a:xfrm>
          <a:prstGeom prst="rect">
            <a:avLst/>
          </a:prstGeom>
          <a:noFill/>
          <a:ln w="9525">
            <a:noFill/>
            <a:miter lim="800000"/>
            <a:headEnd/>
            <a:tailEnd/>
          </a:ln>
        </p:spPr>
        <p:txBody>
          <a:bodyPr wrap="square">
            <a:spAutoFit/>
          </a:bodyPr>
          <a:lstStyle/>
          <a:p>
            <a:pPr>
              <a:spcBef>
                <a:spcPct val="50000"/>
              </a:spcBef>
            </a:pPr>
            <a:r>
              <a:rPr lang="en-US" sz="1800" dirty="0"/>
              <a:t>Final read state condition of the 6-T </a:t>
            </a:r>
            <a:r>
              <a:rPr lang="en-US" sz="1800" dirty="0" smtClean="0"/>
              <a:t>cell</a:t>
            </a:r>
          </a:p>
          <a:p>
            <a:pPr>
              <a:spcBef>
                <a:spcPct val="50000"/>
              </a:spcBef>
            </a:pPr>
            <a:r>
              <a:rPr lang="en-US" sz="1800" i="1" dirty="0" smtClean="0"/>
              <a:t>M</a:t>
            </a:r>
            <a:r>
              <a:rPr lang="en-US" sz="1800" baseline="-25000" dirty="0" smtClean="0"/>
              <a:t>A1</a:t>
            </a:r>
            <a:r>
              <a:rPr lang="en-US" sz="1800" dirty="0" smtClean="0"/>
              <a:t> , </a:t>
            </a:r>
            <a:r>
              <a:rPr lang="en-US" sz="1800" i="1" dirty="0" smtClean="0"/>
              <a:t>M</a:t>
            </a:r>
            <a:r>
              <a:rPr lang="en-US" sz="1800" baseline="-25000" dirty="0" smtClean="0"/>
              <a:t>A1</a:t>
            </a:r>
            <a:r>
              <a:rPr lang="en-US" sz="1800" dirty="0" smtClean="0"/>
              <a:t> – both in triode, with zero current because </a:t>
            </a:r>
            <a:r>
              <a:rPr lang="en-US" sz="1800" i="1" dirty="0" smtClean="0"/>
              <a:t>V</a:t>
            </a:r>
            <a:r>
              <a:rPr lang="en-US" sz="1800" baseline="-25000" dirty="0" smtClean="0"/>
              <a:t>DS</a:t>
            </a:r>
            <a:r>
              <a:rPr lang="en-US" sz="1800" dirty="0" smtClean="0"/>
              <a:t> = 0.</a:t>
            </a:r>
          </a:p>
          <a:p>
            <a:pPr>
              <a:spcBef>
                <a:spcPct val="50000"/>
              </a:spcBef>
            </a:pPr>
            <a:r>
              <a:rPr lang="en-US" sz="1800" dirty="0" smtClean="0"/>
              <a:t>Reading means that BL and BL assumed the state of the cell (the same voltages as the cell in “0” state).</a:t>
            </a:r>
            <a:endParaRPr lang="en-US" sz="1800" dirty="0"/>
          </a:p>
        </p:txBody>
      </p:sp>
      <p:grpSp>
        <p:nvGrpSpPr>
          <p:cNvPr id="2" name="Group 16"/>
          <p:cNvGrpSpPr/>
          <p:nvPr/>
        </p:nvGrpSpPr>
        <p:grpSpPr>
          <a:xfrm>
            <a:off x="1143000" y="2590800"/>
            <a:ext cx="6400800" cy="3263862"/>
            <a:chOff x="304800" y="2895600"/>
            <a:chExt cx="4724400" cy="2406650"/>
          </a:xfrm>
        </p:grpSpPr>
        <p:pic>
          <p:nvPicPr>
            <p:cNvPr id="18438" name="Picture 4" descr="jae20990_0809"/>
            <p:cNvPicPr>
              <a:picLocks noChangeAspect="1" noChangeArrowheads="1"/>
            </p:cNvPicPr>
            <p:nvPr/>
          </p:nvPicPr>
          <p:blipFill>
            <a:blip r:embed="rId2">
              <a:lum bright="-18000" contrast="36000"/>
            </a:blip>
            <a:srcRect/>
            <a:stretch>
              <a:fillRect/>
            </a:stretch>
          </p:blipFill>
          <p:spPr bwMode="auto">
            <a:xfrm>
              <a:off x="304800" y="2895600"/>
              <a:ext cx="4724400" cy="2406650"/>
            </a:xfrm>
            <a:prstGeom prst="rect">
              <a:avLst/>
            </a:prstGeom>
            <a:noFill/>
            <a:ln w="9525">
              <a:noFill/>
              <a:miter lim="800000"/>
              <a:headEnd/>
              <a:tailEnd/>
            </a:ln>
          </p:spPr>
        </p:pic>
        <p:sp>
          <p:nvSpPr>
            <p:cNvPr id="9" name="Rounded Rectangle 8"/>
            <p:cNvSpPr/>
            <p:nvPr/>
          </p:nvSpPr>
          <p:spPr bwMode="auto">
            <a:xfrm>
              <a:off x="1615033" y="3281501"/>
              <a:ext cx="673100" cy="393309"/>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 name="Rounded Rectangle 9"/>
            <p:cNvSpPr/>
            <p:nvPr/>
          </p:nvSpPr>
          <p:spPr bwMode="auto">
            <a:xfrm>
              <a:off x="3004457" y="3303727"/>
              <a:ext cx="697163" cy="366758"/>
            </a:xfrm>
            <a:prstGeom prst="roundRect">
              <a:avLst/>
            </a:pr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4" name="Rounded Rectangle 13"/>
            <p:cNvSpPr/>
            <p:nvPr/>
          </p:nvSpPr>
          <p:spPr bwMode="auto">
            <a:xfrm>
              <a:off x="1025050" y="3792402"/>
              <a:ext cx="730319" cy="564061"/>
            </a:xfrm>
            <a:prstGeom prst="roundRect">
              <a:avLst/>
            </a:pr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cxnSp>
        <p:nvCxnSpPr>
          <p:cNvPr id="19" name="Straight Connector 18"/>
          <p:cNvCxnSpPr/>
          <p:nvPr/>
        </p:nvCxnSpPr>
        <p:spPr bwMode="auto">
          <a:xfrm>
            <a:off x="3048000" y="1712408"/>
            <a:ext cx="2286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4" name="Rounded Rectangle 23"/>
          <p:cNvSpPr/>
          <p:nvPr/>
        </p:nvSpPr>
        <p:spPr bwMode="auto">
          <a:xfrm>
            <a:off x="3459144" y="3912728"/>
            <a:ext cx="346587" cy="659272"/>
          </a:xfrm>
          <a:prstGeom prst="roundRect">
            <a:avLst/>
          </a:prstGeom>
          <a:noFill/>
          <a:ln w="571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6" name="Rounded Rectangle 25"/>
          <p:cNvSpPr/>
          <p:nvPr/>
        </p:nvSpPr>
        <p:spPr bwMode="auto">
          <a:xfrm>
            <a:off x="1752600" y="2514600"/>
            <a:ext cx="422787" cy="381000"/>
          </a:xfrm>
          <a:prstGeom prst="roundRect">
            <a:avLst/>
          </a:prstGeom>
          <a:noFill/>
          <a:ln w="571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7" name="Rounded Rectangle 26"/>
          <p:cNvSpPr/>
          <p:nvPr/>
        </p:nvSpPr>
        <p:spPr bwMode="auto">
          <a:xfrm>
            <a:off x="6485453" y="2494504"/>
            <a:ext cx="422787" cy="381000"/>
          </a:xfrm>
          <a:prstGeom prst="roundRect">
            <a:avLst/>
          </a:prstGeom>
          <a:noFill/>
          <a:ln w="57150" cap="flat" cmpd="sng" algn="ctr">
            <a:solidFill>
              <a:srgbClr val="7030A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8" name="Rounded Rectangle 27"/>
          <p:cNvSpPr/>
          <p:nvPr/>
        </p:nvSpPr>
        <p:spPr bwMode="auto">
          <a:xfrm>
            <a:off x="4846656" y="3916344"/>
            <a:ext cx="346587" cy="655656"/>
          </a:xfrm>
          <a:prstGeom prst="roundRect">
            <a:avLst/>
          </a:prstGeom>
          <a:noFill/>
          <a:ln w="57150" cap="flat" cmpd="sng" algn="ctr">
            <a:solidFill>
              <a:srgbClr val="7030A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0" name="Rounded Rectangle 29"/>
          <p:cNvSpPr/>
          <p:nvPr/>
        </p:nvSpPr>
        <p:spPr bwMode="auto">
          <a:xfrm>
            <a:off x="2905648" y="4684208"/>
            <a:ext cx="944544" cy="497392"/>
          </a:xfrm>
          <a:prstGeom prst="roundRect">
            <a:avLst/>
          </a:pr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1" name="Rounded Rectangle 30"/>
          <p:cNvSpPr/>
          <p:nvPr/>
        </p:nvSpPr>
        <p:spPr bwMode="auto">
          <a:xfrm>
            <a:off x="4823154" y="4648200"/>
            <a:ext cx="911942" cy="53340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2" name="Rounded Rectangle 31"/>
          <p:cNvSpPr/>
          <p:nvPr/>
        </p:nvSpPr>
        <p:spPr bwMode="auto">
          <a:xfrm>
            <a:off x="5577967" y="3812893"/>
            <a:ext cx="989465" cy="764971"/>
          </a:xfrm>
          <a:prstGeom prst="roundRect">
            <a:avLst/>
          </a:pr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0" name="TextBox 19"/>
          <p:cNvSpPr txBox="1"/>
          <p:nvPr/>
        </p:nvSpPr>
        <p:spPr>
          <a:xfrm>
            <a:off x="4030887" y="4344706"/>
            <a:ext cx="591353" cy="425750"/>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dirty="0" smtClean="0"/>
              <a:t>“0”</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4"/>
          <p:cNvSpPr>
            <a:spLocks noGrp="1"/>
          </p:cNvSpPr>
          <p:nvPr>
            <p:ph type="ftr" sz="quarter" idx="11"/>
          </p:nvPr>
        </p:nvSpPr>
        <p:spPr>
          <a:noFill/>
        </p:spPr>
        <p:txBody>
          <a:bodyPr/>
          <a:lstStyle/>
          <a:p>
            <a:r>
              <a:rPr lang="en-US" smtClean="0">
                <a:ea typeface="ＭＳ Ｐゴシック" charset="-128"/>
              </a:rPr>
              <a:t>NJIT   ECE 271   Dr. Serhiy Levkov</a:t>
            </a:r>
          </a:p>
        </p:txBody>
      </p:sp>
      <p:sp>
        <p:nvSpPr>
          <p:cNvPr id="18435" name="Slide Number Placeholder 5"/>
          <p:cNvSpPr>
            <a:spLocks noGrp="1"/>
          </p:cNvSpPr>
          <p:nvPr>
            <p:ph type="sldNum" sz="quarter" idx="12"/>
          </p:nvPr>
        </p:nvSpPr>
        <p:spPr>
          <a:noFill/>
        </p:spPr>
        <p:txBody>
          <a:bodyPr/>
          <a:lstStyle/>
          <a:p>
            <a:r>
              <a:rPr lang="en-US" smtClean="0"/>
              <a:t>Topic 9</a:t>
            </a:r>
            <a:r>
              <a:rPr lang="en-US" b="1" smtClean="0"/>
              <a:t> - </a:t>
            </a:r>
            <a:fld id="{54DFA2E4-2F55-41F8-B7D5-8F087445BB73}" type="slidenum">
              <a:rPr lang="en-US" b="1" smtClean="0"/>
              <a:pPr/>
              <a:t>33</a:t>
            </a:fld>
            <a:endParaRPr lang="en-US" b="1" smtClean="0"/>
          </a:p>
        </p:txBody>
      </p:sp>
      <p:sp>
        <p:nvSpPr>
          <p:cNvPr id="18437" name="Rectangle 2"/>
          <p:cNvSpPr>
            <a:spLocks noGrp="1" noChangeArrowheads="1"/>
          </p:cNvSpPr>
          <p:nvPr>
            <p:ph type="title"/>
          </p:nvPr>
        </p:nvSpPr>
        <p:spPr>
          <a:xfrm>
            <a:off x="685800" y="-76200"/>
            <a:ext cx="7772400" cy="990600"/>
          </a:xfrm>
        </p:spPr>
        <p:txBody>
          <a:bodyPr/>
          <a:lstStyle/>
          <a:p>
            <a:pPr eaLnBrk="1" hangingPunct="1"/>
            <a:r>
              <a:rPr lang="en-US" smtClean="0"/>
              <a:t>The Read Operation of a 6-T Cell</a:t>
            </a:r>
          </a:p>
        </p:txBody>
      </p:sp>
      <p:sp>
        <p:nvSpPr>
          <p:cNvPr id="18440" name="Text Box 7"/>
          <p:cNvSpPr txBox="1">
            <a:spLocks noChangeArrowheads="1"/>
          </p:cNvSpPr>
          <p:nvPr/>
        </p:nvSpPr>
        <p:spPr bwMode="auto">
          <a:xfrm>
            <a:off x="457200" y="914400"/>
            <a:ext cx="8305800" cy="784830"/>
          </a:xfrm>
          <a:prstGeom prst="rect">
            <a:avLst/>
          </a:prstGeom>
          <a:noFill/>
          <a:ln w="9525">
            <a:noFill/>
            <a:miter lim="800000"/>
            <a:headEnd/>
            <a:tailEnd/>
          </a:ln>
        </p:spPr>
        <p:txBody>
          <a:bodyPr wrap="square">
            <a:spAutoFit/>
          </a:bodyPr>
          <a:lstStyle/>
          <a:p>
            <a:pPr>
              <a:spcBef>
                <a:spcPct val="50000"/>
              </a:spcBef>
            </a:pPr>
            <a:r>
              <a:rPr lang="en-US" sz="1800" dirty="0" smtClean="0"/>
              <a:t>At  </a:t>
            </a:r>
            <a:r>
              <a:rPr lang="en-US" sz="1800" i="1" dirty="0" smtClean="0"/>
              <a:t>t </a:t>
            </a:r>
            <a:r>
              <a:rPr lang="en-US" sz="1800" dirty="0" smtClean="0"/>
              <a:t>=1ns the </a:t>
            </a:r>
            <a:r>
              <a:rPr lang="en-US" sz="1800" dirty="0" err="1" smtClean="0"/>
              <a:t>precharge</a:t>
            </a:r>
            <a:r>
              <a:rPr lang="en-US" sz="1800" dirty="0" smtClean="0"/>
              <a:t> of 1.5V is removed.</a:t>
            </a:r>
          </a:p>
          <a:p>
            <a:pPr>
              <a:spcBef>
                <a:spcPct val="50000"/>
              </a:spcBef>
            </a:pPr>
            <a:r>
              <a:rPr lang="en-US" sz="1800" dirty="0" smtClean="0"/>
              <a:t>At  </a:t>
            </a:r>
            <a:r>
              <a:rPr lang="en-US" sz="1800" i="1" dirty="0" smtClean="0"/>
              <a:t>t </a:t>
            </a:r>
            <a:r>
              <a:rPr lang="en-US" sz="1800" dirty="0" smtClean="0"/>
              <a:t>=1ns the </a:t>
            </a:r>
            <a:r>
              <a:rPr lang="en-US" sz="1800" dirty="0" err="1" smtClean="0"/>
              <a:t>worldline</a:t>
            </a:r>
            <a:r>
              <a:rPr lang="en-US" sz="1800" dirty="0" smtClean="0"/>
              <a:t> begins transition from 0 to 3V.</a:t>
            </a:r>
            <a:endParaRPr lang="en-US" sz="1800" dirty="0"/>
          </a:p>
        </p:txBody>
      </p:sp>
      <p:grpSp>
        <p:nvGrpSpPr>
          <p:cNvPr id="3" name="Group 21"/>
          <p:cNvGrpSpPr/>
          <p:nvPr/>
        </p:nvGrpSpPr>
        <p:grpSpPr>
          <a:xfrm>
            <a:off x="645608" y="1981200"/>
            <a:ext cx="4724400" cy="3429000"/>
            <a:chOff x="5018325" y="2030412"/>
            <a:chExt cx="3668475" cy="3021012"/>
          </a:xfrm>
        </p:grpSpPr>
        <p:pic>
          <p:nvPicPr>
            <p:cNvPr id="18436" name="Picture 8" descr="fig0810"/>
            <p:cNvPicPr>
              <a:picLocks noChangeAspect="1" noChangeArrowheads="1"/>
            </p:cNvPicPr>
            <p:nvPr/>
          </p:nvPicPr>
          <p:blipFill>
            <a:blip r:embed="rId2"/>
            <a:srcRect/>
            <a:stretch>
              <a:fillRect/>
            </a:stretch>
          </p:blipFill>
          <p:spPr bwMode="auto">
            <a:xfrm>
              <a:off x="5018325" y="2030412"/>
              <a:ext cx="3668475" cy="3021012"/>
            </a:xfrm>
            <a:prstGeom prst="rect">
              <a:avLst/>
            </a:prstGeom>
            <a:noFill/>
            <a:ln w="9525">
              <a:noFill/>
              <a:miter lim="800000"/>
              <a:headEnd/>
              <a:tailEnd/>
            </a:ln>
          </p:spPr>
        </p:pic>
        <p:cxnSp>
          <p:nvCxnSpPr>
            <p:cNvPr id="21" name="Straight Connector 20"/>
            <p:cNvCxnSpPr/>
            <p:nvPr/>
          </p:nvCxnSpPr>
          <p:spPr bwMode="auto">
            <a:xfrm rot="10800000" flipV="1">
              <a:off x="6025664" y="2868612"/>
              <a:ext cx="152400" cy="7620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4"/>
          <p:cNvSpPr>
            <a:spLocks noGrp="1"/>
          </p:cNvSpPr>
          <p:nvPr>
            <p:ph type="ftr" sz="quarter" idx="11"/>
          </p:nvPr>
        </p:nvSpPr>
        <p:spPr>
          <a:noFill/>
        </p:spPr>
        <p:txBody>
          <a:bodyPr/>
          <a:lstStyle/>
          <a:p>
            <a:r>
              <a:rPr lang="en-US" smtClean="0">
                <a:ea typeface="ＭＳ Ｐゴシック" charset="-128"/>
              </a:rPr>
              <a:t>NJIT   ECE 271   Dr. Serhiy Levkov</a:t>
            </a:r>
          </a:p>
        </p:txBody>
      </p:sp>
      <p:sp>
        <p:nvSpPr>
          <p:cNvPr id="18435" name="Slide Number Placeholder 5"/>
          <p:cNvSpPr>
            <a:spLocks noGrp="1"/>
          </p:cNvSpPr>
          <p:nvPr>
            <p:ph type="sldNum" sz="quarter" idx="12"/>
          </p:nvPr>
        </p:nvSpPr>
        <p:spPr>
          <a:noFill/>
        </p:spPr>
        <p:txBody>
          <a:bodyPr/>
          <a:lstStyle/>
          <a:p>
            <a:r>
              <a:rPr lang="en-US" smtClean="0"/>
              <a:t>Topic 9</a:t>
            </a:r>
            <a:r>
              <a:rPr lang="en-US" b="1" smtClean="0"/>
              <a:t> - </a:t>
            </a:r>
            <a:fld id="{54DFA2E4-2F55-41F8-B7D5-8F087445BB73}" type="slidenum">
              <a:rPr lang="en-US" b="1" smtClean="0"/>
              <a:pPr/>
              <a:t>34</a:t>
            </a:fld>
            <a:endParaRPr lang="en-US" b="1" smtClean="0"/>
          </a:p>
        </p:txBody>
      </p:sp>
      <p:sp>
        <p:nvSpPr>
          <p:cNvPr id="18437" name="Rectangle 2"/>
          <p:cNvSpPr>
            <a:spLocks noGrp="1" noChangeArrowheads="1"/>
          </p:cNvSpPr>
          <p:nvPr>
            <p:ph type="title"/>
          </p:nvPr>
        </p:nvSpPr>
        <p:spPr>
          <a:xfrm>
            <a:off x="685800" y="-76200"/>
            <a:ext cx="7772400" cy="990600"/>
          </a:xfrm>
        </p:spPr>
        <p:txBody>
          <a:bodyPr/>
          <a:lstStyle/>
          <a:p>
            <a:pPr eaLnBrk="1" hangingPunct="1"/>
            <a:r>
              <a:rPr lang="en-US" smtClean="0"/>
              <a:t>The Read Operation of a 6-T Cell</a:t>
            </a:r>
          </a:p>
        </p:txBody>
      </p:sp>
      <p:sp>
        <p:nvSpPr>
          <p:cNvPr id="18440" name="Text Box 7"/>
          <p:cNvSpPr txBox="1">
            <a:spLocks noChangeArrowheads="1"/>
          </p:cNvSpPr>
          <p:nvPr/>
        </p:nvSpPr>
        <p:spPr bwMode="auto">
          <a:xfrm>
            <a:off x="457200" y="914400"/>
            <a:ext cx="8305800" cy="784830"/>
          </a:xfrm>
          <a:prstGeom prst="rect">
            <a:avLst/>
          </a:prstGeom>
          <a:noFill/>
          <a:ln w="9525">
            <a:noFill/>
            <a:miter lim="800000"/>
            <a:headEnd/>
            <a:tailEnd/>
          </a:ln>
        </p:spPr>
        <p:txBody>
          <a:bodyPr wrap="square">
            <a:spAutoFit/>
          </a:bodyPr>
          <a:lstStyle/>
          <a:p>
            <a:pPr>
              <a:spcBef>
                <a:spcPct val="50000"/>
              </a:spcBef>
            </a:pPr>
            <a:r>
              <a:rPr lang="en-US" sz="1800" dirty="0" smtClean="0"/>
              <a:t>At  </a:t>
            </a:r>
            <a:r>
              <a:rPr lang="en-US" sz="1800" i="1" dirty="0" smtClean="0"/>
              <a:t>t </a:t>
            </a:r>
            <a:r>
              <a:rPr lang="en-US" sz="1800" dirty="0" smtClean="0"/>
              <a:t>=1ns the </a:t>
            </a:r>
            <a:r>
              <a:rPr lang="en-US" sz="1800" dirty="0" err="1" smtClean="0"/>
              <a:t>precharge</a:t>
            </a:r>
            <a:r>
              <a:rPr lang="en-US" sz="1800" dirty="0" smtClean="0"/>
              <a:t> of 1.5V is removed.</a:t>
            </a:r>
          </a:p>
          <a:p>
            <a:pPr>
              <a:spcBef>
                <a:spcPct val="50000"/>
              </a:spcBef>
            </a:pPr>
            <a:r>
              <a:rPr lang="en-US" sz="1800" dirty="0" smtClean="0"/>
              <a:t>At  </a:t>
            </a:r>
            <a:r>
              <a:rPr lang="en-US" sz="1800" i="1" dirty="0" smtClean="0"/>
              <a:t>t </a:t>
            </a:r>
            <a:r>
              <a:rPr lang="en-US" sz="1800" dirty="0" smtClean="0"/>
              <a:t>=1ns the </a:t>
            </a:r>
            <a:r>
              <a:rPr lang="en-US" sz="1800" dirty="0" err="1" smtClean="0"/>
              <a:t>worldline</a:t>
            </a:r>
            <a:r>
              <a:rPr lang="en-US" sz="1800" dirty="0" smtClean="0"/>
              <a:t> begins transition from 0 to 3V.</a:t>
            </a:r>
            <a:endParaRPr lang="en-US" sz="1800" dirty="0"/>
          </a:p>
        </p:txBody>
      </p:sp>
      <p:grpSp>
        <p:nvGrpSpPr>
          <p:cNvPr id="2" name="Group 21"/>
          <p:cNvGrpSpPr/>
          <p:nvPr/>
        </p:nvGrpSpPr>
        <p:grpSpPr>
          <a:xfrm>
            <a:off x="645608" y="1981200"/>
            <a:ext cx="4724400" cy="3429000"/>
            <a:chOff x="5018325" y="2030412"/>
            <a:chExt cx="3668475" cy="3021012"/>
          </a:xfrm>
        </p:grpSpPr>
        <p:pic>
          <p:nvPicPr>
            <p:cNvPr id="18436" name="Picture 8" descr="fig0810"/>
            <p:cNvPicPr>
              <a:picLocks noChangeAspect="1" noChangeArrowheads="1"/>
            </p:cNvPicPr>
            <p:nvPr/>
          </p:nvPicPr>
          <p:blipFill>
            <a:blip r:embed="rId2"/>
            <a:srcRect/>
            <a:stretch>
              <a:fillRect/>
            </a:stretch>
          </p:blipFill>
          <p:spPr bwMode="auto">
            <a:xfrm>
              <a:off x="5018325" y="2030412"/>
              <a:ext cx="3668475" cy="3021012"/>
            </a:xfrm>
            <a:prstGeom prst="rect">
              <a:avLst/>
            </a:prstGeom>
            <a:noFill/>
            <a:ln w="9525">
              <a:noFill/>
              <a:miter lim="800000"/>
              <a:headEnd/>
              <a:tailEnd/>
            </a:ln>
          </p:spPr>
        </p:pic>
        <p:cxnSp>
          <p:nvCxnSpPr>
            <p:cNvPr id="21" name="Straight Connector 20"/>
            <p:cNvCxnSpPr/>
            <p:nvPr/>
          </p:nvCxnSpPr>
          <p:spPr bwMode="auto">
            <a:xfrm rot="10800000" flipV="1">
              <a:off x="6025664" y="2868612"/>
              <a:ext cx="152400" cy="7620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23" name="Rectangle 3"/>
          <p:cNvSpPr txBox="1">
            <a:spLocks noChangeArrowheads="1"/>
          </p:cNvSpPr>
          <p:nvPr/>
        </p:nvSpPr>
        <p:spPr bwMode="auto">
          <a:xfrm>
            <a:off x="228600" y="5715000"/>
            <a:ext cx="82296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1800" b="1"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Reading a 6-T cell that is storing a “1” follows the same concept as before, except that the sources and drains of the WL transistors are switched</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4"/>
          <p:cNvSpPr>
            <a:spLocks noGrp="1"/>
          </p:cNvSpPr>
          <p:nvPr>
            <p:ph type="ftr" sz="quarter" idx="11"/>
          </p:nvPr>
        </p:nvSpPr>
        <p:spPr>
          <a:noFill/>
        </p:spPr>
        <p:txBody>
          <a:bodyPr/>
          <a:lstStyle/>
          <a:p>
            <a:r>
              <a:rPr lang="en-US" smtClean="0">
                <a:ea typeface="ＭＳ Ｐゴシック" charset="-128"/>
              </a:rPr>
              <a:t>NJIT   ECE 271   Dr. Serhiy Levkov</a:t>
            </a:r>
          </a:p>
        </p:txBody>
      </p:sp>
      <p:sp>
        <p:nvSpPr>
          <p:cNvPr id="20483" name="Slide Number Placeholder 5"/>
          <p:cNvSpPr>
            <a:spLocks noGrp="1"/>
          </p:cNvSpPr>
          <p:nvPr>
            <p:ph type="sldNum" sz="quarter" idx="12"/>
          </p:nvPr>
        </p:nvSpPr>
        <p:spPr>
          <a:noFill/>
        </p:spPr>
        <p:txBody>
          <a:bodyPr/>
          <a:lstStyle/>
          <a:p>
            <a:r>
              <a:rPr lang="en-US" smtClean="0"/>
              <a:t>Topic 9</a:t>
            </a:r>
            <a:r>
              <a:rPr lang="en-US" b="1" smtClean="0"/>
              <a:t> - </a:t>
            </a:r>
            <a:fld id="{99A7A04B-055A-4E13-9463-4EBF066A18C4}" type="slidenum">
              <a:rPr lang="en-US" b="1" smtClean="0"/>
              <a:pPr/>
              <a:t>35</a:t>
            </a:fld>
            <a:endParaRPr lang="en-US" b="1" smtClean="0"/>
          </a:p>
        </p:txBody>
      </p:sp>
      <p:sp>
        <p:nvSpPr>
          <p:cNvPr id="20484" name="Rectangle 2"/>
          <p:cNvSpPr>
            <a:spLocks noGrp="1" noChangeArrowheads="1"/>
          </p:cNvSpPr>
          <p:nvPr>
            <p:ph type="title"/>
          </p:nvPr>
        </p:nvSpPr>
        <p:spPr>
          <a:xfrm>
            <a:off x="685800" y="0"/>
            <a:ext cx="7772400" cy="990600"/>
          </a:xfrm>
        </p:spPr>
        <p:txBody>
          <a:bodyPr/>
          <a:lstStyle/>
          <a:p>
            <a:pPr eaLnBrk="1" hangingPunct="1"/>
            <a:r>
              <a:rPr lang="en-US" smtClean="0"/>
              <a:t>The Write Operation of a 6-T Cell</a:t>
            </a:r>
          </a:p>
        </p:txBody>
      </p:sp>
      <p:sp>
        <p:nvSpPr>
          <p:cNvPr id="7" name="Rectangle 3"/>
          <p:cNvSpPr txBox="1">
            <a:spLocks noChangeArrowheads="1"/>
          </p:cNvSpPr>
          <p:nvPr/>
        </p:nvSpPr>
        <p:spPr bwMode="auto">
          <a:xfrm>
            <a:off x="381000" y="914400"/>
            <a:ext cx="7772400" cy="2057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For the write operation, the </a:t>
            </a:r>
            <a:r>
              <a:rPr kumimoji="0" lang="en-US" sz="1800" b="0" i="0" u="none" strike="noStrike" kern="0" cap="none" spc="0" normalizeH="0" baseline="0" noProof="0" dirty="0" err="1" smtClean="0">
                <a:ln>
                  <a:noFill/>
                </a:ln>
                <a:solidFill>
                  <a:schemeClr val="tx1"/>
                </a:solidFill>
                <a:effectLst/>
                <a:uLnTx/>
                <a:uFillTx/>
                <a:latin typeface="+mn-lt"/>
                <a:ea typeface="ＭＳ Ｐゴシック" charset="-128"/>
                <a:cs typeface="ＭＳ Ｐゴシック" charset="-128"/>
              </a:rPr>
              <a:t>bitlines</a:t>
            </a: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 are set with the data that is to be written into the cell. </a:t>
            </a:r>
            <a:r>
              <a:rPr lang="en-US" sz="1800" dirty="0" smtClean="0"/>
              <a:t>We will study how to write a “0” to a cell.</a:t>
            </a:r>
          </a:p>
        </p:txBody>
      </p:sp>
      <p:grpSp>
        <p:nvGrpSpPr>
          <p:cNvPr id="15" name="Group 14"/>
          <p:cNvGrpSpPr/>
          <p:nvPr/>
        </p:nvGrpSpPr>
        <p:grpSpPr>
          <a:xfrm>
            <a:off x="1828800" y="2819400"/>
            <a:ext cx="5130800" cy="3200400"/>
            <a:chOff x="1828800" y="2819400"/>
            <a:chExt cx="5130800" cy="3200400"/>
          </a:xfrm>
        </p:grpSpPr>
        <p:grpSp>
          <p:nvGrpSpPr>
            <p:cNvPr id="12" name="Group 11"/>
            <p:cNvGrpSpPr/>
            <p:nvPr/>
          </p:nvGrpSpPr>
          <p:grpSpPr>
            <a:xfrm>
              <a:off x="1828800" y="2895600"/>
              <a:ext cx="5130800" cy="3124200"/>
              <a:chOff x="2133600" y="3276600"/>
              <a:chExt cx="5130800" cy="3124200"/>
            </a:xfrm>
          </p:grpSpPr>
          <p:pic>
            <p:nvPicPr>
              <p:cNvPr id="20485" name="Picture 5" descr="jae20990_0812"/>
              <p:cNvPicPr>
                <a:picLocks noChangeAspect="1" noChangeArrowheads="1"/>
              </p:cNvPicPr>
              <p:nvPr/>
            </p:nvPicPr>
            <p:blipFill>
              <a:blip r:embed="rId2">
                <a:lum bright="-12000" contrast="36000"/>
              </a:blip>
              <a:srcRect/>
              <a:stretch>
                <a:fillRect/>
              </a:stretch>
            </p:blipFill>
            <p:spPr bwMode="auto">
              <a:xfrm>
                <a:off x="2133600" y="3411537"/>
                <a:ext cx="5130800" cy="2989263"/>
              </a:xfrm>
              <a:prstGeom prst="rect">
                <a:avLst/>
              </a:prstGeom>
              <a:noFill/>
              <a:ln w="9525">
                <a:noFill/>
                <a:miter lim="800000"/>
                <a:headEnd/>
                <a:tailEnd/>
              </a:ln>
            </p:spPr>
          </p:pic>
          <p:sp>
            <p:nvSpPr>
              <p:cNvPr id="9" name="Rounded Rectangle 8"/>
              <p:cNvSpPr/>
              <p:nvPr/>
            </p:nvSpPr>
            <p:spPr bwMode="auto">
              <a:xfrm>
                <a:off x="2590800" y="3276600"/>
                <a:ext cx="422787" cy="381000"/>
              </a:xfrm>
              <a:prstGeom prst="roundRect">
                <a:avLst/>
              </a:prstGeom>
              <a:noFill/>
              <a:ln w="571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 name="Rounded Rectangle 9"/>
              <p:cNvSpPr/>
              <p:nvPr/>
            </p:nvSpPr>
            <p:spPr bwMode="auto">
              <a:xfrm>
                <a:off x="6400800" y="3352800"/>
                <a:ext cx="422787" cy="381000"/>
              </a:xfrm>
              <a:prstGeom prst="roundRect">
                <a:avLst/>
              </a:prstGeom>
              <a:noFill/>
              <a:ln w="57150" cap="flat" cmpd="sng" algn="ctr">
                <a:solidFill>
                  <a:srgbClr val="7030A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pic>
          <p:nvPicPr>
            <p:cNvPr id="20487" name="Picture 7"/>
            <p:cNvPicPr>
              <a:picLocks noChangeAspect="1" noChangeArrowheads="1"/>
            </p:cNvPicPr>
            <p:nvPr/>
          </p:nvPicPr>
          <p:blipFill>
            <a:blip r:embed="rId3"/>
            <a:srcRect/>
            <a:stretch>
              <a:fillRect/>
            </a:stretch>
          </p:blipFill>
          <p:spPr bwMode="auto">
            <a:xfrm>
              <a:off x="2066925" y="2819400"/>
              <a:ext cx="828675" cy="533400"/>
            </a:xfrm>
            <a:prstGeom prst="rect">
              <a:avLst/>
            </a:prstGeom>
            <a:noFill/>
            <a:ln w="9525">
              <a:noFill/>
              <a:miter lim="800000"/>
              <a:headEnd/>
              <a:tailEnd/>
            </a:ln>
          </p:spPr>
        </p:pic>
        <p:pic>
          <p:nvPicPr>
            <p:cNvPr id="14" name="Picture 7"/>
            <p:cNvPicPr>
              <a:picLocks noChangeAspect="1" noChangeArrowheads="1"/>
            </p:cNvPicPr>
            <p:nvPr/>
          </p:nvPicPr>
          <p:blipFill>
            <a:blip r:embed="rId3"/>
            <a:srcRect/>
            <a:stretch>
              <a:fillRect/>
            </a:stretch>
          </p:blipFill>
          <p:spPr bwMode="auto">
            <a:xfrm>
              <a:off x="6010909" y="2942179"/>
              <a:ext cx="828675" cy="466725"/>
            </a:xfrm>
            <a:prstGeom prst="rect">
              <a:avLst/>
            </a:prstGeom>
            <a:noFill/>
            <a:ln w="9525">
              <a:noFill/>
              <a:miter lim="800000"/>
              <a:headEnd/>
              <a:tailEnd/>
            </a:ln>
          </p:spPr>
        </p:pic>
      </p:grpSp>
      <p:sp>
        <p:nvSpPr>
          <p:cNvPr id="18" name="TextBox 17"/>
          <p:cNvSpPr txBox="1"/>
          <p:nvPr/>
        </p:nvSpPr>
        <p:spPr>
          <a:xfrm>
            <a:off x="304800" y="4267200"/>
            <a:ext cx="591353" cy="425750"/>
          </a:xfrm>
          <a:prstGeom prst="rect">
            <a:avLst/>
          </a:prstGeom>
          <a:solidFill>
            <a:srgbClr val="FFC000"/>
          </a:solidFill>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dirty="0" smtClean="0"/>
              <a:t>“0”</a:t>
            </a:r>
            <a:endParaRPr lang="en-US" dirty="0"/>
          </a:p>
        </p:txBody>
      </p:sp>
      <p:sp>
        <p:nvSpPr>
          <p:cNvPr id="19" name="Right Arrow 18"/>
          <p:cNvSpPr/>
          <p:nvPr/>
        </p:nvSpPr>
        <p:spPr bwMode="auto">
          <a:xfrm>
            <a:off x="1295400" y="4343400"/>
            <a:ext cx="457200" cy="3048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4"/>
          <p:cNvSpPr>
            <a:spLocks noGrp="1"/>
          </p:cNvSpPr>
          <p:nvPr>
            <p:ph type="ftr" sz="quarter" idx="11"/>
          </p:nvPr>
        </p:nvSpPr>
        <p:spPr>
          <a:noFill/>
        </p:spPr>
        <p:txBody>
          <a:bodyPr/>
          <a:lstStyle/>
          <a:p>
            <a:r>
              <a:rPr lang="en-US" smtClean="0">
                <a:ea typeface="ＭＳ Ｐゴシック" charset="-128"/>
              </a:rPr>
              <a:t>NJIT   ECE 271   Dr. Serhiy Levkov</a:t>
            </a:r>
          </a:p>
        </p:txBody>
      </p:sp>
      <p:sp>
        <p:nvSpPr>
          <p:cNvPr id="20483" name="Slide Number Placeholder 5"/>
          <p:cNvSpPr>
            <a:spLocks noGrp="1"/>
          </p:cNvSpPr>
          <p:nvPr>
            <p:ph type="sldNum" sz="quarter" idx="12"/>
          </p:nvPr>
        </p:nvSpPr>
        <p:spPr>
          <a:noFill/>
        </p:spPr>
        <p:txBody>
          <a:bodyPr/>
          <a:lstStyle/>
          <a:p>
            <a:r>
              <a:rPr lang="en-US" smtClean="0"/>
              <a:t>Topic 9</a:t>
            </a:r>
            <a:r>
              <a:rPr lang="en-US" b="1" smtClean="0"/>
              <a:t> - </a:t>
            </a:r>
            <a:fld id="{99A7A04B-055A-4E13-9463-4EBF066A18C4}" type="slidenum">
              <a:rPr lang="en-US" b="1" smtClean="0"/>
              <a:pPr/>
              <a:t>36</a:t>
            </a:fld>
            <a:endParaRPr lang="en-US" b="1" smtClean="0"/>
          </a:p>
        </p:txBody>
      </p:sp>
      <p:sp>
        <p:nvSpPr>
          <p:cNvPr id="20484" name="Rectangle 2"/>
          <p:cNvSpPr>
            <a:spLocks noGrp="1" noChangeArrowheads="1"/>
          </p:cNvSpPr>
          <p:nvPr>
            <p:ph type="title"/>
          </p:nvPr>
        </p:nvSpPr>
        <p:spPr>
          <a:xfrm>
            <a:off x="685800" y="0"/>
            <a:ext cx="7772400" cy="990600"/>
          </a:xfrm>
        </p:spPr>
        <p:txBody>
          <a:bodyPr/>
          <a:lstStyle/>
          <a:p>
            <a:pPr eaLnBrk="1" hangingPunct="1"/>
            <a:r>
              <a:rPr lang="en-US" smtClean="0"/>
              <a:t>The Write Operation of a 6-T Cell</a:t>
            </a:r>
          </a:p>
        </p:txBody>
      </p:sp>
      <p:sp>
        <p:nvSpPr>
          <p:cNvPr id="7" name="Rectangle 3"/>
          <p:cNvSpPr txBox="1">
            <a:spLocks noChangeArrowheads="1"/>
          </p:cNvSpPr>
          <p:nvPr/>
        </p:nvSpPr>
        <p:spPr bwMode="auto">
          <a:xfrm>
            <a:off x="381000" y="914400"/>
            <a:ext cx="7772400" cy="2057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For the write operation, the </a:t>
            </a:r>
            <a:r>
              <a:rPr kumimoji="0" lang="en-US" sz="1800" b="0" i="0" u="none" strike="noStrike" kern="0" cap="none" spc="0" normalizeH="0" baseline="0" noProof="0" dirty="0" err="1" smtClean="0">
                <a:ln>
                  <a:noFill/>
                </a:ln>
                <a:solidFill>
                  <a:schemeClr val="tx1"/>
                </a:solidFill>
                <a:effectLst/>
                <a:uLnTx/>
                <a:uFillTx/>
                <a:latin typeface="+mn-lt"/>
                <a:ea typeface="ＭＳ Ｐゴシック" charset="-128"/>
                <a:cs typeface="ＭＳ Ｐゴシック" charset="-128"/>
              </a:rPr>
              <a:t>bitlines</a:t>
            </a: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 are set with the data that is to be written into the cell. </a:t>
            </a:r>
            <a:r>
              <a:rPr lang="en-US" sz="1800" dirty="0" smtClean="0"/>
              <a:t>We will study how to write a “0” to a cell.</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lang="en-US" sz="1800" dirty="0" smtClean="0"/>
              <a:t>First consider the case when the cell is in “0” state.</a:t>
            </a:r>
          </a:p>
        </p:txBody>
      </p:sp>
      <p:grpSp>
        <p:nvGrpSpPr>
          <p:cNvPr id="2" name="Group 14"/>
          <p:cNvGrpSpPr/>
          <p:nvPr/>
        </p:nvGrpSpPr>
        <p:grpSpPr>
          <a:xfrm>
            <a:off x="1828800" y="2819400"/>
            <a:ext cx="5130800" cy="3200400"/>
            <a:chOff x="1828800" y="2819400"/>
            <a:chExt cx="5130800" cy="3200400"/>
          </a:xfrm>
        </p:grpSpPr>
        <p:grpSp>
          <p:nvGrpSpPr>
            <p:cNvPr id="3" name="Group 11"/>
            <p:cNvGrpSpPr/>
            <p:nvPr/>
          </p:nvGrpSpPr>
          <p:grpSpPr>
            <a:xfrm>
              <a:off x="1828800" y="2895600"/>
              <a:ext cx="5130800" cy="3124200"/>
              <a:chOff x="2133600" y="3276600"/>
              <a:chExt cx="5130800" cy="3124200"/>
            </a:xfrm>
          </p:grpSpPr>
          <p:pic>
            <p:nvPicPr>
              <p:cNvPr id="20485" name="Picture 5" descr="jae20990_0812"/>
              <p:cNvPicPr>
                <a:picLocks noChangeAspect="1" noChangeArrowheads="1"/>
              </p:cNvPicPr>
              <p:nvPr/>
            </p:nvPicPr>
            <p:blipFill>
              <a:blip r:embed="rId2">
                <a:lum bright="-12000" contrast="36000"/>
              </a:blip>
              <a:srcRect/>
              <a:stretch>
                <a:fillRect/>
              </a:stretch>
            </p:blipFill>
            <p:spPr bwMode="auto">
              <a:xfrm>
                <a:off x="2133600" y="3411537"/>
                <a:ext cx="5130800" cy="2989263"/>
              </a:xfrm>
              <a:prstGeom prst="rect">
                <a:avLst/>
              </a:prstGeom>
              <a:noFill/>
              <a:ln w="9525">
                <a:noFill/>
                <a:miter lim="800000"/>
                <a:headEnd/>
                <a:tailEnd/>
              </a:ln>
            </p:spPr>
          </p:pic>
          <p:sp>
            <p:nvSpPr>
              <p:cNvPr id="8" name="Rounded Rectangle 7"/>
              <p:cNvSpPr/>
              <p:nvPr/>
            </p:nvSpPr>
            <p:spPr bwMode="auto">
              <a:xfrm>
                <a:off x="3840144" y="4587056"/>
                <a:ext cx="346587" cy="659272"/>
              </a:xfrm>
              <a:prstGeom prst="roundRect">
                <a:avLst/>
              </a:prstGeom>
              <a:noFill/>
              <a:ln w="571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9" name="Rounded Rectangle 8"/>
              <p:cNvSpPr/>
              <p:nvPr/>
            </p:nvSpPr>
            <p:spPr bwMode="auto">
              <a:xfrm>
                <a:off x="2590800" y="3276600"/>
                <a:ext cx="422787" cy="381000"/>
              </a:xfrm>
              <a:prstGeom prst="roundRect">
                <a:avLst/>
              </a:prstGeom>
              <a:noFill/>
              <a:ln w="571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 name="Rounded Rectangle 9"/>
              <p:cNvSpPr/>
              <p:nvPr/>
            </p:nvSpPr>
            <p:spPr bwMode="auto">
              <a:xfrm>
                <a:off x="6400800" y="3352800"/>
                <a:ext cx="422787" cy="381000"/>
              </a:xfrm>
              <a:prstGeom prst="roundRect">
                <a:avLst/>
              </a:prstGeom>
              <a:noFill/>
              <a:ln w="57150" cap="flat" cmpd="sng" algn="ctr">
                <a:solidFill>
                  <a:srgbClr val="7030A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 name="Rounded Rectangle 10"/>
              <p:cNvSpPr/>
              <p:nvPr/>
            </p:nvSpPr>
            <p:spPr bwMode="auto">
              <a:xfrm>
                <a:off x="5191648" y="4618056"/>
                <a:ext cx="346587" cy="655656"/>
              </a:xfrm>
              <a:prstGeom prst="roundRect">
                <a:avLst/>
              </a:prstGeom>
              <a:noFill/>
              <a:ln w="57150" cap="flat" cmpd="sng" algn="ctr">
                <a:solidFill>
                  <a:srgbClr val="7030A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pic>
          <p:nvPicPr>
            <p:cNvPr id="20487" name="Picture 7"/>
            <p:cNvPicPr>
              <a:picLocks noChangeAspect="1" noChangeArrowheads="1"/>
            </p:cNvPicPr>
            <p:nvPr/>
          </p:nvPicPr>
          <p:blipFill>
            <a:blip r:embed="rId3"/>
            <a:srcRect/>
            <a:stretch>
              <a:fillRect/>
            </a:stretch>
          </p:blipFill>
          <p:spPr bwMode="auto">
            <a:xfrm>
              <a:off x="2066925" y="2819400"/>
              <a:ext cx="828675" cy="533400"/>
            </a:xfrm>
            <a:prstGeom prst="rect">
              <a:avLst/>
            </a:prstGeom>
            <a:noFill/>
            <a:ln w="9525">
              <a:noFill/>
              <a:miter lim="800000"/>
              <a:headEnd/>
              <a:tailEnd/>
            </a:ln>
          </p:spPr>
        </p:pic>
        <p:pic>
          <p:nvPicPr>
            <p:cNvPr id="14" name="Picture 7"/>
            <p:cNvPicPr>
              <a:picLocks noChangeAspect="1" noChangeArrowheads="1"/>
            </p:cNvPicPr>
            <p:nvPr/>
          </p:nvPicPr>
          <p:blipFill>
            <a:blip r:embed="rId3"/>
            <a:srcRect/>
            <a:stretch>
              <a:fillRect/>
            </a:stretch>
          </p:blipFill>
          <p:spPr bwMode="auto">
            <a:xfrm>
              <a:off x="6010909" y="2942179"/>
              <a:ext cx="828675" cy="466725"/>
            </a:xfrm>
            <a:prstGeom prst="rect">
              <a:avLst/>
            </a:prstGeom>
            <a:noFill/>
            <a:ln w="9525">
              <a:noFill/>
              <a:miter lim="800000"/>
              <a:headEnd/>
              <a:tailEnd/>
            </a:ln>
          </p:spPr>
        </p:pic>
      </p:grpSp>
      <p:sp>
        <p:nvSpPr>
          <p:cNvPr id="15" name="TextBox 14"/>
          <p:cNvSpPr txBox="1"/>
          <p:nvPr/>
        </p:nvSpPr>
        <p:spPr>
          <a:xfrm>
            <a:off x="304800" y="4267200"/>
            <a:ext cx="591353" cy="425750"/>
          </a:xfrm>
          <a:prstGeom prst="rect">
            <a:avLst/>
          </a:prstGeom>
          <a:solidFill>
            <a:srgbClr val="FFC000"/>
          </a:solidFill>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dirty="0" smtClean="0"/>
              <a:t>“0”</a:t>
            </a:r>
            <a:endParaRPr lang="en-US" dirty="0"/>
          </a:p>
        </p:txBody>
      </p:sp>
      <p:sp>
        <p:nvSpPr>
          <p:cNvPr id="16" name="Right Arrow 15"/>
          <p:cNvSpPr/>
          <p:nvPr/>
        </p:nvSpPr>
        <p:spPr bwMode="auto">
          <a:xfrm>
            <a:off x="1295400" y="4343400"/>
            <a:ext cx="457200" cy="3048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7" name="TextBox 16"/>
          <p:cNvSpPr txBox="1"/>
          <p:nvPr/>
        </p:nvSpPr>
        <p:spPr>
          <a:xfrm>
            <a:off x="4088840" y="4292336"/>
            <a:ext cx="591353" cy="425750"/>
          </a:xfrm>
          <a:prstGeom prst="rect">
            <a:avLst/>
          </a:prstGeom>
          <a:solidFill>
            <a:schemeClr val="bg2">
              <a:lumMod val="50000"/>
            </a:schemeClr>
          </a:solidFill>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dirty="0" smtClean="0"/>
              <a:t>“0”</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4"/>
          <p:cNvSpPr>
            <a:spLocks noGrp="1"/>
          </p:cNvSpPr>
          <p:nvPr>
            <p:ph type="ftr" sz="quarter" idx="11"/>
          </p:nvPr>
        </p:nvSpPr>
        <p:spPr>
          <a:noFill/>
        </p:spPr>
        <p:txBody>
          <a:bodyPr/>
          <a:lstStyle/>
          <a:p>
            <a:r>
              <a:rPr lang="en-US" smtClean="0">
                <a:ea typeface="ＭＳ Ｐゴシック" charset="-128"/>
              </a:rPr>
              <a:t>NJIT   ECE 271   Dr. Serhiy Levkov</a:t>
            </a:r>
          </a:p>
        </p:txBody>
      </p:sp>
      <p:sp>
        <p:nvSpPr>
          <p:cNvPr id="20483" name="Slide Number Placeholder 5"/>
          <p:cNvSpPr>
            <a:spLocks noGrp="1"/>
          </p:cNvSpPr>
          <p:nvPr>
            <p:ph type="sldNum" sz="quarter" idx="12"/>
          </p:nvPr>
        </p:nvSpPr>
        <p:spPr>
          <a:noFill/>
        </p:spPr>
        <p:txBody>
          <a:bodyPr/>
          <a:lstStyle/>
          <a:p>
            <a:r>
              <a:rPr lang="en-US" smtClean="0"/>
              <a:t>Topic 9</a:t>
            </a:r>
            <a:r>
              <a:rPr lang="en-US" b="1" smtClean="0"/>
              <a:t> - </a:t>
            </a:r>
            <a:fld id="{99A7A04B-055A-4E13-9463-4EBF066A18C4}" type="slidenum">
              <a:rPr lang="en-US" b="1" smtClean="0"/>
              <a:pPr/>
              <a:t>37</a:t>
            </a:fld>
            <a:endParaRPr lang="en-US" b="1" smtClean="0"/>
          </a:p>
        </p:txBody>
      </p:sp>
      <p:sp>
        <p:nvSpPr>
          <p:cNvPr id="20484" name="Rectangle 2"/>
          <p:cNvSpPr>
            <a:spLocks noGrp="1" noChangeArrowheads="1"/>
          </p:cNvSpPr>
          <p:nvPr>
            <p:ph type="title"/>
          </p:nvPr>
        </p:nvSpPr>
        <p:spPr>
          <a:xfrm>
            <a:off x="685800" y="0"/>
            <a:ext cx="7772400" cy="990600"/>
          </a:xfrm>
        </p:spPr>
        <p:txBody>
          <a:bodyPr/>
          <a:lstStyle/>
          <a:p>
            <a:pPr eaLnBrk="1" hangingPunct="1"/>
            <a:r>
              <a:rPr lang="en-US" smtClean="0"/>
              <a:t>The Write Operation of a 6-T Cell</a:t>
            </a:r>
          </a:p>
        </p:txBody>
      </p:sp>
      <p:sp>
        <p:nvSpPr>
          <p:cNvPr id="7" name="Rectangle 3"/>
          <p:cNvSpPr txBox="1">
            <a:spLocks noChangeArrowheads="1"/>
          </p:cNvSpPr>
          <p:nvPr/>
        </p:nvSpPr>
        <p:spPr bwMode="auto">
          <a:xfrm>
            <a:off x="381000" y="914400"/>
            <a:ext cx="7772400" cy="2057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For the write operation, the </a:t>
            </a:r>
            <a:r>
              <a:rPr kumimoji="0" lang="en-US" sz="1800" b="0" i="0" u="none" strike="noStrike" kern="0" cap="none" spc="0" normalizeH="0" baseline="0" noProof="0" dirty="0" err="1" smtClean="0">
                <a:ln>
                  <a:noFill/>
                </a:ln>
                <a:solidFill>
                  <a:schemeClr val="tx1"/>
                </a:solidFill>
                <a:effectLst/>
                <a:uLnTx/>
                <a:uFillTx/>
                <a:latin typeface="+mn-lt"/>
                <a:ea typeface="ＭＳ Ｐゴシック" charset="-128"/>
                <a:cs typeface="ＭＳ Ｐゴシック" charset="-128"/>
              </a:rPr>
              <a:t>bitlines</a:t>
            </a: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 are set with the data that is to be written into the cell. </a:t>
            </a:r>
            <a:r>
              <a:rPr lang="en-US" sz="1800" dirty="0" smtClean="0"/>
              <a:t>We will study how to write a “0” to a cell.</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lang="en-US" sz="1800" dirty="0" smtClean="0"/>
              <a:t>First consider the case when the cell is in “0” state.</a:t>
            </a:r>
          </a:p>
          <a:p>
            <a:pPr marL="342900" lvl="0" indent="-342900" eaLnBrk="1" hangingPunct="1">
              <a:spcBef>
                <a:spcPct val="20000"/>
              </a:spcBef>
              <a:buFontTx/>
              <a:buChar char="•"/>
            </a:pPr>
            <a:r>
              <a:rPr lang="en-US" sz="1800" dirty="0" smtClean="0"/>
              <a:t>When we set the </a:t>
            </a:r>
            <a:r>
              <a:rPr lang="en-US" sz="1800" dirty="0" err="1" smtClean="0"/>
              <a:t>bitlines</a:t>
            </a:r>
            <a:r>
              <a:rPr lang="en-US" sz="1800" dirty="0" smtClean="0"/>
              <a:t> to the same voltage then the cell, it can be seen that not much happens. The access transistors have </a:t>
            </a:r>
            <a:r>
              <a:rPr lang="en-US" sz="1800" i="1" dirty="0" smtClean="0"/>
              <a:t>V</a:t>
            </a:r>
            <a:r>
              <a:rPr lang="en-US" sz="1800" baseline="-25000" dirty="0" smtClean="0"/>
              <a:t>DS</a:t>
            </a:r>
            <a:r>
              <a:rPr lang="en-US" sz="1800" dirty="0" smtClean="0"/>
              <a:t> = 0 and the currents </a:t>
            </a:r>
            <a:r>
              <a:rPr lang="en-US" sz="1800" i="1" dirty="0" smtClean="0"/>
              <a:t>i</a:t>
            </a:r>
            <a:r>
              <a:rPr lang="en-US" sz="1800" baseline="-25000" dirty="0" smtClean="0"/>
              <a:t>1</a:t>
            </a:r>
            <a:r>
              <a:rPr lang="en-US" sz="1800" dirty="0" smtClean="0"/>
              <a:t> and </a:t>
            </a:r>
            <a:r>
              <a:rPr lang="en-US" sz="1800" i="1" dirty="0" smtClean="0"/>
              <a:t> i</a:t>
            </a:r>
            <a:r>
              <a:rPr lang="en-US" sz="1800" baseline="-25000" dirty="0" smtClean="0"/>
              <a:t>2</a:t>
            </a:r>
            <a:r>
              <a:rPr lang="en-US" sz="1800" dirty="0" smtClean="0"/>
              <a:t> are also zero.</a:t>
            </a:r>
          </a:p>
        </p:txBody>
      </p:sp>
      <p:grpSp>
        <p:nvGrpSpPr>
          <p:cNvPr id="3" name="Group 11"/>
          <p:cNvGrpSpPr/>
          <p:nvPr/>
        </p:nvGrpSpPr>
        <p:grpSpPr>
          <a:xfrm>
            <a:off x="1828800" y="2895600"/>
            <a:ext cx="5130800" cy="3124200"/>
            <a:chOff x="2133600" y="3276600"/>
            <a:chExt cx="5130800" cy="3124200"/>
          </a:xfrm>
        </p:grpSpPr>
        <p:pic>
          <p:nvPicPr>
            <p:cNvPr id="20485" name="Picture 5" descr="jae20990_0812"/>
            <p:cNvPicPr>
              <a:picLocks noChangeAspect="1" noChangeArrowheads="1"/>
            </p:cNvPicPr>
            <p:nvPr/>
          </p:nvPicPr>
          <p:blipFill>
            <a:blip r:embed="rId2">
              <a:lum bright="-12000" contrast="36000"/>
            </a:blip>
            <a:srcRect/>
            <a:stretch>
              <a:fillRect/>
            </a:stretch>
          </p:blipFill>
          <p:spPr bwMode="auto">
            <a:xfrm>
              <a:off x="2133600" y="3411537"/>
              <a:ext cx="5130800" cy="2989263"/>
            </a:xfrm>
            <a:prstGeom prst="rect">
              <a:avLst/>
            </a:prstGeom>
            <a:noFill/>
            <a:ln w="9525">
              <a:noFill/>
              <a:miter lim="800000"/>
              <a:headEnd/>
              <a:tailEnd/>
            </a:ln>
          </p:spPr>
        </p:pic>
        <p:sp>
          <p:nvSpPr>
            <p:cNvPr id="8" name="Rounded Rectangle 7"/>
            <p:cNvSpPr/>
            <p:nvPr/>
          </p:nvSpPr>
          <p:spPr bwMode="auto">
            <a:xfrm>
              <a:off x="3840144" y="4587056"/>
              <a:ext cx="346587" cy="659272"/>
            </a:xfrm>
            <a:prstGeom prst="roundRect">
              <a:avLst/>
            </a:prstGeom>
            <a:noFill/>
            <a:ln w="571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9" name="Rounded Rectangle 8"/>
            <p:cNvSpPr/>
            <p:nvPr/>
          </p:nvSpPr>
          <p:spPr bwMode="auto">
            <a:xfrm>
              <a:off x="2590800" y="3276600"/>
              <a:ext cx="422787" cy="381000"/>
            </a:xfrm>
            <a:prstGeom prst="roundRect">
              <a:avLst/>
            </a:prstGeom>
            <a:noFill/>
            <a:ln w="571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 name="Rounded Rectangle 9"/>
            <p:cNvSpPr/>
            <p:nvPr/>
          </p:nvSpPr>
          <p:spPr bwMode="auto">
            <a:xfrm>
              <a:off x="6400800" y="3352800"/>
              <a:ext cx="422787" cy="381000"/>
            </a:xfrm>
            <a:prstGeom prst="roundRect">
              <a:avLst/>
            </a:prstGeom>
            <a:noFill/>
            <a:ln w="57150" cap="flat" cmpd="sng" algn="ctr">
              <a:solidFill>
                <a:srgbClr val="7030A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 name="Rounded Rectangle 10"/>
            <p:cNvSpPr/>
            <p:nvPr/>
          </p:nvSpPr>
          <p:spPr bwMode="auto">
            <a:xfrm>
              <a:off x="5191648" y="4618056"/>
              <a:ext cx="346587" cy="655656"/>
            </a:xfrm>
            <a:prstGeom prst="roundRect">
              <a:avLst/>
            </a:prstGeom>
            <a:noFill/>
            <a:ln w="57150" cap="flat" cmpd="sng" algn="ctr">
              <a:solidFill>
                <a:srgbClr val="7030A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sp>
        <p:nvSpPr>
          <p:cNvPr id="15" name="TextBox 14"/>
          <p:cNvSpPr txBox="1"/>
          <p:nvPr/>
        </p:nvSpPr>
        <p:spPr>
          <a:xfrm>
            <a:off x="304800" y="4267200"/>
            <a:ext cx="591353" cy="425750"/>
          </a:xfrm>
          <a:prstGeom prst="rect">
            <a:avLst/>
          </a:prstGeom>
          <a:solidFill>
            <a:srgbClr val="FFC000"/>
          </a:solidFill>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dirty="0" smtClean="0"/>
              <a:t>“0”</a:t>
            </a:r>
            <a:endParaRPr lang="en-US" dirty="0"/>
          </a:p>
        </p:txBody>
      </p:sp>
      <p:sp>
        <p:nvSpPr>
          <p:cNvPr id="16" name="Right Arrow 15"/>
          <p:cNvSpPr/>
          <p:nvPr/>
        </p:nvSpPr>
        <p:spPr bwMode="auto">
          <a:xfrm>
            <a:off x="1295400" y="4343400"/>
            <a:ext cx="457200" cy="3048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7" name="TextBox 16"/>
          <p:cNvSpPr txBox="1"/>
          <p:nvPr/>
        </p:nvSpPr>
        <p:spPr>
          <a:xfrm>
            <a:off x="4088840" y="4292336"/>
            <a:ext cx="591353" cy="425750"/>
          </a:xfrm>
          <a:prstGeom prst="rect">
            <a:avLst/>
          </a:prstGeom>
          <a:solidFill>
            <a:srgbClr val="00B050"/>
          </a:solidFill>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dirty="0" smtClean="0"/>
              <a:t>“0”</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4"/>
          <p:cNvSpPr>
            <a:spLocks noGrp="1"/>
          </p:cNvSpPr>
          <p:nvPr>
            <p:ph type="ftr" sz="quarter" idx="11"/>
          </p:nvPr>
        </p:nvSpPr>
        <p:spPr>
          <a:noFill/>
        </p:spPr>
        <p:txBody>
          <a:bodyPr/>
          <a:lstStyle/>
          <a:p>
            <a:r>
              <a:rPr lang="en-US" smtClean="0">
                <a:ea typeface="ＭＳ Ｐゴシック" charset="-128"/>
              </a:rPr>
              <a:t>NJIT   ECE 271   Dr. Serhiy Levkov</a:t>
            </a:r>
          </a:p>
        </p:txBody>
      </p:sp>
      <p:sp>
        <p:nvSpPr>
          <p:cNvPr id="21507" name="Slide Number Placeholder 5"/>
          <p:cNvSpPr>
            <a:spLocks noGrp="1"/>
          </p:cNvSpPr>
          <p:nvPr>
            <p:ph type="sldNum" sz="quarter" idx="12"/>
          </p:nvPr>
        </p:nvSpPr>
        <p:spPr>
          <a:noFill/>
        </p:spPr>
        <p:txBody>
          <a:bodyPr/>
          <a:lstStyle/>
          <a:p>
            <a:r>
              <a:rPr lang="en-US" smtClean="0"/>
              <a:t> Topic 9</a:t>
            </a:r>
            <a:r>
              <a:rPr lang="en-US" b="1" smtClean="0"/>
              <a:t> - </a:t>
            </a:r>
            <a:fld id="{B213189B-1FC9-459F-8226-C9906984C3DE}" type="slidenum">
              <a:rPr lang="en-US" b="1" smtClean="0"/>
              <a:pPr/>
              <a:t>38</a:t>
            </a:fld>
            <a:endParaRPr lang="en-US" b="1" smtClean="0"/>
          </a:p>
        </p:txBody>
      </p:sp>
      <p:sp>
        <p:nvSpPr>
          <p:cNvPr id="21508" name="Rectangle 2"/>
          <p:cNvSpPr>
            <a:spLocks noGrp="1" noChangeArrowheads="1"/>
          </p:cNvSpPr>
          <p:nvPr>
            <p:ph type="title"/>
          </p:nvPr>
        </p:nvSpPr>
        <p:spPr>
          <a:xfrm>
            <a:off x="685800" y="0"/>
            <a:ext cx="7772400" cy="990600"/>
          </a:xfrm>
        </p:spPr>
        <p:txBody>
          <a:bodyPr/>
          <a:lstStyle/>
          <a:p>
            <a:pPr eaLnBrk="1" hangingPunct="1"/>
            <a:r>
              <a:rPr lang="en-US" smtClean="0"/>
              <a:t>The Write Operation of a 6-T Cell</a:t>
            </a:r>
          </a:p>
        </p:txBody>
      </p:sp>
      <p:sp>
        <p:nvSpPr>
          <p:cNvPr id="8" name="Rectangle 3"/>
          <p:cNvSpPr txBox="1">
            <a:spLocks noChangeArrowheads="1"/>
          </p:cNvSpPr>
          <p:nvPr/>
        </p:nvSpPr>
        <p:spPr bwMode="auto">
          <a:xfrm>
            <a:off x="381000" y="914400"/>
            <a:ext cx="7772400" cy="2057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buFontTx/>
              <a:buChar char="•"/>
            </a:pPr>
            <a:r>
              <a:rPr lang="en-US" sz="1800" dirty="0" smtClean="0"/>
              <a:t>Now lets consider writing a “0” to a cell that is storing a “1”.  </a:t>
            </a:r>
          </a:p>
        </p:txBody>
      </p:sp>
      <p:grpSp>
        <p:nvGrpSpPr>
          <p:cNvPr id="14" name="Group 13"/>
          <p:cNvGrpSpPr/>
          <p:nvPr/>
        </p:nvGrpSpPr>
        <p:grpSpPr>
          <a:xfrm>
            <a:off x="304800" y="3612107"/>
            <a:ext cx="6553200" cy="2788693"/>
            <a:chOff x="304800" y="3124200"/>
            <a:chExt cx="6553200" cy="2788693"/>
          </a:xfrm>
        </p:grpSpPr>
        <p:pic>
          <p:nvPicPr>
            <p:cNvPr id="21509" name="Picture 4" descr="jae20990_0813"/>
            <p:cNvPicPr>
              <a:picLocks noChangeAspect="1" noChangeArrowheads="1"/>
            </p:cNvPicPr>
            <p:nvPr/>
          </p:nvPicPr>
          <p:blipFill>
            <a:blip r:embed="rId2">
              <a:lum bright="-24000" contrast="54000"/>
            </a:blip>
            <a:srcRect/>
            <a:stretch>
              <a:fillRect/>
            </a:stretch>
          </p:blipFill>
          <p:spPr bwMode="auto">
            <a:xfrm>
              <a:off x="2057400" y="3124200"/>
              <a:ext cx="4800600" cy="2788693"/>
            </a:xfrm>
            <a:prstGeom prst="rect">
              <a:avLst/>
            </a:prstGeom>
            <a:noFill/>
            <a:ln w="9525">
              <a:noFill/>
              <a:miter lim="800000"/>
              <a:headEnd/>
              <a:tailEnd/>
            </a:ln>
          </p:spPr>
        </p:pic>
        <p:sp>
          <p:nvSpPr>
            <p:cNvPr id="9" name="TextBox 8"/>
            <p:cNvSpPr txBox="1"/>
            <p:nvPr/>
          </p:nvSpPr>
          <p:spPr>
            <a:xfrm>
              <a:off x="304800" y="4267200"/>
              <a:ext cx="591353" cy="425750"/>
            </a:xfrm>
            <a:prstGeom prst="rect">
              <a:avLst/>
            </a:prstGeom>
            <a:solidFill>
              <a:srgbClr val="FFC000"/>
            </a:solidFill>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dirty="0" smtClean="0"/>
                <a:t>“0”</a:t>
              </a:r>
              <a:endParaRPr lang="en-US" dirty="0"/>
            </a:p>
          </p:txBody>
        </p:sp>
        <p:sp>
          <p:nvSpPr>
            <p:cNvPr id="10" name="Right Arrow 9"/>
            <p:cNvSpPr/>
            <p:nvPr/>
          </p:nvSpPr>
          <p:spPr bwMode="auto">
            <a:xfrm>
              <a:off x="1295400" y="4343400"/>
              <a:ext cx="457200" cy="3048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 name="TextBox 10"/>
            <p:cNvSpPr txBox="1"/>
            <p:nvPr/>
          </p:nvSpPr>
          <p:spPr>
            <a:xfrm>
              <a:off x="4149343" y="4282288"/>
              <a:ext cx="611065" cy="461665"/>
            </a:xfrm>
            <a:prstGeom prst="rect">
              <a:avLst/>
            </a:prstGeom>
            <a:solidFill>
              <a:schemeClr val="bg2">
                <a:lumMod val="50000"/>
              </a:schemeClr>
            </a:solidFill>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dirty="0" smtClean="0"/>
                <a:t>“1”</a:t>
              </a:r>
              <a:endParaRPr lang="en-US" dirty="0"/>
            </a:p>
          </p:txBody>
        </p:sp>
        <p:sp>
          <p:nvSpPr>
            <p:cNvPr id="12" name="TextBox 11"/>
            <p:cNvSpPr txBox="1"/>
            <p:nvPr/>
          </p:nvSpPr>
          <p:spPr>
            <a:xfrm>
              <a:off x="5533280" y="3349823"/>
              <a:ext cx="533400" cy="307777"/>
            </a:xfrm>
            <a:prstGeom prst="rect">
              <a:avLst/>
            </a:prstGeom>
            <a:solidFill>
              <a:schemeClr val="bg1"/>
            </a:solidFill>
          </p:spPr>
          <p:txBody>
            <a:bodyPr wrap="square" rtlCol="0">
              <a:spAutoFit/>
            </a:bodyPr>
            <a:lstStyle/>
            <a:p>
              <a:r>
                <a:rPr lang="en-US" sz="1400" dirty="0" smtClean="0"/>
                <a:t>WL</a:t>
              </a:r>
              <a:endParaRPr lang="en-US" sz="1400" dirty="0"/>
            </a:p>
          </p:txBody>
        </p:sp>
        <p:sp>
          <p:nvSpPr>
            <p:cNvPr id="13" name="TextBox 12"/>
            <p:cNvSpPr txBox="1"/>
            <p:nvPr/>
          </p:nvSpPr>
          <p:spPr>
            <a:xfrm>
              <a:off x="2828592" y="3326840"/>
              <a:ext cx="533400" cy="307777"/>
            </a:xfrm>
            <a:prstGeom prst="rect">
              <a:avLst/>
            </a:prstGeom>
            <a:solidFill>
              <a:schemeClr val="bg1"/>
            </a:solidFill>
          </p:spPr>
          <p:txBody>
            <a:bodyPr wrap="square" rtlCol="0">
              <a:spAutoFit/>
            </a:bodyPr>
            <a:lstStyle/>
            <a:p>
              <a:r>
                <a:rPr lang="en-US" sz="1400" dirty="0" smtClean="0"/>
                <a:t>WL</a:t>
              </a:r>
              <a:endParaRPr lang="en-US" sz="1400" dirty="0"/>
            </a:p>
          </p:txBody>
        </p:sp>
      </p:grpSp>
      <p:sp>
        <p:nvSpPr>
          <p:cNvPr id="18" name="Rounded Rectangle 17"/>
          <p:cNvSpPr/>
          <p:nvPr/>
        </p:nvSpPr>
        <p:spPr bwMode="auto">
          <a:xfrm>
            <a:off x="4906944" y="4699264"/>
            <a:ext cx="346587" cy="655656"/>
          </a:xfrm>
          <a:prstGeom prst="roundRect">
            <a:avLst/>
          </a:prstGeom>
          <a:noFill/>
          <a:ln w="57150" cap="flat" cmpd="sng" algn="ctr">
            <a:solidFill>
              <a:srgbClr val="7030A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9" name="Rounded Rectangle 18"/>
          <p:cNvSpPr/>
          <p:nvPr/>
        </p:nvSpPr>
        <p:spPr bwMode="auto">
          <a:xfrm>
            <a:off x="3625776" y="4658248"/>
            <a:ext cx="346587" cy="659272"/>
          </a:xfrm>
          <a:prstGeom prst="roundRect">
            <a:avLst/>
          </a:prstGeom>
          <a:noFill/>
          <a:ln w="571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0" name="Rounded Rectangle 19"/>
          <p:cNvSpPr/>
          <p:nvPr/>
        </p:nvSpPr>
        <p:spPr bwMode="auto">
          <a:xfrm>
            <a:off x="2435125" y="3449096"/>
            <a:ext cx="422787" cy="381000"/>
          </a:xfrm>
          <a:prstGeom prst="roundRect">
            <a:avLst/>
          </a:prstGeom>
          <a:noFill/>
          <a:ln w="571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1" name="Rounded Rectangle 20"/>
          <p:cNvSpPr/>
          <p:nvPr/>
        </p:nvSpPr>
        <p:spPr bwMode="auto">
          <a:xfrm>
            <a:off x="6024069" y="3505200"/>
            <a:ext cx="422787" cy="381000"/>
          </a:xfrm>
          <a:prstGeom prst="roundRect">
            <a:avLst/>
          </a:prstGeom>
          <a:noFill/>
          <a:ln w="57150" cap="flat" cmpd="sng" algn="ctr">
            <a:solidFill>
              <a:srgbClr val="7030A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4"/>
          <p:cNvSpPr>
            <a:spLocks noGrp="1"/>
          </p:cNvSpPr>
          <p:nvPr>
            <p:ph type="ftr" sz="quarter" idx="11"/>
          </p:nvPr>
        </p:nvSpPr>
        <p:spPr>
          <a:noFill/>
        </p:spPr>
        <p:txBody>
          <a:bodyPr/>
          <a:lstStyle/>
          <a:p>
            <a:r>
              <a:rPr lang="en-US" smtClean="0">
                <a:ea typeface="ＭＳ Ｐゴシック" charset="-128"/>
              </a:rPr>
              <a:t>NJIT   ECE 271   Dr. Serhiy Levkov</a:t>
            </a:r>
          </a:p>
        </p:txBody>
      </p:sp>
      <p:sp>
        <p:nvSpPr>
          <p:cNvPr id="21507" name="Slide Number Placeholder 5"/>
          <p:cNvSpPr>
            <a:spLocks noGrp="1"/>
          </p:cNvSpPr>
          <p:nvPr>
            <p:ph type="sldNum" sz="quarter" idx="12"/>
          </p:nvPr>
        </p:nvSpPr>
        <p:spPr>
          <a:noFill/>
        </p:spPr>
        <p:txBody>
          <a:bodyPr/>
          <a:lstStyle/>
          <a:p>
            <a:r>
              <a:rPr lang="en-US" smtClean="0"/>
              <a:t> Topic 9</a:t>
            </a:r>
            <a:r>
              <a:rPr lang="en-US" b="1" smtClean="0"/>
              <a:t> - </a:t>
            </a:r>
            <a:fld id="{B213189B-1FC9-459F-8226-C9906984C3DE}" type="slidenum">
              <a:rPr lang="en-US" b="1" smtClean="0"/>
              <a:pPr/>
              <a:t>39</a:t>
            </a:fld>
            <a:endParaRPr lang="en-US" b="1" smtClean="0"/>
          </a:p>
        </p:txBody>
      </p:sp>
      <p:sp>
        <p:nvSpPr>
          <p:cNvPr id="21508" name="Rectangle 2"/>
          <p:cNvSpPr>
            <a:spLocks noGrp="1" noChangeArrowheads="1"/>
          </p:cNvSpPr>
          <p:nvPr>
            <p:ph type="title"/>
          </p:nvPr>
        </p:nvSpPr>
        <p:spPr>
          <a:xfrm>
            <a:off x="685800" y="0"/>
            <a:ext cx="7772400" cy="990600"/>
          </a:xfrm>
        </p:spPr>
        <p:txBody>
          <a:bodyPr/>
          <a:lstStyle/>
          <a:p>
            <a:pPr eaLnBrk="1" hangingPunct="1"/>
            <a:r>
              <a:rPr lang="en-US" smtClean="0"/>
              <a:t>The Write Operation of a 6-T Cell</a:t>
            </a:r>
          </a:p>
        </p:txBody>
      </p:sp>
      <p:sp>
        <p:nvSpPr>
          <p:cNvPr id="8" name="Rectangle 3"/>
          <p:cNvSpPr txBox="1">
            <a:spLocks noChangeArrowheads="1"/>
          </p:cNvSpPr>
          <p:nvPr/>
        </p:nvSpPr>
        <p:spPr bwMode="auto">
          <a:xfrm>
            <a:off x="381000" y="914400"/>
            <a:ext cx="7772400" cy="2057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buFontTx/>
              <a:buChar char="•"/>
            </a:pPr>
            <a:r>
              <a:rPr lang="en-US" sz="1800" dirty="0" smtClean="0"/>
              <a:t>Now lets consider writing a “0” to a cell that is storing a “1”.  </a:t>
            </a:r>
          </a:p>
          <a:p>
            <a:pPr marL="342900" lvl="0" indent="-342900" eaLnBrk="1" hangingPunct="1">
              <a:spcBef>
                <a:spcPct val="20000"/>
              </a:spcBef>
              <a:buFontTx/>
              <a:buChar char="•"/>
            </a:pPr>
            <a:r>
              <a:rPr lang="en-US" sz="1800" dirty="0" smtClean="0"/>
              <a:t>The writing begins with setting </a:t>
            </a:r>
            <a:r>
              <a:rPr lang="en-US" sz="1800" dirty="0" err="1" smtClean="0"/>
              <a:t>worldline</a:t>
            </a:r>
            <a:r>
              <a:rPr lang="en-US" sz="1800" dirty="0" smtClean="0"/>
              <a:t> to 3V.</a:t>
            </a:r>
          </a:p>
        </p:txBody>
      </p:sp>
      <p:grpSp>
        <p:nvGrpSpPr>
          <p:cNvPr id="2" name="Group 13"/>
          <p:cNvGrpSpPr/>
          <p:nvPr/>
        </p:nvGrpSpPr>
        <p:grpSpPr>
          <a:xfrm>
            <a:off x="304800" y="3612107"/>
            <a:ext cx="6553200" cy="2788693"/>
            <a:chOff x="304800" y="3124200"/>
            <a:chExt cx="6553200" cy="2788693"/>
          </a:xfrm>
        </p:grpSpPr>
        <p:pic>
          <p:nvPicPr>
            <p:cNvPr id="21509" name="Picture 4" descr="jae20990_0813"/>
            <p:cNvPicPr>
              <a:picLocks noChangeAspect="1" noChangeArrowheads="1"/>
            </p:cNvPicPr>
            <p:nvPr/>
          </p:nvPicPr>
          <p:blipFill>
            <a:blip r:embed="rId2">
              <a:lum bright="-24000" contrast="54000"/>
            </a:blip>
            <a:srcRect/>
            <a:stretch>
              <a:fillRect/>
            </a:stretch>
          </p:blipFill>
          <p:spPr bwMode="auto">
            <a:xfrm>
              <a:off x="2057400" y="3124200"/>
              <a:ext cx="4800600" cy="2788693"/>
            </a:xfrm>
            <a:prstGeom prst="rect">
              <a:avLst/>
            </a:prstGeom>
            <a:noFill/>
            <a:ln w="9525">
              <a:noFill/>
              <a:miter lim="800000"/>
              <a:headEnd/>
              <a:tailEnd/>
            </a:ln>
          </p:spPr>
        </p:pic>
        <p:sp>
          <p:nvSpPr>
            <p:cNvPr id="9" name="TextBox 8"/>
            <p:cNvSpPr txBox="1"/>
            <p:nvPr/>
          </p:nvSpPr>
          <p:spPr>
            <a:xfrm>
              <a:off x="304800" y="4267200"/>
              <a:ext cx="591353" cy="425750"/>
            </a:xfrm>
            <a:prstGeom prst="rect">
              <a:avLst/>
            </a:prstGeom>
            <a:solidFill>
              <a:srgbClr val="FFC000"/>
            </a:solidFill>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dirty="0" smtClean="0"/>
                <a:t>“0”</a:t>
              </a:r>
              <a:endParaRPr lang="en-US" dirty="0"/>
            </a:p>
          </p:txBody>
        </p:sp>
        <p:sp>
          <p:nvSpPr>
            <p:cNvPr id="10" name="Right Arrow 9"/>
            <p:cNvSpPr/>
            <p:nvPr/>
          </p:nvSpPr>
          <p:spPr bwMode="auto">
            <a:xfrm>
              <a:off x="1295400" y="4343400"/>
              <a:ext cx="457200" cy="3048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sp>
        <p:nvSpPr>
          <p:cNvPr id="14" name="Rounded Rectangle 13"/>
          <p:cNvSpPr/>
          <p:nvPr/>
        </p:nvSpPr>
        <p:spPr bwMode="auto">
          <a:xfrm>
            <a:off x="5570391" y="3886200"/>
            <a:ext cx="457200" cy="381000"/>
          </a:xfrm>
          <a:prstGeom prst="round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5" name="Rounded Rectangle 14"/>
          <p:cNvSpPr/>
          <p:nvPr/>
        </p:nvSpPr>
        <p:spPr bwMode="auto">
          <a:xfrm>
            <a:off x="2849544" y="3875049"/>
            <a:ext cx="457200" cy="381000"/>
          </a:xfrm>
          <a:prstGeom prst="round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6" name="Rounded Rectangle 15"/>
          <p:cNvSpPr/>
          <p:nvPr/>
        </p:nvSpPr>
        <p:spPr bwMode="auto">
          <a:xfrm>
            <a:off x="4906944" y="4699264"/>
            <a:ext cx="346587" cy="655656"/>
          </a:xfrm>
          <a:prstGeom prst="roundRect">
            <a:avLst/>
          </a:prstGeom>
          <a:noFill/>
          <a:ln w="57150" cap="flat" cmpd="sng" algn="ctr">
            <a:solidFill>
              <a:srgbClr val="7030A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7" name="Rounded Rectangle 16"/>
          <p:cNvSpPr/>
          <p:nvPr/>
        </p:nvSpPr>
        <p:spPr bwMode="auto">
          <a:xfrm>
            <a:off x="3625776" y="4658248"/>
            <a:ext cx="346587" cy="659272"/>
          </a:xfrm>
          <a:prstGeom prst="roundRect">
            <a:avLst/>
          </a:prstGeom>
          <a:noFill/>
          <a:ln w="571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8" name="Rounded Rectangle 17"/>
          <p:cNvSpPr/>
          <p:nvPr/>
        </p:nvSpPr>
        <p:spPr bwMode="auto">
          <a:xfrm>
            <a:off x="2435125" y="3449096"/>
            <a:ext cx="422787" cy="381000"/>
          </a:xfrm>
          <a:prstGeom prst="roundRect">
            <a:avLst/>
          </a:prstGeom>
          <a:noFill/>
          <a:ln w="571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9" name="Rounded Rectangle 18"/>
          <p:cNvSpPr/>
          <p:nvPr/>
        </p:nvSpPr>
        <p:spPr bwMode="auto">
          <a:xfrm>
            <a:off x="6024069" y="3505200"/>
            <a:ext cx="422787" cy="381000"/>
          </a:xfrm>
          <a:prstGeom prst="roundRect">
            <a:avLst/>
          </a:prstGeom>
          <a:noFill/>
          <a:ln w="57150" cap="flat" cmpd="sng" algn="ctr">
            <a:solidFill>
              <a:srgbClr val="7030A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0" name="TextBox 19"/>
          <p:cNvSpPr txBox="1"/>
          <p:nvPr/>
        </p:nvSpPr>
        <p:spPr>
          <a:xfrm>
            <a:off x="4149343" y="4770195"/>
            <a:ext cx="611065" cy="461665"/>
          </a:xfrm>
          <a:prstGeom prst="rect">
            <a:avLst/>
          </a:prstGeom>
          <a:solidFill>
            <a:schemeClr val="bg2">
              <a:lumMod val="50000"/>
            </a:schemeClr>
          </a:solidFill>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dirty="0" smtClean="0"/>
              <a:t>“1”</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4"/>
          <p:cNvSpPr>
            <a:spLocks noGrp="1"/>
          </p:cNvSpPr>
          <p:nvPr>
            <p:ph type="ftr" sz="quarter" idx="11"/>
          </p:nvPr>
        </p:nvSpPr>
        <p:spPr>
          <a:noFill/>
        </p:spPr>
        <p:txBody>
          <a:bodyPr/>
          <a:lstStyle/>
          <a:p>
            <a:r>
              <a:rPr lang="en-US" smtClean="0">
                <a:ea typeface="ＭＳ Ｐゴシック" charset="-128"/>
              </a:rPr>
              <a:t>NJIT   ECE 271   Dr. Serhiy Levkov</a:t>
            </a:r>
          </a:p>
        </p:txBody>
      </p:sp>
      <p:sp>
        <p:nvSpPr>
          <p:cNvPr id="14339" name="Slide Number Placeholder 5"/>
          <p:cNvSpPr>
            <a:spLocks noGrp="1"/>
          </p:cNvSpPr>
          <p:nvPr>
            <p:ph type="sldNum" sz="quarter" idx="12"/>
          </p:nvPr>
        </p:nvSpPr>
        <p:spPr>
          <a:noFill/>
        </p:spPr>
        <p:txBody>
          <a:bodyPr/>
          <a:lstStyle/>
          <a:p>
            <a:r>
              <a:rPr lang="en-US" smtClean="0"/>
              <a:t> Topic 9</a:t>
            </a:r>
            <a:r>
              <a:rPr lang="en-US" b="1" smtClean="0"/>
              <a:t> - </a:t>
            </a:r>
            <a:fld id="{28498B33-B632-44EB-AE81-B1709C41AC87}" type="slidenum">
              <a:rPr lang="en-US" b="1" smtClean="0"/>
              <a:pPr/>
              <a:t>4</a:t>
            </a:fld>
            <a:endParaRPr lang="en-US" b="1" smtClean="0"/>
          </a:p>
        </p:txBody>
      </p:sp>
      <p:sp>
        <p:nvSpPr>
          <p:cNvPr id="14340" name="Rectangle 2"/>
          <p:cNvSpPr>
            <a:spLocks noGrp="1" noChangeArrowheads="1"/>
          </p:cNvSpPr>
          <p:nvPr>
            <p:ph type="title"/>
          </p:nvPr>
        </p:nvSpPr>
        <p:spPr>
          <a:xfrm>
            <a:off x="685800" y="0"/>
            <a:ext cx="7772400" cy="990600"/>
          </a:xfrm>
        </p:spPr>
        <p:txBody>
          <a:bodyPr/>
          <a:lstStyle/>
          <a:p>
            <a:pPr eaLnBrk="1" hangingPunct="1"/>
            <a:r>
              <a:rPr lang="en-US" smtClean="0"/>
              <a:t>Static Memory Cells</a:t>
            </a:r>
          </a:p>
        </p:txBody>
      </p:sp>
      <p:sp>
        <p:nvSpPr>
          <p:cNvPr id="14341" name="Rectangle 3"/>
          <p:cNvSpPr>
            <a:spLocks noGrp="1" noChangeArrowheads="1"/>
          </p:cNvSpPr>
          <p:nvPr>
            <p:ph type="body" idx="1"/>
          </p:nvPr>
        </p:nvSpPr>
        <p:spPr>
          <a:xfrm>
            <a:off x="609600" y="914400"/>
            <a:ext cx="7772400" cy="2057400"/>
          </a:xfrm>
        </p:spPr>
        <p:txBody>
          <a:bodyPr/>
          <a:lstStyle/>
          <a:p>
            <a:pPr eaLnBrk="1" hangingPunct="1">
              <a:lnSpc>
                <a:spcPct val="90000"/>
              </a:lnSpc>
            </a:pPr>
            <a:r>
              <a:rPr lang="en-US" sz="1800" dirty="0" smtClean="0"/>
              <a:t>There are two types of basic electronic storage elements – latch and flip-flop.</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4"/>
          <p:cNvSpPr>
            <a:spLocks noGrp="1"/>
          </p:cNvSpPr>
          <p:nvPr>
            <p:ph type="ftr" sz="quarter" idx="11"/>
          </p:nvPr>
        </p:nvSpPr>
        <p:spPr>
          <a:noFill/>
        </p:spPr>
        <p:txBody>
          <a:bodyPr/>
          <a:lstStyle/>
          <a:p>
            <a:r>
              <a:rPr lang="en-US" smtClean="0">
                <a:ea typeface="ＭＳ Ｐゴシック" charset="-128"/>
              </a:rPr>
              <a:t>NJIT   ECE 271   Dr. Serhiy Levkov</a:t>
            </a:r>
          </a:p>
        </p:txBody>
      </p:sp>
      <p:sp>
        <p:nvSpPr>
          <p:cNvPr id="21507" name="Slide Number Placeholder 5"/>
          <p:cNvSpPr>
            <a:spLocks noGrp="1"/>
          </p:cNvSpPr>
          <p:nvPr>
            <p:ph type="sldNum" sz="quarter" idx="12"/>
          </p:nvPr>
        </p:nvSpPr>
        <p:spPr>
          <a:noFill/>
        </p:spPr>
        <p:txBody>
          <a:bodyPr/>
          <a:lstStyle/>
          <a:p>
            <a:r>
              <a:rPr lang="en-US" smtClean="0"/>
              <a:t> Topic 9</a:t>
            </a:r>
            <a:r>
              <a:rPr lang="en-US" b="1" smtClean="0"/>
              <a:t> - </a:t>
            </a:r>
            <a:fld id="{B213189B-1FC9-459F-8226-C9906984C3DE}" type="slidenum">
              <a:rPr lang="en-US" b="1" smtClean="0"/>
              <a:pPr/>
              <a:t>40</a:t>
            </a:fld>
            <a:endParaRPr lang="en-US" b="1" smtClean="0"/>
          </a:p>
        </p:txBody>
      </p:sp>
      <p:sp>
        <p:nvSpPr>
          <p:cNvPr id="21508" name="Rectangle 2"/>
          <p:cNvSpPr>
            <a:spLocks noGrp="1" noChangeArrowheads="1"/>
          </p:cNvSpPr>
          <p:nvPr>
            <p:ph type="title"/>
          </p:nvPr>
        </p:nvSpPr>
        <p:spPr>
          <a:xfrm>
            <a:off x="685800" y="0"/>
            <a:ext cx="7772400" cy="990600"/>
          </a:xfrm>
        </p:spPr>
        <p:txBody>
          <a:bodyPr/>
          <a:lstStyle/>
          <a:p>
            <a:pPr eaLnBrk="1" hangingPunct="1"/>
            <a:r>
              <a:rPr lang="en-US" smtClean="0"/>
              <a:t>The Write Operation of a 6-T Cell</a:t>
            </a:r>
          </a:p>
        </p:txBody>
      </p:sp>
      <p:sp>
        <p:nvSpPr>
          <p:cNvPr id="8" name="Rectangle 3"/>
          <p:cNvSpPr txBox="1">
            <a:spLocks noChangeArrowheads="1"/>
          </p:cNvSpPr>
          <p:nvPr/>
        </p:nvSpPr>
        <p:spPr bwMode="auto">
          <a:xfrm>
            <a:off x="381000" y="914400"/>
            <a:ext cx="8153400" cy="2362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buFontTx/>
              <a:buChar char="•"/>
            </a:pPr>
            <a:r>
              <a:rPr lang="en-US" sz="1800" dirty="0" smtClean="0"/>
              <a:t>Now lets consider writing a “0” to a cell that is storing a “1”.  </a:t>
            </a:r>
          </a:p>
          <a:p>
            <a:pPr marL="342900" lvl="0" indent="-342900" eaLnBrk="1" hangingPunct="1">
              <a:spcBef>
                <a:spcPct val="20000"/>
              </a:spcBef>
              <a:buFontTx/>
              <a:buChar char="•"/>
            </a:pPr>
            <a:r>
              <a:rPr lang="en-US" sz="1800" dirty="0" smtClean="0"/>
              <a:t>The writing begins with setting </a:t>
            </a:r>
            <a:r>
              <a:rPr lang="en-US" sz="1800" dirty="0" err="1" smtClean="0"/>
              <a:t>worldline</a:t>
            </a:r>
            <a:r>
              <a:rPr lang="en-US" sz="1800" dirty="0" smtClean="0"/>
              <a:t> to 3V.</a:t>
            </a:r>
          </a:p>
          <a:p>
            <a:pPr marL="342900" lvl="0" indent="-342900" eaLnBrk="1" hangingPunct="1">
              <a:spcBef>
                <a:spcPct val="20000"/>
              </a:spcBef>
              <a:buFontTx/>
              <a:buChar char="•"/>
            </a:pPr>
            <a:r>
              <a:rPr lang="en-US" sz="1800" dirty="0" smtClean="0"/>
              <a:t>Access transistor </a:t>
            </a:r>
            <a:r>
              <a:rPr lang="en-US" sz="1800" i="1" dirty="0" smtClean="0"/>
              <a:t>M</a:t>
            </a:r>
            <a:r>
              <a:rPr lang="en-US" sz="1800" baseline="-25000" dirty="0" smtClean="0"/>
              <a:t>A1</a:t>
            </a:r>
            <a:r>
              <a:rPr lang="en-US" sz="1800" dirty="0" smtClean="0"/>
              <a:t> conducts current in saturation region (</a:t>
            </a:r>
            <a:r>
              <a:rPr lang="en-US" sz="1800" i="1" dirty="0" smtClean="0"/>
              <a:t>V</a:t>
            </a:r>
            <a:r>
              <a:rPr lang="en-US" sz="1800" i="1" baseline="-25000" dirty="0" smtClean="0"/>
              <a:t>GS</a:t>
            </a:r>
            <a:r>
              <a:rPr lang="en-US" sz="1800" dirty="0" smtClean="0"/>
              <a:t> =3, </a:t>
            </a:r>
            <a:r>
              <a:rPr lang="en-US" sz="1800" i="1" dirty="0" smtClean="0"/>
              <a:t>V</a:t>
            </a:r>
            <a:r>
              <a:rPr lang="en-US" sz="1800" i="1" baseline="-25000" dirty="0" smtClean="0"/>
              <a:t>DS</a:t>
            </a:r>
            <a:r>
              <a:rPr lang="en-US" sz="1800" dirty="0" smtClean="0"/>
              <a:t> =3) and the voltage on </a:t>
            </a:r>
            <a:r>
              <a:rPr lang="en-US" sz="1800" i="1" dirty="0" smtClean="0"/>
              <a:t>D</a:t>
            </a:r>
            <a:r>
              <a:rPr lang="en-US" sz="1800" baseline="-25000" dirty="0" smtClean="0"/>
              <a:t>1 </a:t>
            </a:r>
            <a:r>
              <a:rPr lang="en-US" sz="1800" dirty="0" smtClean="0"/>
              <a:t>goes toward 0.  </a:t>
            </a:r>
          </a:p>
          <a:p>
            <a:pPr marL="342900" lvl="0" indent="-342900" eaLnBrk="1" hangingPunct="1">
              <a:spcBef>
                <a:spcPct val="20000"/>
              </a:spcBef>
              <a:buFontTx/>
              <a:buChar char="•"/>
            </a:pPr>
            <a:endParaRPr lang="en-US" sz="1800" dirty="0" smtClean="0"/>
          </a:p>
        </p:txBody>
      </p:sp>
      <p:grpSp>
        <p:nvGrpSpPr>
          <p:cNvPr id="2" name="Group 13"/>
          <p:cNvGrpSpPr/>
          <p:nvPr/>
        </p:nvGrpSpPr>
        <p:grpSpPr>
          <a:xfrm>
            <a:off x="304800" y="3612107"/>
            <a:ext cx="6553200" cy="2788693"/>
            <a:chOff x="304800" y="3124200"/>
            <a:chExt cx="6553200" cy="2788693"/>
          </a:xfrm>
        </p:grpSpPr>
        <p:pic>
          <p:nvPicPr>
            <p:cNvPr id="21509" name="Picture 4" descr="jae20990_0813"/>
            <p:cNvPicPr>
              <a:picLocks noChangeAspect="1" noChangeArrowheads="1"/>
            </p:cNvPicPr>
            <p:nvPr/>
          </p:nvPicPr>
          <p:blipFill>
            <a:blip r:embed="rId2">
              <a:lum bright="-24000" contrast="54000"/>
            </a:blip>
            <a:srcRect/>
            <a:stretch>
              <a:fillRect/>
            </a:stretch>
          </p:blipFill>
          <p:spPr bwMode="auto">
            <a:xfrm>
              <a:off x="2057400" y="3124200"/>
              <a:ext cx="4800600" cy="2788693"/>
            </a:xfrm>
            <a:prstGeom prst="rect">
              <a:avLst/>
            </a:prstGeom>
            <a:noFill/>
            <a:ln w="9525">
              <a:noFill/>
              <a:miter lim="800000"/>
              <a:headEnd/>
              <a:tailEnd/>
            </a:ln>
          </p:spPr>
        </p:pic>
        <p:sp>
          <p:nvSpPr>
            <p:cNvPr id="9" name="TextBox 8"/>
            <p:cNvSpPr txBox="1"/>
            <p:nvPr/>
          </p:nvSpPr>
          <p:spPr>
            <a:xfrm>
              <a:off x="304800" y="4267200"/>
              <a:ext cx="591353" cy="425750"/>
            </a:xfrm>
            <a:prstGeom prst="rect">
              <a:avLst/>
            </a:prstGeom>
            <a:solidFill>
              <a:srgbClr val="FFC000"/>
            </a:solidFill>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dirty="0" smtClean="0"/>
                <a:t>“0”</a:t>
              </a:r>
              <a:endParaRPr lang="en-US" dirty="0"/>
            </a:p>
          </p:txBody>
        </p:sp>
        <p:sp>
          <p:nvSpPr>
            <p:cNvPr id="10" name="Right Arrow 9"/>
            <p:cNvSpPr/>
            <p:nvPr/>
          </p:nvSpPr>
          <p:spPr bwMode="auto">
            <a:xfrm>
              <a:off x="1295400" y="4343400"/>
              <a:ext cx="457200" cy="3048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sp>
        <p:nvSpPr>
          <p:cNvPr id="14" name="Rounded Rectangle 13"/>
          <p:cNvSpPr/>
          <p:nvPr/>
        </p:nvSpPr>
        <p:spPr bwMode="auto">
          <a:xfrm>
            <a:off x="5570391" y="3886200"/>
            <a:ext cx="457200" cy="381000"/>
          </a:xfrm>
          <a:prstGeom prst="round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5" name="Rounded Rectangle 14"/>
          <p:cNvSpPr/>
          <p:nvPr/>
        </p:nvSpPr>
        <p:spPr bwMode="auto">
          <a:xfrm>
            <a:off x="2849544" y="3875049"/>
            <a:ext cx="457200" cy="381000"/>
          </a:xfrm>
          <a:prstGeom prst="round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3" name="Rounded Rectangle 12"/>
          <p:cNvSpPr/>
          <p:nvPr/>
        </p:nvSpPr>
        <p:spPr bwMode="auto">
          <a:xfrm>
            <a:off x="4906944" y="4699264"/>
            <a:ext cx="346587" cy="655656"/>
          </a:xfrm>
          <a:prstGeom prst="roundRect">
            <a:avLst/>
          </a:prstGeom>
          <a:noFill/>
          <a:ln w="57150" cap="flat" cmpd="sng" algn="ctr">
            <a:solidFill>
              <a:srgbClr val="7030A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6" name="Rounded Rectangle 15"/>
          <p:cNvSpPr/>
          <p:nvPr/>
        </p:nvSpPr>
        <p:spPr bwMode="auto">
          <a:xfrm>
            <a:off x="3625776" y="4658248"/>
            <a:ext cx="346587" cy="659272"/>
          </a:xfrm>
          <a:prstGeom prst="roundRect">
            <a:avLst/>
          </a:prstGeom>
          <a:noFill/>
          <a:ln w="571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7" name="Rounded Rectangle 16"/>
          <p:cNvSpPr/>
          <p:nvPr/>
        </p:nvSpPr>
        <p:spPr bwMode="auto">
          <a:xfrm>
            <a:off x="2435125" y="3449096"/>
            <a:ext cx="422787" cy="381000"/>
          </a:xfrm>
          <a:prstGeom prst="roundRect">
            <a:avLst/>
          </a:prstGeom>
          <a:noFill/>
          <a:ln w="571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8" name="Rounded Rectangle 17"/>
          <p:cNvSpPr/>
          <p:nvPr/>
        </p:nvSpPr>
        <p:spPr bwMode="auto">
          <a:xfrm>
            <a:off x="6024069" y="3505200"/>
            <a:ext cx="422787" cy="381000"/>
          </a:xfrm>
          <a:prstGeom prst="roundRect">
            <a:avLst/>
          </a:prstGeom>
          <a:noFill/>
          <a:ln w="57150" cap="flat" cmpd="sng" algn="ctr">
            <a:solidFill>
              <a:srgbClr val="7030A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cxnSp>
        <p:nvCxnSpPr>
          <p:cNvPr id="20" name="Straight Arrow Connector 19"/>
          <p:cNvCxnSpPr/>
          <p:nvPr/>
        </p:nvCxnSpPr>
        <p:spPr bwMode="auto">
          <a:xfrm rot="10800000">
            <a:off x="2931608" y="5109584"/>
            <a:ext cx="533400" cy="1588"/>
          </a:xfrm>
          <a:prstGeom prst="straightConnector1">
            <a:avLst/>
          </a:prstGeom>
          <a:solidFill>
            <a:schemeClr val="accent1"/>
          </a:solidFill>
          <a:ln w="38100" cap="flat" cmpd="sng" algn="ctr">
            <a:solidFill>
              <a:srgbClr val="C00000"/>
            </a:solidFill>
            <a:prstDash val="solid"/>
            <a:round/>
            <a:headEnd type="none" w="med" len="med"/>
            <a:tailEnd type="arrow"/>
          </a:ln>
          <a:effectLst/>
        </p:spPr>
      </p:cxnSp>
      <p:sp>
        <p:nvSpPr>
          <p:cNvPr id="22" name="TextBox 21"/>
          <p:cNvSpPr txBox="1"/>
          <p:nvPr/>
        </p:nvSpPr>
        <p:spPr>
          <a:xfrm>
            <a:off x="4149343" y="4770195"/>
            <a:ext cx="611065" cy="461665"/>
          </a:xfrm>
          <a:prstGeom prst="rect">
            <a:avLst/>
          </a:prstGeom>
          <a:solidFill>
            <a:schemeClr val="bg2">
              <a:lumMod val="50000"/>
            </a:schemeClr>
          </a:solidFill>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dirty="0" smtClean="0"/>
              <a:t>“1”</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4"/>
          <p:cNvSpPr>
            <a:spLocks noGrp="1"/>
          </p:cNvSpPr>
          <p:nvPr>
            <p:ph type="ftr" sz="quarter" idx="11"/>
          </p:nvPr>
        </p:nvSpPr>
        <p:spPr>
          <a:noFill/>
        </p:spPr>
        <p:txBody>
          <a:bodyPr/>
          <a:lstStyle/>
          <a:p>
            <a:r>
              <a:rPr lang="en-US" smtClean="0">
                <a:ea typeface="ＭＳ Ｐゴシック" charset="-128"/>
              </a:rPr>
              <a:t>NJIT   ECE 271   Dr. Serhiy Levkov</a:t>
            </a:r>
          </a:p>
        </p:txBody>
      </p:sp>
      <p:sp>
        <p:nvSpPr>
          <p:cNvPr id="21507" name="Slide Number Placeholder 5"/>
          <p:cNvSpPr>
            <a:spLocks noGrp="1"/>
          </p:cNvSpPr>
          <p:nvPr>
            <p:ph type="sldNum" sz="quarter" idx="12"/>
          </p:nvPr>
        </p:nvSpPr>
        <p:spPr>
          <a:noFill/>
        </p:spPr>
        <p:txBody>
          <a:bodyPr/>
          <a:lstStyle/>
          <a:p>
            <a:r>
              <a:rPr lang="en-US" smtClean="0"/>
              <a:t> Topic 9</a:t>
            </a:r>
            <a:r>
              <a:rPr lang="en-US" b="1" smtClean="0"/>
              <a:t> - </a:t>
            </a:r>
            <a:fld id="{B213189B-1FC9-459F-8226-C9906984C3DE}" type="slidenum">
              <a:rPr lang="en-US" b="1" smtClean="0"/>
              <a:pPr/>
              <a:t>41</a:t>
            </a:fld>
            <a:endParaRPr lang="en-US" b="1" smtClean="0"/>
          </a:p>
        </p:txBody>
      </p:sp>
      <p:sp>
        <p:nvSpPr>
          <p:cNvPr id="21508" name="Rectangle 2"/>
          <p:cNvSpPr>
            <a:spLocks noGrp="1" noChangeArrowheads="1"/>
          </p:cNvSpPr>
          <p:nvPr>
            <p:ph type="title"/>
          </p:nvPr>
        </p:nvSpPr>
        <p:spPr>
          <a:xfrm>
            <a:off x="685800" y="0"/>
            <a:ext cx="7772400" cy="990600"/>
          </a:xfrm>
        </p:spPr>
        <p:txBody>
          <a:bodyPr/>
          <a:lstStyle/>
          <a:p>
            <a:pPr eaLnBrk="1" hangingPunct="1"/>
            <a:r>
              <a:rPr lang="en-US" smtClean="0"/>
              <a:t>The Write Operation of a 6-T Cell</a:t>
            </a:r>
          </a:p>
        </p:txBody>
      </p:sp>
      <p:sp>
        <p:nvSpPr>
          <p:cNvPr id="8" name="Rectangle 3"/>
          <p:cNvSpPr txBox="1">
            <a:spLocks noChangeArrowheads="1"/>
          </p:cNvSpPr>
          <p:nvPr/>
        </p:nvSpPr>
        <p:spPr bwMode="auto">
          <a:xfrm>
            <a:off x="381000" y="914400"/>
            <a:ext cx="8153400" cy="2362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buFontTx/>
              <a:buChar char="•"/>
            </a:pPr>
            <a:r>
              <a:rPr lang="en-US" sz="1800" dirty="0" smtClean="0"/>
              <a:t>Now lets consider writing a “0” to a cell that is storing a “1”.  </a:t>
            </a:r>
          </a:p>
          <a:p>
            <a:pPr marL="342900" lvl="0" indent="-342900" eaLnBrk="1" hangingPunct="1">
              <a:spcBef>
                <a:spcPct val="20000"/>
              </a:spcBef>
              <a:buFontTx/>
              <a:buChar char="•"/>
            </a:pPr>
            <a:r>
              <a:rPr lang="en-US" sz="1800" dirty="0" smtClean="0"/>
              <a:t>The writing begins with setting </a:t>
            </a:r>
            <a:r>
              <a:rPr lang="en-US" sz="1800" dirty="0" err="1" smtClean="0"/>
              <a:t>worldline</a:t>
            </a:r>
            <a:r>
              <a:rPr lang="en-US" sz="1800" dirty="0" smtClean="0"/>
              <a:t> to 3V.</a:t>
            </a:r>
          </a:p>
          <a:p>
            <a:pPr marL="342900" lvl="0" indent="-342900" eaLnBrk="1" hangingPunct="1">
              <a:spcBef>
                <a:spcPct val="20000"/>
              </a:spcBef>
              <a:buFontTx/>
              <a:buChar char="•"/>
            </a:pPr>
            <a:r>
              <a:rPr lang="en-US" sz="1800" dirty="0" smtClean="0"/>
              <a:t>Access transistor </a:t>
            </a:r>
            <a:r>
              <a:rPr lang="en-US" sz="1800" i="1" dirty="0" smtClean="0"/>
              <a:t>M</a:t>
            </a:r>
            <a:r>
              <a:rPr lang="en-US" sz="1800" baseline="-25000" dirty="0" smtClean="0"/>
              <a:t>A1</a:t>
            </a:r>
            <a:r>
              <a:rPr lang="en-US" sz="1800" dirty="0" smtClean="0"/>
              <a:t> conducts current in saturation region (</a:t>
            </a:r>
            <a:r>
              <a:rPr lang="en-US" sz="1800" i="1" dirty="0" smtClean="0"/>
              <a:t>V</a:t>
            </a:r>
            <a:r>
              <a:rPr lang="en-US" sz="1800" i="1" baseline="-25000" dirty="0" smtClean="0"/>
              <a:t>GS</a:t>
            </a:r>
            <a:r>
              <a:rPr lang="en-US" sz="1800" dirty="0" smtClean="0"/>
              <a:t> =3, </a:t>
            </a:r>
            <a:r>
              <a:rPr lang="en-US" sz="1800" i="1" dirty="0" smtClean="0"/>
              <a:t>V</a:t>
            </a:r>
            <a:r>
              <a:rPr lang="en-US" sz="1800" i="1" baseline="-25000" dirty="0" smtClean="0"/>
              <a:t>DS</a:t>
            </a:r>
            <a:r>
              <a:rPr lang="en-US" sz="1800" dirty="0" smtClean="0"/>
              <a:t> =3) and the voltage on </a:t>
            </a:r>
            <a:r>
              <a:rPr lang="en-US" sz="1800" i="1" dirty="0" smtClean="0"/>
              <a:t>D</a:t>
            </a:r>
            <a:r>
              <a:rPr lang="en-US" sz="1800" baseline="-25000" dirty="0" smtClean="0"/>
              <a:t>1 </a:t>
            </a:r>
            <a:r>
              <a:rPr lang="en-US" sz="1800" dirty="0" smtClean="0"/>
              <a:t>goes toward 0.  </a:t>
            </a:r>
          </a:p>
          <a:p>
            <a:pPr marL="342900" indent="-342900" eaLnBrk="1" hangingPunct="1">
              <a:spcBef>
                <a:spcPct val="20000"/>
              </a:spcBef>
              <a:buFontTx/>
              <a:buChar char="•"/>
            </a:pPr>
            <a:r>
              <a:rPr lang="en-US" sz="1800" dirty="0" smtClean="0"/>
              <a:t>Access transistor </a:t>
            </a:r>
            <a:r>
              <a:rPr lang="en-US" sz="1800" i="1" dirty="0" smtClean="0"/>
              <a:t>M</a:t>
            </a:r>
            <a:r>
              <a:rPr lang="en-US" sz="1800" baseline="-25000" dirty="0" smtClean="0"/>
              <a:t>A2</a:t>
            </a:r>
            <a:r>
              <a:rPr lang="en-US" sz="1800" dirty="0" smtClean="0"/>
              <a:t> also conducts current in saturation region (</a:t>
            </a:r>
            <a:r>
              <a:rPr lang="en-US" sz="1800" i="1" dirty="0" smtClean="0"/>
              <a:t>V</a:t>
            </a:r>
            <a:r>
              <a:rPr lang="en-US" sz="1800" i="1" baseline="-25000" dirty="0" smtClean="0"/>
              <a:t>GS</a:t>
            </a:r>
            <a:r>
              <a:rPr lang="en-US" sz="1800" dirty="0" smtClean="0"/>
              <a:t> =3, </a:t>
            </a:r>
            <a:r>
              <a:rPr lang="en-US" sz="1800" i="1" dirty="0" smtClean="0"/>
              <a:t>V</a:t>
            </a:r>
            <a:r>
              <a:rPr lang="en-US" sz="1800" i="1" baseline="-25000" dirty="0" smtClean="0"/>
              <a:t>DS</a:t>
            </a:r>
            <a:r>
              <a:rPr lang="en-US" sz="1800" dirty="0" smtClean="0"/>
              <a:t> =3) and the voltage on </a:t>
            </a:r>
            <a:r>
              <a:rPr lang="en-US" sz="1800" i="1" dirty="0" smtClean="0"/>
              <a:t>D</a:t>
            </a:r>
            <a:r>
              <a:rPr lang="en-US" sz="1800" baseline="-25000" dirty="0" smtClean="0"/>
              <a:t>2 </a:t>
            </a:r>
            <a:r>
              <a:rPr lang="en-US" sz="1800" dirty="0" smtClean="0"/>
              <a:t>goes toward (3-</a:t>
            </a:r>
            <a:r>
              <a:rPr lang="en-US" sz="1800" i="1" dirty="0" smtClean="0"/>
              <a:t> V</a:t>
            </a:r>
            <a:r>
              <a:rPr lang="en-US" sz="1800" i="1" baseline="-25000" dirty="0" smtClean="0"/>
              <a:t>TN</a:t>
            </a:r>
            <a:r>
              <a:rPr lang="en-US" sz="1800" dirty="0" smtClean="0"/>
              <a:t>). </a:t>
            </a:r>
          </a:p>
          <a:p>
            <a:pPr marL="342900" lvl="0" indent="-342900" eaLnBrk="1" hangingPunct="1">
              <a:spcBef>
                <a:spcPct val="20000"/>
              </a:spcBef>
              <a:buFontTx/>
              <a:buChar char="•"/>
            </a:pPr>
            <a:endParaRPr lang="en-US" sz="1800" dirty="0" smtClean="0"/>
          </a:p>
        </p:txBody>
      </p:sp>
      <p:grpSp>
        <p:nvGrpSpPr>
          <p:cNvPr id="2" name="Group 13"/>
          <p:cNvGrpSpPr/>
          <p:nvPr/>
        </p:nvGrpSpPr>
        <p:grpSpPr>
          <a:xfrm>
            <a:off x="304800" y="3612107"/>
            <a:ext cx="6553200" cy="2788693"/>
            <a:chOff x="304800" y="3124200"/>
            <a:chExt cx="6553200" cy="2788693"/>
          </a:xfrm>
        </p:grpSpPr>
        <p:pic>
          <p:nvPicPr>
            <p:cNvPr id="21509" name="Picture 4" descr="jae20990_0813"/>
            <p:cNvPicPr>
              <a:picLocks noChangeAspect="1" noChangeArrowheads="1"/>
            </p:cNvPicPr>
            <p:nvPr/>
          </p:nvPicPr>
          <p:blipFill>
            <a:blip r:embed="rId2">
              <a:lum bright="-24000" contrast="54000"/>
            </a:blip>
            <a:srcRect/>
            <a:stretch>
              <a:fillRect/>
            </a:stretch>
          </p:blipFill>
          <p:spPr bwMode="auto">
            <a:xfrm>
              <a:off x="2057400" y="3124200"/>
              <a:ext cx="4800600" cy="2788693"/>
            </a:xfrm>
            <a:prstGeom prst="rect">
              <a:avLst/>
            </a:prstGeom>
            <a:noFill/>
            <a:ln w="9525">
              <a:noFill/>
              <a:miter lim="800000"/>
              <a:headEnd/>
              <a:tailEnd/>
            </a:ln>
          </p:spPr>
        </p:pic>
        <p:sp>
          <p:nvSpPr>
            <p:cNvPr id="9" name="TextBox 8"/>
            <p:cNvSpPr txBox="1"/>
            <p:nvPr/>
          </p:nvSpPr>
          <p:spPr>
            <a:xfrm>
              <a:off x="304800" y="4267200"/>
              <a:ext cx="591353" cy="425750"/>
            </a:xfrm>
            <a:prstGeom prst="rect">
              <a:avLst/>
            </a:prstGeom>
            <a:solidFill>
              <a:srgbClr val="FFC000"/>
            </a:solidFill>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dirty="0" smtClean="0"/>
                <a:t>“0”</a:t>
              </a:r>
              <a:endParaRPr lang="en-US" dirty="0"/>
            </a:p>
          </p:txBody>
        </p:sp>
        <p:sp>
          <p:nvSpPr>
            <p:cNvPr id="10" name="Right Arrow 9"/>
            <p:cNvSpPr/>
            <p:nvPr/>
          </p:nvSpPr>
          <p:spPr bwMode="auto">
            <a:xfrm>
              <a:off x="1295400" y="4343400"/>
              <a:ext cx="457200" cy="3048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sp>
        <p:nvSpPr>
          <p:cNvPr id="14" name="Rounded Rectangle 13"/>
          <p:cNvSpPr/>
          <p:nvPr/>
        </p:nvSpPr>
        <p:spPr bwMode="auto">
          <a:xfrm>
            <a:off x="5570391" y="3886200"/>
            <a:ext cx="457200" cy="381000"/>
          </a:xfrm>
          <a:prstGeom prst="round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5" name="Rounded Rectangle 14"/>
          <p:cNvSpPr/>
          <p:nvPr/>
        </p:nvSpPr>
        <p:spPr bwMode="auto">
          <a:xfrm>
            <a:off x="2849544" y="3875049"/>
            <a:ext cx="457200" cy="381000"/>
          </a:xfrm>
          <a:prstGeom prst="round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3" name="Rounded Rectangle 12"/>
          <p:cNvSpPr/>
          <p:nvPr/>
        </p:nvSpPr>
        <p:spPr bwMode="auto">
          <a:xfrm>
            <a:off x="4906944" y="4699264"/>
            <a:ext cx="346587" cy="655656"/>
          </a:xfrm>
          <a:prstGeom prst="roundRect">
            <a:avLst/>
          </a:prstGeom>
          <a:noFill/>
          <a:ln w="57150" cap="flat" cmpd="sng" algn="ctr">
            <a:solidFill>
              <a:srgbClr val="7030A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6" name="Rounded Rectangle 15"/>
          <p:cNvSpPr/>
          <p:nvPr/>
        </p:nvSpPr>
        <p:spPr bwMode="auto">
          <a:xfrm>
            <a:off x="3625776" y="4658248"/>
            <a:ext cx="346587" cy="659272"/>
          </a:xfrm>
          <a:prstGeom prst="roundRect">
            <a:avLst/>
          </a:prstGeom>
          <a:noFill/>
          <a:ln w="571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7" name="Rounded Rectangle 16"/>
          <p:cNvSpPr/>
          <p:nvPr/>
        </p:nvSpPr>
        <p:spPr bwMode="auto">
          <a:xfrm>
            <a:off x="2435125" y="3449096"/>
            <a:ext cx="422787" cy="381000"/>
          </a:xfrm>
          <a:prstGeom prst="roundRect">
            <a:avLst/>
          </a:prstGeom>
          <a:noFill/>
          <a:ln w="571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8" name="Rounded Rectangle 17"/>
          <p:cNvSpPr/>
          <p:nvPr/>
        </p:nvSpPr>
        <p:spPr bwMode="auto">
          <a:xfrm>
            <a:off x="6024069" y="3505200"/>
            <a:ext cx="422787" cy="381000"/>
          </a:xfrm>
          <a:prstGeom prst="roundRect">
            <a:avLst/>
          </a:prstGeom>
          <a:noFill/>
          <a:ln w="57150" cap="flat" cmpd="sng" algn="ctr">
            <a:solidFill>
              <a:srgbClr val="7030A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cxnSp>
        <p:nvCxnSpPr>
          <p:cNvPr id="19" name="Straight Arrow Connector 18"/>
          <p:cNvCxnSpPr/>
          <p:nvPr/>
        </p:nvCxnSpPr>
        <p:spPr bwMode="auto">
          <a:xfrm rot="10800000">
            <a:off x="2931608" y="5109584"/>
            <a:ext cx="533400" cy="1588"/>
          </a:xfrm>
          <a:prstGeom prst="straightConnector1">
            <a:avLst/>
          </a:prstGeom>
          <a:solidFill>
            <a:schemeClr val="accent1"/>
          </a:solidFill>
          <a:ln w="38100" cap="flat" cmpd="sng" algn="ctr">
            <a:solidFill>
              <a:srgbClr val="C00000"/>
            </a:solidFill>
            <a:prstDash val="solid"/>
            <a:round/>
            <a:headEnd type="none" w="med" len="med"/>
            <a:tailEnd type="arrow"/>
          </a:ln>
          <a:effectLst/>
        </p:spPr>
      </p:cxnSp>
      <p:cxnSp>
        <p:nvCxnSpPr>
          <p:cNvPr id="20" name="Straight Arrow Connector 19"/>
          <p:cNvCxnSpPr/>
          <p:nvPr/>
        </p:nvCxnSpPr>
        <p:spPr bwMode="auto">
          <a:xfrm rot="10800000">
            <a:off x="5410200" y="5103811"/>
            <a:ext cx="533400" cy="1588"/>
          </a:xfrm>
          <a:prstGeom prst="straightConnector1">
            <a:avLst/>
          </a:prstGeom>
          <a:solidFill>
            <a:schemeClr val="accent1"/>
          </a:solidFill>
          <a:ln w="38100" cap="flat" cmpd="sng" algn="ctr">
            <a:solidFill>
              <a:srgbClr val="7030A0"/>
            </a:solidFill>
            <a:prstDash val="solid"/>
            <a:round/>
            <a:headEnd type="none" w="med" len="med"/>
            <a:tailEnd type="arrow"/>
          </a:ln>
          <a:effectLst/>
        </p:spPr>
      </p:cxnSp>
      <p:sp>
        <p:nvSpPr>
          <p:cNvPr id="21" name="TextBox 20"/>
          <p:cNvSpPr txBox="1"/>
          <p:nvPr/>
        </p:nvSpPr>
        <p:spPr>
          <a:xfrm>
            <a:off x="4149343" y="4770195"/>
            <a:ext cx="611065" cy="461665"/>
          </a:xfrm>
          <a:prstGeom prst="rect">
            <a:avLst/>
          </a:prstGeom>
          <a:solidFill>
            <a:schemeClr val="bg2">
              <a:lumMod val="50000"/>
            </a:schemeClr>
          </a:solidFill>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dirty="0" smtClean="0"/>
              <a:t>“1”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4"/>
          <p:cNvSpPr>
            <a:spLocks noGrp="1"/>
          </p:cNvSpPr>
          <p:nvPr>
            <p:ph type="ftr" sz="quarter" idx="11"/>
          </p:nvPr>
        </p:nvSpPr>
        <p:spPr>
          <a:noFill/>
        </p:spPr>
        <p:txBody>
          <a:bodyPr/>
          <a:lstStyle/>
          <a:p>
            <a:r>
              <a:rPr lang="en-US" smtClean="0">
                <a:ea typeface="ＭＳ Ｐゴシック" charset="-128"/>
              </a:rPr>
              <a:t>NJIT   ECE 271   Dr. Serhiy Levkov</a:t>
            </a:r>
          </a:p>
        </p:txBody>
      </p:sp>
      <p:sp>
        <p:nvSpPr>
          <p:cNvPr id="21507" name="Slide Number Placeholder 5"/>
          <p:cNvSpPr>
            <a:spLocks noGrp="1"/>
          </p:cNvSpPr>
          <p:nvPr>
            <p:ph type="sldNum" sz="quarter" idx="12"/>
          </p:nvPr>
        </p:nvSpPr>
        <p:spPr>
          <a:noFill/>
        </p:spPr>
        <p:txBody>
          <a:bodyPr/>
          <a:lstStyle/>
          <a:p>
            <a:r>
              <a:rPr lang="en-US" smtClean="0"/>
              <a:t> Topic 9</a:t>
            </a:r>
            <a:r>
              <a:rPr lang="en-US" b="1" smtClean="0"/>
              <a:t> - </a:t>
            </a:r>
            <a:fld id="{B213189B-1FC9-459F-8226-C9906984C3DE}" type="slidenum">
              <a:rPr lang="en-US" b="1" smtClean="0"/>
              <a:pPr/>
              <a:t>42</a:t>
            </a:fld>
            <a:endParaRPr lang="en-US" b="1" smtClean="0"/>
          </a:p>
        </p:txBody>
      </p:sp>
      <p:sp>
        <p:nvSpPr>
          <p:cNvPr id="21508" name="Rectangle 2"/>
          <p:cNvSpPr>
            <a:spLocks noGrp="1" noChangeArrowheads="1"/>
          </p:cNvSpPr>
          <p:nvPr>
            <p:ph type="title"/>
          </p:nvPr>
        </p:nvSpPr>
        <p:spPr>
          <a:xfrm>
            <a:off x="685800" y="0"/>
            <a:ext cx="7772400" cy="990600"/>
          </a:xfrm>
        </p:spPr>
        <p:txBody>
          <a:bodyPr/>
          <a:lstStyle/>
          <a:p>
            <a:pPr eaLnBrk="1" hangingPunct="1"/>
            <a:r>
              <a:rPr lang="en-US" smtClean="0"/>
              <a:t>The Write Operation of a 6-T Cell</a:t>
            </a:r>
          </a:p>
        </p:txBody>
      </p:sp>
      <p:sp>
        <p:nvSpPr>
          <p:cNvPr id="8" name="Rectangle 3"/>
          <p:cNvSpPr txBox="1">
            <a:spLocks noChangeArrowheads="1"/>
          </p:cNvSpPr>
          <p:nvPr/>
        </p:nvSpPr>
        <p:spPr bwMode="auto">
          <a:xfrm>
            <a:off x="381000" y="914400"/>
            <a:ext cx="8153400" cy="2362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buFontTx/>
              <a:buChar char="•"/>
            </a:pPr>
            <a:r>
              <a:rPr lang="en-US" sz="1800" dirty="0" smtClean="0"/>
              <a:t>Now lets consider writing a “0” to a cell that is storing a “1”.  </a:t>
            </a:r>
          </a:p>
          <a:p>
            <a:pPr marL="342900" lvl="0" indent="-342900" eaLnBrk="1" hangingPunct="1">
              <a:spcBef>
                <a:spcPct val="20000"/>
              </a:spcBef>
              <a:buFontTx/>
              <a:buChar char="•"/>
            </a:pPr>
            <a:r>
              <a:rPr lang="en-US" sz="1800" dirty="0" smtClean="0"/>
              <a:t>The writing begins with setting </a:t>
            </a:r>
            <a:r>
              <a:rPr lang="en-US" sz="1800" dirty="0" err="1" smtClean="0"/>
              <a:t>worldline</a:t>
            </a:r>
            <a:r>
              <a:rPr lang="en-US" sz="1800" dirty="0" smtClean="0"/>
              <a:t> to 3V.</a:t>
            </a:r>
          </a:p>
          <a:p>
            <a:pPr marL="342900" lvl="0" indent="-342900" eaLnBrk="1" hangingPunct="1">
              <a:spcBef>
                <a:spcPct val="20000"/>
              </a:spcBef>
              <a:buFontTx/>
              <a:buChar char="•"/>
            </a:pPr>
            <a:r>
              <a:rPr lang="en-US" sz="1800" dirty="0" smtClean="0"/>
              <a:t>Access transistor </a:t>
            </a:r>
            <a:r>
              <a:rPr lang="en-US" sz="1800" i="1" dirty="0" smtClean="0"/>
              <a:t>M</a:t>
            </a:r>
            <a:r>
              <a:rPr lang="en-US" sz="1800" baseline="-25000" dirty="0" smtClean="0"/>
              <a:t>A1</a:t>
            </a:r>
            <a:r>
              <a:rPr lang="en-US" sz="1800" dirty="0" smtClean="0"/>
              <a:t> conducts current in saturation region (</a:t>
            </a:r>
            <a:r>
              <a:rPr lang="en-US" sz="1800" i="1" dirty="0" smtClean="0"/>
              <a:t>V</a:t>
            </a:r>
            <a:r>
              <a:rPr lang="en-US" sz="1800" i="1" baseline="-25000" dirty="0" smtClean="0"/>
              <a:t>GS</a:t>
            </a:r>
            <a:r>
              <a:rPr lang="en-US" sz="1800" dirty="0" smtClean="0"/>
              <a:t> =3, </a:t>
            </a:r>
            <a:r>
              <a:rPr lang="en-US" sz="1800" i="1" dirty="0" smtClean="0"/>
              <a:t>V</a:t>
            </a:r>
            <a:r>
              <a:rPr lang="en-US" sz="1800" i="1" baseline="-25000" dirty="0" smtClean="0"/>
              <a:t>DS</a:t>
            </a:r>
            <a:r>
              <a:rPr lang="en-US" sz="1800" dirty="0" smtClean="0"/>
              <a:t> =3) and the voltage on </a:t>
            </a:r>
            <a:r>
              <a:rPr lang="en-US" sz="1800" i="1" dirty="0" smtClean="0"/>
              <a:t>D</a:t>
            </a:r>
            <a:r>
              <a:rPr lang="en-US" sz="1800" baseline="-25000" dirty="0" smtClean="0"/>
              <a:t>1 </a:t>
            </a:r>
            <a:r>
              <a:rPr lang="en-US" sz="1800" dirty="0" smtClean="0"/>
              <a:t>goes toward 0.  </a:t>
            </a:r>
          </a:p>
          <a:p>
            <a:pPr marL="342900" indent="-342900" eaLnBrk="1" hangingPunct="1">
              <a:spcBef>
                <a:spcPct val="20000"/>
              </a:spcBef>
              <a:buFontTx/>
              <a:buChar char="•"/>
            </a:pPr>
            <a:r>
              <a:rPr lang="en-US" sz="1800" dirty="0" smtClean="0"/>
              <a:t>Access transistor </a:t>
            </a:r>
            <a:r>
              <a:rPr lang="en-US" sz="1800" i="1" dirty="0" smtClean="0"/>
              <a:t>M</a:t>
            </a:r>
            <a:r>
              <a:rPr lang="en-US" sz="1800" baseline="-25000" dirty="0" smtClean="0"/>
              <a:t>A2</a:t>
            </a:r>
            <a:r>
              <a:rPr lang="en-US" sz="1800" dirty="0" smtClean="0"/>
              <a:t> also conducts current in saturation region (</a:t>
            </a:r>
            <a:r>
              <a:rPr lang="en-US" sz="1800" i="1" dirty="0" smtClean="0"/>
              <a:t>V</a:t>
            </a:r>
            <a:r>
              <a:rPr lang="en-US" sz="1800" i="1" baseline="-25000" dirty="0" smtClean="0"/>
              <a:t>GS</a:t>
            </a:r>
            <a:r>
              <a:rPr lang="en-US" sz="1800" dirty="0" smtClean="0"/>
              <a:t> =3, </a:t>
            </a:r>
            <a:r>
              <a:rPr lang="en-US" sz="1800" i="1" dirty="0" smtClean="0"/>
              <a:t>V</a:t>
            </a:r>
            <a:r>
              <a:rPr lang="en-US" sz="1800" i="1" baseline="-25000" dirty="0" smtClean="0"/>
              <a:t>DS</a:t>
            </a:r>
            <a:r>
              <a:rPr lang="en-US" sz="1800" dirty="0" smtClean="0"/>
              <a:t> =3) and the voltage on </a:t>
            </a:r>
            <a:r>
              <a:rPr lang="en-US" sz="1800" i="1" dirty="0" smtClean="0"/>
              <a:t>D</a:t>
            </a:r>
            <a:r>
              <a:rPr lang="en-US" sz="1800" baseline="-25000" dirty="0" smtClean="0"/>
              <a:t>2 </a:t>
            </a:r>
            <a:r>
              <a:rPr lang="en-US" sz="1800" dirty="0" smtClean="0"/>
              <a:t>goes toward (3-</a:t>
            </a:r>
            <a:r>
              <a:rPr lang="en-US" sz="1800" i="1" dirty="0" smtClean="0"/>
              <a:t> V</a:t>
            </a:r>
            <a:r>
              <a:rPr lang="en-US" sz="1800" i="1" baseline="-25000" dirty="0" smtClean="0"/>
              <a:t>TN</a:t>
            </a:r>
            <a:r>
              <a:rPr lang="en-US" sz="1800" dirty="0" smtClean="0"/>
              <a:t>). </a:t>
            </a:r>
          </a:p>
          <a:p>
            <a:pPr marL="342900" indent="-342900" eaLnBrk="1" hangingPunct="1">
              <a:spcBef>
                <a:spcPct val="20000"/>
              </a:spcBef>
              <a:buFontTx/>
              <a:buChar char="•"/>
            </a:pPr>
            <a:r>
              <a:rPr lang="en-US" sz="1800" dirty="0" smtClean="0"/>
              <a:t>As soon as voltage on </a:t>
            </a:r>
            <a:r>
              <a:rPr lang="en-US" sz="1800" i="1" dirty="0" smtClean="0"/>
              <a:t>D</a:t>
            </a:r>
            <a:r>
              <a:rPr lang="en-US" sz="1800" baseline="-25000" dirty="0" smtClean="0"/>
              <a:t>2 </a:t>
            </a:r>
            <a:r>
              <a:rPr lang="en-US" sz="1800" dirty="0" smtClean="0"/>
              <a:t>exceeds voltage on </a:t>
            </a:r>
            <a:r>
              <a:rPr lang="en-US" sz="1800" i="1" dirty="0" smtClean="0"/>
              <a:t>D</a:t>
            </a:r>
            <a:r>
              <a:rPr lang="en-US" sz="1800" baseline="-25000" dirty="0" smtClean="0"/>
              <a:t>1 </a:t>
            </a:r>
            <a:r>
              <a:rPr lang="en-US" sz="1800" dirty="0" smtClean="0"/>
              <a:t>, the positive feedback takes over and quickly brings the cell to the new state (</a:t>
            </a:r>
            <a:r>
              <a:rPr lang="en-US" sz="1800" i="1" dirty="0" smtClean="0"/>
              <a:t>D</a:t>
            </a:r>
            <a:r>
              <a:rPr lang="en-US" sz="1800" baseline="-25000" dirty="0" smtClean="0"/>
              <a:t>1 </a:t>
            </a:r>
            <a:r>
              <a:rPr lang="en-US" sz="1800" dirty="0" smtClean="0"/>
              <a:t>=0 , </a:t>
            </a:r>
            <a:r>
              <a:rPr lang="en-US" sz="1800" i="1" dirty="0" smtClean="0"/>
              <a:t>D</a:t>
            </a:r>
            <a:r>
              <a:rPr lang="en-US" sz="1800" baseline="-25000" dirty="0"/>
              <a:t>2</a:t>
            </a:r>
            <a:r>
              <a:rPr lang="en-US" sz="1800" baseline="-25000" dirty="0" smtClean="0"/>
              <a:t> </a:t>
            </a:r>
            <a:r>
              <a:rPr lang="en-US" sz="1800" dirty="0" smtClean="0"/>
              <a:t>=1) .  </a:t>
            </a:r>
          </a:p>
          <a:p>
            <a:pPr marL="342900" lvl="0" indent="-342900" eaLnBrk="1" hangingPunct="1">
              <a:spcBef>
                <a:spcPct val="20000"/>
              </a:spcBef>
              <a:buFontTx/>
              <a:buChar char="•"/>
            </a:pPr>
            <a:endParaRPr lang="en-US" sz="1800" dirty="0" smtClean="0"/>
          </a:p>
        </p:txBody>
      </p:sp>
      <p:grpSp>
        <p:nvGrpSpPr>
          <p:cNvPr id="2" name="Group 13"/>
          <p:cNvGrpSpPr/>
          <p:nvPr/>
        </p:nvGrpSpPr>
        <p:grpSpPr>
          <a:xfrm>
            <a:off x="304800" y="3612107"/>
            <a:ext cx="6553200" cy="2788693"/>
            <a:chOff x="304800" y="3124200"/>
            <a:chExt cx="6553200" cy="2788693"/>
          </a:xfrm>
        </p:grpSpPr>
        <p:pic>
          <p:nvPicPr>
            <p:cNvPr id="21509" name="Picture 4" descr="jae20990_0813"/>
            <p:cNvPicPr>
              <a:picLocks noChangeAspect="1" noChangeArrowheads="1"/>
            </p:cNvPicPr>
            <p:nvPr/>
          </p:nvPicPr>
          <p:blipFill>
            <a:blip r:embed="rId2">
              <a:lum bright="-24000" contrast="54000"/>
            </a:blip>
            <a:srcRect/>
            <a:stretch>
              <a:fillRect/>
            </a:stretch>
          </p:blipFill>
          <p:spPr bwMode="auto">
            <a:xfrm>
              <a:off x="2057400" y="3124200"/>
              <a:ext cx="4800600" cy="2788693"/>
            </a:xfrm>
            <a:prstGeom prst="rect">
              <a:avLst/>
            </a:prstGeom>
            <a:noFill/>
            <a:ln w="9525">
              <a:noFill/>
              <a:miter lim="800000"/>
              <a:headEnd/>
              <a:tailEnd/>
            </a:ln>
          </p:spPr>
        </p:pic>
        <p:sp>
          <p:nvSpPr>
            <p:cNvPr id="9" name="TextBox 8"/>
            <p:cNvSpPr txBox="1"/>
            <p:nvPr/>
          </p:nvSpPr>
          <p:spPr>
            <a:xfrm>
              <a:off x="304800" y="4267200"/>
              <a:ext cx="591353" cy="425750"/>
            </a:xfrm>
            <a:prstGeom prst="rect">
              <a:avLst/>
            </a:prstGeom>
            <a:solidFill>
              <a:srgbClr val="FFC000"/>
            </a:solidFill>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dirty="0" smtClean="0"/>
                <a:t>“0”</a:t>
              </a:r>
              <a:endParaRPr lang="en-US" dirty="0"/>
            </a:p>
          </p:txBody>
        </p:sp>
        <p:sp>
          <p:nvSpPr>
            <p:cNvPr id="10" name="Right Arrow 9"/>
            <p:cNvSpPr/>
            <p:nvPr/>
          </p:nvSpPr>
          <p:spPr bwMode="auto">
            <a:xfrm>
              <a:off x="1295400" y="4343400"/>
              <a:ext cx="457200" cy="3048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sp>
        <p:nvSpPr>
          <p:cNvPr id="14" name="Rounded Rectangle 13"/>
          <p:cNvSpPr/>
          <p:nvPr/>
        </p:nvSpPr>
        <p:spPr bwMode="auto">
          <a:xfrm>
            <a:off x="5570391" y="3886200"/>
            <a:ext cx="457200" cy="381000"/>
          </a:xfrm>
          <a:prstGeom prst="round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5" name="Rounded Rectangle 14"/>
          <p:cNvSpPr/>
          <p:nvPr/>
        </p:nvSpPr>
        <p:spPr bwMode="auto">
          <a:xfrm>
            <a:off x="2849544" y="3875049"/>
            <a:ext cx="457200" cy="381000"/>
          </a:xfrm>
          <a:prstGeom prst="round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7" name="Rounded Rectangle 16"/>
          <p:cNvSpPr/>
          <p:nvPr/>
        </p:nvSpPr>
        <p:spPr bwMode="auto">
          <a:xfrm>
            <a:off x="2435125" y="3449096"/>
            <a:ext cx="422787" cy="381000"/>
          </a:xfrm>
          <a:prstGeom prst="roundRect">
            <a:avLst/>
          </a:prstGeom>
          <a:noFill/>
          <a:ln w="571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8" name="Rounded Rectangle 17"/>
          <p:cNvSpPr/>
          <p:nvPr/>
        </p:nvSpPr>
        <p:spPr bwMode="auto">
          <a:xfrm>
            <a:off x="6024069" y="3505200"/>
            <a:ext cx="422787" cy="381000"/>
          </a:xfrm>
          <a:prstGeom prst="roundRect">
            <a:avLst/>
          </a:prstGeom>
          <a:noFill/>
          <a:ln w="57150" cap="flat" cmpd="sng" algn="ctr">
            <a:solidFill>
              <a:srgbClr val="7030A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9" name="TextBox 18"/>
          <p:cNvSpPr txBox="1"/>
          <p:nvPr/>
        </p:nvSpPr>
        <p:spPr>
          <a:xfrm>
            <a:off x="3581400" y="4721423"/>
            <a:ext cx="457200" cy="307777"/>
          </a:xfrm>
          <a:prstGeom prst="rect">
            <a:avLst/>
          </a:prstGeom>
          <a:solidFill>
            <a:schemeClr val="bg1"/>
          </a:solidFill>
        </p:spPr>
        <p:txBody>
          <a:bodyPr wrap="square" rtlCol="0">
            <a:spAutoFit/>
          </a:bodyPr>
          <a:lstStyle/>
          <a:p>
            <a:r>
              <a:rPr lang="en-US" sz="1400" b="1" dirty="0" smtClean="0">
                <a:solidFill>
                  <a:srgbClr val="00B050"/>
                </a:solidFill>
              </a:rPr>
              <a:t>0V</a:t>
            </a:r>
            <a:endParaRPr lang="en-US" sz="1400" b="1" dirty="0">
              <a:solidFill>
                <a:srgbClr val="00B050"/>
              </a:solidFill>
            </a:endParaRPr>
          </a:p>
        </p:txBody>
      </p:sp>
      <p:sp>
        <p:nvSpPr>
          <p:cNvPr id="16" name="Rounded Rectangle 15"/>
          <p:cNvSpPr/>
          <p:nvPr/>
        </p:nvSpPr>
        <p:spPr bwMode="auto">
          <a:xfrm>
            <a:off x="3625776" y="4658248"/>
            <a:ext cx="346587" cy="659272"/>
          </a:xfrm>
          <a:prstGeom prst="roundRect">
            <a:avLst/>
          </a:prstGeom>
          <a:noFill/>
          <a:ln w="571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0" name="TextBox 19"/>
          <p:cNvSpPr txBox="1"/>
          <p:nvPr/>
        </p:nvSpPr>
        <p:spPr>
          <a:xfrm>
            <a:off x="4867922" y="4724400"/>
            <a:ext cx="457200" cy="307777"/>
          </a:xfrm>
          <a:prstGeom prst="rect">
            <a:avLst/>
          </a:prstGeom>
          <a:solidFill>
            <a:schemeClr val="bg1"/>
          </a:solidFill>
        </p:spPr>
        <p:txBody>
          <a:bodyPr wrap="square" rtlCol="0">
            <a:spAutoFit/>
          </a:bodyPr>
          <a:lstStyle/>
          <a:p>
            <a:r>
              <a:rPr lang="en-US" sz="1400" b="1" dirty="0">
                <a:solidFill>
                  <a:srgbClr val="00B050"/>
                </a:solidFill>
              </a:rPr>
              <a:t>3</a:t>
            </a:r>
            <a:r>
              <a:rPr lang="en-US" sz="1400" b="1" dirty="0" smtClean="0">
                <a:solidFill>
                  <a:srgbClr val="00B050"/>
                </a:solidFill>
              </a:rPr>
              <a:t>V</a:t>
            </a:r>
            <a:endParaRPr lang="en-US" sz="1400" b="1" dirty="0">
              <a:solidFill>
                <a:srgbClr val="00B050"/>
              </a:solidFill>
            </a:endParaRPr>
          </a:p>
        </p:txBody>
      </p:sp>
      <p:sp>
        <p:nvSpPr>
          <p:cNvPr id="13" name="Rounded Rectangle 12"/>
          <p:cNvSpPr/>
          <p:nvPr/>
        </p:nvSpPr>
        <p:spPr bwMode="auto">
          <a:xfrm>
            <a:off x="4911213" y="4699264"/>
            <a:ext cx="346587" cy="655656"/>
          </a:xfrm>
          <a:prstGeom prst="roundRect">
            <a:avLst/>
          </a:prstGeom>
          <a:noFill/>
          <a:ln w="57150" cap="flat" cmpd="sng" algn="ctr">
            <a:solidFill>
              <a:srgbClr val="7030A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2" name="TextBox 21"/>
          <p:cNvSpPr txBox="1"/>
          <p:nvPr/>
        </p:nvSpPr>
        <p:spPr>
          <a:xfrm>
            <a:off x="4149343" y="4770195"/>
            <a:ext cx="611065" cy="461665"/>
          </a:xfrm>
          <a:prstGeom prst="rect">
            <a:avLst/>
          </a:prstGeom>
          <a:solidFill>
            <a:srgbClr val="00B050"/>
          </a:solidFill>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dirty="0" smtClean="0"/>
              <a:t>“0”</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4"/>
          <p:cNvSpPr>
            <a:spLocks noGrp="1"/>
          </p:cNvSpPr>
          <p:nvPr>
            <p:ph type="ftr" sz="quarter" idx="11"/>
          </p:nvPr>
        </p:nvSpPr>
        <p:spPr>
          <a:noFill/>
        </p:spPr>
        <p:txBody>
          <a:bodyPr/>
          <a:lstStyle/>
          <a:p>
            <a:r>
              <a:rPr lang="en-US" smtClean="0">
                <a:ea typeface="ＭＳ Ｐゴシック" charset="-128"/>
              </a:rPr>
              <a:t>NJIT   ECE 271   Dr. Serhiy Levkov</a:t>
            </a:r>
          </a:p>
        </p:txBody>
      </p:sp>
      <p:sp>
        <p:nvSpPr>
          <p:cNvPr id="21507" name="Slide Number Placeholder 5"/>
          <p:cNvSpPr>
            <a:spLocks noGrp="1"/>
          </p:cNvSpPr>
          <p:nvPr>
            <p:ph type="sldNum" sz="quarter" idx="12"/>
          </p:nvPr>
        </p:nvSpPr>
        <p:spPr>
          <a:noFill/>
        </p:spPr>
        <p:txBody>
          <a:bodyPr/>
          <a:lstStyle/>
          <a:p>
            <a:r>
              <a:rPr lang="en-US" smtClean="0"/>
              <a:t> Topic 9</a:t>
            </a:r>
            <a:r>
              <a:rPr lang="en-US" b="1" smtClean="0"/>
              <a:t> - </a:t>
            </a:r>
            <a:fld id="{B213189B-1FC9-459F-8226-C9906984C3DE}" type="slidenum">
              <a:rPr lang="en-US" b="1" smtClean="0"/>
              <a:pPr/>
              <a:t>43</a:t>
            </a:fld>
            <a:endParaRPr lang="en-US" b="1" smtClean="0"/>
          </a:p>
        </p:txBody>
      </p:sp>
      <p:sp>
        <p:nvSpPr>
          <p:cNvPr id="21508" name="Rectangle 2"/>
          <p:cNvSpPr>
            <a:spLocks noGrp="1" noChangeArrowheads="1"/>
          </p:cNvSpPr>
          <p:nvPr>
            <p:ph type="title"/>
          </p:nvPr>
        </p:nvSpPr>
        <p:spPr>
          <a:xfrm>
            <a:off x="685800" y="-76200"/>
            <a:ext cx="7772400" cy="990600"/>
          </a:xfrm>
        </p:spPr>
        <p:txBody>
          <a:bodyPr/>
          <a:lstStyle/>
          <a:p>
            <a:pPr eaLnBrk="1" hangingPunct="1"/>
            <a:r>
              <a:rPr lang="en-US" smtClean="0"/>
              <a:t>The Write Operation of a 6-T Cell</a:t>
            </a:r>
          </a:p>
        </p:txBody>
      </p:sp>
      <p:pic>
        <p:nvPicPr>
          <p:cNvPr id="21511" name="Picture 7" descr="fig0814"/>
          <p:cNvPicPr>
            <a:picLocks noChangeAspect="1" noChangeArrowheads="1"/>
          </p:cNvPicPr>
          <p:nvPr/>
        </p:nvPicPr>
        <p:blipFill>
          <a:blip r:embed="rId2"/>
          <a:srcRect/>
          <a:stretch>
            <a:fillRect/>
          </a:stretch>
        </p:blipFill>
        <p:spPr bwMode="auto">
          <a:xfrm>
            <a:off x="914400" y="2057400"/>
            <a:ext cx="6096000" cy="346184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4"/>
          <p:cNvSpPr>
            <a:spLocks noGrp="1"/>
          </p:cNvSpPr>
          <p:nvPr>
            <p:ph type="ftr" sz="quarter" idx="11"/>
          </p:nvPr>
        </p:nvSpPr>
        <p:spPr>
          <a:noFill/>
        </p:spPr>
        <p:txBody>
          <a:bodyPr/>
          <a:lstStyle/>
          <a:p>
            <a:r>
              <a:rPr lang="en-US" smtClean="0">
                <a:ea typeface="ＭＳ Ｐゴシック" charset="-128"/>
              </a:rPr>
              <a:t>NJIT   ECE 271   Dr. Serhiy Levkov</a:t>
            </a:r>
          </a:p>
        </p:txBody>
      </p:sp>
      <p:sp>
        <p:nvSpPr>
          <p:cNvPr id="22531" name="Slide Number Placeholder 5"/>
          <p:cNvSpPr>
            <a:spLocks noGrp="1"/>
          </p:cNvSpPr>
          <p:nvPr>
            <p:ph type="sldNum" sz="quarter" idx="12"/>
          </p:nvPr>
        </p:nvSpPr>
        <p:spPr>
          <a:noFill/>
        </p:spPr>
        <p:txBody>
          <a:bodyPr/>
          <a:lstStyle/>
          <a:p>
            <a:r>
              <a:rPr lang="en-US" smtClean="0"/>
              <a:t> Topic 9</a:t>
            </a:r>
            <a:r>
              <a:rPr lang="en-US" b="1" smtClean="0"/>
              <a:t> - </a:t>
            </a:r>
            <a:fld id="{5C066ED3-AEB7-4EA6-9D27-1FD089E08A6D}" type="slidenum">
              <a:rPr lang="en-US" b="1" smtClean="0"/>
              <a:pPr/>
              <a:t>44</a:t>
            </a:fld>
            <a:endParaRPr lang="en-US" b="1" smtClean="0"/>
          </a:p>
        </p:txBody>
      </p:sp>
      <p:sp>
        <p:nvSpPr>
          <p:cNvPr id="22532" name="Rectangle 2"/>
          <p:cNvSpPr>
            <a:spLocks noGrp="1" noChangeArrowheads="1"/>
          </p:cNvSpPr>
          <p:nvPr>
            <p:ph type="title"/>
          </p:nvPr>
        </p:nvSpPr>
        <p:spPr>
          <a:xfrm>
            <a:off x="685800" y="0"/>
            <a:ext cx="7772400" cy="838200"/>
          </a:xfrm>
        </p:spPr>
        <p:txBody>
          <a:bodyPr/>
          <a:lstStyle/>
          <a:p>
            <a:pPr eaLnBrk="1" hangingPunct="1"/>
            <a:r>
              <a:rPr lang="en-US" dirty="0" smtClean="0"/>
              <a:t>Dynamic Memory Cells</a:t>
            </a:r>
          </a:p>
        </p:txBody>
      </p:sp>
      <p:sp>
        <p:nvSpPr>
          <p:cNvPr id="22533" name="Rectangle 3"/>
          <p:cNvSpPr>
            <a:spLocks noGrp="1" noChangeArrowheads="1"/>
          </p:cNvSpPr>
          <p:nvPr>
            <p:ph type="body" idx="1"/>
          </p:nvPr>
        </p:nvSpPr>
        <p:spPr>
          <a:xfrm>
            <a:off x="381000" y="914400"/>
            <a:ext cx="8153400" cy="2743200"/>
          </a:xfrm>
        </p:spPr>
        <p:txBody>
          <a:bodyPr/>
          <a:lstStyle/>
          <a:p>
            <a:pPr eaLnBrk="1" hangingPunct="1"/>
            <a:r>
              <a:rPr lang="en-US" sz="1800" dirty="0" smtClean="0"/>
              <a:t>In the static memory cell, the data can be stored indefinitely as long as power is applied.</a:t>
            </a:r>
          </a:p>
          <a:p>
            <a:pPr eaLnBrk="1" hangingPunct="1"/>
            <a:r>
              <a:rPr lang="en-US" sz="1800" dirty="0" smtClean="0"/>
              <a:t>The pay for this convenience is the amount of transistors --  6 per cell. </a:t>
            </a:r>
          </a:p>
          <a:p>
            <a:pPr eaLnBrk="1" hangingPunct="1"/>
            <a:r>
              <a:rPr lang="en-US" sz="1800" dirty="0" smtClean="0"/>
              <a:t>If we drop this requirements, we can create a dynamic memory cell with one transistor  -- the 1-T cell, which uses a capacitor as a storage element, where data is represented as either a presence or absence of a charge (below)</a:t>
            </a:r>
          </a:p>
          <a:p>
            <a:pPr eaLnBrk="1" hangingPunct="1"/>
            <a:r>
              <a:rPr lang="en-US" sz="1800" dirty="0" smtClean="0"/>
              <a:t>However, due to leakage currents in </a:t>
            </a:r>
            <a:r>
              <a:rPr lang="en-US" sz="1800" i="1" dirty="0" smtClean="0"/>
              <a:t>M</a:t>
            </a:r>
            <a:r>
              <a:rPr lang="en-US" sz="1800" baseline="-25000" dirty="0" smtClean="0"/>
              <a:t>A</a:t>
            </a:r>
            <a:r>
              <a:rPr lang="en-US" sz="1800" dirty="0" smtClean="0"/>
              <a:t>, the data will eventually be lost, hence it needs to be refreshed (read and then written back) periodically. </a:t>
            </a:r>
          </a:p>
        </p:txBody>
      </p:sp>
      <p:pic>
        <p:nvPicPr>
          <p:cNvPr id="22534" name="Picture 4" descr="jae20990_0815"/>
          <p:cNvPicPr>
            <a:picLocks noChangeAspect="1" noChangeArrowheads="1"/>
          </p:cNvPicPr>
          <p:nvPr/>
        </p:nvPicPr>
        <p:blipFill>
          <a:blip r:embed="rId2">
            <a:lum bright="-18000" contrast="42000"/>
          </a:blip>
          <a:srcRect/>
          <a:stretch>
            <a:fillRect/>
          </a:stretch>
        </p:blipFill>
        <p:spPr bwMode="auto">
          <a:xfrm>
            <a:off x="2362200" y="3657600"/>
            <a:ext cx="4445000" cy="26400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4"/>
          <p:cNvSpPr>
            <a:spLocks noGrp="1"/>
          </p:cNvSpPr>
          <p:nvPr>
            <p:ph type="ftr" sz="quarter" idx="11"/>
          </p:nvPr>
        </p:nvSpPr>
        <p:spPr>
          <a:noFill/>
        </p:spPr>
        <p:txBody>
          <a:bodyPr/>
          <a:lstStyle/>
          <a:p>
            <a:r>
              <a:rPr lang="en-US" smtClean="0">
                <a:ea typeface="ＭＳ Ｐゴシック" charset="-128"/>
              </a:rPr>
              <a:t>NJIT   ECE 271   Dr. Serhiy Levkov</a:t>
            </a:r>
          </a:p>
        </p:txBody>
      </p:sp>
      <p:sp>
        <p:nvSpPr>
          <p:cNvPr id="23555" name="Slide Number Placeholder 5"/>
          <p:cNvSpPr>
            <a:spLocks noGrp="1"/>
          </p:cNvSpPr>
          <p:nvPr>
            <p:ph type="sldNum" sz="quarter" idx="12"/>
          </p:nvPr>
        </p:nvSpPr>
        <p:spPr>
          <a:noFill/>
        </p:spPr>
        <p:txBody>
          <a:bodyPr/>
          <a:lstStyle/>
          <a:p>
            <a:r>
              <a:rPr lang="en-US" smtClean="0"/>
              <a:t> Topic 9</a:t>
            </a:r>
            <a:r>
              <a:rPr lang="en-US" b="1" smtClean="0"/>
              <a:t> - </a:t>
            </a:r>
            <a:fld id="{843BB18D-DA33-486C-8477-D4E5DA6C7B95}" type="slidenum">
              <a:rPr lang="en-US" b="1" smtClean="0"/>
              <a:pPr/>
              <a:t>45</a:t>
            </a:fld>
            <a:endParaRPr lang="en-US" b="1" smtClean="0"/>
          </a:p>
        </p:txBody>
      </p:sp>
      <p:sp>
        <p:nvSpPr>
          <p:cNvPr id="23556" name="Rectangle 2"/>
          <p:cNvSpPr>
            <a:spLocks noGrp="1" noChangeArrowheads="1"/>
          </p:cNvSpPr>
          <p:nvPr>
            <p:ph type="title"/>
          </p:nvPr>
        </p:nvSpPr>
        <p:spPr>
          <a:xfrm>
            <a:off x="685800" y="0"/>
            <a:ext cx="7772400" cy="762000"/>
          </a:xfrm>
        </p:spPr>
        <p:txBody>
          <a:bodyPr/>
          <a:lstStyle/>
          <a:p>
            <a:pPr eaLnBrk="1" hangingPunct="1"/>
            <a:r>
              <a:rPr lang="en-US" dirty="0" smtClean="0"/>
              <a:t>Data Storage in a 1-T Cell</a:t>
            </a:r>
          </a:p>
        </p:txBody>
      </p:sp>
      <p:pic>
        <p:nvPicPr>
          <p:cNvPr id="23557" name="Picture 4" descr="jae20990_0816a"/>
          <p:cNvPicPr>
            <a:picLocks noChangeAspect="1" noChangeArrowheads="1"/>
          </p:cNvPicPr>
          <p:nvPr/>
        </p:nvPicPr>
        <p:blipFill>
          <a:blip r:embed="rId2">
            <a:lum bright="-24000" contrast="48000"/>
          </a:blip>
          <a:srcRect/>
          <a:stretch>
            <a:fillRect/>
          </a:stretch>
        </p:blipFill>
        <p:spPr bwMode="auto">
          <a:xfrm>
            <a:off x="5715000" y="2057400"/>
            <a:ext cx="2895600" cy="2022475"/>
          </a:xfrm>
          <a:prstGeom prst="rect">
            <a:avLst/>
          </a:prstGeom>
          <a:noFill/>
          <a:ln w="9525">
            <a:noFill/>
            <a:miter lim="800000"/>
            <a:headEnd/>
            <a:tailEnd/>
          </a:ln>
        </p:spPr>
      </p:pic>
      <p:sp>
        <p:nvSpPr>
          <p:cNvPr id="11" name="Rectangle 3"/>
          <p:cNvSpPr txBox="1">
            <a:spLocks noChangeArrowheads="1"/>
          </p:cNvSpPr>
          <p:nvPr/>
        </p:nvSpPr>
        <p:spPr bwMode="auto">
          <a:xfrm>
            <a:off x="381000" y="914400"/>
            <a:ext cx="8153400"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A “0” is represented by 0V,</a:t>
            </a:r>
            <a:r>
              <a:rPr kumimoji="0" lang="en-US" sz="1800" b="0" i="0" u="none" strike="noStrike" kern="0" cap="none" spc="0" normalizeH="0" noProof="0" dirty="0" smtClean="0">
                <a:ln>
                  <a:noFill/>
                </a:ln>
                <a:solidFill>
                  <a:schemeClr val="tx1"/>
                </a:solidFill>
                <a:effectLst/>
                <a:uLnTx/>
                <a:uFillTx/>
                <a:latin typeface="+mn-lt"/>
                <a:ea typeface="ＭＳ Ｐゴシック" charset="-128"/>
                <a:cs typeface="ＭＳ Ｐゴシック" charset="-128"/>
              </a:rPr>
              <a:t> and a “1” by </a:t>
            </a:r>
            <a:r>
              <a:rPr kumimoji="0" lang="en-US" sz="1800" b="0" i="1" u="none" strike="noStrike" kern="0" cap="none" spc="0" normalizeH="0" noProof="0" dirty="0" smtClean="0">
                <a:ln>
                  <a:noFill/>
                </a:ln>
                <a:solidFill>
                  <a:schemeClr val="tx1"/>
                </a:solidFill>
                <a:effectLst/>
                <a:uLnTx/>
                <a:uFillTx/>
                <a:latin typeface="+mn-lt"/>
                <a:ea typeface="ＭＳ Ｐゴシック" charset="-128"/>
                <a:cs typeface="ＭＳ Ｐゴシック" charset="-128"/>
              </a:rPr>
              <a:t>V</a:t>
            </a:r>
            <a:r>
              <a:rPr kumimoji="0" lang="en-US" sz="1800" b="0" i="1" u="none" strike="noStrike" kern="0" cap="none" spc="0" normalizeH="0" baseline="-25000" noProof="0" dirty="0" smtClean="0">
                <a:ln>
                  <a:noFill/>
                </a:ln>
                <a:solidFill>
                  <a:schemeClr val="tx1"/>
                </a:solidFill>
                <a:effectLst/>
                <a:uLnTx/>
                <a:uFillTx/>
                <a:latin typeface="+mn-lt"/>
                <a:ea typeface="ＭＳ Ｐゴシック" charset="-128"/>
                <a:cs typeface="ＭＳ Ｐゴシック" charset="-128"/>
              </a:rPr>
              <a:t>H</a:t>
            </a: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a:t>
            </a:r>
          </a:p>
          <a:p>
            <a:pPr marL="342900" lvl="0" indent="-342900" eaLnBrk="1" hangingPunct="1">
              <a:spcBef>
                <a:spcPct val="20000"/>
              </a:spcBef>
              <a:buFontTx/>
              <a:buChar char="•"/>
            </a:pPr>
            <a:r>
              <a:rPr lang="en-US" sz="1800" kern="0" dirty="0" smtClean="0">
                <a:latin typeface="+mn-lt"/>
                <a:cs typeface="ＭＳ Ｐゴシック" charset="-128"/>
              </a:rPr>
              <a:t>The data are written into 1-T cell by placing the desired voltage level on the single </a:t>
            </a:r>
            <a:r>
              <a:rPr lang="en-US" sz="1800" kern="0" dirty="0" err="1" smtClean="0">
                <a:latin typeface="+mn-lt"/>
                <a:cs typeface="ＭＳ Ｐゴシック" charset="-128"/>
              </a:rPr>
              <a:t>bitline</a:t>
            </a:r>
            <a:r>
              <a:rPr lang="en-US" sz="1800" kern="0" dirty="0" smtClean="0">
                <a:latin typeface="+mn-lt"/>
                <a:cs typeface="ＭＳ Ｐゴシック" charset="-128"/>
              </a:rPr>
              <a:t> and turning on access transistor </a:t>
            </a:r>
            <a:r>
              <a:rPr lang="en-US" sz="1800" i="1" dirty="0" smtClean="0"/>
              <a:t>M</a:t>
            </a:r>
            <a:r>
              <a:rPr lang="en-US" sz="1800" baseline="-25000" dirty="0" smtClean="0"/>
              <a:t>A</a:t>
            </a:r>
            <a:r>
              <a:rPr lang="en-US" sz="1800" dirty="0" smtClean="0"/>
              <a:t>.</a:t>
            </a:r>
            <a:r>
              <a:rPr lang="en-US" sz="1800" kern="0" dirty="0" smtClean="0">
                <a:latin typeface="+mn-lt"/>
                <a:cs typeface="ＭＳ Ｐゴシック" charset="-128"/>
              </a:rPr>
              <a:t> </a:t>
            </a:r>
            <a:endParaRPr kumimoji="0" lang="en-US" sz="1800" b="0" i="0" u="none" strike="noStrike" kern="0" cap="none" spc="0" normalizeH="0" noProof="0" dirty="0" smtClean="0">
              <a:ln>
                <a:noFill/>
              </a:ln>
              <a:solidFill>
                <a:schemeClr val="tx1"/>
              </a:solidFill>
              <a:effectLst/>
              <a:uLnTx/>
              <a:uFillTx/>
              <a:latin typeface="+mn-lt"/>
              <a:ea typeface="ＭＳ Ｐゴシック" charset="-128"/>
              <a:cs typeface="ＭＳ Ｐゴシック" charset="-128"/>
            </a:endParaRPr>
          </a:p>
          <a:p>
            <a:pPr marL="342900" lvl="0" indent="-342900" eaLnBrk="1" hangingPunct="1">
              <a:spcBef>
                <a:spcPct val="20000"/>
              </a:spcBef>
              <a:buFontTx/>
              <a:buChar char="•"/>
            </a:pPr>
            <a:endParaRPr kumimoji="0" lang="en-US" sz="1800" b="0" i="0" u="none" strike="noStrike" kern="0" cap="none" spc="0" normalizeH="0" noProof="0" dirty="0" smtClean="0">
              <a:ln>
                <a:noFill/>
              </a:ln>
              <a:solidFill>
                <a:schemeClr val="tx1"/>
              </a:solidFill>
              <a:effectLst/>
              <a:uLnTx/>
              <a:uFillTx/>
              <a:latin typeface="+mn-lt"/>
              <a:ea typeface="ＭＳ Ｐゴシック" charset="-128"/>
              <a:cs typeface="ＭＳ Ｐゴシック" charset="-128"/>
            </a:endParaRPr>
          </a:p>
          <a:p>
            <a:pPr marL="342900" lvl="0" indent="-342900" eaLnBrk="1" hangingPunct="1">
              <a:spcBef>
                <a:spcPct val="20000"/>
              </a:spcBef>
              <a:buFontTx/>
              <a:buChar char="•"/>
            </a:pPr>
            <a:endPar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endParaRPr>
          </a:p>
        </p:txBody>
      </p:sp>
      <p:pic>
        <p:nvPicPr>
          <p:cNvPr id="25601" name="Picture 1"/>
          <p:cNvPicPr>
            <a:picLocks noChangeAspect="1" noChangeArrowheads="1"/>
          </p:cNvPicPr>
          <p:nvPr/>
        </p:nvPicPr>
        <p:blipFill>
          <a:blip r:embed="rId3"/>
          <a:srcRect/>
          <a:stretch>
            <a:fillRect/>
          </a:stretch>
        </p:blipFill>
        <p:spPr bwMode="auto">
          <a:xfrm>
            <a:off x="5584902" y="2652132"/>
            <a:ext cx="409575" cy="447675"/>
          </a:xfrm>
          <a:prstGeom prst="rect">
            <a:avLst/>
          </a:prstGeom>
          <a:noFill/>
          <a:ln w="9525">
            <a:noFill/>
            <a:miter lim="800000"/>
            <a:headEnd/>
            <a:tailEnd/>
          </a:ln>
        </p:spPr>
      </p:pic>
      <p:pic>
        <p:nvPicPr>
          <p:cNvPr id="21" name="Picture 1"/>
          <p:cNvPicPr>
            <a:picLocks noChangeAspect="1" noChangeArrowheads="1"/>
          </p:cNvPicPr>
          <p:nvPr/>
        </p:nvPicPr>
        <p:blipFill>
          <a:blip r:embed="rId3"/>
          <a:srcRect/>
          <a:stretch>
            <a:fillRect/>
          </a:stretch>
        </p:blipFill>
        <p:spPr bwMode="auto">
          <a:xfrm>
            <a:off x="7201830" y="1828800"/>
            <a:ext cx="409575" cy="447675"/>
          </a:xfrm>
          <a:prstGeom prst="rect">
            <a:avLst/>
          </a:prstGeom>
          <a:noFill/>
          <a:ln w="9525">
            <a:noFill/>
            <a:miter lim="800000"/>
            <a:headEnd/>
            <a:tailEnd/>
          </a:ln>
        </p:spPr>
      </p:pic>
      <p:pic>
        <p:nvPicPr>
          <p:cNvPr id="15" name="Picture 1"/>
          <p:cNvPicPr>
            <a:picLocks noChangeAspect="1" noChangeArrowheads="1"/>
          </p:cNvPicPr>
          <p:nvPr/>
        </p:nvPicPr>
        <p:blipFill>
          <a:blip r:embed="rId3"/>
          <a:srcRect/>
          <a:stretch>
            <a:fillRect/>
          </a:stretch>
        </p:blipFill>
        <p:spPr bwMode="auto">
          <a:xfrm>
            <a:off x="6672145" y="2637264"/>
            <a:ext cx="206297" cy="167267"/>
          </a:xfrm>
          <a:prstGeom prst="rect">
            <a:avLst/>
          </a:prstGeom>
          <a:noFill/>
          <a:ln w="9525">
            <a:noFill/>
            <a:miter lim="800000"/>
            <a:headEnd/>
            <a:tailEnd/>
          </a:ln>
        </p:spPr>
      </p:pic>
      <p:pic>
        <p:nvPicPr>
          <p:cNvPr id="20" name="Picture 1"/>
          <p:cNvPicPr>
            <a:picLocks noChangeAspect="1" noChangeArrowheads="1"/>
          </p:cNvPicPr>
          <p:nvPr/>
        </p:nvPicPr>
        <p:blipFill>
          <a:blip r:embed="rId3"/>
          <a:srcRect/>
          <a:stretch>
            <a:fillRect/>
          </a:stretch>
        </p:blipFill>
        <p:spPr bwMode="auto">
          <a:xfrm>
            <a:off x="7309633" y="2590800"/>
            <a:ext cx="206297" cy="16726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4"/>
          <p:cNvSpPr>
            <a:spLocks noGrp="1"/>
          </p:cNvSpPr>
          <p:nvPr>
            <p:ph type="ftr" sz="quarter" idx="11"/>
          </p:nvPr>
        </p:nvSpPr>
        <p:spPr>
          <a:noFill/>
        </p:spPr>
        <p:txBody>
          <a:bodyPr/>
          <a:lstStyle/>
          <a:p>
            <a:r>
              <a:rPr lang="en-US" smtClean="0">
                <a:ea typeface="ＭＳ Ｐゴシック" charset="-128"/>
              </a:rPr>
              <a:t>NJIT   ECE 271   Dr. Serhiy Levkov</a:t>
            </a:r>
          </a:p>
        </p:txBody>
      </p:sp>
      <p:sp>
        <p:nvSpPr>
          <p:cNvPr id="23555" name="Slide Number Placeholder 5"/>
          <p:cNvSpPr>
            <a:spLocks noGrp="1"/>
          </p:cNvSpPr>
          <p:nvPr>
            <p:ph type="sldNum" sz="quarter" idx="12"/>
          </p:nvPr>
        </p:nvSpPr>
        <p:spPr>
          <a:noFill/>
        </p:spPr>
        <p:txBody>
          <a:bodyPr/>
          <a:lstStyle/>
          <a:p>
            <a:r>
              <a:rPr lang="en-US" smtClean="0"/>
              <a:t> Topic 9</a:t>
            </a:r>
            <a:r>
              <a:rPr lang="en-US" b="1" smtClean="0"/>
              <a:t> - </a:t>
            </a:r>
            <a:fld id="{843BB18D-DA33-486C-8477-D4E5DA6C7B95}" type="slidenum">
              <a:rPr lang="en-US" b="1" smtClean="0"/>
              <a:pPr/>
              <a:t>46</a:t>
            </a:fld>
            <a:endParaRPr lang="en-US" b="1" smtClean="0"/>
          </a:p>
        </p:txBody>
      </p:sp>
      <p:sp>
        <p:nvSpPr>
          <p:cNvPr id="23556" name="Rectangle 2"/>
          <p:cNvSpPr>
            <a:spLocks noGrp="1" noChangeArrowheads="1"/>
          </p:cNvSpPr>
          <p:nvPr>
            <p:ph type="title"/>
          </p:nvPr>
        </p:nvSpPr>
        <p:spPr>
          <a:xfrm>
            <a:off x="685800" y="0"/>
            <a:ext cx="7772400" cy="762000"/>
          </a:xfrm>
        </p:spPr>
        <p:txBody>
          <a:bodyPr/>
          <a:lstStyle/>
          <a:p>
            <a:pPr eaLnBrk="1" hangingPunct="1"/>
            <a:r>
              <a:rPr lang="en-US" dirty="0" smtClean="0"/>
              <a:t>The Write Operation in a 1-T Cell</a:t>
            </a:r>
          </a:p>
        </p:txBody>
      </p:sp>
      <p:pic>
        <p:nvPicPr>
          <p:cNvPr id="23557" name="Picture 4" descr="jae20990_0816a"/>
          <p:cNvPicPr>
            <a:picLocks noChangeAspect="1" noChangeArrowheads="1"/>
          </p:cNvPicPr>
          <p:nvPr/>
        </p:nvPicPr>
        <p:blipFill>
          <a:blip r:embed="rId2">
            <a:lum bright="-24000" contrast="48000"/>
          </a:blip>
          <a:srcRect/>
          <a:stretch>
            <a:fillRect/>
          </a:stretch>
        </p:blipFill>
        <p:spPr bwMode="auto">
          <a:xfrm>
            <a:off x="5715000" y="2057400"/>
            <a:ext cx="2895600" cy="2022475"/>
          </a:xfrm>
          <a:prstGeom prst="rect">
            <a:avLst/>
          </a:prstGeom>
          <a:noFill/>
          <a:ln w="9525">
            <a:noFill/>
            <a:miter lim="800000"/>
            <a:headEnd/>
            <a:tailEnd/>
          </a:ln>
        </p:spPr>
      </p:pic>
      <p:sp>
        <p:nvSpPr>
          <p:cNvPr id="11" name="Rectangle 3"/>
          <p:cNvSpPr txBox="1">
            <a:spLocks noChangeArrowheads="1"/>
          </p:cNvSpPr>
          <p:nvPr/>
        </p:nvSpPr>
        <p:spPr bwMode="auto">
          <a:xfrm>
            <a:off x="381000" y="914400"/>
            <a:ext cx="8153400"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A “0” is represented by 0V,</a:t>
            </a:r>
            <a:r>
              <a:rPr kumimoji="0" lang="en-US" sz="1800" b="0" i="0" u="none" strike="noStrike" kern="0" cap="none" spc="0" normalizeH="0" noProof="0" dirty="0" smtClean="0">
                <a:ln>
                  <a:noFill/>
                </a:ln>
                <a:solidFill>
                  <a:schemeClr val="tx1"/>
                </a:solidFill>
                <a:effectLst/>
                <a:uLnTx/>
                <a:uFillTx/>
                <a:latin typeface="+mn-lt"/>
                <a:ea typeface="ＭＳ Ｐゴシック" charset="-128"/>
                <a:cs typeface="ＭＳ Ｐゴシック" charset="-128"/>
              </a:rPr>
              <a:t> and a “1” by </a:t>
            </a:r>
            <a:r>
              <a:rPr kumimoji="0" lang="en-US" sz="1800" b="0" i="1" u="none" strike="noStrike" kern="0" cap="none" spc="0" normalizeH="0" noProof="0" dirty="0" smtClean="0">
                <a:ln>
                  <a:noFill/>
                </a:ln>
                <a:solidFill>
                  <a:schemeClr val="tx1"/>
                </a:solidFill>
                <a:effectLst/>
                <a:uLnTx/>
                <a:uFillTx/>
                <a:latin typeface="+mn-lt"/>
                <a:ea typeface="ＭＳ Ｐゴシック" charset="-128"/>
                <a:cs typeface="ＭＳ Ｐゴシック" charset="-128"/>
              </a:rPr>
              <a:t>V</a:t>
            </a:r>
            <a:r>
              <a:rPr kumimoji="0" lang="en-US" sz="1800" b="0" i="1" u="none" strike="noStrike" kern="0" cap="none" spc="0" normalizeH="0" baseline="-25000" noProof="0" dirty="0" smtClean="0">
                <a:ln>
                  <a:noFill/>
                </a:ln>
                <a:solidFill>
                  <a:schemeClr val="tx1"/>
                </a:solidFill>
                <a:effectLst/>
                <a:uLnTx/>
                <a:uFillTx/>
                <a:latin typeface="+mn-lt"/>
                <a:ea typeface="ＭＳ Ｐゴシック" charset="-128"/>
                <a:cs typeface="ＭＳ Ｐゴシック" charset="-128"/>
              </a:rPr>
              <a:t>H</a:t>
            </a: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a:t>
            </a:r>
          </a:p>
          <a:p>
            <a:pPr marL="342900" lvl="0" indent="-342900" eaLnBrk="1" hangingPunct="1">
              <a:spcBef>
                <a:spcPct val="20000"/>
              </a:spcBef>
              <a:buFontTx/>
              <a:buChar char="•"/>
            </a:pPr>
            <a:r>
              <a:rPr lang="en-US" sz="1800" kern="0" dirty="0" smtClean="0">
                <a:latin typeface="+mn-lt"/>
                <a:cs typeface="ＭＳ Ｐゴシック" charset="-128"/>
              </a:rPr>
              <a:t>The data are written into 1-T cell by placing the desired voltage level on the single </a:t>
            </a:r>
            <a:r>
              <a:rPr lang="en-US" sz="1800" kern="0" dirty="0" err="1" smtClean="0">
                <a:latin typeface="+mn-lt"/>
                <a:cs typeface="ＭＳ Ｐゴシック" charset="-128"/>
              </a:rPr>
              <a:t>bitline</a:t>
            </a:r>
            <a:r>
              <a:rPr lang="en-US" sz="1800" kern="0" dirty="0" smtClean="0">
                <a:latin typeface="+mn-lt"/>
                <a:cs typeface="ＭＳ Ｐゴシック" charset="-128"/>
              </a:rPr>
              <a:t> and turning on access transistor </a:t>
            </a:r>
            <a:r>
              <a:rPr lang="en-US" sz="1800" i="1" dirty="0" smtClean="0"/>
              <a:t>M</a:t>
            </a:r>
            <a:r>
              <a:rPr lang="en-US" sz="1800" baseline="-25000" dirty="0" smtClean="0"/>
              <a:t>A</a:t>
            </a:r>
            <a:r>
              <a:rPr lang="en-US" sz="1800" dirty="0" smtClean="0"/>
              <a:t>.</a:t>
            </a:r>
            <a:r>
              <a:rPr lang="en-US" sz="1800" kern="0" dirty="0" smtClean="0">
                <a:latin typeface="+mn-lt"/>
                <a:cs typeface="ＭＳ Ｐゴシック" charset="-128"/>
              </a:rPr>
              <a:t> </a:t>
            </a:r>
            <a:endParaRPr kumimoji="0" lang="en-US" sz="1800" b="0" i="0" u="none" strike="noStrike" kern="0" cap="none" spc="0" normalizeH="0" noProof="0" dirty="0" smtClean="0">
              <a:ln>
                <a:noFill/>
              </a:ln>
              <a:solidFill>
                <a:schemeClr val="tx1"/>
              </a:solidFill>
              <a:effectLst/>
              <a:uLnTx/>
              <a:uFillTx/>
              <a:latin typeface="+mn-lt"/>
              <a:ea typeface="ＭＳ Ｐゴシック" charset="-128"/>
              <a:cs typeface="ＭＳ Ｐゴシック" charset="-128"/>
            </a:endParaRPr>
          </a:p>
          <a:p>
            <a:pPr marL="342900" lvl="0" indent="-342900" eaLnBrk="1" hangingPunct="1">
              <a:spcBef>
                <a:spcPct val="20000"/>
              </a:spcBef>
              <a:buFontTx/>
              <a:buChar char="•"/>
            </a:pPr>
            <a:endParaRPr kumimoji="0" lang="en-US" sz="1800" b="0" i="0" u="none" strike="noStrike" kern="0" cap="none" spc="0" normalizeH="0" noProof="0" dirty="0" smtClean="0">
              <a:ln>
                <a:noFill/>
              </a:ln>
              <a:solidFill>
                <a:schemeClr val="tx1"/>
              </a:solidFill>
              <a:effectLst/>
              <a:uLnTx/>
              <a:uFillTx/>
              <a:latin typeface="+mn-lt"/>
              <a:ea typeface="ＭＳ Ｐゴシック" charset="-128"/>
              <a:cs typeface="ＭＳ Ｐゴシック" charset="-128"/>
            </a:endParaRPr>
          </a:p>
          <a:p>
            <a:pPr marL="342900" lvl="0" indent="-342900" eaLnBrk="1" hangingPunct="1">
              <a:spcBef>
                <a:spcPct val="20000"/>
              </a:spcBef>
              <a:buFontTx/>
              <a:buChar char="•"/>
            </a:pPr>
            <a:endPar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endParaRPr>
          </a:p>
        </p:txBody>
      </p:sp>
      <p:sp>
        <p:nvSpPr>
          <p:cNvPr id="12" name="Rectangle 3"/>
          <p:cNvSpPr txBox="1">
            <a:spLocks noChangeArrowheads="1"/>
          </p:cNvSpPr>
          <p:nvPr/>
        </p:nvSpPr>
        <p:spPr bwMode="auto">
          <a:xfrm>
            <a:off x="381000" y="2209800"/>
            <a:ext cx="50292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pPr>
            <a:r>
              <a:rPr kumimoji="0" lang="en-US" sz="1800" b="1"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Storing a</a:t>
            </a:r>
            <a:r>
              <a:rPr kumimoji="0" lang="en-US" sz="1800" b="1" i="0" u="none" strike="noStrike" kern="0" cap="none" spc="0" normalizeH="0" noProof="0" dirty="0" smtClean="0">
                <a:ln>
                  <a:noFill/>
                </a:ln>
                <a:solidFill>
                  <a:schemeClr val="tx1"/>
                </a:solidFill>
                <a:effectLst/>
                <a:uLnTx/>
                <a:uFillTx/>
                <a:latin typeface="+mn-lt"/>
                <a:ea typeface="ＭＳ Ｐゴシック" charset="-128"/>
                <a:cs typeface="ＭＳ Ｐゴシック" charset="-128"/>
              </a:rPr>
              <a:t> “0”</a:t>
            </a:r>
          </a:p>
          <a:p>
            <a:pPr marL="342900" lvl="0" indent="-342900" eaLnBrk="1" hangingPunct="1">
              <a:spcBef>
                <a:spcPct val="20000"/>
              </a:spcBef>
              <a:buFontTx/>
              <a:buChar char="•"/>
            </a:pPr>
            <a:endPar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endParaRPr>
          </a:p>
        </p:txBody>
      </p:sp>
      <p:sp>
        <p:nvSpPr>
          <p:cNvPr id="18" name="TextBox 17"/>
          <p:cNvSpPr txBox="1"/>
          <p:nvPr/>
        </p:nvSpPr>
        <p:spPr>
          <a:xfrm>
            <a:off x="4495800" y="2133600"/>
            <a:ext cx="591353" cy="425750"/>
          </a:xfrm>
          <a:prstGeom prst="rect">
            <a:avLst/>
          </a:prstGeom>
          <a:solidFill>
            <a:srgbClr val="FFC000"/>
          </a:solidFill>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dirty="0" smtClean="0"/>
              <a:t>“0”</a:t>
            </a:r>
            <a:endParaRPr lang="en-US" dirty="0"/>
          </a:p>
        </p:txBody>
      </p:sp>
      <p:sp>
        <p:nvSpPr>
          <p:cNvPr id="19" name="Right Arrow 18"/>
          <p:cNvSpPr/>
          <p:nvPr/>
        </p:nvSpPr>
        <p:spPr bwMode="auto">
          <a:xfrm>
            <a:off x="5334000" y="2209800"/>
            <a:ext cx="381000" cy="2286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pic>
        <p:nvPicPr>
          <p:cNvPr id="25601" name="Picture 1"/>
          <p:cNvPicPr>
            <a:picLocks noChangeAspect="1" noChangeArrowheads="1"/>
          </p:cNvPicPr>
          <p:nvPr/>
        </p:nvPicPr>
        <p:blipFill>
          <a:blip r:embed="rId3"/>
          <a:srcRect/>
          <a:stretch>
            <a:fillRect/>
          </a:stretch>
        </p:blipFill>
        <p:spPr bwMode="auto">
          <a:xfrm>
            <a:off x="5584902" y="2652132"/>
            <a:ext cx="409575" cy="447675"/>
          </a:xfrm>
          <a:prstGeom prst="rect">
            <a:avLst/>
          </a:prstGeom>
          <a:noFill/>
          <a:ln w="9525">
            <a:noFill/>
            <a:miter lim="800000"/>
            <a:headEnd/>
            <a:tailEnd/>
          </a:ln>
        </p:spPr>
      </p:pic>
      <p:pic>
        <p:nvPicPr>
          <p:cNvPr id="21" name="Picture 1"/>
          <p:cNvPicPr>
            <a:picLocks noChangeAspect="1" noChangeArrowheads="1"/>
          </p:cNvPicPr>
          <p:nvPr/>
        </p:nvPicPr>
        <p:blipFill>
          <a:blip r:embed="rId3"/>
          <a:srcRect/>
          <a:stretch>
            <a:fillRect/>
          </a:stretch>
        </p:blipFill>
        <p:spPr bwMode="auto">
          <a:xfrm>
            <a:off x="7201830" y="1828800"/>
            <a:ext cx="409575" cy="447675"/>
          </a:xfrm>
          <a:prstGeom prst="rect">
            <a:avLst/>
          </a:prstGeom>
          <a:noFill/>
          <a:ln w="9525">
            <a:noFill/>
            <a:miter lim="800000"/>
            <a:headEnd/>
            <a:tailEnd/>
          </a:ln>
        </p:spPr>
      </p:pic>
      <p:pic>
        <p:nvPicPr>
          <p:cNvPr id="22" name="Picture 1"/>
          <p:cNvPicPr>
            <a:picLocks noChangeAspect="1" noChangeArrowheads="1"/>
          </p:cNvPicPr>
          <p:nvPr/>
        </p:nvPicPr>
        <p:blipFill>
          <a:blip r:embed="rId3"/>
          <a:srcRect/>
          <a:stretch>
            <a:fillRect/>
          </a:stretch>
        </p:blipFill>
        <p:spPr bwMode="auto">
          <a:xfrm>
            <a:off x="6672145" y="2637264"/>
            <a:ext cx="206297" cy="167267"/>
          </a:xfrm>
          <a:prstGeom prst="rect">
            <a:avLst/>
          </a:prstGeom>
          <a:noFill/>
          <a:ln w="9525">
            <a:noFill/>
            <a:miter lim="800000"/>
            <a:headEnd/>
            <a:tailEnd/>
          </a:ln>
        </p:spPr>
      </p:pic>
      <p:pic>
        <p:nvPicPr>
          <p:cNvPr id="23" name="Picture 1"/>
          <p:cNvPicPr>
            <a:picLocks noChangeAspect="1" noChangeArrowheads="1"/>
          </p:cNvPicPr>
          <p:nvPr/>
        </p:nvPicPr>
        <p:blipFill>
          <a:blip r:embed="rId3"/>
          <a:srcRect/>
          <a:stretch>
            <a:fillRect/>
          </a:stretch>
        </p:blipFill>
        <p:spPr bwMode="auto">
          <a:xfrm>
            <a:off x="7309633" y="2590800"/>
            <a:ext cx="206297" cy="16726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4"/>
          <p:cNvSpPr>
            <a:spLocks noGrp="1"/>
          </p:cNvSpPr>
          <p:nvPr>
            <p:ph type="ftr" sz="quarter" idx="11"/>
          </p:nvPr>
        </p:nvSpPr>
        <p:spPr>
          <a:noFill/>
        </p:spPr>
        <p:txBody>
          <a:bodyPr/>
          <a:lstStyle/>
          <a:p>
            <a:r>
              <a:rPr lang="en-US" smtClean="0">
                <a:ea typeface="ＭＳ Ｐゴシック" charset="-128"/>
              </a:rPr>
              <a:t>NJIT   ECE 271   Dr. Serhiy Levkov</a:t>
            </a:r>
          </a:p>
        </p:txBody>
      </p:sp>
      <p:sp>
        <p:nvSpPr>
          <p:cNvPr id="23555" name="Slide Number Placeholder 5"/>
          <p:cNvSpPr>
            <a:spLocks noGrp="1"/>
          </p:cNvSpPr>
          <p:nvPr>
            <p:ph type="sldNum" sz="quarter" idx="12"/>
          </p:nvPr>
        </p:nvSpPr>
        <p:spPr>
          <a:noFill/>
        </p:spPr>
        <p:txBody>
          <a:bodyPr/>
          <a:lstStyle/>
          <a:p>
            <a:r>
              <a:rPr lang="en-US" smtClean="0"/>
              <a:t> Topic 9</a:t>
            </a:r>
            <a:r>
              <a:rPr lang="en-US" b="1" smtClean="0"/>
              <a:t> - </a:t>
            </a:r>
            <a:fld id="{843BB18D-DA33-486C-8477-D4E5DA6C7B95}" type="slidenum">
              <a:rPr lang="en-US" b="1" smtClean="0"/>
              <a:pPr/>
              <a:t>47</a:t>
            </a:fld>
            <a:endParaRPr lang="en-US" b="1" smtClean="0"/>
          </a:p>
        </p:txBody>
      </p:sp>
      <p:pic>
        <p:nvPicPr>
          <p:cNvPr id="23557" name="Picture 4" descr="jae20990_0816a"/>
          <p:cNvPicPr>
            <a:picLocks noChangeAspect="1" noChangeArrowheads="1"/>
          </p:cNvPicPr>
          <p:nvPr/>
        </p:nvPicPr>
        <p:blipFill>
          <a:blip r:embed="rId2">
            <a:lum bright="-24000" contrast="48000"/>
          </a:blip>
          <a:srcRect/>
          <a:stretch>
            <a:fillRect/>
          </a:stretch>
        </p:blipFill>
        <p:spPr bwMode="auto">
          <a:xfrm>
            <a:off x="5715000" y="2057400"/>
            <a:ext cx="2895600" cy="2022475"/>
          </a:xfrm>
          <a:prstGeom prst="rect">
            <a:avLst/>
          </a:prstGeom>
          <a:noFill/>
          <a:ln w="9525">
            <a:noFill/>
            <a:miter lim="800000"/>
            <a:headEnd/>
            <a:tailEnd/>
          </a:ln>
        </p:spPr>
      </p:pic>
      <p:sp>
        <p:nvSpPr>
          <p:cNvPr id="11" name="Rectangle 3"/>
          <p:cNvSpPr txBox="1">
            <a:spLocks noChangeArrowheads="1"/>
          </p:cNvSpPr>
          <p:nvPr/>
        </p:nvSpPr>
        <p:spPr bwMode="auto">
          <a:xfrm>
            <a:off x="381000" y="914400"/>
            <a:ext cx="8153400"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A “0” is represented by 0V,</a:t>
            </a:r>
            <a:r>
              <a:rPr kumimoji="0" lang="en-US" sz="1800" b="0" i="0" u="none" strike="noStrike" kern="0" cap="none" spc="0" normalizeH="0" noProof="0" dirty="0" smtClean="0">
                <a:ln>
                  <a:noFill/>
                </a:ln>
                <a:solidFill>
                  <a:schemeClr val="tx1"/>
                </a:solidFill>
                <a:effectLst/>
                <a:uLnTx/>
                <a:uFillTx/>
                <a:latin typeface="+mn-lt"/>
                <a:ea typeface="ＭＳ Ｐゴシック" charset="-128"/>
                <a:cs typeface="ＭＳ Ｐゴシック" charset="-128"/>
              </a:rPr>
              <a:t> and a “1” by </a:t>
            </a:r>
            <a:r>
              <a:rPr kumimoji="0" lang="en-US" sz="1800" b="0" i="1" u="none" strike="noStrike" kern="0" cap="none" spc="0" normalizeH="0" noProof="0" dirty="0" smtClean="0">
                <a:ln>
                  <a:noFill/>
                </a:ln>
                <a:solidFill>
                  <a:schemeClr val="tx1"/>
                </a:solidFill>
                <a:effectLst/>
                <a:uLnTx/>
                <a:uFillTx/>
                <a:latin typeface="+mn-lt"/>
                <a:ea typeface="ＭＳ Ｐゴシック" charset="-128"/>
                <a:cs typeface="ＭＳ Ｐゴシック" charset="-128"/>
              </a:rPr>
              <a:t>V</a:t>
            </a:r>
            <a:r>
              <a:rPr kumimoji="0" lang="en-US" sz="1800" b="0" i="1" u="none" strike="noStrike" kern="0" cap="none" spc="0" normalizeH="0" baseline="-25000" noProof="0" dirty="0" smtClean="0">
                <a:ln>
                  <a:noFill/>
                </a:ln>
                <a:solidFill>
                  <a:schemeClr val="tx1"/>
                </a:solidFill>
                <a:effectLst/>
                <a:uLnTx/>
                <a:uFillTx/>
                <a:latin typeface="+mn-lt"/>
                <a:ea typeface="ＭＳ Ｐゴシック" charset="-128"/>
                <a:cs typeface="ＭＳ Ｐゴシック" charset="-128"/>
              </a:rPr>
              <a:t>H</a:t>
            </a: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a:t>
            </a:r>
          </a:p>
          <a:p>
            <a:pPr marL="342900" lvl="0" indent="-342900" eaLnBrk="1" hangingPunct="1">
              <a:spcBef>
                <a:spcPct val="20000"/>
              </a:spcBef>
              <a:buFontTx/>
              <a:buChar char="•"/>
            </a:pPr>
            <a:r>
              <a:rPr lang="en-US" sz="1800" kern="0" dirty="0" smtClean="0">
                <a:latin typeface="+mn-lt"/>
                <a:cs typeface="ＭＳ Ｐゴシック" charset="-128"/>
              </a:rPr>
              <a:t>The data are written into 1-T cell by placing the desired voltage level on the single </a:t>
            </a:r>
            <a:r>
              <a:rPr lang="en-US" sz="1800" kern="0" dirty="0" err="1" smtClean="0">
                <a:latin typeface="+mn-lt"/>
                <a:cs typeface="ＭＳ Ｐゴシック" charset="-128"/>
              </a:rPr>
              <a:t>bitline</a:t>
            </a:r>
            <a:r>
              <a:rPr lang="en-US" sz="1800" kern="0" dirty="0" smtClean="0">
                <a:latin typeface="+mn-lt"/>
                <a:cs typeface="ＭＳ Ｐゴシック" charset="-128"/>
              </a:rPr>
              <a:t> and turning on access transistor </a:t>
            </a:r>
            <a:r>
              <a:rPr lang="en-US" sz="1800" i="1" dirty="0" smtClean="0"/>
              <a:t>M</a:t>
            </a:r>
            <a:r>
              <a:rPr lang="en-US" sz="1800" baseline="-25000" dirty="0" smtClean="0"/>
              <a:t>A</a:t>
            </a:r>
            <a:r>
              <a:rPr lang="en-US" sz="1800" dirty="0" smtClean="0"/>
              <a:t>.</a:t>
            </a:r>
            <a:r>
              <a:rPr lang="en-US" sz="1800" kern="0" dirty="0" smtClean="0">
                <a:latin typeface="+mn-lt"/>
                <a:cs typeface="ＭＳ Ｐゴシック" charset="-128"/>
              </a:rPr>
              <a:t> </a:t>
            </a:r>
            <a:endParaRPr kumimoji="0" lang="en-US" sz="1800" b="0" i="0" u="none" strike="noStrike" kern="0" cap="none" spc="0" normalizeH="0" noProof="0" dirty="0" smtClean="0">
              <a:ln>
                <a:noFill/>
              </a:ln>
              <a:solidFill>
                <a:schemeClr val="tx1"/>
              </a:solidFill>
              <a:effectLst/>
              <a:uLnTx/>
              <a:uFillTx/>
              <a:latin typeface="+mn-lt"/>
              <a:ea typeface="ＭＳ Ｐゴシック" charset="-128"/>
              <a:cs typeface="ＭＳ Ｐゴシック" charset="-128"/>
            </a:endParaRPr>
          </a:p>
          <a:p>
            <a:pPr marL="342900" lvl="0" indent="-342900" eaLnBrk="1" hangingPunct="1">
              <a:spcBef>
                <a:spcPct val="20000"/>
              </a:spcBef>
              <a:buFontTx/>
              <a:buChar char="•"/>
            </a:pPr>
            <a:endParaRPr kumimoji="0" lang="en-US" sz="1800" b="0" i="0" u="none" strike="noStrike" kern="0" cap="none" spc="0" normalizeH="0" noProof="0" dirty="0" smtClean="0">
              <a:ln>
                <a:noFill/>
              </a:ln>
              <a:solidFill>
                <a:schemeClr val="tx1"/>
              </a:solidFill>
              <a:effectLst/>
              <a:uLnTx/>
              <a:uFillTx/>
              <a:latin typeface="+mn-lt"/>
              <a:ea typeface="ＭＳ Ｐゴシック" charset="-128"/>
              <a:cs typeface="ＭＳ Ｐゴシック" charset="-128"/>
            </a:endParaRPr>
          </a:p>
          <a:p>
            <a:pPr marL="342900" lvl="0" indent="-342900" eaLnBrk="1" hangingPunct="1">
              <a:spcBef>
                <a:spcPct val="20000"/>
              </a:spcBef>
              <a:buFontTx/>
              <a:buChar char="•"/>
            </a:pPr>
            <a:endPar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endParaRPr>
          </a:p>
        </p:txBody>
      </p:sp>
      <p:sp>
        <p:nvSpPr>
          <p:cNvPr id="12" name="Rectangle 3"/>
          <p:cNvSpPr txBox="1">
            <a:spLocks noChangeArrowheads="1"/>
          </p:cNvSpPr>
          <p:nvPr/>
        </p:nvSpPr>
        <p:spPr bwMode="auto">
          <a:xfrm>
            <a:off x="381000" y="2209800"/>
            <a:ext cx="50292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pPr>
            <a:r>
              <a:rPr kumimoji="0" lang="en-US" sz="1800" b="1"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Storing a</a:t>
            </a:r>
            <a:r>
              <a:rPr kumimoji="0" lang="en-US" sz="1800" b="1" i="0" u="none" strike="noStrike" kern="0" cap="none" spc="0" normalizeH="0" noProof="0" dirty="0" smtClean="0">
                <a:ln>
                  <a:noFill/>
                </a:ln>
                <a:solidFill>
                  <a:schemeClr val="tx1"/>
                </a:solidFill>
                <a:effectLst/>
                <a:uLnTx/>
                <a:uFillTx/>
                <a:latin typeface="+mn-lt"/>
                <a:ea typeface="ＭＳ Ｐゴシック" charset="-128"/>
                <a:cs typeface="ＭＳ Ｐゴシック" charset="-128"/>
              </a:rPr>
              <a:t> “0”</a:t>
            </a:r>
          </a:p>
          <a:p>
            <a:pPr marL="342900" lvl="0" indent="-342900" eaLnBrk="1" hangingPunct="1">
              <a:spcBef>
                <a:spcPct val="20000"/>
              </a:spcBef>
              <a:buFontTx/>
              <a:buChar char="•"/>
            </a:pPr>
            <a:r>
              <a:rPr lang="en-US" sz="1800" kern="0" dirty="0" err="1" smtClean="0">
                <a:latin typeface="+mn-lt"/>
                <a:cs typeface="ＭＳ Ｐゴシック" charset="-128"/>
              </a:rPr>
              <a:t>Bitline</a:t>
            </a:r>
            <a:r>
              <a:rPr lang="en-US" sz="1800" kern="0" dirty="0" smtClean="0">
                <a:latin typeface="+mn-lt"/>
                <a:cs typeface="ＭＳ Ｐゴシック" charset="-128"/>
              </a:rPr>
              <a:t> is set to 0V</a:t>
            </a:r>
          </a:p>
          <a:p>
            <a:pPr marL="342900" lvl="0" indent="-342900" eaLnBrk="1" hangingPunct="1">
              <a:spcBef>
                <a:spcPct val="20000"/>
              </a:spcBef>
              <a:buFontTx/>
              <a:buChar char="•"/>
            </a:pPr>
            <a:endParaRPr kumimoji="0" lang="en-US" sz="1800" b="0" i="0" u="none" strike="noStrike" kern="0" cap="none" spc="0" normalizeH="0" noProof="0" dirty="0" smtClean="0">
              <a:ln>
                <a:noFill/>
              </a:ln>
              <a:solidFill>
                <a:schemeClr val="tx1"/>
              </a:solidFill>
              <a:effectLst/>
              <a:uLnTx/>
              <a:uFillTx/>
              <a:latin typeface="+mn-lt"/>
              <a:ea typeface="ＭＳ Ｐゴシック" charset="-128"/>
              <a:cs typeface="ＭＳ Ｐゴシック" charset="-128"/>
            </a:endParaRPr>
          </a:p>
          <a:p>
            <a:pPr marL="342900" lvl="0" indent="-342900" eaLnBrk="1" hangingPunct="1">
              <a:spcBef>
                <a:spcPct val="20000"/>
              </a:spcBef>
              <a:buFontTx/>
              <a:buChar char="•"/>
            </a:pPr>
            <a:endPar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endParaRPr>
          </a:p>
        </p:txBody>
      </p:sp>
      <p:sp>
        <p:nvSpPr>
          <p:cNvPr id="18" name="TextBox 17"/>
          <p:cNvSpPr txBox="1"/>
          <p:nvPr/>
        </p:nvSpPr>
        <p:spPr>
          <a:xfrm>
            <a:off x="4495800" y="2133600"/>
            <a:ext cx="591353" cy="425750"/>
          </a:xfrm>
          <a:prstGeom prst="rect">
            <a:avLst/>
          </a:prstGeom>
          <a:solidFill>
            <a:srgbClr val="FFC000"/>
          </a:solidFill>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dirty="0" smtClean="0"/>
              <a:t>“0”</a:t>
            </a:r>
            <a:endParaRPr lang="en-US" dirty="0"/>
          </a:p>
        </p:txBody>
      </p:sp>
      <p:sp>
        <p:nvSpPr>
          <p:cNvPr id="19" name="Right Arrow 18"/>
          <p:cNvSpPr/>
          <p:nvPr/>
        </p:nvSpPr>
        <p:spPr bwMode="auto">
          <a:xfrm>
            <a:off x="5334000" y="2209800"/>
            <a:ext cx="381000" cy="2286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pic>
        <p:nvPicPr>
          <p:cNvPr id="21" name="Picture 1"/>
          <p:cNvPicPr>
            <a:picLocks noChangeAspect="1" noChangeArrowheads="1"/>
          </p:cNvPicPr>
          <p:nvPr/>
        </p:nvPicPr>
        <p:blipFill>
          <a:blip r:embed="rId3"/>
          <a:srcRect/>
          <a:stretch>
            <a:fillRect/>
          </a:stretch>
        </p:blipFill>
        <p:spPr bwMode="auto">
          <a:xfrm>
            <a:off x="7201830" y="1828800"/>
            <a:ext cx="409575" cy="447675"/>
          </a:xfrm>
          <a:prstGeom prst="rect">
            <a:avLst/>
          </a:prstGeom>
          <a:noFill/>
          <a:ln w="9525">
            <a:noFill/>
            <a:miter lim="800000"/>
            <a:headEnd/>
            <a:tailEnd/>
          </a:ln>
        </p:spPr>
      </p:pic>
      <p:sp>
        <p:nvSpPr>
          <p:cNvPr id="15" name="Rounded Rectangle 14"/>
          <p:cNvSpPr/>
          <p:nvPr/>
        </p:nvSpPr>
        <p:spPr bwMode="auto">
          <a:xfrm>
            <a:off x="5562600" y="2644698"/>
            <a:ext cx="457200" cy="381000"/>
          </a:xfrm>
          <a:prstGeom prst="round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pic>
        <p:nvPicPr>
          <p:cNvPr id="20" name="Picture 1"/>
          <p:cNvPicPr>
            <a:picLocks noChangeAspect="1" noChangeArrowheads="1"/>
          </p:cNvPicPr>
          <p:nvPr/>
        </p:nvPicPr>
        <p:blipFill>
          <a:blip r:embed="rId3"/>
          <a:srcRect/>
          <a:stretch>
            <a:fillRect/>
          </a:stretch>
        </p:blipFill>
        <p:spPr bwMode="auto">
          <a:xfrm>
            <a:off x="6672145" y="2637264"/>
            <a:ext cx="206297" cy="167267"/>
          </a:xfrm>
          <a:prstGeom prst="rect">
            <a:avLst/>
          </a:prstGeom>
          <a:noFill/>
          <a:ln w="9525">
            <a:noFill/>
            <a:miter lim="800000"/>
            <a:headEnd/>
            <a:tailEnd/>
          </a:ln>
        </p:spPr>
      </p:pic>
      <p:pic>
        <p:nvPicPr>
          <p:cNvPr id="22" name="Picture 1"/>
          <p:cNvPicPr>
            <a:picLocks noChangeAspect="1" noChangeArrowheads="1"/>
          </p:cNvPicPr>
          <p:nvPr/>
        </p:nvPicPr>
        <p:blipFill>
          <a:blip r:embed="rId3"/>
          <a:srcRect/>
          <a:stretch>
            <a:fillRect/>
          </a:stretch>
        </p:blipFill>
        <p:spPr bwMode="auto">
          <a:xfrm>
            <a:off x="7309633" y="2590800"/>
            <a:ext cx="206297" cy="167267"/>
          </a:xfrm>
          <a:prstGeom prst="rect">
            <a:avLst/>
          </a:prstGeom>
          <a:noFill/>
          <a:ln w="9525">
            <a:noFill/>
            <a:miter lim="800000"/>
            <a:headEnd/>
            <a:tailEnd/>
          </a:ln>
        </p:spPr>
      </p:pic>
      <p:sp>
        <p:nvSpPr>
          <p:cNvPr id="24" name="Rectangle 2"/>
          <p:cNvSpPr>
            <a:spLocks noGrp="1" noChangeArrowheads="1"/>
          </p:cNvSpPr>
          <p:nvPr>
            <p:ph type="title"/>
          </p:nvPr>
        </p:nvSpPr>
        <p:spPr>
          <a:xfrm>
            <a:off x="685800" y="0"/>
            <a:ext cx="7772400" cy="762000"/>
          </a:xfrm>
        </p:spPr>
        <p:txBody>
          <a:bodyPr/>
          <a:lstStyle/>
          <a:p>
            <a:pPr eaLnBrk="1" hangingPunct="1"/>
            <a:r>
              <a:rPr lang="en-US" dirty="0" smtClean="0"/>
              <a:t>The Write Operation in a 1-T Cell</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4"/>
          <p:cNvSpPr>
            <a:spLocks noGrp="1"/>
          </p:cNvSpPr>
          <p:nvPr>
            <p:ph type="ftr" sz="quarter" idx="11"/>
          </p:nvPr>
        </p:nvSpPr>
        <p:spPr>
          <a:noFill/>
        </p:spPr>
        <p:txBody>
          <a:bodyPr/>
          <a:lstStyle/>
          <a:p>
            <a:r>
              <a:rPr lang="en-US" smtClean="0">
                <a:ea typeface="ＭＳ Ｐゴシック" charset="-128"/>
              </a:rPr>
              <a:t>NJIT   ECE 271   Dr. Serhiy Levkov</a:t>
            </a:r>
          </a:p>
        </p:txBody>
      </p:sp>
      <p:sp>
        <p:nvSpPr>
          <p:cNvPr id="23555" name="Slide Number Placeholder 5"/>
          <p:cNvSpPr>
            <a:spLocks noGrp="1"/>
          </p:cNvSpPr>
          <p:nvPr>
            <p:ph type="sldNum" sz="quarter" idx="12"/>
          </p:nvPr>
        </p:nvSpPr>
        <p:spPr>
          <a:noFill/>
        </p:spPr>
        <p:txBody>
          <a:bodyPr/>
          <a:lstStyle/>
          <a:p>
            <a:r>
              <a:rPr lang="en-US" smtClean="0"/>
              <a:t> Topic 9</a:t>
            </a:r>
            <a:r>
              <a:rPr lang="en-US" b="1" smtClean="0"/>
              <a:t> - </a:t>
            </a:r>
            <a:fld id="{843BB18D-DA33-486C-8477-D4E5DA6C7B95}" type="slidenum">
              <a:rPr lang="en-US" b="1" smtClean="0"/>
              <a:pPr/>
              <a:t>48</a:t>
            </a:fld>
            <a:endParaRPr lang="en-US" b="1" smtClean="0"/>
          </a:p>
        </p:txBody>
      </p:sp>
      <p:pic>
        <p:nvPicPr>
          <p:cNvPr id="23557" name="Picture 4" descr="jae20990_0816a"/>
          <p:cNvPicPr>
            <a:picLocks noChangeAspect="1" noChangeArrowheads="1"/>
          </p:cNvPicPr>
          <p:nvPr/>
        </p:nvPicPr>
        <p:blipFill>
          <a:blip r:embed="rId2">
            <a:lum bright="-24000" contrast="48000"/>
          </a:blip>
          <a:srcRect/>
          <a:stretch>
            <a:fillRect/>
          </a:stretch>
        </p:blipFill>
        <p:spPr bwMode="auto">
          <a:xfrm>
            <a:off x="5715000" y="2057400"/>
            <a:ext cx="2895600" cy="2022475"/>
          </a:xfrm>
          <a:prstGeom prst="rect">
            <a:avLst/>
          </a:prstGeom>
          <a:noFill/>
          <a:ln w="9525">
            <a:noFill/>
            <a:miter lim="800000"/>
            <a:headEnd/>
            <a:tailEnd/>
          </a:ln>
        </p:spPr>
      </p:pic>
      <p:sp>
        <p:nvSpPr>
          <p:cNvPr id="11" name="Rectangle 3"/>
          <p:cNvSpPr txBox="1">
            <a:spLocks noChangeArrowheads="1"/>
          </p:cNvSpPr>
          <p:nvPr/>
        </p:nvSpPr>
        <p:spPr bwMode="auto">
          <a:xfrm>
            <a:off x="381000" y="914400"/>
            <a:ext cx="8153400"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A “0” is represented by 0V,</a:t>
            </a:r>
            <a:r>
              <a:rPr kumimoji="0" lang="en-US" sz="1800" b="0" i="0" u="none" strike="noStrike" kern="0" cap="none" spc="0" normalizeH="0" noProof="0" dirty="0" smtClean="0">
                <a:ln>
                  <a:noFill/>
                </a:ln>
                <a:solidFill>
                  <a:schemeClr val="tx1"/>
                </a:solidFill>
                <a:effectLst/>
                <a:uLnTx/>
                <a:uFillTx/>
                <a:latin typeface="+mn-lt"/>
                <a:ea typeface="ＭＳ Ｐゴシック" charset="-128"/>
                <a:cs typeface="ＭＳ Ｐゴシック" charset="-128"/>
              </a:rPr>
              <a:t> and a “1” by </a:t>
            </a:r>
            <a:r>
              <a:rPr kumimoji="0" lang="en-US" sz="1800" b="0" i="1" u="none" strike="noStrike" kern="0" cap="none" spc="0" normalizeH="0" noProof="0" dirty="0" smtClean="0">
                <a:ln>
                  <a:noFill/>
                </a:ln>
                <a:solidFill>
                  <a:schemeClr val="tx1"/>
                </a:solidFill>
                <a:effectLst/>
                <a:uLnTx/>
                <a:uFillTx/>
                <a:latin typeface="+mn-lt"/>
                <a:ea typeface="ＭＳ Ｐゴシック" charset="-128"/>
                <a:cs typeface="ＭＳ Ｐゴシック" charset="-128"/>
              </a:rPr>
              <a:t>V</a:t>
            </a:r>
            <a:r>
              <a:rPr kumimoji="0" lang="en-US" sz="1800" b="0" i="1" u="none" strike="noStrike" kern="0" cap="none" spc="0" normalizeH="0" baseline="-25000" noProof="0" dirty="0" smtClean="0">
                <a:ln>
                  <a:noFill/>
                </a:ln>
                <a:solidFill>
                  <a:schemeClr val="tx1"/>
                </a:solidFill>
                <a:effectLst/>
                <a:uLnTx/>
                <a:uFillTx/>
                <a:latin typeface="+mn-lt"/>
                <a:ea typeface="ＭＳ Ｐゴシック" charset="-128"/>
                <a:cs typeface="ＭＳ Ｐゴシック" charset="-128"/>
              </a:rPr>
              <a:t>H</a:t>
            </a: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a:t>
            </a:r>
          </a:p>
          <a:p>
            <a:pPr marL="342900" lvl="0" indent="-342900" eaLnBrk="1" hangingPunct="1">
              <a:spcBef>
                <a:spcPct val="20000"/>
              </a:spcBef>
              <a:buFontTx/>
              <a:buChar char="•"/>
            </a:pPr>
            <a:r>
              <a:rPr lang="en-US" sz="1800" kern="0" dirty="0" smtClean="0">
                <a:latin typeface="+mn-lt"/>
                <a:cs typeface="ＭＳ Ｐゴシック" charset="-128"/>
              </a:rPr>
              <a:t>The data are written into 1-T cell by placing the desired voltage level on the single </a:t>
            </a:r>
            <a:r>
              <a:rPr lang="en-US" sz="1800" kern="0" dirty="0" err="1" smtClean="0">
                <a:latin typeface="+mn-lt"/>
                <a:cs typeface="ＭＳ Ｐゴシック" charset="-128"/>
              </a:rPr>
              <a:t>bitline</a:t>
            </a:r>
            <a:r>
              <a:rPr lang="en-US" sz="1800" kern="0" dirty="0" smtClean="0">
                <a:latin typeface="+mn-lt"/>
                <a:cs typeface="ＭＳ Ｐゴシック" charset="-128"/>
              </a:rPr>
              <a:t> and turning on access transistor </a:t>
            </a:r>
            <a:r>
              <a:rPr lang="en-US" sz="1800" i="1" dirty="0" smtClean="0"/>
              <a:t>M</a:t>
            </a:r>
            <a:r>
              <a:rPr lang="en-US" sz="1800" baseline="-25000" dirty="0" smtClean="0"/>
              <a:t>A</a:t>
            </a:r>
            <a:r>
              <a:rPr lang="en-US" sz="1800" dirty="0" smtClean="0"/>
              <a:t>.</a:t>
            </a:r>
            <a:r>
              <a:rPr lang="en-US" sz="1800" kern="0" dirty="0" smtClean="0">
                <a:latin typeface="+mn-lt"/>
                <a:cs typeface="ＭＳ Ｐゴシック" charset="-128"/>
              </a:rPr>
              <a:t> </a:t>
            </a:r>
            <a:endParaRPr kumimoji="0" lang="en-US" sz="1800" b="0" i="0" u="none" strike="noStrike" kern="0" cap="none" spc="0" normalizeH="0" noProof="0" dirty="0" smtClean="0">
              <a:ln>
                <a:noFill/>
              </a:ln>
              <a:solidFill>
                <a:schemeClr val="tx1"/>
              </a:solidFill>
              <a:effectLst/>
              <a:uLnTx/>
              <a:uFillTx/>
              <a:latin typeface="+mn-lt"/>
              <a:ea typeface="ＭＳ Ｐゴシック" charset="-128"/>
              <a:cs typeface="ＭＳ Ｐゴシック" charset="-128"/>
            </a:endParaRPr>
          </a:p>
          <a:p>
            <a:pPr marL="342900" lvl="0" indent="-342900" eaLnBrk="1" hangingPunct="1">
              <a:spcBef>
                <a:spcPct val="20000"/>
              </a:spcBef>
              <a:buFontTx/>
              <a:buChar char="•"/>
            </a:pPr>
            <a:endParaRPr kumimoji="0" lang="en-US" sz="1800" b="0" i="0" u="none" strike="noStrike" kern="0" cap="none" spc="0" normalizeH="0" noProof="0" dirty="0" smtClean="0">
              <a:ln>
                <a:noFill/>
              </a:ln>
              <a:solidFill>
                <a:schemeClr val="tx1"/>
              </a:solidFill>
              <a:effectLst/>
              <a:uLnTx/>
              <a:uFillTx/>
              <a:latin typeface="+mn-lt"/>
              <a:ea typeface="ＭＳ Ｐゴシック" charset="-128"/>
              <a:cs typeface="ＭＳ Ｐゴシック" charset="-128"/>
            </a:endParaRPr>
          </a:p>
          <a:p>
            <a:pPr marL="342900" lvl="0" indent="-342900" eaLnBrk="1" hangingPunct="1">
              <a:spcBef>
                <a:spcPct val="20000"/>
              </a:spcBef>
              <a:buFontTx/>
              <a:buChar char="•"/>
            </a:pPr>
            <a:endPar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endParaRPr>
          </a:p>
        </p:txBody>
      </p:sp>
      <p:sp>
        <p:nvSpPr>
          <p:cNvPr id="12" name="Rectangle 3"/>
          <p:cNvSpPr txBox="1">
            <a:spLocks noChangeArrowheads="1"/>
          </p:cNvSpPr>
          <p:nvPr/>
        </p:nvSpPr>
        <p:spPr bwMode="auto">
          <a:xfrm>
            <a:off x="381000" y="2209800"/>
            <a:ext cx="50292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pPr>
            <a:r>
              <a:rPr kumimoji="0" lang="en-US" sz="1800" b="1"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Storing a</a:t>
            </a:r>
            <a:r>
              <a:rPr kumimoji="0" lang="en-US" sz="1800" b="1" i="0" u="none" strike="noStrike" kern="0" cap="none" spc="0" normalizeH="0" noProof="0" dirty="0" smtClean="0">
                <a:ln>
                  <a:noFill/>
                </a:ln>
                <a:solidFill>
                  <a:schemeClr val="tx1"/>
                </a:solidFill>
                <a:effectLst/>
                <a:uLnTx/>
                <a:uFillTx/>
                <a:latin typeface="+mn-lt"/>
                <a:ea typeface="ＭＳ Ｐゴシック" charset="-128"/>
                <a:cs typeface="ＭＳ Ｐゴシック" charset="-128"/>
              </a:rPr>
              <a:t> “0”</a:t>
            </a:r>
          </a:p>
          <a:p>
            <a:pPr marL="342900" lvl="0" indent="-342900" eaLnBrk="1" hangingPunct="1">
              <a:spcBef>
                <a:spcPct val="20000"/>
              </a:spcBef>
              <a:buFontTx/>
              <a:buChar char="•"/>
            </a:pPr>
            <a:r>
              <a:rPr lang="en-US" sz="1800" kern="0" dirty="0" err="1" smtClean="0">
                <a:latin typeface="+mn-lt"/>
                <a:cs typeface="ＭＳ Ｐゴシック" charset="-128"/>
              </a:rPr>
              <a:t>Bitline</a:t>
            </a:r>
            <a:r>
              <a:rPr lang="en-US" sz="1800" kern="0" dirty="0" smtClean="0">
                <a:latin typeface="+mn-lt"/>
                <a:cs typeface="ＭＳ Ｐゴシック" charset="-128"/>
              </a:rPr>
              <a:t> is set to 0V</a:t>
            </a:r>
          </a:p>
          <a:p>
            <a:pPr marL="342900" lvl="0" indent="-342900" eaLnBrk="1" hangingPunct="1">
              <a:spcBef>
                <a:spcPct val="20000"/>
              </a:spcBef>
              <a:buFontTx/>
              <a:buChar char="•"/>
            </a:pPr>
            <a:r>
              <a:rPr kumimoji="0" lang="en-US" sz="1800" b="0" i="0" u="none" strike="noStrike" kern="0" cap="none" spc="0" normalizeH="0" noProof="0" dirty="0" smtClean="0">
                <a:ln>
                  <a:noFill/>
                </a:ln>
                <a:solidFill>
                  <a:schemeClr val="tx1"/>
                </a:solidFill>
                <a:effectLst/>
                <a:uLnTx/>
                <a:uFillTx/>
                <a:latin typeface="+mn-lt"/>
                <a:ea typeface="ＭＳ Ｐゴシック" charset="-128"/>
                <a:cs typeface="ＭＳ Ｐゴシック" charset="-128"/>
              </a:rPr>
              <a:t>The gate voltage is set to </a:t>
            </a:r>
            <a:r>
              <a:rPr lang="en-US" sz="1800" i="1" dirty="0" smtClean="0"/>
              <a:t>V</a:t>
            </a:r>
            <a:r>
              <a:rPr lang="en-US" sz="1800" i="1" baseline="-25000" dirty="0" smtClean="0"/>
              <a:t>GG</a:t>
            </a:r>
            <a:r>
              <a:rPr kumimoji="0" lang="en-US" sz="1800" b="0" i="0" u="none" strike="noStrike" kern="0" cap="none" spc="0" normalizeH="0" noProof="0" dirty="0" smtClean="0">
                <a:ln>
                  <a:noFill/>
                </a:ln>
                <a:solidFill>
                  <a:schemeClr val="tx1"/>
                </a:solidFill>
                <a:effectLst/>
                <a:uLnTx/>
                <a:uFillTx/>
                <a:latin typeface="+mn-lt"/>
                <a:ea typeface="ＭＳ Ｐゴシック" charset="-128"/>
                <a:cs typeface="ＭＳ Ｐゴシック" charset="-128"/>
              </a:rPr>
              <a:t> =3V</a:t>
            </a:r>
          </a:p>
        </p:txBody>
      </p:sp>
      <p:sp>
        <p:nvSpPr>
          <p:cNvPr id="18" name="TextBox 17"/>
          <p:cNvSpPr txBox="1"/>
          <p:nvPr/>
        </p:nvSpPr>
        <p:spPr>
          <a:xfrm>
            <a:off x="4495800" y="2133600"/>
            <a:ext cx="591353" cy="425750"/>
          </a:xfrm>
          <a:prstGeom prst="rect">
            <a:avLst/>
          </a:prstGeom>
          <a:solidFill>
            <a:srgbClr val="FFC000"/>
          </a:solidFill>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dirty="0" smtClean="0"/>
              <a:t>“0”</a:t>
            </a:r>
            <a:endParaRPr lang="en-US" dirty="0"/>
          </a:p>
        </p:txBody>
      </p:sp>
      <p:sp>
        <p:nvSpPr>
          <p:cNvPr id="19" name="Right Arrow 18"/>
          <p:cNvSpPr/>
          <p:nvPr/>
        </p:nvSpPr>
        <p:spPr bwMode="auto">
          <a:xfrm>
            <a:off x="5334000" y="2209800"/>
            <a:ext cx="381000" cy="2286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5" name="Rounded Rectangle 14"/>
          <p:cNvSpPr/>
          <p:nvPr/>
        </p:nvSpPr>
        <p:spPr bwMode="auto">
          <a:xfrm>
            <a:off x="5562600" y="2644698"/>
            <a:ext cx="457200" cy="381000"/>
          </a:xfrm>
          <a:prstGeom prst="round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0" name="Rounded Rectangle 19"/>
          <p:cNvSpPr/>
          <p:nvPr/>
        </p:nvSpPr>
        <p:spPr bwMode="auto">
          <a:xfrm>
            <a:off x="7185102" y="1936596"/>
            <a:ext cx="457200" cy="381000"/>
          </a:xfrm>
          <a:prstGeom prst="round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pic>
        <p:nvPicPr>
          <p:cNvPr id="22" name="Picture 1"/>
          <p:cNvPicPr>
            <a:picLocks noChangeAspect="1" noChangeArrowheads="1"/>
          </p:cNvPicPr>
          <p:nvPr/>
        </p:nvPicPr>
        <p:blipFill>
          <a:blip r:embed="rId3"/>
          <a:srcRect/>
          <a:stretch>
            <a:fillRect/>
          </a:stretch>
        </p:blipFill>
        <p:spPr bwMode="auto">
          <a:xfrm>
            <a:off x="6672145" y="2637264"/>
            <a:ext cx="206297" cy="167267"/>
          </a:xfrm>
          <a:prstGeom prst="rect">
            <a:avLst/>
          </a:prstGeom>
          <a:noFill/>
          <a:ln w="9525">
            <a:noFill/>
            <a:miter lim="800000"/>
            <a:headEnd/>
            <a:tailEnd/>
          </a:ln>
        </p:spPr>
      </p:pic>
      <p:pic>
        <p:nvPicPr>
          <p:cNvPr id="23" name="Picture 1"/>
          <p:cNvPicPr>
            <a:picLocks noChangeAspect="1" noChangeArrowheads="1"/>
          </p:cNvPicPr>
          <p:nvPr/>
        </p:nvPicPr>
        <p:blipFill>
          <a:blip r:embed="rId3"/>
          <a:srcRect/>
          <a:stretch>
            <a:fillRect/>
          </a:stretch>
        </p:blipFill>
        <p:spPr bwMode="auto">
          <a:xfrm>
            <a:off x="7309633" y="2590800"/>
            <a:ext cx="206297" cy="167267"/>
          </a:xfrm>
          <a:prstGeom prst="rect">
            <a:avLst/>
          </a:prstGeom>
          <a:noFill/>
          <a:ln w="9525">
            <a:noFill/>
            <a:miter lim="800000"/>
            <a:headEnd/>
            <a:tailEnd/>
          </a:ln>
        </p:spPr>
      </p:pic>
      <p:sp>
        <p:nvSpPr>
          <p:cNvPr id="25" name="Rectangle 2"/>
          <p:cNvSpPr>
            <a:spLocks noGrp="1" noChangeArrowheads="1"/>
          </p:cNvSpPr>
          <p:nvPr>
            <p:ph type="title"/>
          </p:nvPr>
        </p:nvSpPr>
        <p:spPr>
          <a:xfrm>
            <a:off x="685800" y="0"/>
            <a:ext cx="7772400" cy="762000"/>
          </a:xfrm>
        </p:spPr>
        <p:txBody>
          <a:bodyPr/>
          <a:lstStyle/>
          <a:p>
            <a:pPr eaLnBrk="1" hangingPunct="1"/>
            <a:r>
              <a:rPr lang="en-US" dirty="0" smtClean="0"/>
              <a:t>The Write Operation in a 1-T Cell</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4"/>
          <p:cNvSpPr>
            <a:spLocks noGrp="1"/>
          </p:cNvSpPr>
          <p:nvPr>
            <p:ph type="ftr" sz="quarter" idx="11"/>
          </p:nvPr>
        </p:nvSpPr>
        <p:spPr>
          <a:noFill/>
        </p:spPr>
        <p:txBody>
          <a:bodyPr/>
          <a:lstStyle/>
          <a:p>
            <a:r>
              <a:rPr lang="en-US" smtClean="0">
                <a:ea typeface="ＭＳ Ｐゴシック" charset="-128"/>
              </a:rPr>
              <a:t>NJIT   ECE 271   Dr. Serhiy Levkov</a:t>
            </a:r>
          </a:p>
        </p:txBody>
      </p:sp>
      <p:sp>
        <p:nvSpPr>
          <p:cNvPr id="23555" name="Slide Number Placeholder 5"/>
          <p:cNvSpPr>
            <a:spLocks noGrp="1"/>
          </p:cNvSpPr>
          <p:nvPr>
            <p:ph type="sldNum" sz="quarter" idx="12"/>
          </p:nvPr>
        </p:nvSpPr>
        <p:spPr>
          <a:noFill/>
        </p:spPr>
        <p:txBody>
          <a:bodyPr/>
          <a:lstStyle/>
          <a:p>
            <a:r>
              <a:rPr lang="en-US" smtClean="0"/>
              <a:t> Topic 9</a:t>
            </a:r>
            <a:r>
              <a:rPr lang="en-US" b="1" smtClean="0"/>
              <a:t> - </a:t>
            </a:r>
            <a:fld id="{843BB18D-DA33-486C-8477-D4E5DA6C7B95}" type="slidenum">
              <a:rPr lang="en-US" b="1" smtClean="0"/>
              <a:pPr/>
              <a:t>49</a:t>
            </a:fld>
            <a:endParaRPr lang="en-US" b="1" smtClean="0"/>
          </a:p>
        </p:txBody>
      </p:sp>
      <p:pic>
        <p:nvPicPr>
          <p:cNvPr id="23557" name="Picture 4" descr="jae20990_0816a"/>
          <p:cNvPicPr>
            <a:picLocks noChangeAspect="1" noChangeArrowheads="1"/>
          </p:cNvPicPr>
          <p:nvPr/>
        </p:nvPicPr>
        <p:blipFill>
          <a:blip r:embed="rId2">
            <a:lum bright="-24000" contrast="48000"/>
          </a:blip>
          <a:srcRect/>
          <a:stretch>
            <a:fillRect/>
          </a:stretch>
        </p:blipFill>
        <p:spPr bwMode="auto">
          <a:xfrm>
            <a:off x="5715000" y="2057400"/>
            <a:ext cx="2895600" cy="2022475"/>
          </a:xfrm>
          <a:prstGeom prst="rect">
            <a:avLst/>
          </a:prstGeom>
          <a:noFill/>
          <a:ln w="9525">
            <a:noFill/>
            <a:miter lim="800000"/>
            <a:headEnd/>
            <a:tailEnd/>
          </a:ln>
        </p:spPr>
      </p:pic>
      <p:sp>
        <p:nvSpPr>
          <p:cNvPr id="11" name="Rectangle 3"/>
          <p:cNvSpPr txBox="1">
            <a:spLocks noChangeArrowheads="1"/>
          </p:cNvSpPr>
          <p:nvPr/>
        </p:nvSpPr>
        <p:spPr bwMode="auto">
          <a:xfrm>
            <a:off x="381000" y="914400"/>
            <a:ext cx="8153400"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A “0” is represented by 0V,</a:t>
            </a:r>
            <a:r>
              <a:rPr kumimoji="0" lang="en-US" sz="1800" b="0" i="0" u="none" strike="noStrike" kern="0" cap="none" spc="0" normalizeH="0" noProof="0" dirty="0" smtClean="0">
                <a:ln>
                  <a:noFill/>
                </a:ln>
                <a:solidFill>
                  <a:schemeClr val="tx1"/>
                </a:solidFill>
                <a:effectLst/>
                <a:uLnTx/>
                <a:uFillTx/>
                <a:latin typeface="+mn-lt"/>
                <a:ea typeface="ＭＳ Ｐゴシック" charset="-128"/>
                <a:cs typeface="ＭＳ Ｐゴシック" charset="-128"/>
              </a:rPr>
              <a:t> and a “1” by </a:t>
            </a:r>
            <a:r>
              <a:rPr kumimoji="0" lang="en-US" sz="1800" b="0" i="1" u="none" strike="noStrike" kern="0" cap="none" spc="0" normalizeH="0" noProof="0" dirty="0" smtClean="0">
                <a:ln>
                  <a:noFill/>
                </a:ln>
                <a:solidFill>
                  <a:schemeClr val="tx1"/>
                </a:solidFill>
                <a:effectLst/>
                <a:uLnTx/>
                <a:uFillTx/>
                <a:latin typeface="+mn-lt"/>
                <a:ea typeface="ＭＳ Ｐゴシック" charset="-128"/>
                <a:cs typeface="ＭＳ Ｐゴシック" charset="-128"/>
              </a:rPr>
              <a:t>V</a:t>
            </a:r>
            <a:r>
              <a:rPr kumimoji="0" lang="en-US" sz="1800" b="0" i="1" u="none" strike="noStrike" kern="0" cap="none" spc="0" normalizeH="0" baseline="-25000" noProof="0" dirty="0" smtClean="0">
                <a:ln>
                  <a:noFill/>
                </a:ln>
                <a:solidFill>
                  <a:schemeClr val="tx1"/>
                </a:solidFill>
                <a:effectLst/>
                <a:uLnTx/>
                <a:uFillTx/>
                <a:latin typeface="+mn-lt"/>
                <a:ea typeface="ＭＳ Ｐゴシック" charset="-128"/>
                <a:cs typeface="ＭＳ Ｐゴシック" charset="-128"/>
              </a:rPr>
              <a:t>H</a:t>
            </a: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a:t>
            </a:r>
          </a:p>
          <a:p>
            <a:pPr marL="342900" lvl="0" indent="-342900" eaLnBrk="1" hangingPunct="1">
              <a:spcBef>
                <a:spcPct val="20000"/>
              </a:spcBef>
              <a:buFontTx/>
              <a:buChar char="•"/>
            </a:pPr>
            <a:r>
              <a:rPr lang="en-US" sz="1800" kern="0" dirty="0" smtClean="0">
                <a:latin typeface="+mn-lt"/>
                <a:cs typeface="ＭＳ Ｐゴシック" charset="-128"/>
              </a:rPr>
              <a:t>The data are written into 1-T cell by placing the desired voltage level on the single </a:t>
            </a:r>
            <a:r>
              <a:rPr lang="en-US" sz="1800" kern="0" dirty="0" err="1" smtClean="0">
                <a:latin typeface="+mn-lt"/>
                <a:cs typeface="ＭＳ Ｐゴシック" charset="-128"/>
              </a:rPr>
              <a:t>bitline</a:t>
            </a:r>
            <a:r>
              <a:rPr lang="en-US" sz="1800" kern="0" dirty="0" smtClean="0">
                <a:latin typeface="+mn-lt"/>
                <a:cs typeface="ＭＳ Ｐゴシック" charset="-128"/>
              </a:rPr>
              <a:t> and turning on access transistor </a:t>
            </a:r>
            <a:r>
              <a:rPr lang="en-US" sz="1800" i="1" dirty="0" smtClean="0"/>
              <a:t>M</a:t>
            </a:r>
            <a:r>
              <a:rPr lang="en-US" sz="1800" baseline="-25000" dirty="0" smtClean="0"/>
              <a:t>A</a:t>
            </a:r>
            <a:r>
              <a:rPr lang="en-US" sz="1800" dirty="0" smtClean="0"/>
              <a:t>.</a:t>
            </a:r>
            <a:r>
              <a:rPr lang="en-US" sz="1800" kern="0" dirty="0" smtClean="0">
                <a:latin typeface="+mn-lt"/>
                <a:cs typeface="ＭＳ Ｐゴシック" charset="-128"/>
              </a:rPr>
              <a:t> </a:t>
            </a:r>
            <a:endParaRPr kumimoji="0" lang="en-US" sz="1800" b="0" i="0" u="none" strike="noStrike" kern="0" cap="none" spc="0" normalizeH="0" noProof="0" dirty="0" smtClean="0">
              <a:ln>
                <a:noFill/>
              </a:ln>
              <a:solidFill>
                <a:schemeClr val="tx1"/>
              </a:solidFill>
              <a:effectLst/>
              <a:uLnTx/>
              <a:uFillTx/>
              <a:latin typeface="+mn-lt"/>
              <a:ea typeface="ＭＳ Ｐゴシック" charset="-128"/>
              <a:cs typeface="ＭＳ Ｐゴシック" charset="-128"/>
            </a:endParaRPr>
          </a:p>
          <a:p>
            <a:pPr marL="342900" lvl="0" indent="-342900" eaLnBrk="1" hangingPunct="1">
              <a:spcBef>
                <a:spcPct val="20000"/>
              </a:spcBef>
              <a:buFontTx/>
              <a:buChar char="•"/>
            </a:pPr>
            <a:endParaRPr kumimoji="0" lang="en-US" sz="1800" b="0" i="0" u="none" strike="noStrike" kern="0" cap="none" spc="0" normalizeH="0" noProof="0" dirty="0" smtClean="0">
              <a:ln>
                <a:noFill/>
              </a:ln>
              <a:solidFill>
                <a:schemeClr val="tx1"/>
              </a:solidFill>
              <a:effectLst/>
              <a:uLnTx/>
              <a:uFillTx/>
              <a:latin typeface="+mn-lt"/>
              <a:ea typeface="ＭＳ Ｐゴシック" charset="-128"/>
              <a:cs typeface="ＭＳ Ｐゴシック" charset="-128"/>
            </a:endParaRPr>
          </a:p>
          <a:p>
            <a:pPr marL="342900" lvl="0" indent="-342900" eaLnBrk="1" hangingPunct="1">
              <a:spcBef>
                <a:spcPct val="20000"/>
              </a:spcBef>
              <a:buFontTx/>
              <a:buChar char="•"/>
            </a:pPr>
            <a:endPar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endParaRPr>
          </a:p>
        </p:txBody>
      </p:sp>
      <p:sp>
        <p:nvSpPr>
          <p:cNvPr id="12" name="Rectangle 3"/>
          <p:cNvSpPr txBox="1">
            <a:spLocks noChangeArrowheads="1"/>
          </p:cNvSpPr>
          <p:nvPr/>
        </p:nvSpPr>
        <p:spPr bwMode="auto">
          <a:xfrm>
            <a:off x="381000" y="2209800"/>
            <a:ext cx="50292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pPr>
            <a:r>
              <a:rPr kumimoji="0" lang="en-US" sz="1800" b="1"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Storing a</a:t>
            </a:r>
            <a:r>
              <a:rPr kumimoji="0" lang="en-US" sz="1800" b="1" i="0" u="none" strike="noStrike" kern="0" cap="none" spc="0" normalizeH="0" noProof="0" dirty="0" smtClean="0">
                <a:ln>
                  <a:noFill/>
                </a:ln>
                <a:solidFill>
                  <a:schemeClr val="tx1"/>
                </a:solidFill>
                <a:effectLst/>
                <a:uLnTx/>
                <a:uFillTx/>
                <a:latin typeface="+mn-lt"/>
                <a:ea typeface="ＭＳ Ｐゴシック" charset="-128"/>
                <a:cs typeface="ＭＳ Ｐゴシック" charset="-128"/>
              </a:rPr>
              <a:t> “0”</a:t>
            </a:r>
          </a:p>
          <a:p>
            <a:pPr marL="342900" lvl="0" indent="-342900" eaLnBrk="1" hangingPunct="1">
              <a:spcBef>
                <a:spcPct val="20000"/>
              </a:spcBef>
              <a:buFontTx/>
              <a:buChar char="•"/>
            </a:pPr>
            <a:r>
              <a:rPr lang="en-US" sz="1800" kern="0" dirty="0" err="1" smtClean="0">
                <a:latin typeface="+mn-lt"/>
                <a:cs typeface="ＭＳ Ｐゴシック" charset="-128"/>
              </a:rPr>
              <a:t>Bitline</a:t>
            </a:r>
            <a:r>
              <a:rPr lang="en-US" sz="1800" kern="0" dirty="0" smtClean="0">
                <a:latin typeface="+mn-lt"/>
                <a:cs typeface="ＭＳ Ｐゴシック" charset="-128"/>
              </a:rPr>
              <a:t> is set to 0V</a:t>
            </a:r>
          </a:p>
          <a:p>
            <a:pPr marL="342900" lvl="0" indent="-342900" eaLnBrk="1" hangingPunct="1">
              <a:spcBef>
                <a:spcPct val="20000"/>
              </a:spcBef>
              <a:buFontTx/>
              <a:buChar char="•"/>
            </a:pPr>
            <a:r>
              <a:rPr kumimoji="0" lang="en-US" sz="1800" b="0" i="0" u="none" strike="noStrike" kern="0" cap="none" spc="0" normalizeH="0" noProof="0" dirty="0" smtClean="0">
                <a:ln>
                  <a:noFill/>
                </a:ln>
                <a:solidFill>
                  <a:schemeClr val="tx1"/>
                </a:solidFill>
                <a:effectLst/>
                <a:uLnTx/>
                <a:uFillTx/>
                <a:latin typeface="+mn-lt"/>
                <a:ea typeface="ＭＳ Ｐゴシック" charset="-128"/>
                <a:cs typeface="ＭＳ Ｐゴシック" charset="-128"/>
              </a:rPr>
              <a:t>The gate voltage is set to </a:t>
            </a:r>
            <a:r>
              <a:rPr lang="en-US" sz="1800" i="1" dirty="0" smtClean="0"/>
              <a:t>V</a:t>
            </a:r>
            <a:r>
              <a:rPr lang="en-US" sz="1800" i="1" baseline="-25000" dirty="0" smtClean="0"/>
              <a:t>GG</a:t>
            </a:r>
            <a:r>
              <a:rPr kumimoji="0" lang="en-US" sz="1800" b="0" i="0" u="none" strike="noStrike" kern="0" cap="none" spc="0" normalizeH="0" noProof="0" dirty="0" smtClean="0">
                <a:ln>
                  <a:noFill/>
                </a:ln>
                <a:solidFill>
                  <a:schemeClr val="tx1"/>
                </a:solidFill>
                <a:effectLst/>
                <a:uLnTx/>
                <a:uFillTx/>
                <a:latin typeface="+mn-lt"/>
                <a:ea typeface="ＭＳ Ｐゴシック" charset="-128"/>
                <a:cs typeface="ＭＳ Ｐゴシック" charset="-128"/>
              </a:rPr>
              <a:t> =3V</a:t>
            </a:r>
          </a:p>
          <a:p>
            <a:pPr marL="342900" lvl="0" indent="-342900" eaLnBrk="1" hangingPunct="1">
              <a:spcBef>
                <a:spcPct val="20000"/>
              </a:spcBef>
              <a:buFontTx/>
              <a:buChar char="•"/>
            </a:pPr>
            <a:r>
              <a:rPr lang="en-US" sz="1800" kern="0" dirty="0" smtClean="0">
                <a:latin typeface="+mn-lt"/>
                <a:cs typeface="ＭＳ Ｐゴシック" charset="-128"/>
              </a:rPr>
              <a:t>The </a:t>
            </a:r>
            <a:r>
              <a:rPr lang="en-US" sz="1800" kern="0" dirty="0" err="1" smtClean="0">
                <a:latin typeface="+mn-lt"/>
                <a:cs typeface="ＭＳ Ｐゴシック" charset="-128"/>
              </a:rPr>
              <a:t>bitline</a:t>
            </a:r>
            <a:r>
              <a:rPr lang="en-US" sz="1800" kern="0" dirty="0" smtClean="0">
                <a:latin typeface="+mn-lt"/>
                <a:cs typeface="ＭＳ Ｐゴシック" charset="-128"/>
              </a:rPr>
              <a:t> terminal of the </a:t>
            </a:r>
            <a:r>
              <a:rPr lang="en-US" sz="1800" i="1" dirty="0" smtClean="0"/>
              <a:t>M</a:t>
            </a:r>
            <a:r>
              <a:rPr lang="en-US" sz="1800" baseline="-25000" dirty="0" smtClean="0"/>
              <a:t>A</a:t>
            </a:r>
            <a:r>
              <a:rPr lang="en-US" sz="1800" dirty="0" smtClean="0"/>
              <a:t> acts like a </a:t>
            </a:r>
            <a:r>
              <a:rPr lang="en-US" sz="1800" b="1" dirty="0" smtClean="0"/>
              <a:t>source</a:t>
            </a:r>
            <a:r>
              <a:rPr lang="en-US" sz="1800" dirty="0" smtClean="0"/>
              <a:t>.</a:t>
            </a:r>
            <a:endParaRPr kumimoji="0" lang="en-US" sz="1800" b="0" i="0" u="none" strike="noStrike" kern="0" cap="none" spc="0" normalizeH="0" noProof="0" dirty="0" smtClean="0">
              <a:ln>
                <a:noFill/>
              </a:ln>
              <a:solidFill>
                <a:schemeClr val="tx1"/>
              </a:solidFill>
              <a:effectLst/>
              <a:uLnTx/>
              <a:uFillTx/>
              <a:latin typeface="+mn-lt"/>
              <a:ea typeface="ＭＳ Ｐゴシック" charset="-128"/>
              <a:cs typeface="ＭＳ Ｐゴシック" charset="-128"/>
            </a:endParaRPr>
          </a:p>
          <a:p>
            <a:pPr marL="342900" lvl="0" indent="-342900" eaLnBrk="1" hangingPunct="1">
              <a:spcBef>
                <a:spcPct val="20000"/>
              </a:spcBef>
              <a:buFontTx/>
              <a:buChar char="•"/>
            </a:pPr>
            <a:endPar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endParaRPr>
          </a:p>
        </p:txBody>
      </p:sp>
      <p:sp>
        <p:nvSpPr>
          <p:cNvPr id="18" name="TextBox 17"/>
          <p:cNvSpPr txBox="1"/>
          <p:nvPr/>
        </p:nvSpPr>
        <p:spPr>
          <a:xfrm>
            <a:off x="4495800" y="2133600"/>
            <a:ext cx="591353" cy="425750"/>
          </a:xfrm>
          <a:prstGeom prst="rect">
            <a:avLst/>
          </a:prstGeom>
          <a:solidFill>
            <a:srgbClr val="FFC000"/>
          </a:solidFill>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dirty="0" smtClean="0"/>
              <a:t>“0”</a:t>
            </a:r>
            <a:endParaRPr lang="en-US" dirty="0"/>
          </a:p>
        </p:txBody>
      </p:sp>
      <p:sp>
        <p:nvSpPr>
          <p:cNvPr id="19" name="Right Arrow 18"/>
          <p:cNvSpPr/>
          <p:nvPr/>
        </p:nvSpPr>
        <p:spPr bwMode="auto">
          <a:xfrm>
            <a:off x="5334000" y="2209800"/>
            <a:ext cx="381000" cy="2286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5" name="Rounded Rectangle 14"/>
          <p:cNvSpPr/>
          <p:nvPr/>
        </p:nvSpPr>
        <p:spPr bwMode="auto">
          <a:xfrm>
            <a:off x="6629400" y="2614962"/>
            <a:ext cx="249012" cy="204438"/>
          </a:xfrm>
          <a:prstGeom prst="round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0" name="Rounded Rectangle 19"/>
          <p:cNvSpPr/>
          <p:nvPr/>
        </p:nvSpPr>
        <p:spPr bwMode="auto">
          <a:xfrm>
            <a:off x="7296648" y="2600094"/>
            <a:ext cx="249012" cy="204438"/>
          </a:xfrm>
          <a:prstGeom prst="round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3" name="Rectangle 2"/>
          <p:cNvSpPr>
            <a:spLocks noGrp="1" noChangeArrowheads="1"/>
          </p:cNvSpPr>
          <p:nvPr>
            <p:ph type="title"/>
          </p:nvPr>
        </p:nvSpPr>
        <p:spPr>
          <a:xfrm>
            <a:off x="685800" y="0"/>
            <a:ext cx="7772400" cy="762000"/>
          </a:xfrm>
        </p:spPr>
        <p:txBody>
          <a:bodyPr/>
          <a:lstStyle/>
          <a:p>
            <a:pPr eaLnBrk="1" hangingPunct="1"/>
            <a:r>
              <a:rPr lang="en-US" dirty="0" smtClean="0"/>
              <a:t>The Write Operation in a 1-T Cell</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4"/>
          <p:cNvSpPr>
            <a:spLocks noGrp="1"/>
          </p:cNvSpPr>
          <p:nvPr>
            <p:ph type="ftr" sz="quarter" idx="11"/>
          </p:nvPr>
        </p:nvSpPr>
        <p:spPr>
          <a:noFill/>
        </p:spPr>
        <p:txBody>
          <a:bodyPr/>
          <a:lstStyle/>
          <a:p>
            <a:r>
              <a:rPr lang="en-US" smtClean="0">
                <a:ea typeface="ＭＳ Ｐゴシック" charset="-128"/>
              </a:rPr>
              <a:t>NJIT   ECE 271   Dr. Serhiy Levkov</a:t>
            </a:r>
          </a:p>
        </p:txBody>
      </p:sp>
      <p:sp>
        <p:nvSpPr>
          <p:cNvPr id="14339" name="Slide Number Placeholder 5"/>
          <p:cNvSpPr>
            <a:spLocks noGrp="1"/>
          </p:cNvSpPr>
          <p:nvPr>
            <p:ph type="sldNum" sz="quarter" idx="12"/>
          </p:nvPr>
        </p:nvSpPr>
        <p:spPr>
          <a:noFill/>
        </p:spPr>
        <p:txBody>
          <a:bodyPr/>
          <a:lstStyle/>
          <a:p>
            <a:r>
              <a:rPr lang="en-US" smtClean="0"/>
              <a:t> Topic 9</a:t>
            </a:r>
            <a:r>
              <a:rPr lang="en-US" b="1" smtClean="0"/>
              <a:t> - </a:t>
            </a:r>
            <a:fld id="{28498B33-B632-44EB-AE81-B1709C41AC87}" type="slidenum">
              <a:rPr lang="en-US" b="1" smtClean="0"/>
              <a:pPr/>
              <a:t>5</a:t>
            </a:fld>
            <a:endParaRPr lang="en-US" b="1" smtClean="0"/>
          </a:p>
        </p:txBody>
      </p:sp>
      <p:sp>
        <p:nvSpPr>
          <p:cNvPr id="14340" name="Rectangle 2"/>
          <p:cNvSpPr>
            <a:spLocks noGrp="1" noChangeArrowheads="1"/>
          </p:cNvSpPr>
          <p:nvPr>
            <p:ph type="title"/>
          </p:nvPr>
        </p:nvSpPr>
        <p:spPr>
          <a:xfrm>
            <a:off x="685800" y="0"/>
            <a:ext cx="7772400" cy="990600"/>
          </a:xfrm>
        </p:spPr>
        <p:txBody>
          <a:bodyPr/>
          <a:lstStyle/>
          <a:p>
            <a:pPr eaLnBrk="1" hangingPunct="1"/>
            <a:r>
              <a:rPr lang="en-US" smtClean="0"/>
              <a:t>Static Memory Cells</a:t>
            </a:r>
          </a:p>
        </p:txBody>
      </p:sp>
      <p:sp>
        <p:nvSpPr>
          <p:cNvPr id="14341" name="Rectangle 3"/>
          <p:cNvSpPr>
            <a:spLocks noGrp="1" noChangeArrowheads="1"/>
          </p:cNvSpPr>
          <p:nvPr>
            <p:ph type="body" idx="1"/>
          </p:nvPr>
        </p:nvSpPr>
        <p:spPr>
          <a:xfrm>
            <a:off x="609600" y="914400"/>
            <a:ext cx="7772400" cy="2057400"/>
          </a:xfrm>
        </p:spPr>
        <p:txBody>
          <a:bodyPr/>
          <a:lstStyle/>
          <a:p>
            <a:pPr eaLnBrk="1" hangingPunct="1">
              <a:lnSpc>
                <a:spcPct val="90000"/>
              </a:lnSpc>
            </a:pPr>
            <a:r>
              <a:rPr lang="en-US" sz="1800" dirty="0" smtClean="0"/>
              <a:t>There are two types of basic electronic storage elements – latch and flip-flop.</a:t>
            </a:r>
          </a:p>
          <a:p>
            <a:pPr eaLnBrk="1" hangingPunct="1">
              <a:lnSpc>
                <a:spcPct val="90000"/>
              </a:lnSpc>
            </a:pPr>
            <a:r>
              <a:rPr lang="en-US" sz="1800" dirty="0" smtClean="0"/>
              <a:t>The </a:t>
            </a:r>
            <a:r>
              <a:rPr lang="en-US" sz="1800" b="1" dirty="0" smtClean="0"/>
              <a:t>latch</a:t>
            </a:r>
            <a:r>
              <a:rPr lang="en-US" sz="1800" dirty="0" smtClean="0"/>
              <a:t> - a memory cell built from two feedback connected inverters</a:t>
            </a:r>
          </a:p>
        </p:txBody>
      </p:sp>
      <p:pic>
        <p:nvPicPr>
          <p:cNvPr id="14342" name="Picture 8"/>
          <p:cNvPicPr>
            <a:picLocks noChangeAspect="1" noChangeArrowheads="1"/>
          </p:cNvPicPr>
          <p:nvPr/>
        </p:nvPicPr>
        <p:blipFill>
          <a:blip r:embed="rId2"/>
          <a:srcRect/>
          <a:stretch>
            <a:fillRect/>
          </a:stretch>
        </p:blipFill>
        <p:spPr bwMode="auto">
          <a:xfrm>
            <a:off x="1066800" y="2971800"/>
            <a:ext cx="2667000" cy="1447800"/>
          </a:xfrm>
          <a:prstGeom prst="rect">
            <a:avLst/>
          </a:prstGeom>
          <a:noFill/>
          <a:ln w="9525">
            <a:noFill/>
            <a:miter lim="800000"/>
            <a:headEnd/>
            <a:tailEnd/>
          </a:ln>
        </p:spPr>
      </p:pic>
      <p:pic>
        <p:nvPicPr>
          <p:cNvPr id="14343" name="Picture 9"/>
          <p:cNvPicPr>
            <a:picLocks noChangeAspect="1" noChangeArrowheads="1"/>
          </p:cNvPicPr>
          <p:nvPr/>
        </p:nvPicPr>
        <p:blipFill>
          <a:blip r:embed="rId3"/>
          <a:srcRect/>
          <a:stretch>
            <a:fillRect/>
          </a:stretch>
        </p:blipFill>
        <p:spPr bwMode="auto">
          <a:xfrm>
            <a:off x="1219200" y="4419600"/>
            <a:ext cx="2233613" cy="1752600"/>
          </a:xfrm>
          <a:prstGeom prst="rect">
            <a:avLst/>
          </a:prstGeom>
          <a:noFill/>
          <a:ln w="9525">
            <a:noFill/>
            <a:miter lim="800000"/>
            <a:headEnd/>
            <a:tailEnd/>
          </a:ln>
        </p:spPr>
      </p:pic>
      <p:sp>
        <p:nvSpPr>
          <p:cNvPr id="12" name="Rectangle 3"/>
          <p:cNvSpPr txBox="1">
            <a:spLocks noChangeArrowheads="1"/>
          </p:cNvSpPr>
          <p:nvPr/>
        </p:nvSpPr>
        <p:spPr bwMode="auto">
          <a:xfrm>
            <a:off x="1676400" y="6248400"/>
            <a:ext cx="6705600" cy="228600"/>
          </a:xfrm>
          <a:prstGeom prst="rect">
            <a:avLst/>
          </a:prstGeom>
          <a:noFill/>
          <a:ln w="9525">
            <a:noFill/>
            <a:miter lim="800000"/>
            <a:headEnd/>
            <a:tailEnd/>
          </a:ln>
        </p:spPr>
        <p:txBody>
          <a:bodyPr/>
          <a:lstStyle/>
          <a:p>
            <a:pPr marL="342900" indent="-342900" eaLnBrk="1" hangingPunct="1">
              <a:lnSpc>
                <a:spcPct val="90000"/>
              </a:lnSpc>
              <a:spcBef>
                <a:spcPct val="20000"/>
              </a:spcBef>
              <a:defRPr/>
            </a:pPr>
            <a:r>
              <a:rPr lang="en-US" sz="1600" kern="0" dirty="0">
                <a:latin typeface="+mn-lt"/>
                <a:cs typeface="ＭＳ Ｐゴシック" charset="-128"/>
              </a:rPr>
              <a:t>Latch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4"/>
          <p:cNvSpPr>
            <a:spLocks noGrp="1"/>
          </p:cNvSpPr>
          <p:nvPr>
            <p:ph type="ftr" sz="quarter" idx="11"/>
          </p:nvPr>
        </p:nvSpPr>
        <p:spPr>
          <a:noFill/>
        </p:spPr>
        <p:txBody>
          <a:bodyPr/>
          <a:lstStyle/>
          <a:p>
            <a:r>
              <a:rPr lang="en-US" smtClean="0">
                <a:ea typeface="ＭＳ Ｐゴシック" charset="-128"/>
              </a:rPr>
              <a:t>NJIT   ECE 271   Dr. Serhiy Levkov</a:t>
            </a:r>
          </a:p>
        </p:txBody>
      </p:sp>
      <p:sp>
        <p:nvSpPr>
          <p:cNvPr id="23555" name="Slide Number Placeholder 5"/>
          <p:cNvSpPr>
            <a:spLocks noGrp="1"/>
          </p:cNvSpPr>
          <p:nvPr>
            <p:ph type="sldNum" sz="quarter" idx="12"/>
          </p:nvPr>
        </p:nvSpPr>
        <p:spPr>
          <a:noFill/>
        </p:spPr>
        <p:txBody>
          <a:bodyPr/>
          <a:lstStyle/>
          <a:p>
            <a:r>
              <a:rPr lang="en-US" smtClean="0"/>
              <a:t> Topic 9</a:t>
            </a:r>
            <a:r>
              <a:rPr lang="en-US" b="1" smtClean="0"/>
              <a:t> - </a:t>
            </a:r>
            <a:fld id="{843BB18D-DA33-486C-8477-D4E5DA6C7B95}" type="slidenum">
              <a:rPr lang="en-US" b="1" smtClean="0"/>
              <a:pPr/>
              <a:t>50</a:t>
            </a:fld>
            <a:endParaRPr lang="en-US" b="1" smtClean="0"/>
          </a:p>
        </p:txBody>
      </p:sp>
      <p:pic>
        <p:nvPicPr>
          <p:cNvPr id="23557" name="Picture 4" descr="jae20990_0816a"/>
          <p:cNvPicPr>
            <a:picLocks noChangeAspect="1" noChangeArrowheads="1"/>
          </p:cNvPicPr>
          <p:nvPr/>
        </p:nvPicPr>
        <p:blipFill>
          <a:blip r:embed="rId2">
            <a:lum bright="-24000" contrast="48000"/>
          </a:blip>
          <a:srcRect/>
          <a:stretch>
            <a:fillRect/>
          </a:stretch>
        </p:blipFill>
        <p:spPr bwMode="auto">
          <a:xfrm>
            <a:off x="5715000" y="2057400"/>
            <a:ext cx="2895600" cy="2022475"/>
          </a:xfrm>
          <a:prstGeom prst="rect">
            <a:avLst/>
          </a:prstGeom>
          <a:noFill/>
          <a:ln w="9525">
            <a:noFill/>
            <a:miter lim="800000"/>
            <a:headEnd/>
            <a:tailEnd/>
          </a:ln>
        </p:spPr>
      </p:pic>
      <p:sp>
        <p:nvSpPr>
          <p:cNvPr id="11" name="Rectangle 3"/>
          <p:cNvSpPr txBox="1">
            <a:spLocks noChangeArrowheads="1"/>
          </p:cNvSpPr>
          <p:nvPr/>
        </p:nvSpPr>
        <p:spPr bwMode="auto">
          <a:xfrm>
            <a:off x="381000" y="914400"/>
            <a:ext cx="8153400"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A “0” is represented by 0V,</a:t>
            </a:r>
            <a:r>
              <a:rPr kumimoji="0" lang="en-US" sz="1800" b="0" i="0" u="none" strike="noStrike" kern="0" cap="none" spc="0" normalizeH="0" noProof="0" dirty="0" smtClean="0">
                <a:ln>
                  <a:noFill/>
                </a:ln>
                <a:solidFill>
                  <a:schemeClr val="tx1"/>
                </a:solidFill>
                <a:effectLst/>
                <a:uLnTx/>
                <a:uFillTx/>
                <a:latin typeface="+mn-lt"/>
                <a:ea typeface="ＭＳ Ｐゴシック" charset="-128"/>
                <a:cs typeface="ＭＳ Ｐゴシック" charset="-128"/>
              </a:rPr>
              <a:t> and a “1” by </a:t>
            </a:r>
            <a:r>
              <a:rPr kumimoji="0" lang="en-US" sz="1800" b="0" i="1" u="none" strike="noStrike" kern="0" cap="none" spc="0" normalizeH="0" noProof="0" dirty="0" smtClean="0">
                <a:ln>
                  <a:noFill/>
                </a:ln>
                <a:solidFill>
                  <a:schemeClr val="tx1"/>
                </a:solidFill>
                <a:effectLst/>
                <a:uLnTx/>
                <a:uFillTx/>
                <a:latin typeface="+mn-lt"/>
                <a:ea typeface="ＭＳ Ｐゴシック" charset="-128"/>
                <a:cs typeface="ＭＳ Ｐゴシック" charset="-128"/>
              </a:rPr>
              <a:t>V</a:t>
            </a:r>
            <a:r>
              <a:rPr kumimoji="0" lang="en-US" sz="1800" b="0" i="1" u="none" strike="noStrike" kern="0" cap="none" spc="0" normalizeH="0" baseline="-25000" noProof="0" dirty="0" smtClean="0">
                <a:ln>
                  <a:noFill/>
                </a:ln>
                <a:solidFill>
                  <a:schemeClr val="tx1"/>
                </a:solidFill>
                <a:effectLst/>
                <a:uLnTx/>
                <a:uFillTx/>
                <a:latin typeface="+mn-lt"/>
                <a:ea typeface="ＭＳ Ｐゴシック" charset="-128"/>
                <a:cs typeface="ＭＳ Ｐゴシック" charset="-128"/>
              </a:rPr>
              <a:t>H</a:t>
            </a: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a:t>
            </a:r>
          </a:p>
          <a:p>
            <a:pPr marL="342900" lvl="0" indent="-342900" eaLnBrk="1" hangingPunct="1">
              <a:spcBef>
                <a:spcPct val="20000"/>
              </a:spcBef>
              <a:buFontTx/>
              <a:buChar char="•"/>
            </a:pPr>
            <a:r>
              <a:rPr lang="en-US" sz="1800" kern="0" dirty="0" smtClean="0">
                <a:latin typeface="+mn-lt"/>
                <a:cs typeface="ＭＳ Ｐゴシック" charset="-128"/>
              </a:rPr>
              <a:t>The data are written into 1-T cell by placing the desired voltage level on the single </a:t>
            </a:r>
            <a:r>
              <a:rPr lang="en-US" sz="1800" kern="0" dirty="0" err="1" smtClean="0">
                <a:latin typeface="+mn-lt"/>
                <a:cs typeface="ＭＳ Ｐゴシック" charset="-128"/>
              </a:rPr>
              <a:t>bitline</a:t>
            </a:r>
            <a:r>
              <a:rPr lang="en-US" sz="1800" kern="0" dirty="0" smtClean="0">
                <a:latin typeface="+mn-lt"/>
                <a:cs typeface="ＭＳ Ｐゴシック" charset="-128"/>
              </a:rPr>
              <a:t> and turning on access transistor </a:t>
            </a:r>
            <a:r>
              <a:rPr lang="en-US" sz="1800" i="1" dirty="0" smtClean="0"/>
              <a:t>M</a:t>
            </a:r>
            <a:r>
              <a:rPr lang="en-US" sz="1800" baseline="-25000" dirty="0" smtClean="0"/>
              <a:t>A</a:t>
            </a:r>
            <a:r>
              <a:rPr lang="en-US" sz="1800" dirty="0" smtClean="0"/>
              <a:t>.</a:t>
            </a:r>
            <a:r>
              <a:rPr lang="en-US" sz="1800" kern="0" dirty="0" smtClean="0">
                <a:latin typeface="+mn-lt"/>
                <a:cs typeface="ＭＳ Ｐゴシック" charset="-128"/>
              </a:rPr>
              <a:t> </a:t>
            </a:r>
            <a:endParaRPr kumimoji="0" lang="en-US" sz="1800" b="0" i="0" u="none" strike="noStrike" kern="0" cap="none" spc="0" normalizeH="0" noProof="0" dirty="0" smtClean="0">
              <a:ln>
                <a:noFill/>
              </a:ln>
              <a:solidFill>
                <a:schemeClr val="tx1"/>
              </a:solidFill>
              <a:effectLst/>
              <a:uLnTx/>
              <a:uFillTx/>
              <a:latin typeface="+mn-lt"/>
              <a:ea typeface="ＭＳ Ｐゴシック" charset="-128"/>
              <a:cs typeface="ＭＳ Ｐゴシック" charset="-128"/>
            </a:endParaRPr>
          </a:p>
          <a:p>
            <a:pPr marL="342900" lvl="0" indent="-342900" eaLnBrk="1" hangingPunct="1">
              <a:spcBef>
                <a:spcPct val="20000"/>
              </a:spcBef>
              <a:buFontTx/>
              <a:buChar char="•"/>
            </a:pPr>
            <a:endParaRPr kumimoji="0" lang="en-US" sz="1800" b="0" i="0" u="none" strike="noStrike" kern="0" cap="none" spc="0" normalizeH="0" noProof="0" dirty="0" smtClean="0">
              <a:ln>
                <a:noFill/>
              </a:ln>
              <a:solidFill>
                <a:schemeClr val="tx1"/>
              </a:solidFill>
              <a:effectLst/>
              <a:uLnTx/>
              <a:uFillTx/>
              <a:latin typeface="+mn-lt"/>
              <a:ea typeface="ＭＳ Ｐゴシック" charset="-128"/>
              <a:cs typeface="ＭＳ Ｐゴシック" charset="-128"/>
            </a:endParaRPr>
          </a:p>
          <a:p>
            <a:pPr marL="342900" lvl="0" indent="-342900" eaLnBrk="1" hangingPunct="1">
              <a:spcBef>
                <a:spcPct val="20000"/>
              </a:spcBef>
              <a:buFontTx/>
              <a:buChar char="•"/>
            </a:pPr>
            <a:endPar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endParaRPr>
          </a:p>
        </p:txBody>
      </p:sp>
      <p:sp>
        <p:nvSpPr>
          <p:cNvPr id="12" name="Rectangle 3"/>
          <p:cNvSpPr txBox="1">
            <a:spLocks noChangeArrowheads="1"/>
          </p:cNvSpPr>
          <p:nvPr/>
        </p:nvSpPr>
        <p:spPr bwMode="auto">
          <a:xfrm>
            <a:off x="381000" y="2209800"/>
            <a:ext cx="50292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pPr>
            <a:r>
              <a:rPr kumimoji="0" lang="en-US" sz="1800" b="1"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Storing a</a:t>
            </a:r>
            <a:r>
              <a:rPr kumimoji="0" lang="en-US" sz="1800" b="1" i="0" u="none" strike="noStrike" kern="0" cap="none" spc="0" normalizeH="0" noProof="0" dirty="0" smtClean="0">
                <a:ln>
                  <a:noFill/>
                </a:ln>
                <a:solidFill>
                  <a:schemeClr val="tx1"/>
                </a:solidFill>
                <a:effectLst/>
                <a:uLnTx/>
                <a:uFillTx/>
                <a:latin typeface="+mn-lt"/>
                <a:ea typeface="ＭＳ Ｐゴシック" charset="-128"/>
                <a:cs typeface="ＭＳ Ｐゴシック" charset="-128"/>
              </a:rPr>
              <a:t> “0”</a:t>
            </a:r>
          </a:p>
          <a:p>
            <a:pPr marL="342900" lvl="0" indent="-342900" eaLnBrk="1" hangingPunct="1">
              <a:spcBef>
                <a:spcPct val="20000"/>
              </a:spcBef>
              <a:buFontTx/>
              <a:buChar char="•"/>
            </a:pPr>
            <a:r>
              <a:rPr lang="en-US" sz="1800" kern="0" dirty="0" err="1" smtClean="0">
                <a:latin typeface="+mn-lt"/>
                <a:cs typeface="ＭＳ Ｐゴシック" charset="-128"/>
              </a:rPr>
              <a:t>Bitline</a:t>
            </a:r>
            <a:r>
              <a:rPr lang="en-US" sz="1800" kern="0" dirty="0" smtClean="0">
                <a:latin typeface="+mn-lt"/>
                <a:cs typeface="ＭＳ Ｐゴシック" charset="-128"/>
              </a:rPr>
              <a:t> is set to 0V</a:t>
            </a:r>
          </a:p>
          <a:p>
            <a:pPr marL="342900" lvl="0" indent="-342900" eaLnBrk="1" hangingPunct="1">
              <a:spcBef>
                <a:spcPct val="20000"/>
              </a:spcBef>
              <a:buFontTx/>
              <a:buChar char="•"/>
            </a:pPr>
            <a:r>
              <a:rPr kumimoji="0" lang="en-US" sz="1800" b="0" i="0" u="none" strike="noStrike" kern="0" cap="none" spc="0" normalizeH="0" noProof="0" dirty="0" smtClean="0">
                <a:ln>
                  <a:noFill/>
                </a:ln>
                <a:solidFill>
                  <a:schemeClr val="tx1"/>
                </a:solidFill>
                <a:effectLst/>
                <a:uLnTx/>
                <a:uFillTx/>
                <a:latin typeface="+mn-lt"/>
                <a:ea typeface="ＭＳ Ｐゴシック" charset="-128"/>
                <a:cs typeface="ＭＳ Ｐゴシック" charset="-128"/>
              </a:rPr>
              <a:t>The gate voltage is set to </a:t>
            </a:r>
            <a:r>
              <a:rPr lang="en-US" sz="1800" i="1" dirty="0" smtClean="0"/>
              <a:t>V</a:t>
            </a:r>
            <a:r>
              <a:rPr lang="en-US" sz="1800" i="1" baseline="-25000" dirty="0"/>
              <a:t>G</a:t>
            </a:r>
            <a:r>
              <a:rPr lang="en-US" sz="1800" i="1" baseline="-25000" dirty="0" smtClean="0"/>
              <a:t>G</a:t>
            </a:r>
            <a:r>
              <a:rPr kumimoji="0" lang="en-US" sz="1800" b="0" i="0" u="none" strike="noStrike" kern="0" cap="none" spc="0" normalizeH="0" noProof="0" dirty="0" smtClean="0">
                <a:ln>
                  <a:noFill/>
                </a:ln>
                <a:solidFill>
                  <a:schemeClr val="tx1"/>
                </a:solidFill>
                <a:effectLst/>
                <a:uLnTx/>
                <a:uFillTx/>
                <a:latin typeface="+mn-lt"/>
                <a:ea typeface="ＭＳ Ｐゴシック" charset="-128"/>
                <a:cs typeface="ＭＳ Ｐゴシック" charset="-128"/>
              </a:rPr>
              <a:t> =3V</a:t>
            </a:r>
          </a:p>
          <a:p>
            <a:pPr marL="342900" lvl="0" indent="-342900" eaLnBrk="1" hangingPunct="1">
              <a:spcBef>
                <a:spcPct val="20000"/>
              </a:spcBef>
              <a:buFontTx/>
              <a:buChar char="•"/>
            </a:pPr>
            <a:r>
              <a:rPr lang="en-US" sz="1800" kern="0" dirty="0" smtClean="0">
                <a:latin typeface="+mn-lt"/>
                <a:cs typeface="ＭＳ Ｐゴシック" charset="-128"/>
              </a:rPr>
              <a:t>The </a:t>
            </a:r>
            <a:r>
              <a:rPr lang="en-US" sz="1800" kern="0" dirty="0" err="1" smtClean="0">
                <a:latin typeface="+mn-lt"/>
                <a:cs typeface="ＭＳ Ｐゴシック" charset="-128"/>
              </a:rPr>
              <a:t>bitline</a:t>
            </a:r>
            <a:r>
              <a:rPr lang="en-US" sz="1800" kern="0" dirty="0" smtClean="0">
                <a:latin typeface="+mn-lt"/>
                <a:cs typeface="ＭＳ Ｐゴシック" charset="-128"/>
              </a:rPr>
              <a:t> terminal of the </a:t>
            </a:r>
            <a:r>
              <a:rPr lang="en-US" sz="1800" i="1" dirty="0" smtClean="0"/>
              <a:t>M</a:t>
            </a:r>
            <a:r>
              <a:rPr lang="en-US" sz="1800" baseline="-25000" dirty="0" smtClean="0"/>
              <a:t>A</a:t>
            </a:r>
            <a:r>
              <a:rPr lang="en-US" sz="1800" dirty="0" smtClean="0"/>
              <a:t> acts like a </a:t>
            </a:r>
            <a:r>
              <a:rPr lang="en-US" sz="1800" b="1" dirty="0" smtClean="0"/>
              <a:t>source</a:t>
            </a:r>
            <a:r>
              <a:rPr lang="en-US" sz="1800" dirty="0" smtClean="0"/>
              <a:t>.</a:t>
            </a:r>
            <a:endParaRPr kumimoji="0" lang="en-US" sz="1800" b="0" i="0" u="none" strike="noStrike" kern="0" cap="none" spc="0" normalizeH="0" noProof="0" dirty="0" smtClean="0">
              <a:ln>
                <a:noFill/>
              </a:ln>
              <a:solidFill>
                <a:schemeClr val="tx1"/>
              </a:solidFill>
              <a:effectLst/>
              <a:uLnTx/>
              <a:uFillTx/>
              <a:latin typeface="+mn-lt"/>
              <a:ea typeface="ＭＳ Ｐゴシック" charset="-128"/>
              <a:cs typeface="ＭＳ Ｐゴシック" charset="-128"/>
            </a:endParaRPr>
          </a:p>
          <a:p>
            <a:pPr marL="342900" lvl="0" indent="-342900" eaLnBrk="1" hangingPunct="1">
              <a:spcBef>
                <a:spcPct val="20000"/>
              </a:spcBef>
              <a:buFontTx/>
              <a:buChar char="•"/>
            </a:pPr>
            <a:r>
              <a:rPr lang="en-US" sz="1800" kern="0" dirty="0" smtClean="0">
                <a:latin typeface="+mn-lt"/>
                <a:cs typeface="ＭＳ Ｐゴシック" charset="-128"/>
              </a:rPr>
              <a:t>If the cell voltage is already 0 (</a:t>
            </a:r>
            <a:r>
              <a:rPr lang="en-US" sz="1800" i="1" dirty="0" err="1" smtClean="0"/>
              <a:t>v</a:t>
            </a:r>
            <a:r>
              <a:rPr lang="en-US" sz="1800" i="1" baseline="-25000" dirty="0" err="1" smtClean="0"/>
              <a:t>C</a:t>
            </a:r>
            <a:r>
              <a:rPr lang="en-US" sz="1800" kern="0" dirty="0" smtClean="0">
                <a:cs typeface="ＭＳ Ｐゴシック" charset="-128"/>
              </a:rPr>
              <a:t> = 0)</a:t>
            </a:r>
            <a:r>
              <a:rPr lang="en-US" sz="1800" kern="0" dirty="0" smtClean="0">
                <a:latin typeface="+mn-lt"/>
                <a:cs typeface="ＭＳ Ｐゴシック" charset="-128"/>
              </a:rPr>
              <a:t>, </a:t>
            </a:r>
            <a:br>
              <a:rPr lang="en-US" sz="1800" kern="0" dirty="0" smtClean="0">
                <a:latin typeface="+mn-lt"/>
                <a:cs typeface="ＭＳ Ｐゴシック" charset="-128"/>
              </a:rPr>
            </a:br>
            <a:r>
              <a:rPr lang="en-US" sz="1800" i="1" dirty="0" smtClean="0"/>
              <a:t>V</a:t>
            </a:r>
            <a:r>
              <a:rPr lang="en-US" sz="1800" i="1" baseline="-25000" dirty="0" smtClean="0"/>
              <a:t>DS</a:t>
            </a:r>
            <a:r>
              <a:rPr lang="en-US" sz="1800" kern="0" dirty="0" smtClean="0">
                <a:cs typeface="ＭＳ Ｐゴシック" charset="-128"/>
              </a:rPr>
              <a:t> = 0</a:t>
            </a:r>
            <a:r>
              <a:rPr lang="en-US" sz="1800" kern="0" dirty="0" smtClean="0">
                <a:latin typeface="+mn-lt"/>
                <a:cs typeface="ＭＳ Ｐゴシック" charset="-128"/>
              </a:rPr>
              <a:t> </a:t>
            </a:r>
            <a:r>
              <a:rPr lang="en-US" sz="1800" kern="0" dirty="0" smtClean="0">
                <a:latin typeface="+mn-lt"/>
                <a:cs typeface="ＭＳ Ｐゴシック" charset="-128"/>
                <a:sym typeface="Wingdings" pitchFamily="2" charset="2"/>
              </a:rPr>
              <a:t> </a:t>
            </a:r>
            <a:r>
              <a:rPr lang="en-US" sz="1800" i="1" dirty="0" smtClean="0"/>
              <a:t>V</a:t>
            </a:r>
            <a:r>
              <a:rPr lang="en-US" sz="1800" i="1" baseline="-25000" dirty="0" smtClean="0"/>
              <a:t>GS </a:t>
            </a:r>
            <a:r>
              <a:rPr lang="en-US" sz="1800" i="1" dirty="0" smtClean="0"/>
              <a:t>-V</a:t>
            </a:r>
            <a:r>
              <a:rPr lang="en-US" sz="1800" i="1" baseline="-25000" dirty="0" smtClean="0"/>
              <a:t>TN</a:t>
            </a:r>
            <a:r>
              <a:rPr lang="en-US" sz="1800" kern="0" dirty="0" smtClean="0">
                <a:latin typeface="+mn-lt"/>
                <a:cs typeface="ＭＳ Ｐゴシック" charset="-128"/>
              </a:rPr>
              <a:t> &gt; </a:t>
            </a:r>
            <a:r>
              <a:rPr lang="en-US" sz="1800" i="1" dirty="0" smtClean="0"/>
              <a:t>V</a:t>
            </a:r>
            <a:r>
              <a:rPr lang="en-US" sz="1800" i="1" baseline="-25000" dirty="0" smtClean="0"/>
              <a:t>DS  </a:t>
            </a:r>
            <a:r>
              <a:rPr lang="en-US" sz="1800" kern="0" dirty="0" smtClean="0">
                <a:latin typeface="+mn-lt"/>
                <a:cs typeface="ＭＳ Ｐゴシック" charset="-128"/>
                <a:sym typeface="Wingdings" pitchFamily="2" charset="2"/>
              </a:rPr>
              <a:t>(triode region) </a:t>
            </a:r>
            <a:r>
              <a:rPr lang="en-US" sz="1800" kern="0" dirty="0" smtClean="0">
                <a:latin typeface="+mn-lt"/>
                <a:cs typeface="ＭＳ Ｐゴシック" charset="-128"/>
              </a:rPr>
              <a:t> </a:t>
            </a:r>
            <a:br>
              <a:rPr lang="en-US" sz="1800" kern="0" dirty="0" smtClean="0">
                <a:latin typeface="+mn-lt"/>
                <a:cs typeface="ＭＳ Ｐゴシック" charset="-128"/>
              </a:rPr>
            </a:br>
            <a:r>
              <a:rPr lang="en-US" sz="1800" i="1" dirty="0" err="1" smtClean="0"/>
              <a:t>i</a:t>
            </a:r>
            <a:r>
              <a:rPr lang="en-US" sz="1800" baseline="-25000" dirty="0" err="1" smtClean="0"/>
              <a:t>C</a:t>
            </a:r>
            <a:r>
              <a:rPr lang="en-US" sz="1800" kern="0" dirty="0" smtClean="0">
                <a:cs typeface="ＭＳ Ｐゴシック" charset="-128"/>
              </a:rPr>
              <a:t> =0, </a:t>
            </a:r>
            <a:r>
              <a:rPr lang="en-US" sz="1800" i="1" dirty="0" err="1" smtClean="0"/>
              <a:t>v</a:t>
            </a:r>
            <a:r>
              <a:rPr lang="en-US" sz="1800" i="1" baseline="-25000" dirty="0" err="1" smtClean="0"/>
              <a:t>C</a:t>
            </a:r>
            <a:r>
              <a:rPr lang="en-US" sz="1800" kern="0" dirty="0" smtClean="0">
                <a:cs typeface="ＭＳ Ｐゴシック" charset="-128"/>
              </a:rPr>
              <a:t>  stays zero (nothing happens).</a:t>
            </a:r>
          </a:p>
          <a:p>
            <a:pPr marL="342900" lvl="0" indent="-342900" eaLnBrk="1" hangingPunct="1">
              <a:spcBef>
                <a:spcPct val="20000"/>
              </a:spcBef>
              <a:buFontTx/>
              <a:buChar char="•"/>
            </a:pPr>
            <a:endParaRPr kumimoji="0" lang="en-US" sz="1800" b="0" i="0" u="none" strike="noStrike" kern="0" cap="none" spc="0" normalizeH="0" noProof="0" dirty="0" smtClean="0">
              <a:ln>
                <a:noFill/>
              </a:ln>
              <a:solidFill>
                <a:schemeClr val="tx1"/>
              </a:solidFill>
              <a:effectLst/>
              <a:uLnTx/>
              <a:uFillTx/>
              <a:latin typeface="+mn-lt"/>
              <a:ea typeface="ＭＳ Ｐゴシック" charset="-128"/>
              <a:cs typeface="ＭＳ Ｐゴシック" charset="-128"/>
            </a:endParaRPr>
          </a:p>
          <a:p>
            <a:pPr marL="342900" lvl="0" indent="-342900" eaLnBrk="1" hangingPunct="1">
              <a:spcBef>
                <a:spcPct val="20000"/>
              </a:spcBef>
              <a:buFontTx/>
              <a:buChar char="•"/>
            </a:pPr>
            <a:endPar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endParaRPr>
          </a:p>
        </p:txBody>
      </p:sp>
      <p:sp>
        <p:nvSpPr>
          <p:cNvPr id="17" name="TextBox 16"/>
          <p:cNvSpPr txBox="1"/>
          <p:nvPr/>
        </p:nvSpPr>
        <p:spPr>
          <a:xfrm>
            <a:off x="7344936" y="3429000"/>
            <a:ext cx="591353" cy="425750"/>
          </a:xfrm>
          <a:prstGeom prst="rect">
            <a:avLst/>
          </a:prstGeom>
          <a:solidFill>
            <a:schemeClr val="bg2">
              <a:lumMod val="50000"/>
            </a:schemeClr>
          </a:solidFill>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dirty="0" smtClean="0"/>
              <a:t>“0”</a:t>
            </a:r>
            <a:endParaRPr lang="en-US" dirty="0"/>
          </a:p>
        </p:txBody>
      </p:sp>
      <p:sp>
        <p:nvSpPr>
          <p:cNvPr id="18" name="TextBox 17"/>
          <p:cNvSpPr txBox="1"/>
          <p:nvPr/>
        </p:nvSpPr>
        <p:spPr>
          <a:xfrm>
            <a:off x="4495800" y="2133600"/>
            <a:ext cx="591353" cy="425750"/>
          </a:xfrm>
          <a:prstGeom prst="rect">
            <a:avLst/>
          </a:prstGeom>
          <a:solidFill>
            <a:srgbClr val="FFC000"/>
          </a:solidFill>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dirty="0" smtClean="0"/>
              <a:t>“0”</a:t>
            </a:r>
            <a:endParaRPr lang="en-US" dirty="0"/>
          </a:p>
        </p:txBody>
      </p:sp>
      <p:sp>
        <p:nvSpPr>
          <p:cNvPr id="19" name="Right Arrow 18"/>
          <p:cNvSpPr/>
          <p:nvPr/>
        </p:nvSpPr>
        <p:spPr bwMode="auto">
          <a:xfrm>
            <a:off x="5334000" y="2209800"/>
            <a:ext cx="381000" cy="2286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0" name="TextBox 19"/>
          <p:cNvSpPr txBox="1"/>
          <p:nvPr/>
        </p:nvSpPr>
        <p:spPr>
          <a:xfrm>
            <a:off x="6324600" y="2873298"/>
            <a:ext cx="533400" cy="307777"/>
          </a:xfrm>
          <a:prstGeom prst="rect">
            <a:avLst/>
          </a:prstGeom>
          <a:solidFill>
            <a:schemeClr val="bg1"/>
          </a:solidFill>
        </p:spPr>
        <p:txBody>
          <a:bodyPr wrap="square" rtlCol="0">
            <a:spAutoFit/>
          </a:bodyPr>
          <a:lstStyle/>
          <a:p>
            <a:r>
              <a:rPr lang="en-US" sz="1400" b="1" i="1" dirty="0" err="1" smtClean="0"/>
              <a:t>i</a:t>
            </a:r>
            <a:r>
              <a:rPr lang="en-US" sz="1400" b="1" i="1" baseline="-25000" dirty="0" err="1" smtClean="0"/>
              <a:t>C</a:t>
            </a:r>
            <a:r>
              <a:rPr lang="en-US" sz="1400" b="1" i="1" baseline="-25000" dirty="0" smtClean="0"/>
              <a:t> </a:t>
            </a:r>
            <a:r>
              <a:rPr lang="en-US" sz="1400" b="1" dirty="0" smtClean="0"/>
              <a:t>=0</a:t>
            </a:r>
            <a:endParaRPr lang="en-US" sz="1400" b="1" dirty="0"/>
          </a:p>
        </p:txBody>
      </p:sp>
      <p:sp>
        <p:nvSpPr>
          <p:cNvPr id="22" name="TextBox 21"/>
          <p:cNvSpPr txBox="1"/>
          <p:nvPr/>
        </p:nvSpPr>
        <p:spPr>
          <a:xfrm>
            <a:off x="7357944" y="2867724"/>
            <a:ext cx="533400" cy="307777"/>
          </a:xfrm>
          <a:prstGeom prst="rect">
            <a:avLst/>
          </a:prstGeom>
          <a:solidFill>
            <a:schemeClr val="bg1"/>
          </a:solidFill>
        </p:spPr>
        <p:txBody>
          <a:bodyPr wrap="square" rtlCol="0">
            <a:spAutoFit/>
          </a:bodyPr>
          <a:lstStyle/>
          <a:p>
            <a:r>
              <a:rPr lang="en-US" sz="1400" b="1" i="1" dirty="0" err="1" smtClean="0"/>
              <a:t>i</a:t>
            </a:r>
            <a:r>
              <a:rPr lang="en-US" sz="1400" b="1" i="1" baseline="-25000" dirty="0" err="1" smtClean="0"/>
              <a:t>C</a:t>
            </a:r>
            <a:r>
              <a:rPr lang="en-US" sz="1400" b="1" dirty="0" smtClean="0"/>
              <a:t>=0</a:t>
            </a:r>
            <a:endParaRPr lang="en-US" sz="1400" b="1" dirty="0"/>
          </a:p>
        </p:txBody>
      </p:sp>
      <p:sp>
        <p:nvSpPr>
          <p:cNvPr id="23" name="TextBox 22"/>
          <p:cNvSpPr txBox="1"/>
          <p:nvPr/>
        </p:nvSpPr>
        <p:spPr>
          <a:xfrm>
            <a:off x="7896912" y="2499744"/>
            <a:ext cx="637488" cy="307777"/>
          </a:xfrm>
          <a:prstGeom prst="rect">
            <a:avLst/>
          </a:prstGeom>
          <a:solidFill>
            <a:schemeClr val="bg1"/>
          </a:solidFill>
        </p:spPr>
        <p:txBody>
          <a:bodyPr wrap="square" rtlCol="0">
            <a:spAutoFit/>
          </a:bodyPr>
          <a:lstStyle/>
          <a:p>
            <a:r>
              <a:rPr lang="en-US" sz="1400" b="1" i="1" dirty="0" err="1" smtClean="0"/>
              <a:t>v</a:t>
            </a:r>
            <a:r>
              <a:rPr lang="en-US" sz="1400" b="1" i="1" baseline="-25000" dirty="0" err="1" smtClean="0"/>
              <a:t>C</a:t>
            </a:r>
            <a:r>
              <a:rPr lang="en-US" sz="1400" b="1" i="1" baseline="-25000" dirty="0" smtClean="0"/>
              <a:t> </a:t>
            </a:r>
            <a:r>
              <a:rPr lang="en-US" sz="1400" b="1" dirty="0" smtClean="0"/>
              <a:t>=0</a:t>
            </a:r>
            <a:endParaRPr lang="en-US" sz="1400" b="1" dirty="0"/>
          </a:p>
        </p:txBody>
      </p:sp>
      <p:sp>
        <p:nvSpPr>
          <p:cNvPr id="25" name="Rectangle 2"/>
          <p:cNvSpPr>
            <a:spLocks noGrp="1" noChangeArrowheads="1"/>
          </p:cNvSpPr>
          <p:nvPr>
            <p:ph type="title"/>
          </p:nvPr>
        </p:nvSpPr>
        <p:spPr>
          <a:xfrm>
            <a:off x="685800" y="0"/>
            <a:ext cx="7772400" cy="762000"/>
          </a:xfrm>
        </p:spPr>
        <p:txBody>
          <a:bodyPr/>
          <a:lstStyle/>
          <a:p>
            <a:pPr eaLnBrk="1" hangingPunct="1"/>
            <a:r>
              <a:rPr lang="en-US" dirty="0" smtClean="0"/>
              <a:t>The Write Operation in a 1-T Cell</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4"/>
          <p:cNvSpPr>
            <a:spLocks noGrp="1"/>
          </p:cNvSpPr>
          <p:nvPr>
            <p:ph type="ftr" sz="quarter" idx="11"/>
          </p:nvPr>
        </p:nvSpPr>
        <p:spPr>
          <a:noFill/>
        </p:spPr>
        <p:txBody>
          <a:bodyPr/>
          <a:lstStyle/>
          <a:p>
            <a:r>
              <a:rPr lang="en-US" smtClean="0">
                <a:ea typeface="ＭＳ Ｐゴシック" charset="-128"/>
              </a:rPr>
              <a:t>NJIT   ECE 271   Dr. Serhiy Levkov</a:t>
            </a:r>
          </a:p>
        </p:txBody>
      </p:sp>
      <p:sp>
        <p:nvSpPr>
          <p:cNvPr id="23555" name="Slide Number Placeholder 5"/>
          <p:cNvSpPr>
            <a:spLocks noGrp="1"/>
          </p:cNvSpPr>
          <p:nvPr>
            <p:ph type="sldNum" sz="quarter" idx="12"/>
          </p:nvPr>
        </p:nvSpPr>
        <p:spPr>
          <a:noFill/>
        </p:spPr>
        <p:txBody>
          <a:bodyPr/>
          <a:lstStyle/>
          <a:p>
            <a:r>
              <a:rPr lang="en-US" smtClean="0"/>
              <a:t> Topic 9</a:t>
            </a:r>
            <a:r>
              <a:rPr lang="en-US" b="1" smtClean="0"/>
              <a:t> - </a:t>
            </a:r>
            <a:fld id="{843BB18D-DA33-486C-8477-D4E5DA6C7B95}" type="slidenum">
              <a:rPr lang="en-US" b="1" smtClean="0"/>
              <a:pPr/>
              <a:t>51</a:t>
            </a:fld>
            <a:endParaRPr lang="en-US" b="1" smtClean="0"/>
          </a:p>
        </p:txBody>
      </p:sp>
      <p:pic>
        <p:nvPicPr>
          <p:cNvPr id="23557" name="Picture 4" descr="jae20990_0816a"/>
          <p:cNvPicPr>
            <a:picLocks noChangeAspect="1" noChangeArrowheads="1"/>
          </p:cNvPicPr>
          <p:nvPr/>
        </p:nvPicPr>
        <p:blipFill>
          <a:blip r:embed="rId2">
            <a:lum bright="-24000" contrast="48000"/>
          </a:blip>
          <a:srcRect/>
          <a:stretch>
            <a:fillRect/>
          </a:stretch>
        </p:blipFill>
        <p:spPr bwMode="auto">
          <a:xfrm>
            <a:off x="5715000" y="2057400"/>
            <a:ext cx="2895600" cy="2022475"/>
          </a:xfrm>
          <a:prstGeom prst="rect">
            <a:avLst/>
          </a:prstGeom>
          <a:noFill/>
          <a:ln w="9525">
            <a:noFill/>
            <a:miter lim="800000"/>
            <a:headEnd/>
            <a:tailEnd/>
          </a:ln>
        </p:spPr>
      </p:pic>
      <p:sp>
        <p:nvSpPr>
          <p:cNvPr id="11" name="Rectangle 3"/>
          <p:cNvSpPr txBox="1">
            <a:spLocks noChangeArrowheads="1"/>
          </p:cNvSpPr>
          <p:nvPr/>
        </p:nvSpPr>
        <p:spPr bwMode="auto">
          <a:xfrm>
            <a:off x="381000" y="914400"/>
            <a:ext cx="8153400"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A “0” is represented by 0V,</a:t>
            </a:r>
            <a:r>
              <a:rPr kumimoji="0" lang="en-US" sz="1800" b="0" i="0" u="none" strike="noStrike" kern="0" cap="none" spc="0" normalizeH="0" noProof="0" dirty="0" smtClean="0">
                <a:ln>
                  <a:noFill/>
                </a:ln>
                <a:solidFill>
                  <a:schemeClr val="tx1"/>
                </a:solidFill>
                <a:effectLst/>
                <a:uLnTx/>
                <a:uFillTx/>
                <a:latin typeface="+mn-lt"/>
                <a:ea typeface="ＭＳ Ｐゴシック" charset="-128"/>
                <a:cs typeface="ＭＳ Ｐゴシック" charset="-128"/>
              </a:rPr>
              <a:t> and a “1” by </a:t>
            </a:r>
            <a:r>
              <a:rPr kumimoji="0" lang="en-US" sz="1800" b="0" i="1" u="none" strike="noStrike" kern="0" cap="none" spc="0" normalizeH="0" noProof="0" dirty="0" smtClean="0">
                <a:ln>
                  <a:noFill/>
                </a:ln>
                <a:solidFill>
                  <a:schemeClr val="tx1"/>
                </a:solidFill>
                <a:effectLst/>
                <a:uLnTx/>
                <a:uFillTx/>
                <a:latin typeface="+mn-lt"/>
                <a:ea typeface="ＭＳ Ｐゴシック" charset="-128"/>
                <a:cs typeface="ＭＳ Ｐゴシック" charset="-128"/>
              </a:rPr>
              <a:t>V</a:t>
            </a:r>
            <a:r>
              <a:rPr kumimoji="0" lang="en-US" sz="1800" b="0" i="1" u="none" strike="noStrike" kern="0" cap="none" spc="0" normalizeH="0" baseline="-25000" noProof="0" dirty="0" smtClean="0">
                <a:ln>
                  <a:noFill/>
                </a:ln>
                <a:solidFill>
                  <a:schemeClr val="tx1"/>
                </a:solidFill>
                <a:effectLst/>
                <a:uLnTx/>
                <a:uFillTx/>
                <a:latin typeface="+mn-lt"/>
                <a:ea typeface="ＭＳ Ｐゴシック" charset="-128"/>
                <a:cs typeface="ＭＳ Ｐゴシック" charset="-128"/>
              </a:rPr>
              <a:t>H</a:t>
            </a: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a:t>
            </a:r>
          </a:p>
          <a:p>
            <a:pPr marL="342900" lvl="0" indent="-342900" eaLnBrk="1" hangingPunct="1">
              <a:spcBef>
                <a:spcPct val="20000"/>
              </a:spcBef>
              <a:buFontTx/>
              <a:buChar char="•"/>
            </a:pPr>
            <a:r>
              <a:rPr lang="en-US" sz="1800" kern="0" dirty="0" smtClean="0">
                <a:latin typeface="+mn-lt"/>
                <a:cs typeface="ＭＳ Ｐゴシック" charset="-128"/>
              </a:rPr>
              <a:t>The data are written into 1-T cell by placing the desired voltage level on the single </a:t>
            </a:r>
            <a:r>
              <a:rPr lang="en-US" sz="1800" kern="0" dirty="0" err="1" smtClean="0">
                <a:latin typeface="+mn-lt"/>
                <a:cs typeface="ＭＳ Ｐゴシック" charset="-128"/>
              </a:rPr>
              <a:t>bitline</a:t>
            </a:r>
            <a:r>
              <a:rPr lang="en-US" sz="1800" kern="0" dirty="0" smtClean="0">
                <a:latin typeface="+mn-lt"/>
                <a:cs typeface="ＭＳ Ｐゴシック" charset="-128"/>
              </a:rPr>
              <a:t> and turning on access transistor </a:t>
            </a:r>
            <a:r>
              <a:rPr lang="en-US" sz="1800" i="1" dirty="0" smtClean="0"/>
              <a:t>M</a:t>
            </a:r>
            <a:r>
              <a:rPr lang="en-US" sz="1800" baseline="-25000" dirty="0" smtClean="0"/>
              <a:t>A</a:t>
            </a:r>
            <a:r>
              <a:rPr lang="en-US" sz="1800" dirty="0" smtClean="0"/>
              <a:t>.</a:t>
            </a:r>
            <a:r>
              <a:rPr lang="en-US" sz="1800" kern="0" dirty="0" smtClean="0">
                <a:latin typeface="+mn-lt"/>
                <a:cs typeface="ＭＳ Ｐゴシック" charset="-128"/>
              </a:rPr>
              <a:t> </a:t>
            </a:r>
            <a:endParaRPr kumimoji="0" lang="en-US" sz="1800" b="0" i="0" u="none" strike="noStrike" kern="0" cap="none" spc="0" normalizeH="0" noProof="0" dirty="0" smtClean="0">
              <a:ln>
                <a:noFill/>
              </a:ln>
              <a:solidFill>
                <a:schemeClr val="tx1"/>
              </a:solidFill>
              <a:effectLst/>
              <a:uLnTx/>
              <a:uFillTx/>
              <a:latin typeface="+mn-lt"/>
              <a:ea typeface="ＭＳ Ｐゴシック" charset="-128"/>
              <a:cs typeface="ＭＳ Ｐゴシック" charset="-128"/>
            </a:endParaRPr>
          </a:p>
          <a:p>
            <a:pPr marL="342900" lvl="0" indent="-342900" eaLnBrk="1" hangingPunct="1">
              <a:spcBef>
                <a:spcPct val="20000"/>
              </a:spcBef>
              <a:buFontTx/>
              <a:buChar char="•"/>
            </a:pPr>
            <a:endParaRPr kumimoji="0" lang="en-US" sz="1800" b="0" i="0" u="none" strike="noStrike" kern="0" cap="none" spc="0" normalizeH="0" noProof="0" dirty="0" smtClean="0">
              <a:ln>
                <a:noFill/>
              </a:ln>
              <a:solidFill>
                <a:schemeClr val="tx1"/>
              </a:solidFill>
              <a:effectLst/>
              <a:uLnTx/>
              <a:uFillTx/>
              <a:latin typeface="+mn-lt"/>
              <a:ea typeface="ＭＳ Ｐゴシック" charset="-128"/>
              <a:cs typeface="ＭＳ Ｐゴシック" charset="-128"/>
            </a:endParaRPr>
          </a:p>
          <a:p>
            <a:pPr marL="342900" lvl="0" indent="-342900" eaLnBrk="1" hangingPunct="1">
              <a:spcBef>
                <a:spcPct val="20000"/>
              </a:spcBef>
              <a:buFontTx/>
              <a:buChar char="•"/>
            </a:pPr>
            <a:endPar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endParaRPr>
          </a:p>
        </p:txBody>
      </p:sp>
      <p:sp>
        <p:nvSpPr>
          <p:cNvPr id="12" name="Rectangle 3"/>
          <p:cNvSpPr txBox="1">
            <a:spLocks noChangeArrowheads="1"/>
          </p:cNvSpPr>
          <p:nvPr/>
        </p:nvSpPr>
        <p:spPr bwMode="auto">
          <a:xfrm>
            <a:off x="381000" y="2209800"/>
            <a:ext cx="50292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pPr>
            <a:r>
              <a:rPr kumimoji="0" lang="en-US" sz="1800" b="1"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Storing a</a:t>
            </a:r>
            <a:r>
              <a:rPr kumimoji="0" lang="en-US" sz="1800" b="1" i="0" u="none" strike="noStrike" kern="0" cap="none" spc="0" normalizeH="0" noProof="0" dirty="0" smtClean="0">
                <a:ln>
                  <a:noFill/>
                </a:ln>
                <a:solidFill>
                  <a:schemeClr val="tx1"/>
                </a:solidFill>
                <a:effectLst/>
                <a:uLnTx/>
                <a:uFillTx/>
                <a:latin typeface="+mn-lt"/>
                <a:ea typeface="ＭＳ Ｐゴシック" charset="-128"/>
                <a:cs typeface="ＭＳ Ｐゴシック" charset="-128"/>
              </a:rPr>
              <a:t> “0”</a:t>
            </a:r>
          </a:p>
          <a:p>
            <a:pPr marL="342900" lvl="0" indent="-342900" eaLnBrk="1" hangingPunct="1">
              <a:spcBef>
                <a:spcPct val="20000"/>
              </a:spcBef>
              <a:buFontTx/>
              <a:buChar char="•"/>
            </a:pPr>
            <a:r>
              <a:rPr lang="en-US" sz="1800" kern="0" dirty="0" err="1" smtClean="0">
                <a:latin typeface="+mn-lt"/>
                <a:cs typeface="ＭＳ Ｐゴシック" charset="-128"/>
              </a:rPr>
              <a:t>Bitline</a:t>
            </a:r>
            <a:r>
              <a:rPr lang="en-US" sz="1800" kern="0" dirty="0" smtClean="0">
                <a:latin typeface="+mn-lt"/>
                <a:cs typeface="ＭＳ Ｐゴシック" charset="-128"/>
              </a:rPr>
              <a:t> is set to 0V</a:t>
            </a:r>
          </a:p>
          <a:p>
            <a:pPr marL="342900" lvl="0" indent="-342900" eaLnBrk="1" hangingPunct="1">
              <a:spcBef>
                <a:spcPct val="20000"/>
              </a:spcBef>
              <a:buFontTx/>
              <a:buChar char="•"/>
            </a:pPr>
            <a:r>
              <a:rPr kumimoji="0" lang="en-US" sz="1800" b="0" i="0" u="none" strike="noStrike" kern="0" cap="none" spc="0" normalizeH="0" noProof="0" dirty="0" smtClean="0">
                <a:ln>
                  <a:noFill/>
                </a:ln>
                <a:solidFill>
                  <a:schemeClr val="tx1"/>
                </a:solidFill>
                <a:effectLst/>
                <a:uLnTx/>
                <a:uFillTx/>
                <a:latin typeface="+mn-lt"/>
                <a:ea typeface="ＭＳ Ｐゴシック" charset="-128"/>
                <a:cs typeface="ＭＳ Ｐゴシック" charset="-128"/>
              </a:rPr>
              <a:t>The gate voltage is set to </a:t>
            </a:r>
            <a:r>
              <a:rPr lang="en-US" sz="1800" i="1" dirty="0" smtClean="0"/>
              <a:t>V</a:t>
            </a:r>
            <a:r>
              <a:rPr lang="en-US" sz="1800" i="1" baseline="-25000" dirty="0" smtClean="0"/>
              <a:t>GG</a:t>
            </a:r>
            <a:r>
              <a:rPr kumimoji="0" lang="en-US" sz="1800" b="0" i="0" u="none" strike="noStrike" kern="0" cap="none" spc="0" normalizeH="0" noProof="0" dirty="0" smtClean="0">
                <a:ln>
                  <a:noFill/>
                </a:ln>
                <a:solidFill>
                  <a:schemeClr val="tx1"/>
                </a:solidFill>
                <a:effectLst/>
                <a:uLnTx/>
                <a:uFillTx/>
                <a:latin typeface="+mn-lt"/>
                <a:ea typeface="ＭＳ Ｐゴシック" charset="-128"/>
                <a:cs typeface="ＭＳ Ｐゴシック" charset="-128"/>
              </a:rPr>
              <a:t> =3V</a:t>
            </a:r>
          </a:p>
          <a:p>
            <a:pPr marL="342900" lvl="0" indent="-342900" eaLnBrk="1" hangingPunct="1">
              <a:spcBef>
                <a:spcPct val="20000"/>
              </a:spcBef>
              <a:buFontTx/>
              <a:buChar char="•"/>
            </a:pPr>
            <a:r>
              <a:rPr lang="en-US" sz="1800" kern="0" dirty="0" smtClean="0">
                <a:latin typeface="+mn-lt"/>
                <a:cs typeface="ＭＳ Ｐゴシック" charset="-128"/>
              </a:rPr>
              <a:t>The </a:t>
            </a:r>
            <a:r>
              <a:rPr lang="en-US" sz="1800" kern="0" dirty="0" err="1" smtClean="0">
                <a:latin typeface="+mn-lt"/>
                <a:cs typeface="ＭＳ Ｐゴシック" charset="-128"/>
              </a:rPr>
              <a:t>bitline</a:t>
            </a:r>
            <a:r>
              <a:rPr lang="en-US" sz="1800" kern="0" dirty="0" smtClean="0">
                <a:latin typeface="+mn-lt"/>
                <a:cs typeface="ＭＳ Ｐゴシック" charset="-128"/>
              </a:rPr>
              <a:t> terminal of the </a:t>
            </a:r>
            <a:r>
              <a:rPr lang="en-US" sz="1800" i="1" dirty="0" smtClean="0"/>
              <a:t>M</a:t>
            </a:r>
            <a:r>
              <a:rPr lang="en-US" sz="1800" baseline="-25000" dirty="0" smtClean="0"/>
              <a:t>A</a:t>
            </a:r>
            <a:r>
              <a:rPr lang="en-US" sz="1800" dirty="0" smtClean="0"/>
              <a:t> acts like a </a:t>
            </a:r>
            <a:r>
              <a:rPr lang="en-US" sz="1800" b="1" dirty="0" smtClean="0"/>
              <a:t>source</a:t>
            </a:r>
            <a:r>
              <a:rPr lang="en-US" sz="1800" dirty="0" smtClean="0"/>
              <a:t>.</a:t>
            </a:r>
            <a:endParaRPr kumimoji="0" lang="en-US" sz="1800" b="0" i="0" u="none" strike="noStrike" kern="0" cap="none" spc="0" normalizeH="0" noProof="0" dirty="0" smtClean="0">
              <a:ln>
                <a:noFill/>
              </a:ln>
              <a:solidFill>
                <a:schemeClr val="tx1"/>
              </a:solidFill>
              <a:effectLst/>
              <a:uLnTx/>
              <a:uFillTx/>
              <a:latin typeface="+mn-lt"/>
              <a:ea typeface="ＭＳ Ｐゴシック" charset="-128"/>
              <a:cs typeface="ＭＳ Ｐゴシック" charset="-128"/>
            </a:endParaRPr>
          </a:p>
          <a:p>
            <a:pPr marL="342900" lvl="0" indent="-342900" eaLnBrk="1" hangingPunct="1">
              <a:spcBef>
                <a:spcPct val="20000"/>
              </a:spcBef>
              <a:buFontTx/>
              <a:buChar char="•"/>
            </a:pPr>
            <a:r>
              <a:rPr lang="en-US" sz="1800" kern="0" dirty="0" smtClean="0">
                <a:latin typeface="+mn-lt"/>
                <a:cs typeface="ＭＳ Ｐゴシック" charset="-128"/>
              </a:rPr>
              <a:t>If the cell voltage is already 0 (</a:t>
            </a:r>
            <a:r>
              <a:rPr lang="en-US" sz="1800" i="1" dirty="0" err="1" smtClean="0"/>
              <a:t>v</a:t>
            </a:r>
            <a:r>
              <a:rPr lang="en-US" sz="1800" i="1" baseline="-25000" dirty="0" err="1" smtClean="0"/>
              <a:t>C</a:t>
            </a:r>
            <a:r>
              <a:rPr lang="en-US" sz="1800" kern="0" dirty="0" smtClean="0">
                <a:cs typeface="ＭＳ Ｐゴシック" charset="-128"/>
              </a:rPr>
              <a:t> = 0)</a:t>
            </a:r>
            <a:r>
              <a:rPr lang="en-US" sz="1800" kern="0" dirty="0" smtClean="0">
                <a:latin typeface="+mn-lt"/>
                <a:cs typeface="ＭＳ Ｐゴシック" charset="-128"/>
              </a:rPr>
              <a:t>, </a:t>
            </a:r>
            <a:br>
              <a:rPr lang="en-US" sz="1800" kern="0" dirty="0" smtClean="0">
                <a:latin typeface="+mn-lt"/>
                <a:cs typeface="ＭＳ Ｐゴシック" charset="-128"/>
              </a:rPr>
            </a:br>
            <a:r>
              <a:rPr lang="en-US" sz="1800" i="1" dirty="0" smtClean="0"/>
              <a:t>V</a:t>
            </a:r>
            <a:r>
              <a:rPr lang="en-US" sz="1800" i="1" baseline="-25000" dirty="0" smtClean="0"/>
              <a:t>DS</a:t>
            </a:r>
            <a:r>
              <a:rPr lang="en-US" sz="1800" kern="0" dirty="0" smtClean="0">
                <a:cs typeface="ＭＳ Ｐゴシック" charset="-128"/>
              </a:rPr>
              <a:t> = 0</a:t>
            </a:r>
            <a:r>
              <a:rPr lang="en-US" sz="1800" kern="0" dirty="0" smtClean="0">
                <a:latin typeface="+mn-lt"/>
                <a:cs typeface="ＭＳ Ｐゴシック" charset="-128"/>
              </a:rPr>
              <a:t> </a:t>
            </a:r>
            <a:r>
              <a:rPr lang="en-US" sz="1800" kern="0" dirty="0" smtClean="0">
                <a:latin typeface="+mn-lt"/>
                <a:cs typeface="ＭＳ Ｐゴシック" charset="-128"/>
                <a:sym typeface="Wingdings" pitchFamily="2" charset="2"/>
              </a:rPr>
              <a:t> </a:t>
            </a:r>
            <a:r>
              <a:rPr lang="en-US" sz="1800" i="1" dirty="0" smtClean="0"/>
              <a:t>V</a:t>
            </a:r>
            <a:r>
              <a:rPr lang="en-US" sz="1800" i="1" baseline="-25000" dirty="0" smtClean="0"/>
              <a:t>GS </a:t>
            </a:r>
            <a:r>
              <a:rPr lang="en-US" sz="1800" i="1" dirty="0" smtClean="0"/>
              <a:t>-V</a:t>
            </a:r>
            <a:r>
              <a:rPr lang="en-US" sz="1800" i="1" baseline="-25000" dirty="0" smtClean="0"/>
              <a:t>TN</a:t>
            </a:r>
            <a:r>
              <a:rPr lang="en-US" sz="1800" kern="0" dirty="0" smtClean="0">
                <a:latin typeface="+mn-lt"/>
                <a:cs typeface="ＭＳ Ｐゴシック" charset="-128"/>
              </a:rPr>
              <a:t> &gt; </a:t>
            </a:r>
            <a:r>
              <a:rPr lang="en-US" sz="1800" i="1" dirty="0" smtClean="0"/>
              <a:t>V</a:t>
            </a:r>
            <a:r>
              <a:rPr lang="en-US" sz="1800" i="1" baseline="-25000" dirty="0" smtClean="0"/>
              <a:t>DS  </a:t>
            </a:r>
            <a:r>
              <a:rPr lang="en-US" sz="1800" kern="0" dirty="0" smtClean="0">
                <a:latin typeface="+mn-lt"/>
                <a:cs typeface="ＭＳ Ｐゴシック" charset="-128"/>
                <a:sym typeface="Wingdings" pitchFamily="2" charset="2"/>
              </a:rPr>
              <a:t>(triode region) </a:t>
            </a:r>
            <a:r>
              <a:rPr lang="en-US" sz="1800" kern="0" dirty="0" smtClean="0">
                <a:latin typeface="+mn-lt"/>
                <a:cs typeface="ＭＳ Ｐゴシック" charset="-128"/>
              </a:rPr>
              <a:t> </a:t>
            </a:r>
            <a:br>
              <a:rPr lang="en-US" sz="1800" kern="0" dirty="0" smtClean="0">
                <a:latin typeface="+mn-lt"/>
                <a:cs typeface="ＭＳ Ｐゴシック" charset="-128"/>
              </a:rPr>
            </a:br>
            <a:r>
              <a:rPr lang="en-US" sz="1800" i="1" dirty="0" err="1" smtClean="0"/>
              <a:t>i</a:t>
            </a:r>
            <a:r>
              <a:rPr lang="en-US" sz="1800" baseline="-25000" dirty="0" err="1" smtClean="0"/>
              <a:t>C</a:t>
            </a:r>
            <a:r>
              <a:rPr lang="en-US" sz="1800" kern="0" dirty="0" smtClean="0">
                <a:cs typeface="ＭＳ Ｐゴシック" charset="-128"/>
              </a:rPr>
              <a:t> =0, </a:t>
            </a:r>
            <a:r>
              <a:rPr lang="en-US" sz="1800" i="1" dirty="0" err="1" smtClean="0"/>
              <a:t>v</a:t>
            </a:r>
            <a:r>
              <a:rPr lang="en-US" sz="1800" i="1" baseline="-25000" dirty="0" err="1" smtClean="0"/>
              <a:t>C</a:t>
            </a:r>
            <a:r>
              <a:rPr lang="en-US" sz="1800" kern="0" dirty="0" smtClean="0">
                <a:cs typeface="ＭＳ Ｐゴシック" charset="-128"/>
              </a:rPr>
              <a:t>  stays zero (nothing happens).</a:t>
            </a:r>
          </a:p>
          <a:p>
            <a:pPr marL="342900" lvl="0" indent="-342900" eaLnBrk="1" hangingPunct="1">
              <a:spcBef>
                <a:spcPct val="20000"/>
              </a:spcBef>
              <a:buFontTx/>
              <a:buChar char="•"/>
            </a:pPr>
            <a:r>
              <a:rPr kumimoji="0" lang="en-US" sz="1800" b="0" i="0" u="none" strike="noStrike" kern="0" cap="none" spc="0" normalizeH="0" noProof="0" dirty="0" smtClean="0">
                <a:ln>
                  <a:noFill/>
                </a:ln>
                <a:solidFill>
                  <a:schemeClr val="tx1"/>
                </a:solidFill>
                <a:effectLst/>
                <a:uLnTx/>
                <a:uFillTx/>
                <a:latin typeface="+mn-lt"/>
                <a:ea typeface="ＭＳ Ｐゴシック" charset="-128"/>
                <a:cs typeface="ＭＳ Ｐゴシック" charset="-128"/>
              </a:rPr>
              <a:t>If the cell has a “1”, with </a:t>
            </a:r>
            <a:r>
              <a:rPr lang="en-US" sz="1800" i="1" dirty="0" err="1" smtClean="0"/>
              <a:t>v</a:t>
            </a:r>
            <a:r>
              <a:rPr lang="en-US" sz="1800" i="1" baseline="-25000" dirty="0" err="1" smtClean="0"/>
              <a:t>C</a:t>
            </a:r>
            <a:r>
              <a:rPr lang="en-US" sz="1800" kern="0" dirty="0" smtClean="0">
                <a:cs typeface="ＭＳ Ｐゴシック" charset="-128"/>
              </a:rPr>
              <a:t> &gt; 0 , then </a:t>
            </a:r>
            <a:r>
              <a:rPr lang="en-US" sz="1800" i="1" dirty="0" smtClean="0"/>
              <a:t>V</a:t>
            </a:r>
            <a:r>
              <a:rPr lang="en-US" sz="1800" i="1" baseline="-25000" dirty="0" smtClean="0"/>
              <a:t>DS</a:t>
            </a:r>
            <a:r>
              <a:rPr lang="en-US" sz="1800" kern="0" dirty="0" smtClean="0">
                <a:cs typeface="ＭＳ Ｐゴシック" charset="-128"/>
              </a:rPr>
              <a:t> &gt;0 (triode or saturation region)</a:t>
            </a:r>
            <a:endParaRPr kumimoji="0" lang="en-US" sz="1800" b="0" i="0" u="none" strike="noStrike" kern="0" cap="none" spc="0" normalizeH="0" noProof="0" dirty="0" smtClean="0">
              <a:ln>
                <a:noFill/>
              </a:ln>
              <a:solidFill>
                <a:schemeClr val="tx1"/>
              </a:solidFill>
              <a:effectLst/>
              <a:uLnTx/>
              <a:uFillTx/>
              <a:latin typeface="+mn-lt"/>
              <a:ea typeface="ＭＳ Ｐゴシック" charset="-128"/>
              <a:cs typeface="ＭＳ Ｐゴシック" charset="-128"/>
            </a:endParaRPr>
          </a:p>
          <a:p>
            <a:pPr marL="342900" lvl="0" indent="-342900" eaLnBrk="1" hangingPunct="1">
              <a:spcBef>
                <a:spcPct val="20000"/>
              </a:spcBef>
              <a:buFontTx/>
              <a:buChar char="•"/>
            </a:pPr>
            <a:endPar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endParaRPr>
          </a:p>
        </p:txBody>
      </p:sp>
      <p:sp>
        <p:nvSpPr>
          <p:cNvPr id="18" name="TextBox 17"/>
          <p:cNvSpPr txBox="1"/>
          <p:nvPr/>
        </p:nvSpPr>
        <p:spPr>
          <a:xfrm>
            <a:off x="4495800" y="2133600"/>
            <a:ext cx="591353" cy="425750"/>
          </a:xfrm>
          <a:prstGeom prst="rect">
            <a:avLst/>
          </a:prstGeom>
          <a:solidFill>
            <a:srgbClr val="FFC000"/>
          </a:solidFill>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dirty="0" smtClean="0"/>
              <a:t>“0”</a:t>
            </a:r>
            <a:endParaRPr lang="en-US" dirty="0"/>
          </a:p>
        </p:txBody>
      </p:sp>
      <p:sp>
        <p:nvSpPr>
          <p:cNvPr id="19" name="Right Arrow 18"/>
          <p:cNvSpPr/>
          <p:nvPr/>
        </p:nvSpPr>
        <p:spPr bwMode="auto">
          <a:xfrm>
            <a:off x="5334000" y="2209800"/>
            <a:ext cx="381000" cy="2286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5" name="TextBox 14"/>
          <p:cNvSpPr txBox="1"/>
          <p:nvPr/>
        </p:nvSpPr>
        <p:spPr>
          <a:xfrm>
            <a:off x="7344936" y="3429000"/>
            <a:ext cx="611065" cy="461665"/>
          </a:xfrm>
          <a:prstGeom prst="rect">
            <a:avLst/>
          </a:prstGeom>
          <a:solidFill>
            <a:schemeClr val="bg2">
              <a:lumMod val="50000"/>
            </a:schemeClr>
          </a:solidFill>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dirty="0" smtClean="0"/>
              <a:t>“1”</a:t>
            </a:r>
            <a:endParaRPr lang="en-US" dirty="0"/>
          </a:p>
        </p:txBody>
      </p:sp>
      <p:sp>
        <p:nvSpPr>
          <p:cNvPr id="20" name="TextBox 19"/>
          <p:cNvSpPr txBox="1"/>
          <p:nvPr/>
        </p:nvSpPr>
        <p:spPr>
          <a:xfrm>
            <a:off x="7896912" y="2499744"/>
            <a:ext cx="637488" cy="307777"/>
          </a:xfrm>
          <a:prstGeom prst="rect">
            <a:avLst/>
          </a:prstGeom>
          <a:solidFill>
            <a:schemeClr val="bg1"/>
          </a:solidFill>
        </p:spPr>
        <p:txBody>
          <a:bodyPr wrap="square" rtlCol="0">
            <a:spAutoFit/>
          </a:bodyPr>
          <a:lstStyle/>
          <a:p>
            <a:r>
              <a:rPr lang="en-US" sz="1400" b="1" i="1" dirty="0" err="1" smtClean="0"/>
              <a:t>v</a:t>
            </a:r>
            <a:r>
              <a:rPr lang="en-US" sz="1400" b="1" i="1" baseline="-25000" dirty="0" err="1" smtClean="0"/>
              <a:t>C</a:t>
            </a:r>
            <a:r>
              <a:rPr lang="en-US" sz="1400" b="1" i="1" baseline="-25000" dirty="0" smtClean="0"/>
              <a:t> </a:t>
            </a:r>
            <a:r>
              <a:rPr lang="en-US" sz="1400" b="1" dirty="0" smtClean="0"/>
              <a:t>&gt;0</a:t>
            </a:r>
            <a:endParaRPr lang="en-US" sz="1400" b="1" dirty="0"/>
          </a:p>
        </p:txBody>
      </p:sp>
      <p:sp>
        <p:nvSpPr>
          <p:cNvPr id="21" name="Rectangle 2"/>
          <p:cNvSpPr>
            <a:spLocks noGrp="1" noChangeArrowheads="1"/>
          </p:cNvSpPr>
          <p:nvPr>
            <p:ph type="title"/>
          </p:nvPr>
        </p:nvSpPr>
        <p:spPr>
          <a:xfrm>
            <a:off x="685800" y="0"/>
            <a:ext cx="7772400" cy="762000"/>
          </a:xfrm>
        </p:spPr>
        <p:txBody>
          <a:bodyPr/>
          <a:lstStyle/>
          <a:p>
            <a:pPr eaLnBrk="1" hangingPunct="1"/>
            <a:r>
              <a:rPr lang="en-US" dirty="0" smtClean="0"/>
              <a:t>The Write Operation in a 1-T Cell</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4"/>
          <p:cNvSpPr>
            <a:spLocks noGrp="1"/>
          </p:cNvSpPr>
          <p:nvPr>
            <p:ph type="ftr" sz="quarter" idx="11"/>
          </p:nvPr>
        </p:nvSpPr>
        <p:spPr>
          <a:noFill/>
        </p:spPr>
        <p:txBody>
          <a:bodyPr/>
          <a:lstStyle/>
          <a:p>
            <a:r>
              <a:rPr lang="en-US" smtClean="0">
                <a:ea typeface="ＭＳ Ｐゴシック" charset="-128"/>
              </a:rPr>
              <a:t>NJIT   ECE 271   Dr. Serhiy Levkov</a:t>
            </a:r>
          </a:p>
        </p:txBody>
      </p:sp>
      <p:sp>
        <p:nvSpPr>
          <p:cNvPr id="23555" name="Slide Number Placeholder 5"/>
          <p:cNvSpPr>
            <a:spLocks noGrp="1"/>
          </p:cNvSpPr>
          <p:nvPr>
            <p:ph type="sldNum" sz="quarter" idx="12"/>
          </p:nvPr>
        </p:nvSpPr>
        <p:spPr>
          <a:noFill/>
        </p:spPr>
        <p:txBody>
          <a:bodyPr/>
          <a:lstStyle/>
          <a:p>
            <a:r>
              <a:rPr lang="en-US" smtClean="0"/>
              <a:t> Topic 9</a:t>
            </a:r>
            <a:r>
              <a:rPr lang="en-US" b="1" smtClean="0"/>
              <a:t> - </a:t>
            </a:r>
            <a:fld id="{843BB18D-DA33-486C-8477-D4E5DA6C7B95}" type="slidenum">
              <a:rPr lang="en-US" b="1" smtClean="0"/>
              <a:pPr/>
              <a:t>52</a:t>
            </a:fld>
            <a:endParaRPr lang="en-US" b="1" smtClean="0"/>
          </a:p>
        </p:txBody>
      </p:sp>
      <p:pic>
        <p:nvPicPr>
          <p:cNvPr id="23557" name="Picture 4" descr="jae20990_0816a"/>
          <p:cNvPicPr>
            <a:picLocks noChangeAspect="1" noChangeArrowheads="1"/>
          </p:cNvPicPr>
          <p:nvPr/>
        </p:nvPicPr>
        <p:blipFill>
          <a:blip r:embed="rId2">
            <a:lum bright="-24000" contrast="48000"/>
          </a:blip>
          <a:srcRect/>
          <a:stretch>
            <a:fillRect/>
          </a:stretch>
        </p:blipFill>
        <p:spPr bwMode="auto">
          <a:xfrm>
            <a:off x="5715000" y="2057400"/>
            <a:ext cx="2895600" cy="2022475"/>
          </a:xfrm>
          <a:prstGeom prst="rect">
            <a:avLst/>
          </a:prstGeom>
          <a:noFill/>
          <a:ln w="9525">
            <a:noFill/>
            <a:miter lim="800000"/>
            <a:headEnd/>
            <a:tailEnd/>
          </a:ln>
        </p:spPr>
      </p:pic>
      <p:sp>
        <p:nvSpPr>
          <p:cNvPr id="11" name="Rectangle 3"/>
          <p:cNvSpPr txBox="1">
            <a:spLocks noChangeArrowheads="1"/>
          </p:cNvSpPr>
          <p:nvPr/>
        </p:nvSpPr>
        <p:spPr bwMode="auto">
          <a:xfrm>
            <a:off x="381000" y="914400"/>
            <a:ext cx="8153400"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A “0” is represented by 0V,</a:t>
            </a:r>
            <a:r>
              <a:rPr kumimoji="0" lang="en-US" sz="1800" b="0" i="0" u="none" strike="noStrike" kern="0" cap="none" spc="0" normalizeH="0" noProof="0" dirty="0" smtClean="0">
                <a:ln>
                  <a:noFill/>
                </a:ln>
                <a:solidFill>
                  <a:schemeClr val="tx1"/>
                </a:solidFill>
                <a:effectLst/>
                <a:uLnTx/>
                <a:uFillTx/>
                <a:latin typeface="+mn-lt"/>
                <a:ea typeface="ＭＳ Ｐゴシック" charset="-128"/>
                <a:cs typeface="ＭＳ Ｐゴシック" charset="-128"/>
              </a:rPr>
              <a:t> and a “1” by </a:t>
            </a:r>
            <a:r>
              <a:rPr kumimoji="0" lang="en-US" sz="1800" b="0" i="1" u="none" strike="noStrike" kern="0" cap="none" spc="0" normalizeH="0" noProof="0" dirty="0" smtClean="0">
                <a:ln>
                  <a:noFill/>
                </a:ln>
                <a:solidFill>
                  <a:schemeClr val="tx1"/>
                </a:solidFill>
                <a:effectLst/>
                <a:uLnTx/>
                <a:uFillTx/>
                <a:latin typeface="+mn-lt"/>
                <a:ea typeface="ＭＳ Ｐゴシック" charset="-128"/>
                <a:cs typeface="ＭＳ Ｐゴシック" charset="-128"/>
              </a:rPr>
              <a:t>V</a:t>
            </a:r>
            <a:r>
              <a:rPr kumimoji="0" lang="en-US" sz="1800" b="0" i="1" u="none" strike="noStrike" kern="0" cap="none" spc="0" normalizeH="0" baseline="-25000" noProof="0" dirty="0" smtClean="0">
                <a:ln>
                  <a:noFill/>
                </a:ln>
                <a:solidFill>
                  <a:schemeClr val="tx1"/>
                </a:solidFill>
                <a:effectLst/>
                <a:uLnTx/>
                <a:uFillTx/>
                <a:latin typeface="+mn-lt"/>
                <a:ea typeface="ＭＳ Ｐゴシック" charset="-128"/>
                <a:cs typeface="ＭＳ Ｐゴシック" charset="-128"/>
              </a:rPr>
              <a:t>H</a:t>
            </a: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a:t>
            </a:r>
          </a:p>
          <a:p>
            <a:pPr marL="342900" lvl="0" indent="-342900" eaLnBrk="1" hangingPunct="1">
              <a:spcBef>
                <a:spcPct val="20000"/>
              </a:spcBef>
              <a:buFontTx/>
              <a:buChar char="•"/>
            </a:pPr>
            <a:r>
              <a:rPr lang="en-US" sz="1800" kern="0" dirty="0" smtClean="0">
                <a:latin typeface="+mn-lt"/>
                <a:cs typeface="ＭＳ Ｐゴシック" charset="-128"/>
              </a:rPr>
              <a:t>The data are written into 1-T cell by placing the desired voltage level on the single </a:t>
            </a:r>
            <a:r>
              <a:rPr lang="en-US" sz="1800" kern="0" dirty="0" err="1" smtClean="0">
                <a:latin typeface="+mn-lt"/>
                <a:cs typeface="ＭＳ Ｐゴシック" charset="-128"/>
              </a:rPr>
              <a:t>bitline</a:t>
            </a:r>
            <a:r>
              <a:rPr lang="en-US" sz="1800" kern="0" dirty="0" smtClean="0">
                <a:latin typeface="+mn-lt"/>
                <a:cs typeface="ＭＳ Ｐゴシック" charset="-128"/>
              </a:rPr>
              <a:t> and turning on access transistor </a:t>
            </a:r>
            <a:r>
              <a:rPr lang="en-US" sz="1800" i="1" dirty="0" smtClean="0"/>
              <a:t>M</a:t>
            </a:r>
            <a:r>
              <a:rPr lang="en-US" sz="1800" baseline="-25000" dirty="0" smtClean="0"/>
              <a:t>A</a:t>
            </a:r>
            <a:r>
              <a:rPr lang="en-US" sz="1800" dirty="0" smtClean="0"/>
              <a:t>.</a:t>
            </a:r>
            <a:r>
              <a:rPr lang="en-US" sz="1800" kern="0" dirty="0" smtClean="0">
                <a:latin typeface="+mn-lt"/>
                <a:cs typeface="ＭＳ Ｐゴシック" charset="-128"/>
              </a:rPr>
              <a:t> </a:t>
            </a:r>
            <a:endParaRPr kumimoji="0" lang="en-US" sz="1800" b="0" i="0" u="none" strike="noStrike" kern="0" cap="none" spc="0" normalizeH="0" noProof="0" dirty="0" smtClean="0">
              <a:ln>
                <a:noFill/>
              </a:ln>
              <a:solidFill>
                <a:schemeClr val="tx1"/>
              </a:solidFill>
              <a:effectLst/>
              <a:uLnTx/>
              <a:uFillTx/>
              <a:latin typeface="+mn-lt"/>
              <a:ea typeface="ＭＳ Ｐゴシック" charset="-128"/>
              <a:cs typeface="ＭＳ Ｐゴシック" charset="-128"/>
            </a:endParaRPr>
          </a:p>
          <a:p>
            <a:pPr marL="342900" lvl="0" indent="-342900" eaLnBrk="1" hangingPunct="1">
              <a:spcBef>
                <a:spcPct val="20000"/>
              </a:spcBef>
              <a:buFontTx/>
              <a:buChar char="•"/>
            </a:pPr>
            <a:endParaRPr kumimoji="0" lang="en-US" sz="1800" b="0" i="0" u="none" strike="noStrike" kern="0" cap="none" spc="0" normalizeH="0" noProof="0" dirty="0" smtClean="0">
              <a:ln>
                <a:noFill/>
              </a:ln>
              <a:solidFill>
                <a:schemeClr val="tx1"/>
              </a:solidFill>
              <a:effectLst/>
              <a:uLnTx/>
              <a:uFillTx/>
              <a:latin typeface="+mn-lt"/>
              <a:ea typeface="ＭＳ Ｐゴシック" charset="-128"/>
              <a:cs typeface="ＭＳ Ｐゴシック" charset="-128"/>
            </a:endParaRPr>
          </a:p>
          <a:p>
            <a:pPr marL="342900" lvl="0" indent="-342900" eaLnBrk="1" hangingPunct="1">
              <a:spcBef>
                <a:spcPct val="20000"/>
              </a:spcBef>
              <a:buFontTx/>
              <a:buChar char="•"/>
            </a:pPr>
            <a:endPar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endParaRPr>
          </a:p>
        </p:txBody>
      </p:sp>
      <p:sp>
        <p:nvSpPr>
          <p:cNvPr id="12" name="Rectangle 3"/>
          <p:cNvSpPr txBox="1">
            <a:spLocks noChangeArrowheads="1"/>
          </p:cNvSpPr>
          <p:nvPr/>
        </p:nvSpPr>
        <p:spPr bwMode="auto">
          <a:xfrm>
            <a:off x="381000" y="2209800"/>
            <a:ext cx="50292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pPr>
            <a:r>
              <a:rPr kumimoji="0" lang="en-US" sz="1800" b="1"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Storing a</a:t>
            </a:r>
            <a:r>
              <a:rPr kumimoji="0" lang="en-US" sz="1800" b="1" i="0" u="none" strike="noStrike" kern="0" cap="none" spc="0" normalizeH="0" noProof="0" dirty="0" smtClean="0">
                <a:ln>
                  <a:noFill/>
                </a:ln>
                <a:solidFill>
                  <a:schemeClr val="tx1"/>
                </a:solidFill>
                <a:effectLst/>
                <a:uLnTx/>
                <a:uFillTx/>
                <a:latin typeface="+mn-lt"/>
                <a:ea typeface="ＭＳ Ｐゴシック" charset="-128"/>
                <a:cs typeface="ＭＳ Ｐゴシック" charset="-128"/>
              </a:rPr>
              <a:t> “0”</a:t>
            </a:r>
          </a:p>
          <a:p>
            <a:pPr marL="342900" lvl="0" indent="-342900" eaLnBrk="1" hangingPunct="1">
              <a:spcBef>
                <a:spcPct val="20000"/>
              </a:spcBef>
              <a:buFontTx/>
              <a:buChar char="•"/>
            </a:pPr>
            <a:r>
              <a:rPr lang="en-US" sz="1800" kern="0" dirty="0" err="1" smtClean="0">
                <a:latin typeface="+mn-lt"/>
                <a:cs typeface="ＭＳ Ｐゴシック" charset="-128"/>
              </a:rPr>
              <a:t>Bitline</a:t>
            </a:r>
            <a:r>
              <a:rPr lang="en-US" sz="1800" kern="0" dirty="0" smtClean="0">
                <a:latin typeface="+mn-lt"/>
                <a:cs typeface="ＭＳ Ｐゴシック" charset="-128"/>
              </a:rPr>
              <a:t> is set to 0V</a:t>
            </a:r>
          </a:p>
          <a:p>
            <a:pPr marL="342900" lvl="0" indent="-342900" eaLnBrk="1" hangingPunct="1">
              <a:spcBef>
                <a:spcPct val="20000"/>
              </a:spcBef>
              <a:buFontTx/>
              <a:buChar char="•"/>
            </a:pPr>
            <a:r>
              <a:rPr kumimoji="0" lang="en-US" sz="1800" b="0" i="0" u="none" strike="noStrike" kern="0" cap="none" spc="0" normalizeH="0" noProof="0" dirty="0" smtClean="0">
                <a:ln>
                  <a:noFill/>
                </a:ln>
                <a:solidFill>
                  <a:schemeClr val="tx1"/>
                </a:solidFill>
                <a:effectLst/>
                <a:uLnTx/>
                <a:uFillTx/>
                <a:latin typeface="+mn-lt"/>
                <a:ea typeface="ＭＳ Ｐゴシック" charset="-128"/>
                <a:cs typeface="ＭＳ Ｐゴシック" charset="-128"/>
              </a:rPr>
              <a:t>The gate voltage is set to </a:t>
            </a:r>
            <a:r>
              <a:rPr lang="en-US" sz="1800" i="1" dirty="0" smtClean="0"/>
              <a:t>V</a:t>
            </a:r>
            <a:r>
              <a:rPr lang="en-US" sz="1800" i="1" baseline="-25000" dirty="0" smtClean="0"/>
              <a:t>GG</a:t>
            </a:r>
            <a:r>
              <a:rPr kumimoji="0" lang="en-US" sz="1800" b="0" i="0" u="none" strike="noStrike" kern="0" cap="none" spc="0" normalizeH="0" noProof="0" dirty="0" smtClean="0">
                <a:ln>
                  <a:noFill/>
                </a:ln>
                <a:solidFill>
                  <a:schemeClr val="tx1"/>
                </a:solidFill>
                <a:effectLst/>
                <a:uLnTx/>
                <a:uFillTx/>
                <a:latin typeface="+mn-lt"/>
                <a:ea typeface="ＭＳ Ｐゴシック" charset="-128"/>
                <a:cs typeface="ＭＳ Ｐゴシック" charset="-128"/>
              </a:rPr>
              <a:t> =3V</a:t>
            </a:r>
          </a:p>
          <a:p>
            <a:pPr marL="342900" lvl="0" indent="-342900" eaLnBrk="1" hangingPunct="1">
              <a:spcBef>
                <a:spcPct val="20000"/>
              </a:spcBef>
              <a:buFontTx/>
              <a:buChar char="•"/>
            </a:pPr>
            <a:r>
              <a:rPr lang="en-US" sz="1800" kern="0" dirty="0" smtClean="0">
                <a:latin typeface="+mn-lt"/>
                <a:cs typeface="ＭＳ Ｐゴシック" charset="-128"/>
              </a:rPr>
              <a:t>The </a:t>
            </a:r>
            <a:r>
              <a:rPr lang="en-US" sz="1800" kern="0" dirty="0" err="1" smtClean="0">
                <a:latin typeface="+mn-lt"/>
                <a:cs typeface="ＭＳ Ｐゴシック" charset="-128"/>
              </a:rPr>
              <a:t>bitline</a:t>
            </a:r>
            <a:r>
              <a:rPr lang="en-US" sz="1800" kern="0" dirty="0" smtClean="0">
                <a:latin typeface="+mn-lt"/>
                <a:cs typeface="ＭＳ Ｐゴシック" charset="-128"/>
              </a:rPr>
              <a:t> terminal of the </a:t>
            </a:r>
            <a:r>
              <a:rPr lang="en-US" sz="1800" i="1" dirty="0" smtClean="0"/>
              <a:t>M</a:t>
            </a:r>
            <a:r>
              <a:rPr lang="en-US" sz="1800" baseline="-25000" dirty="0" smtClean="0"/>
              <a:t>A</a:t>
            </a:r>
            <a:r>
              <a:rPr lang="en-US" sz="1800" dirty="0" smtClean="0"/>
              <a:t> acts like a </a:t>
            </a:r>
            <a:r>
              <a:rPr lang="en-US" sz="1800" b="1" dirty="0" smtClean="0"/>
              <a:t>source</a:t>
            </a:r>
            <a:r>
              <a:rPr lang="en-US" sz="1800" dirty="0" smtClean="0"/>
              <a:t>.</a:t>
            </a:r>
            <a:endParaRPr kumimoji="0" lang="en-US" sz="1800" b="0" i="0" u="none" strike="noStrike" kern="0" cap="none" spc="0" normalizeH="0" noProof="0" dirty="0" smtClean="0">
              <a:ln>
                <a:noFill/>
              </a:ln>
              <a:solidFill>
                <a:schemeClr val="tx1"/>
              </a:solidFill>
              <a:effectLst/>
              <a:uLnTx/>
              <a:uFillTx/>
              <a:latin typeface="+mn-lt"/>
              <a:ea typeface="ＭＳ Ｐゴシック" charset="-128"/>
              <a:cs typeface="ＭＳ Ｐゴシック" charset="-128"/>
            </a:endParaRPr>
          </a:p>
          <a:p>
            <a:pPr marL="342900" lvl="0" indent="-342900" eaLnBrk="1" hangingPunct="1">
              <a:spcBef>
                <a:spcPct val="20000"/>
              </a:spcBef>
              <a:buFontTx/>
              <a:buChar char="•"/>
            </a:pPr>
            <a:r>
              <a:rPr lang="en-US" sz="1800" kern="0" dirty="0" smtClean="0">
                <a:latin typeface="+mn-lt"/>
                <a:cs typeface="ＭＳ Ｐゴシック" charset="-128"/>
              </a:rPr>
              <a:t>If the cell voltage is already 0 (</a:t>
            </a:r>
            <a:r>
              <a:rPr lang="en-US" sz="1800" i="1" dirty="0" err="1" smtClean="0"/>
              <a:t>v</a:t>
            </a:r>
            <a:r>
              <a:rPr lang="en-US" sz="1800" i="1" baseline="-25000" dirty="0" err="1" smtClean="0"/>
              <a:t>C</a:t>
            </a:r>
            <a:r>
              <a:rPr lang="en-US" sz="1800" kern="0" dirty="0" smtClean="0">
                <a:cs typeface="ＭＳ Ｐゴシック" charset="-128"/>
              </a:rPr>
              <a:t> = 0)</a:t>
            </a:r>
            <a:r>
              <a:rPr lang="en-US" sz="1800" kern="0" dirty="0" smtClean="0">
                <a:latin typeface="+mn-lt"/>
                <a:cs typeface="ＭＳ Ｐゴシック" charset="-128"/>
              </a:rPr>
              <a:t>, </a:t>
            </a:r>
            <a:br>
              <a:rPr lang="en-US" sz="1800" kern="0" dirty="0" smtClean="0">
                <a:latin typeface="+mn-lt"/>
                <a:cs typeface="ＭＳ Ｐゴシック" charset="-128"/>
              </a:rPr>
            </a:br>
            <a:r>
              <a:rPr lang="en-US" sz="1800" i="1" dirty="0" smtClean="0"/>
              <a:t>V</a:t>
            </a:r>
            <a:r>
              <a:rPr lang="en-US" sz="1800" i="1" baseline="-25000" dirty="0" smtClean="0"/>
              <a:t>DS</a:t>
            </a:r>
            <a:r>
              <a:rPr lang="en-US" sz="1800" kern="0" dirty="0" smtClean="0">
                <a:cs typeface="ＭＳ Ｐゴシック" charset="-128"/>
              </a:rPr>
              <a:t> = 0</a:t>
            </a:r>
            <a:r>
              <a:rPr lang="en-US" sz="1800" kern="0" dirty="0" smtClean="0">
                <a:latin typeface="+mn-lt"/>
                <a:cs typeface="ＭＳ Ｐゴシック" charset="-128"/>
              </a:rPr>
              <a:t> </a:t>
            </a:r>
            <a:r>
              <a:rPr lang="en-US" sz="1800" kern="0" dirty="0" smtClean="0">
                <a:latin typeface="+mn-lt"/>
                <a:cs typeface="ＭＳ Ｐゴシック" charset="-128"/>
                <a:sym typeface="Wingdings" pitchFamily="2" charset="2"/>
              </a:rPr>
              <a:t> </a:t>
            </a:r>
            <a:r>
              <a:rPr lang="en-US" sz="1800" i="1" dirty="0" smtClean="0"/>
              <a:t>V</a:t>
            </a:r>
            <a:r>
              <a:rPr lang="en-US" sz="1800" i="1" baseline="-25000" dirty="0" smtClean="0"/>
              <a:t>GS </a:t>
            </a:r>
            <a:r>
              <a:rPr lang="en-US" sz="1800" i="1" dirty="0" smtClean="0"/>
              <a:t>-V</a:t>
            </a:r>
            <a:r>
              <a:rPr lang="en-US" sz="1800" i="1" baseline="-25000" dirty="0" smtClean="0"/>
              <a:t>TN</a:t>
            </a:r>
            <a:r>
              <a:rPr lang="en-US" sz="1800" kern="0" dirty="0" smtClean="0">
                <a:latin typeface="+mn-lt"/>
                <a:cs typeface="ＭＳ Ｐゴシック" charset="-128"/>
              </a:rPr>
              <a:t> &gt; </a:t>
            </a:r>
            <a:r>
              <a:rPr lang="en-US" sz="1800" i="1" dirty="0" smtClean="0"/>
              <a:t>V</a:t>
            </a:r>
            <a:r>
              <a:rPr lang="en-US" sz="1800" i="1" baseline="-25000" dirty="0" smtClean="0"/>
              <a:t>DS  </a:t>
            </a:r>
            <a:r>
              <a:rPr lang="en-US" sz="1800" kern="0" dirty="0" smtClean="0">
                <a:latin typeface="+mn-lt"/>
                <a:cs typeface="ＭＳ Ｐゴシック" charset="-128"/>
                <a:sym typeface="Wingdings" pitchFamily="2" charset="2"/>
              </a:rPr>
              <a:t>(triode region) </a:t>
            </a:r>
            <a:r>
              <a:rPr lang="en-US" sz="1800" kern="0" dirty="0" smtClean="0">
                <a:latin typeface="+mn-lt"/>
                <a:cs typeface="ＭＳ Ｐゴシック" charset="-128"/>
              </a:rPr>
              <a:t> </a:t>
            </a:r>
            <a:br>
              <a:rPr lang="en-US" sz="1800" kern="0" dirty="0" smtClean="0">
                <a:latin typeface="+mn-lt"/>
                <a:cs typeface="ＭＳ Ｐゴシック" charset="-128"/>
              </a:rPr>
            </a:br>
            <a:r>
              <a:rPr lang="en-US" sz="1800" i="1" dirty="0" err="1" smtClean="0"/>
              <a:t>i</a:t>
            </a:r>
            <a:r>
              <a:rPr lang="en-US" sz="1800" baseline="-25000" dirty="0" err="1" smtClean="0"/>
              <a:t>C</a:t>
            </a:r>
            <a:r>
              <a:rPr lang="en-US" sz="1800" kern="0" dirty="0" smtClean="0">
                <a:cs typeface="ＭＳ Ｐゴシック" charset="-128"/>
              </a:rPr>
              <a:t> =0, </a:t>
            </a:r>
            <a:r>
              <a:rPr lang="en-US" sz="1800" i="1" dirty="0" err="1" smtClean="0"/>
              <a:t>v</a:t>
            </a:r>
            <a:r>
              <a:rPr lang="en-US" sz="1800" i="1" baseline="-25000" dirty="0" err="1" smtClean="0"/>
              <a:t>C</a:t>
            </a:r>
            <a:r>
              <a:rPr lang="en-US" sz="1800" kern="0" dirty="0" smtClean="0">
                <a:cs typeface="ＭＳ Ｐゴシック" charset="-128"/>
              </a:rPr>
              <a:t>  stays zero (nothing happens).</a:t>
            </a:r>
          </a:p>
          <a:p>
            <a:pPr marL="342900" lvl="0" indent="-342900" eaLnBrk="1" hangingPunct="1">
              <a:spcBef>
                <a:spcPct val="20000"/>
              </a:spcBef>
              <a:buFontTx/>
              <a:buChar char="•"/>
            </a:pPr>
            <a:r>
              <a:rPr kumimoji="0" lang="en-US" sz="1800" b="0" i="0" u="none" strike="noStrike" kern="0" cap="none" spc="0" normalizeH="0" noProof="0" dirty="0" smtClean="0">
                <a:ln>
                  <a:noFill/>
                </a:ln>
                <a:solidFill>
                  <a:schemeClr val="tx1"/>
                </a:solidFill>
                <a:effectLst/>
                <a:uLnTx/>
                <a:uFillTx/>
                <a:latin typeface="+mn-lt"/>
                <a:ea typeface="ＭＳ Ｐゴシック" charset="-128"/>
                <a:cs typeface="ＭＳ Ｐゴシック" charset="-128"/>
              </a:rPr>
              <a:t>If the cell has a “1”, with </a:t>
            </a:r>
            <a:r>
              <a:rPr lang="en-US" sz="1800" i="1" dirty="0" err="1" smtClean="0"/>
              <a:t>v</a:t>
            </a:r>
            <a:r>
              <a:rPr lang="en-US" sz="1800" i="1" baseline="-25000" dirty="0" err="1" smtClean="0"/>
              <a:t>C</a:t>
            </a:r>
            <a:r>
              <a:rPr lang="en-US" sz="1800" kern="0" dirty="0" smtClean="0">
                <a:cs typeface="ＭＳ Ｐゴシック" charset="-128"/>
              </a:rPr>
              <a:t> &gt; 0 , then </a:t>
            </a:r>
            <a:r>
              <a:rPr lang="en-US" sz="1800" i="1" dirty="0" smtClean="0"/>
              <a:t>V</a:t>
            </a:r>
            <a:r>
              <a:rPr lang="en-US" sz="1800" i="1" baseline="-25000" dirty="0" smtClean="0"/>
              <a:t>DS</a:t>
            </a:r>
            <a:r>
              <a:rPr lang="en-US" sz="1800" kern="0" dirty="0" smtClean="0">
                <a:cs typeface="ＭＳ Ｐゴシック" charset="-128"/>
              </a:rPr>
              <a:t> &gt;0 (triode or saturation region), and current </a:t>
            </a:r>
            <a:r>
              <a:rPr lang="en-US" sz="1800" i="1" dirty="0" err="1" smtClean="0"/>
              <a:t>i</a:t>
            </a:r>
            <a:r>
              <a:rPr lang="en-US" sz="1800" baseline="-25000" dirty="0" err="1" smtClean="0"/>
              <a:t>C</a:t>
            </a:r>
            <a:r>
              <a:rPr lang="en-US" sz="1800" kern="0" dirty="0" smtClean="0">
                <a:cs typeface="ＭＳ Ｐゴシック" charset="-128"/>
              </a:rPr>
              <a:t> &gt; 0 </a:t>
            </a:r>
            <a:endParaRPr kumimoji="0" lang="en-US" sz="1800" b="0" i="0" u="none" strike="noStrike" kern="0" cap="none" spc="0" normalizeH="0" noProof="0" dirty="0" smtClean="0">
              <a:ln>
                <a:noFill/>
              </a:ln>
              <a:solidFill>
                <a:schemeClr val="tx1"/>
              </a:solidFill>
              <a:effectLst/>
              <a:uLnTx/>
              <a:uFillTx/>
              <a:latin typeface="+mn-lt"/>
              <a:ea typeface="ＭＳ Ｐゴシック" charset="-128"/>
              <a:cs typeface="ＭＳ Ｐゴシック" charset="-128"/>
            </a:endParaRPr>
          </a:p>
          <a:p>
            <a:pPr marL="342900" lvl="0" indent="-342900" eaLnBrk="1" hangingPunct="1">
              <a:spcBef>
                <a:spcPct val="20000"/>
              </a:spcBef>
              <a:buFontTx/>
              <a:buChar char="•"/>
            </a:pPr>
            <a:endPar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endParaRPr>
          </a:p>
        </p:txBody>
      </p:sp>
      <p:sp>
        <p:nvSpPr>
          <p:cNvPr id="16" name="Bent Arrow 15"/>
          <p:cNvSpPr/>
          <p:nvPr/>
        </p:nvSpPr>
        <p:spPr bwMode="auto">
          <a:xfrm flipH="1">
            <a:off x="6179634" y="2850996"/>
            <a:ext cx="1828800" cy="198864"/>
          </a:xfrm>
          <a:prstGeom prst="bentArrow">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8" name="TextBox 17"/>
          <p:cNvSpPr txBox="1"/>
          <p:nvPr/>
        </p:nvSpPr>
        <p:spPr>
          <a:xfrm>
            <a:off x="4495800" y="2133600"/>
            <a:ext cx="591353" cy="425750"/>
          </a:xfrm>
          <a:prstGeom prst="rect">
            <a:avLst/>
          </a:prstGeom>
          <a:solidFill>
            <a:srgbClr val="FFC000"/>
          </a:solidFill>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dirty="0" smtClean="0"/>
              <a:t>“0”</a:t>
            </a:r>
            <a:endParaRPr lang="en-US" dirty="0"/>
          </a:p>
        </p:txBody>
      </p:sp>
      <p:sp>
        <p:nvSpPr>
          <p:cNvPr id="19" name="Right Arrow 18"/>
          <p:cNvSpPr/>
          <p:nvPr/>
        </p:nvSpPr>
        <p:spPr bwMode="auto">
          <a:xfrm>
            <a:off x="5334000" y="2209800"/>
            <a:ext cx="381000" cy="2286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5" name="TextBox 14"/>
          <p:cNvSpPr txBox="1"/>
          <p:nvPr/>
        </p:nvSpPr>
        <p:spPr>
          <a:xfrm>
            <a:off x="7344936" y="3429000"/>
            <a:ext cx="611065" cy="461665"/>
          </a:xfrm>
          <a:prstGeom prst="rect">
            <a:avLst/>
          </a:prstGeom>
          <a:solidFill>
            <a:schemeClr val="bg2">
              <a:lumMod val="50000"/>
            </a:schemeClr>
          </a:solidFill>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dirty="0" smtClean="0"/>
              <a:t>“1”</a:t>
            </a:r>
            <a:endParaRPr lang="en-US" dirty="0"/>
          </a:p>
        </p:txBody>
      </p:sp>
      <p:sp>
        <p:nvSpPr>
          <p:cNvPr id="20" name="TextBox 19"/>
          <p:cNvSpPr txBox="1"/>
          <p:nvPr/>
        </p:nvSpPr>
        <p:spPr>
          <a:xfrm>
            <a:off x="7896912" y="2499744"/>
            <a:ext cx="637488" cy="307777"/>
          </a:xfrm>
          <a:prstGeom prst="rect">
            <a:avLst/>
          </a:prstGeom>
          <a:solidFill>
            <a:schemeClr val="bg1"/>
          </a:solidFill>
        </p:spPr>
        <p:txBody>
          <a:bodyPr wrap="square" rtlCol="0">
            <a:spAutoFit/>
          </a:bodyPr>
          <a:lstStyle/>
          <a:p>
            <a:r>
              <a:rPr lang="en-US" sz="1400" b="1" i="1" dirty="0" err="1" smtClean="0"/>
              <a:t>v</a:t>
            </a:r>
            <a:r>
              <a:rPr lang="en-US" sz="1400" b="1" i="1" baseline="-25000" dirty="0" err="1" smtClean="0"/>
              <a:t>C</a:t>
            </a:r>
            <a:r>
              <a:rPr lang="en-US" sz="1400" b="1" i="1" baseline="-25000" dirty="0" smtClean="0"/>
              <a:t> </a:t>
            </a:r>
            <a:r>
              <a:rPr lang="en-US" sz="1400" b="1" dirty="0" smtClean="0"/>
              <a:t>&gt;0</a:t>
            </a:r>
            <a:endParaRPr lang="en-US" sz="1400" b="1" dirty="0"/>
          </a:p>
        </p:txBody>
      </p:sp>
      <p:sp>
        <p:nvSpPr>
          <p:cNvPr id="22" name="TextBox 21"/>
          <p:cNvSpPr txBox="1"/>
          <p:nvPr/>
        </p:nvSpPr>
        <p:spPr>
          <a:xfrm>
            <a:off x="6324600" y="2947638"/>
            <a:ext cx="533400" cy="307777"/>
          </a:xfrm>
          <a:prstGeom prst="rect">
            <a:avLst/>
          </a:prstGeom>
          <a:solidFill>
            <a:schemeClr val="bg1"/>
          </a:solidFill>
        </p:spPr>
        <p:txBody>
          <a:bodyPr wrap="square" rtlCol="0">
            <a:spAutoFit/>
          </a:bodyPr>
          <a:lstStyle/>
          <a:p>
            <a:r>
              <a:rPr lang="en-US" sz="1400" b="1" i="1" dirty="0" err="1" smtClean="0"/>
              <a:t>i</a:t>
            </a:r>
            <a:r>
              <a:rPr lang="en-US" sz="1400" b="1" i="1" baseline="-25000" dirty="0" err="1" smtClean="0"/>
              <a:t>C</a:t>
            </a:r>
            <a:r>
              <a:rPr lang="en-US" sz="1400" b="1" i="1" baseline="-25000" dirty="0" smtClean="0"/>
              <a:t> </a:t>
            </a:r>
            <a:r>
              <a:rPr lang="en-US" sz="1400" b="1" dirty="0" smtClean="0"/>
              <a:t>&gt;0</a:t>
            </a:r>
            <a:endParaRPr lang="en-US" sz="1400" b="1" dirty="0"/>
          </a:p>
        </p:txBody>
      </p:sp>
      <p:sp>
        <p:nvSpPr>
          <p:cNvPr id="23" name="TextBox 22"/>
          <p:cNvSpPr txBox="1"/>
          <p:nvPr/>
        </p:nvSpPr>
        <p:spPr>
          <a:xfrm>
            <a:off x="7357944" y="2942064"/>
            <a:ext cx="533400" cy="307777"/>
          </a:xfrm>
          <a:prstGeom prst="rect">
            <a:avLst/>
          </a:prstGeom>
          <a:solidFill>
            <a:schemeClr val="bg1"/>
          </a:solidFill>
        </p:spPr>
        <p:txBody>
          <a:bodyPr wrap="square" rtlCol="0">
            <a:spAutoFit/>
          </a:bodyPr>
          <a:lstStyle/>
          <a:p>
            <a:r>
              <a:rPr lang="en-US" sz="1400" b="1" i="1" dirty="0" err="1" smtClean="0"/>
              <a:t>i</a:t>
            </a:r>
            <a:r>
              <a:rPr lang="en-US" sz="1400" b="1" i="1" baseline="-25000" dirty="0" err="1" smtClean="0"/>
              <a:t>C</a:t>
            </a:r>
            <a:r>
              <a:rPr lang="en-US" sz="1400" b="1" dirty="0" smtClean="0"/>
              <a:t>&gt;0</a:t>
            </a:r>
            <a:endParaRPr lang="en-US" sz="1400" b="1" dirty="0"/>
          </a:p>
        </p:txBody>
      </p:sp>
      <p:sp>
        <p:nvSpPr>
          <p:cNvPr id="25" name="Rectangle 2"/>
          <p:cNvSpPr>
            <a:spLocks noGrp="1" noChangeArrowheads="1"/>
          </p:cNvSpPr>
          <p:nvPr>
            <p:ph type="title"/>
          </p:nvPr>
        </p:nvSpPr>
        <p:spPr>
          <a:xfrm>
            <a:off x="685800" y="0"/>
            <a:ext cx="7772400" cy="762000"/>
          </a:xfrm>
        </p:spPr>
        <p:txBody>
          <a:bodyPr/>
          <a:lstStyle/>
          <a:p>
            <a:pPr eaLnBrk="1" hangingPunct="1"/>
            <a:r>
              <a:rPr lang="en-US" dirty="0" smtClean="0"/>
              <a:t>The Write Operation in a 1-T Cell</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4"/>
          <p:cNvSpPr>
            <a:spLocks noGrp="1"/>
          </p:cNvSpPr>
          <p:nvPr>
            <p:ph type="ftr" sz="quarter" idx="11"/>
          </p:nvPr>
        </p:nvSpPr>
        <p:spPr>
          <a:noFill/>
        </p:spPr>
        <p:txBody>
          <a:bodyPr/>
          <a:lstStyle/>
          <a:p>
            <a:r>
              <a:rPr lang="en-US" smtClean="0">
                <a:ea typeface="ＭＳ Ｐゴシック" charset="-128"/>
              </a:rPr>
              <a:t>NJIT   ECE 271   Dr. Serhiy Levkov</a:t>
            </a:r>
          </a:p>
        </p:txBody>
      </p:sp>
      <p:sp>
        <p:nvSpPr>
          <p:cNvPr id="23555" name="Slide Number Placeholder 5"/>
          <p:cNvSpPr>
            <a:spLocks noGrp="1"/>
          </p:cNvSpPr>
          <p:nvPr>
            <p:ph type="sldNum" sz="quarter" idx="12"/>
          </p:nvPr>
        </p:nvSpPr>
        <p:spPr>
          <a:noFill/>
        </p:spPr>
        <p:txBody>
          <a:bodyPr/>
          <a:lstStyle/>
          <a:p>
            <a:r>
              <a:rPr lang="en-US" smtClean="0"/>
              <a:t> Topic 9</a:t>
            </a:r>
            <a:r>
              <a:rPr lang="en-US" b="1" smtClean="0"/>
              <a:t> - </a:t>
            </a:r>
            <a:fld id="{843BB18D-DA33-486C-8477-D4E5DA6C7B95}" type="slidenum">
              <a:rPr lang="en-US" b="1" smtClean="0"/>
              <a:pPr/>
              <a:t>53</a:t>
            </a:fld>
            <a:endParaRPr lang="en-US" b="1" smtClean="0"/>
          </a:p>
        </p:txBody>
      </p:sp>
      <p:pic>
        <p:nvPicPr>
          <p:cNvPr id="23557" name="Picture 4" descr="jae20990_0816a"/>
          <p:cNvPicPr>
            <a:picLocks noChangeAspect="1" noChangeArrowheads="1"/>
          </p:cNvPicPr>
          <p:nvPr/>
        </p:nvPicPr>
        <p:blipFill>
          <a:blip r:embed="rId2">
            <a:lum bright="-24000" contrast="48000"/>
          </a:blip>
          <a:srcRect/>
          <a:stretch>
            <a:fillRect/>
          </a:stretch>
        </p:blipFill>
        <p:spPr bwMode="auto">
          <a:xfrm>
            <a:off x="5715000" y="2057400"/>
            <a:ext cx="2895600" cy="2022475"/>
          </a:xfrm>
          <a:prstGeom prst="rect">
            <a:avLst/>
          </a:prstGeom>
          <a:noFill/>
          <a:ln w="9525">
            <a:noFill/>
            <a:miter lim="800000"/>
            <a:headEnd/>
            <a:tailEnd/>
          </a:ln>
        </p:spPr>
      </p:pic>
      <p:sp>
        <p:nvSpPr>
          <p:cNvPr id="11" name="Rectangle 3"/>
          <p:cNvSpPr txBox="1">
            <a:spLocks noChangeArrowheads="1"/>
          </p:cNvSpPr>
          <p:nvPr/>
        </p:nvSpPr>
        <p:spPr bwMode="auto">
          <a:xfrm>
            <a:off x="381000" y="914400"/>
            <a:ext cx="8153400"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A “0” is represented by 0V,</a:t>
            </a:r>
            <a:r>
              <a:rPr kumimoji="0" lang="en-US" sz="1800" b="0" i="0" u="none" strike="noStrike" kern="0" cap="none" spc="0" normalizeH="0" noProof="0" dirty="0" smtClean="0">
                <a:ln>
                  <a:noFill/>
                </a:ln>
                <a:solidFill>
                  <a:schemeClr val="tx1"/>
                </a:solidFill>
                <a:effectLst/>
                <a:uLnTx/>
                <a:uFillTx/>
                <a:latin typeface="+mn-lt"/>
                <a:ea typeface="ＭＳ Ｐゴシック" charset="-128"/>
                <a:cs typeface="ＭＳ Ｐゴシック" charset="-128"/>
              </a:rPr>
              <a:t> and a “1” by </a:t>
            </a:r>
            <a:r>
              <a:rPr kumimoji="0" lang="en-US" sz="1800" b="0" i="1" u="none" strike="noStrike" kern="0" cap="none" spc="0" normalizeH="0" noProof="0" dirty="0" smtClean="0">
                <a:ln>
                  <a:noFill/>
                </a:ln>
                <a:solidFill>
                  <a:schemeClr val="tx1"/>
                </a:solidFill>
                <a:effectLst/>
                <a:uLnTx/>
                <a:uFillTx/>
                <a:latin typeface="+mn-lt"/>
                <a:ea typeface="ＭＳ Ｐゴシック" charset="-128"/>
                <a:cs typeface="ＭＳ Ｐゴシック" charset="-128"/>
              </a:rPr>
              <a:t>V</a:t>
            </a:r>
            <a:r>
              <a:rPr kumimoji="0" lang="en-US" sz="1800" b="0" i="1" u="none" strike="noStrike" kern="0" cap="none" spc="0" normalizeH="0" baseline="-25000" noProof="0" dirty="0" smtClean="0">
                <a:ln>
                  <a:noFill/>
                </a:ln>
                <a:solidFill>
                  <a:schemeClr val="tx1"/>
                </a:solidFill>
                <a:effectLst/>
                <a:uLnTx/>
                <a:uFillTx/>
                <a:latin typeface="+mn-lt"/>
                <a:ea typeface="ＭＳ Ｐゴシック" charset="-128"/>
                <a:cs typeface="ＭＳ Ｐゴシック" charset="-128"/>
              </a:rPr>
              <a:t>H</a:t>
            </a: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a:t>
            </a:r>
          </a:p>
          <a:p>
            <a:pPr marL="342900" lvl="0" indent="-342900" eaLnBrk="1" hangingPunct="1">
              <a:spcBef>
                <a:spcPct val="20000"/>
              </a:spcBef>
              <a:buFontTx/>
              <a:buChar char="•"/>
            </a:pPr>
            <a:r>
              <a:rPr lang="en-US" sz="1800" kern="0" dirty="0" smtClean="0">
                <a:latin typeface="+mn-lt"/>
                <a:cs typeface="ＭＳ Ｐゴシック" charset="-128"/>
              </a:rPr>
              <a:t>The data are written into 1-T cell by placing the desired voltage level on the single </a:t>
            </a:r>
            <a:r>
              <a:rPr lang="en-US" sz="1800" kern="0" dirty="0" err="1" smtClean="0">
                <a:latin typeface="+mn-lt"/>
                <a:cs typeface="ＭＳ Ｐゴシック" charset="-128"/>
              </a:rPr>
              <a:t>bitline</a:t>
            </a:r>
            <a:r>
              <a:rPr lang="en-US" sz="1800" kern="0" dirty="0" smtClean="0">
                <a:latin typeface="+mn-lt"/>
                <a:cs typeface="ＭＳ Ｐゴシック" charset="-128"/>
              </a:rPr>
              <a:t> and turning on access transistor </a:t>
            </a:r>
            <a:r>
              <a:rPr lang="en-US" sz="1800" i="1" dirty="0" smtClean="0"/>
              <a:t>M</a:t>
            </a:r>
            <a:r>
              <a:rPr lang="en-US" sz="1800" baseline="-25000" dirty="0" smtClean="0"/>
              <a:t>A</a:t>
            </a:r>
            <a:r>
              <a:rPr lang="en-US" sz="1800" dirty="0" smtClean="0"/>
              <a:t>.</a:t>
            </a:r>
            <a:r>
              <a:rPr lang="en-US" sz="1800" kern="0" dirty="0" smtClean="0">
                <a:latin typeface="+mn-lt"/>
                <a:cs typeface="ＭＳ Ｐゴシック" charset="-128"/>
              </a:rPr>
              <a:t> </a:t>
            </a:r>
            <a:endParaRPr kumimoji="0" lang="en-US" sz="1800" b="0" i="0" u="none" strike="noStrike" kern="0" cap="none" spc="0" normalizeH="0" noProof="0" dirty="0" smtClean="0">
              <a:ln>
                <a:noFill/>
              </a:ln>
              <a:solidFill>
                <a:schemeClr val="tx1"/>
              </a:solidFill>
              <a:effectLst/>
              <a:uLnTx/>
              <a:uFillTx/>
              <a:latin typeface="+mn-lt"/>
              <a:ea typeface="ＭＳ Ｐゴシック" charset="-128"/>
              <a:cs typeface="ＭＳ Ｐゴシック" charset="-128"/>
            </a:endParaRPr>
          </a:p>
          <a:p>
            <a:pPr marL="342900" lvl="0" indent="-342900" eaLnBrk="1" hangingPunct="1">
              <a:spcBef>
                <a:spcPct val="20000"/>
              </a:spcBef>
              <a:buFontTx/>
              <a:buChar char="•"/>
            </a:pPr>
            <a:endParaRPr kumimoji="0" lang="en-US" sz="1800" b="0" i="0" u="none" strike="noStrike" kern="0" cap="none" spc="0" normalizeH="0" noProof="0" dirty="0" smtClean="0">
              <a:ln>
                <a:noFill/>
              </a:ln>
              <a:solidFill>
                <a:schemeClr val="tx1"/>
              </a:solidFill>
              <a:effectLst/>
              <a:uLnTx/>
              <a:uFillTx/>
              <a:latin typeface="+mn-lt"/>
              <a:ea typeface="ＭＳ Ｐゴシック" charset="-128"/>
              <a:cs typeface="ＭＳ Ｐゴシック" charset="-128"/>
            </a:endParaRPr>
          </a:p>
          <a:p>
            <a:pPr marL="342900" lvl="0" indent="-342900" eaLnBrk="1" hangingPunct="1">
              <a:spcBef>
                <a:spcPct val="20000"/>
              </a:spcBef>
              <a:buFontTx/>
              <a:buChar char="•"/>
            </a:pPr>
            <a:endPar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endParaRPr>
          </a:p>
        </p:txBody>
      </p:sp>
      <p:sp>
        <p:nvSpPr>
          <p:cNvPr id="12" name="Rectangle 3"/>
          <p:cNvSpPr txBox="1">
            <a:spLocks noChangeArrowheads="1"/>
          </p:cNvSpPr>
          <p:nvPr/>
        </p:nvSpPr>
        <p:spPr bwMode="auto">
          <a:xfrm>
            <a:off x="381000" y="2209800"/>
            <a:ext cx="50292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pPr>
            <a:r>
              <a:rPr kumimoji="0" lang="en-US" sz="1800" b="1"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Storing a</a:t>
            </a:r>
            <a:r>
              <a:rPr kumimoji="0" lang="en-US" sz="1800" b="1" i="0" u="none" strike="noStrike" kern="0" cap="none" spc="0" normalizeH="0" noProof="0" dirty="0" smtClean="0">
                <a:ln>
                  <a:noFill/>
                </a:ln>
                <a:solidFill>
                  <a:schemeClr val="tx1"/>
                </a:solidFill>
                <a:effectLst/>
                <a:uLnTx/>
                <a:uFillTx/>
                <a:latin typeface="+mn-lt"/>
                <a:ea typeface="ＭＳ Ｐゴシック" charset="-128"/>
                <a:cs typeface="ＭＳ Ｐゴシック" charset="-128"/>
              </a:rPr>
              <a:t> “0”</a:t>
            </a:r>
          </a:p>
          <a:p>
            <a:pPr marL="342900" lvl="0" indent="-342900" eaLnBrk="1" hangingPunct="1">
              <a:spcBef>
                <a:spcPct val="20000"/>
              </a:spcBef>
              <a:buFontTx/>
              <a:buChar char="•"/>
            </a:pPr>
            <a:r>
              <a:rPr lang="en-US" sz="1800" kern="0" dirty="0" err="1" smtClean="0">
                <a:latin typeface="+mn-lt"/>
                <a:cs typeface="ＭＳ Ｐゴシック" charset="-128"/>
              </a:rPr>
              <a:t>Bitline</a:t>
            </a:r>
            <a:r>
              <a:rPr lang="en-US" sz="1800" kern="0" dirty="0" smtClean="0">
                <a:latin typeface="+mn-lt"/>
                <a:cs typeface="ＭＳ Ｐゴシック" charset="-128"/>
              </a:rPr>
              <a:t> is set to 0V</a:t>
            </a:r>
          </a:p>
          <a:p>
            <a:pPr marL="342900" lvl="0" indent="-342900" eaLnBrk="1" hangingPunct="1">
              <a:spcBef>
                <a:spcPct val="20000"/>
              </a:spcBef>
              <a:buFontTx/>
              <a:buChar char="•"/>
            </a:pPr>
            <a:r>
              <a:rPr kumimoji="0" lang="en-US" sz="1800" b="0" i="0" u="none" strike="noStrike" kern="0" cap="none" spc="0" normalizeH="0" noProof="0" dirty="0" smtClean="0">
                <a:ln>
                  <a:noFill/>
                </a:ln>
                <a:solidFill>
                  <a:schemeClr val="tx1"/>
                </a:solidFill>
                <a:effectLst/>
                <a:uLnTx/>
                <a:uFillTx/>
                <a:latin typeface="+mn-lt"/>
                <a:ea typeface="ＭＳ Ｐゴシック" charset="-128"/>
                <a:cs typeface="ＭＳ Ｐゴシック" charset="-128"/>
              </a:rPr>
              <a:t>The gate voltage is set to </a:t>
            </a:r>
            <a:r>
              <a:rPr lang="en-US" sz="1800" i="1" dirty="0" smtClean="0"/>
              <a:t>V</a:t>
            </a:r>
            <a:r>
              <a:rPr lang="en-US" sz="1800" i="1" baseline="-25000" dirty="0" smtClean="0"/>
              <a:t>DD</a:t>
            </a:r>
            <a:r>
              <a:rPr kumimoji="0" lang="en-US" sz="1800" b="0" i="0" u="none" strike="noStrike" kern="0" cap="none" spc="0" normalizeH="0" noProof="0" dirty="0" smtClean="0">
                <a:ln>
                  <a:noFill/>
                </a:ln>
                <a:solidFill>
                  <a:schemeClr val="tx1"/>
                </a:solidFill>
                <a:effectLst/>
                <a:uLnTx/>
                <a:uFillTx/>
                <a:latin typeface="+mn-lt"/>
                <a:ea typeface="ＭＳ Ｐゴシック" charset="-128"/>
                <a:cs typeface="ＭＳ Ｐゴシック" charset="-128"/>
              </a:rPr>
              <a:t> =3V</a:t>
            </a:r>
          </a:p>
          <a:p>
            <a:pPr marL="342900" lvl="0" indent="-342900" eaLnBrk="1" hangingPunct="1">
              <a:spcBef>
                <a:spcPct val="20000"/>
              </a:spcBef>
              <a:buFontTx/>
              <a:buChar char="•"/>
            </a:pPr>
            <a:r>
              <a:rPr lang="en-US" sz="1800" kern="0" dirty="0" smtClean="0">
                <a:latin typeface="+mn-lt"/>
                <a:cs typeface="ＭＳ Ｐゴシック" charset="-128"/>
              </a:rPr>
              <a:t>The </a:t>
            </a:r>
            <a:r>
              <a:rPr lang="en-US" sz="1800" kern="0" dirty="0" err="1" smtClean="0">
                <a:latin typeface="+mn-lt"/>
                <a:cs typeface="ＭＳ Ｐゴシック" charset="-128"/>
              </a:rPr>
              <a:t>bitline</a:t>
            </a:r>
            <a:r>
              <a:rPr lang="en-US" sz="1800" kern="0" dirty="0" smtClean="0">
                <a:latin typeface="+mn-lt"/>
                <a:cs typeface="ＭＳ Ｐゴシック" charset="-128"/>
              </a:rPr>
              <a:t> terminal of the </a:t>
            </a:r>
            <a:r>
              <a:rPr lang="en-US" sz="1800" i="1" dirty="0" smtClean="0"/>
              <a:t>M</a:t>
            </a:r>
            <a:r>
              <a:rPr lang="en-US" sz="1800" baseline="-25000" dirty="0" smtClean="0"/>
              <a:t>A</a:t>
            </a:r>
            <a:r>
              <a:rPr lang="en-US" sz="1800" dirty="0" smtClean="0"/>
              <a:t> acts like a </a:t>
            </a:r>
            <a:r>
              <a:rPr lang="en-US" sz="1800" b="1" dirty="0" smtClean="0"/>
              <a:t>source</a:t>
            </a:r>
            <a:r>
              <a:rPr lang="en-US" sz="1800" dirty="0" smtClean="0"/>
              <a:t>.</a:t>
            </a:r>
            <a:endParaRPr kumimoji="0" lang="en-US" sz="1800" b="0" i="0" u="none" strike="noStrike" kern="0" cap="none" spc="0" normalizeH="0" noProof="0" dirty="0" smtClean="0">
              <a:ln>
                <a:noFill/>
              </a:ln>
              <a:solidFill>
                <a:schemeClr val="tx1"/>
              </a:solidFill>
              <a:effectLst/>
              <a:uLnTx/>
              <a:uFillTx/>
              <a:latin typeface="+mn-lt"/>
              <a:ea typeface="ＭＳ Ｐゴシック" charset="-128"/>
              <a:cs typeface="ＭＳ Ｐゴシック" charset="-128"/>
            </a:endParaRPr>
          </a:p>
          <a:p>
            <a:pPr marL="342900" lvl="0" indent="-342900" eaLnBrk="1" hangingPunct="1">
              <a:spcBef>
                <a:spcPct val="20000"/>
              </a:spcBef>
              <a:buFontTx/>
              <a:buChar char="•"/>
            </a:pPr>
            <a:r>
              <a:rPr lang="en-US" sz="1800" kern="0" dirty="0" smtClean="0">
                <a:latin typeface="+mn-lt"/>
                <a:cs typeface="ＭＳ Ｐゴシック" charset="-128"/>
              </a:rPr>
              <a:t>If the cell voltage is already 0 (</a:t>
            </a:r>
            <a:r>
              <a:rPr lang="en-US" sz="1800" i="1" dirty="0" err="1" smtClean="0"/>
              <a:t>v</a:t>
            </a:r>
            <a:r>
              <a:rPr lang="en-US" sz="1800" i="1" baseline="-25000" dirty="0" err="1" smtClean="0"/>
              <a:t>C</a:t>
            </a:r>
            <a:r>
              <a:rPr lang="en-US" sz="1800" kern="0" dirty="0" smtClean="0">
                <a:cs typeface="ＭＳ Ｐゴシック" charset="-128"/>
              </a:rPr>
              <a:t> = 0)</a:t>
            </a:r>
            <a:r>
              <a:rPr lang="en-US" sz="1800" kern="0" dirty="0" smtClean="0">
                <a:latin typeface="+mn-lt"/>
                <a:cs typeface="ＭＳ Ｐゴシック" charset="-128"/>
              </a:rPr>
              <a:t>, </a:t>
            </a:r>
            <a:br>
              <a:rPr lang="en-US" sz="1800" kern="0" dirty="0" smtClean="0">
                <a:latin typeface="+mn-lt"/>
                <a:cs typeface="ＭＳ Ｐゴシック" charset="-128"/>
              </a:rPr>
            </a:br>
            <a:r>
              <a:rPr lang="en-US" sz="1800" i="1" dirty="0" smtClean="0"/>
              <a:t>V</a:t>
            </a:r>
            <a:r>
              <a:rPr lang="en-US" sz="1800" i="1" baseline="-25000" dirty="0" smtClean="0"/>
              <a:t>DS</a:t>
            </a:r>
            <a:r>
              <a:rPr lang="en-US" sz="1800" kern="0" dirty="0" smtClean="0">
                <a:cs typeface="ＭＳ Ｐゴシック" charset="-128"/>
              </a:rPr>
              <a:t> = 0</a:t>
            </a:r>
            <a:r>
              <a:rPr lang="en-US" sz="1800" kern="0" dirty="0" smtClean="0">
                <a:latin typeface="+mn-lt"/>
                <a:cs typeface="ＭＳ Ｐゴシック" charset="-128"/>
              </a:rPr>
              <a:t> </a:t>
            </a:r>
            <a:r>
              <a:rPr lang="en-US" sz="1800" kern="0" dirty="0" smtClean="0">
                <a:latin typeface="+mn-lt"/>
                <a:cs typeface="ＭＳ Ｐゴシック" charset="-128"/>
                <a:sym typeface="Wingdings" pitchFamily="2" charset="2"/>
              </a:rPr>
              <a:t> </a:t>
            </a:r>
            <a:r>
              <a:rPr lang="en-US" sz="1800" i="1" dirty="0" smtClean="0"/>
              <a:t>V</a:t>
            </a:r>
            <a:r>
              <a:rPr lang="en-US" sz="1800" i="1" baseline="-25000" dirty="0" smtClean="0"/>
              <a:t>GS </a:t>
            </a:r>
            <a:r>
              <a:rPr lang="en-US" sz="1800" i="1" dirty="0" smtClean="0"/>
              <a:t>-V</a:t>
            </a:r>
            <a:r>
              <a:rPr lang="en-US" sz="1800" i="1" baseline="-25000" dirty="0" smtClean="0"/>
              <a:t>TN</a:t>
            </a:r>
            <a:r>
              <a:rPr lang="en-US" sz="1800" kern="0" dirty="0" smtClean="0">
                <a:latin typeface="+mn-lt"/>
                <a:cs typeface="ＭＳ Ｐゴシック" charset="-128"/>
              </a:rPr>
              <a:t> &gt; </a:t>
            </a:r>
            <a:r>
              <a:rPr lang="en-US" sz="1800" i="1" dirty="0" smtClean="0"/>
              <a:t>V</a:t>
            </a:r>
            <a:r>
              <a:rPr lang="en-US" sz="1800" i="1" baseline="-25000" dirty="0" smtClean="0"/>
              <a:t>DS  </a:t>
            </a:r>
            <a:r>
              <a:rPr lang="en-US" sz="1800" kern="0" dirty="0" smtClean="0">
                <a:latin typeface="+mn-lt"/>
                <a:cs typeface="ＭＳ Ｐゴシック" charset="-128"/>
                <a:sym typeface="Wingdings" pitchFamily="2" charset="2"/>
              </a:rPr>
              <a:t>(triode region) </a:t>
            </a:r>
            <a:r>
              <a:rPr lang="en-US" sz="1800" kern="0" dirty="0" smtClean="0">
                <a:latin typeface="+mn-lt"/>
                <a:cs typeface="ＭＳ Ｐゴシック" charset="-128"/>
              </a:rPr>
              <a:t> </a:t>
            </a:r>
            <a:br>
              <a:rPr lang="en-US" sz="1800" kern="0" dirty="0" smtClean="0">
                <a:latin typeface="+mn-lt"/>
                <a:cs typeface="ＭＳ Ｐゴシック" charset="-128"/>
              </a:rPr>
            </a:br>
            <a:r>
              <a:rPr lang="en-US" sz="1800" i="1" dirty="0" err="1" smtClean="0"/>
              <a:t>i</a:t>
            </a:r>
            <a:r>
              <a:rPr lang="en-US" sz="1800" baseline="-25000" dirty="0" err="1" smtClean="0"/>
              <a:t>C</a:t>
            </a:r>
            <a:r>
              <a:rPr lang="en-US" sz="1800" kern="0" dirty="0" smtClean="0">
                <a:cs typeface="ＭＳ Ｐゴシック" charset="-128"/>
              </a:rPr>
              <a:t> =0, </a:t>
            </a:r>
            <a:r>
              <a:rPr lang="en-US" sz="1800" i="1" dirty="0" err="1" smtClean="0"/>
              <a:t>v</a:t>
            </a:r>
            <a:r>
              <a:rPr lang="en-US" sz="1800" i="1" baseline="-25000" dirty="0" err="1" smtClean="0"/>
              <a:t>C</a:t>
            </a:r>
            <a:r>
              <a:rPr lang="en-US" sz="1800" kern="0" dirty="0" smtClean="0">
                <a:cs typeface="ＭＳ Ｐゴシック" charset="-128"/>
              </a:rPr>
              <a:t>  stays zero (nothing happens).</a:t>
            </a:r>
          </a:p>
          <a:p>
            <a:pPr marL="342900" lvl="0" indent="-342900" eaLnBrk="1" hangingPunct="1">
              <a:spcBef>
                <a:spcPct val="20000"/>
              </a:spcBef>
              <a:buFontTx/>
              <a:buChar char="•"/>
            </a:pPr>
            <a:r>
              <a:rPr kumimoji="0" lang="en-US" sz="1800" b="0" i="0" u="none" strike="noStrike" kern="0" cap="none" spc="0" normalizeH="0" noProof="0" dirty="0" smtClean="0">
                <a:ln>
                  <a:noFill/>
                </a:ln>
                <a:solidFill>
                  <a:schemeClr val="tx1"/>
                </a:solidFill>
                <a:effectLst/>
                <a:uLnTx/>
                <a:uFillTx/>
                <a:latin typeface="+mn-lt"/>
                <a:ea typeface="ＭＳ Ｐゴシック" charset="-128"/>
                <a:cs typeface="ＭＳ Ｐゴシック" charset="-128"/>
              </a:rPr>
              <a:t>If the cell has a “1”, with </a:t>
            </a:r>
            <a:r>
              <a:rPr lang="en-US" sz="1800" i="1" dirty="0" err="1" smtClean="0"/>
              <a:t>v</a:t>
            </a:r>
            <a:r>
              <a:rPr lang="en-US" sz="1800" i="1" baseline="-25000" dirty="0" err="1" smtClean="0"/>
              <a:t>C</a:t>
            </a:r>
            <a:r>
              <a:rPr lang="en-US" sz="1800" kern="0" dirty="0" smtClean="0">
                <a:cs typeface="ＭＳ Ｐゴシック" charset="-128"/>
              </a:rPr>
              <a:t> &gt; 0 , then </a:t>
            </a:r>
            <a:r>
              <a:rPr lang="en-US" sz="1800" i="1" dirty="0" smtClean="0"/>
              <a:t>V</a:t>
            </a:r>
            <a:r>
              <a:rPr lang="en-US" sz="1800" i="1" baseline="-25000" dirty="0" smtClean="0"/>
              <a:t>DS</a:t>
            </a:r>
            <a:r>
              <a:rPr lang="en-US" sz="1800" kern="0" dirty="0" smtClean="0">
                <a:cs typeface="ＭＳ Ｐゴシック" charset="-128"/>
              </a:rPr>
              <a:t> &gt;0 (triode or saturation region), and current </a:t>
            </a:r>
            <a:r>
              <a:rPr lang="en-US" sz="1800" i="1" dirty="0" err="1" smtClean="0"/>
              <a:t>i</a:t>
            </a:r>
            <a:r>
              <a:rPr lang="en-US" sz="1800" baseline="-25000" dirty="0" err="1" smtClean="0"/>
              <a:t>C</a:t>
            </a:r>
            <a:r>
              <a:rPr lang="en-US" sz="1800" kern="0" dirty="0" smtClean="0">
                <a:cs typeface="ＭＳ Ｐゴシック" charset="-128"/>
              </a:rPr>
              <a:t> &gt; 0 </a:t>
            </a:r>
            <a:r>
              <a:rPr lang="en-US" sz="1800" kern="0" dirty="0" smtClean="0">
                <a:solidFill>
                  <a:srgbClr val="0070C0"/>
                </a:solidFill>
                <a:cs typeface="ＭＳ Ｐゴシック" charset="-128"/>
              </a:rPr>
              <a:t>will completely discharge </a:t>
            </a:r>
            <a:r>
              <a:rPr lang="en-US" sz="1800" i="1" dirty="0" smtClean="0">
                <a:solidFill>
                  <a:srgbClr val="0070C0"/>
                </a:solidFill>
              </a:rPr>
              <a:t>C</a:t>
            </a:r>
            <a:r>
              <a:rPr lang="en-US" sz="1800" baseline="-25000" dirty="0" smtClean="0">
                <a:solidFill>
                  <a:srgbClr val="0070C0"/>
                </a:solidFill>
              </a:rPr>
              <a:t>C</a:t>
            </a:r>
            <a:r>
              <a:rPr lang="en-US" sz="1800" kern="0" dirty="0" smtClean="0">
                <a:solidFill>
                  <a:srgbClr val="0070C0"/>
                </a:solidFill>
                <a:cs typeface="ＭＳ Ｐゴシック" charset="-128"/>
              </a:rPr>
              <a:t> yielding </a:t>
            </a:r>
            <a:r>
              <a:rPr lang="en-US" sz="1800" i="1" dirty="0" err="1" smtClean="0">
                <a:solidFill>
                  <a:srgbClr val="0070C0"/>
                </a:solidFill>
              </a:rPr>
              <a:t>v</a:t>
            </a:r>
            <a:r>
              <a:rPr lang="en-US" sz="1800" baseline="-25000" dirty="0" err="1" smtClean="0">
                <a:solidFill>
                  <a:srgbClr val="0070C0"/>
                </a:solidFill>
              </a:rPr>
              <a:t>C</a:t>
            </a:r>
            <a:r>
              <a:rPr lang="en-US" sz="1800" kern="0" dirty="0" smtClean="0">
                <a:solidFill>
                  <a:srgbClr val="0070C0"/>
                </a:solidFill>
                <a:cs typeface="ＭＳ Ｐゴシック" charset="-128"/>
              </a:rPr>
              <a:t> =0.</a:t>
            </a:r>
            <a:endParaRPr kumimoji="0" lang="en-US" sz="1800" b="0" i="0" u="none" strike="noStrike" kern="0" cap="none" spc="0" normalizeH="0" noProof="0" dirty="0" smtClean="0">
              <a:ln>
                <a:noFill/>
              </a:ln>
              <a:solidFill>
                <a:srgbClr val="0070C0"/>
              </a:solidFill>
              <a:effectLst/>
              <a:uLnTx/>
              <a:uFillTx/>
              <a:latin typeface="+mn-lt"/>
              <a:ea typeface="ＭＳ Ｐゴシック" charset="-128"/>
              <a:cs typeface="ＭＳ Ｐゴシック" charset="-128"/>
            </a:endParaRPr>
          </a:p>
          <a:p>
            <a:pPr marL="342900" lvl="0" indent="-342900" eaLnBrk="1" hangingPunct="1">
              <a:spcBef>
                <a:spcPct val="20000"/>
              </a:spcBef>
              <a:buFontTx/>
              <a:buChar char="•"/>
            </a:pPr>
            <a:endParaRPr kumimoji="0" lang="en-US" sz="1800" b="0" i="0" u="none" strike="noStrike" kern="0" cap="none" spc="0" normalizeH="0" noProof="0" dirty="0" smtClean="0">
              <a:ln>
                <a:noFill/>
              </a:ln>
              <a:solidFill>
                <a:schemeClr val="tx1"/>
              </a:solidFill>
              <a:effectLst/>
              <a:uLnTx/>
              <a:uFillTx/>
              <a:latin typeface="+mn-lt"/>
              <a:ea typeface="ＭＳ Ｐゴシック" charset="-128"/>
              <a:cs typeface="ＭＳ Ｐゴシック" charset="-128"/>
            </a:endParaRPr>
          </a:p>
          <a:p>
            <a:pPr marL="342900" lvl="0" indent="-342900" eaLnBrk="1" hangingPunct="1">
              <a:spcBef>
                <a:spcPct val="20000"/>
              </a:spcBef>
              <a:buFontTx/>
              <a:buChar char="•"/>
            </a:pPr>
            <a:endPar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endParaRPr>
          </a:p>
        </p:txBody>
      </p:sp>
      <p:sp>
        <p:nvSpPr>
          <p:cNvPr id="18" name="TextBox 17"/>
          <p:cNvSpPr txBox="1"/>
          <p:nvPr/>
        </p:nvSpPr>
        <p:spPr>
          <a:xfrm>
            <a:off x="4495800" y="2133600"/>
            <a:ext cx="591353" cy="425750"/>
          </a:xfrm>
          <a:prstGeom prst="rect">
            <a:avLst/>
          </a:prstGeom>
          <a:solidFill>
            <a:srgbClr val="FFC000"/>
          </a:solidFill>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dirty="0" smtClean="0"/>
              <a:t>“0”</a:t>
            </a:r>
            <a:endParaRPr lang="en-US" dirty="0"/>
          </a:p>
        </p:txBody>
      </p:sp>
      <p:sp>
        <p:nvSpPr>
          <p:cNvPr id="19" name="Right Arrow 18"/>
          <p:cNvSpPr/>
          <p:nvPr/>
        </p:nvSpPr>
        <p:spPr bwMode="auto">
          <a:xfrm>
            <a:off x="5334000" y="2209800"/>
            <a:ext cx="381000" cy="2286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5" name="TextBox 14"/>
          <p:cNvSpPr txBox="1"/>
          <p:nvPr/>
        </p:nvSpPr>
        <p:spPr>
          <a:xfrm>
            <a:off x="7344936" y="3429000"/>
            <a:ext cx="611065" cy="461665"/>
          </a:xfrm>
          <a:prstGeom prst="rect">
            <a:avLst/>
          </a:prstGeom>
          <a:solidFill>
            <a:srgbClr val="00B050"/>
          </a:solidFill>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dirty="0" smtClean="0"/>
              <a:t>“0”</a:t>
            </a:r>
            <a:endParaRPr lang="en-US" dirty="0"/>
          </a:p>
        </p:txBody>
      </p:sp>
      <p:sp>
        <p:nvSpPr>
          <p:cNvPr id="20" name="TextBox 19"/>
          <p:cNvSpPr txBox="1"/>
          <p:nvPr/>
        </p:nvSpPr>
        <p:spPr>
          <a:xfrm>
            <a:off x="7896912" y="2499744"/>
            <a:ext cx="637488" cy="307777"/>
          </a:xfrm>
          <a:prstGeom prst="rect">
            <a:avLst/>
          </a:prstGeom>
          <a:solidFill>
            <a:schemeClr val="bg1"/>
          </a:solidFill>
        </p:spPr>
        <p:txBody>
          <a:bodyPr wrap="square" rtlCol="0">
            <a:spAutoFit/>
          </a:bodyPr>
          <a:lstStyle/>
          <a:p>
            <a:r>
              <a:rPr lang="en-US" sz="1400" b="1" i="1" dirty="0" err="1" smtClean="0"/>
              <a:t>v</a:t>
            </a:r>
            <a:r>
              <a:rPr lang="en-US" sz="1400" b="1" i="1" baseline="-25000" dirty="0" err="1" smtClean="0"/>
              <a:t>C</a:t>
            </a:r>
            <a:r>
              <a:rPr lang="en-US" sz="1400" b="1" i="1" baseline="-25000" dirty="0" smtClean="0"/>
              <a:t> </a:t>
            </a:r>
            <a:r>
              <a:rPr lang="en-US" sz="1400" b="1" dirty="0" smtClean="0"/>
              <a:t>=0</a:t>
            </a:r>
            <a:endParaRPr lang="en-US" sz="1400" b="1" dirty="0"/>
          </a:p>
        </p:txBody>
      </p:sp>
      <p:sp>
        <p:nvSpPr>
          <p:cNvPr id="22" name="TextBox 21"/>
          <p:cNvSpPr txBox="1"/>
          <p:nvPr/>
        </p:nvSpPr>
        <p:spPr>
          <a:xfrm>
            <a:off x="6324600" y="2947638"/>
            <a:ext cx="533400" cy="307777"/>
          </a:xfrm>
          <a:prstGeom prst="rect">
            <a:avLst/>
          </a:prstGeom>
          <a:solidFill>
            <a:schemeClr val="bg1"/>
          </a:solidFill>
        </p:spPr>
        <p:txBody>
          <a:bodyPr wrap="square" rtlCol="0">
            <a:spAutoFit/>
          </a:bodyPr>
          <a:lstStyle/>
          <a:p>
            <a:r>
              <a:rPr lang="en-US" sz="1400" b="1" i="1" dirty="0" err="1" smtClean="0"/>
              <a:t>i</a:t>
            </a:r>
            <a:r>
              <a:rPr lang="en-US" sz="1400" b="1" i="1" baseline="-25000" dirty="0" err="1" smtClean="0"/>
              <a:t>C</a:t>
            </a:r>
            <a:r>
              <a:rPr lang="en-US" sz="1400" b="1" i="1" baseline="-25000" dirty="0" smtClean="0"/>
              <a:t> </a:t>
            </a:r>
            <a:r>
              <a:rPr lang="en-US" sz="1400" b="1" dirty="0" smtClean="0"/>
              <a:t>=0</a:t>
            </a:r>
            <a:endParaRPr lang="en-US" sz="1400" b="1" dirty="0"/>
          </a:p>
        </p:txBody>
      </p:sp>
      <p:sp>
        <p:nvSpPr>
          <p:cNvPr id="23" name="TextBox 22"/>
          <p:cNvSpPr txBox="1"/>
          <p:nvPr/>
        </p:nvSpPr>
        <p:spPr>
          <a:xfrm>
            <a:off x="7357944" y="2942064"/>
            <a:ext cx="533400" cy="307777"/>
          </a:xfrm>
          <a:prstGeom prst="rect">
            <a:avLst/>
          </a:prstGeom>
          <a:solidFill>
            <a:schemeClr val="bg1"/>
          </a:solidFill>
        </p:spPr>
        <p:txBody>
          <a:bodyPr wrap="square" rtlCol="0">
            <a:spAutoFit/>
          </a:bodyPr>
          <a:lstStyle/>
          <a:p>
            <a:r>
              <a:rPr lang="en-US" sz="1400" b="1" i="1" dirty="0" err="1" smtClean="0"/>
              <a:t>i</a:t>
            </a:r>
            <a:r>
              <a:rPr lang="en-US" sz="1400" b="1" i="1" baseline="-25000" dirty="0" err="1" smtClean="0"/>
              <a:t>C</a:t>
            </a:r>
            <a:r>
              <a:rPr lang="en-US" sz="1400" b="1" dirty="0" smtClean="0"/>
              <a:t>=0</a:t>
            </a:r>
            <a:endParaRPr lang="en-US" sz="1400" b="1" dirty="0"/>
          </a:p>
        </p:txBody>
      </p:sp>
      <p:pic>
        <p:nvPicPr>
          <p:cNvPr id="17" name="Picture 11" descr="fig0816"/>
          <p:cNvPicPr>
            <a:picLocks noChangeAspect="1" noChangeArrowheads="1"/>
          </p:cNvPicPr>
          <p:nvPr/>
        </p:nvPicPr>
        <p:blipFill>
          <a:blip r:embed="rId3"/>
          <a:srcRect l="51563" b="7913"/>
          <a:stretch>
            <a:fillRect/>
          </a:stretch>
        </p:blipFill>
        <p:spPr bwMode="auto">
          <a:xfrm>
            <a:off x="5638800" y="4191000"/>
            <a:ext cx="2971800" cy="2185987"/>
          </a:xfrm>
          <a:prstGeom prst="rect">
            <a:avLst/>
          </a:prstGeom>
          <a:noFill/>
          <a:ln w="9525">
            <a:noFill/>
            <a:miter lim="800000"/>
            <a:headEnd/>
            <a:tailEnd/>
          </a:ln>
        </p:spPr>
      </p:pic>
      <p:sp>
        <p:nvSpPr>
          <p:cNvPr id="24" name="Rectangle 2"/>
          <p:cNvSpPr>
            <a:spLocks noGrp="1" noChangeArrowheads="1"/>
          </p:cNvSpPr>
          <p:nvPr>
            <p:ph type="title"/>
          </p:nvPr>
        </p:nvSpPr>
        <p:spPr>
          <a:xfrm>
            <a:off x="685800" y="0"/>
            <a:ext cx="7772400" cy="762000"/>
          </a:xfrm>
        </p:spPr>
        <p:txBody>
          <a:bodyPr/>
          <a:lstStyle/>
          <a:p>
            <a:pPr eaLnBrk="1" hangingPunct="1"/>
            <a:r>
              <a:rPr lang="en-US" dirty="0" smtClean="0"/>
              <a:t>The Write Operation in a 1-T Cell</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4"/>
          <p:cNvSpPr>
            <a:spLocks noGrp="1"/>
          </p:cNvSpPr>
          <p:nvPr>
            <p:ph type="ftr" sz="quarter" idx="11"/>
          </p:nvPr>
        </p:nvSpPr>
        <p:spPr>
          <a:noFill/>
        </p:spPr>
        <p:txBody>
          <a:bodyPr/>
          <a:lstStyle/>
          <a:p>
            <a:r>
              <a:rPr lang="en-US" smtClean="0">
                <a:ea typeface="ＭＳ Ｐゴシック" charset="-128"/>
              </a:rPr>
              <a:t>NJIT   ECE 271   Dr. Serhiy Levkov</a:t>
            </a:r>
          </a:p>
        </p:txBody>
      </p:sp>
      <p:sp>
        <p:nvSpPr>
          <p:cNvPr id="23555" name="Slide Number Placeholder 5"/>
          <p:cNvSpPr>
            <a:spLocks noGrp="1"/>
          </p:cNvSpPr>
          <p:nvPr>
            <p:ph type="sldNum" sz="quarter" idx="12"/>
          </p:nvPr>
        </p:nvSpPr>
        <p:spPr>
          <a:noFill/>
        </p:spPr>
        <p:txBody>
          <a:bodyPr/>
          <a:lstStyle/>
          <a:p>
            <a:r>
              <a:rPr lang="en-US" smtClean="0"/>
              <a:t> Topic 9</a:t>
            </a:r>
            <a:r>
              <a:rPr lang="en-US" b="1" smtClean="0"/>
              <a:t> - </a:t>
            </a:r>
            <a:fld id="{843BB18D-DA33-486C-8477-D4E5DA6C7B95}" type="slidenum">
              <a:rPr lang="en-US" b="1" smtClean="0"/>
              <a:pPr/>
              <a:t>54</a:t>
            </a:fld>
            <a:endParaRPr lang="en-US" b="1" smtClean="0"/>
          </a:p>
        </p:txBody>
      </p:sp>
      <p:pic>
        <p:nvPicPr>
          <p:cNvPr id="23560" name="Picture 8" descr="jae20990_0817a"/>
          <p:cNvPicPr>
            <a:picLocks noChangeAspect="1" noChangeArrowheads="1"/>
          </p:cNvPicPr>
          <p:nvPr/>
        </p:nvPicPr>
        <p:blipFill>
          <a:blip r:embed="rId2">
            <a:lum bright="-18000" contrast="48000"/>
          </a:blip>
          <a:srcRect/>
          <a:stretch>
            <a:fillRect/>
          </a:stretch>
        </p:blipFill>
        <p:spPr bwMode="auto">
          <a:xfrm>
            <a:off x="5616498" y="1793875"/>
            <a:ext cx="2971800" cy="2397125"/>
          </a:xfrm>
          <a:prstGeom prst="rect">
            <a:avLst/>
          </a:prstGeom>
          <a:noFill/>
          <a:ln w="9525">
            <a:noFill/>
            <a:miter lim="800000"/>
            <a:headEnd/>
            <a:tailEnd/>
          </a:ln>
        </p:spPr>
      </p:pic>
      <p:pic>
        <p:nvPicPr>
          <p:cNvPr id="16" name="Picture 1"/>
          <p:cNvPicPr>
            <a:picLocks noChangeAspect="1" noChangeArrowheads="1"/>
          </p:cNvPicPr>
          <p:nvPr/>
        </p:nvPicPr>
        <p:blipFill>
          <a:blip r:embed="rId3"/>
          <a:srcRect/>
          <a:stretch>
            <a:fillRect/>
          </a:stretch>
        </p:blipFill>
        <p:spPr bwMode="auto">
          <a:xfrm>
            <a:off x="5599770" y="2600325"/>
            <a:ext cx="409575" cy="447675"/>
          </a:xfrm>
          <a:prstGeom prst="rect">
            <a:avLst/>
          </a:prstGeom>
          <a:noFill/>
          <a:ln w="9525">
            <a:noFill/>
            <a:miter lim="800000"/>
            <a:headEnd/>
            <a:tailEnd/>
          </a:ln>
        </p:spPr>
      </p:pic>
      <p:pic>
        <p:nvPicPr>
          <p:cNvPr id="17" name="Picture 1"/>
          <p:cNvPicPr>
            <a:picLocks noChangeAspect="1" noChangeArrowheads="1"/>
          </p:cNvPicPr>
          <p:nvPr/>
        </p:nvPicPr>
        <p:blipFill>
          <a:blip r:embed="rId3"/>
          <a:srcRect/>
          <a:stretch>
            <a:fillRect/>
          </a:stretch>
        </p:blipFill>
        <p:spPr bwMode="auto">
          <a:xfrm>
            <a:off x="7229706" y="1676400"/>
            <a:ext cx="409575" cy="447675"/>
          </a:xfrm>
          <a:prstGeom prst="rect">
            <a:avLst/>
          </a:prstGeom>
          <a:noFill/>
          <a:ln w="9525">
            <a:noFill/>
            <a:miter lim="800000"/>
            <a:headEnd/>
            <a:tailEnd/>
          </a:ln>
        </p:spPr>
      </p:pic>
      <p:pic>
        <p:nvPicPr>
          <p:cNvPr id="18" name="Picture 1"/>
          <p:cNvPicPr>
            <a:picLocks noChangeAspect="1" noChangeArrowheads="1"/>
          </p:cNvPicPr>
          <p:nvPr/>
        </p:nvPicPr>
        <p:blipFill>
          <a:blip r:embed="rId3"/>
          <a:srcRect/>
          <a:stretch>
            <a:fillRect/>
          </a:stretch>
        </p:blipFill>
        <p:spPr bwMode="auto">
          <a:xfrm>
            <a:off x="6657277" y="2577792"/>
            <a:ext cx="206297" cy="167267"/>
          </a:xfrm>
          <a:prstGeom prst="rect">
            <a:avLst/>
          </a:prstGeom>
          <a:noFill/>
          <a:ln w="9525">
            <a:noFill/>
            <a:miter lim="800000"/>
            <a:headEnd/>
            <a:tailEnd/>
          </a:ln>
        </p:spPr>
      </p:pic>
      <p:pic>
        <p:nvPicPr>
          <p:cNvPr id="19" name="Picture 1"/>
          <p:cNvPicPr>
            <a:picLocks noChangeAspect="1" noChangeArrowheads="1"/>
          </p:cNvPicPr>
          <p:nvPr/>
        </p:nvPicPr>
        <p:blipFill>
          <a:blip r:embed="rId3"/>
          <a:srcRect/>
          <a:stretch>
            <a:fillRect/>
          </a:stretch>
        </p:blipFill>
        <p:spPr bwMode="auto">
          <a:xfrm>
            <a:off x="7302199" y="2561064"/>
            <a:ext cx="206297" cy="167267"/>
          </a:xfrm>
          <a:prstGeom prst="rect">
            <a:avLst/>
          </a:prstGeom>
          <a:noFill/>
          <a:ln w="9525">
            <a:noFill/>
            <a:miter lim="800000"/>
            <a:headEnd/>
            <a:tailEnd/>
          </a:ln>
        </p:spPr>
      </p:pic>
      <p:sp>
        <p:nvSpPr>
          <p:cNvPr id="20" name="Rectangle 3"/>
          <p:cNvSpPr txBox="1">
            <a:spLocks noChangeArrowheads="1"/>
          </p:cNvSpPr>
          <p:nvPr/>
        </p:nvSpPr>
        <p:spPr bwMode="auto">
          <a:xfrm>
            <a:off x="304800" y="685800"/>
            <a:ext cx="5181600" cy="5867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pPr>
            <a:r>
              <a:rPr kumimoji="0" lang="en-US" sz="1800" b="1"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Storing a</a:t>
            </a:r>
            <a:r>
              <a:rPr kumimoji="0" lang="en-US" sz="1800" b="1" i="0" u="none" strike="noStrike" kern="0" cap="none" spc="0" normalizeH="0" noProof="0" dirty="0" smtClean="0">
                <a:ln>
                  <a:noFill/>
                </a:ln>
                <a:solidFill>
                  <a:schemeClr val="tx1"/>
                </a:solidFill>
                <a:effectLst/>
                <a:uLnTx/>
                <a:uFillTx/>
                <a:latin typeface="+mn-lt"/>
                <a:ea typeface="ＭＳ Ｐゴシック" charset="-128"/>
                <a:cs typeface="ＭＳ Ｐゴシック" charset="-128"/>
              </a:rPr>
              <a:t> “1”</a:t>
            </a:r>
          </a:p>
          <a:p>
            <a:pPr marL="342900" lvl="0" indent="-342900" eaLnBrk="1" hangingPunct="1">
              <a:spcBef>
                <a:spcPct val="20000"/>
              </a:spcBef>
            </a:pPr>
            <a:endParaRPr lang="en-US" sz="1800" kern="0" dirty="0" smtClean="0">
              <a:latin typeface="+mn-lt"/>
              <a:cs typeface="ＭＳ Ｐゴシック" charset="-128"/>
            </a:endParaRPr>
          </a:p>
          <a:p>
            <a:pPr marL="342900" lvl="0" indent="-342900" eaLnBrk="1" hangingPunct="1">
              <a:spcBef>
                <a:spcPct val="20000"/>
              </a:spcBef>
            </a:pPr>
            <a:endParaRPr lang="en-US" sz="1800" kern="0" dirty="0" smtClean="0">
              <a:latin typeface="+mn-lt"/>
              <a:cs typeface="ＭＳ Ｐゴシック" charset="-128"/>
            </a:endParaRPr>
          </a:p>
        </p:txBody>
      </p:sp>
      <p:sp>
        <p:nvSpPr>
          <p:cNvPr id="21" name="TextBox 20"/>
          <p:cNvSpPr txBox="1"/>
          <p:nvPr/>
        </p:nvSpPr>
        <p:spPr>
          <a:xfrm>
            <a:off x="5516130" y="884664"/>
            <a:ext cx="611065" cy="461665"/>
          </a:xfrm>
          <a:prstGeom prst="rect">
            <a:avLst/>
          </a:prstGeom>
          <a:solidFill>
            <a:srgbClr val="FFC000"/>
          </a:solidFill>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dirty="0" smtClean="0"/>
              <a:t>“1”</a:t>
            </a:r>
            <a:endParaRPr lang="en-US" dirty="0"/>
          </a:p>
        </p:txBody>
      </p:sp>
      <p:sp>
        <p:nvSpPr>
          <p:cNvPr id="22" name="Bent-Up Arrow 21"/>
          <p:cNvSpPr/>
          <p:nvPr/>
        </p:nvSpPr>
        <p:spPr bwMode="auto">
          <a:xfrm flipV="1">
            <a:off x="6248400" y="1066800"/>
            <a:ext cx="685800" cy="381000"/>
          </a:xfrm>
          <a:prstGeom prst="bentUp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4" name="Rectangle 2"/>
          <p:cNvSpPr>
            <a:spLocks noGrp="1" noChangeArrowheads="1"/>
          </p:cNvSpPr>
          <p:nvPr>
            <p:ph type="title"/>
          </p:nvPr>
        </p:nvSpPr>
        <p:spPr>
          <a:xfrm>
            <a:off x="685800" y="0"/>
            <a:ext cx="7772400" cy="762000"/>
          </a:xfrm>
        </p:spPr>
        <p:txBody>
          <a:bodyPr/>
          <a:lstStyle/>
          <a:p>
            <a:pPr eaLnBrk="1" hangingPunct="1"/>
            <a:r>
              <a:rPr lang="en-US" dirty="0" smtClean="0"/>
              <a:t>The Write Operation in a 1-T Cell</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4"/>
          <p:cNvSpPr>
            <a:spLocks noGrp="1"/>
          </p:cNvSpPr>
          <p:nvPr>
            <p:ph type="ftr" sz="quarter" idx="11"/>
          </p:nvPr>
        </p:nvSpPr>
        <p:spPr>
          <a:noFill/>
        </p:spPr>
        <p:txBody>
          <a:bodyPr/>
          <a:lstStyle/>
          <a:p>
            <a:r>
              <a:rPr lang="en-US" smtClean="0">
                <a:ea typeface="ＭＳ Ｐゴシック" charset="-128"/>
              </a:rPr>
              <a:t>NJIT   ECE 271   Dr. Serhiy Levkov</a:t>
            </a:r>
          </a:p>
        </p:txBody>
      </p:sp>
      <p:sp>
        <p:nvSpPr>
          <p:cNvPr id="23555" name="Slide Number Placeholder 5"/>
          <p:cNvSpPr>
            <a:spLocks noGrp="1"/>
          </p:cNvSpPr>
          <p:nvPr>
            <p:ph type="sldNum" sz="quarter" idx="12"/>
          </p:nvPr>
        </p:nvSpPr>
        <p:spPr>
          <a:noFill/>
        </p:spPr>
        <p:txBody>
          <a:bodyPr/>
          <a:lstStyle/>
          <a:p>
            <a:r>
              <a:rPr lang="en-US" smtClean="0"/>
              <a:t> Topic 9</a:t>
            </a:r>
            <a:r>
              <a:rPr lang="en-US" b="1" smtClean="0"/>
              <a:t> - </a:t>
            </a:r>
            <a:fld id="{843BB18D-DA33-486C-8477-D4E5DA6C7B95}" type="slidenum">
              <a:rPr lang="en-US" b="1" smtClean="0"/>
              <a:pPr/>
              <a:t>55</a:t>
            </a:fld>
            <a:endParaRPr lang="en-US" b="1" smtClean="0"/>
          </a:p>
        </p:txBody>
      </p:sp>
      <p:pic>
        <p:nvPicPr>
          <p:cNvPr id="23560" name="Picture 8" descr="jae20990_0817a"/>
          <p:cNvPicPr>
            <a:picLocks noChangeAspect="1" noChangeArrowheads="1"/>
          </p:cNvPicPr>
          <p:nvPr/>
        </p:nvPicPr>
        <p:blipFill>
          <a:blip r:embed="rId2">
            <a:lum bright="-18000" contrast="48000"/>
          </a:blip>
          <a:srcRect/>
          <a:stretch>
            <a:fillRect/>
          </a:stretch>
        </p:blipFill>
        <p:spPr bwMode="auto">
          <a:xfrm>
            <a:off x="5616498" y="1793875"/>
            <a:ext cx="2971800" cy="2397125"/>
          </a:xfrm>
          <a:prstGeom prst="rect">
            <a:avLst/>
          </a:prstGeom>
          <a:noFill/>
          <a:ln w="9525">
            <a:noFill/>
            <a:miter lim="800000"/>
            <a:headEnd/>
            <a:tailEnd/>
          </a:ln>
        </p:spPr>
      </p:pic>
      <p:pic>
        <p:nvPicPr>
          <p:cNvPr id="17" name="Picture 1"/>
          <p:cNvPicPr>
            <a:picLocks noChangeAspect="1" noChangeArrowheads="1"/>
          </p:cNvPicPr>
          <p:nvPr/>
        </p:nvPicPr>
        <p:blipFill>
          <a:blip r:embed="rId3"/>
          <a:srcRect/>
          <a:stretch>
            <a:fillRect/>
          </a:stretch>
        </p:blipFill>
        <p:spPr bwMode="auto">
          <a:xfrm>
            <a:off x="7229706" y="1676400"/>
            <a:ext cx="409575" cy="447675"/>
          </a:xfrm>
          <a:prstGeom prst="rect">
            <a:avLst/>
          </a:prstGeom>
          <a:noFill/>
          <a:ln w="9525">
            <a:noFill/>
            <a:miter lim="800000"/>
            <a:headEnd/>
            <a:tailEnd/>
          </a:ln>
        </p:spPr>
      </p:pic>
      <p:sp>
        <p:nvSpPr>
          <p:cNvPr id="11" name="Rounded Rectangle 10"/>
          <p:cNvSpPr/>
          <p:nvPr/>
        </p:nvSpPr>
        <p:spPr bwMode="auto">
          <a:xfrm>
            <a:off x="5562600" y="2614962"/>
            <a:ext cx="457200" cy="381000"/>
          </a:xfrm>
          <a:prstGeom prst="round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pic>
        <p:nvPicPr>
          <p:cNvPr id="18" name="Picture 1"/>
          <p:cNvPicPr>
            <a:picLocks noChangeAspect="1" noChangeArrowheads="1"/>
          </p:cNvPicPr>
          <p:nvPr/>
        </p:nvPicPr>
        <p:blipFill>
          <a:blip r:embed="rId3"/>
          <a:srcRect/>
          <a:stretch>
            <a:fillRect/>
          </a:stretch>
        </p:blipFill>
        <p:spPr bwMode="auto">
          <a:xfrm>
            <a:off x="6657277" y="2577792"/>
            <a:ext cx="206297" cy="167267"/>
          </a:xfrm>
          <a:prstGeom prst="rect">
            <a:avLst/>
          </a:prstGeom>
          <a:noFill/>
          <a:ln w="9525">
            <a:noFill/>
            <a:miter lim="800000"/>
            <a:headEnd/>
            <a:tailEnd/>
          </a:ln>
        </p:spPr>
      </p:pic>
      <p:pic>
        <p:nvPicPr>
          <p:cNvPr id="19" name="Picture 1"/>
          <p:cNvPicPr>
            <a:picLocks noChangeAspect="1" noChangeArrowheads="1"/>
          </p:cNvPicPr>
          <p:nvPr/>
        </p:nvPicPr>
        <p:blipFill>
          <a:blip r:embed="rId3"/>
          <a:srcRect/>
          <a:stretch>
            <a:fillRect/>
          </a:stretch>
        </p:blipFill>
        <p:spPr bwMode="auto">
          <a:xfrm>
            <a:off x="7302199" y="2561064"/>
            <a:ext cx="206297" cy="167267"/>
          </a:xfrm>
          <a:prstGeom prst="rect">
            <a:avLst/>
          </a:prstGeom>
          <a:noFill/>
          <a:ln w="9525">
            <a:noFill/>
            <a:miter lim="800000"/>
            <a:headEnd/>
            <a:tailEnd/>
          </a:ln>
        </p:spPr>
      </p:pic>
      <p:sp>
        <p:nvSpPr>
          <p:cNvPr id="20" name="Rectangle 3"/>
          <p:cNvSpPr txBox="1">
            <a:spLocks noChangeArrowheads="1"/>
          </p:cNvSpPr>
          <p:nvPr/>
        </p:nvSpPr>
        <p:spPr bwMode="auto">
          <a:xfrm>
            <a:off x="325821" y="680545"/>
            <a:ext cx="5181600" cy="5867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pPr>
            <a:r>
              <a:rPr kumimoji="0" lang="en-US" sz="1800" b="1"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Storing a</a:t>
            </a:r>
            <a:r>
              <a:rPr kumimoji="0" lang="en-US" sz="1800" b="1" i="0" u="none" strike="noStrike" kern="0" cap="none" spc="0" normalizeH="0" noProof="0" dirty="0" smtClean="0">
                <a:ln>
                  <a:noFill/>
                </a:ln>
                <a:solidFill>
                  <a:schemeClr val="tx1"/>
                </a:solidFill>
                <a:effectLst/>
                <a:uLnTx/>
                <a:uFillTx/>
                <a:latin typeface="+mn-lt"/>
                <a:ea typeface="ＭＳ Ｐゴシック" charset="-128"/>
                <a:cs typeface="ＭＳ Ｐゴシック" charset="-128"/>
              </a:rPr>
              <a:t> “1”</a:t>
            </a:r>
          </a:p>
          <a:p>
            <a:pPr marL="342900" lvl="0" indent="-342900" eaLnBrk="1" hangingPunct="1">
              <a:spcBef>
                <a:spcPct val="20000"/>
              </a:spcBef>
              <a:buFontTx/>
              <a:buChar char="•"/>
            </a:pPr>
            <a:r>
              <a:rPr lang="en-US" sz="1800" kern="0" dirty="0" err="1" smtClean="0">
                <a:latin typeface="+mn-lt"/>
                <a:cs typeface="ＭＳ Ｐゴシック" charset="-128"/>
              </a:rPr>
              <a:t>Bitline</a:t>
            </a:r>
            <a:r>
              <a:rPr lang="en-US" sz="1800" kern="0" dirty="0" smtClean="0">
                <a:latin typeface="+mn-lt"/>
                <a:cs typeface="ＭＳ Ｐゴシック" charset="-128"/>
              </a:rPr>
              <a:t> is set to 3V</a:t>
            </a:r>
          </a:p>
          <a:p>
            <a:pPr marL="342900" lvl="0" indent="-342900" eaLnBrk="1" hangingPunct="1">
              <a:spcBef>
                <a:spcPct val="20000"/>
              </a:spcBef>
            </a:pPr>
            <a:endParaRPr lang="en-US" sz="1800" kern="0" dirty="0" smtClean="0">
              <a:latin typeface="+mn-lt"/>
              <a:cs typeface="ＭＳ Ｐゴシック" charset="-128"/>
            </a:endParaRPr>
          </a:p>
        </p:txBody>
      </p:sp>
      <p:sp>
        <p:nvSpPr>
          <p:cNvPr id="21" name="TextBox 20"/>
          <p:cNvSpPr txBox="1"/>
          <p:nvPr/>
        </p:nvSpPr>
        <p:spPr>
          <a:xfrm>
            <a:off x="5516130" y="884664"/>
            <a:ext cx="611065" cy="461665"/>
          </a:xfrm>
          <a:prstGeom prst="rect">
            <a:avLst/>
          </a:prstGeom>
          <a:solidFill>
            <a:srgbClr val="FFC000"/>
          </a:solidFill>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dirty="0" smtClean="0"/>
              <a:t>“1”</a:t>
            </a:r>
            <a:endParaRPr lang="en-US" dirty="0"/>
          </a:p>
        </p:txBody>
      </p:sp>
      <p:sp>
        <p:nvSpPr>
          <p:cNvPr id="22" name="Bent-Up Arrow 21"/>
          <p:cNvSpPr/>
          <p:nvPr/>
        </p:nvSpPr>
        <p:spPr bwMode="auto">
          <a:xfrm flipV="1">
            <a:off x="6248400" y="1066800"/>
            <a:ext cx="685800" cy="381000"/>
          </a:xfrm>
          <a:prstGeom prst="bentUp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4" name="Rectangle 2"/>
          <p:cNvSpPr>
            <a:spLocks noGrp="1" noChangeArrowheads="1"/>
          </p:cNvSpPr>
          <p:nvPr>
            <p:ph type="title"/>
          </p:nvPr>
        </p:nvSpPr>
        <p:spPr>
          <a:xfrm>
            <a:off x="685800" y="0"/>
            <a:ext cx="7772400" cy="762000"/>
          </a:xfrm>
        </p:spPr>
        <p:txBody>
          <a:bodyPr/>
          <a:lstStyle/>
          <a:p>
            <a:pPr eaLnBrk="1" hangingPunct="1"/>
            <a:r>
              <a:rPr lang="en-US" dirty="0" smtClean="0"/>
              <a:t>The Write Operation in a 1-T Cell</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4"/>
          <p:cNvSpPr>
            <a:spLocks noGrp="1"/>
          </p:cNvSpPr>
          <p:nvPr>
            <p:ph type="ftr" sz="quarter" idx="11"/>
          </p:nvPr>
        </p:nvSpPr>
        <p:spPr>
          <a:noFill/>
        </p:spPr>
        <p:txBody>
          <a:bodyPr/>
          <a:lstStyle/>
          <a:p>
            <a:r>
              <a:rPr lang="en-US" smtClean="0">
                <a:ea typeface="ＭＳ Ｐゴシック" charset="-128"/>
              </a:rPr>
              <a:t>NJIT   ECE 271   Dr. Serhiy Levkov</a:t>
            </a:r>
          </a:p>
        </p:txBody>
      </p:sp>
      <p:sp>
        <p:nvSpPr>
          <p:cNvPr id="23555" name="Slide Number Placeholder 5"/>
          <p:cNvSpPr>
            <a:spLocks noGrp="1"/>
          </p:cNvSpPr>
          <p:nvPr>
            <p:ph type="sldNum" sz="quarter" idx="12"/>
          </p:nvPr>
        </p:nvSpPr>
        <p:spPr>
          <a:noFill/>
        </p:spPr>
        <p:txBody>
          <a:bodyPr/>
          <a:lstStyle/>
          <a:p>
            <a:r>
              <a:rPr lang="en-US" smtClean="0"/>
              <a:t> Topic 9</a:t>
            </a:r>
            <a:r>
              <a:rPr lang="en-US" b="1" smtClean="0"/>
              <a:t> - </a:t>
            </a:r>
            <a:fld id="{843BB18D-DA33-486C-8477-D4E5DA6C7B95}" type="slidenum">
              <a:rPr lang="en-US" b="1" smtClean="0"/>
              <a:pPr/>
              <a:t>56</a:t>
            </a:fld>
            <a:endParaRPr lang="en-US" b="1" smtClean="0"/>
          </a:p>
        </p:txBody>
      </p:sp>
      <p:pic>
        <p:nvPicPr>
          <p:cNvPr id="23560" name="Picture 8" descr="jae20990_0817a"/>
          <p:cNvPicPr>
            <a:picLocks noChangeAspect="1" noChangeArrowheads="1"/>
          </p:cNvPicPr>
          <p:nvPr/>
        </p:nvPicPr>
        <p:blipFill>
          <a:blip r:embed="rId2">
            <a:lum bright="-18000" contrast="48000"/>
          </a:blip>
          <a:srcRect/>
          <a:stretch>
            <a:fillRect/>
          </a:stretch>
        </p:blipFill>
        <p:spPr bwMode="auto">
          <a:xfrm>
            <a:off x="5616498" y="1793875"/>
            <a:ext cx="2971800" cy="2397125"/>
          </a:xfrm>
          <a:prstGeom prst="rect">
            <a:avLst/>
          </a:prstGeom>
          <a:noFill/>
          <a:ln w="9525">
            <a:noFill/>
            <a:miter lim="800000"/>
            <a:headEnd/>
            <a:tailEnd/>
          </a:ln>
        </p:spPr>
      </p:pic>
      <p:sp>
        <p:nvSpPr>
          <p:cNvPr id="11" name="Rounded Rectangle 10"/>
          <p:cNvSpPr/>
          <p:nvPr/>
        </p:nvSpPr>
        <p:spPr bwMode="auto">
          <a:xfrm>
            <a:off x="5562600" y="2607528"/>
            <a:ext cx="457200" cy="381000"/>
          </a:xfrm>
          <a:prstGeom prst="round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3" name="Rounded Rectangle 12"/>
          <p:cNvSpPr/>
          <p:nvPr/>
        </p:nvSpPr>
        <p:spPr bwMode="auto">
          <a:xfrm>
            <a:off x="7185102" y="1691274"/>
            <a:ext cx="457200" cy="381000"/>
          </a:xfrm>
          <a:prstGeom prst="round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pic>
        <p:nvPicPr>
          <p:cNvPr id="18" name="Picture 1"/>
          <p:cNvPicPr>
            <a:picLocks noChangeAspect="1" noChangeArrowheads="1"/>
          </p:cNvPicPr>
          <p:nvPr/>
        </p:nvPicPr>
        <p:blipFill>
          <a:blip r:embed="rId3"/>
          <a:srcRect/>
          <a:stretch>
            <a:fillRect/>
          </a:stretch>
        </p:blipFill>
        <p:spPr bwMode="auto">
          <a:xfrm>
            <a:off x="6657277" y="2577792"/>
            <a:ext cx="206297" cy="167267"/>
          </a:xfrm>
          <a:prstGeom prst="rect">
            <a:avLst/>
          </a:prstGeom>
          <a:noFill/>
          <a:ln w="9525">
            <a:noFill/>
            <a:miter lim="800000"/>
            <a:headEnd/>
            <a:tailEnd/>
          </a:ln>
        </p:spPr>
      </p:pic>
      <p:pic>
        <p:nvPicPr>
          <p:cNvPr id="19" name="Picture 1"/>
          <p:cNvPicPr>
            <a:picLocks noChangeAspect="1" noChangeArrowheads="1"/>
          </p:cNvPicPr>
          <p:nvPr/>
        </p:nvPicPr>
        <p:blipFill>
          <a:blip r:embed="rId3"/>
          <a:srcRect/>
          <a:stretch>
            <a:fillRect/>
          </a:stretch>
        </p:blipFill>
        <p:spPr bwMode="auto">
          <a:xfrm>
            <a:off x="7302199" y="2561064"/>
            <a:ext cx="206297" cy="167267"/>
          </a:xfrm>
          <a:prstGeom prst="rect">
            <a:avLst/>
          </a:prstGeom>
          <a:noFill/>
          <a:ln w="9525">
            <a:noFill/>
            <a:miter lim="800000"/>
            <a:headEnd/>
            <a:tailEnd/>
          </a:ln>
        </p:spPr>
      </p:pic>
      <p:sp>
        <p:nvSpPr>
          <p:cNvPr id="20" name="Rectangle 3"/>
          <p:cNvSpPr txBox="1">
            <a:spLocks noChangeArrowheads="1"/>
          </p:cNvSpPr>
          <p:nvPr/>
        </p:nvSpPr>
        <p:spPr bwMode="auto">
          <a:xfrm>
            <a:off x="304800" y="685800"/>
            <a:ext cx="5181600" cy="5867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pPr>
            <a:r>
              <a:rPr kumimoji="0" lang="en-US" sz="1800" b="1"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Storing a</a:t>
            </a:r>
            <a:r>
              <a:rPr kumimoji="0" lang="en-US" sz="1800" b="1" i="0" u="none" strike="noStrike" kern="0" cap="none" spc="0" normalizeH="0" noProof="0" dirty="0" smtClean="0">
                <a:ln>
                  <a:noFill/>
                </a:ln>
                <a:solidFill>
                  <a:schemeClr val="tx1"/>
                </a:solidFill>
                <a:effectLst/>
                <a:uLnTx/>
                <a:uFillTx/>
                <a:latin typeface="+mn-lt"/>
                <a:ea typeface="ＭＳ Ｐゴシック" charset="-128"/>
                <a:cs typeface="ＭＳ Ｐゴシック" charset="-128"/>
              </a:rPr>
              <a:t> “1”</a:t>
            </a:r>
          </a:p>
          <a:p>
            <a:pPr marL="342900" lvl="0" indent="-342900" eaLnBrk="1" hangingPunct="1">
              <a:spcBef>
                <a:spcPct val="20000"/>
              </a:spcBef>
              <a:buFontTx/>
              <a:buChar char="•"/>
            </a:pPr>
            <a:r>
              <a:rPr lang="en-US" sz="1800" kern="0" dirty="0" err="1" smtClean="0">
                <a:latin typeface="+mn-lt"/>
                <a:cs typeface="ＭＳ Ｐゴシック" charset="-128"/>
              </a:rPr>
              <a:t>Bitline</a:t>
            </a:r>
            <a:r>
              <a:rPr lang="en-US" sz="1800" kern="0" dirty="0" smtClean="0">
                <a:latin typeface="+mn-lt"/>
                <a:cs typeface="ＭＳ Ｐゴシック" charset="-128"/>
              </a:rPr>
              <a:t> is set to 3V</a:t>
            </a:r>
          </a:p>
          <a:p>
            <a:pPr marL="342900" lvl="0" indent="-342900" eaLnBrk="1" hangingPunct="1">
              <a:spcBef>
                <a:spcPct val="20000"/>
              </a:spcBef>
              <a:buFontTx/>
              <a:buChar char="•"/>
            </a:pPr>
            <a:r>
              <a:rPr kumimoji="0" lang="en-US" sz="1800" b="0" i="0" u="none" strike="noStrike" kern="0" cap="none" spc="0" normalizeH="0" noProof="0" dirty="0" smtClean="0">
                <a:ln>
                  <a:noFill/>
                </a:ln>
                <a:solidFill>
                  <a:schemeClr val="tx1"/>
                </a:solidFill>
                <a:effectLst/>
                <a:uLnTx/>
                <a:uFillTx/>
                <a:latin typeface="+mn-lt"/>
                <a:ea typeface="ＭＳ Ｐゴシック" charset="-128"/>
                <a:cs typeface="ＭＳ Ｐゴシック" charset="-128"/>
              </a:rPr>
              <a:t>The gate voltage is set to </a:t>
            </a:r>
            <a:r>
              <a:rPr lang="en-US" sz="1800" i="1" dirty="0" smtClean="0"/>
              <a:t>V</a:t>
            </a:r>
            <a:r>
              <a:rPr lang="en-US" sz="1800" i="1" baseline="-25000" dirty="0" smtClean="0"/>
              <a:t>GG</a:t>
            </a:r>
            <a:r>
              <a:rPr kumimoji="0" lang="en-US" sz="1800" b="0" i="0" u="none" strike="noStrike" kern="0" cap="none" spc="0" normalizeH="0" noProof="0" dirty="0" smtClean="0">
                <a:ln>
                  <a:noFill/>
                </a:ln>
                <a:solidFill>
                  <a:schemeClr val="tx1"/>
                </a:solidFill>
                <a:effectLst/>
                <a:uLnTx/>
                <a:uFillTx/>
                <a:latin typeface="+mn-lt"/>
                <a:ea typeface="ＭＳ Ｐゴシック" charset="-128"/>
                <a:cs typeface="ＭＳ Ｐゴシック" charset="-128"/>
              </a:rPr>
              <a:t> =3V</a:t>
            </a:r>
          </a:p>
        </p:txBody>
      </p:sp>
      <p:sp>
        <p:nvSpPr>
          <p:cNvPr id="21" name="TextBox 20"/>
          <p:cNvSpPr txBox="1"/>
          <p:nvPr/>
        </p:nvSpPr>
        <p:spPr>
          <a:xfrm>
            <a:off x="5516130" y="884664"/>
            <a:ext cx="611065" cy="461665"/>
          </a:xfrm>
          <a:prstGeom prst="rect">
            <a:avLst/>
          </a:prstGeom>
          <a:solidFill>
            <a:srgbClr val="FFC000"/>
          </a:solidFill>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dirty="0" smtClean="0"/>
              <a:t>“1”</a:t>
            </a:r>
            <a:endParaRPr lang="en-US" dirty="0"/>
          </a:p>
        </p:txBody>
      </p:sp>
      <p:sp>
        <p:nvSpPr>
          <p:cNvPr id="22" name="Bent-Up Arrow 21"/>
          <p:cNvSpPr/>
          <p:nvPr/>
        </p:nvSpPr>
        <p:spPr bwMode="auto">
          <a:xfrm flipV="1">
            <a:off x="6248400" y="1066800"/>
            <a:ext cx="685800" cy="381000"/>
          </a:xfrm>
          <a:prstGeom prst="bentUp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4" name="Rectangle 2"/>
          <p:cNvSpPr>
            <a:spLocks noGrp="1" noChangeArrowheads="1"/>
          </p:cNvSpPr>
          <p:nvPr>
            <p:ph type="title"/>
          </p:nvPr>
        </p:nvSpPr>
        <p:spPr>
          <a:xfrm>
            <a:off x="685800" y="0"/>
            <a:ext cx="7772400" cy="762000"/>
          </a:xfrm>
        </p:spPr>
        <p:txBody>
          <a:bodyPr/>
          <a:lstStyle/>
          <a:p>
            <a:pPr eaLnBrk="1" hangingPunct="1"/>
            <a:r>
              <a:rPr lang="en-US" dirty="0" smtClean="0"/>
              <a:t>The Write Operation in a 1-T Cell</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4"/>
          <p:cNvSpPr>
            <a:spLocks noGrp="1"/>
          </p:cNvSpPr>
          <p:nvPr>
            <p:ph type="ftr" sz="quarter" idx="11"/>
          </p:nvPr>
        </p:nvSpPr>
        <p:spPr>
          <a:noFill/>
        </p:spPr>
        <p:txBody>
          <a:bodyPr/>
          <a:lstStyle/>
          <a:p>
            <a:r>
              <a:rPr lang="en-US" smtClean="0">
                <a:ea typeface="ＭＳ Ｐゴシック" charset="-128"/>
              </a:rPr>
              <a:t>NJIT   ECE 271   Dr. Serhiy Levkov</a:t>
            </a:r>
          </a:p>
        </p:txBody>
      </p:sp>
      <p:sp>
        <p:nvSpPr>
          <p:cNvPr id="23555" name="Slide Number Placeholder 5"/>
          <p:cNvSpPr>
            <a:spLocks noGrp="1"/>
          </p:cNvSpPr>
          <p:nvPr>
            <p:ph type="sldNum" sz="quarter" idx="12"/>
          </p:nvPr>
        </p:nvSpPr>
        <p:spPr>
          <a:noFill/>
        </p:spPr>
        <p:txBody>
          <a:bodyPr/>
          <a:lstStyle/>
          <a:p>
            <a:r>
              <a:rPr lang="en-US" smtClean="0"/>
              <a:t> Topic 9</a:t>
            </a:r>
            <a:r>
              <a:rPr lang="en-US" b="1" smtClean="0"/>
              <a:t> - </a:t>
            </a:r>
            <a:fld id="{843BB18D-DA33-486C-8477-D4E5DA6C7B95}" type="slidenum">
              <a:rPr lang="en-US" b="1" smtClean="0"/>
              <a:pPr/>
              <a:t>57</a:t>
            </a:fld>
            <a:endParaRPr lang="en-US" b="1" smtClean="0"/>
          </a:p>
        </p:txBody>
      </p:sp>
      <p:pic>
        <p:nvPicPr>
          <p:cNvPr id="23560" name="Picture 8" descr="jae20990_0817a"/>
          <p:cNvPicPr>
            <a:picLocks noChangeAspect="1" noChangeArrowheads="1"/>
          </p:cNvPicPr>
          <p:nvPr/>
        </p:nvPicPr>
        <p:blipFill>
          <a:blip r:embed="rId2">
            <a:lum bright="-18000" contrast="48000"/>
          </a:blip>
          <a:srcRect/>
          <a:stretch>
            <a:fillRect/>
          </a:stretch>
        </p:blipFill>
        <p:spPr bwMode="auto">
          <a:xfrm>
            <a:off x="5616498" y="1793875"/>
            <a:ext cx="2971800" cy="2397125"/>
          </a:xfrm>
          <a:prstGeom prst="rect">
            <a:avLst/>
          </a:prstGeom>
          <a:noFill/>
          <a:ln w="9525">
            <a:noFill/>
            <a:miter lim="800000"/>
            <a:headEnd/>
            <a:tailEnd/>
          </a:ln>
        </p:spPr>
      </p:pic>
      <p:sp>
        <p:nvSpPr>
          <p:cNvPr id="11" name="Rounded Rectangle 10"/>
          <p:cNvSpPr/>
          <p:nvPr/>
        </p:nvSpPr>
        <p:spPr bwMode="auto">
          <a:xfrm>
            <a:off x="6614532" y="2548056"/>
            <a:ext cx="249012" cy="204438"/>
          </a:xfrm>
          <a:prstGeom prst="round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3" name="Rounded Rectangle 12"/>
          <p:cNvSpPr/>
          <p:nvPr/>
        </p:nvSpPr>
        <p:spPr bwMode="auto">
          <a:xfrm>
            <a:off x="7315200" y="2548056"/>
            <a:ext cx="249012" cy="204438"/>
          </a:xfrm>
          <a:prstGeom prst="round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1" name="Rectangle 3"/>
          <p:cNvSpPr txBox="1">
            <a:spLocks noChangeArrowheads="1"/>
          </p:cNvSpPr>
          <p:nvPr/>
        </p:nvSpPr>
        <p:spPr bwMode="auto">
          <a:xfrm>
            <a:off x="304800" y="685800"/>
            <a:ext cx="5181600" cy="5867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pPr>
            <a:r>
              <a:rPr kumimoji="0" lang="en-US" sz="1800" b="1"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Storing a</a:t>
            </a:r>
            <a:r>
              <a:rPr kumimoji="0" lang="en-US" sz="1800" b="1" i="0" u="none" strike="noStrike" kern="0" cap="none" spc="0" normalizeH="0" noProof="0" dirty="0" smtClean="0">
                <a:ln>
                  <a:noFill/>
                </a:ln>
                <a:solidFill>
                  <a:schemeClr val="tx1"/>
                </a:solidFill>
                <a:effectLst/>
                <a:uLnTx/>
                <a:uFillTx/>
                <a:latin typeface="+mn-lt"/>
                <a:ea typeface="ＭＳ Ｐゴシック" charset="-128"/>
                <a:cs typeface="ＭＳ Ｐゴシック" charset="-128"/>
              </a:rPr>
              <a:t> “1”</a:t>
            </a:r>
          </a:p>
          <a:p>
            <a:pPr marL="342900" lvl="0" indent="-342900" eaLnBrk="1" hangingPunct="1">
              <a:spcBef>
                <a:spcPct val="20000"/>
              </a:spcBef>
              <a:buFontTx/>
              <a:buChar char="•"/>
            </a:pPr>
            <a:r>
              <a:rPr lang="en-US" sz="1800" kern="0" dirty="0" err="1" smtClean="0">
                <a:latin typeface="+mn-lt"/>
                <a:cs typeface="ＭＳ Ｐゴシック" charset="-128"/>
              </a:rPr>
              <a:t>Bitline</a:t>
            </a:r>
            <a:r>
              <a:rPr lang="en-US" sz="1800" kern="0" dirty="0" smtClean="0">
                <a:latin typeface="+mn-lt"/>
                <a:cs typeface="ＭＳ Ｐゴシック" charset="-128"/>
              </a:rPr>
              <a:t> is set to 3V</a:t>
            </a:r>
          </a:p>
          <a:p>
            <a:pPr marL="342900" lvl="0" indent="-342900" eaLnBrk="1" hangingPunct="1">
              <a:spcBef>
                <a:spcPct val="20000"/>
              </a:spcBef>
              <a:buFontTx/>
              <a:buChar char="•"/>
            </a:pPr>
            <a:r>
              <a:rPr kumimoji="0" lang="en-US" sz="1800" b="0" i="0" u="none" strike="noStrike" kern="0" cap="none" spc="0" normalizeH="0" noProof="0" dirty="0" smtClean="0">
                <a:ln>
                  <a:noFill/>
                </a:ln>
                <a:solidFill>
                  <a:schemeClr val="tx1"/>
                </a:solidFill>
                <a:effectLst/>
                <a:uLnTx/>
                <a:uFillTx/>
                <a:latin typeface="+mn-lt"/>
                <a:ea typeface="ＭＳ Ｐゴシック" charset="-128"/>
                <a:cs typeface="ＭＳ Ｐゴシック" charset="-128"/>
              </a:rPr>
              <a:t>The gate voltage is set to </a:t>
            </a:r>
            <a:r>
              <a:rPr lang="en-US" sz="1800" i="1" dirty="0" smtClean="0"/>
              <a:t>V</a:t>
            </a:r>
            <a:r>
              <a:rPr lang="en-US" sz="1800" i="1" baseline="-25000" dirty="0" smtClean="0"/>
              <a:t>GG</a:t>
            </a:r>
            <a:r>
              <a:rPr kumimoji="0" lang="en-US" sz="1800" b="0" i="0" u="none" strike="noStrike" kern="0" cap="none" spc="0" normalizeH="0" noProof="0" dirty="0" smtClean="0">
                <a:ln>
                  <a:noFill/>
                </a:ln>
                <a:solidFill>
                  <a:schemeClr val="tx1"/>
                </a:solidFill>
                <a:effectLst/>
                <a:uLnTx/>
                <a:uFillTx/>
                <a:latin typeface="+mn-lt"/>
                <a:ea typeface="ＭＳ Ｐゴシック" charset="-128"/>
                <a:cs typeface="ＭＳ Ｐゴシック" charset="-128"/>
              </a:rPr>
              <a:t> =3V</a:t>
            </a:r>
          </a:p>
          <a:p>
            <a:pPr marL="342900" indent="-342900" eaLnBrk="1" hangingPunct="1">
              <a:spcBef>
                <a:spcPct val="20000"/>
              </a:spcBef>
              <a:buFontTx/>
              <a:buChar char="•"/>
            </a:pPr>
            <a:r>
              <a:rPr lang="en-US" sz="1800" kern="0" dirty="0" smtClean="0">
                <a:cs typeface="ＭＳ Ｐゴシック" charset="-128"/>
              </a:rPr>
              <a:t>The </a:t>
            </a:r>
            <a:r>
              <a:rPr lang="en-US" sz="1800" kern="0" dirty="0" err="1" smtClean="0">
                <a:cs typeface="ＭＳ Ｐゴシック" charset="-128"/>
              </a:rPr>
              <a:t>bitline</a:t>
            </a:r>
            <a:r>
              <a:rPr lang="en-US" sz="1800" kern="0" dirty="0" smtClean="0">
                <a:cs typeface="ＭＳ Ｐゴシック" charset="-128"/>
              </a:rPr>
              <a:t> terminal of the </a:t>
            </a:r>
            <a:r>
              <a:rPr lang="en-US" sz="1800" i="1" dirty="0" smtClean="0"/>
              <a:t>M</a:t>
            </a:r>
            <a:r>
              <a:rPr lang="en-US" sz="1800" baseline="-25000" dirty="0" smtClean="0"/>
              <a:t>A</a:t>
            </a:r>
            <a:r>
              <a:rPr lang="en-US" sz="1800" dirty="0" smtClean="0"/>
              <a:t> acts like a </a:t>
            </a:r>
            <a:r>
              <a:rPr lang="en-US" sz="1800" b="1" dirty="0" smtClean="0"/>
              <a:t>drain</a:t>
            </a:r>
            <a:r>
              <a:rPr lang="en-US" sz="1800" dirty="0" smtClean="0"/>
              <a:t>.</a:t>
            </a:r>
            <a:br>
              <a:rPr lang="en-US" sz="1800" dirty="0" smtClean="0"/>
            </a:br>
            <a:r>
              <a:rPr lang="en-US" sz="1800" i="1" dirty="0" smtClean="0"/>
              <a:t> V</a:t>
            </a:r>
            <a:r>
              <a:rPr lang="en-US" sz="1800" i="1" baseline="-25000" dirty="0" smtClean="0"/>
              <a:t>GS </a:t>
            </a:r>
            <a:r>
              <a:rPr lang="en-US" sz="1800" i="1" dirty="0" smtClean="0"/>
              <a:t>=V</a:t>
            </a:r>
            <a:r>
              <a:rPr lang="en-US" sz="1800" i="1" baseline="-25000" dirty="0" smtClean="0"/>
              <a:t>DS</a:t>
            </a:r>
            <a:r>
              <a:rPr lang="en-US" sz="1800" kern="0" dirty="0" smtClean="0">
                <a:cs typeface="ＭＳ Ｐゴシック" charset="-128"/>
              </a:rPr>
              <a:t> </a:t>
            </a:r>
            <a:r>
              <a:rPr lang="en-US" sz="1800" i="1" baseline="-25000" dirty="0" smtClean="0"/>
              <a:t> </a:t>
            </a:r>
            <a:r>
              <a:rPr lang="en-US" sz="1800" kern="0" dirty="0" smtClean="0">
                <a:cs typeface="ＭＳ Ｐゴシック" charset="-128"/>
                <a:sym typeface="Wingdings" pitchFamily="2" charset="2"/>
              </a:rPr>
              <a:t>and </a:t>
            </a:r>
            <a:r>
              <a:rPr lang="en-US" sz="1800" i="1" dirty="0" smtClean="0"/>
              <a:t>M</a:t>
            </a:r>
            <a:r>
              <a:rPr lang="en-US" sz="1800" baseline="-25000" dirty="0" smtClean="0"/>
              <a:t>A</a:t>
            </a:r>
            <a:r>
              <a:rPr lang="en-US" sz="1800" dirty="0" smtClean="0"/>
              <a:t> </a:t>
            </a:r>
            <a:r>
              <a:rPr lang="en-US" sz="1800" kern="0" dirty="0" smtClean="0">
                <a:cs typeface="ＭＳ Ｐゴシック" charset="-128"/>
                <a:sym typeface="Wingdings" pitchFamily="2" charset="2"/>
              </a:rPr>
              <a:t>is set into saturation region</a:t>
            </a:r>
            <a:r>
              <a:rPr lang="en-US" sz="1800" b="1" dirty="0" smtClean="0"/>
              <a:t> </a:t>
            </a:r>
          </a:p>
          <a:p>
            <a:pPr marL="342900" indent="-342900" eaLnBrk="1" hangingPunct="1">
              <a:spcBef>
                <a:spcPct val="20000"/>
              </a:spcBef>
            </a:pPr>
            <a:r>
              <a:rPr lang="en-US" sz="1800" kern="0" dirty="0" smtClean="0">
                <a:cs typeface="ＭＳ Ｐゴシック" charset="-128"/>
              </a:rPr>
              <a:t>	Since </a:t>
            </a:r>
            <a:r>
              <a:rPr lang="en-US" sz="1800" i="1" dirty="0" smtClean="0"/>
              <a:t>V</a:t>
            </a:r>
            <a:r>
              <a:rPr lang="en-US" sz="1800" i="1" baseline="-25000" dirty="0" smtClean="0"/>
              <a:t>GS </a:t>
            </a:r>
            <a:r>
              <a:rPr lang="en-US" sz="1800" kern="0" dirty="0" smtClean="0">
                <a:cs typeface="ＭＳ Ｐゴシック" charset="-128"/>
              </a:rPr>
              <a:t> is determined by </a:t>
            </a:r>
            <a:r>
              <a:rPr lang="en-US" sz="1800" i="1" dirty="0" err="1" smtClean="0"/>
              <a:t>v</a:t>
            </a:r>
            <a:r>
              <a:rPr lang="en-US" sz="1800" i="1" baseline="-25000" dirty="0" err="1" smtClean="0"/>
              <a:t>C</a:t>
            </a:r>
            <a:r>
              <a:rPr lang="en-US" sz="1800" i="1" baseline="-25000" dirty="0" smtClean="0"/>
              <a:t> </a:t>
            </a:r>
            <a:r>
              <a:rPr lang="en-US" sz="1800" dirty="0" smtClean="0"/>
              <a:t>, (</a:t>
            </a:r>
            <a:r>
              <a:rPr lang="en-US" sz="1800" i="1" dirty="0" smtClean="0"/>
              <a:t>V</a:t>
            </a:r>
            <a:r>
              <a:rPr lang="en-US" sz="1800" i="1" baseline="-25000" dirty="0" smtClean="0"/>
              <a:t>GS </a:t>
            </a:r>
            <a:r>
              <a:rPr lang="en-US" sz="1800" i="1" dirty="0" smtClean="0"/>
              <a:t>= V</a:t>
            </a:r>
            <a:r>
              <a:rPr lang="en-US" sz="1800" i="1" baseline="-25000" dirty="0" smtClean="0"/>
              <a:t>GG</a:t>
            </a:r>
            <a:r>
              <a:rPr lang="en-US" sz="1800" i="1" dirty="0" smtClean="0"/>
              <a:t> - </a:t>
            </a:r>
            <a:r>
              <a:rPr lang="en-US" sz="1800" i="1" dirty="0" err="1" smtClean="0"/>
              <a:t>v</a:t>
            </a:r>
            <a:r>
              <a:rPr lang="en-US" sz="1800" i="1" baseline="-25000" dirty="0" err="1" smtClean="0"/>
              <a:t>C</a:t>
            </a:r>
            <a:r>
              <a:rPr lang="en-US" sz="1800" kern="0" dirty="0" smtClean="0">
                <a:cs typeface="ＭＳ Ｐゴシック" charset="-128"/>
              </a:rPr>
              <a:t> ) the further events will depend on the value of </a:t>
            </a:r>
            <a:r>
              <a:rPr lang="en-US" sz="1800" i="1" dirty="0" err="1" smtClean="0"/>
              <a:t>v</a:t>
            </a:r>
            <a:r>
              <a:rPr lang="en-US" sz="1800" i="1" baseline="-25000" dirty="0" err="1" smtClean="0"/>
              <a:t>C</a:t>
            </a:r>
            <a:r>
              <a:rPr lang="en-US" sz="1800" i="1" baseline="-25000" dirty="0" smtClean="0"/>
              <a:t> .</a:t>
            </a:r>
          </a:p>
          <a:p>
            <a:pPr marL="342900" lvl="0" indent="-342900" eaLnBrk="1" hangingPunct="1">
              <a:spcBef>
                <a:spcPct val="20000"/>
              </a:spcBef>
            </a:pPr>
            <a:endParaRPr lang="en-US" sz="1800" kern="0" dirty="0" smtClean="0">
              <a:latin typeface="+mn-lt"/>
              <a:cs typeface="ＭＳ Ｐゴシック" charset="-128"/>
            </a:endParaRPr>
          </a:p>
          <a:p>
            <a:pPr marL="342900" lvl="0" indent="-342900" eaLnBrk="1" hangingPunct="1">
              <a:spcBef>
                <a:spcPct val="20000"/>
              </a:spcBef>
            </a:pPr>
            <a:endParaRPr lang="en-US" sz="1800" kern="0" dirty="0" smtClean="0">
              <a:latin typeface="+mn-lt"/>
              <a:cs typeface="ＭＳ Ｐゴシック" charset="-128"/>
            </a:endParaRPr>
          </a:p>
        </p:txBody>
      </p:sp>
      <p:sp>
        <p:nvSpPr>
          <p:cNvPr id="22" name="TextBox 21"/>
          <p:cNvSpPr txBox="1"/>
          <p:nvPr/>
        </p:nvSpPr>
        <p:spPr>
          <a:xfrm>
            <a:off x="5516130" y="884664"/>
            <a:ext cx="611065" cy="461665"/>
          </a:xfrm>
          <a:prstGeom prst="rect">
            <a:avLst/>
          </a:prstGeom>
          <a:solidFill>
            <a:srgbClr val="FFC000"/>
          </a:solidFill>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dirty="0" smtClean="0"/>
              <a:t>“1”</a:t>
            </a:r>
            <a:endParaRPr lang="en-US" dirty="0"/>
          </a:p>
        </p:txBody>
      </p:sp>
      <p:sp>
        <p:nvSpPr>
          <p:cNvPr id="23" name="Bent-Up Arrow 22"/>
          <p:cNvSpPr/>
          <p:nvPr/>
        </p:nvSpPr>
        <p:spPr bwMode="auto">
          <a:xfrm flipV="1">
            <a:off x="6248400" y="1066800"/>
            <a:ext cx="685800" cy="381000"/>
          </a:xfrm>
          <a:prstGeom prst="bentUp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5" name="Rectangle 2"/>
          <p:cNvSpPr>
            <a:spLocks noGrp="1" noChangeArrowheads="1"/>
          </p:cNvSpPr>
          <p:nvPr>
            <p:ph type="title"/>
          </p:nvPr>
        </p:nvSpPr>
        <p:spPr>
          <a:xfrm>
            <a:off x="685800" y="0"/>
            <a:ext cx="7772400" cy="762000"/>
          </a:xfrm>
        </p:spPr>
        <p:txBody>
          <a:bodyPr/>
          <a:lstStyle/>
          <a:p>
            <a:pPr eaLnBrk="1" hangingPunct="1"/>
            <a:r>
              <a:rPr lang="en-US" dirty="0" smtClean="0"/>
              <a:t>The Write Operation in a 1-T Cell</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4"/>
          <p:cNvSpPr>
            <a:spLocks noGrp="1"/>
          </p:cNvSpPr>
          <p:nvPr>
            <p:ph type="ftr" sz="quarter" idx="11"/>
          </p:nvPr>
        </p:nvSpPr>
        <p:spPr>
          <a:noFill/>
        </p:spPr>
        <p:txBody>
          <a:bodyPr/>
          <a:lstStyle/>
          <a:p>
            <a:r>
              <a:rPr lang="en-US" smtClean="0">
                <a:ea typeface="ＭＳ Ｐゴシック" charset="-128"/>
              </a:rPr>
              <a:t>NJIT   ECE 271   Dr. Serhiy Levkov</a:t>
            </a:r>
          </a:p>
        </p:txBody>
      </p:sp>
      <p:sp>
        <p:nvSpPr>
          <p:cNvPr id="23555" name="Slide Number Placeholder 5"/>
          <p:cNvSpPr>
            <a:spLocks noGrp="1"/>
          </p:cNvSpPr>
          <p:nvPr>
            <p:ph type="sldNum" sz="quarter" idx="12"/>
          </p:nvPr>
        </p:nvSpPr>
        <p:spPr>
          <a:noFill/>
        </p:spPr>
        <p:txBody>
          <a:bodyPr/>
          <a:lstStyle/>
          <a:p>
            <a:r>
              <a:rPr lang="en-US" smtClean="0"/>
              <a:t> Topic 9</a:t>
            </a:r>
            <a:r>
              <a:rPr lang="en-US" b="1" smtClean="0"/>
              <a:t> - </a:t>
            </a:r>
            <a:fld id="{843BB18D-DA33-486C-8477-D4E5DA6C7B95}" type="slidenum">
              <a:rPr lang="en-US" b="1" smtClean="0"/>
              <a:pPr/>
              <a:t>58</a:t>
            </a:fld>
            <a:endParaRPr lang="en-US" b="1" smtClean="0"/>
          </a:p>
        </p:txBody>
      </p:sp>
      <p:pic>
        <p:nvPicPr>
          <p:cNvPr id="23560" name="Picture 8" descr="jae20990_0817a"/>
          <p:cNvPicPr>
            <a:picLocks noChangeAspect="1" noChangeArrowheads="1"/>
          </p:cNvPicPr>
          <p:nvPr/>
        </p:nvPicPr>
        <p:blipFill>
          <a:blip r:embed="rId2">
            <a:lum bright="-18000" contrast="48000"/>
          </a:blip>
          <a:srcRect/>
          <a:stretch>
            <a:fillRect/>
          </a:stretch>
        </p:blipFill>
        <p:spPr bwMode="auto">
          <a:xfrm>
            <a:off x="5616498" y="1793875"/>
            <a:ext cx="2971800" cy="2397125"/>
          </a:xfrm>
          <a:prstGeom prst="rect">
            <a:avLst/>
          </a:prstGeom>
          <a:noFill/>
          <a:ln w="9525">
            <a:noFill/>
            <a:miter lim="800000"/>
            <a:headEnd/>
            <a:tailEnd/>
          </a:ln>
        </p:spPr>
      </p:pic>
      <p:sp>
        <p:nvSpPr>
          <p:cNvPr id="11" name="Rounded Rectangle 10"/>
          <p:cNvSpPr/>
          <p:nvPr/>
        </p:nvSpPr>
        <p:spPr bwMode="auto">
          <a:xfrm>
            <a:off x="6614532" y="2548056"/>
            <a:ext cx="249012" cy="204438"/>
          </a:xfrm>
          <a:prstGeom prst="round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3" name="Rounded Rectangle 12"/>
          <p:cNvSpPr/>
          <p:nvPr/>
        </p:nvSpPr>
        <p:spPr bwMode="auto">
          <a:xfrm>
            <a:off x="7315200" y="2548056"/>
            <a:ext cx="249012" cy="204438"/>
          </a:xfrm>
          <a:prstGeom prst="round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6" name="TextBox 15"/>
          <p:cNvSpPr txBox="1"/>
          <p:nvPr/>
        </p:nvSpPr>
        <p:spPr>
          <a:xfrm>
            <a:off x="7181047" y="3429000"/>
            <a:ext cx="611065" cy="461665"/>
          </a:xfrm>
          <a:prstGeom prst="rect">
            <a:avLst/>
          </a:prstGeom>
          <a:solidFill>
            <a:schemeClr val="bg2">
              <a:lumMod val="50000"/>
            </a:schemeClr>
          </a:solidFill>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dirty="0" smtClean="0"/>
              <a:t>“1”</a:t>
            </a:r>
            <a:endParaRPr lang="en-US" dirty="0"/>
          </a:p>
        </p:txBody>
      </p:sp>
      <p:sp>
        <p:nvSpPr>
          <p:cNvPr id="17" name="TextBox 16"/>
          <p:cNvSpPr txBox="1"/>
          <p:nvPr/>
        </p:nvSpPr>
        <p:spPr>
          <a:xfrm>
            <a:off x="7889478" y="2470008"/>
            <a:ext cx="797322" cy="307777"/>
          </a:xfrm>
          <a:prstGeom prst="rect">
            <a:avLst/>
          </a:prstGeom>
          <a:solidFill>
            <a:schemeClr val="bg1"/>
          </a:solidFill>
        </p:spPr>
        <p:txBody>
          <a:bodyPr wrap="square" rtlCol="0">
            <a:spAutoFit/>
          </a:bodyPr>
          <a:lstStyle/>
          <a:p>
            <a:r>
              <a:rPr lang="en-US" sz="1400" b="1" i="1" dirty="0" err="1" smtClean="0"/>
              <a:t>v</a:t>
            </a:r>
            <a:r>
              <a:rPr lang="en-US" sz="1400" b="1" i="1" baseline="-25000" dirty="0" err="1" smtClean="0"/>
              <a:t>C</a:t>
            </a:r>
            <a:r>
              <a:rPr lang="en-US" sz="1400" b="1" i="1" baseline="-25000" dirty="0" smtClean="0"/>
              <a:t> </a:t>
            </a:r>
            <a:r>
              <a:rPr lang="en-US" sz="1400" b="1" dirty="0" smtClean="0"/>
              <a:t>=</a:t>
            </a:r>
            <a:r>
              <a:rPr lang="en-US" sz="1400" b="1" i="1" dirty="0" smtClean="0"/>
              <a:t>V</a:t>
            </a:r>
            <a:r>
              <a:rPr lang="en-US" sz="1400" b="1" i="1" baseline="-25000" dirty="0" smtClean="0"/>
              <a:t>H</a:t>
            </a:r>
            <a:endParaRPr lang="en-US" sz="1400" b="1" i="1" baseline="-25000" dirty="0"/>
          </a:p>
        </p:txBody>
      </p:sp>
      <p:sp>
        <p:nvSpPr>
          <p:cNvPr id="19" name="TextBox 18"/>
          <p:cNvSpPr txBox="1"/>
          <p:nvPr/>
        </p:nvSpPr>
        <p:spPr>
          <a:xfrm>
            <a:off x="6324600" y="2854710"/>
            <a:ext cx="533400" cy="307777"/>
          </a:xfrm>
          <a:prstGeom prst="rect">
            <a:avLst/>
          </a:prstGeom>
          <a:solidFill>
            <a:schemeClr val="bg1"/>
          </a:solidFill>
        </p:spPr>
        <p:txBody>
          <a:bodyPr wrap="square" rtlCol="0">
            <a:spAutoFit/>
          </a:bodyPr>
          <a:lstStyle/>
          <a:p>
            <a:r>
              <a:rPr lang="en-US" sz="1400" b="1" i="1" dirty="0" err="1" smtClean="0"/>
              <a:t>i</a:t>
            </a:r>
            <a:r>
              <a:rPr lang="en-US" sz="1400" b="1" i="1" baseline="-25000" dirty="0" err="1" smtClean="0"/>
              <a:t>C</a:t>
            </a:r>
            <a:r>
              <a:rPr lang="en-US" sz="1400" b="1" i="1" baseline="-25000" dirty="0" smtClean="0"/>
              <a:t> </a:t>
            </a:r>
            <a:r>
              <a:rPr lang="en-US" sz="1400" b="1" dirty="0" smtClean="0"/>
              <a:t>=0</a:t>
            </a:r>
            <a:endParaRPr lang="en-US" sz="1400" b="1" dirty="0"/>
          </a:p>
        </p:txBody>
      </p:sp>
      <p:sp>
        <p:nvSpPr>
          <p:cNvPr id="20" name="TextBox 19"/>
          <p:cNvSpPr txBox="1"/>
          <p:nvPr/>
        </p:nvSpPr>
        <p:spPr>
          <a:xfrm>
            <a:off x="7357944" y="2849136"/>
            <a:ext cx="533400" cy="307777"/>
          </a:xfrm>
          <a:prstGeom prst="rect">
            <a:avLst/>
          </a:prstGeom>
          <a:solidFill>
            <a:schemeClr val="bg1"/>
          </a:solidFill>
        </p:spPr>
        <p:txBody>
          <a:bodyPr wrap="square" rtlCol="0">
            <a:spAutoFit/>
          </a:bodyPr>
          <a:lstStyle/>
          <a:p>
            <a:r>
              <a:rPr lang="en-US" sz="1400" b="1" i="1" dirty="0" err="1" smtClean="0"/>
              <a:t>i</a:t>
            </a:r>
            <a:r>
              <a:rPr lang="en-US" sz="1400" b="1" i="1" baseline="-25000" dirty="0" err="1" smtClean="0"/>
              <a:t>C</a:t>
            </a:r>
            <a:r>
              <a:rPr lang="en-US" sz="1400" b="1" dirty="0" smtClean="0"/>
              <a:t>=0</a:t>
            </a:r>
            <a:endParaRPr lang="en-US" sz="1400" b="1" dirty="0"/>
          </a:p>
        </p:txBody>
      </p:sp>
      <p:sp>
        <p:nvSpPr>
          <p:cNvPr id="18" name="Rectangle 3"/>
          <p:cNvSpPr txBox="1">
            <a:spLocks noChangeArrowheads="1"/>
          </p:cNvSpPr>
          <p:nvPr/>
        </p:nvSpPr>
        <p:spPr bwMode="auto">
          <a:xfrm>
            <a:off x="304800" y="685800"/>
            <a:ext cx="5181600" cy="5867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pPr>
            <a:r>
              <a:rPr kumimoji="0" lang="en-US" sz="1800" b="1"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Storing a</a:t>
            </a:r>
            <a:r>
              <a:rPr kumimoji="0" lang="en-US" sz="1800" b="1" i="0" u="none" strike="noStrike" kern="0" cap="none" spc="0" normalizeH="0" noProof="0" dirty="0" smtClean="0">
                <a:ln>
                  <a:noFill/>
                </a:ln>
                <a:solidFill>
                  <a:schemeClr val="tx1"/>
                </a:solidFill>
                <a:effectLst/>
                <a:uLnTx/>
                <a:uFillTx/>
                <a:latin typeface="+mn-lt"/>
                <a:ea typeface="ＭＳ Ｐゴシック" charset="-128"/>
                <a:cs typeface="ＭＳ Ｐゴシック" charset="-128"/>
              </a:rPr>
              <a:t> “1”</a:t>
            </a:r>
          </a:p>
          <a:p>
            <a:pPr marL="342900" lvl="0" indent="-342900" eaLnBrk="1" hangingPunct="1">
              <a:spcBef>
                <a:spcPct val="20000"/>
              </a:spcBef>
              <a:buFontTx/>
              <a:buChar char="•"/>
            </a:pPr>
            <a:r>
              <a:rPr lang="en-US" sz="1800" kern="0" dirty="0" err="1" smtClean="0">
                <a:latin typeface="+mn-lt"/>
                <a:cs typeface="ＭＳ Ｐゴシック" charset="-128"/>
              </a:rPr>
              <a:t>Bitline</a:t>
            </a:r>
            <a:r>
              <a:rPr lang="en-US" sz="1800" kern="0" dirty="0" smtClean="0">
                <a:latin typeface="+mn-lt"/>
                <a:cs typeface="ＭＳ Ｐゴシック" charset="-128"/>
              </a:rPr>
              <a:t> is set to 3V</a:t>
            </a:r>
          </a:p>
          <a:p>
            <a:pPr marL="342900" lvl="0" indent="-342900" eaLnBrk="1" hangingPunct="1">
              <a:spcBef>
                <a:spcPct val="20000"/>
              </a:spcBef>
              <a:buFontTx/>
              <a:buChar char="•"/>
            </a:pPr>
            <a:r>
              <a:rPr kumimoji="0" lang="en-US" sz="1800" b="0" i="0" u="none" strike="noStrike" kern="0" cap="none" spc="0" normalizeH="0" noProof="0" dirty="0" smtClean="0">
                <a:ln>
                  <a:noFill/>
                </a:ln>
                <a:solidFill>
                  <a:schemeClr val="tx1"/>
                </a:solidFill>
                <a:effectLst/>
                <a:uLnTx/>
                <a:uFillTx/>
                <a:latin typeface="+mn-lt"/>
                <a:ea typeface="ＭＳ Ｐゴシック" charset="-128"/>
                <a:cs typeface="ＭＳ Ｐゴシック" charset="-128"/>
              </a:rPr>
              <a:t>The gate voltage is set to </a:t>
            </a:r>
            <a:r>
              <a:rPr lang="en-US" sz="1800" i="1" dirty="0" smtClean="0"/>
              <a:t>V</a:t>
            </a:r>
            <a:r>
              <a:rPr lang="en-US" sz="1800" i="1" baseline="-25000" dirty="0" smtClean="0"/>
              <a:t>GG</a:t>
            </a:r>
            <a:r>
              <a:rPr kumimoji="0" lang="en-US" sz="1800" b="0" i="0" u="none" strike="noStrike" kern="0" cap="none" spc="0" normalizeH="0" noProof="0" dirty="0" smtClean="0">
                <a:ln>
                  <a:noFill/>
                </a:ln>
                <a:solidFill>
                  <a:schemeClr val="tx1"/>
                </a:solidFill>
                <a:effectLst/>
                <a:uLnTx/>
                <a:uFillTx/>
                <a:latin typeface="+mn-lt"/>
                <a:ea typeface="ＭＳ Ｐゴシック" charset="-128"/>
                <a:cs typeface="ＭＳ Ｐゴシック" charset="-128"/>
              </a:rPr>
              <a:t> =3V</a:t>
            </a:r>
          </a:p>
          <a:p>
            <a:pPr marL="342900" indent="-342900" eaLnBrk="1" hangingPunct="1">
              <a:spcBef>
                <a:spcPct val="20000"/>
              </a:spcBef>
              <a:buFontTx/>
              <a:buChar char="•"/>
            </a:pPr>
            <a:r>
              <a:rPr lang="en-US" sz="1800" kern="0" dirty="0" smtClean="0">
                <a:cs typeface="ＭＳ Ｐゴシック" charset="-128"/>
              </a:rPr>
              <a:t>The </a:t>
            </a:r>
            <a:r>
              <a:rPr lang="en-US" sz="1800" kern="0" dirty="0" err="1" smtClean="0">
                <a:cs typeface="ＭＳ Ｐゴシック" charset="-128"/>
              </a:rPr>
              <a:t>bitline</a:t>
            </a:r>
            <a:r>
              <a:rPr lang="en-US" sz="1800" kern="0" dirty="0" smtClean="0">
                <a:cs typeface="ＭＳ Ｐゴシック" charset="-128"/>
              </a:rPr>
              <a:t> terminal of the </a:t>
            </a:r>
            <a:r>
              <a:rPr lang="en-US" sz="1800" i="1" dirty="0" smtClean="0"/>
              <a:t>M</a:t>
            </a:r>
            <a:r>
              <a:rPr lang="en-US" sz="1800" baseline="-25000" dirty="0" smtClean="0"/>
              <a:t>A</a:t>
            </a:r>
            <a:r>
              <a:rPr lang="en-US" sz="1800" dirty="0" smtClean="0"/>
              <a:t> acts like a </a:t>
            </a:r>
            <a:r>
              <a:rPr lang="en-US" sz="1800" b="1" dirty="0" smtClean="0"/>
              <a:t>drain</a:t>
            </a:r>
            <a:r>
              <a:rPr lang="en-US" sz="1800" dirty="0" smtClean="0"/>
              <a:t>.</a:t>
            </a:r>
            <a:br>
              <a:rPr lang="en-US" sz="1800" dirty="0" smtClean="0"/>
            </a:br>
            <a:r>
              <a:rPr lang="en-US" sz="1800" i="1" dirty="0" smtClean="0"/>
              <a:t> V</a:t>
            </a:r>
            <a:r>
              <a:rPr lang="en-US" sz="1800" i="1" baseline="-25000" dirty="0" smtClean="0"/>
              <a:t>GS </a:t>
            </a:r>
            <a:r>
              <a:rPr lang="en-US" sz="1800" i="1" dirty="0" smtClean="0"/>
              <a:t>=V</a:t>
            </a:r>
            <a:r>
              <a:rPr lang="en-US" sz="1800" i="1" baseline="-25000" dirty="0" smtClean="0"/>
              <a:t>DS</a:t>
            </a:r>
            <a:r>
              <a:rPr lang="en-US" sz="1800" kern="0" dirty="0" smtClean="0">
                <a:cs typeface="ＭＳ Ｐゴシック" charset="-128"/>
              </a:rPr>
              <a:t> </a:t>
            </a:r>
            <a:r>
              <a:rPr lang="en-US" sz="1800" i="1" baseline="-25000" dirty="0" smtClean="0"/>
              <a:t> </a:t>
            </a:r>
            <a:r>
              <a:rPr lang="en-US" sz="1800" kern="0" dirty="0" smtClean="0">
                <a:cs typeface="ＭＳ Ｐゴシック" charset="-128"/>
                <a:sym typeface="Wingdings" pitchFamily="2" charset="2"/>
              </a:rPr>
              <a:t>and </a:t>
            </a:r>
            <a:r>
              <a:rPr lang="en-US" sz="1800" i="1" dirty="0" smtClean="0"/>
              <a:t>M</a:t>
            </a:r>
            <a:r>
              <a:rPr lang="en-US" sz="1800" baseline="-25000" dirty="0" smtClean="0"/>
              <a:t>A</a:t>
            </a:r>
            <a:r>
              <a:rPr lang="en-US" sz="1800" dirty="0" smtClean="0"/>
              <a:t> </a:t>
            </a:r>
            <a:r>
              <a:rPr lang="en-US" sz="1800" kern="0" dirty="0" smtClean="0">
                <a:cs typeface="ＭＳ Ｐゴシック" charset="-128"/>
                <a:sym typeface="Wingdings" pitchFamily="2" charset="2"/>
              </a:rPr>
              <a:t>is set into saturation region</a:t>
            </a:r>
            <a:r>
              <a:rPr lang="en-US" sz="1800" b="1" dirty="0" smtClean="0"/>
              <a:t> </a:t>
            </a:r>
          </a:p>
          <a:p>
            <a:pPr marL="342900" indent="-342900" eaLnBrk="1" hangingPunct="1">
              <a:spcBef>
                <a:spcPct val="20000"/>
              </a:spcBef>
            </a:pPr>
            <a:r>
              <a:rPr lang="en-US" sz="1800" kern="0" dirty="0" smtClean="0">
                <a:cs typeface="ＭＳ Ｐゴシック" charset="-128"/>
              </a:rPr>
              <a:t>	Since </a:t>
            </a:r>
            <a:r>
              <a:rPr lang="en-US" sz="1800" i="1" dirty="0" smtClean="0"/>
              <a:t>V</a:t>
            </a:r>
            <a:r>
              <a:rPr lang="en-US" sz="1800" i="1" baseline="-25000" dirty="0" smtClean="0"/>
              <a:t>GS </a:t>
            </a:r>
            <a:r>
              <a:rPr lang="en-US" sz="1800" kern="0" dirty="0" smtClean="0">
                <a:cs typeface="ＭＳ Ｐゴシック" charset="-128"/>
              </a:rPr>
              <a:t> is determined by </a:t>
            </a:r>
            <a:r>
              <a:rPr lang="en-US" sz="1800" i="1" dirty="0" err="1" smtClean="0"/>
              <a:t>v</a:t>
            </a:r>
            <a:r>
              <a:rPr lang="en-US" sz="1800" i="1" baseline="-25000" dirty="0" err="1" smtClean="0"/>
              <a:t>C</a:t>
            </a:r>
            <a:r>
              <a:rPr lang="en-US" sz="1800" i="1" baseline="-25000" dirty="0" smtClean="0"/>
              <a:t> </a:t>
            </a:r>
            <a:r>
              <a:rPr lang="en-US" sz="1800" dirty="0" smtClean="0"/>
              <a:t>, (</a:t>
            </a:r>
            <a:r>
              <a:rPr lang="en-US" sz="1800" i="1" dirty="0" smtClean="0"/>
              <a:t>V</a:t>
            </a:r>
            <a:r>
              <a:rPr lang="en-US" sz="1800" i="1" baseline="-25000" dirty="0" smtClean="0"/>
              <a:t>GS </a:t>
            </a:r>
            <a:r>
              <a:rPr lang="en-US" sz="1800" i="1" dirty="0" smtClean="0"/>
              <a:t>= V</a:t>
            </a:r>
            <a:r>
              <a:rPr lang="en-US" sz="1800" i="1" baseline="-25000" dirty="0" smtClean="0"/>
              <a:t>GG</a:t>
            </a:r>
            <a:r>
              <a:rPr lang="en-US" sz="1800" i="1" dirty="0" smtClean="0"/>
              <a:t> - </a:t>
            </a:r>
            <a:r>
              <a:rPr lang="en-US" sz="1800" i="1" dirty="0" err="1" smtClean="0"/>
              <a:t>v</a:t>
            </a:r>
            <a:r>
              <a:rPr lang="en-US" sz="1800" i="1" baseline="-25000" dirty="0" err="1" smtClean="0"/>
              <a:t>C</a:t>
            </a:r>
            <a:r>
              <a:rPr lang="en-US" sz="1800" kern="0" dirty="0" smtClean="0">
                <a:cs typeface="ＭＳ Ｐゴシック" charset="-128"/>
              </a:rPr>
              <a:t> ) the further events will depend on the value of </a:t>
            </a:r>
            <a:r>
              <a:rPr lang="en-US" sz="1800" i="1" dirty="0" err="1" smtClean="0"/>
              <a:t>v</a:t>
            </a:r>
            <a:r>
              <a:rPr lang="en-US" sz="1800" i="1" baseline="-25000" dirty="0" err="1" smtClean="0"/>
              <a:t>C</a:t>
            </a:r>
            <a:r>
              <a:rPr lang="en-US" sz="1800" i="1" baseline="-25000" dirty="0" smtClean="0"/>
              <a:t> .</a:t>
            </a:r>
          </a:p>
          <a:p>
            <a:pPr marL="342900" indent="-342900" eaLnBrk="1" hangingPunct="1">
              <a:spcBef>
                <a:spcPct val="20000"/>
              </a:spcBef>
              <a:buFontTx/>
              <a:buChar char="•"/>
            </a:pPr>
            <a:r>
              <a:rPr lang="en-US" sz="1800" kern="0" dirty="0" smtClean="0">
                <a:cs typeface="ＭＳ Ｐゴシック" charset="-128"/>
              </a:rPr>
              <a:t>If </a:t>
            </a:r>
            <a:r>
              <a:rPr lang="en-US" sz="1800" b="1" i="1" dirty="0" err="1" smtClean="0"/>
              <a:t>v</a:t>
            </a:r>
            <a:r>
              <a:rPr lang="en-US" sz="1800" b="1" i="1" baseline="-25000" dirty="0" err="1" smtClean="0"/>
              <a:t>C</a:t>
            </a:r>
            <a:r>
              <a:rPr lang="en-US" sz="1800" b="1" i="1" baseline="-25000" dirty="0" smtClean="0"/>
              <a:t> </a:t>
            </a:r>
            <a:r>
              <a:rPr lang="en-US" sz="1800" dirty="0" smtClean="0"/>
              <a:t>is at the </a:t>
            </a:r>
            <a:r>
              <a:rPr lang="en-US" sz="1800" b="1" dirty="0" smtClean="0"/>
              <a:t>high level </a:t>
            </a:r>
            <a:r>
              <a:rPr lang="en-US" sz="1800" dirty="0" smtClean="0"/>
              <a:t>(will be determined later), </a:t>
            </a:r>
            <a:r>
              <a:rPr lang="en-US" sz="1800" i="1" dirty="0" smtClean="0"/>
              <a:t>M</a:t>
            </a:r>
            <a:r>
              <a:rPr lang="en-US" sz="1800" baseline="-25000" dirty="0" smtClean="0"/>
              <a:t>A</a:t>
            </a:r>
            <a:r>
              <a:rPr lang="en-US" sz="1800" dirty="0" smtClean="0"/>
              <a:t> will not conduct, </a:t>
            </a:r>
            <a:r>
              <a:rPr lang="en-US" sz="1800" i="1" dirty="0" err="1" smtClean="0"/>
              <a:t>i</a:t>
            </a:r>
            <a:r>
              <a:rPr lang="en-US" sz="1800" i="1" baseline="-25000" dirty="0" err="1" smtClean="0"/>
              <a:t>C</a:t>
            </a:r>
            <a:r>
              <a:rPr lang="en-US" sz="1800" dirty="0" smtClean="0"/>
              <a:t> =0, and nothing changes in the circuit – it stays in “1”.</a:t>
            </a:r>
            <a:endParaRPr lang="en-US" sz="1800" kern="0" dirty="0" smtClean="0">
              <a:cs typeface="ＭＳ Ｐゴシック" charset="-128"/>
            </a:endParaRPr>
          </a:p>
          <a:p>
            <a:pPr marL="342900" lvl="0" indent="-342900" eaLnBrk="1" hangingPunct="1">
              <a:spcBef>
                <a:spcPct val="20000"/>
              </a:spcBef>
            </a:pPr>
            <a:endParaRPr lang="en-US" sz="1800" kern="0" dirty="0" smtClean="0">
              <a:latin typeface="+mn-lt"/>
              <a:cs typeface="ＭＳ Ｐゴシック" charset="-128"/>
            </a:endParaRPr>
          </a:p>
          <a:p>
            <a:pPr marL="342900" lvl="0" indent="-342900" eaLnBrk="1" hangingPunct="1">
              <a:spcBef>
                <a:spcPct val="20000"/>
              </a:spcBef>
            </a:pPr>
            <a:endParaRPr lang="en-US" sz="1800" kern="0" dirty="0" smtClean="0">
              <a:latin typeface="+mn-lt"/>
              <a:cs typeface="ＭＳ Ｐゴシック" charset="-128"/>
            </a:endParaRPr>
          </a:p>
        </p:txBody>
      </p:sp>
      <p:sp>
        <p:nvSpPr>
          <p:cNvPr id="21" name="TextBox 20"/>
          <p:cNvSpPr txBox="1"/>
          <p:nvPr/>
        </p:nvSpPr>
        <p:spPr>
          <a:xfrm>
            <a:off x="5516130" y="884664"/>
            <a:ext cx="611065" cy="461665"/>
          </a:xfrm>
          <a:prstGeom prst="rect">
            <a:avLst/>
          </a:prstGeom>
          <a:solidFill>
            <a:srgbClr val="FFC000"/>
          </a:solidFill>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dirty="0" smtClean="0"/>
              <a:t>“1”</a:t>
            </a:r>
            <a:endParaRPr lang="en-US" dirty="0"/>
          </a:p>
        </p:txBody>
      </p:sp>
      <p:sp>
        <p:nvSpPr>
          <p:cNvPr id="22" name="Bent-Up Arrow 21"/>
          <p:cNvSpPr/>
          <p:nvPr/>
        </p:nvSpPr>
        <p:spPr bwMode="auto">
          <a:xfrm flipV="1">
            <a:off x="6248400" y="1066800"/>
            <a:ext cx="685800" cy="381000"/>
          </a:xfrm>
          <a:prstGeom prst="bentUp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4" name="Rectangle 2"/>
          <p:cNvSpPr>
            <a:spLocks noGrp="1" noChangeArrowheads="1"/>
          </p:cNvSpPr>
          <p:nvPr>
            <p:ph type="title"/>
          </p:nvPr>
        </p:nvSpPr>
        <p:spPr>
          <a:xfrm>
            <a:off x="685800" y="0"/>
            <a:ext cx="7772400" cy="762000"/>
          </a:xfrm>
        </p:spPr>
        <p:txBody>
          <a:bodyPr/>
          <a:lstStyle/>
          <a:p>
            <a:pPr eaLnBrk="1" hangingPunct="1"/>
            <a:r>
              <a:rPr lang="en-US" dirty="0" smtClean="0"/>
              <a:t>The Write Operation in a 1-T Cell</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4"/>
          <p:cNvSpPr>
            <a:spLocks noGrp="1"/>
          </p:cNvSpPr>
          <p:nvPr>
            <p:ph type="ftr" sz="quarter" idx="11"/>
          </p:nvPr>
        </p:nvSpPr>
        <p:spPr>
          <a:noFill/>
        </p:spPr>
        <p:txBody>
          <a:bodyPr/>
          <a:lstStyle/>
          <a:p>
            <a:r>
              <a:rPr lang="en-US" smtClean="0">
                <a:ea typeface="ＭＳ Ｐゴシック" charset="-128"/>
              </a:rPr>
              <a:t>NJIT   ECE 271   Dr. Serhiy Levkov</a:t>
            </a:r>
          </a:p>
        </p:txBody>
      </p:sp>
      <p:sp>
        <p:nvSpPr>
          <p:cNvPr id="23555" name="Slide Number Placeholder 5"/>
          <p:cNvSpPr>
            <a:spLocks noGrp="1"/>
          </p:cNvSpPr>
          <p:nvPr>
            <p:ph type="sldNum" sz="quarter" idx="12"/>
          </p:nvPr>
        </p:nvSpPr>
        <p:spPr>
          <a:noFill/>
        </p:spPr>
        <p:txBody>
          <a:bodyPr/>
          <a:lstStyle/>
          <a:p>
            <a:r>
              <a:rPr lang="en-US" smtClean="0"/>
              <a:t> Topic 9</a:t>
            </a:r>
            <a:r>
              <a:rPr lang="en-US" b="1" smtClean="0"/>
              <a:t> - </a:t>
            </a:r>
            <a:fld id="{843BB18D-DA33-486C-8477-D4E5DA6C7B95}" type="slidenum">
              <a:rPr lang="en-US" b="1" smtClean="0"/>
              <a:pPr/>
              <a:t>59</a:t>
            </a:fld>
            <a:endParaRPr lang="en-US" b="1" smtClean="0"/>
          </a:p>
        </p:txBody>
      </p:sp>
      <p:pic>
        <p:nvPicPr>
          <p:cNvPr id="23560" name="Picture 8" descr="jae20990_0817a"/>
          <p:cNvPicPr>
            <a:picLocks noChangeAspect="1" noChangeArrowheads="1"/>
          </p:cNvPicPr>
          <p:nvPr/>
        </p:nvPicPr>
        <p:blipFill>
          <a:blip r:embed="rId2">
            <a:lum bright="-18000" contrast="48000"/>
          </a:blip>
          <a:srcRect/>
          <a:stretch>
            <a:fillRect/>
          </a:stretch>
        </p:blipFill>
        <p:spPr bwMode="auto">
          <a:xfrm>
            <a:off x="5616498" y="1793875"/>
            <a:ext cx="2971800" cy="2397125"/>
          </a:xfrm>
          <a:prstGeom prst="rect">
            <a:avLst/>
          </a:prstGeom>
          <a:noFill/>
          <a:ln w="9525">
            <a:noFill/>
            <a:miter lim="800000"/>
            <a:headEnd/>
            <a:tailEnd/>
          </a:ln>
        </p:spPr>
      </p:pic>
      <p:sp>
        <p:nvSpPr>
          <p:cNvPr id="11" name="Rounded Rectangle 10"/>
          <p:cNvSpPr/>
          <p:nvPr/>
        </p:nvSpPr>
        <p:spPr bwMode="auto">
          <a:xfrm>
            <a:off x="6614532" y="2548056"/>
            <a:ext cx="249012" cy="204438"/>
          </a:xfrm>
          <a:prstGeom prst="round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3" name="Rounded Rectangle 12"/>
          <p:cNvSpPr/>
          <p:nvPr/>
        </p:nvSpPr>
        <p:spPr bwMode="auto">
          <a:xfrm>
            <a:off x="7315200" y="2548056"/>
            <a:ext cx="249012" cy="204438"/>
          </a:xfrm>
          <a:prstGeom prst="round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6" name="TextBox 15"/>
          <p:cNvSpPr txBox="1"/>
          <p:nvPr/>
        </p:nvSpPr>
        <p:spPr>
          <a:xfrm>
            <a:off x="7181047" y="3429000"/>
            <a:ext cx="591353" cy="425750"/>
          </a:xfrm>
          <a:prstGeom prst="rect">
            <a:avLst/>
          </a:prstGeom>
          <a:solidFill>
            <a:schemeClr val="bg2">
              <a:lumMod val="50000"/>
            </a:schemeClr>
          </a:solidFill>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dirty="0" smtClean="0"/>
              <a:t>“0”</a:t>
            </a:r>
            <a:endParaRPr lang="en-US" dirty="0"/>
          </a:p>
        </p:txBody>
      </p:sp>
      <p:sp>
        <p:nvSpPr>
          <p:cNvPr id="17" name="TextBox 16"/>
          <p:cNvSpPr txBox="1"/>
          <p:nvPr/>
        </p:nvSpPr>
        <p:spPr>
          <a:xfrm>
            <a:off x="7889478" y="2470008"/>
            <a:ext cx="637488" cy="307777"/>
          </a:xfrm>
          <a:prstGeom prst="rect">
            <a:avLst/>
          </a:prstGeom>
          <a:solidFill>
            <a:schemeClr val="bg1"/>
          </a:solidFill>
        </p:spPr>
        <p:txBody>
          <a:bodyPr wrap="square" rtlCol="0">
            <a:spAutoFit/>
          </a:bodyPr>
          <a:lstStyle/>
          <a:p>
            <a:r>
              <a:rPr lang="en-US" sz="1400" b="1" i="1" dirty="0" err="1" smtClean="0"/>
              <a:t>v</a:t>
            </a:r>
            <a:r>
              <a:rPr lang="en-US" sz="1400" b="1" i="1" baseline="-25000" dirty="0" err="1" smtClean="0"/>
              <a:t>C</a:t>
            </a:r>
            <a:r>
              <a:rPr lang="en-US" sz="1400" b="1" i="1" baseline="-25000" dirty="0" smtClean="0"/>
              <a:t> </a:t>
            </a:r>
            <a:r>
              <a:rPr lang="en-US" sz="1400" b="1" dirty="0" smtClean="0"/>
              <a:t>=0</a:t>
            </a:r>
            <a:endParaRPr lang="en-US" sz="1400" b="1" dirty="0"/>
          </a:p>
        </p:txBody>
      </p:sp>
      <p:sp>
        <p:nvSpPr>
          <p:cNvPr id="18" name="Bent Arrow 17"/>
          <p:cNvSpPr/>
          <p:nvPr/>
        </p:nvSpPr>
        <p:spPr bwMode="auto">
          <a:xfrm rot="5400000">
            <a:off x="7055934" y="2043462"/>
            <a:ext cx="152400" cy="1752600"/>
          </a:xfrm>
          <a:prstGeom prst="bentArrow">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9" name="Rectangle 3"/>
          <p:cNvSpPr txBox="1">
            <a:spLocks noChangeArrowheads="1"/>
          </p:cNvSpPr>
          <p:nvPr/>
        </p:nvSpPr>
        <p:spPr bwMode="auto">
          <a:xfrm>
            <a:off x="304800" y="685800"/>
            <a:ext cx="5181600" cy="5867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pPr>
            <a:r>
              <a:rPr kumimoji="0" lang="en-US" sz="1800" b="1"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Storing a</a:t>
            </a:r>
            <a:r>
              <a:rPr kumimoji="0" lang="en-US" sz="1800" b="1" i="0" u="none" strike="noStrike" kern="0" cap="none" spc="0" normalizeH="0" noProof="0" dirty="0" smtClean="0">
                <a:ln>
                  <a:noFill/>
                </a:ln>
                <a:solidFill>
                  <a:schemeClr val="tx1"/>
                </a:solidFill>
                <a:effectLst/>
                <a:uLnTx/>
                <a:uFillTx/>
                <a:latin typeface="+mn-lt"/>
                <a:ea typeface="ＭＳ Ｐゴシック" charset="-128"/>
                <a:cs typeface="ＭＳ Ｐゴシック" charset="-128"/>
              </a:rPr>
              <a:t> “1”</a:t>
            </a:r>
          </a:p>
          <a:p>
            <a:pPr marL="342900" lvl="0" indent="-342900" eaLnBrk="1" hangingPunct="1">
              <a:spcBef>
                <a:spcPct val="20000"/>
              </a:spcBef>
              <a:buFontTx/>
              <a:buChar char="•"/>
            </a:pPr>
            <a:r>
              <a:rPr lang="en-US" sz="1800" kern="0" dirty="0" err="1" smtClean="0">
                <a:latin typeface="+mn-lt"/>
                <a:cs typeface="ＭＳ Ｐゴシック" charset="-128"/>
              </a:rPr>
              <a:t>Bitline</a:t>
            </a:r>
            <a:r>
              <a:rPr lang="en-US" sz="1800" kern="0" dirty="0" smtClean="0">
                <a:latin typeface="+mn-lt"/>
                <a:cs typeface="ＭＳ Ｐゴシック" charset="-128"/>
              </a:rPr>
              <a:t> is set to 3V</a:t>
            </a:r>
          </a:p>
          <a:p>
            <a:pPr marL="342900" lvl="0" indent="-342900" eaLnBrk="1" hangingPunct="1">
              <a:spcBef>
                <a:spcPct val="20000"/>
              </a:spcBef>
              <a:buFontTx/>
              <a:buChar char="•"/>
            </a:pPr>
            <a:r>
              <a:rPr kumimoji="0" lang="en-US" sz="1800" b="0" i="0" u="none" strike="noStrike" kern="0" cap="none" spc="0" normalizeH="0" noProof="0" dirty="0" smtClean="0">
                <a:ln>
                  <a:noFill/>
                </a:ln>
                <a:solidFill>
                  <a:schemeClr val="tx1"/>
                </a:solidFill>
                <a:effectLst/>
                <a:uLnTx/>
                <a:uFillTx/>
                <a:latin typeface="+mn-lt"/>
                <a:ea typeface="ＭＳ Ｐゴシック" charset="-128"/>
                <a:cs typeface="ＭＳ Ｐゴシック" charset="-128"/>
              </a:rPr>
              <a:t>The gate voltage is set to </a:t>
            </a:r>
            <a:r>
              <a:rPr lang="en-US" sz="1800" i="1" dirty="0" smtClean="0"/>
              <a:t>V</a:t>
            </a:r>
            <a:r>
              <a:rPr lang="en-US" sz="1800" i="1" baseline="-25000" dirty="0" smtClean="0"/>
              <a:t>GG</a:t>
            </a:r>
            <a:r>
              <a:rPr kumimoji="0" lang="en-US" sz="1800" b="0" i="0" u="none" strike="noStrike" kern="0" cap="none" spc="0" normalizeH="0" noProof="0" dirty="0" smtClean="0">
                <a:ln>
                  <a:noFill/>
                </a:ln>
                <a:solidFill>
                  <a:schemeClr val="tx1"/>
                </a:solidFill>
                <a:effectLst/>
                <a:uLnTx/>
                <a:uFillTx/>
                <a:latin typeface="+mn-lt"/>
                <a:ea typeface="ＭＳ Ｐゴシック" charset="-128"/>
                <a:cs typeface="ＭＳ Ｐゴシック" charset="-128"/>
              </a:rPr>
              <a:t> =3V</a:t>
            </a:r>
          </a:p>
          <a:p>
            <a:pPr marL="342900" indent="-342900" eaLnBrk="1" hangingPunct="1">
              <a:spcBef>
                <a:spcPct val="20000"/>
              </a:spcBef>
              <a:buFontTx/>
              <a:buChar char="•"/>
            </a:pPr>
            <a:r>
              <a:rPr lang="en-US" sz="1800" kern="0" dirty="0" smtClean="0">
                <a:cs typeface="ＭＳ Ｐゴシック" charset="-128"/>
              </a:rPr>
              <a:t>The </a:t>
            </a:r>
            <a:r>
              <a:rPr lang="en-US" sz="1800" kern="0" dirty="0" err="1" smtClean="0">
                <a:cs typeface="ＭＳ Ｐゴシック" charset="-128"/>
              </a:rPr>
              <a:t>bitline</a:t>
            </a:r>
            <a:r>
              <a:rPr lang="en-US" sz="1800" kern="0" dirty="0" smtClean="0">
                <a:cs typeface="ＭＳ Ｐゴシック" charset="-128"/>
              </a:rPr>
              <a:t> terminal of the </a:t>
            </a:r>
            <a:r>
              <a:rPr lang="en-US" sz="1800" i="1" dirty="0" smtClean="0"/>
              <a:t>M</a:t>
            </a:r>
            <a:r>
              <a:rPr lang="en-US" sz="1800" baseline="-25000" dirty="0" smtClean="0"/>
              <a:t>A</a:t>
            </a:r>
            <a:r>
              <a:rPr lang="en-US" sz="1800" dirty="0" smtClean="0"/>
              <a:t> acts like a </a:t>
            </a:r>
            <a:r>
              <a:rPr lang="en-US" sz="1800" b="1" dirty="0" smtClean="0"/>
              <a:t>drain</a:t>
            </a:r>
            <a:r>
              <a:rPr lang="en-US" sz="1800" dirty="0" smtClean="0"/>
              <a:t>.</a:t>
            </a:r>
            <a:br>
              <a:rPr lang="en-US" sz="1800" dirty="0" smtClean="0"/>
            </a:br>
            <a:r>
              <a:rPr lang="en-US" sz="1800" i="1" dirty="0" smtClean="0"/>
              <a:t> V</a:t>
            </a:r>
            <a:r>
              <a:rPr lang="en-US" sz="1800" i="1" baseline="-25000" dirty="0" smtClean="0"/>
              <a:t>GS </a:t>
            </a:r>
            <a:r>
              <a:rPr lang="en-US" sz="1800" i="1" dirty="0" smtClean="0"/>
              <a:t>=V</a:t>
            </a:r>
            <a:r>
              <a:rPr lang="en-US" sz="1800" i="1" baseline="-25000" dirty="0" smtClean="0"/>
              <a:t>DS</a:t>
            </a:r>
            <a:r>
              <a:rPr lang="en-US" sz="1800" kern="0" dirty="0" smtClean="0">
                <a:cs typeface="ＭＳ Ｐゴシック" charset="-128"/>
              </a:rPr>
              <a:t> </a:t>
            </a:r>
            <a:r>
              <a:rPr lang="en-US" sz="1800" i="1" baseline="-25000" dirty="0" smtClean="0"/>
              <a:t> </a:t>
            </a:r>
            <a:r>
              <a:rPr lang="en-US" sz="1800" kern="0" dirty="0" smtClean="0">
                <a:cs typeface="ＭＳ Ｐゴシック" charset="-128"/>
                <a:sym typeface="Wingdings" pitchFamily="2" charset="2"/>
              </a:rPr>
              <a:t>and </a:t>
            </a:r>
            <a:r>
              <a:rPr lang="en-US" sz="1800" i="1" dirty="0" smtClean="0"/>
              <a:t>M</a:t>
            </a:r>
            <a:r>
              <a:rPr lang="en-US" sz="1800" baseline="-25000" dirty="0" smtClean="0"/>
              <a:t>A</a:t>
            </a:r>
            <a:r>
              <a:rPr lang="en-US" sz="1800" dirty="0" smtClean="0"/>
              <a:t> </a:t>
            </a:r>
            <a:r>
              <a:rPr lang="en-US" sz="1800" kern="0" dirty="0" smtClean="0">
                <a:cs typeface="ＭＳ Ｐゴシック" charset="-128"/>
                <a:sym typeface="Wingdings" pitchFamily="2" charset="2"/>
              </a:rPr>
              <a:t>is set into saturation region</a:t>
            </a:r>
            <a:r>
              <a:rPr lang="en-US" sz="1800" b="1" dirty="0" smtClean="0"/>
              <a:t> </a:t>
            </a:r>
          </a:p>
          <a:p>
            <a:pPr marL="342900" indent="-342900" eaLnBrk="1" hangingPunct="1">
              <a:spcBef>
                <a:spcPct val="20000"/>
              </a:spcBef>
            </a:pPr>
            <a:r>
              <a:rPr lang="en-US" sz="1800" kern="0" dirty="0" smtClean="0">
                <a:cs typeface="ＭＳ Ｐゴシック" charset="-128"/>
              </a:rPr>
              <a:t>	Since </a:t>
            </a:r>
            <a:r>
              <a:rPr lang="en-US" sz="1800" i="1" dirty="0" smtClean="0"/>
              <a:t>V</a:t>
            </a:r>
            <a:r>
              <a:rPr lang="en-US" sz="1800" i="1" baseline="-25000" dirty="0" smtClean="0"/>
              <a:t>GS </a:t>
            </a:r>
            <a:r>
              <a:rPr lang="en-US" sz="1800" kern="0" dirty="0" smtClean="0">
                <a:cs typeface="ＭＳ Ｐゴシック" charset="-128"/>
              </a:rPr>
              <a:t> is determined by </a:t>
            </a:r>
            <a:r>
              <a:rPr lang="en-US" sz="1800" i="1" dirty="0" err="1" smtClean="0"/>
              <a:t>v</a:t>
            </a:r>
            <a:r>
              <a:rPr lang="en-US" sz="1800" i="1" baseline="-25000" dirty="0" err="1" smtClean="0"/>
              <a:t>C</a:t>
            </a:r>
            <a:r>
              <a:rPr lang="en-US" sz="1800" i="1" baseline="-25000" dirty="0" smtClean="0"/>
              <a:t> </a:t>
            </a:r>
            <a:r>
              <a:rPr lang="en-US" sz="1800" dirty="0" smtClean="0"/>
              <a:t>, (</a:t>
            </a:r>
            <a:r>
              <a:rPr lang="en-US" sz="1800" i="1" dirty="0" smtClean="0"/>
              <a:t>V</a:t>
            </a:r>
            <a:r>
              <a:rPr lang="en-US" sz="1800" i="1" baseline="-25000" dirty="0" smtClean="0"/>
              <a:t>GS </a:t>
            </a:r>
            <a:r>
              <a:rPr lang="en-US" sz="1800" i="1" dirty="0" smtClean="0"/>
              <a:t>= V</a:t>
            </a:r>
            <a:r>
              <a:rPr lang="en-US" sz="1800" i="1" baseline="-25000" dirty="0" smtClean="0"/>
              <a:t>GG</a:t>
            </a:r>
            <a:r>
              <a:rPr lang="en-US" sz="1800" i="1" dirty="0" smtClean="0"/>
              <a:t> - </a:t>
            </a:r>
            <a:r>
              <a:rPr lang="en-US" sz="1800" i="1" dirty="0" err="1" smtClean="0"/>
              <a:t>v</a:t>
            </a:r>
            <a:r>
              <a:rPr lang="en-US" sz="1800" i="1" baseline="-25000" dirty="0" err="1" smtClean="0"/>
              <a:t>C</a:t>
            </a:r>
            <a:r>
              <a:rPr lang="en-US" sz="1800" kern="0" dirty="0" smtClean="0">
                <a:cs typeface="ＭＳ Ｐゴシック" charset="-128"/>
              </a:rPr>
              <a:t> ) the further events will depend on the value of </a:t>
            </a:r>
            <a:r>
              <a:rPr lang="en-US" sz="1800" i="1" dirty="0" err="1" smtClean="0"/>
              <a:t>v</a:t>
            </a:r>
            <a:r>
              <a:rPr lang="en-US" sz="1800" i="1" baseline="-25000" dirty="0" err="1" smtClean="0"/>
              <a:t>C</a:t>
            </a:r>
            <a:r>
              <a:rPr lang="en-US" sz="1800" i="1" baseline="-25000" dirty="0" smtClean="0"/>
              <a:t> .</a:t>
            </a:r>
          </a:p>
          <a:p>
            <a:pPr marL="342900" indent="-342900" eaLnBrk="1" hangingPunct="1">
              <a:spcBef>
                <a:spcPct val="20000"/>
              </a:spcBef>
              <a:buFontTx/>
              <a:buChar char="•"/>
            </a:pPr>
            <a:r>
              <a:rPr lang="en-US" sz="1800" kern="0" dirty="0" smtClean="0">
                <a:cs typeface="ＭＳ Ｐゴシック" charset="-128"/>
              </a:rPr>
              <a:t>If </a:t>
            </a:r>
            <a:r>
              <a:rPr lang="en-US" sz="1800" b="1" i="1" dirty="0" err="1" smtClean="0"/>
              <a:t>v</a:t>
            </a:r>
            <a:r>
              <a:rPr lang="en-US" sz="1800" b="1" i="1" baseline="-25000" dirty="0" err="1" smtClean="0"/>
              <a:t>C</a:t>
            </a:r>
            <a:r>
              <a:rPr lang="en-US" sz="1800" b="1" i="1" baseline="-25000" dirty="0" smtClean="0"/>
              <a:t> </a:t>
            </a:r>
            <a:r>
              <a:rPr lang="en-US" sz="1800" dirty="0" smtClean="0"/>
              <a:t>is at the </a:t>
            </a:r>
            <a:r>
              <a:rPr lang="en-US" sz="1800" b="1" dirty="0" smtClean="0"/>
              <a:t>high level </a:t>
            </a:r>
            <a:r>
              <a:rPr lang="en-US" sz="1800" dirty="0" smtClean="0"/>
              <a:t>(will be determined later), </a:t>
            </a:r>
            <a:r>
              <a:rPr lang="en-US" sz="1800" i="1" dirty="0" smtClean="0"/>
              <a:t>M</a:t>
            </a:r>
            <a:r>
              <a:rPr lang="en-US" sz="1800" baseline="-25000" dirty="0" smtClean="0"/>
              <a:t>A</a:t>
            </a:r>
            <a:r>
              <a:rPr lang="en-US" sz="1800" dirty="0" smtClean="0"/>
              <a:t> will not conduct, </a:t>
            </a:r>
            <a:r>
              <a:rPr lang="en-US" sz="1800" i="1" dirty="0" err="1" smtClean="0"/>
              <a:t>i</a:t>
            </a:r>
            <a:r>
              <a:rPr lang="en-US" sz="1800" i="1" baseline="-25000" dirty="0" err="1" smtClean="0"/>
              <a:t>C</a:t>
            </a:r>
            <a:r>
              <a:rPr lang="en-US" sz="1800" dirty="0" smtClean="0"/>
              <a:t> =0, and nothing changes in the circuit – it stays in “1”.</a:t>
            </a:r>
            <a:endParaRPr lang="en-US" sz="1800" kern="0" dirty="0" smtClean="0">
              <a:cs typeface="ＭＳ Ｐゴシック" charset="-128"/>
            </a:endParaRPr>
          </a:p>
          <a:p>
            <a:pPr marL="342900" lvl="0" indent="-342900" eaLnBrk="1" hangingPunct="1">
              <a:spcBef>
                <a:spcPct val="20000"/>
              </a:spcBef>
              <a:buFontTx/>
              <a:buChar char="•"/>
            </a:pPr>
            <a:r>
              <a:rPr lang="en-US" sz="1800" kern="0" dirty="0" smtClean="0">
                <a:cs typeface="ＭＳ Ｐゴシック" charset="-128"/>
              </a:rPr>
              <a:t>If </a:t>
            </a:r>
            <a:r>
              <a:rPr lang="en-US" sz="1800" b="1" i="1" dirty="0" err="1" smtClean="0"/>
              <a:t>v</a:t>
            </a:r>
            <a:r>
              <a:rPr lang="en-US" sz="1800" b="1" i="1" baseline="-25000" dirty="0" err="1" smtClean="0"/>
              <a:t>C</a:t>
            </a:r>
            <a:r>
              <a:rPr lang="en-US" sz="1800" b="1" i="1" baseline="-25000" dirty="0" smtClean="0"/>
              <a:t> </a:t>
            </a:r>
            <a:r>
              <a:rPr lang="en-US" sz="1800" b="1" dirty="0" smtClean="0"/>
              <a:t>=0</a:t>
            </a:r>
            <a:r>
              <a:rPr lang="en-US" sz="1800" dirty="0" smtClean="0"/>
              <a:t> (cell is in “0”) or is so small that </a:t>
            </a:r>
            <a:br>
              <a:rPr lang="en-US" sz="1800" dirty="0" smtClean="0"/>
            </a:br>
            <a:r>
              <a:rPr lang="en-US" sz="1800" i="1" dirty="0" smtClean="0"/>
              <a:t>V</a:t>
            </a:r>
            <a:r>
              <a:rPr lang="en-US" sz="1800" i="1" baseline="-25000" dirty="0" smtClean="0"/>
              <a:t>GS </a:t>
            </a:r>
            <a:r>
              <a:rPr lang="en-US" sz="1800" i="1" dirty="0" smtClean="0"/>
              <a:t>&gt; V</a:t>
            </a:r>
            <a:r>
              <a:rPr lang="en-US" sz="1800" i="1" baseline="-25000" dirty="0" smtClean="0"/>
              <a:t>TN  </a:t>
            </a:r>
            <a:r>
              <a:rPr lang="en-US" sz="1800" i="1" dirty="0" smtClean="0"/>
              <a:t>, </a:t>
            </a:r>
            <a:r>
              <a:rPr lang="en-US" sz="1800" dirty="0" smtClean="0"/>
              <a:t>then </a:t>
            </a:r>
            <a:r>
              <a:rPr lang="en-US" sz="1800" i="1" dirty="0" smtClean="0"/>
              <a:t>M</a:t>
            </a:r>
            <a:r>
              <a:rPr lang="en-US" sz="1800" baseline="-25000" dirty="0" smtClean="0"/>
              <a:t>A</a:t>
            </a:r>
            <a:r>
              <a:rPr lang="en-US" sz="1800" dirty="0" smtClean="0"/>
              <a:t> will conduct and current </a:t>
            </a:r>
            <a:r>
              <a:rPr lang="en-US" sz="1800" i="1" dirty="0" err="1" smtClean="0"/>
              <a:t>i</a:t>
            </a:r>
            <a:r>
              <a:rPr lang="en-US" sz="1800" i="1" baseline="-25000" dirty="0" err="1" smtClean="0"/>
              <a:t>C</a:t>
            </a:r>
            <a:r>
              <a:rPr lang="en-US" sz="1800" dirty="0" smtClean="0"/>
              <a:t> will charge the capacitor until </a:t>
            </a:r>
            <a:r>
              <a:rPr lang="en-US" sz="1800" i="1" dirty="0" err="1" smtClean="0"/>
              <a:t>v</a:t>
            </a:r>
            <a:r>
              <a:rPr lang="en-US" sz="1800" i="1" baseline="-25000" dirty="0" err="1" smtClean="0"/>
              <a:t>C</a:t>
            </a:r>
            <a:r>
              <a:rPr lang="en-US" sz="1800" i="1" baseline="-25000" dirty="0" smtClean="0"/>
              <a:t> </a:t>
            </a:r>
            <a:r>
              <a:rPr lang="en-US" sz="1800" dirty="0" smtClean="0"/>
              <a:t> reaches the value at which the current will stop. </a:t>
            </a:r>
          </a:p>
          <a:p>
            <a:pPr marL="342900" lvl="0" indent="-342900" eaLnBrk="1" hangingPunct="1">
              <a:spcBef>
                <a:spcPct val="20000"/>
              </a:spcBef>
            </a:pPr>
            <a:endParaRPr lang="en-US" sz="1800" kern="0" dirty="0" smtClean="0">
              <a:latin typeface="+mn-lt"/>
              <a:cs typeface="ＭＳ Ｐゴシック" charset="-128"/>
            </a:endParaRPr>
          </a:p>
          <a:p>
            <a:pPr marL="342900" lvl="0" indent="-342900" eaLnBrk="1" hangingPunct="1">
              <a:spcBef>
                <a:spcPct val="20000"/>
              </a:spcBef>
            </a:pPr>
            <a:endParaRPr lang="en-US" sz="1800" kern="0" dirty="0" smtClean="0">
              <a:latin typeface="+mn-lt"/>
              <a:cs typeface="ＭＳ Ｐゴシック" charset="-128"/>
            </a:endParaRPr>
          </a:p>
        </p:txBody>
      </p:sp>
      <p:sp>
        <p:nvSpPr>
          <p:cNvPr id="20" name="TextBox 19"/>
          <p:cNvSpPr txBox="1"/>
          <p:nvPr/>
        </p:nvSpPr>
        <p:spPr>
          <a:xfrm>
            <a:off x="5516130" y="884664"/>
            <a:ext cx="611065" cy="461665"/>
          </a:xfrm>
          <a:prstGeom prst="rect">
            <a:avLst/>
          </a:prstGeom>
          <a:solidFill>
            <a:srgbClr val="FFC000"/>
          </a:solidFill>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dirty="0" smtClean="0"/>
              <a:t>“1”</a:t>
            </a:r>
            <a:endParaRPr lang="en-US" dirty="0"/>
          </a:p>
        </p:txBody>
      </p:sp>
      <p:sp>
        <p:nvSpPr>
          <p:cNvPr id="21" name="Bent-Up Arrow 20"/>
          <p:cNvSpPr/>
          <p:nvPr/>
        </p:nvSpPr>
        <p:spPr bwMode="auto">
          <a:xfrm flipV="1">
            <a:off x="6248400" y="1066800"/>
            <a:ext cx="685800" cy="381000"/>
          </a:xfrm>
          <a:prstGeom prst="bentUp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3" name="Rectangle 2"/>
          <p:cNvSpPr>
            <a:spLocks noGrp="1" noChangeArrowheads="1"/>
          </p:cNvSpPr>
          <p:nvPr>
            <p:ph type="title"/>
          </p:nvPr>
        </p:nvSpPr>
        <p:spPr>
          <a:xfrm>
            <a:off x="685800" y="0"/>
            <a:ext cx="7772400" cy="762000"/>
          </a:xfrm>
        </p:spPr>
        <p:txBody>
          <a:bodyPr/>
          <a:lstStyle/>
          <a:p>
            <a:pPr eaLnBrk="1" hangingPunct="1"/>
            <a:r>
              <a:rPr lang="en-US" dirty="0" smtClean="0"/>
              <a:t>The Write Operation in a 1-T Cell</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4"/>
          <p:cNvSpPr>
            <a:spLocks noGrp="1"/>
          </p:cNvSpPr>
          <p:nvPr>
            <p:ph type="ftr" sz="quarter" idx="11"/>
          </p:nvPr>
        </p:nvSpPr>
        <p:spPr>
          <a:noFill/>
        </p:spPr>
        <p:txBody>
          <a:bodyPr/>
          <a:lstStyle/>
          <a:p>
            <a:r>
              <a:rPr lang="en-US" smtClean="0">
                <a:ea typeface="ＭＳ Ｐゴシック" charset="-128"/>
              </a:rPr>
              <a:t>NJIT   ECE 271   Dr. Serhiy Levkov</a:t>
            </a:r>
          </a:p>
        </p:txBody>
      </p:sp>
      <p:sp>
        <p:nvSpPr>
          <p:cNvPr id="14339" name="Slide Number Placeholder 5"/>
          <p:cNvSpPr>
            <a:spLocks noGrp="1"/>
          </p:cNvSpPr>
          <p:nvPr>
            <p:ph type="sldNum" sz="quarter" idx="12"/>
          </p:nvPr>
        </p:nvSpPr>
        <p:spPr>
          <a:noFill/>
        </p:spPr>
        <p:txBody>
          <a:bodyPr/>
          <a:lstStyle/>
          <a:p>
            <a:r>
              <a:rPr lang="en-US" smtClean="0"/>
              <a:t> Topic 9</a:t>
            </a:r>
            <a:r>
              <a:rPr lang="en-US" b="1" smtClean="0"/>
              <a:t> - </a:t>
            </a:r>
            <a:fld id="{28498B33-B632-44EB-AE81-B1709C41AC87}" type="slidenum">
              <a:rPr lang="en-US" b="1" smtClean="0"/>
              <a:pPr/>
              <a:t>6</a:t>
            </a:fld>
            <a:endParaRPr lang="en-US" b="1" smtClean="0"/>
          </a:p>
        </p:txBody>
      </p:sp>
      <p:sp>
        <p:nvSpPr>
          <p:cNvPr id="14340" name="Rectangle 2"/>
          <p:cNvSpPr>
            <a:spLocks noGrp="1" noChangeArrowheads="1"/>
          </p:cNvSpPr>
          <p:nvPr>
            <p:ph type="title"/>
          </p:nvPr>
        </p:nvSpPr>
        <p:spPr>
          <a:xfrm>
            <a:off x="685800" y="0"/>
            <a:ext cx="7772400" cy="990600"/>
          </a:xfrm>
        </p:spPr>
        <p:txBody>
          <a:bodyPr/>
          <a:lstStyle/>
          <a:p>
            <a:pPr eaLnBrk="1" hangingPunct="1"/>
            <a:r>
              <a:rPr lang="en-US" smtClean="0"/>
              <a:t>Static Memory Cells</a:t>
            </a:r>
          </a:p>
        </p:txBody>
      </p:sp>
      <p:sp>
        <p:nvSpPr>
          <p:cNvPr id="14341" name="Rectangle 3"/>
          <p:cNvSpPr>
            <a:spLocks noGrp="1" noChangeArrowheads="1"/>
          </p:cNvSpPr>
          <p:nvPr>
            <p:ph type="body" idx="1"/>
          </p:nvPr>
        </p:nvSpPr>
        <p:spPr>
          <a:xfrm>
            <a:off x="609600" y="914400"/>
            <a:ext cx="7772400" cy="2057400"/>
          </a:xfrm>
        </p:spPr>
        <p:txBody>
          <a:bodyPr/>
          <a:lstStyle/>
          <a:p>
            <a:pPr eaLnBrk="1" hangingPunct="1">
              <a:lnSpc>
                <a:spcPct val="90000"/>
              </a:lnSpc>
            </a:pPr>
            <a:r>
              <a:rPr lang="en-US" sz="1800" dirty="0" smtClean="0"/>
              <a:t>There are two types of basic electronic storage elements – latch and flip-flop.</a:t>
            </a:r>
          </a:p>
          <a:p>
            <a:pPr eaLnBrk="1" hangingPunct="1">
              <a:lnSpc>
                <a:spcPct val="90000"/>
              </a:lnSpc>
            </a:pPr>
            <a:r>
              <a:rPr lang="en-US" sz="1800" dirty="0" smtClean="0"/>
              <a:t>The </a:t>
            </a:r>
            <a:r>
              <a:rPr lang="en-US" sz="1800" b="1" dirty="0" smtClean="0"/>
              <a:t>latch</a:t>
            </a:r>
            <a:r>
              <a:rPr lang="en-US" sz="1800" dirty="0" smtClean="0"/>
              <a:t> - a memory cell built from two feedback connected inverters</a:t>
            </a:r>
          </a:p>
          <a:p>
            <a:pPr eaLnBrk="1" hangingPunct="1">
              <a:lnSpc>
                <a:spcPct val="90000"/>
              </a:lnSpc>
            </a:pPr>
            <a:r>
              <a:rPr lang="en-US" sz="1800" dirty="0" smtClean="0"/>
              <a:t>The </a:t>
            </a:r>
            <a:r>
              <a:rPr lang="en-US" sz="1800" b="1" dirty="0" smtClean="0"/>
              <a:t>set-reset flip-flop (RS-FF) - </a:t>
            </a:r>
            <a:r>
              <a:rPr lang="en-US" sz="1800" dirty="0" smtClean="0"/>
              <a:t>a memory cell built from two feedback connected NOR or NAND gates.</a:t>
            </a:r>
          </a:p>
        </p:txBody>
      </p:sp>
      <p:pic>
        <p:nvPicPr>
          <p:cNvPr id="14342" name="Picture 8"/>
          <p:cNvPicPr>
            <a:picLocks noChangeAspect="1" noChangeArrowheads="1"/>
          </p:cNvPicPr>
          <p:nvPr/>
        </p:nvPicPr>
        <p:blipFill>
          <a:blip r:embed="rId2"/>
          <a:srcRect/>
          <a:stretch>
            <a:fillRect/>
          </a:stretch>
        </p:blipFill>
        <p:spPr bwMode="auto">
          <a:xfrm>
            <a:off x="1066800" y="2971800"/>
            <a:ext cx="2667000" cy="1447800"/>
          </a:xfrm>
          <a:prstGeom prst="rect">
            <a:avLst/>
          </a:prstGeom>
          <a:noFill/>
          <a:ln w="9525">
            <a:noFill/>
            <a:miter lim="800000"/>
            <a:headEnd/>
            <a:tailEnd/>
          </a:ln>
        </p:spPr>
      </p:pic>
      <p:pic>
        <p:nvPicPr>
          <p:cNvPr id="14343" name="Picture 9"/>
          <p:cNvPicPr>
            <a:picLocks noChangeAspect="1" noChangeArrowheads="1"/>
          </p:cNvPicPr>
          <p:nvPr/>
        </p:nvPicPr>
        <p:blipFill>
          <a:blip r:embed="rId3"/>
          <a:srcRect/>
          <a:stretch>
            <a:fillRect/>
          </a:stretch>
        </p:blipFill>
        <p:spPr bwMode="auto">
          <a:xfrm>
            <a:off x="1219200" y="4419600"/>
            <a:ext cx="2233613" cy="1752600"/>
          </a:xfrm>
          <a:prstGeom prst="rect">
            <a:avLst/>
          </a:prstGeom>
          <a:noFill/>
          <a:ln w="9525">
            <a:noFill/>
            <a:miter lim="800000"/>
            <a:headEnd/>
            <a:tailEnd/>
          </a:ln>
        </p:spPr>
      </p:pic>
      <p:pic>
        <p:nvPicPr>
          <p:cNvPr id="14344" name="Picture 10"/>
          <p:cNvPicPr>
            <a:picLocks noChangeAspect="1" noChangeArrowheads="1"/>
          </p:cNvPicPr>
          <p:nvPr/>
        </p:nvPicPr>
        <p:blipFill>
          <a:blip r:embed="rId4"/>
          <a:srcRect/>
          <a:stretch>
            <a:fillRect/>
          </a:stretch>
        </p:blipFill>
        <p:spPr bwMode="auto">
          <a:xfrm>
            <a:off x="5334000" y="2819400"/>
            <a:ext cx="2362200" cy="1609725"/>
          </a:xfrm>
          <a:prstGeom prst="rect">
            <a:avLst/>
          </a:prstGeom>
          <a:noFill/>
          <a:ln w="9525">
            <a:noFill/>
            <a:miter lim="800000"/>
            <a:headEnd/>
            <a:tailEnd/>
          </a:ln>
        </p:spPr>
      </p:pic>
      <p:pic>
        <p:nvPicPr>
          <p:cNvPr id="14345" name="Picture 11"/>
          <p:cNvPicPr>
            <a:picLocks noChangeAspect="1" noChangeArrowheads="1"/>
          </p:cNvPicPr>
          <p:nvPr/>
        </p:nvPicPr>
        <p:blipFill>
          <a:blip r:embed="rId5"/>
          <a:srcRect/>
          <a:stretch>
            <a:fillRect/>
          </a:stretch>
        </p:blipFill>
        <p:spPr bwMode="auto">
          <a:xfrm>
            <a:off x="5410200" y="4572000"/>
            <a:ext cx="2224088" cy="1600200"/>
          </a:xfrm>
          <a:prstGeom prst="rect">
            <a:avLst/>
          </a:prstGeom>
          <a:noFill/>
          <a:ln w="9525">
            <a:noFill/>
            <a:miter lim="800000"/>
            <a:headEnd/>
            <a:tailEnd/>
          </a:ln>
        </p:spPr>
      </p:pic>
      <p:sp>
        <p:nvSpPr>
          <p:cNvPr id="12" name="Rectangle 3"/>
          <p:cNvSpPr txBox="1">
            <a:spLocks noChangeArrowheads="1"/>
          </p:cNvSpPr>
          <p:nvPr/>
        </p:nvSpPr>
        <p:spPr bwMode="auto">
          <a:xfrm>
            <a:off x="1676400" y="6248400"/>
            <a:ext cx="6705600" cy="228600"/>
          </a:xfrm>
          <a:prstGeom prst="rect">
            <a:avLst/>
          </a:prstGeom>
          <a:noFill/>
          <a:ln w="9525">
            <a:noFill/>
            <a:miter lim="800000"/>
            <a:headEnd/>
            <a:tailEnd/>
          </a:ln>
        </p:spPr>
        <p:txBody>
          <a:bodyPr/>
          <a:lstStyle/>
          <a:p>
            <a:pPr marL="342900" indent="-342900" eaLnBrk="1" hangingPunct="1">
              <a:lnSpc>
                <a:spcPct val="90000"/>
              </a:lnSpc>
              <a:spcBef>
                <a:spcPct val="20000"/>
              </a:spcBef>
              <a:defRPr/>
            </a:pPr>
            <a:r>
              <a:rPr lang="en-US" sz="1600" kern="0" dirty="0">
                <a:latin typeface="+mn-lt"/>
                <a:cs typeface="ＭＳ Ｐゴシック" charset="-128"/>
              </a:rPr>
              <a:t>Latch                                                                             </a:t>
            </a:r>
            <a:r>
              <a:rPr lang="en-US" sz="1600" kern="0" dirty="0" smtClean="0">
                <a:latin typeface="+mn-lt"/>
                <a:cs typeface="ＭＳ Ｐゴシック" charset="-128"/>
              </a:rPr>
              <a:t>Flip-Flop</a:t>
            </a:r>
            <a:endParaRPr lang="en-US" sz="1600" kern="0" dirty="0">
              <a:latin typeface="+mn-lt"/>
              <a:cs typeface="ＭＳ Ｐゴシック" charset="-128"/>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4"/>
          <p:cNvSpPr>
            <a:spLocks noGrp="1"/>
          </p:cNvSpPr>
          <p:nvPr>
            <p:ph type="ftr" sz="quarter" idx="11"/>
          </p:nvPr>
        </p:nvSpPr>
        <p:spPr>
          <a:noFill/>
        </p:spPr>
        <p:txBody>
          <a:bodyPr/>
          <a:lstStyle/>
          <a:p>
            <a:r>
              <a:rPr lang="en-US" smtClean="0">
                <a:ea typeface="ＭＳ Ｐゴシック" charset="-128"/>
              </a:rPr>
              <a:t>NJIT   ECE 271   Dr. Serhiy Levkov</a:t>
            </a:r>
          </a:p>
        </p:txBody>
      </p:sp>
      <p:sp>
        <p:nvSpPr>
          <p:cNvPr id="23555" name="Slide Number Placeholder 5"/>
          <p:cNvSpPr>
            <a:spLocks noGrp="1"/>
          </p:cNvSpPr>
          <p:nvPr>
            <p:ph type="sldNum" sz="quarter" idx="12"/>
          </p:nvPr>
        </p:nvSpPr>
        <p:spPr>
          <a:noFill/>
        </p:spPr>
        <p:txBody>
          <a:bodyPr/>
          <a:lstStyle/>
          <a:p>
            <a:r>
              <a:rPr lang="en-US" smtClean="0"/>
              <a:t> Topic 9</a:t>
            </a:r>
            <a:r>
              <a:rPr lang="en-US" b="1" smtClean="0"/>
              <a:t> - </a:t>
            </a:r>
            <a:fld id="{843BB18D-DA33-486C-8477-D4E5DA6C7B95}" type="slidenum">
              <a:rPr lang="en-US" b="1" smtClean="0"/>
              <a:pPr/>
              <a:t>60</a:t>
            </a:fld>
            <a:endParaRPr lang="en-US" b="1" smtClean="0"/>
          </a:p>
        </p:txBody>
      </p:sp>
      <p:pic>
        <p:nvPicPr>
          <p:cNvPr id="23560" name="Picture 8" descr="jae20990_0817a"/>
          <p:cNvPicPr>
            <a:picLocks noChangeAspect="1" noChangeArrowheads="1"/>
          </p:cNvPicPr>
          <p:nvPr/>
        </p:nvPicPr>
        <p:blipFill>
          <a:blip r:embed="rId2">
            <a:lum bright="-18000" contrast="48000"/>
          </a:blip>
          <a:srcRect/>
          <a:stretch>
            <a:fillRect/>
          </a:stretch>
        </p:blipFill>
        <p:spPr bwMode="auto">
          <a:xfrm>
            <a:off x="5616498" y="1793875"/>
            <a:ext cx="2971800" cy="2397125"/>
          </a:xfrm>
          <a:prstGeom prst="rect">
            <a:avLst/>
          </a:prstGeom>
          <a:noFill/>
          <a:ln w="9525">
            <a:noFill/>
            <a:miter lim="800000"/>
            <a:headEnd/>
            <a:tailEnd/>
          </a:ln>
        </p:spPr>
      </p:pic>
      <p:sp>
        <p:nvSpPr>
          <p:cNvPr id="11" name="Rounded Rectangle 10"/>
          <p:cNvSpPr/>
          <p:nvPr/>
        </p:nvSpPr>
        <p:spPr bwMode="auto">
          <a:xfrm>
            <a:off x="6614532" y="2548056"/>
            <a:ext cx="249012" cy="204438"/>
          </a:xfrm>
          <a:prstGeom prst="round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3" name="Rounded Rectangle 12"/>
          <p:cNvSpPr/>
          <p:nvPr/>
        </p:nvSpPr>
        <p:spPr bwMode="auto">
          <a:xfrm>
            <a:off x="7315200" y="2548056"/>
            <a:ext cx="249012" cy="204438"/>
          </a:xfrm>
          <a:prstGeom prst="round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7" name="TextBox 16"/>
          <p:cNvSpPr txBox="1"/>
          <p:nvPr/>
        </p:nvSpPr>
        <p:spPr>
          <a:xfrm>
            <a:off x="7889478" y="2470008"/>
            <a:ext cx="949722" cy="307777"/>
          </a:xfrm>
          <a:prstGeom prst="rect">
            <a:avLst/>
          </a:prstGeom>
          <a:solidFill>
            <a:schemeClr val="bg1"/>
          </a:solidFill>
        </p:spPr>
        <p:txBody>
          <a:bodyPr wrap="square" rtlCol="0">
            <a:spAutoFit/>
          </a:bodyPr>
          <a:lstStyle/>
          <a:p>
            <a:r>
              <a:rPr lang="en-US" sz="1400" b="1" i="1" dirty="0" err="1" smtClean="0"/>
              <a:t>v</a:t>
            </a:r>
            <a:r>
              <a:rPr lang="en-US" sz="1400" b="1" i="1" baseline="-25000" dirty="0" err="1" smtClean="0"/>
              <a:t>C</a:t>
            </a:r>
            <a:r>
              <a:rPr lang="en-US" sz="1400" b="1" i="1" baseline="-25000" dirty="0" smtClean="0"/>
              <a:t> </a:t>
            </a:r>
            <a:r>
              <a:rPr lang="en-US" sz="1400" b="1" dirty="0" smtClean="0"/>
              <a:t>=3-</a:t>
            </a:r>
            <a:r>
              <a:rPr lang="en-US" sz="1400" b="1" i="1" dirty="0" smtClean="0"/>
              <a:t> V</a:t>
            </a:r>
            <a:r>
              <a:rPr lang="en-US" sz="1400" b="1" i="1" baseline="-25000" dirty="0" smtClean="0"/>
              <a:t>TN</a:t>
            </a:r>
            <a:endParaRPr lang="en-US" sz="1400" b="1" dirty="0"/>
          </a:p>
        </p:txBody>
      </p:sp>
      <p:sp>
        <p:nvSpPr>
          <p:cNvPr id="18" name="TextBox 17"/>
          <p:cNvSpPr txBox="1"/>
          <p:nvPr/>
        </p:nvSpPr>
        <p:spPr>
          <a:xfrm>
            <a:off x="6324600" y="2854710"/>
            <a:ext cx="533400" cy="307777"/>
          </a:xfrm>
          <a:prstGeom prst="rect">
            <a:avLst/>
          </a:prstGeom>
          <a:solidFill>
            <a:schemeClr val="bg1"/>
          </a:solidFill>
        </p:spPr>
        <p:txBody>
          <a:bodyPr wrap="square" rtlCol="0">
            <a:spAutoFit/>
          </a:bodyPr>
          <a:lstStyle/>
          <a:p>
            <a:r>
              <a:rPr lang="en-US" sz="1400" b="1" i="1" dirty="0" err="1" smtClean="0"/>
              <a:t>i</a:t>
            </a:r>
            <a:r>
              <a:rPr lang="en-US" sz="1400" b="1" i="1" baseline="-25000" dirty="0" err="1" smtClean="0"/>
              <a:t>C</a:t>
            </a:r>
            <a:r>
              <a:rPr lang="en-US" sz="1400" b="1" i="1" baseline="-25000" dirty="0" smtClean="0"/>
              <a:t> </a:t>
            </a:r>
            <a:r>
              <a:rPr lang="en-US" sz="1400" b="1" dirty="0" smtClean="0"/>
              <a:t>=0</a:t>
            </a:r>
            <a:endParaRPr lang="en-US" sz="1400" b="1" dirty="0"/>
          </a:p>
        </p:txBody>
      </p:sp>
      <p:sp>
        <p:nvSpPr>
          <p:cNvPr id="19" name="TextBox 18"/>
          <p:cNvSpPr txBox="1"/>
          <p:nvPr/>
        </p:nvSpPr>
        <p:spPr>
          <a:xfrm>
            <a:off x="7357944" y="2849136"/>
            <a:ext cx="533400" cy="307777"/>
          </a:xfrm>
          <a:prstGeom prst="rect">
            <a:avLst/>
          </a:prstGeom>
          <a:solidFill>
            <a:schemeClr val="bg1"/>
          </a:solidFill>
        </p:spPr>
        <p:txBody>
          <a:bodyPr wrap="square" rtlCol="0">
            <a:spAutoFit/>
          </a:bodyPr>
          <a:lstStyle/>
          <a:p>
            <a:r>
              <a:rPr lang="en-US" sz="1400" b="1" i="1" dirty="0" err="1" smtClean="0"/>
              <a:t>i</a:t>
            </a:r>
            <a:r>
              <a:rPr lang="en-US" sz="1400" b="1" i="1" baseline="-25000" dirty="0" err="1" smtClean="0"/>
              <a:t>C</a:t>
            </a:r>
            <a:r>
              <a:rPr lang="en-US" sz="1400" b="1" dirty="0" smtClean="0"/>
              <a:t>=0</a:t>
            </a:r>
            <a:endParaRPr lang="en-US" sz="1400" b="1" dirty="0"/>
          </a:p>
        </p:txBody>
      </p:sp>
      <p:sp>
        <p:nvSpPr>
          <p:cNvPr id="21" name="TextBox 20"/>
          <p:cNvSpPr txBox="1"/>
          <p:nvPr/>
        </p:nvSpPr>
        <p:spPr>
          <a:xfrm>
            <a:off x="7181047" y="3429000"/>
            <a:ext cx="611065" cy="461665"/>
          </a:xfrm>
          <a:prstGeom prst="rect">
            <a:avLst/>
          </a:prstGeom>
          <a:solidFill>
            <a:srgbClr val="00B050"/>
          </a:solidFill>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dirty="0" smtClean="0"/>
              <a:t>“1”</a:t>
            </a:r>
            <a:endParaRPr lang="en-US" dirty="0"/>
          </a:p>
        </p:txBody>
      </p:sp>
      <p:sp>
        <p:nvSpPr>
          <p:cNvPr id="23" name="Rectangle 3"/>
          <p:cNvSpPr txBox="1">
            <a:spLocks noChangeArrowheads="1"/>
          </p:cNvSpPr>
          <p:nvPr/>
        </p:nvSpPr>
        <p:spPr bwMode="auto">
          <a:xfrm>
            <a:off x="304800" y="685800"/>
            <a:ext cx="5181600" cy="5867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pPr>
            <a:r>
              <a:rPr kumimoji="0" lang="en-US" sz="1800" b="1"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Storing a</a:t>
            </a:r>
            <a:r>
              <a:rPr kumimoji="0" lang="en-US" sz="1800" b="1" i="0" u="none" strike="noStrike" kern="0" cap="none" spc="0" normalizeH="0" noProof="0" dirty="0" smtClean="0">
                <a:ln>
                  <a:noFill/>
                </a:ln>
                <a:solidFill>
                  <a:schemeClr val="tx1"/>
                </a:solidFill>
                <a:effectLst/>
                <a:uLnTx/>
                <a:uFillTx/>
                <a:latin typeface="+mn-lt"/>
                <a:ea typeface="ＭＳ Ｐゴシック" charset="-128"/>
                <a:cs typeface="ＭＳ Ｐゴシック" charset="-128"/>
              </a:rPr>
              <a:t> “1”</a:t>
            </a:r>
          </a:p>
          <a:p>
            <a:pPr marL="342900" lvl="0" indent="-342900" eaLnBrk="1" hangingPunct="1">
              <a:spcBef>
                <a:spcPct val="20000"/>
              </a:spcBef>
              <a:buFontTx/>
              <a:buChar char="•"/>
            </a:pPr>
            <a:r>
              <a:rPr lang="en-US" sz="1800" kern="0" dirty="0" err="1" smtClean="0">
                <a:latin typeface="+mn-lt"/>
                <a:cs typeface="ＭＳ Ｐゴシック" charset="-128"/>
              </a:rPr>
              <a:t>Bitline</a:t>
            </a:r>
            <a:r>
              <a:rPr lang="en-US" sz="1800" kern="0" dirty="0" smtClean="0">
                <a:latin typeface="+mn-lt"/>
                <a:cs typeface="ＭＳ Ｐゴシック" charset="-128"/>
              </a:rPr>
              <a:t> is set to 3V</a:t>
            </a:r>
          </a:p>
          <a:p>
            <a:pPr marL="342900" lvl="0" indent="-342900" eaLnBrk="1" hangingPunct="1">
              <a:spcBef>
                <a:spcPct val="20000"/>
              </a:spcBef>
              <a:buFontTx/>
              <a:buChar char="•"/>
            </a:pPr>
            <a:r>
              <a:rPr kumimoji="0" lang="en-US" sz="1800" b="0" i="0" u="none" strike="noStrike" kern="0" cap="none" spc="0" normalizeH="0" noProof="0" dirty="0" smtClean="0">
                <a:ln>
                  <a:noFill/>
                </a:ln>
                <a:solidFill>
                  <a:schemeClr val="tx1"/>
                </a:solidFill>
                <a:effectLst/>
                <a:uLnTx/>
                <a:uFillTx/>
                <a:latin typeface="+mn-lt"/>
                <a:ea typeface="ＭＳ Ｐゴシック" charset="-128"/>
                <a:cs typeface="ＭＳ Ｐゴシック" charset="-128"/>
              </a:rPr>
              <a:t>The gate voltage is set to </a:t>
            </a:r>
            <a:r>
              <a:rPr lang="en-US" sz="1800" i="1" dirty="0" smtClean="0"/>
              <a:t>V</a:t>
            </a:r>
            <a:r>
              <a:rPr lang="en-US" sz="1800" i="1" baseline="-25000" dirty="0" smtClean="0"/>
              <a:t>GG</a:t>
            </a:r>
            <a:r>
              <a:rPr kumimoji="0" lang="en-US" sz="1800" b="0" i="0" u="none" strike="noStrike" kern="0" cap="none" spc="0" normalizeH="0" noProof="0" dirty="0" smtClean="0">
                <a:ln>
                  <a:noFill/>
                </a:ln>
                <a:solidFill>
                  <a:schemeClr val="tx1"/>
                </a:solidFill>
                <a:effectLst/>
                <a:uLnTx/>
                <a:uFillTx/>
                <a:latin typeface="+mn-lt"/>
                <a:ea typeface="ＭＳ Ｐゴシック" charset="-128"/>
                <a:cs typeface="ＭＳ Ｐゴシック" charset="-128"/>
              </a:rPr>
              <a:t> =3V</a:t>
            </a:r>
          </a:p>
          <a:p>
            <a:pPr marL="342900" indent="-342900" eaLnBrk="1" hangingPunct="1">
              <a:spcBef>
                <a:spcPct val="20000"/>
              </a:spcBef>
              <a:buFontTx/>
              <a:buChar char="•"/>
            </a:pPr>
            <a:r>
              <a:rPr lang="en-US" sz="1800" kern="0" dirty="0" smtClean="0">
                <a:cs typeface="ＭＳ Ｐゴシック" charset="-128"/>
              </a:rPr>
              <a:t>The </a:t>
            </a:r>
            <a:r>
              <a:rPr lang="en-US" sz="1800" kern="0" dirty="0" err="1" smtClean="0">
                <a:cs typeface="ＭＳ Ｐゴシック" charset="-128"/>
              </a:rPr>
              <a:t>bitline</a:t>
            </a:r>
            <a:r>
              <a:rPr lang="en-US" sz="1800" kern="0" dirty="0" smtClean="0">
                <a:cs typeface="ＭＳ Ｐゴシック" charset="-128"/>
              </a:rPr>
              <a:t> terminal of the </a:t>
            </a:r>
            <a:r>
              <a:rPr lang="en-US" sz="1800" i="1" dirty="0" smtClean="0"/>
              <a:t>M</a:t>
            </a:r>
            <a:r>
              <a:rPr lang="en-US" sz="1800" baseline="-25000" dirty="0" smtClean="0"/>
              <a:t>A</a:t>
            </a:r>
            <a:r>
              <a:rPr lang="en-US" sz="1800" dirty="0" smtClean="0"/>
              <a:t> acts like a </a:t>
            </a:r>
            <a:r>
              <a:rPr lang="en-US" sz="1800" b="1" dirty="0" smtClean="0"/>
              <a:t>drain</a:t>
            </a:r>
            <a:r>
              <a:rPr lang="en-US" sz="1800" dirty="0" smtClean="0"/>
              <a:t>.</a:t>
            </a:r>
            <a:br>
              <a:rPr lang="en-US" sz="1800" dirty="0" smtClean="0"/>
            </a:br>
            <a:r>
              <a:rPr lang="en-US" sz="1800" i="1" dirty="0" smtClean="0"/>
              <a:t> V</a:t>
            </a:r>
            <a:r>
              <a:rPr lang="en-US" sz="1800" i="1" baseline="-25000" dirty="0" smtClean="0"/>
              <a:t>GS </a:t>
            </a:r>
            <a:r>
              <a:rPr lang="en-US" sz="1800" i="1" dirty="0" smtClean="0"/>
              <a:t>=V</a:t>
            </a:r>
            <a:r>
              <a:rPr lang="en-US" sz="1800" i="1" baseline="-25000" dirty="0" smtClean="0"/>
              <a:t>DS</a:t>
            </a:r>
            <a:r>
              <a:rPr lang="en-US" sz="1800" kern="0" dirty="0" smtClean="0">
                <a:cs typeface="ＭＳ Ｐゴシック" charset="-128"/>
              </a:rPr>
              <a:t> </a:t>
            </a:r>
            <a:r>
              <a:rPr lang="en-US" sz="1800" i="1" baseline="-25000" dirty="0" smtClean="0"/>
              <a:t> </a:t>
            </a:r>
            <a:r>
              <a:rPr lang="en-US" sz="1800" kern="0" dirty="0" smtClean="0">
                <a:cs typeface="ＭＳ Ｐゴシック" charset="-128"/>
                <a:sym typeface="Wingdings" pitchFamily="2" charset="2"/>
              </a:rPr>
              <a:t>and </a:t>
            </a:r>
            <a:r>
              <a:rPr lang="en-US" sz="1800" i="1" dirty="0" smtClean="0"/>
              <a:t>M</a:t>
            </a:r>
            <a:r>
              <a:rPr lang="en-US" sz="1800" baseline="-25000" dirty="0" smtClean="0"/>
              <a:t>A</a:t>
            </a:r>
            <a:r>
              <a:rPr lang="en-US" sz="1800" dirty="0" smtClean="0"/>
              <a:t> </a:t>
            </a:r>
            <a:r>
              <a:rPr lang="en-US" sz="1800" kern="0" dirty="0" smtClean="0">
                <a:cs typeface="ＭＳ Ｐゴシック" charset="-128"/>
                <a:sym typeface="Wingdings" pitchFamily="2" charset="2"/>
              </a:rPr>
              <a:t>is set into saturation region</a:t>
            </a:r>
            <a:r>
              <a:rPr lang="en-US" sz="1800" b="1" dirty="0" smtClean="0"/>
              <a:t> </a:t>
            </a:r>
          </a:p>
          <a:p>
            <a:pPr marL="342900" indent="-342900" eaLnBrk="1" hangingPunct="1">
              <a:spcBef>
                <a:spcPct val="20000"/>
              </a:spcBef>
            </a:pPr>
            <a:r>
              <a:rPr lang="en-US" sz="1800" kern="0" dirty="0" smtClean="0">
                <a:cs typeface="ＭＳ Ｐゴシック" charset="-128"/>
              </a:rPr>
              <a:t>	Since </a:t>
            </a:r>
            <a:r>
              <a:rPr lang="en-US" sz="1800" i="1" dirty="0" smtClean="0"/>
              <a:t>V</a:t>
            </a:r>
            <a:r>
              <a:rPr lang="en-US" sz="1800" i="1" baseline="-25000" dirty="0" smtClean="0"/>
              <a:t>GS </a:t>
            </a:r>
            <a:r>
              <a:rPr lang="en-US" sz="1800" kern="0" dirty="0" smtClean="0">
                <a:cs typeface="ＭＳ Ｐゴシック" charset="-128"/>
              </a:rPr>
              <a:t> is determined by </a:t>
            </a:r>
            <a:r>
              <a:rPr lang="en-US" sz="1800" i="1" dirty="0" err="1" smtClean="0"/>
              <a:t>v</a:t>
            </a:r>
            <a:r>
              <a:rPr lang="en-US" sz="1800" i="1" baseline="-25000" dirty="0" err="1" smtClean="0"/>
              <a:t>C</a:t>
            </a:r>
            <a:r>
              <a:rPr lang="en-US" sz="1800" i="1" baseline="-25000" dirty="0" smtClean="0"/>
              <a:t> </a:t>
            </a:r>
            <a:r>
              <a:rPr lang="en-US" sz="1800" dirty="0" smtClean="0"/>
              <a:t>, (</a:t>
            </a:r>
            <a:r>
              <a:rPr lang="en-US" sz="1800" i="1" dirty="0" smtClean="0"/>
              <a:t>V</a:t>
            </a:r>
            <a:r>
              <a:rPr lang="en-US" sz="1800" i="1" baseline="-25000" dirty="0" smtClean="0"/>
              <a:t>GS </a:t>
            </a:r>
            <a:r>
              <a:rPr lang="en-US" sz="1800" i="1" dirty="0" smtClean="0"/>
              <a:t>= V</a:t>
            </a:r>
            <a:r>
              <a:rPr lang="en-US" sz="1800" i="1" baseline="-25000" dirty="0" smtClean="0"/>
              <a:t>GG</a:t>
            </a:r>
            <a:r>
              <a:rPr lang="en-US" sz="1800" i="1" dirty="0" smtClean="0"/>
              <a:t> - </a:t>
            </a:r>
            <a:r>
              <a:rPr lang="en-US" sz="1800" i="1" dirty="0" err="1" smtClean="0"/>
              <a:t>v</a:t>
            </a:r>
            <a:r>
              <a:rPr lang="en-US" sz="1800" i="1" baseline="-25000" dirty="0" err="1" smtClean="0"/>
              <a:t>C</a:t>
            </a:r>
            <a:r>
              <a:rPr lang="en-US" sz="1800" kern="0" dirty="0" smtClean="0">
                <a:cs typeface="ＭＳ Ｐゴシック" charset="-128"/>
              </a:rPr>
              <a:t> ) the further events will depend on the value of </a:t>
            </a:r>
            <a:r>
              <a:rPr lang="en-US" sz="1800" i="1" dirty="0" err="1" smtClean="0"/>
              <a:t>v</a:t>
            </a:r>
            <a:r>
              <a:rPr lang="en-US" sz="1800" i="1" baseline="-25000" dirty="0" err="1" smtClean="0"/>
              <a:t>C</a:t>
            </a:r>
            <a:r>
              <a:rPr lang="en-US" sz="1800" i="1" baseline="-25000" dirty="0" smtClean="0"/>
              <a:t> .</a:t>
            </a:r>
          </a:p>
          <a:p>
            <a:pPr marL="342900" indent="-342900" eaLnBrk="1" hangingPunct="1">
              <a:spcBef>
                <a:spcPct val="20000"/>
              </a:spcBef>
              <a:buFontTx/>
              <a:buChar char="•"/>
            </a:pPr>
            <a:r>
              <a:rPr lang="en-US" sz="1800" kern="0" dirty="0" smtClean="0">
                <a:cs typeface="ＭＳ Ｐゴシック" charset="-128"/>
              </a:rPr>
              <a:t>If </a:t>
            </a:r>
            <a:r>
              <a:rPr lang="en-US" sz="1800" b="1" i="1" dirty="0" err="1" smtClean="0"/>
              <a:t>v</a:t>
            </a:r>
            <a:r>
              <a:rPr lang="en-US" sz="1800" b="1" i="1" baseline="-25000" dirty="0" err="1" smtClean="0"/>
              <a:t>C</a:t>
            </a:r>
            <a:r>
              <a:rPr lang="en-US" sz="1800" b="1" i="1" baseline="-25000" dirty="0" smtClean="0"/>
              <a:t> </a:t>
            </a:r>
            <a:r>
              <a:rPr lang="en-US" sz="1800" dirty="0" smtClean="0"/>
              <a:t>is at the </a:t>
            </a:r>
            <a:r>
              <a:rPr lang="en-US" sz="1800" b="1" dirty="0" smtClean="0"/>
              <a:t>high level </a:t>
            </a:r>
            <a:r>
              <a:rPr lang="en-US" sz="1800" dirty="0" smtClean="0"/>
              <a:t>(will be determined later), </a:t>
            </a:r>
            <a:r>
              <a:rPr lang="en-US" sz="1800" i="1" dirty="0" smtClean="0"/>
              <a:t>M</a:t>
            </a:r>
            <a:r>
              <a:rPr lang="en-US" sz="1800" baseline="-25000" dirty="0" smtClean="0"/>
              <a:t>A</a:t>
            </a:r>
            <a:r>
              <a:rPr lang="en-US" sz="1800" dirty="0" smtClean="0"/>
              <a:t> will not conduct, </a:t>
            </a:r>
            <a:r>
              <a:rPr lang="en-US" sz="1800" i="1" dirty="0" err="1" smtClean="0"/>
              <a:t>i</a:t>
            </a:r>
            <a:r>
              <a:rPr lang="en-US" sz="1800" i="1" baseline="-25000" dirty="0" err="1" smtClean="0"/>
              <a:t>C</a:t>
            </a:r>
            <a:r>
              <a:rPr lang="en-US" sz="1800" dirty="0" smtClean="0"/>
              <a:t> =0, and nothing changes in the circuit – it stays in “1”.</a:t>
            </a:r>
            <a:endParaRPr lang="en-US" sz="1800" kern="0" dirty="0" smtClean="0">
              <a:cs typeface="ＭＳ Ｐゴシック" charset="-128"/>
            </a:endParaRPr>
          </a:p>
          <a:p>
            <a:pPr marL="342900" lvl="0" indent="-342900" eaLnBrk="1" hangingPunct="1">
              <a:spcBef>
                <a:spcPct val="20000"/>
              </a:spcBef>
              <a:buFontTx/>
              <a:buChar char="•"/>
            </a:pPr>
            <a:r>
              <a:rPr lang="en-US" sz="1800" kern="0" dirty="0" smtClean="0">
                <a:cs typeface="ＭＳ Ｐゴシック" charset="-128"/>
              </a:rPr>
              <a:t>If </a:t>
            </a:r>
            <a:r>
              <a:rPr lang="en-US" sz="1800" b="1" i="1" dirty="0" err="1" smtClean="0"/>
              <a:t>v</a:t>
            </a:r>
            <a:r>
              <a:rPr lang="en-US" sz="1800" b="1" i="1" baseline="-25000" dirty="0" err="1" smtClean="0"/>
              <a:t>C</a:t>
            </a:r>
            <a:r>
              <a:rPr lang="en-US" sz="1800" b="1" i="1" baseline="-25000" dirty="0" smtClean="0"/>
              <a:t> </a:t>
            </a:r>
            <a:r>
              <a:rPr lang="en-US" sz="1800" b="1" dirty="0" smtClean="0"/>
              <a:t>=0</a:t>
            </a:r>
            <a:r>
              <a:rPr lang="en-US" sz="1800" dirty="0" smtClean="0"/>
              <a:t> (cell is in “0”) or is so small that </a:t>
            </a:r>
            <a:br>
              <a:rPr lang="en-US" sz="1800" dirty="0" smtClean="0"/>
            </a:br>
            <a:r>
              <a:rPr lang="en-US" sz="1800" i="1" dirty="0" smtClean="0"/>
              <a:t>V</a:t>
            </a:r>
            <a:r>
              <a:rPr lang="en-US" sz="1800" i="1" baseline="-25000" dirty="0" smtClean="0"/>
              <a:t>GS </a:t>
            </a:r>
            <a:r>
              <a:rPr lang="en-US" sz="1800" i="1" dirty="0" smtClean="0"/>
              <a:t>&gt; V</a:t>
            </a:r>
            <a:r>
              <a:rPr lang="en-US" sz="1800" i="1" baseline="-25000" dirty="0" smtClean="0"/>
              <a:t>TN  </a:t>
            </a:r>
            <a:r>
              <a:rPr lang="en-US" sz="1800" i="1" dirty="0" smtClean="0"/>
              <a:t>, </a:t>
            </a:r>
            <a:r>
              <a:rPr lang="en-US" sz="1800" dirty="0" smtClean="0"/>
              <a:t>then </a:t>
            </a:r>
            <a:r>
              <a:rPr lang="en-US" sz="1800" i="1" dirty="0" smtClean="0"/>
              <a:t>M</a:t>
            </a:r>
            <a:r>
              <a:rPr lang="en-US" sz="1800" baseline="-25000" dirty="0" smtClean="0"/>
              <a:t>A</a:t>
            </a:r>
            <a:r>
              <a:rPr lang="en-US" sz="1800" dirty="0" smtClean="0"/>
              <a:t> will conduct and current </a:t>
            </a:r>
            <a:r>
              <a:rPr lang="en-US" sz="1800" i="1" dirty="0" err="1" smtClean="0"/>
              <a:t>i</a:t>
            </a:r>
            <a:r>
              <a:rPr lang="en-US" sz="1800" i="1" baseline="-25000" dirty="0" err="1" smtClean="0"/>
              <a:t>C</a:t>
            </a:r>
            <a:r>
              <a:rPr lang="en-US" sz="1800" dirty="0" smtClean="0"/>
              <a:t> will charge the capacitor until </a:t>
            </a:r>
            <a:r>
              <a:rPr lang="en-US" sz="1800" i="1" dirty="0" err="1" smtClean="0"/>
              <a:t>v</a:t>
            </a:r>
            <a:r>
              <a:rPr lang="en-US" sz="1800" i="1" baseline="-25000" dirty="0" err="1" smtClean="0"/>
              <a:t>C</a:t>
            </a:r>
            <a:r>
              <a:rPr lang="en-US" sz="1800" i="1" baseline="-25000" dirty="0" smtClean="0"/>
              <a:t> </a:t>
            </a:r>
            <a:r>
              <a:rPr lang="en-US" sz="1800" dirty="0" smtClean="0"/>
              <a:t> reaches the value at which the current will stop. </a:t>
            </a:r>
          </a:p>
          <a:p>
            <a:pPr marL="342900" lvl="0" indent="-342900" eaLnBrk="1" hangingPunct="1">
              <a:spcBef>
                <a:spcPct val="20000"/>
              </a:spcBef>
              <a:buFontTx/>
              <a:buChar char="•"/>
            </a:pPr>
            <a:r>
              <a:rPr lang="en-US" sz="1800" dirty="0" smtClean="0"/>
              <a:t>That will happen when </a:t>
            </a:r>
            <a:r>
              <a:rPr lang="en-US" sz="1800" i="1" dirty="0" smtClean="0"/>
              <a:t>V</a:t>
            </a:r>
            <a:r>
              <a:rPr lang="en-US" sz="1800" i="1" baseline="-25000" dirty="0" smtClean="0"/>
              <a:t>GS </a:t>
            </a:r>
            <a:r>
              <a:rPr lang="en-US" sz="1800" i="1" dirty="0" smtClean="0"/>
              <a:t>=V</a:t>
            </a:r>
            <a:r>
              <a:rPr lang="en-US" sz="1800" i="1" baseline="-25000" dirty="0" smtClean="0"/>
              <a:t>TN </a:t>
            </a:r>
            <a:r>
              <a:rPr lang="en-US" sz="1800" dirty="0" smtClean="0"/>
              <a:t> or </a:t>
            </a:r>
            <a:r>
              <a:rPr lang="en-US" sz="1800" i="1" dirty="0" err="1" smtClean="0"/>
              <a:t>v</a:t>
            </a:r>
            <a:r>
              <a:rPr lang="en-US" sz="1800" i="1" baseline="-25000" dirty="0" err="1" smtClean="0"/>
              <a:t>C</a:t>
            </a:r>
            <a:r>
              <a:rPr lang="en-US" sz="1800" kern="0" dirty="0" smtClean="0">
                <a:cs typeface="ＭＳ Ｐゴシック" charset="-128"/>
              </a:rPr>
              <a:t> =</a:t>
            </a:r>
            <a:r>
              <a:rPr lang="en-US" sz="1800" i="1" dirty="0" smtClean="0"/>
              <a:t> V</a:t>
            </a:r>
            <a:r>
              <a:rPr lang="en-US" sz="1800" i="1" baseline="-25000" dirty="0" smtClean="0"/>
              <a:t>GG</a:t>
            </a:r>
            <a:r>
              <a:rPr lang="en-US" sz="1800" kern="0" dirty="0" smtClean="0">
                <a:cs typeface="ＭＳ Ｐゴシック" charset="-128"/>
              </a:rPr>
              <a:t> </a:t>
            </a:r>
            <a:r>
              <a:rPr lang="en-US" sz="1800" i="1" kern="0" dirty="0" smtClean="0">
                <a:cs typeface="ＭＳ Ｐゴシック" charset="-128"/>
              </a:rPr>
              <a:t>-</a:t>
            </a:r>
            <a:r>
              <a:rPr lang="en-US" sz="1800" i="1" dirty="0" smtClean="0"/>
              <a:t>V</a:t>
            </a:r>
            <a:r>
              <a:rPr lang="en-US" sz="1800" i="1" baseline="-25000" dirty="0" smtClean="0"/>
              <a:t>TN</a:t>
            </a:r>
            <a:endParaRPr lang="en-US" sz="1800" kern="0" dirty="0" smtClean="0">
              <a:cs typeface="ＭＳ Ｐゴシック" charset="-128"/>
            </a:endParaRPr>
          </a:p>
          <a:p>
            <a:pPr marL="342900" lvl="0" indent="-342900" eaLnBrk="1" hangingPunct="1">
              <a:spcBef>
                <a:spcPct val="20000"/>
              </a:spcBef>
            </a:pPr>
            <a:r>
              <a:rPr lang="en-US" sz="1800" kern="0" dirty="0" smtClean="0">
                <a:cs typeface="ＭＳ Ｐゴシック" charset="-128"/>
              </a:rPr>
              <a:t>	at which point the cell comes to “1” state thus </a:t>
            </a:r>
            <a:r>
              <a:rPr lang="en-US" sz="1800" i="1" dirty="0" err="1" smtClean="0"/>
              <a:t>v</a:t>
            </a:r>
            <a:r>
              <a:rPr lang="en-US" sz="1800" i="1" baseline="-25000" dirty="0" err="1" smtClean="0"/>
              <a:t>C</a:t>
            </a:r>
            <a:r>
              <a:rPr lang="en-US" sz="1800" kern="0" dirty="0" smtClean="0">
                <a:cs typeface="ＭＳ Ｐゴシック" charset="-128"/>
              </a:rPr>
              <a:t> =</a:t>
            </a:r>
            <a:r>
              <a:rPr lang="en-US" sz="1800" i="1" dirty="0" smtClean="0"/>
              <a:t> 3-V</a:t>
            </a:r>
            <a:r>
              <a:rPr lang="en-US" sz="1800" i="1" baseline="-25000" dirty="0" smtClean="0"/>
              <a:t>TN</a:t>
            </a:r>
            <a:r>
              <a:rPr lang="en-US" sz="1800" kern="0" dirty="0" smtClean="0">
                <a:cs typeface="ＭＳ Ｐゴシック" charset="-128"/>
              </a:rPr>
              <a:t> will correspond to the “1</a:t>
            </a:r>
            <a:r>
              <a:rPr lang="en-US" sz="1800" kern="0" dirty="0" smtClean="0">
                <a:latin typeface="+mn-lt"/>
                <a:cs typeface="ＭＳ Ｐゴシック" charset="-128"/>
              </a:rPr>
              <a:t>” .</a:t>
            </a:r>
          </a:p>
          <a:p>
            <a:pPr marL="342900" lvl="0" indent="-342900" eaLnBrk="1" hangingPunct="1">
              <a:spcBef>
                <a:spcPct val="20000"/>
              </a:spcBef>
            </a:pPr>
            <a:endParaRPr lang="en-US" sz="1800" kern="0" dirty="0" smtClean="0">
              <a:latin typeface="+mn-lt"/>
              <a:cs typeface="ＭＳ Ｐゴシック" charset="-128"/>
            </a:endParaRPr>
          </a:p>
          <a:p>
            <a:pPr marL="342900" lvl="0" indent="-342900" eaLnBrk="1" hangingPunct="1">
              <a:spcBef>
                <a:spcPct val="20000"/>
              </a:spcBef>
            </a:pPr>
            <a:endParaRPr lang="en-US" sz="1800" kern="0" dirty="0" smtClean="0">
              <a:latin typeface="+mn-lt"/>
              <a:cs typeface="ＭＳ Ｐゴシック" charset="-128"/>
            </a:endParaRPr>
          </a:p>
        </p:txBody>
      </p:sp>
      <p:sp>
        <p:nvSpPr>
          <p:cNvPr id="24" name="TextBox 23"/>
          <p:cNvSpPr txBox="1"/>
          <p:nvPr/>
        </p:nvSpPr>
        <p:spPr>
          <a:xfrm>
            <a:off x="5516130" y="884664"/>
            <a:ext cx="611065" cy="461665"/>
          </a:xfrm>
          <a:prstGeom prst="rect">
            <a:avLst/>
          </a:prstGeom>
          <a:solidFill>
            <a:srgbClr val="FFC000"/>
          </a:solidFill>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dirty="0" smtClean="0"/>
              <a:t>“1”</a:t>
            </a:r>
            <a:endParaRPr lang="en-US" dirty="0"/>
          </a:p>
        </p:txBody>
      </p:sp>
      <p:sp>
        <p:nvSpPr>
          <p:cNvPr id="25" name="Bent-Up Arrow 24"/>
          <p:cNvSpPr/>
          <p:nvPr/>
        </p:nvSpPr>
        <p:spPr bwMode="auto">
          <a:xfrm flipV="1">
            <a:off x="6248400" y="1066800"/>
            <a:ext cx="685800" cy="381000"/>
          </a:xfrm>
          <a:prstGeom prst="bentUp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7" name="Rectangle 2"/>
          <p:cNvSpPr>
            <a:spLocks noGrp="1" noChangeArrowheads="1"/>
          </p:cNvSpPr>
          <p:nvPr>
            <p:ph type="title"/>
          </p:nvPr>
        </p:nvSpPr>
        <p:spPr>
          <a:xfrm>
            <a:off x="685800" y="0"/>
            <a:ext cx="7772400" cy="762000"/>
          </a:xfrm>
        </p:spPr>
        <p:txBody>
          <a:bodyPr/>
          <a:lstStyle/>
          <a:p>
            <a:pPr eaLnBrk="1" hangingPunct="1"/>
            <a:r>
              <a:rPr lang="en-US" dirty="0" smtClean="0"/>
              <a:t>The Write Operation in a 1-T Cell</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4"/>
          <p:cNvSpPr>
            <a:spLocks noGrp="1"/>
          </p:cNvSpPr>
          <p:nvPr>
            <p:ph type="ftr" sz="quarter" idx="11"/>
          </p:nvPr>
        </p:nvSpPr>
        <p:spPr>
          <a:noFill/>
        </p:spPr>
        <p:txBody>
          <a:bodyPr/>
          <a:lstStyle/>
          <a:p>
            <a:r>
              <a:rPr lang="en-US" smtClean="0">
                <a:ea typeface="ＭＳ Ｐゴシック" charset="-128"/>
              </a:rPr>
              <a:t>NJIT   ECE 271   Dr. Serhiy Levkov</a:t>
            </a:r>
          </a:p>
        </p:txBody>
      </p:sp>
      <p:sp>
        <p:nvSpPr>
          <p:cNvPr id="23555" name="Slide Number Placeholder 5"/>
          <p:cNvSpPr>
            <a:spLocks noGrp="1"/>
          </p:cNvSpPr>
          <p:nvPr>
            <p:ph type="sldNum" sz="quarter" idx="12"/>
          </p:nvPr>
        </p:nvSpPr>
        <p:spPr>
          <a:noFill/>
        </p:spPr>
        <p:txBody>
          <a:bodyPr/>
          <a:lstStyle/>
          <a:p>
            <a:r>
              <a:rPr lang="en-US" smtClean="0"/>
              <a:t> Topic 9</a:t>
            </a:r>
            <a:r>
              <a:rPr lang="en-US" b="1" smtClean="0"/>
              <a:t> - </a:t>
            </a:r>
            <a:fld id="{843BB18D-DA33-486C-8477-D4E5DA6C7B95}" type="slidenum">
              <a:rPr lang="en-US" b="1" smtClean="0"/>
              <a:pPr/>
              <a:t>61</a:t>
            </a:fld>
            <a:endParaRPr lang="en-US" b="1" smtClean="0"/>
          </a:p>
        </p:txBody>
      </p:sp>
      <p:pic>
        <p:nvPicPr>
          <p:cNvPr id="23560" name="Picture 8" descr="jae20990_0817a"/>
          <p:cNvPicPr>
            <a:picLocks noChangeAspect="1" noChangeArrowheads="1"/>
          </p:cNvPicPr>
          <p:nvPr/>
        </p:nvPicPr>
        <p:blipFill>
          <a:blip r:embed="rId2">
            <a:lum bright="-18000" contrast="48000"/>
          </a:blip>
          <a:srcRect/>
          <a:stretch>
            <a:fillRect/>
          </a:stretch>
        </p:blipFill>
        <p:spPr bwMode="auto">
          <a:xfrm>
            <a:off x="5616498" y="1793875"/>
            <a:ext cx="2971800" cy="2397125"/>
          </a:xfrm>
          <a:prstGeom prst="rect">
            <a:avLst/>
          </a:prstGeom>
          <a:noFill/>
          <a:ln w="9525">
            <a:noFill/>
            <a:miter lim="800000"/>
            <a:headEnd/>
            <a:tailEnd/>
          </a:ln>
        </p:spPr>
      </p:pic>
      <p:sp>
        <p:nvSpPr>
          <p:cNvPr id="12" name="Rectangle 3"/>
          <p:cNvSpPr txBox="1">
            <a:spLocks noChangeArrowheads="1"/>
          </p:cNvSpPr>
          <p:nvPr/>
        </p:nvSpPr>
        <p:spPr bwMode="auto">
          <a:xfrm>
            <a:off x="304800" y="685800"/>
            <a:ext cx="5181600" cy="5867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pPr>
            <a:r>
              <a:rPr kumimoji="0" lang="en-US" sz="1800" b="1"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Storing a</a:t>
            </a:r>
            <a:r>
              <a:rPr kumimoji="0" lang="en-US" sz="1800" b="1" i="0" u="none" strike="noStrike" kern="0" cap="none" spc="0" normalizeH="0" noProof="0" dirty="0" smtClean="0">
                <a:ln>
                  <a:noFill/>
                </a:ln>
                <a:solidFill>
                  <a:schemeClr val="tx1"/>
                </a:solidFill>
                <a:effectLst/>
                <a:uLnTx/>
                <a:uFillTx/>
                <a:latin typeface="+mn-lt"/>
                <a:ea typeface="ＭＳ Ｐゴシック" charset="-128"/>
                <a:cs typeface="ＭＳ Ｐゴシック" charset="-128"/>
              </a:rPr>
              <a:t> “1”</a:t>
            </a:r>
          </a:p>
          <a:p>
            <a:pPr marL="342900" lvl="0" indent="-342900" eaLnBrk="1" hangingPunct="1">
              <a:spcBef>
                <a:spcPct val="20000"/>
              </a:spcBef>
              <a:buFontTx/>
              <a:buChar char="•"/>
            </a:pPr>
            <a:r>
              <a:rPr lang="en-US" sz="1800" kern="0" dirty="0" err="1" smtClean="0">
                <a:latin typeface="+mn-lt"/>
                <a:cs typeface="ＭＳ Ｐゴシック" charset="-128"/>
              </a:rPr>
              <a:t>Bitline</a:t>
            </a:r>
            <a:r>
              <a:rPr lang="en-US" sz="1800" kern="0" dirty="0" smtClean="0">
                <a:latin typeface="+mn-lt"/>
                <a:cs typeface="ＭＳ Ｐゴシック" charset="-128"/>
              </a:rPr>
              <a:t> is set to 3V</a:t>
            </a:r>
          </a:p>
          <a:p>
            <a:pPr marL="342900" lvl="0" indent="-342900" eaLnBrk="1" hangingPunct="1">
              <a:spcBef>
                <a:spcPct val="20000"/>
              </a:spcBef>
              <a:buFontTx/>
              <a:buChar char="•"/>
            </a:pPr>
            <a:r>
              <a:rPr kumimoji="0" lang="en-US" sz="1800" b="0" i="0" u="none" strike="noStrike" kern="0" cap="none" spc="0" normalizeH="0" noProof="0" dirty="0" smtClean="0">
                <a:ln>
                  <a:noFill/>
                </a:ln>
                <a:solidFill>
                  <a:schemeClr val="tx1"/>
                </a:solidFill>
                <a:effectLst/>
                <a:uLnTx/>
                <a:uFillTx/>
                <a:latin typeface="+mn-lt"/>
                <a:ea typeface="ＭＳ Ｐゴシック" charset="-128"/>
                <a:cs typeface="ＭＳ Ｐゴシック" charset="-128"/>
              </a:rPr>
              <a:t>The gate voltage is set to </a:t>
            </a:r>
            <a:r>
              <a:rPr lang="en-US" sz="1800" i="1" dirty="0" smtClean="0"/>
              <a:t>V</a:t>
            </a:r>
            <a:r>
              <a:rPr lang="en-US" sz="1800" i="1" baseline="-25000" dirty="0" smtClean="0"/>
              <a:t>GG</a:t>
            </a:r>
            <a:r>
              <a:rPr kumimoji="0" lang="en-US" sz="1800" b="0" i="0" u="none" strike="noStrike" kern="0" cap="none" spc="0" normalizeH="0" noProof="0" dirty="0" smtClean="0">
                <a:ln>
                  <a:noFill/>
                </a:ln>
                <a:solidFill>
                  <a:schemeClr val="tx1"/>
                </a:solidFill>
                <a:effectLst/>
                <a:uLnTx/>
                <a:uFillTx/>
                <a:latin typeface="+mn-lt"/>
                <a:ea typeface="ＭＳ Ｐゴシック" charset="-128"/>
                <a:cs typeface="ＭＳ Ｐゴシック" charset="-128"/>
              </a:rPr>
              <a:t> =3V</a:t>
            </a:r>
          </a:p>
          <a:p>
            <a:pPr marL="342900" indent="-342900" eaLnBrk="1" hangingPunct="1">
              <a:spcBef>
                <a:spcPct val="20000"/>
              </a:spcBef>
              <a:buFontTx/>
              <a:buChar char="•"/>
            </a:pPr>
            <a:r>
              <a:rPr lang="en-US" sz="1800" kern="0" dirty="0" smtClean="0">
                <a:cs typeface="ＭＳ Ｐゴシック" charset="-128"/>
              </a:rPr>
              <a:t>The </a:t>
            </a:r>
            <a:r>
              <a:rPr lang="en-US" sz="1800" kern="0" dirty="0" err="1" smtClean="0">
                <a:cs typeface="ＭＳ Ｐゴシック" charset="-128"/>
              </a:rPr>
              <a:t>bitline</a:t>
            </a:r>
            <a:r>
              <a:rPr lang="en-US" sz="1800" kern="0" dirty="0" smtClean="0">
                <a:cs typeface="ＭＳ Ｐゴシック" charset="-128"/>
              </a:rPr>
              <a:t> terminal of the </a:t>
            </a:r>
            <a:r>
              <a:rPr lang="en-US" sz="1800" i="1" dirty="0" smtClean="0"/>
              <a:t>M</a:t>
            </a:r>
            <a:r>
              <a:rPr lang="en-US" sz="1800" baseline="-25000" dirty="0" smtClean="0"/>
              <a:t>A</a:t>
            </a:r>
            <a:r>
              <a:rPr lang="en-US" sz="1800" dirty="0" smtClean="0"/>
              <a:t> acts like a </a:t>
            </a:r>
            <a:r>
              <a:rPr lang="en-US" sz="1800" b="1" dirty="0" smtClean="0"/>
              <a:t>drain</a:t>
            </a:r>
            <a:r>
              <a:rPr lang="en-US" sz="1800" dirty="0" smtClean="0"/>
              <a:t>.</a:t>
            </a:r>
            <a:br>
              <a:rPr lang="en-US" sz="1800" dirty="0" smtClean="0"/>
            </a:br>
            <a:r>
              <a:rPr lang="en-US" sz="1800" i="1" dirty="0" smtClean="0"/>
              <a:t> V</a:t>
            </a:r>
            <a:r>
              <a:rPr lang="en-US" sz="1800" i="1" baseline="-25000" dirty="0" smtClean="0"/>
              <a:t>GS </a:t>
            </a:r>
            <a:r>
              <a:rPr lang="en-US" sz="1800" i="1" dirty="0" smtClean="0"/>
              <a:t>=V</a:t>
            </a:r>
            <a:r>
              <a:rPr lang="en-US" sz="1800" i="1" baseline="-25000" dirty="0" smtClean="0"/>
              <a:t>DS</a:t>
            </a:r>
            <a:r>
              <a:rPr lang="en-US" sz="1800" kern="0" dirty="0" smtClean="0">
                <a:cs typeface="ＭＳ Ｐゴシック" charset="-128"/>
              </a:rPr>
              <a:t> </a:t>
            </a:r>
            <a:r>
              <a:rPr lang="en-US" sz="1800" i="1" baseline="-25000" dirty="0" smtClean="0"/>
              <a:t> </a:t>
            </a:r>
            <a:r>
              <a:rPr lang="en-US" sz="1800" kern="0" dirty="0" smtClean="0">
                <a:cs typeface="ＭＳ Ｐゴシック" charset="-128"/>
                <a:sym typeface="Wingdings" pitchFamily="2" charset="2"/>
              </a:rPr>
              <a:t>and </a:t>
            </a:r>
            <a:r>
              <a:rPr lang="en-US" sz="1800" i="1" dirty="0" smtClean="0"/>
              <a:t>M</a:t>
            </a:r>
            <a:r>
              <a:rPr lang="en-US" sz="1800" baseline="-25000" dirty="0" smtClean="0"/>
              <a:t>A</a:t>
            </a:r>
            <a:r>
              <a:rPr lang="en-US" sz="1800" dirty="0" smtClean="0"/>
              <a:t> </a:t>
            </a:r>
            <a:r>
              <a:rPr lang="en-US" sz="1800" kern="0" dirty="0" smtClean="0">
                <a:cs typeface="ＭＳ Ｐゴシック" charset="-128"/>
                <a:sym typeface="Wingdings" pitchFamily="2" charset="2"/>
              </a:rPr>
              <a:t>is set into saturation region</a:t>
            </a:r>
            <a:r>
              <a:rPr lang="en-US" sz="1800" b="1" dirty="0" smtClean="0"/>
              <a:t> </a:t>
            </a:r>
          </a:p>
          <a:p>
            <a:pPr marL="342900" indent="-342900" eaLnBrk="1" hangingPunct="1">
              <a:spcBef>
                <a:spcPct val="20000"/>
              </a:spcBef>
            </a:pPr>
            <a:r>
              <a:rPr lang="en-US" sz="1800" kern="0" dirty="0" smtClean="0">
                <a:cs typeface="ＭＳ Ｐゴシック" charset="-128"/>
              </a:rPr>
              <a:t>	Since </a:t>
            </a:r>
            <a:r>
              <a:rPr lang="en-US" sz="1800" i="1" dirty="0" smtClean="0"/>
              <a:t>V</a:t>
            </a:r>
            <a:r>
              <a:rPr lang="en-US" sz="1800" i="1" baseline="-25000" dirty="0" smtClean="0"/>
              <a:t>GS </a:t>
            </a:r>
            <a:r>
              <a:rPr lang="en-US" sz="1800" kern="0" dirty="0" smtClean="0">
                <a:cs typeface="ＭＳ Ｐゴシック" charset="-128"/>
              </a:rPr>
              <a:t> is determined by </a:t>
            </a:r>
            <a:r>
              <a:rPr lang="en-US" sz="1800" i="1" dirty="0" err="1" smtClean="0"/>
              <a:t>v</a:t>
            </a:r>
            <a:r>
              <a:rPr lang="en-US" sz="1800" i="1" baseline="-25000" dirty="0" err="1" smtClean="0"/>
              <a:t>C</a:t>
            </a:r>
            <a:r>
              <a:rPr lang="en-US" sz="1800" i="1" baseline="-25000" dirty="0" smtClean="0"/>
              <a:t> </a:t>
            </a:r>
            <a:r>
              <a:rPr lang="en-US" sz="1800" dirty="0" smtClean="0"/>
              <a:t>, (</a:t>
            </a:r>
            <a:r>
              <a:rPr lang="en-US" sz="1800" i="1" dirty="0" smtClean="0"/>
              <a:t>V</a:t>
            </a:r>
            <a:r>
              <a:rPr lang="en-US" sz="1800" i="1" baseline="-25000" dirty="0" smtClean="0"/>
              <a:t>GS </a:t>
            </a:r>
            <a:r>
              <a:rPr lang="en-US" sz="1800" i="1" dirty="0" smtClean="0"/>
              <a:t>= V</a:t>
            </a:r>
            <a:r>
              <a:rPr lang="en-US" sz="1800" i="1" baseline="-25000" dirty="0" smtClean="0"/>
              <a:t>GG</a:t>
            </a:r>
            <a:r>
              <a:rPr lang="en-US" sz="1800" i="1" dirty="0" smtClean="0"/>
              <a:t> - </a:t>
            </a:r>
            <a:r>
              <a:rPr lang="en-US" sz="1800" i="1" dirty="0" err="1" smtClean="0"/>
              <a:t>v</a:t>
            </a:r>
            <a:r>
              <a:rPr lang="en-US" sz="1800" i="1" baseline="-25000" dirty="0" err="1" smtClean="0"/>
              <a:t>C</a:t>
            </a:r>
            <a:r>
              <a:rPr lang="en-US" sz="1800" kern="0" dirty="0" smtClean="0">
                <a:cs typeface="ＭＳ Ｐゴシック" charset="-128"/>
              </a:rPr>
              <a:t> ) the further events will depend on the value of </a:t>
            </a:r>
            <a:r>
              <a:rPr lang="en-US" sz="1800" i="1" dirty="0" err="1" smtClean="0"/>
              <a:t>v</a:t>
            </a:r>
            <a:r>
              <a:rPr lang="en-US" sz="1800" i="1" baseline="-25000" dirty="0" err="1" smtClean="0"/>
              <a:t>C</a:t>
            </a:r>
            <a:r>
              <a:rPr lang="en-US" sz="1800" i="1" baseline="-25000" dirty="0" smtClean="0"/>
              <a:t> .</a:t>
            </a:r>
          </a:p>
          <a:p>
            <a:pPr marL="342900" indent="-342900" eaLnBrk="1" hangingPunct="1">
              <a:spcBef>
                <a:spcPct val="20000"/>
              </a:spcBef>
              <a:buFontTx/>
              <a:buChar char="•"/>
            </a:pPr>
            <a:r>
              <a:rPr lang="en-US" sz="1800" kern="0" dirty="0" smtClean="0">
                <a:cs typeface="ＭＳ Ｐゴシック" charset="-128"/>
              </a:rPr>
              <a:t>If </a:t>
            </a:r>
            <a:r>
              <a:rPr lang="en-US" sz="1800" b="1" i="1" dirty="0" err="1" smtClean="0"/>
              <a:t>v</a:t>
            </a:r>
            <a:r>
              <a:rPr lang="en-US" sz="1800" b="1" i="1" baseline="-25000" dirty="0" err="1" smtClean="0"/>
              <a:t>C</a:t>
            </a:r>
            <a:r>
              <a:rPr lang="en-US" sz="1800" b="1" i="1" baseline="-25000" dirty="0" smtClean="0"/>
              <a:t> </a:t>
            </a:r>
            <a:r>
              <a:rPr lang="en-US" sz="1800" dirty="0" smtClean="0"/>
              <a:t>is at the </a:t>
            </a:r>
            <a:r>
              <a:rPr lang="en-US" sz="1800" b="1" dirty="0" smtClean="0"/>
              <a:t>high level </a:t>
            </a:r>
            <a:r>
              <a:rPr lang="en-US" sz="1800" dirty="0" smtClean="0"/>
              <a:t>(will be determined later), </a:t>
            </a:r>
            <a:r>
              <a:rPr lang="en-US" sz="1800" i="1" dirty="0" smtClean="0"/>
              <a:t>M</a:t>
            </a:r>
            <a:r>
              <a:rPr lang="en-US" sz="1800" baseline="-25000" dirty="0" smtClean="0"/>
              <a:t>A</a:t>
            </a:r>
            <a:r>
              <a:rPr lang="en-US" sz="1800" dirty="0" smtClean="0"/>
              <a:t> will not conduct, </a:t>
            </a:r>
            <a:r>
              <a:rPr lang="en-US" sz="1800" i="1" dirty="0" err="1" smtClean="0"/>
              <a:t>i</a:t>
            </a:r>
            <a:r>
              <a:rPr lang="en-US" sz="1800" i="1" baseline="-25000" dirty="0" err="1" smtClean="0"/>
              <a:t>C</a:t>
            </a:r>
            <a:r>
              <a:rPr lang="en-US" sz="1800" dirty="0" smtClean="0"/>
              <a:t> =0, and nothing changes in the circuit – it stays in “1”.</a:t>
            </a:r>
            <a:endParaRPr lang="en-US" sz="1800" kern="0" dirty="0" smtClean="0">
              <a:cs typeface="ＭＳ Ｐゴシック" charset="-128"/>
            </a:endParaRPr>
          </a:p>
          <a:p>
            <a:pPr marL="342900" lvl="0" indent="-342900" eaLnBrk="1" hangingPunct="1">
              <a:spcBef>
                <a:spcPct val="20000"/>
              </a:spcBef>
              <a:buFontTx/>
              <a:buChar char="•"/>
            </a:pPr>
            <a:r>
              <a:rPr lang="en-US" sz="1800" kern="0" dirty="0" smtClean="0">
                <a:cs typeface="ＭＳ Ｐゴシック" charset="-128"/>
              </a:rPr>
              <a:t>If </a:t>
            </a:r>
            <a:r>
              <a:rPr lang="en-US" sz="1800" b="1" i="1" dirty="0" err="1" smtClean="0"/>
              <a:t>v</a:t>
            </a:r>
            <a:r>
              <a:rPr lang="en-US" sz="1800" b="1" i="1" baseline="-25000" dirty="0" err="1" smtClean="0"/>
              <a:t>C</a:t>
            </a:r>
            <a:r>
              <a:rPr lang="en-US" sz="1800" b="1" i="1" baseline="-25000" dirty="0" smtClean="0"/>
              <a:t> </a:t>
            </a:r>
            <a:r>
              <a:rPr lang="en-US" sz="1800" b="1" dirty="0" smtClean="0"/>
              <a:t>=0</a:t>
            </a:r>
            <a:r>
              <a:rPr lang="en-US" sz="1800" dirty="0" smtClean="0"/>
              <a:t> (cell is in “0”) or is so small that </a:t>
            </a:r>
            <a:br>
              <a:rPr lang="en-US" sz="1800" dirty="0" smtClean="0"/>
            </a:br>
            <a:r>
              <a:rPr lang="en-US" sz="1800" i="1" dirty="0" smtClean="0"/>
              <a:t>V</a:t>
            </a:r>
            <a:r>
              <a:rPr lang="en-US" sz="1800" i="1" baseline="-25000" dirty="0" smtClean="0"/>
              <a:t>GS </a:t>
            </a:r>
            <a:r>
              <a:rPr lang="en-US" sz="1800" i="1" dirty="0" smtClean="0"/>
              <a:t>&gt; V</a:t>
            </a:r>
            <a:r>
              <a:rPr lang="en-US" sz="1800" i="1" baseline="-25000" dirty="0" smtClean="0"/>
              <a:t>TN  </a:t>
            </a:r>
            <a:r>
              <a:rPr lang="en-US" sz="1800" i="1" dirty="0" smtClean="0"/>
              <a:t>, </a:t>
            </a:r>
            <a:r>
              <a:rPr lang="en-US" sz="1800" dirty="0" smtClean="0"/>
              <a:t>then </a:t>
            </a:r>
            <a:r>
              <a:rPr lang="en-US" sz="1800" i="1" dirty="0" smtClean="0"/>
              <a:t>M</a:t>
            </a:r>
            <a:r>
              <a:rPr lang="en-US" sz="1800" baseline="-25000" dirty="0" smtClean="0"/>
              <a:t>A</a:t>
            </a:r>
            <a:r>
              <a:rPr lang="en-US" sz="1800" dirty="0" smtClean="0"/>
              <a:t> will conduct and current </a:t>
            </a:r>
            <a:r>
              <a:rPr lang="en-US" sz="1800" i="1" dirty="0" err="1" smtClean="0"/>
              <a:t>i</a:t>
            </a:r>
            <a:r>
              <a:rPr lang="en-US" sz="1800" i="1" baseline="-25000" dirty="0" err="1" smtClean="0"/>
              <a:t>C</a:t>
            </a:r>
            <a:r>
              <a:rPr lang="en-US" sz="1800" dirty="0" smtClean="0"/>
              <a:t> will charge the capacitor until </a:t>
            </a:r>
            <a:r>
              <a:rPr lang="en-US" sz="1800" i="1" dirty="0" err="1" smtClean="0"/>
              <a:t>v</a:t>
            </a:r>
            <a:r>
              <a:rPr lang="en-US" sz="1800" i="1" baseline="-25000" dirty="0" err="1" smtClean="0"/>
              <a:t>C</a:t>
            </a:r>
            <a:r>
              <a:rPr lang="en-US" sz="1800" i="1" baseline="-25000" dirty="0" smtClean="0"/>
              <a:t> </a:t>
            </a:r>
            <a:r>
              <a:rPr lang="en-US" sz="1800" dirty="0" smtClean="0"/>
              <a:t> reaches the value at which the current will stop. </a:t>
            </a:r>
          </a:p>
          <a:p>
            <a:pPr marL="342900" lvl="0" indent="-342900" eaLnBrk="1" hangingPunct="1">
              <a:spcBef>
                <a:spcPct val="20000"/>
              </a:spcBef>
              <a:buFontTx/>
              <a:buChar char="•"/>
            </a:pPr>
            <a:r>
              <a:rPr lang="en-US" sz="1800" dirty="0" smtClean="0"/>
              <a:t>That will happen when </a:t>
            </a:r>
            <a:r>
              <a:rPr lang="en-US" sz="1800" i="1" dirty="0" smtClean="0"/>
              <a:t>V</a:t>
            </a:r>
            <a:r>
              <a:rPr lang="en-US" sz="1800" i="1" baseline="-25000" dirty="0" smtClean="0"/>
              <a:t>GS </a:t>
            </a:r>
            <a:r>
              <a:rPr lang="en-US" sz="1800" i="1" dirty="0" smtClean="0"/>
              <a:t>=V</a:t>
            </a:r>
            <a:r>
              <a:rPr lang="en-US" sz="1800" i="1" baseline="-25000" dirty="0" smtClean="0"/>
              <a:t>TN </a:t>
            </a:r>
            <a:r>
              <a:rPr lang="en-US" sz="1800" dirty="0" smtClean="0"/>
              <a:t> or </a:t>
            </a:r>
            <a:r>
              <a:rPr lang="en-US" sz="1800" i="1" dirty="0" err="1" smtClean="0"/>
              <a:t>v</a:t>
            </a:r>
            <a:r>
              <a:rPr lang="en-US" sz="1800" i="1" baseline="-25000" dirty="0" err="1" smtClean="0"/>
              <a:t>C</a:t>
            </a:r>
            <a:r>
              <a:rPr lang="en-US" sz="1800" kern="0" dirty="0" smtClean="0">
                <a:cs typeface="ＭＳ Ｐゴシック" charset="-128"/>
              </a:rPr>
              <a:t> =</a:t>
            </a:r>
            <a:r>
              <a:rPr lang="en-US" sz="1800" i="1" dirty="0" smtClean="0"/>
              <a:t> V</a:t>
            </a:r>
            <a:r>
              <a:rPr lang="en-US" sz="1800" i="1" baseline="-25000" dirty="0" smtClean="0"/>
              <a:t>GG</a:t>
            </a:r>
            <a:r>
              <a:rPr lang="en-US" sz="1800" kern="0" dirty="0" smtClean="0">
                <a:cs typeface="ＭＳ Ｐゴシック" charset="-128"/>
              </a:rPr>
              <a:t> </a:t>
            </a:r>
            <a:r>
              <a:rPr lang="en-US" sz="1800" i="1" kern="0" dirty="0" smtClean="0">
                <a:cs typeface="ＭＳ Ｐゴシック" charset="-128"/>
              </a:rPr>
              <a:t>-</a:t>
            </a:r>
            <a:r>
              <a:rPr lang="en-US" sz="1800" i="1" dirty="0" smtClean="0"/>
              <a:t>V</a:t>
            </a:r>
            <a:r>
              <a:rPr lang="en-US" sz="1800" i="1" baseline="-25000" dirty="0" smtClean="0"/>
              <a:t>TN</a:t>
            </a:r>
            <a:endParaRPr lang="en-US" sz="1800" kern="0" dirty="0" smtClean="0">
              <a:cs typeface="ＭＳ Ｐゴシック" charset="-128"/>
            </a:endParaRPr>
          </a:p>
          <a:p>
            <a:pPr marL="342900" lvl="0" indent="-342900" eaLnBrk="1" hangingPunct="1">
              <a:spcBef>
                <a:spcPct val="20000"/>
              </a:spcBef>
            </a:pPr>
            <a:r>
              <a:rPr lang="en-US" sz="1800" kern="0" dirty="0" smtClean="0">
                <a:cs typeface="ＭＳ Ｐゴシック" charset="-128"/>
              </a:rPr>
              <a:t>	at which point the cell comes to “1” state thus </a:t>
            </a:r>
            <a:r>
              <a:rPr lang="en-US" sz="1800" i="1" dirty="0" err="1" smtClean="0"/>
              <a:t>v</a:t>
            </a:r>
            <a:r>
              <a:rPr lang="en-US" sz="1800" i="1" baseline="-25000" dirty="0" err="1" smtClean="0"/>
              <a:t>C</a:t>
            </a:r>
            <a:r>
              <a:rPr lang="en-US" sz="1800" kern="0" dirty="0" smtClean="0">
                <a:cs typeface="ＭＳ Ｐゴシック" charset="-128"/>
              </a:rPr>
              <a:t> =</a:t>
            </a:r>
            <a:r>
              <a:rPr lang="en-US" sz="1800" i="1" dirty="0" smtClean="0"/>
              <a:t> 3-V</a:t>
            </a:r>
            <a:r>
              <a:rPr lang="en-US" sz="1800" i="1" baseline="-25000" dirty="0" smtClean="0"/>
              <a:t>TN</a:t>
            </a:r>
            <a:r>
              <a:rPr lang="en-US" sz="1800" kern="0" dirty="0" smtClean="0">
                <a:cs typeface="ＭＳ Ｐゴシック" charset="-128"/>
              </a:rPr>
              <a:t> will correspond to the “1</a:t>
            </a:r>
            <a:r>
              <a:rPr lang="en-US" sz="1800" kern="0" dirty="0" smtClean="0">
                <a:latin typeface="+mn-lt"/>
                <a:cs typeface="ＭＳ Ｐゴシック" charset="-128"/>
              </a:rPr>
              <a:t>” .</a:t>
            </a:r>
          </a:p>
          <a:p>
            <a:pPr marL="342900" lvl="0" indent="-342900" eaLnBrk="1" hangingPunct="1">
              <a:spcBef>
                <a:spcPct val="20000"/>
              </a:spcBef>
              <a:buFontTx/>
              <a:buChar char="•"/>
            </a:pPr>
            <a:r>
              <a:rPr lang="en-US" sz="1800" dirty="0" smtClean="0"/>
              <a:t>Notice that the voltage stored on the storage capacitor does not reach </a:t>
            </a:r>
            <a:r>
              <a:rPr lang="en-US" sz="1800" i="1" dirty="0" smtClean="0"/>
              <a:t>V</a:t>
            </a:r>
            <a:r>
              <a:rPr lang="en-US" sz="1800" i="1" baseline="-25000" dirty="0" smtClean="0"/>
              <a:t>GG</a:t>
            </a:r>
            <a:r>
              <a:rPr lang="en-US" sz="1800" kern="0" dirty="0" smtClean="0">
                <a:cs typeface="ＭＳ Ｐゴシック" charset="-128"/>
              </a:rPr>
              <a:t> </a:t>
            </a:r>
            <a:endParaRPr lang="en-US" sz="1800" kern="0" dirty="0" smtClean="0">
              <a:latin typeface="+mn-lt"/>
              <a:cs typeface="ＭＳ Ｐゴシック" charset="-128"/>
            </a:endParaRPr>
          </a:p>
          <a:p>
            <a:pPr marL="342900" lvl="0" indent="-342900" eaLnBrk="1" hangingPunct="1">
              <a:spcBef>
                <a:spcPct val="20000"/>
              </a:spcBef>
            </a:pPr>
            <a:endParaRPr lang="en-US" sz="1800" kern="0" dirty="0" smtClean="0">
              <a:latin typeface="+mn-lt"/>
              <a:cs typeface="ＭＳ Ｐゴシック" charset="-128"/>
            </a:endParaRPr>
          </a:p>
          <a:p>
            <a:pPr marL="342900" lvl="0" indent="-342900" eaLnBrk="1" hangingPunct="1">
              <a:spcBef>
                <a:spcPct val="20000"/>
              </a:spcBef>
            </a:pPr>
            <a:endParaRPr lang="en-US" sz="1800" kern="0" dirty="0" smtClean="0">
              <a:latin typeface="+mn-lt"/>
              <a:cs typeface="ＭＳ Ｐゴシック" charset="-128"/>
            </a:endParaRPr>
          </a:p>
        </p:txBody>
      </p:sp>
      <p:sp>
        <p:nvSpPr>
          <p:cNvPr id="14" name="TextBox 13"/>
          <p:cNvSpPr txBox="1"/>
          <p:nvPr/>
        </p:nvSpPr>
        <p:spPr>
          <a:xfrm>
            <a:off x="5516130" y="884664"/>
            <a:ext cx="611065" cy="461665"/>
          </a:xfrm>
          <a:prstGeom prst="rect">
            <a:avLst/>
          </a:prstGeom>
          <a:solidFill>
            <a:srgbClr val="FFC000"/>
          </a:solidFill>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dirty="0" smtClean="0"/>
              <a:t>“1”</a:t>
            </a:r>
            <a:endParaRPr lang="en-US" dirty="0"/>
          </a:p>
        </p:txBody>
      </p:sp>
      <p:sp>
        <p:nvSpPr>
          <p:cNvPr id="11" name="Rounded Rectangle 10"/>
          <p:cNvSpPr/>
          <p:nvPr/>
        </p:nvSpPr>
        <p:spPr bwMode="auto">
          <a:xfrm>
            <a:off x="6614532" y="2548056"/>
            <a:ext cx="249012" cy="204438"/>
          </a:xfrm>
          <a:prstGeom prst="round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3" name="Rounded Rectangle 12"/>
          <p:cNvSpPr/>
          <p:nvPr/>
        </p:nvSpPr>
        <p:spPr bwMode="auto">
          <a:xfrm>
            <a:off x="7315200" y="2548056"/>
            <a:ext cx="249012" cy="204438"/>
          </a:xfrm>
          <a:prstGeom prst="round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7" name="TextBox 16"/>
          <p:cNvSpPr txBox="1"/>
          <p:nvPr/>
        </p:nvSpPr>
        <p:spPr>
          <a:xfrm>
            <a:off x="7889478" y="2470008"/>
            <a:ext cx="949722" cy="307777"/>
          </a:xfrm>
          <a:prstGeom prst="rect">
            <a:avLst/>
          </a:prstGeom>
          <a:solidFill>
            <a:schemeClr val="bg1"/>
          </a:solidFill>
        </p:spPr>
        <p:txBody>
          <a:bodyPr wrap="square" rtlCol="0">
            <a:spAutoFit/>
          </a:bodyPr>
          <a:lstStyle/>
          <a:p>
            <a:r>
              <a:rPr lang="en-US" sz="1400" b="1" i="1" dirty="0" err="1" smtClean="0"/>
              <a:t>v</a:t>
            </a:r>
            <a:r>
              <a:rPr lang="en-US" sz="1400" b="1" i="1" baseline="-25000" dirty="0" err="1" smtClean="0"/>
              <a:t>C</a:t>
            </a:r>
            <a:r>
              <a:rPr lang="en-US" sz="1400" b="1" i="1" baseline="-25000" dirty="0" smtClean="0"/>
              <a:t> </a:t>
            </a:r>
            <a:r>
              <a:rPr lang="en-US" sz="1400" b="1" dirty="0" smtClean="0"/>
              <a:t>=3-</a:t>
            </a:r>
            <a:r>
              <a:rPr lang="en-US" sz="1400" b="1" i="1" dirty="0" smtClean="0"/>
              <a:t> V</a:t>
            </a:r>
            <a:r>
              <a:rPr lang="en-US" sz="1400" b="1" i="1" baseline="-25000" dirty="0" smtClean="0"/>
              <a:t>TN</a:t>
            </a:r>
            <a:endParaRPr lang="en-US" sz="1400" b="1" dirty="0"/>
          </a:p>
        </p:txBody>
      </p:sp>
      <p:sp>
        <p:nvSpPr>
          <p:cNvPr id="18" name="TextBox 17"/>
          <p:cNvSpPr txBox="1"/>
          <p:nvPr/>
        </p:nvSpPr>
        <p:spPr>
          <a:xfrm>
            <a:off x="6324600" y="2854710"/>
            <a:ext cx="533400" cy="307777"/>
          </a:xfrm>
          <a:prstGeom prst="rect">
            <a:avLst/>
          </a:prstGeom>
          <a:solidFill>
            <a:schemeClr val="bg1"/>
          </a:solidFill>
        </p:spPr>
        <p:txBody>
          <a:bodyPr wrap="square" rtlCol="0">
            <a:spAutoFit/>
          </a:bodyPr>
          <a:lstStyle/>
          <a:p>
            <a:r>
              <a:rPr lang="en-US" sz="1400" b="1" i="1" dirty="0" err="1" smtClean="0"/>
              <a:t>i</a:t>
            </a:r>
            <a:r>
              <a:rPr lang="en-US" sz="1400" b="1" i="1" baseline="-25000" dirty="0" err="1" smtClean="0"/>
              <a:t>C</a:t>
            </a:r>
            <a:r>
              <a:rPr lang="en-US" sz="1400" b="1" i="1" baseline="-25000" dirty="0" smtClean="0"/>
              <a:t> </a:t>
            </a:r>
            <a:r>
              <a:rPr lang="en-US" sz="1400" b="1" dirty="0" smtClean="0"/>
              <a:t>=0</a:t>
            </a:r>
            <a:endParaRPr lang="en-US" sz="1400" b="1" dirty="0"/>
          </a:p>
        </p:txBody>
      </p:sp>
      <p:sp>
        <p:nvSpPr>
          <p:cNvPr id="19" name="TextBox 18"/>
          <p:cNvSpPr txBox="1"/>
          <p:nvPr/>
        </p:nvSpPr>
        <p:spPr>
          <a:xfrm>
            <a:off x="7357944" y="2849136"/>
            <a:ext cx="533400" cy="307777"/>
          </a:xfrm>
          <a:prstGeom prst="rect">
            <a:avLst/>
          </a:prstGeom>
          <a:solidFill>
            <a:schemeClr val="bg1"/>
          </a:solidFill>
        </p:spPr>
        <p:txBody>
          <a:bodyPr wrap="square" rtlCol="0">
            <a:spAutoFit/>
          </a:bodyPr>
          <a:lstStyle/>
          <a:p>
            <a:r>
              <a:rPr lang="en-US" sz="1400" b="1" i="1" dirty="0" err="1" smtClean="0"/>
              <a:t>i</a:t>
            </a:r>
            <a:r>
              <a:rPr lang="en-US" sz="1400" b="1" i="1" baseline="-25000" dirty="0" err="1" smtClean="0"/>
              <a:t>C</a:t>
            </a:r>
            <a:r>
              <a:rPr lang="en-US" sz="1400" b="1" dirty="0" smtClean="0"/>
              <a:t>=0</a:t>
            </a:r>
            <a:endParaRPr lang="en-US" sz="1400" b="1" dirty="0"/>
          </a:p>
        </p:txBody>
      </p:sp>
      <p:sp>
        <p:nvSpPr>
          <p:cNvPr id="21" name="TextBox 20"/>
          <p:cNvSpPr txBox="1"/>
          <p:nvPr/>
        </p:nvSpPr>
        <p:spPr>
          <a:xfrm>
            <a:off x="7181047" y="3429000"/>
            <a:ext cx="611065" cy="461665"/>
          </a:xfrm>
          <a:prstGeom prst="rect">
            <a:avLst/>
          </a:prstGeom>
          <a:solidFill>
            <a:srgbClr val="00B050"/>
          </a:solidFill>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dirty="0" smtClean="0"/>
              <a:t>“1”</a:t>
            </a:r>
            <a:endParaRPr lang="en-US" dirty="0"/>
          </a:p>
        </p:txBody>
      </p:sp>
      <p:pic>
        <p:nvPicPr>
          <p:cNvPr id="22" name="Picture 12" descr="fig0817"/>
          <p:cNvPicPr>
            <a:picLocks noChangeAspect="1" noChangeArrowheads="1"/>
          </p:cNvPicPr>
          <p:nvPr/>
        </p:nvPicPr>
        <p:blipFill>
          <a:blip r:embed="rId3"/>
          <a:srcRect l="50705" b="7858"/>
          <a:stretch>
            <a:fillRect/>
          </a:stretch>
        </p:blipFill>
        <p:spPr bwMode="auto">
          <a:xfrm>
            <a:off x="5715000" y="4267200"/>
            <a:ext cx="2895600" cy="2284412"/>
          </a:xfrm>
          <a:prstGeom prst="rect">
            <a:avLst/>
          </a:prstGeom>
          <a:noFill/>
          <a:ln w="9525">
            <a:noFill/>
            <a:miter lim="800000"/>
            <a:headEnd/>
            <a:tailEnd/>
          </a:ln>
        </p:spPr>
      </p:pic>
      <p:sp>
        <p:nvSpPr>
          <p:cNvPr id="16" name="Bent-Up Arrow 15"/>
          <p:cNvSpPr/>
          <p:nvPr/>
        </p:nvSpPr>
        <p:spPr bwMode="auto">
          <a:xfrm flipV="1">
            <a:off x="6248400" y="1066800"/>
            <a:ext cx="685800" cy="381000"/>
          </a:xfrm>
          <a:prstGeom prst="bentUp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3" name="Rectangle 2"/>
          <p:cNvSpPr>
            <a:spLocks noGrp="1" noChangeArrowheads="1"/>
          </p:cNvSpPr>
          <p:nvPr>
            <p:ph type="title"/>
          </p:nvPr>
        </p:nvSpPr>
        <p:spPr>
          <a:xfrm>
            <a:off x="685800" y="0"/>
            <a:ext cx="7772400" cy="762000"/>
          </a:xfrm>
        </p:spPr>
        <p:txBody>
          <a:bodyPr/>
          <a:lstStyle/>
          <a:p>
            <a:pPr eaLnBrk="1" hangingPunct="1"/>
            <a:r>
              <a:rPr lang="en-US" dirty="0" smtClean="0"/>
              <a:t>The Write Operation in a 1-T Cell</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4"/>
          <p:cNvSpPr>
            <a:spLocks noGrp="1"/>
          </p:cNvSpPr>
          <p:nvPr>
            <p:ph type="ftr" sz="quarter" idx="11"/>
          </p:nvPr>
        </p:nvSpPr>
        <p:spPr>
          <a:noFill/>
        </p:spPr>
        <p:txBody>
          <a:bodyPr/>
          <a:lstStyle/>
          <a:p>
            <a:r>
              <a:rPr lang="en-US" smtClean="0">
                <a:ea typeface="ＭＳ Ｐゴシック" charset="-128"/>
              </a:rPr>
              <a:t>NJIT   ECE 271   Dr. Serhiy Levkov</a:t>
            </a:r>
          </a:p>
        </p:txBody>
      </p:sp>
      <p:sp>
        <p:nvSpPr>
          <p:cNvPr id="25603" name="Slide Number Placeholder 5"/>
          <p:cNvSpPr>
            <a:spLocks noGrp="1"/>
          </p:cNvSpPr>
          <p:nvPr>
            <p:ph type="sldNum" sz="quarter" idx="12"/>
          </p:nvPr>
        </p:nvSpPr>
        <p:spPr>
          <a:noFill/>
        </p:spPr>
        <p:txBody>
          <a:bodyPr/>
          <a:lstStyle/>
          <a:p>
            <a:r>
              <a:rPr lang="en-US" smtClean="0"/>
              <a:t> Topic 9</a:t>
            </a:r>
            <a:r>
              <a:rPr lang="en-US" b="1" smtClean="0"/>
              <a:t> - </a:t>
            </a:r>
            <a:fld id="{329A61CA-B3D0-45EF-9CAA-934BE34D9F54}" type="slidenum">
              <a:rPr lang="en-US" b="1" smtClean="0"/>
              <a:pPr/>
              <a:t>62</a:t>
            </a:fld>
            <a:endParaRPr lang="en-US" b="1" smtClean="0"/>
          </a:p>
        </p:txBody>
      </p:sp>
      <p:sp>
        <p:nvSpPr>
          <p:cNvPr id="8" name="Rectangle 2"/>
          <p:cNvSpPr>
            <a:spLocks noGrp="1" noChangeArrowheads="1"/>
          </p:cNvSpPr>
          <p:nvPr>
            <p:ph type="title"/>
          </p:nvPr>
        </p:nvSpPr>
        <p:spPr>
          <a:xfrm>
            <a:off x="685800" y="0"/>
            <a:ext cx="7772400" cy="762000"/>
          </a:xfrm>
        </p:spPr>
        <p:txBody>
          <a:bodyPr/>
          <a:lstStyle/>
          <a:p>
            <a:pPr eaLnBrk="1" hangingPunct="1"/>
            <a:r>
              <a:rPr lang="en-US" dirty="0" smtClean="0"/>
              <a:t>The Read Operation in a 1-T Cell</a:t>
            </a:r>
          </a:p>
        </p:txBody>
      </p:sp>
      <p:pic>
        <p:nvPicPr>
          <p:cNvPr id="11" name="Picture 4" descr="jae20990_0815"/>
          <p:cNvPicPr>
            <a:picLocks noChangeAspect="1" noChangeArrowheads="1"/>
          </p:cNvPicPr>
          <p:nvPr/>
        </p:nvPicPr>
        <p:blipFill>
          <a:blip r:embed="rId2">
            <a:lum bright="-18000" contrast="42000"/>
          </a:blip>
          <a:srcRect/>
          <a:stretch>
            <a:fillRect/>
          </a:stretch>
        </p:blipFill>
        <p:spPr bwMode="auto">
          <a:xfrm>
            <a:off x="6096000" y="762000"/>
            <a:ext cx="2667000" cy="1584008"/>
          </a:xfrm>
          <a:prstGeom prst="rect">
            <a:avLst/>
          </a:prstGeom>
          <a:noFill/>
          <a:ln w="9525">
            <a:noFill/>
            <a:miter lim="800000"/>
            <a:headEnd/>
            <a:tailEnd/>
          </a:ln>
        </p:spPr>
      </p:pic>
      <p:pic>
        <p:nvPicPr>
          <p:cNvPr id="12" name="Picture 1"/>
          <p:cNvPicPr>
            <a:picLocks noChangeAspect="1" noChangeArrowheads="1"/>
          </p:cNvPicPr>
          <p:nvPr/>
        </p:nvPicPr>
        <p:blipFill>
          <a:blip r:embed="rId3"/>
          <a:srcRect/>
          <a:stretch>
            <a:fillRect/>
          </a:stretch>
        </p:blipFill>
        <p:spPr bwMode="auto">
          <a:xfrm>
            <a:off x="5943600" y="2590800"/>
            <a:ext cx="3030992" cy="1676400"/>
          </a:xfrm>
          <a:prstGeom prst="rect">
            <a:avLst/>
          </a:prstGeom>
          <a:noFill/>
          <a:ln w="9525">
            <a:noFill/>
            <a:miter lim="800000"/>
            <a:headEnd/>
            <a:tailEnd/>
          </a:ln>
        </p:spPr>
      </p:pic>
      <p:sp>
        <p:nvSpPr>
          <p:cNvPr id="14" name="Rectangle 3"/>
          <p:cNvSpPr txBox="1">
            <a:spLocks noChangeArrowheads="1"/>
          </p:cNvSpPr>
          <p:nvPr/>
        </p:nvSpPr>
        <p:spPr bwMode="auto">
          <a:xfrm>
            <a:off x="457200" y="990600"/>
            <a:ext cx="5105400" cy="541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To read a DRAM cell, the </a:t>
            </a:r>
            <a:r>
              <a:rPr kumimoji="0" lang="en-US" sz="1800" b="0" i="0" u="none" strike="noStrike" kern="0" cap="none" spc="0" normalizeH="0" baseline="0" noProof="0" dirty="0" err="1" smtClean="0">
                <a:ln>
                  <a:noFill/>
                </a:ln>
                <a:solidFill>
                  <a:schemeClr val="tx1"/>
                </a:solidFill>
                <a:effectLst/>
                <a:uLnTx/>
                <a:uFillTx/>
                <a:latin typeface="+mn-lt"/>
                <a:ea typeface="ＭＳ Ｐゴシック" charset="-128"/>
                <a:cs typeface="ＭＳ Ｐゴシック" charset="-128"/>
              </a:rPr>
              <a:t>bitline</a:t>
            </a: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 is </a:t>
            </a:r>
            <a:r>
              <a:rPr kumimoji="0" lang="en-US" sz="1800" b="0" i="0" u="none" strike="noStrike" kern="0" cap="none" spc="0" normalizeH="0" baseline="0" noProof="0" dirty="0" err="1" smtClean="0">
                <a:ln>
                  <a:noFill/>
                </a:ln>
                <a:solidFill>
                  <a:schemeClr val="tx1"/>
                </a:solidFill>
                <a:effectLst/>
                <a:uLnTx/>
                <a:uFillTx/>
                <a:latin typeface="+mn-lt"/>
                <a:ea typeface="ＭＳ Ｐゴシック" charset="-128"/>
                <a:cs typeface="ＭＳ Ｐゴシック" charset="-128"/>
              </a:rPr>
              <a:t>precharged</a:t>
            </a: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 to </a:t>
            </a:r>
            <a:r>
              <a:rPr kumimoji="0" lang="en-US" sz="1800" b="0" i="1"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V</a:t>
            </a:r>
            <a:r>
              <a:rPr kumimoji="0" lang="en-US" sz="1800" b="0" i="1" u="none" strike="noStrike" kern="0" cap="none" spc="0" normalizeH="0" baseline="-25000" noProof="0" dirty="0" smtClean="0">
                <a:ln>
                  <a:noFill/>
                </a:ln>
                <a:solidFill>
                  <a:schemeClr val="tx1"/>
                </a:solidFill>
                <a:effectLst/>
                <a:uLnTx/>
                <a:uFillTx/>
                <a:latin typeface="+mn-lt"/>
                <a:ea typeface="ＭＳ Ｐゴシック" charset="-128"/>
                <a:cs typeface="ＭＳ Ｐゴシック" charset="-128"/>
              </a:rPr>
              <a:t>DD</a:t>
            </a: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/2, and then </a:t>
            </a:r>
            <a:r>
              <a:rPr kumimoji="0" lang="en-US" sz="1800" b="0" i="1"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M</a:t>
            </a:r>
            <a:r>
              <a:rPr kumimoji="0" lang="en-US" sz="1800" b="0" i="0" u="none" strike="noStrike" kern="0" cap="none" spc="0" normalizeH="0" baseline="-25000" noProof="0" dirty="0" smtClean="0">
                <a:ln>
                  <a:noFill/>
                </a:ln>
                <a:solidFill>
                  <a:schemeClr val="tx1"/>
                </a:solidFill>
                <a:effectLst/>
                <a:uLnTx/>
                <a:uFillTx/>
                <a:latin typeface="+mn-lt"/>
                <a:ea typeface="ＭＳ Ｐゴシック" charset="-128"/>
                <a:cs typeface="ＭＳ Ｐゴシック" charset="-128"/>
              </a:rPr>
              <a:t>A </a:t>
            </a: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is turned on (WL</a:t>
            </a: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sym typeface="Wingdings" pitchFamily="2" charset="2"/>
              </a:rPr>
              <a:t>3V)</a:t>
            </a: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4"/>
          <p:cNvSpPr>
            <a:spLocks noGrp="1"/>
          </p:cNvSpPr>
          <p:nvPr>
            <p:ph type="ftr" sz="quarter" idx="11"/>
          </p:nvPr>
        </p:nvSpPr>
        <p:spPr>
          <a:noFill/>
        </p:spPr>
        <p:txBody>
          <a:bodyPr/>
          <a:lstStyle/>
          <a:p>
            <a:r>
              <a:rPr lang="en-US" smtClean="0">
                <a:ea typeface="ＭＳ Ｐゴシック" charset="-128"/>
              </a:rPr>
              <a:t>NJIT   ECE 271   Dr. Serhiy Levkov</a:t>
            </a:r>
          </a:p>
        </p:txBody>
      </p:sp>
      <p:sp>
        <p:nvSpPr>
          <p:cNvPr id="25603" name="Slide Number Placeholder 5"/>
          <p:cNvSpPr>
            <a:spLocks noGrp="1"/>
          </p:cNvSpPr>
          <p:nvPr>
            <p:ph type="sldNum" sz="quarter" idx="12"/>
          </p:nvPr>
        </p:nvSpPr>
        <p:spPr>
          <a:noFill/>
        </p:spPr>
        <p:txBody>
          <a:bodyPr/>
          <a:lstStyle/>
          <a:p>
            <a:r>
              <a:rPr lang="en-US" smtClean="0"/>
              <a:t> Topic 9</a:t>
            </a:r>
            <a:r>
              <a:rPr lang="en-US" b="1" smtClean="0"/>
              <a:t> - </a:t>
            </a:r>
            <a:fld id="{329A61CA-B3D0-45EF-9CAA-934BE34D9F54}" type="slidenum">
              <a:rPr lang="en-US" b="1" smtClean="0"/>
              <a:pPr/>
              <a:t>63</a:t>
            </a:fld>
            <a:endParaRPr lang="en-US" b="1" smtClean="0"/>
          </a:p>
        </p:txBody>
      </p:sp>
      <p:sp>
        <p:nvSpPr>
          <p:cNvPr id="8" name="Rectangle 2"/>
          <p:cNvSpPr>
            <a:spLocks noGrp="1" noChangeArrowheads="1"/>
          </p:cNvSpPr>
          <p:nvPr>
            <p:ph type="title"/>
          </p:nvPr>
        </p:nvSpPr>
        <p:spPr>
          <a:xfrm>
            <a:off x="685800" y="0"/>
            <a:ext cx="7772400" cy="762000"/>
          </a:xfrm>
        </p:spPr>
        <p:txBody>
          <a:bodyPr/>
          <a:lstStyle/>
          <a:p>
            <a:pPr eaLnBrk="1" hangingPunct="1"/>
            <a:r>
              <a:rPr lang="en-US" dirty="0" smtClean="0"/>
              <a:t>The Read Operation in a 1-T Cell</a:t>
            </a:r>
          </a:p>
        </p:txBody>
      </p:sp>
      <p:pic>
        <p:nvPicPr>
          <p:cNvPr id="7" name="Picture 4" descr="jae20990_0815"/>
          <p:cNvPicPr>
            <a:picLocks noChangeAspect="1" noChangeArrowheads="1"/>
          </p:cNvPicPr>
          <p:nvPr/>
        </p:nvPicPr>
        <p:blipFill>
          <a:blip r:embed="rId2">
            <a:lum bright="-18000" contrast="42000"/>
          </a:blip>
          <a:srcRect/>
          <a:stretch>
            <a:fillRect/>
          </a:stretch>
        </p:blipFill>
        <p:spPr bwMode="auto">
          <a:xfrm>
            <a:off x="6096000" y="762000"/>
            <a:ext cx="2667000" cy="1584008"/>
          </a:xfrm>
          <a:prstGeom prst="rect">
            <a:avLst/>
          </a:prstGeom>
          <a:noFill/>
          <a:ln w="9525">
            <a:noFill/>
            <a:miter lim="800000"/>
            <a:headEnd/>
            <a:tailEnd/>
          </a:ln>
        </p:spPr>
      </p:pic>
      <p:pic>
        <p:nvPicPr>
          <p:cNvPr id="9" name="Picture 1"/>
          <p:cNvPicPr>
            <a:picLocks noChangeAspect="1" noChangeArrowheads="1"/>
          </p:cNvPicPr>
          <p:nvPr/>
        </p:nvPicPr>
        <p:blipFill>
          <a:blip r:embed="rId3"/>
          <a:srcRect/>
          <a:stretch>
            <a:fillRect/>
          </a:stretch>
        </p:blipFill>
        <p:spPr bwMode="auto">
          <a:xfrm>
            <a:off x="5943600" y="2590800"/>
            <a:ext cx="3030992" cy="1676400"/>
          </a:xfrm>
          <a:prstGeom prst="rect">
            <a:avLst/>
          </a:prstGeom>
          <a:noFill/>
          <a:ln w="9525">
            <a:noFill/>
            <a:miter lim="800000"/>
            <a:headEnd/>
            <a:tailEnd/>
          </a:ln>
        </p:spPr>
      </p:pic>
      <p:sp>
        <p:nvSpPr>
          <p:cNvPr id="12" name="Rectangle 3"/>
          <p:cNvSpPr txBox="1">
            <a:spLocks noChangeArrowheads="1"/>
          </p:cNvSpPr>
          <p:nvPr/>
        </p:nvSpPr>
        <p:spPr bwMode="auto">
          <a:xfrm>
            <a:off x="457200" y="990600"/>
            <a:ext cx="5105400" cy="541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To read a DRAM cell, the </a:t>
            </a:r>
            <a:r>
              <a:rPr kumimoji="0" lang="en-US" sz="1800" b="0" i="0" u="none" strike="noStrike" kern="0" cap="none" spc="0" normalizeH="0" baseline="0" noProof="0" dirty="0" err="1" smtClean="0">
                <a:ln>
                  <a:noFill/>
                </a:ln>
                <a:solidFill>
                  <a:schemeClr val="tx1"/>
                </a:solidFill>
                <a:effectLst/>
                <a:uLnTx/>
                <a:uFillTx/>
                <a:latin typeface="+mn-lt"/>
                <a:ea typeface="ＭＳ Ｐゴシック" charset="-128"/>
                <a:cs typeface="ＭＳ Ｐゴシック" charset="-128"/>
              </a:rPr>
              <a:t>bitline</a:t>
            </a: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 is </a:t>
            </a:r>
            <a:r>
              <a:rPr kumimoji="0" lang="en-US" sz="1800" b="0" i="0" u="none" strike="noStrike" kern="0" cap="none" spc="0" normalizeH="0" baseline="0" noProof="0" dirty="0" err="1" smtClean="0">
                <a:ln>
                  <a:noFill/>
                </a:ln>
                <a:solidFill>
                  <a:schemeClr val="tx1"/>
                </a:solidFill>
                <a:effectLst/>
                <a:uLnTx/>
                <a:uFillTx/>
                <a:latin typeface="+mn-lt"/>
                <a:ea typeface="ＭＳ Ｐゴシック" charset="-128"/>
                <a:cs typeface="ＭＳ Ｐゴシック" charset="-128"/>
              </a:rPr>
              <a:t>precharged</a:t>
            </a: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 to </a:t>
            </a:r>
            <a:r>
              <a:rPr kumimoji="0" lang="en-US" sz="1800" b="0" i="1"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V</a:t>
            </a:r>
            <a:r>
              <a:rPr kumimoji="0" lang="en-US" sz="1800" b="0" i="1" u="none" strike="noStrike" kern="0" cap="none" spc="0" normalizeH="0" baseline="-25000" noProof="0" dirty="0" smtClean="0">
                <a:ln>
                  <a:noFill/>
                </a:ln>
                <a:solidFill>
                  <a:schemeClr val="tx1"/>
                </a:solidFill>
                <a:effectLst/>
                <a:uLnTx/>
                <a:uFillTx/>
                <a:latin typeface="+mn-lt"/>
                <a:ea typeface="ＭＳ Ｐゴシック" charset="-128"/>
                <a:cs typeface="ＭＳ Ｐゴシック" charset="-128"/>
              </a:rPr>
              <a:t>DD</a:t>
            </a: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/2, and then </a:t>
            </a:r>
            <a:r>
              <a:rPr kumimoji="0" lang="en-US" sz="1800" b="0" i="1"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M</a:t>
            </a:r>
            <a:r>
              <a:rPr kumimoji="0" lang="en-US" sz="1800" b="0" i="0" u="none" strike="noStrike" kern="0" cap="none" spc="0" normalizeH="0" baseline="-25000" noProof="0" dirty="0" smtClean="0">
                <a:ln>
                  <a:noFill/>
                </a:ln>
                <a:solidFill>
                  <a:schemeClr val="tx1"/>
                </a:solidFill>
                <a:effectLst/>
                <a:uLnTx/>
                <a:uFillTx/>
                <a:latin typeface="+mn-lt"/>
                <a:ea typeface="ＭＳ Ｐゴシック" charset="-128"/>
                <a:cs typeface="ＭＳ Ｐゴシック" charset="-128"/>
              </a:rPr>
              <a:t>A </a:t>
            </a: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is turned on (WL</a:t>
            </a: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sym typeface="Wingdings" pitchFamily="2" charset="2"/>
              </a:rPr>
              <a:t>3V)</a:t>
            </a: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The charge stored on </a:t>
            </a:r>
            <a:r>
              <a:rPr kumimoji="0" lang="en-US" sz="1800" b="0" i="1"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C</a:t>
            </a:r>
            <a:r>
              <a:rPr kumimoji="0" lang="en-US" sz="1800" b="0" i="1" u="none" strike="noStrike" kern="0" cap="none" spc="0" normalizeH="0" baseline="-25000" noProof="0" dirty="0" smtClean="0">
                <a:ln>
                  <a:noFill/>
                </a:ln>
                <a:solidFill>
                  <a:schemeClr val="tx1"/>
                </a:solidFill>
                <a:effectLst/>
                <a:uLnTx/>
                <a:uFillTx/>
                <a:latin typeface="+mn-lt"/>
                <a:ea typeface="ＭＳ Ｐゴシック" charset="-128"/>
                <a:cs typeface="ＭＳ Ｐゴシック" charset="-128"/>
              </a:rPr>
              <a:t>C</a:t>
            </a: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 will be shared with </a:t>
            </a:r>
            <a:r>
              <a:rPr kumimoji="0" lang="en-US" sz="1800" b="0" i="1"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C</a:t>
            </a:r>
            <a:r>
              <a:rPr kumimoji="0" lang="en-US" sz="1800" b="0" i="1" u="none" strike="noStrike" kern="0" cap="none" spc="0" normalizeH="0" baseline="-25000" noProof="0" dirty="0" smtClean="0">
                <a:ln>
                  <a:noFill/>
                </a:ln>
                <a:solidFill>
                  <a:schemeClr val="tx1"/>
                </a:solidFill>
                <a:effectLst/>
                <a:uLnTx/>
                <a:uFillTx/>
                <a:latin typeface="+mn-lt"/>
                <a:ea typeface="ＭＳ Ｐゴシック" charset="-128"/>
                <a:cs typeface="ＭＳ Ｐゴシック" charset="-128"/>
              </a:rPr>
              <a:t>BL</a:t>
            </a: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 through the process of charge sharing.</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4"/>
          <p:cNvSpPr>
            <a:spLocks noGrp="1"/>
          </p:cNvSpPr>
          <p:nvPr>
            <p:ph type="ftr" sz="quarter" idx="11"/>
          </p:nvPr>
        </p:nvSpPr>
        <p:spPr>
          <a:noFill/>
        </p:spPr>
        <p:txBody>
          <a:bodyPr/>
          <a:lstStyle/>
          <a:p>
            <a:r>
              <a:rPr lang="en-US" smtClean="0">
                <a:ea typeface="ＭＳ Ｐゴシック" charset="-128"/>
              </a:rPr>
              <a:t>NJIT   ECE 271   Dr. Serhiy Levkov</a:t>
            </a:r>
          </a:p>
        </p:txBody>
      </p:sp>
      <p:sp>
        <p:nvSpPr>
          <p:cNvPr id="25603" name="Slide Number Placeholder 5"/>
          <p:cNvSpPr>
            <a:spLocks noGrp="1"/>
          </p:cNvSpPr>
          <p:nvPr>
            <p:ph type="sldNum" sz="quarter" idx="12"/>
          </p:nvPr>
        </p:nvSpPr>
        <p:spPr>
          <a:noFill/>
        </p:spPr>
        <p:txBody>
          <a:bodyPr/>
          <a:lstStyle/>
          <a:p>
            <a:r>
              <a:rPr lang="en-US" smtClean="0"/>
              <a:t> Topic 9</a:t>
            </a:r>
            <a:r>
              <a:rPr lang="en-US" b="1" smtClean="0"/>
              <a:t> - </a:t>
            </a:r>
            <a:fld id="{329A61CA-B3D0-45EF-9CAA-934BE34D9F54}" type="slidenum">
              <a:rPr lang="en-US" b="1" smtClean="0"/>
              <a:pPr/>
              <a:t>64</a:t>
            </a:fld>
            <a:endParaRPr lang="en-US" b="1" smtClean="0"/>
          </a:p>
        </p:txBody>
      </p:sp>
      <p:sp>
        <p:nvSpPr>
          <p:cNvPr id="25605" name="Rectangle 3"/>
          <p:cNvSpPr>
            <a:spLocks noGrp="1" noChangeArrowheads="1"/>
          </p:cNvSpPr>
          <p:nvPr>
            <p:ph type="body" idx="1"/>
          </p:nvPr>
        </p:nvSpPr>
        <p:spPr>
          <a:xfrm>
            <a:off x="457200" y="990600"/>
            <a:ext cx="5105400" cy="5410200"/>
          </a:xfrm>
        </p:spPr>
        <p:txBody>
          <a:bodyPr/>
          <a:lstStyle/>
          <a:p>
            <a:pPr eaLnBrk="1" hangingPunct="1"/>
            <a:r>
              <a:rPr lang="en-US" sz="1800" dirty="0" smtClean="0"/>
              <a:t>To read a DRAM cell, the </a:t>
            </a:r>
            <a:r>
              <a:rPr lang="en-US" sz="1800" dirty="0" err="1" smtClean="0"/>
              <a:t>bitline</a:t>
            </a:r>
            <a:r>
              <a:rPr lang="en-US" sz="1800" dirty="0" smtClean="0"/>
              <a:t> is </a:t>
            </a:r>
            <a:r>
              <a:rPr lang="en-US" sz="1800" dirty="0" err="1" smtClean="0"/>
              <a:t>precharged</a:t>
            </a:r>
            <a:r>
              <a:rPr lang="en-US" sz="1800" dirty="0" smtClean="0"/>
              <a:t> to </a:t>
            </a:r>
            <a:r>
              <a:rPr lang="en-US" sz="1800" i="1" dirty="0" smtClean="0"/>
              <a:t>V</a:t>
            </a:r>
            <a:r>
              <a:rPr lang="en-US" sz="1800" i="1" baseline="-25000" dirty="0" smtClean="0"/>
              <a:t>DD</a:t>
            </a:r>
            <a:r>
              <a:rPr lang="en-US" sz="1800" dirty="0" smtClean="0"/>
              <a:t>/2, and then </a:t>
            </a:r>
            <a:r>
              <a:rPr lang="en-US" sz="1800" i="1" dirty="0" smtClean="0"/>
              <a:t>M</a:t>
            </a:r>
            <a:r>
              <a:rPr lang="en-US" sz="1800" baseline="-25000" dirty="0" smtClean="0"/>
              <a:t>A </a:t>
            </a:r>
            <a:r>
              <a:rPr lang="en-US" sz="1800" dirty="0" smtClean="0"/>
              <a:t>is turned on (WL</a:t>
            </a:r>
            <a:r>
              <a:rPr lang="en-US" sz="1800" dirty="0" smtClean="0">
                <a:sym typeface="Wingdings" pitchFamily="2" charset="2"/>
              </a:rPr>
              <a:t>3V)</a:t>
            </a:r>
            <a:r>
              <a:rPr lang="en-US" sz="1800" dirty="0" smtClean="0"/>
              <a:t>.</a:t>
            </a:r>
          </a:p>
          <a:p>
            <a:pPr eaLnBrk="1" hangingPunct="1"/>
            <a:r>
              <a:rPr lang="en-US" sz="1800" dirty="0" smtClean="0"/>
              <a:t>The charge stored on </a:t>
            </a:r>
            <a:r>
              <a:rPr lang="en-US" sz="1800" i="1" dirty="0" smtClean="0"/>
              <a:t>C</a:t>
            </a:r>
            <a:r>
              <a:rPr lang="en-US" sz="1800" i="1" baseline="-25000" dirty="0" smtClean="0"/>
              <a:t>C</a:t>
            </a:r>
            <a:r>
              <a:rPr lang="en-US" sz="1800" dirty="0" smtClean="0"/>
              <a:t> will be shared with </a:t>
            </a:r>
            <a:r>
              <a:rPr lang="en-US" sz="1800" i="1" dirty="0" smtClean="0"/>
              <a:t>C</a:t>
            </a:r>
            <a:r>
              <a:rPr lang="en-US" sz="1800" i="1" baseline="-25000" dirty="0" smtClean="0"/>
              <a:t>BL</a:t>
            </a:r>
            <a:r>
              <a:rPr lang="en-US" sz="1800" dirty="0" smtClean="0"/>
              <a:t> through the process of charge sharing.</a:t>
            </a:r>
          </a:p>
          <a:p>
            <a:pPr eaLnBrk="1" hangingPunct="1"/>
            <a:r>
              <a:rPr lang="en-US" sz="1800" dirty="0" smtClean="0"/>
              <a:t>When </a:t>
            </a:r>
            <a:r>
              <a:rPr lang="en-US" sz="1800" i="1" dirty="0" smtClean="0"/>
              <a:t>M</a:t>
            </a:r>
            <a:r>
              <a:rPr lang="en-US" sz="1800" baseline="-25000" dirty="0" smtClean="0"/>
              <a:t>A </a:t>
            </a:r>
            <a:r>
              <a:rPr lang="en-US" sz="1800" dirty="0" smtClean="0"/>
              <a:t>is turned on, the current through the small </a:t>
            </a:r>
            <a:r>
              <a:rPr lang="en-US" sz="1800" i="1" dirty="0" smtClean="0"/>
              <a:t>R</a:t>
            </a:r>
            <a:r>
              <a:rPr lang="en-US" sz="1800" baseline="-25000" dirty="0" smtClean="0"/>
              <a:t>on </a:t>
            </a:r>
            <a:r>
              <a:rPr lang="en-US" sz="1800" dirty="0" smtClean="0"/>
              <a:t>will redistribute the charges until the voltages on both will become equal to </a:t>
            </a:r>
            <a:r>
              <a:rPr lang="en-US" sz="1800" i="1" dirty="0" smtClean="0"/>
              <a:t>V</a:t>
            </a:r>
            <a:r>
              <a:rPr lang="en-US" sz="1800" i="1" baseline="-25000" dirty="0" smtClean="0"/>
              <a:t>F</a:t>
            </a:r>
            <a:r>
              <a:rPr lang="en-US" sz="1800" baseline="-25000" dirty="0" smtClean="0"/>
              <a:t> </a:t>
            </a:r>
            <a:r>
              <a:rPr lang="en-US" sz="1800" dirty="0" smtClean="0"/>
              <a:t>.</a:t>
            </a:r>
          </a:p>
        </p:txBody>
      </p:sp>
      <p:sp>
        <p:nvSpPr>
          <p:cNvPr id="8" name="Rectangle 2"/>
          <p:cNvSpPr>
            <a:spLocks noGrp="1" noChangeArrowheads="1"/>
          </p:cNvSpPr>
          <p:nvPr>
            <p:ph type="title"/>
          </p:nvPr>
        </p:nvSpPr>
        <p:spPr>
          <a:xfrm>
            <a:off x="685800" y="0"/>
            <a:ext cx="7772400" cy="762000"/>
          </a:xfrm>
        </p:spPr>
        <p:txBody>
          <a:bodyPr/>
          <a:lstStyle/>
          <a:p>
            <a:pPr eaLnBrk="1" hangingPunct="1"/>
            <a:r>
              <a:rPr lang="en-US" dirty="0" smtClean="0"/>
              <a:t>The Read Operation in a 1-T Cell</a:t>
            </a:r>
          </a:p>
        </p:txBody>
      </p:sp>
      <p:pic>
        <p:nvPicPr>
          <p:cNvPr id="87042" name="Picture 2"/>
          <p:cNvPicPr>
            <a:picLocks noChangeAspect="1" noChangeArrowheads="1"/>
          </p:cNvPicPr>
          <p:nvPr/>
        </p:nvPicPr>
        <p:blipFill>
          <a:blip r:embed="rId2"/>
          <a:srcRect/>
          <a:stretch>
            <a:fillRect/>
          </a:stretch>
        </p:blipFill>
        <p:spPr bwMode="auto">
          <a:xfrm>
            <a:off x="5943600" y="2629978"/>
            <a:ext cx="3036116" cy="1561022"/>
          </a:xfrm>
          <a:prstGeom prst="rect">
            <a:avLst/>
          </a:prstGeom>
          <a:noFill/>
          <a:ln w="9525">
            <a:noFill/>
            <a:miter lim="800000"/>
            <a:headEnd/>
            <a:tailEnd/>
          </a:ln>
        </p:spPr>
      </p:pic>
      <p:cxnSp>
        <p:nvCxnSpPr>
          <p:cNvPr id="12" name="Straight Arrow Connector 11"/>
          <p:cNvCxnSpPr/>
          <p:nvPr/>
        </p:nvCxnSpPr>
        <p:spPr bwMode="auto">
          <a:xfrm>
            <a:off x="7086600" y="2743200"/>
            <a:ext cx="609600" cy="1588"/>
          </a:xfrm>
          <a:prstGeom prst="straightConnector1">
            <a:avLst/>
          </a:prstGeom>
          <a:solidFill>
            <a:schemeClr val="accent1"/>
          </a:solidFill>
          <a:ln w="12700" cap="flat" cmpd="sng" algn="ctr">
            <a:solidFill>
              <a:srgbClr val="00B050"/>
            </a:solidFill>
            <a:prstDash val="solid"/>
            <a:round/>
            <a:headEnd type="none" w="med" len="med"/>
            <a:tailEnd type="arrow"/>
          </a:ln>
          <a:effectLst/>
        </p:spPr>
      </p:cxnSp>
      <p:cxnSp>
        <p:nvCxnSpPr>
          <p:cNvPr id="13" name="Straight Arrow Connector 12"/>
          <p:cNvCxnSpPr/>
          <p:nvPr/>
        </p:nvCxnSpPr>
        <p:spPr bwMode="auto">
          <a:xfrm rot="10800000">
            <a:off x="7086600" y="3200400"/>
            <a:ext cx="609600" cy="1588"/>
          </a:xfrm>
          <a:prstGeom prst="straightConnector1">
            <a:avLst/>
          </a:prstGeom>
          <a:solidFill>
            <a:schemeClr val="accent1"/>
          </a:solidFill>
          <a:ln w="12700" cap="flat" cmpd="sng" algn="ctr">
            <a:solidFill>
              <a:srgbClr val="00B050"/>
            </a:solidFill>
            <a:prstDash val="solid"/>
            <a:round/>
            <a:headEnd type="none" w="med" len="med"/>
            <a:tailEnd type="arrow"/>
          </a:ln>
          <a:effectLst/>
        </p:spPr>
      </p:cxnSp>
      <p:sp>
        <p:nvSpPr>
          <p:cNvPr id="14" name="TextBox 13"/>
          <p:cNvSpPr txBox="1"/>
          <p:nvPr/>
        </p:nvSpPr>
        <p:spPr>
          <a:xfrm>
            <a:off x="5770752" y="3330498"/>
            <a:ext cx="533400" cy="338554"/>
          </a:xfrm>
          <a:prstGeom prst="rect">
            <a:avLst/>
          </a:prstGeom>
          <a:solidFill>
            <a:schemeClr val="bg1"/>
          </a:solidFill>
        </p:spPr>
        <p:txBody>
          <a:bodyPr wrap="square" rtlCol="0">
            <a:spAutoFit/>
          </a:bodyPr>
          <a:lstStyle/>
          <a:p>
            <a:r>
              <a:rPr lang="en-US" sz="1600" b="1" i="1" dirty="0" smtClean="0"/>
              <a:t>V</a:t>
            </a:r>
            <a:r>
              <a:rPr lang="en-US" sz="1600" b="1" i="1" baseline="-25000" dirty="0" smtClean="0"/>
              <a:t>BL</a:t>
            </a:r>
            <a:endParaRPr lang="en-US" sz="1600" b="1" dirty="0"/>
          </a:p>
        </p:txBody>
      </p:sp>
      <p:sp>
        <p:nvSpPr>
          <p:cNvPr id="15" name="TextBox 14"/>
          <p:cNvSpPr txBox="1"/>
          <p:nvPr/>
        </p:nvSpPr>
        <p:spPr>
          <a:xfrm>
            <a:off x="8610600" y="3321204"/>
            <a:ext cx="533400" cy="338554"/>
          </a:xfrm>
          <a:prstGeom prst="rect">
            <a:avLst/>
          </a:prstGeom>
          <a:solidFill>
            <a:schemeClr val="bg1"/>
          </a:solidFill>
        </p:spPr>
        <p:txBody>
          <a:bodyPr wrap="square" rtlCol="0">
            <a:spAutoFit/>
          </a:bodyPr>
          <a:lstStyle/>
          <a:p>
            <a:r>
              <a:rPr lang="en-US" sz="1600" b="1" i="1" dirty="0" smtClean="0"/>
              <a:t>V</a:t>
            </a:r>
            <a:r>
              <a:rPr lang="en-US" sz="1600" b="1" i="1" baseline="-25000" dirty="0" smtClean="0"/>
              <a:t>C</a:t>
            </a:r>
            <a:endParaRPr lang="en-US" sz="1600" b="1" dirty="0"/>
          </a:p>
        </p:txBody>
      </p:sp>
      <p:pic>
        <p:nvPicPr>
          <p:cNvPr id="17" name="Picture 4" descr="jae20990_0815"/>
          <p:cNvPicPr>
            <a:picLocks noChangeAspect="1" noChangeArrowheads="1"/>
          </p:cNvPicPr>
          <p:nvPr/>
        </p:nvPicPr>
        <p:blipFill>
          <a:blip r:embed="rId3">
            <a:lum bright="-18000" contrast="42000"/>
          </a:blip>
          <a:srcRect/>
          <a:stretch>
            <a:fillRect/>
          </a:stretch>
        </p:blipFill>
        <p:spPr bwMode="auto">
          <a:xfrm>
            <a:off x="6096000" y="762000"/>
            <a:ext cx="2667000" cy="15840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4"/>
          <p:cNvSpPr>
            <a:spLocks noGrp="1"/>
          </p:cNvSpPr>
          <p:nvPr>
            <p:ph type="ftr" sz="quarter" idx="11"/>
          </p:nvPr>
        </p:nvSpPr>
        <p:spPr>
          <a:noFill/>
        </p:spPr>
        <p:txBody>
          <a:bodyPr/>
          <a:lstStyle/>
          <a:p>
            <a:r>
              <a:rPr lang="en-US" smtClean="0">
                <a:ea typeface="ＭＳ Ｐゴシック" charset="-128"/>
              </a:rPr>
              <a:t>NJIT   ECE 271   Dr. Serhiy Levkov</a:t>
            </a:r>
          </a:p>
        </p:txBody>
      </p:sp>
      <p:sp>
        <p:nvSpPr>
          <p:cNvPr id="25603" name="Slide Number Placeholder 5"/>
          <p:cNvSpPr>
            <a:spLocks noGrp="1"/>
          </p:cNvSpPr>
          <p:nvPr>
            <p:ph type="sldNum" sz="quarter" idx="12"/>
          </p:nvPr>
        </p:nvSpPr>
        <p:spPr>
          <a:noFill/>
        </p:spPr>
        <p:txBody>
          <a:bodyPr/>
          <a:lstStyle/>
          <a:p>
            <a:r>
              <a:rPr lang="en-US" smtClean="0"/>
              <a:t> Topic 9</a:t>
            </a:r>
            <a:r>
              <a:rPr lang="en-US" b="1" smtClean="0"/>
              <a:t> - </a:t>
            </a:r>
            <a:fld id="{329A61CA-B3D0-45EF-9CAA-934BE34D9F54}" type="slidenum">
              <a:rPr lang="en-US" b="1" smtClean="0"/>
              <a:pPr/>
              <a:t>65</a:t>
            </a:fld>
            <a:endParaRPr lang="en-US" b="1" smtClean="0"/>
          </a:p>
        </p:txBody>
      </p:sp>
      <p:sp>
        <p:nvSpPr>
          <p:cNvPr id="25605" name="Rectangle 3"/>
          <p:cNvSpPr>
            <a:spLocks noGrp="1" noChangeArrowheads="1"/>
          </p:cNvSpPr>
          <p:nvPr>
            <p:ph type="body" idx="1"/>
          </p:nvPr>
        </p:nvSpPr>
        <p:spPr>
          <a:xfrm>
            <a:off x="457200" y="990600"/>
            <a:ext cx="5105400" cy="5410200"/>
          </a:xfrm>
        </p:spPr>
        <p:txBody>
          <a:bodyPr/>
          <a:lstStyle/>
          <a:p>
            <a:pPr eaLnBrk="1" hangingPunct="1"/>
            <a:r>
              <a:rPr lang="en-US" sz="1800" dirty="0" smtClean="0"/>
              <a:t>To read a DRAM cell, the </a:t>
            </a:r>
            <a:r>
              <a:rPr lang="en-US" sz="1800" dirty="0" err="1" smtClean="0"/>
              <a:t>bitline</a:t>
            </a:r>
            <a:r>
              <a:rPr lang="en-US" sz="1800" dirty="0" smtClean="0"/>
              <a:t> is </a:t>
            </a:r>
            <a:r>
              <a:rPr lang="en-US" sz="1800" dirty="0" err="1" smtClean="0"/>
              <a:t>precharged</a:t>
            </a:r>
            <a:r>
              <a:rPr lang="en-US" sz="1800" dirty="0" smtClean="0"/>
              <a:t> to </a:t>
            </a:r>
            <a:r>
              <a:rPr lang="en-US" sz="1800" i="1" dirty="0" smtClean="0"/>
              <a:t>V</a:t>
            </a:r>
            <a:r>
              <a:rPr lang="en-US" sz="1800" i="1" baseline="-25000" dirty="0" smtClean="0"/>
              <a:t>DD</a:t>
            </a:r>
            <a:r>
              <a:rPr lang="en-US" sz="1800" dirty="0" smtClean="0"/>
              <a:t>/2, and then </a:t>
            </a:r>
            <a:r>
              <a:rPr lang="en-US" sz="1800" i="1" dirty="0" smtClean="0"/>
              <a:t>M</a:t>
            </a:r>
            <a:r>
              <a:rPr lang="en-US" sz="1800" baseline="-25000" dirty="0" smtClean="0"/>
              <a:t>A </a:t>
            </a:r>
            <a:r>
              <a:rPr lang="en-US" sz="1800" dirty="0" smtClean="0"/>
              <a:t>is turned on (WL</a:t>
            </a:r>
            <a:r>
              <a:rPr lang="en-US" sz="1800" dirty="0" smtClean="0">
                <a:sym typeface="Wingdings" pitchFamily="2" charset="2"/>
              </a:rPr>
              <a:t>3V)</a:t>
            </a:r>
            <a:r>
              <a:rPr lang="en-US" sz="1800" dirty="0" smtClean="0"/>
              <a:t>.</a:t>
            </a:r>
          </a:p>
          <a:p>
            <a:pPr eaLnBrk="1" hangingPunct="1"/>
            <a:r>
              <a:rPr lang="en-US" sz="1800" dirty="0" smtClean="0"/>
              <a:t>The charge stored on </a:t>
            </a:r>
            <a:r>
              <a:rPr lang="en-US" sz="1800" i="1" dirty="0" smtClean="0"/>
              <a:t>C</a:t>
            </a:r>
            <a:r>
              <a:rPr lang="en-US" sz="1800" i="1" baseline="-25000" dirty="0" smtClean="0"/>
              <a:t>C</a:t>
            </a:r>
            <a:r>
              <a:rPr lang="en-US" sz="1800" dirty="0" smtClean="0"/>
              <a:t> will be shared with </a:t>
            </a:r>
            <a:r>
              <a:rPr lang="en-US" sz="1800" i="1" dirty="0" smtClean="0"/>
              <a:t>C</a:t>
            </a:r>
            <a:r>
              <a:rPr lang="en-US" sz="1800" i="1" baseline="-25000" dirty="0" smtClean="0"/>
              <a:t>BL</a:t>
            </a:r>
            <a:r>
              <a:rPr lang="en-US" sz="1800" dirty="0" smtClean="0"/>
              <a:t> through the process of charge sharing.</a:t>
            </a:r>
          </a:p>
          <a:p>
            <a:pPr eaLnBrk="1" hangingPunct="1"/>
            <a:r>
              <a:rPr lang="en-US" sz="1800" dirty="0" smtClean="0"/>
              <a:t>When </a:t>
            </a:r>
            <a:r>
              <a:rPr lang="en-US" sz="1800" i="1" dirty="0" smtClean="0"/>
              <a:t>M</a:t>
            </a:r>
            <a:r>
              <a:rPr lang="en-US" sz="1800" baseline="-25000" dirty="0" smtClean="0"/>
              <a:t>A </a:t>
            </a:r>
            <a:r>
              <a:rPr lang="en-US" sz="1800" dirty="0" smtClean="0"/>
              <a:t>is turned on, the current through the small </a:t>
            </a:r>
            <a:r>
              <a:rPr lang="en-US" sz="1800" i="1" dirty="0" smtClean="0"/>
              <a:t>R</a:t>
            </a:r>
            <a:r>
              <a:rPr lang="en-US" sz="1800" baseline="-25000" dirty="0" smtClean="0"/>
              <a:t>on </a:t>
            </a:r>
            <a:r>
              <a:rPr lang="en-US" sz="1800" dirty="0" smtClean="0"/>
              <a:t>will redistribute the charges until the voltages on both will become equal to </a:t>
            </a:r>
            <a:r>
              <a:rPr lang="en-US" sz="1800" i="1" dirty="0" smtClean="0"/>
              <a:t>V</a:t>
            </a:r>
            <a:r>
              <a:rPr lang="en-US" sz="1800" i="1" baseline="-25000" dirty="0" smtClean="0"/>
              <a:t>F</a:t>
            </a:r>
            <a:r>
              <a:rPr lang="en-US" sz="1800" baseline="-25000" dirty="0" smtClean="0"/>
              <a:t> </a:t>
            </a:r>
            <a:r>
              <a:rPr lang="en-US" sz="1800" dirty="0" smtClean="0"/>
              <a:t>.</a:t>
            </a:r>
          </a:p>
          <a:p>
            <a:pPr eaLnBrk="1" hangingPunct="1"/>
            <a:r>
              <a:rPr lang="en-US" sz="1800" dirty="0" smtClean="0"/>
              <a:t>The difference between the original (</a:t>
            </a:r>
            <a:r>
              <a:rPr lang="en-US" sz="1800" dirty="0" err="1" smtClean="0"/>
              <a:t>precharged</a:t>
            </a:r>
            <a:r>
              <a:rPr lang="en-US" sz="1800" dirty="0" smtClean="0"/>
              <a:t>) </a:t>
            </a:r>
            <a:r>
              <a:rPr lang="en-US" sz="1800" i="1" dirty="0" smtClean="0"/>
              <a:t>V</a:t>
            </a:r>
            <a:r>
              <a:rPr lang="en-US" sz="1800" i="1" baseline="-25000" dirty="0" smtClean="0"/>
              <a:t>BL</a:t>
            </a:r>
            <a:r>
              <a:rPr lang="en-US" sz="1800" baseline="-25000" dirty="0" smtClean="0"/>
              <a:t> </a:t>
            </a:r>
            <a:r>
              <a:rPr lang="en-US" sz="1800" dirty="0" smtClean="0"/>
              <a:t>and </a:t>
            </a:r>
            <a:r>
              <a:rPr lang="en-US" sz="1800" i="1" dirty="0" smtClean="0"/>
              <a:t>V</a:t>
            </a:r>
            <a:r>
              <a:rPr lang="en-US" sz="1800" i="1" baseline="-25000" dirty="0" smtClean="0"/>
              <a:t>F</a:t>
            </a:r>
            <a:r>
              <a:rPr lang="en-US" sz="1800" baseline="-25000" dirty="0" smtClean="0"/>
              <a:t>  </a:t>
            </a:r>
            <a:r>
              <a:rPr lang="en-US" sz="1800" dirty="0" smtClean="0"/>
              <a:t>will be the “readout” signal. </a:t>
            </a:r>
          </a:p>
        </p:txBody>
      </p:sp>
      <p:sp>
        <p:nvSpPr>
          <p:cNvPr id="8" name="Rectangle 2"/>
          <p:cNvSpPr>
            <a:spLocks noGrp="1" noChangeArrowheads="1"/>
          </p:cNvSpPr>
          <p:nvPr>
            <p:ph type="title"/>
          </p:nvPr>
        </p:nvSpPr>
        <p:spPr>
          <a:xfrm>
            <a:off x="685800" y="0"/>
            <a:ext cx="7772400" cy="762000"/>
          </a:xfrm>
        </p:spPr>
        <p:txBody>
          <a:bodyPr/>
          <a:lstStyle/>
          <a:p>
            <a:pPr eaLnBrk="1" hangingPunct="1"/>
            <a:r>
              <a:rPr lang="en-US" dirty="0" smtClean="0"/>
              <a:t>The Read Operation in a 1-T Cell</a:t>
            </a:r>
          </a:p>
        </p:txBody>
      </p:sp>
      <p:pic>
        <p:nvPicPr>
          <p:cNvPr id="87042" name="Picture 2"/>
          <p:cNvPicPr>
            <a:picLocks noChangeAspect="1" noChangeArrowheads="1"/>
          </p:cNvPicPr>
          <p:nvPr/>
        </p:nvPicPr>
        <p:blipFill>
          <a:blip r:embed="rId2"/>
          <a:srcRect/>
          <a:stretch>
            <a:fillRect/>
          </a:stretch>
        </p:blipFill>
        <p:spPr bwMode="auto">
          <a:xfrm>
            <a:off x="5943600" y="2629978"/>
            <a:ext cx="3036116" cy="1561022"/>
          </a:xfrm>
          <a:prstGeom prst="rect">
            <a:avLst/>
          </a:prstGeom>
          <a:noFill/>
          <a:ln w="9525">
            <a:noFill/>
            <a:miter lim="800000"/>
            <a:headEnd/>
            <a:tailEnd/>
          </a:ln>
        </p:spPr>
      </p:pic>
      <p:pic>
        <p:nvPicPr>
          <p:cNvPr id="18" name="Picture 1"/>
          <p:cNvPicPr>
            <a:picLocks noChangeAspect="1" noChangeArrowheads="1"/>
          </p:cNvPicPr>
          <p:nvPr/>
        </p:nvPicPr>
        <p:blipFill>
          <a:blip r:embed="rId3"/>
          <a:srcRect/>
          <a:stretch>
            <a:fillRect/>
          </a:stretch>
        </p:blipFill>
        <p:spPr bwMode="auto">
          <a:xfrm>
            <a:off x="5943600" y="838200"/>
            <a:ext cx="3030992" cy="167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4"/>
          <p:cNvSpPr>
            <a:spLocks noGrp="1"/>
          </p:cNvSpPr>
          <p:nvPr>
            <p:ph type="ftr" sz="quarter" idx="11"/>
          </p:nvPr>
        </p:nvSpPr>
        <p:spPr>
          <a:noFill/>
        </p:spPr>
        <p:txBody>
          <a:bodyPr/>
          <a:lstStyle/>
          <a:p>
            <a:r>
              <a:rPr lang="en-US" smtClean="0">
                <a:ea typeface="ＭＳ Ｐゴシック" charset="-128"/>
              </a:rPr>
              <a:t>NJIT   ECE 271   Dr. Serhiy Levkov</a:t>
            </a:r>
          </a:p>
        </p:txBody>
      </p:sp>
      <p:sp>
        <p:nvSpPr>
          <p:cNvPr id="25603" name="Slide Number Placeholder 5"/>
          <p:cNvSpPr>
            <a:spLocks noGrp="1"/>
          </p:cNvSpPr>
          <p:nvPr>
            <p:ph type="sldNum" sz="quarter" idx="12"/>
          </p:nvPr>
        </p:nvSpPr>
        <p:spPr>
          <a:noFill/>
        </p:spPr>
        <p:txBody>
          <a:bodyPr/>
          <a:lstStyle/>
          <a:p>
            <a:r>
              <a:rPr lang="en-US" smtClean="0"/>
              <a:t> Topic 9</a:t>
            </a:r>
            <a:r>
              <a:rPr lang="en-US" b="1" smtClean="0"/>
              <a:t> - </a:t>
            </a:r>
            <a:fld id="{329A61CA-B3D0-45EF-9CAA-934BE34D9F54}" type="slidenum">
              <a:rPr lang="en-US" b="1" smtClean="0"/>
              <a:pPr/>
              <a:t>66</a:t>
            </a:fld>
            <a:endParaRPr lang="en-US" b="1" smtClean="0"/>
          </a:p>
        </p:txBody>
      </p:sp>
      <p:sp>
        <p:nvSpPr>
          <p:cNvPr id="25605" name="Rectangle 3"/>
          <p:cNvSpPr>
            <a:spLocks noGrp="1" noChangeArrowheads="1"/>
          </p:cNvSpPr>
          <p:nvPr>
            <p:ph type="body" idx="1"/>
          </p:nvPr>
        </p:nvSpPr>
        <p:spPr>
          <a:xfrm>
            <a:off x="457200" y="990600"/>
            <a:ext cx="5410200" cy="4419600"/>
          </a:xfrm>
        </p:spPr>
        <p:txBody>
          <a:bodyPr/>
          <a:lstStyle/>
          <a:p>
            <a:pPr eaLnBrk="1" hangingPunct="1"/>
            <a:r>
              <a:rPr lang="en-US" sz="1800" dirty="0" smtClean="0"/>
              <a:t>To read a DRAM cell, the </a:t>
            </a:r>
            <a:r>
              <a:rPr lang="en-US" sz="1800" dirty="0" err="1" smtClean="0"/>
              <a:t>bitline</a:t>
            </a:r>
            <a:r>
              <a:rPr lang="en-US" sz="1800" dirty="0" smtClean="0"/>
              <a:t> is </a:t>
            </a:r>
            <a:r>
              <a:rPr lang="en-US" sz="1800" dirty="0" err="1" smtClean="0"/>
              <a:t>precharged</a:t>
            </a:r>
            <a:r>
              <a:rPr lang="en-US" sz="1800" dirty="0" smtClean="0"/>
              <a:t> to </a:t>
            </a:r>
            <a:r>
              <a:rPr lang="en-US" sz="1800" i="1" dirty="0" smtClean="0"/>
              <a:t>V</a:t>
            </a:r>
            <a:r>
              <a:rPr lang="en-US" sz="1800" i="1" baseline="-25000" dirty="0" smtClean="0"/>
              <a:t>DD</a:t>
            </a:r>
            <a:r>
              <a:rPr lang="en-US" sz="1800" dirty="0" smtClean="0"/>
              <a:t>/2, and then </a:t>
            </a:r>
            <a:r>
              <a:rPr lang="en-US" sz="1800" i="1" dirty="0" smtClean="0"/>
              <a:t>M</a:t>
            </a:r>
            <a:r>
              <a:rPr lang="en-US" sz="1800" baseline="-25000" dirty="0" smtClean="0"/>
              <a:t>A </a:t>
            </a:r>
            <a:r>
              <a:rPr lang="en-US" sz="1800" dirty="0" smtClean="0"/>
              <a:t>is turned on (WL</a:t>
            </a:r>
            <a:r>
              <a:rPr lang="en-US" sz="1800" dirty="0" smtClean="0">
                <a:sym typeface="Wingdings" pitchFamily="2" charset="2"/>
              </a:rPr>
              <a:t>3V)</a:t>
            </a:r>
            <a:r>
              <a:rPr lang="en-US" sz="1800" dirty="0" smtClean="0"/>
              <a:t>.</a:t>
            </a:r>
          </a:p>
          <a:p>
            <a:pPr eaLnBrk="1" hangingPunct="1"/>
            <a:r>
              <a:rPr lang="en-US" sz="1800" dirty="0" smtClean="0"/>
              <a:t>The charge stored on </a:t>
            </a:r>
            <a:r>
              <a:rPr lang="en-US" sz="1800" i="1" dirty="0" smtClean="0"/>
              <a:t>C</a:t>
            </a:r>
            <a:r>
              <a:rPr lang="en-US" sz="1800" i="1" baseline="-25000" dirty="0" smtClean="0"/>
              <a:t>C</a:t>
            </a:r>
            <a:r>
              <a:rPr lang="en-US" sz="1800" dirty="0" smtClean="0"/>
              <a:t> will be shared with </a:t>
            </a:r>
            <a:r>
              <a:rPr lang="en-US" sz="1800" i="1" dirty="0" smtClean="0"/>
              <a:t>C</a:t>
            </a:r>
            <a:r>
              <a:rPr lang="en-US" sz="1800" i="1" baseline="-25000" dirty="0" smtClean="0"/>
              <a:t>BL</a:t>
            </a:r>
            <a:r>
              <a:rPr lang="en-US" sz="1800" dirty="0" smtClean="0"/>
              <a:t> through the process of charge sharing.</a:t>
            </a:r>
          </a:p>
          <a:p>
            <a:pPr eaLnBrk="1" hangingPunct="1"/>
            <a:r>
              <a:rPr lang="en-US" sz="1800" dirty="0" smtClean="0"/>
              <a:t>When </a:t>
            </a:r>
            <a:r>
              <a:rPr lang="en-US" sz="1800" i="1" dirty="0" smtClean="0"/>
              <a:t>M</a:t>
            </a:r>
            <a:r>
              <a:rPr lang="en-US" sz="1800" baseline="-25000" dirty="0" smtClean="0"/>
              <a:t>A </a:t>
            </a:r>
            <a:r>
              <a:rPr lang="en-US" sz="1800" dirty="0" smtClean="0"/>
              <a:t>is turned on, the current through the small </a:t>
            </a:r>
            <a:r>
              <a:rPr lang="en-US" sz="1800" i="1" dirty="0" smtClean="0"/>
              <a:t>R</a:t>
            </a:r>
            <a:r>
              <a:rPr lang="en-US" sz="1800" baseline="-25000" dirty="0" smtClean="0"/>
              <a:t>on </a:t>
            </a:r>
            <a:r>
              <a:rPr lang="en-US" sz="1800" dirty="0" smtClean="0"/>
              <a:t>will redistribute the charges until the voltages on both will become equal to </a:t>
            </a:r>
            <a:r>
              <a:rPr lang="en-US" sz="1800" i="1" dirty="0" smtClean="0"/>
              <a:t>V</a:t>
            </a:r>
            <a:r>
              <a:rPr lang="en-US" sz="1800" i="1" baseline="-25000" dirty="0" smtClean="0"/>
              <a:t>F</a:t>
            </a:r>
            <a:r>
              <a:rPr lang="en-US" sz="1800" baseline="-25000" dirty="0" smtClean="0"/>
              <a:t> </a:t>
            </a:r>
            <a:r>
              <a:rPr lang="en-US" sz="1800" dirty="0" smtClean="0"/>
              <a:t>.</a:t>
            </a:r>
          </a:p>
          <a:p>
            <a:pPr eaLnBrk="1" hangingPunct="1"/>
            <a:r>
              <a:rPr lang="en-US" sz="1800" dirty="0" smtClean="0"/>
              <a:t>The difference </a:t>
            </a:r>
            <a:r>
              <a:rPr lang="en-US" sz="1800" dirty="0" smtClean="0">
                <a:latin typeface="Symbol" pitchFamily="18" charset="2"/>
              </a:rPr>
              <a:t>D</a:t>
            </a:r>
            <a:r>
              <a:rPr lang="en-US" sz="1800" i="1" dirty="0" smtClean="0"/>
              <a:t>V  </a:t>
            </a:r>
            <a:r>
              <a:rPr lang="en-US" sz="1800" dirty="0" smtClean="0"/>
              <a:t>between the original (</a:t>
            </a:r>
            <a:r>
              <a:rPr lang="en-US" sz="1800" dirty="0" err="1" smtClean="0"/>
              <a:t>precharged</a:t>
            </a:r>
            <a:r>
              <a:rPr lang="en-US" sz="1800" dirty="0" smtClean="0"/>
              <a:t>) </a:t>
            </a:r>
            <a:r>
              <a:rPr lang="en-US" sz="1800" i="1" dirty="0" smtClean="0"/>
              <a:t>V</a:t>
            </a:r>
            <a:r>
              <a:rPr lang="en-US" sz="1800" i="1" baseline="-25000" dirty="0" smtClean="0"/>
              <a:t>BL</a:t>
            </a:r>
            <a:r>
              <a:rPr lang="en-US" sz="1800" baseline="-25000" dirty="0" smtClean="0"/>
              <a:t> </a:t>
            </a:r>
            <a:r>
              <a:rPr lang="en-US" sz="1800" dirty="0" smtClean="0"/>
              <a:t>and </a:t>
            </a:r>
            <a:r>
              <a:rPr lang="en-US" sz="1800" i="1" dirty="0" smtClean="0"/>
              <a:t>V</a:t>
            </a:r>
            <a:r>
              <a:rPr lang="en-US" sz="1800" i="1" baseline="-25000" dirty="0" smtClean="0"/>
              <a:t>F</a:t>
            </a:r>
            <a:r>
              <a:rPr lang="en-US" sz="1800" baseline="-25000" dirty="0" smtClean="0"/>
              <a:t>  </a:t>
            </a:r>
            <a:r>
              <a:rPr lang="en-US" sz="1800" dirty="0" smtClean="0"/>
              <a:t>will be the “readout” signal. </a:t>
            </a:r>
          </a:p>
          <a:p>
            <a:pPr eaLnBrk="1" hangingPunct="1"/>
            <a:r>
              <a:rPr lang="en-US" sz="1800" dirty="0" smtClean="0"/>
              <a:t>From the charge conservation:</a:t>
            </a:r>
          </a:p>
          <a:p>
            <a:pPr eaLnBrk="1" hangingPunct="1"/>
            <a:endParaRPr lang="en-US" sz="1800" dirty="0" smtClean="0"/>
          </a:p>
          <a:p>
            <a:pPr eaLnBrk="1" hangingPunct="1"/>
            <a:endParaRPr lang="en-US" sz="1800" dirty="0" smtClean="0"/>
          </a:p>
          <a:p>
            <a:pPr eaLnBrk="1" hangingPunct="1"/>
            <a:endParaRPr lang="en-US" sz="1800" dirty="0" smtClean="0"/>
          </a:p>
          <a:p>
            <a:pPr eaLnBrk="1" hangingPunct="1"/>
            <a:r>
              <a:rPr lang="en-US" sz="1800" dirty="0" smtClean="0"/>
              <a:t>Thus                                                 and </a:t>
            </a:r>
          </a:p>
        </p:txBody>
      </p:sp>
      <p:sp>
        <p:nvSpPr>
          <p:cNvPr id="8" name="Rectangle 2"/>
          <p:cNvSpPr>
            <a:spLocks noGrp="1" noChangeArrowheads="1"/>
          </p:cNvSpPr>
          <p:nvPr>
            <p:ph type="title"/>
          </p:nvPr>
        </p:nvSpPr>
        <p:spPr>
          <a:xfrm>
            <a:off x="685800" y="0"/>
            <a:ext cx="7772400" cy="762000"/>
          </a:xfrm>
        </p:spPr>
        <p:txBody>
          <a:bodyPr/>
          <a:lstStyle/>
          <a:p>
            <a:pPr eaLnBrk="1" hangingPunct="1"/>
            <a:r>
              <a:rPr lang="en-US" dirty="0" smtClean="0"/>
              <a:t>The Read Operation in a 1-T Cell</a:t>
            </a:r>
          </a:p>
        </p:txBody>
      </p:sp>
      <p:pic>
        <p:nvPicPr>
          <p:cNvPr id="9" name="Picture 4" descr="jae20990_0815"/>
          <p:cNvPicPr>
            <a:picLocks noChangeAspect="1" noChangeArrowheads="1"/>
          </p:cNvPicPr>
          <p:nvPr/>
        </p:nvPicPr>
        <p:blipFill>
          <a:blip r:embed="rId3">
            <a:lum bright="-18000" contrast="42000"/>
          </a:blip>
          <a:srcRect/>
          <a:stretch>
            <a:fillRect/>
          </a:stretch>
        </p:blipFill>
        <p:spPr bwMode="auto">
          <a:xfrm>
            <a:off x="6096000" y="762000"/>
            <a:ext cx="2667000" cy="1584008"/>
          </a:xfrm>
          <a:prstGeom prst="rect">
            <a:avLst/>
          </a:prstGeom>
          <a:noFill/>
          <a:ln w="9525">
            <a:noFill/>
            <a:miter lim="800000"/>
            <a:headEnd/>
            <a:tailEnd/>
          </a:ln>
        </p:spPr>
      </p:pic>
      <p:pic>
        <p:nvPicPr>
          <p:cNvPr id="87042" name="Picture 2"/>
          <p:cNvPicPr>
            <a:picLocks noChangeAspect="1" noChangeArrowheads="1"/>
          </p:cNvPicPr>
          <p:nvPr/>
        </p:nvPicPr>
        <p:blipFill>
          <a:blip r:embed="rId4"/>
          <a:srcRect/>
          <a:stretch>
            <a:fillRect/>
          </a:stretch>
        </p:blipFill>
        <p:spPr bwMode="auto">
          <a:xfrm>
            <a:off x="5943600" y="2629978"/>
            <a:ext cx="3036116" cy="1561022"/>
          </a:xfrm>
          <a:prstGeom prst="rect">
            <a:avLst/>
          </a:prstGeom>
          <a:noFill/>
          <a:ln w="9525">
            <a:noFill/>
            <a:miter lim="800000"/>
            <a:headEnd/>
            <a:tailEnd/>
          </a:ln>
        </p:spPr>
      </p:pic>
      <p:graphicFrame>
        <p:nvGraphicFramePr>
          <p:cNvPr id="88066" name="Object 2"/>
          <p:cNvGraphicFramePr>
            <a:graphicFrameLocks noChangeAspect="1"/>
          </p:cNvGraphicFramePr>
          <p:nvPr>
            <p:extLst>
              <p:ext uri="{D42A27DB-BD31-4B8C-83A1-F6EECF244321}">
                <p14:modId xmlns:p14="http://schemas.microsoft.com/office/powerpoint/2010/main" val="1488461280"/>
              </p:ext>
            </p:extLst>
          </p:nvPr>
        </p:nvGraphicFramePr>
        <p:xfrm>
          <a:off x="755650" y="4273550"/>
          <a:ext cx="7723188" cy="455613"/>
        </p:xfrm>
        <a:graphic>
          <a:graphicData uri="http://schemas.openxmlformats.org/presentationml/2006/ole">
            <mc:AlternateContent xmlns:mc="http://schemas.openxmlformats.org/markup-compatibility/2006">
              <mc:Choice xmlns:v="urn:schemas-microsoft-com:vml" Requires="v">
                <p:oleObj spid="_x0000_s88106" name="Equation" r:id="rId5" imgW="7353300" imgH="431800" progId="Equation.DSMT4">
                  <p:embed/>
                </p:oleObj>
              </mc:Choice>
              <mc:Fallback>
                <p:oleObj name="Equation" r:id="rId5" imgW="7353300" imgH="431800" progId="Equation.DSMT4">
                  <p:embed/>
                  <p:pic>
                    <p:nvPicPr>
                      <p:cNvPr id="0" name="Picture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4273550"/>
                        <a:ext cx="7723188" cy="455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8068" name="Object 4"/>
          <p:cNvGraphicFramePr>
            <a:graphicFrameLocks noChangeAspect="1"/>
          </p:cNvGraphicFramePr>
          <p:nvPr/>
        </p:nvGraphicFramePr>
        <p:xfrm>
          <a:off x="1417638" y="4932362"/>
          <a:ext cx="2620962" cy="554038"/>
        </p:xfrm>
        <a:graphic>
          <a:graphicData uri="http://schemas.openxmlformats.org/presentationml/2006/ole">
            <mc:AlternateContent xmlns:mc="http://schemas.openxmlformats.org/markup-compatibility/2006">
              <mc:Choice xmlns:v="urn:schemas-microsoft-com:vml" Requires="v">
                <p:oleObj spid="_x0000_s88107" name="Equation" r:id="rId7" imgW="2108200" imgH="444500" progId="Equation.DSMT4">
                  <p:embed/>
                </p:oleObj>
              </mc:Choice>
              <mc:Fallback>
                <p:oleObj name="Equation" r:id="rId7" imgW="2108200" imgH="444500" progId="Equation.DSMT4">
                  <p:embed/>
                  <p:pic>
                    <p:nvPicPr>
                      <p:cNvPr id="0" name="Picture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17638" y="4932362"/>
                        <a:ext cx="2620962" cy="554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8069" name="Object 5"/>
          <p:cNvGraphicFramePr>
            <a:graphicFrameLocks noChangeAspect="1"/>
          </p:cNvGraphicFramePr>
          <p:nvPr/>
        </p:nvGraphicFramePr>
        <p:xfrm>
          <a:off x="4610100" y="4932363"/>
          <a:ext cx="2559050" cy="554037"/>
        </p:xfrm>
        <a:graphic>
          <a:graphicData uri="http://schemas.openxmlformats.org/presentationml/2006/ole">
            <mc:AlternateContent xmlns:mc="http://schemas.openxmlformats.org/markup-compatibility/2006">
              <mc:Choice xmlns:v="urn:schemas-microsoft-com:vml" Requires="v">
                <p:oleObj spid="_x0000_s88108" name="Equation" r:id="rId9" imgW="2057400" imgH="444500" progId="Equation.DSMT4">
                  <p:embed/>
                </p:oleObj>
              </mc:Choice>
              <mc:Fallback>
                <p:oleObj name="Equation" r:id="rId9" imgW="2057400" imgH="444500" progId="Equation.DSMT4">
                  <p:embed/>
                  <p:pic>
                    <p:nvPicPr>
                      <p:cNvPr id="0" name="Picture 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10100" y="4932363"/>
                        <a:ext cx="2559050" cy="554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3"/>
          <p:cNvSpPr txBox="1">
            <a:spLocks noChangeArrowheads="1"/>
          </p:cNvSpPr>
          <p:nvPr/>
        </p:nvSpPr>
        <p:spPr bwMode="auto">
          <a:xfrm>
            <a:off x="457200" y="5410200"/>
            <a:ext cx="86868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buFontTx/>
              <a:buChar char="•"/>
            </a:pPr>
            <a:endPar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4"/>
          <p:cNvSpPr>
            <a:spLocks noGrp="1"/>
          </p:cNvSpPr>
          <p:nvPr>
            <p:ph type="ftr" sz="quarter" idx="11"/>
          </p:nvPr>
        </p:nvSpPr>
        <p:spPr>
          <a:noFill/>
        </p:spPr>
        <p:txBody>
          <a:bodyPr/>
          <a:lstStyle/>
          <a:p>
            <a:r>
              <a:rPr lang="en-US" smtClean="0">
                <a:ea typeface="ＭＳ Ｐゴシック" charset="-128"/>
              </a:rPr>
              <a:t>NJIT   ECE 271   Dr. Serhiy Levkov</a:t>
            </a:r>
          </a:p>
        </p:txBody>
      </p:sp>
      <p:sp>
        <p:nvSpPr>
          <p:cNvPr id="25603" name="Slide Number Placeholder 5"/>
          <p:cNvSpPr>
            <a:spLocks noGrp="1"/>
          </p:cNvSpPr>
          <p:nvPr>
            <p:ph type="sldNum" sz="quarter" idx="12"/>
          </p:nvPr>
        </p:nvSpPr>
        <p:spPr>
          <a:noFill/>
        </p:spPr>
        <p:txBody>
          <a:bodyPr/>
          <a:lstStyle/>
          <a:p>
            <a:r>
              <a:rPr lang="en-US" smtClean="0"/>
              <a:t> Topic 9</a:t>
            </a:r>
            <a:r>
              <a:rPr lang="en-US" b="1" smtClean="0"/>
              <a:t> - </a:t>
            </a:r>
            <a:fld id="{329A61CA-B3D0-45EF-9CAA-934BE34D9F54}" type="slidenum">
              <a:rPr lang="en-US" b="1" smtClean="0"/>
              <a:pPr/>
              <a:t>67</a:t>
            </a:fld>
            <a:endParaRPr lang="en-US" b="1" smtClean="0"/>
          </a:p>
        </p:txBody>
      </p:sp>
      <p:sp>
        <p:nvSpPr>
          <p:cNvPr id="25605" name="Rectangle 3"/>
          <p:cNvSpPr>
            <a:spLocks noGrp="1" noChangeArrowheads="1"/>
          </p:cNvSpPr>
          <p:nvPr>
            <p:ph type="body" idx="1"/>
          </p:nvPr>
        </p:nvSpPr>
        <p:spPr>
          <a:xfrm>
            <a:off x="457200" y="990600"/>
            <a:ext cx="5410200" cy="4419600"/>
          </a:xfrm>
        </p:spPr>
        <p:txBody>
          <a:bodyPr/>
          <a:lstStyle/>
          <a:p>
            <a:pPr eaLnBrk="1" hangingPunct="1"/>
            <a:r>
              <a:rPr lang="en-US" sz="1800" dirty="0" smtClean="0"/>
              <a:t>To read a DRAM cell, the </a:t>
            </a:r>
            <a:r>
              <a:rPr lang="en-US" sz="1800" dirty="0" err="1" smtClean="0"/>
              <a:t>bitline</a:t>
            </a:r>
            <a:r>
              <a:rPr lang="en-US" sz="1800" dirty="0" smtClean="0"/>
              <a:t> is </a:t>
            </a:r>
            <a:r>
              <a:rPr lang="en-US" sz="1800" dirty="0" err="1" smtClean="0"/>
              <a:t>precharged</a:t>
            </a:r>
            <a:r>
              <a:rPr lang="en-US" sz="1800" dirty="0" smtClean="0"/>
              <a:t> to </a:t>
            </a:r>
            <a:r>
              <a:rPr lang="en-US" sz="1800" i="1" dirty="0" smtClean="0"/>
              <a:t>V</a:t>
            </a:r>
            <a:r>
              <a:rPr lang="en-US" sz="1800" i="1" baseline="-25000" dirty="0" smtClean="0"/>
              <a:t>DD</a:t>
            </a:r>
            <a:r>
              <a:rPr lang="en-US" sz="1800" dirty="0" smtClean="0"/>
              <a:t>/2, and then </a:t>
            </a:r>
            <a:r>
              <a:rPr lang="en-US" sz="1800" i="1" dirty="0" smtClean="0"/>
              <a:t>M</a:t>
            </a:r>
            <a:r>
              <a:rPr lang="en-US" sz="1800" baseline="-25000" dirty="0" smtClean="0"/>
              <a:t>A </a:t>
            </a:r>
            <a:r>
              <a:rPr lang="en-US" sz="1800" dirty="0" smtClean="0"/>
              <a:t>is turned on (WL</a:t>
            </a:r>
            <a:r>
              <a:rPr lang="en-US" sz="1800" dirty="0" smtClean="0">
                <a:sym typeface="Wingdings" pitchFamily="2" charset="2"/>
              </a:rPr>
              <a:t>3V)</a:t>
            </a:r>
            <a:r>
              <a:rPr lang="en-US" sz="1800" dirty="0" smtClean="0"/>
              <a:t>.</a:t>
            </a:r>
          </a:p>
          <a:p>
            <a:pPr eaLnBrk="1" hangingPunct="1"/>
            <a:r>
              <a:rPr lang="en-US" sz="1800" dirty="0" smtClean="0"/>
              <a:t>The charge stored on </a:t>
            </a:r>
            <a:r>
              <a:rPr lang="en-US" sz="1800" i="1" dirty="0" smtClean="0"/>
              <a:t>C</a:t>
            </a:r>
            <a:r>
              <a:rPr lang="en-US" sz="1800" i="1" baseline="-25000" dirty="0" smtClean="0"/>
              <a:t>C</a:t>
            </a:r>
            <a:r>
              <a:rPr lang="en-US" sz="1800" dirty="0" smtClean="0"/>
              <a:t> will be shared with </a:t>
            </a:r>
            <a:r>
              <a:rPr lang="en-US" sz="1800" i="1" dirty="0" smtClean="0"/>
              <a:t>C</a:t>
            </a:r>
            <a:r>
              <a:rPr lang="en-US" sz="1800" i="1" baseline="-25000" dirty="0" smtClean="0"/>
              <a:t>BL</a:t>
            </a:r>
            <a:r>
              <a:rPr lang="en-US" sz="1800" dirty="0" smtClean="0"/>
              <a:t> through the process of charge sharing.</a:t>
            </a:r>
          </a:p>
          <a:p>
            <a:pPr eaLnBrk="1" hangingPunct="1"/>
            <a:r>
              <a:rPr lang="en-US" sz="1800" dirty="0" smtClean="0"/>
              <a:t>When </a:t>
            </a:r>
            <a:r>
              <a:rPr lang="en-US" sz="1800" i="1" dirty="0" smtClean="0"/>
              <a:t>M</a:t>
            </a:r>
            <a:r>
              <a:rPr lang="en-US" sz="1800" baseline="-25000" dirty="0" smtClean="0"/>
              <a:t>A </a:t>
            </a:r>
            <a:r>
              <a:rPr lang="en-US" sz="1800" dirty="0" smtClean="0"/>
              <a:t>is turned on, the current through the small </a:t>
            </a:r>
            <a:r>
              <a:rPr lang="en-US" sz="1800" i="1" dirty="0" smtClean="0"/>
              <a:t>R</a:t>
            </a:r>
            <a:r>
              <a:rPr lang="en-US" sz="1800" baseline="-25000" dirty="0" smtClean="0"/>
              <a:t>on </a:t>
            </a:r>
            <a:r>
              <a:rPr lang="en-US" sz="1800" dirty="0" smtClean="0"/>
              <a:t>will redistribute the charges until the voltages on both will become equal to </a:t>
            </a:r>
            <a:r>
              <a:rPr lang="en-US" sz="1800" i="1" dirty="0" smtClean="0"/>
              <a:t>V</a:t>
            </a:r>
            <a:r>
              <a:rPr lang="en-US" sz="1800" i="1" baseline="-25000" dirty="0" smtClean="0"/>
              <a:t>F</a:t>
            </a:r>
            <a:r>
              <a:rPr lang="en-US" sz="1800" baseline="-25000" dirty="0" smtClean="0"/>
              <a:t> </a:t>
            </a:r>
            <a:r>
              <a:rPr lang="en-US" sz="1800" dirty="0" smtClean="0"/>
              <a:t>.</a:t>
            </a:r>
          </a:p>
          <a:p>
            <a:pPr eaLnBrk="1" hangingPunct="1"/>
            <a:r>
              <a:rPr lang="en-US" sz="1800" dirty="0" smtClean="0"/>
              <a:t>The difference </a:t>
            </a:r>
            <a:r>
              <a:rPr lang="en-US" sz="1800" dirty="0" smtClean="0">
                <a:latin typeface="Symbol" pitchFamily="18" charset="2"/>
              </a:rPr>
              <a:t>D</a:t>
            </a:r>
            <a:r>
              <a:rPr lang="en-US" sz="1800" i="1" dirty="0" smtClean="0"/>
              <a:t>V  </a:t>
            </a:r>
            <a:r>
              <a:rPr lang="en-US" sz="1800" dirty="0" smtClean="0"/>
              <a:t>between the original (</a:t>
            </a:r>
            <a:r>
              <a:rPr lang="en-US" sz="1800" dirty="0" err="1" smtClean="0"/>
              <a:t>precharged</a:t>
            </a:r>
            <a:r>
              <a:rPr lang="en-US" sz="1800" dirty="0" smtClean="0"/>
              <a:t>) </a:t>
            </a:r>
            <a:r>
              <a:rPr lang="en-US" sz="1800" i="1" dirty="0" smtClean="0"/>
              <a:t>V</a:t>
            </a:r>
            <a:r>
              <a:rPr lang="en-US" sz="1800" i="1" baseline="-25000" dirty="0" smtClean="0"/>
              <a:t>BL</a:t>
            </a:r>
            <a:r>
              <a:rPr lang="en-US" sz="1800" baseline="-25000" dirty="0" smtClean="0"/>
              <a:t> </a:t>
            </a:r>
            <a:r>
              <a:rPr lang="en-US" sz="1800" dirty="0" smtClean="0"/>
              <a:t>and </a:t>
            </a:r>
            <a:r>
              <a:rPr lang="en-US" sz="1800" i="1" dirty="0" smtClean="0"/>
              <a:t>V</a:t>
            </a:r>
            <a:r>
              <a:rPr lang="en-US" sz="1800" i="1" baseline="-25000" dirty="0" smtClean="0"/>
              <a:t>F</a:t>
            </a:r>
            <a:r>
              <a:rPr lang="en-US" sz="1800" baseline="-25000" dirty="0" smtClean="0"/>
              <a:t>  </a:t>
            </a:r>
            <a:r>
              <a:rPr lang="en-US" sz="1800" dirty="0" smtClean="0"/>
              <a:t>will be the “readout” signal. </a:t>
            </a:r>
          </a:p>
          <a:p>
            <a:pPr eaLnBrk="1" hangingPunct="1"/>
            <a:r>
              <a:rPr lang="en-US" sz="1800" dirty="0" smtClean="0"/>
              <a:t>From the charge conservation:</a:t>
            </a:r>
          </a:p>
          <a:p>
            <a:pPr eaLnBrk="1" hangingPunct="1"/>
            <a:endParaRPr lang="en-US" sz="1800" dirty="0" smtClean="0"/>
          </a:p>
          <a:p>
            <a:pPr eaLnBrk="1" hangingPunct="1"/>
            <a:endParaRPr lang="en-US" sz="1800" dirty="0" smtClean="0"/>
          </a:p>
          <a:p>
            <a:pPr eaLnBrk="1" hangingPunct="1"/>
            <a:endParaRPr lang="en-US" sz="1800" dirty="0" smtClean="0"/>
          </a:p>
          <a:p>
            <a:pPr eaLnBrk="1" hangingPunct="1"/>
            <a:r>
              <a:rPr lang="en-US" sz="1800" dirty="0" smtClean="0"/>
              <a:t>Thus                                                 and </a:t>
            </a:r>
          </a:p>
        </p:txBody>
      </p:sp>
      <p:sp>
        <p:nvSpPr>
          <p:cNvPr id="8" name="Rectangle 2"/>
          <p:cNvSpPr>
            <a:spLocks noGrp="1" noChangeArrowheads="1"/>
          </p:cNvSpPr>
          <p:nvPr>
            <p:ph type="title"/>
          </p:nvPr>
        </p:nvSpPr>
        <p:spPr>
          <a:xfrm>
            <a:off x="685800" y="0"/>
            <a:ext cx="7772400" cy="762000"/>
          </a:xfrm>
        </p:spPr>
        <p:txBody>
          <a:bodyPr/>
          <a:lstStyle/>
          <a:p>
            <a:pPr eaLnBrk="1" hangingPunct="1"/>
            <a:r>
              <a:rPr lang="en-US" dirty="0" smtClean="0"/>
              <a:t>The Read Operation in a 1-T Cell</a:t>
            </a:r>
          </a:p>
        </p:txBody>
      </p:sp>
      <p:pic>
        <p:nvPicPr>
          <p:cNvPr id="9" name="Picture 4" descr="jae20990_0815"/>
          <p:cNvPicPr>
            <a:picLocks noChangeAspect="1" noChangeArrowheads="1"/>
          </p:cNvPicPr>
          <p:nvPr/>
        </p:nvPicPr>
        <p:blipFill>
          <a:blip r:embed="rId3">
            <a:lum bright="-18000" contrast="42000"/>
          </a:blip>
          <a:srcRect/>
          <a:stretch>
            <a:fillRect/>
          </a:stretch>
        </p:blipFill>
        <p:spPr bwMode="auto">
          <a:xfrm>
            <a:off x="6096000" y="762000"/>
            <a:ext cx="2667000" cy="1584008"/>
          </a:xfrm>
          <a:prstGeom prst="rect">
            <a:avLst/>
          </a:prstGeom>
          <a:noFill/>
          <a:ln w="9525">
            <a:noFill/>
            <a:miter lim="800000"/>
            <a:headEnd/>
            <a:tailEnd/>
          </a:ln>
        </p:spPr>
      </p:pic>
      <p:pic>
        <p:nvPicPr>
          <p:cNvPr id="87042" name="Picture 2"/>
          <p:cNvPicPr>
            <a:picLocks noChangeAspect="1" noChangeArrowheads="1"/>
          </p:cNvPicPr>
          <p:nvPr/>
        </p:nvPicPr>
        <p:blipFill>
          <a:blip r:embed="rId4"/>
          <a:srcRect/>
          <a:stretch>
            <a:fillRect/>
          </a:stretch>
        </p:blipFill>
        <p:spPr bwMode="auto">
          <a:xfrm>
            <a:off x="5943600" y="2629978"/>
            <a:ext cx="3036116" cy="1561022"/>
          </a:xfrm>
          <a:prstGeom prst="rect">
            <a:avLst/>
          </a:prstGeom>
          <a:noFill/>
          <a:ln w="9525">
            <a:noFill/>
            <a:miter lim="800000"/>
            <a:headEnd/>
            <a:tailEnd/>
          </a:ln>
        </p:spPr>
      </p:pic>
      <p:graphicFrame>
        <p:nvGraphicFramePr>
          <p:cNvPr id="88066" name="Object 2"/>
          <p:cNvGraphicFramePr>
            <a:graphicFrameLocks noChangeAspect="1"/>
          </p:cNvGraphicFramePr>
          <p:nvPr/>
        </p:nvGraphicFramePr>
        <p:xfrm>
          <a:off x="576263" y="4267200"/>
          <a:ext cx="8083550" cy="468312"/>
        </p:xfrm>
        <a:graphic>
          <a:graphicData uri="http://schemas.openxmlformats.org/presentationml/2006/ole">
            <mc:AlternateContent xmlns:mc="http://schemas.openxmlformats.org/markup-compatibility/2006">
              <mc:Choice xmlns:v="urn:schemas-microsoft-com:vml" Requires="v">
                <p:oleObj spid="_x0000_s92201" name="Equation" r:id="rId5" imgW="7696200" imgH="444500" progId="Equation.DSMT4">
                  <p:embed/>
                </p:oleObj>
              </mc:Choice>
              <mc:Fallback>
                <p:oleObj name="Equation" r:id="rId5" imgW="7696200" imgH="444500" progId="Equation.DSMT4">
                  <p:embed/>
                  <p:pic>
                    <p:nvPicPr>
                      <p:cNvPr id="0" name="Picture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6263" y="4267200"/>
                        <a:ext cx="8083550" cy="468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8068" name="Object 4"/>
          <p:cNvGraphicFramePr>
            <a:graphicFrameLocks noChangeAspect="1"/>
          </p:cNvGraphicFramePr>
          <p:nvPr/>
        </p:nvGraphicFramePr>
        <p:xfrm>
          <a:off x="1417638" y="4932362"/>
          <a:ext cx="2620962" cy="554038"/>
        </p:xfrm>
        <a:graphic>
          <a:graphicData uri="http://schemas.openxmlformats.org/presentationml/2006/ole">
            <mc:AlternateContent xmlns:mc="http://schemas.openxmlformats.org/markup-compatibility/2006">
              <mc:Choice xmlns:v="urn:schemas-microsoft-com:vml" Requires="v">
                <p:oleObj spid="_x0000_s92202" name="Equation" r:id="rId7" imgW="2108200" imgH="444500" progId="Equation.DSMT4">
                  <p:embed/>
                </p:oleObj>
              </mc:Choice>
              <mc:Fallback>
                <p:oleObj name="Equation" r:id="rId7" imgW="2108200" imgH="444500" progId="Equation.DSMT4">
                  <p:embed/>
                  <p:pic>
                    <p:nvPicPr>
                      <p:cNvPr id="0" name="Picture 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17638" y="4932362"/>
                        <a:ext cx="2620962" cy="554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8069" name="Object 5"/>
          <p:cNvGraphicFramePr>
            <a:graphicFrameLocks noChangeAspect="1"/>
          </p:cNvGraphicFramePr>
          <p:nvPr>
            <p:extLst>
              <p:ext uri="{D42A27DB-BD31-4B8C-83A1-F6EECF244321}">
                <p14:modId xmlns:p14="http://schemas.microsoft.com/office/powerpoint/2010/main" val="438315028"/>
              </p:ext>
            </p:extLst>
          </p:nvPr>
        </p:nvGraphicFramePr>
        <p:xfrm>
          <a:off x="4578350" y="4940300"/>
          <a:ext cx="2622550" cy="538163"/>
        </p:xfrm>
        <a:graphic>
          <a:graphicData uri="http://schemas.openxmlformats.org/presentationml/2006/ole">
            <mc:AlternateContent xmlns:mc="http://schemas.openxmlformats.org/markup-compatibility/2006">
              <mc:Choice xmlns:v="urn:schemas-microsoft-com:vml" Requires="v">
                <p:oleObj spid="_x0000_s92203" name="Equation" r:id="rId9" imgW="2108200" imgH="431800" progId="Equation.DSMT4">
                  <p:embed/>
                </p:oleObj>
              </mc:Choice>
              <mc:Fallback>
                <p:oleObj name="Equation" r:id="rId9" imgW="2108200" imgH="431800" progId="Equation.DSMT4">
                  <p:embed/>
                  <p:pic>
                    <p:nvPicPr>
                      <p:cNvPr id="0" name="Picture 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8350" y="4940300"/>
                        <a:ext cx="2622550" cy="538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3"/>
          <p:cNvSpPr txBox="1">
            <a:spLocks noChangeArrowheads="1"/>
          </p:cNvSpPr>
          <p:nvPr/>
        </p:nvSpPr>
        <p:spPr bwMode="auto">
          <a:xfrm>
            <a:off x="457200" y="5410200"/>
            <a:ext cx="86868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buFontTx/>
              <a:buChar char="•"/>
            </a:pPr>
            <a:r>
              <a:rPr lang="en-US" sz="1800" dirty="0" smtClean="0"/>
              <a:t>We see that </a:t>
            </a:r>
          </a:p>
          <a:p>
            <a:pPr marL="342900" lvl="0" indent="-342900" eaLnBrk="1" hangingPunct="1">
              <a:spcBef>
                <a:spcPct val="20000"/>
              </a:spcBef>
            </a:pPr>
            <a:r>
              <a:rPr lang="en-US" sz="1800" dirty="0" smtClean="0"/>
              <a:t>1) readout signal is quite small </a:t>
            </a:r>
            <a:r>
              <a:rPr lang="en-US" sz="1800" dirty="0" smtClean="0">
                <a:sym typeface="Wingdings" pitchFamily="2" charset="2"/>
              </a:rPr>
              <a:t> requires amplifier (for </a:t>
            </a:r>
            <a:r>
              <a:rPr lang="en-US" sz="1800" i="1" dirty="0" smtClean="0"/>
              <a:t>C</a:t>
            </a:r>
            <a:r>
              <a:rPr lang="en-US" sz="1800" i="1" baseline="-25000" dirty="0" smtClean="0"/>
              <a:t>BL</a:t>
            </a:r>
            <a:r>
              <a:rPr lang="en-US" sz="1800" dirty="0" smtClean="0"/>
              <a:t> =10</a:t>
            </a:r>
            <a:r>
              <a:rPr lang="en-US" sz="1800" i="1" dirty="0" smtClean="0"/>
              <a:t>C</a:t>
            </a:r>
            <a:r>
              <a:rPr lang="en-US" sz="1800" i="1" baseline="-25000" dirty="0" smtClean="0"/>
              <a:t>C</a:t>
            </a:r>
            <a:r>
              <a:rPr lang="en-US" sz="1800" dirty="0" smtClean="0"/>
              <a:t> , </a:t>
            </a:r>
            <a:r>
              <a:rPr lang="en-US" sz="1800" i="1" dirty="0" smtClean="0"/>
              <a:t>V</a:t>
            </a:r>
            <a:r>
              <a:rPr lang="en-US" sz="1800" i="1" baseline="-25000" dirty="0" smtClean="0"/>
              <a:t>GG</a:t>
            </a:r>
            <a:r>
              <a:rPr lang="en-US" sz="1800" dirty="0" smtClean="0"/>
              <a:t> =1.8, </a:t>
            </a:r>
            <a:r>
              <a:rPr lang="en-US" sz="1800" dirty="0" smtClean="0">
                <a:latin typeface="Symbol" pitchFamily="18" charset="2"/>
              </a:rPr>
              <a:t>D</a:t>
            </a:r>
            <a:r>
              <a:rPr lang="en-US" sz="1800" i="1" dirty="0" smtClean="0"/>
              <a:t>V =</a:t>
            </a:r>
            <a:r>
              <a:rPr lang="en-US" sz="1800" dirty="0" smtClean="0"/>
              <a:t>90mV) </a:t>
            </a:r>
          </a:p>
          <a:p>
            <a:pPr marL="342900" lvl="0" indent="-342900" eaLnBrk="1" hangingPunct="1">
              <a:spcBef>
                <a:spcPct val="20000"/>
              </a:spcBef>
            </a:pPr>
            <a:r>
              <a:rPr lang="en-US" sz="1800" dirty="0" smtClean="0"/>
              <a:t>2) the content of the cell is destroyed during reading </a:t>
            </a:r>
            <a:r>
              <a:rPr lang="en-US" sz="1800" dirty="0" smtClean="0">
                <a:sym typeface="Wingdings" pitchFamily="2" charset="2"/>
              </a:rPr>
              <a:t> requires immediate restoration</a:t>
            </a:r>
            <a:endPar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4"/>
          <p:cNvSpPr>
            <a:spLocks noGrp="1"/>
          </p:cNvSpPr>
          <p:nvPr>
            <p:ph type="ftr" sz="quarter" idx="11"/>
          </p:nvPr>
        </p:nvSpPr>
        <p:spPr>
          <a:noFill/>
        </p:spPr>
        <p:txBody>
          <a:bodyPr/>
          <a:lstStyle/>
          <a:p>
            <a:r>
              <a:rPr lang="en-US" smtClean="0">
                <a:ea typeface="ＭＳ Ｐゴシック" charset="-128"/>
              </a:rPr>
              <a:t>NJIT   ECE 271   Dr. Serhiy Levkov</a:t>
            </a:r>
          </a:p>
        </p:txBody>
      </p:sp>
      <p:sp>
        <p:nvSpPr>
          <p:cNvPr id="29699" name="Slide Number Placeholder 5"/>
          <p:cNvSpPr>
            <a:spLocks noGrp="1"/>
          </p:cNvSpPr>
          <p:nvPr>
            <p:ph type="sldNum" sz="quarter" idx="12"/>
          </p:nvPr>
        </p:nvSpPr>
        <p:spPr>
          <a:noFill/>
        </p:spPr>
        <p:txBody>
          <a:bodyPr/>
          <a:lstStyle/>
          <a:p>
            <a:r>
              <a:rPr lang="en-US" smtClean="0"/>
              <a:t> Topic 9</a:t>
            </a:r>
            <a:r>
              <a:rPr lang="en-US" b="1" smtClean="0"/>
              <a:t> - </a:t>
            </a:r>
            <a:fld id="{CEA59B4C-E4C2-4A95-8B01-10305094A90C}" type="slidenum">
              <a:rPr lang="en-US" b="1" smtClean="0"/>
              <a:pPr/>
              <a:t>68</a:t>
            </a:fld>
            <a:endParaRPr lang="en-US" b="1" smtClean="0"/>
          </a:p>
        </p:txBody>
      </p:sp>
      <p:sp>
        <p:nvSpPr>
          <p:cNvPr id="29700" name="Rectangle 2"/>
          <p:cNvSpPr>
            <a:spLocks noGrp="1" noChangeArrowheads="1"/>
          </p:cNvSpPr>
          <p:nvPr>
            <p:ph type="title"/>
          </p:nvPr>
        </p:nvSpPr>
        <p:spPr>
          <a:xfrm>
            <a:off x="685800" y="76200"/>
            <a:ext cx="7772400" cy="990600"/>
          </a:xfrm>
        </p:spPr>
        <p:txBody>
          <a:bodyPr/>
          <a:lstStyle/>
          <a:p>
            <a:pPr eaLnBrk="1" hangingPunct="1"/>
            <a:r>
              <a:rPr lang="en-US" dirty="0" smtClean="0"/>
              <a:t>Sense Amplifiers</a:t>
            </a:r>
          </a:p>
        </p:txBody>
      </p:sp>
      <p:sp>
        <p:nvSpPr>
          <p:cNvPr id="29701" name="Rectangle 3"/>
          <p:cNvSpPr>
            <a:spLocks noGrp="1" noChangeArrowheads="1"/>
          </p:cNvSpPr>
          <p:nvPr>
            <p:ph type="body" idx="1"/>
          </p:nvPr>
        </p:nvSpPr>
        <p:spPr>
          <a:xfrm>
            <a:off x="457200" y="990600"/>
            <a:ext cx="8077200" cy="1295400"/>
          </a:xfrm>
        </p:spPr>
        <p:txBody>
          <a:bodyPr/>
          <a:lstStyle/>
          <a:p>
            <a:pPr eaLnBrk="1" hangingPunct="1"/>
            <a:r>
              <a:rPr lang="en-US" sz="1800" dirty="0" smtClean="0"/>
              <a:t>Sense amplifiers are used to detect the small currents that flow through the access transistors or the small voltage differences that occur during charge sharing.</a:t>
            </a:r>
          </a:p>
          <a:p>
            <a:pPr eaLnBrk="1" hangingPunct="1"/>
            <a:r>
              <a:rPr lang="en-US" sz="1800" dirty="0" smtClean="0"/>
              <a:t>One sense amplifier is associated with each </a:t>
            </a:r>
            <a:r>
              <a:rPr lang="en-US" sz="1800" dirty="0" err="1" smtClean="0"/>
              <a:t>bitline</a:t>
            </a:r>
            <a:r>
              <a:rPr lang="en-US" sz="1800" dirty="0" smtClean="0"/>
              <a:t> pair.</a:t>
            </a:r>
          </a:p>
        </p:txBody>
      </p:sp>
      <p:pic>
        <p:nvPicPr>
          <p:cNvPr id="7" name="Picture 4" descr="jae20990_0824"/>
          <p:cNvPicPr>
            <a:picLocks noChangeAspect="1" noChangeArrowheads="1"/>
          </p:cNvPicPr>
          <p:nvPr/>
        </p:nvPicPr>
        <p:blipFill>
          <a:blip r:embed="rId2">
            <a:lum bright="-12000" contrast="30000"/>
          </a:blip>
          <a:srcRect/>
          <a:stretch>
            <a:fillRect/>
          </a:stretch>
        </p:blipFill>
        <p:spPr bwMode="auto">
          <a:xfrm>
            <a:off x="4800600" y="2362200"/>
            <a:ext cx="3505200" cy="3157791"/>
          </a:xfrm>
          <a:prstGeom prst="rect">
            <a:avLst/>
          </a:prstGeom>
          <a:noFill/>
          <a:ln w="9525">
            <a:noFill/>
            <a:miter lim="800000"/>
            <a:headEnd/>
            <a:tailEnd/>
          </a:ln>
        </p:spPr>
      </p:pic>
      <p:pic>
        <p:nvPicPr>
          <p:cNvPr id="8" name="Picture 4" descr="jae20990_0822"/>
          <p:cNvPicPr>
            <a:picLocks noChangeAspect="1" noChangeArrowheads="1"/>
          </p:cNvPicPr>
          <p:nvPr/>
        </p:nvPicPr>
        <p:blipFill>
          <a:blip r:embed="rId3">
            <a:lum bright="-48000" contrast="78000"/>
          </a:blip>
          <a:srcRect/>
          <a:stretch>
            <a:fillRect/>
          </a:stretch>
        </p:blipFill>
        <p:spPr bwMode="auto">
          <a:xfrm>
            <a:off x="762000" y="2362200"/>
            <a:ext cx="3581400" cy="3304975"/>
          </a:xfrm>
          <a:prstGeom prst="rect">
            <a:avLst/>
          </a:prstGeom>
          <a:noFill/>
          <a:ln w="9525">
            <a:noFill/>
            <a:miter lim="800000"/>
            <a:headEnd/>
            <a:tailEnd/>
          </a:ln>
        </p:spPr>
      </p:pic>
      <p:pic>
        <p:nvPicPr>
          <p:cNvPr id="164865" name="Picture 1"/>
          <p:cNvPicPr>
            <a:picLocks noChangeAspect="1" noChangeArrowheads="1"/>
          </p:cNvPicPr>
          <p:nvPr/>
        </p:nvPicPr>
        <p:blipFill>
          <a:blip r:embed="rId4"/>
          <a:srcRect/>
          <a:stretch>
            <a:fillRect/>
          </a:stretch>
        </p:blipFill>
        <p:spPr bwMode="auto">
          <a:xfrm>
            <a:off x="1905000" y="3826728"/>
            <a:ext cx="1295400" cy="1888272"/>
          </a:xfrm>
          <a:prstGeom prst="rect">
            <a:avLst/>
          </a:prstGeom>
          <a:noFill/>
          <a:ln w="9525">
            <a:noFill/>
            <a:miter lim="800000"/>
            <a:headEnd/>
            <a:tailEnd/>
          </a:ln>
        </p:spPr>
      </p:pic>
      <p:pic>
        <p:nvPicPr>
          <p:cNvPr id="9" name="Picture 1"/>
          <p:cNvPicPr>
            <a:picLocks noChangeAspect="1" noChangeArrowheads="1"/>
          </p:cNvPicPr>
          <p:nvPr/>
        </p:nvPicPr>
        <p:blipFill>
          <a:blip r:embed="rId4"/>
          <a:srcRect/>
          <a:stretch>
            <a:fillRect/>
          </a:stretch>
        </p:blipFill>
        <p:spPr bwMode="auto">
          <a:xfrm>
            <a:off x="5867400" y="3756102"/>
            <a:ext cx="1295400" cy="1888272"/>
          </a:xfrm>
          <a:prstGeom prst="rect">
            <a:avLst/>
          </a:prstGeom>
          <a:noFill/>
          <a:ln w="9525">
            <a:noFill/>
            <a:miter lim="800000"/>
            <a:headEnd/>
            <a:tailEnd/>
          </a:ln>
        </p:spPr>
      </p:pic>
      <p:pic>
        <p:nvPicPr>
          <p:cNvPr id="164866" name="Picture 2"/>
          <p:cNvPicPr>
            <a:picLocks noChangeAspect="1" noChangeArrowheads="1"/>
          </p:cNvPicPr>
          <p:nvPr/>
        </p:nvPicPr>
        <p:blipFill>
          <a:blip r:embed="rId5"/>
          <a:srcRect/>
          <a:stretch>
            <a:fillRect/>
          </a:stretch>
        </p:blipFill>
        <p:spPr bwMode="auto">
          <a:xfrm>
            <a:off x="1760035" y="4350835"/>
            <a:ext cx="1676400" cy="951926"/>
          </a:xfrm>
          <a:prstGeom prst="rect">
            <a:avLst/>
          </a:prstGeom>
          <a:noFill/>
          <a:ln w="9525">
            <a:noFill/>
            <a:miter lim="800000"/>
            <a:headEnd/>
            <a:tailEnd/>
          </a:ln>
        </p:spPr>
      </p:pic>
      <p:pic>
        <p:nvPicPr>
          <p:cNvPr id="11" name="Picture 2"/>
          <p:cNvPicPr>
            <a:picLocks noChangeAspect="1" noChangeArrowheads="1"/>
          </p:cNvPicPr>
          <p:nvPr/>
        </p:nvPicPr>
        <p:blipFill>
          <a:blip r:embed="rId5"/>
          <a:srcRect/>
          <a:stretch>
            <a:fillRect/>
          </a:stretch>
        </p:blipFill>
        <p:spPr bwMode="auto">
          <a:xfrm>
            <a:off x="5638800" y="4250479"/>
            <a:ext cx="1676400" cy="95192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4"/>
          <p:cNvSpPr>
            <a:spLocks noGrp="1"/>
          </p:cNvSpPr>
          <p:nvPr>
            <p:ph type="ftr" sz="quarter" idx="11"/>
          </p:nvPr>
        </p:nvSpPr>
        <p:spPr>
          <a:noFill/>
        </p:spPr>
        <p:txBody>
          <a:bodyPr/>
          <a:lstStyle/>
          <a:p>
            <a:r>
              <a:rPr lang="en-US" smtClean="0">
                <a:ea typeface="ＭＳ Ｐゴシック" charset="-128"/>
              </a:rPr>
              <a:t>NJIT   ECE 271   Dr. Serhiy Levkov</a:t>
            </a:r>
          </a:p>
        </p:txBody>
      </p:sp>
      <p:sp>
        <p:nvSpPr>
          <p:cNvPr id="34819" name="Slide Number Placeholder 5"/>
          <p:cNvSpPr>
            <a:spLocks noGrp="1"/>
          </p:cNvSpPr>
          <p:nvPr>
            <p:ph type="sldNum" sz="quarter" idx="12"/>
          </p:nvPr>
        </p:nvSpPr>
        <p:spPr>
          <a:noFill/>
        </p:spPr>
        <p:txBody>
          <a:bodyPr/>
          <a:lstStyle/>
          <a:p>
            <a:r>
              <a:rPr lang="en-US" smtClean="0"/>
              <a:t> Topic 9</a:t>
            </a:r>
            <a:r>
              <a:rPr lang="en-US" b="1" smtClean="0"/>
              <a:t> - </a:t>
            </a:r>
            <a:fld id="{87CC4ADF-50A5-42E0-9F83-8A1219C85466}" type="slidenum">
              <a:rPr lang="en-US" b="1" smtClean="0"/>
              <a:pPr/>
              <a:t>69</a:t>
            </a:fld>
            <a:endParaRPr lang="en-US" b="1" smtClean="0"/>
          </a:p>
        </p:txBody>
      </p:sp>
      <p:sp>
        <p:nvSpPr>
          <p:cNvPr id="34820" name="Rectangle 2"/>
          <p:cNvSpPr>
            <a:spLocks noGrp="1" noChangeArrowheads="1"/>
          </p:cNvSpPr>
          <p:nvPr>
            <p:ph type="title"/>
          </p:nvPr>
        </p:nvSpPr>
        <p:spPr>
          <a:xfrm>
            <a:off x="685800" y="0"/>
            <a:ext cx="7772400" cy="990600"/>
          </a:xfrm>
        </p:spPr>
        <p:txBody>
          <a:bodyPr/>
          <a:lstStyle/>
          <a:p>
            <a:pPr eaLnBrk="1" hangingPunct="1"/>
            <a:r>
              <a:rPr lang="en-US" dirty="0" smtClean="0"/>
              <a:t>A Sense Amplifier for the 1-T Cell</a:t>
            </a:r>
          </a:p>
        </p:txBody>
      </p:sp>
      <p:pic>
        <p:nvPicPr>
          <p:cNvPr id="34822" name="Picture 4" descr="jae20990_0824"/>
          <p:cNvPicPr>
            <a:picLocks noChangeAspect="1" noChangeArrowheads="1"/>
          </p:cNvPicPr>
          <p:nvPr/>
        </p:nvPicPr>
        <p:blipFill>
          <a:blip r:embed="rId2">
            <a:lum bright="-12000" contrast="30000"/>
          </a:blip>
          <a:srcRect/>
          <a:stretch>
            <a:fillRect/>
          </a:stretch>
        </p:blipFill>
        <p:spPr bwMode="auto">
          <a:xfrm>
            <a:off x="533400" y="2743200"/>
            <a:ext cx="3806246" cy="3429000"/>
          </a:xfrm>
          <a:prstGeom prst="rect">
            <a:avLst/>
          </a:prstGeom>
          <a:noFill/>
          <a:ln w="9525">
            <a:noFill/>
            <a:miter lim="800000"/>
            <a:headEnd/>
            <a:tailEnd/>
          </a:ln>
        </p:spPr>
      </p:pic>
      <p:sp>
        <p:nvSpPr>
          <p:cNvPr id="7" name="Rectangle 3"/>
          <p:cNvSpPr txBox="1">
            <a:spLocks noChangeArrowheads="1"/>
          </p:cNvSpPr>
          <p:nvPr/>
        </p:nvSpPr>
        <p:spPr bwMode="auto">
          <a:xfrm>
            <a:off x="228600" y="990600"/>
            <a:ext cx="8686800" cy="121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buFontTx/>
              <a:buChar char="•"/>
            </a:pPr>
            <a:r>
              <a:rPr lang="en-US" sz="1800" dirty="0" smtClean="0"/>
              <a:t>The sense amplifier consists of a two-inverter latch plus an additional </a:t>
            </a:r>
            <a:r>
              <a:rPr lang="en-US" sz="1800" dirty="0" err="1" smtClean="0"/>
              <a:t>precharge</a:t>
            </a:r>
            <a:r>
              <a:rPr lang="en-US" sz="1800" dirty="0" smtClean="0"/>
              <a:t> transistor </a:t>
            </a:r>
            <a:r>
              <a:rPr lang="en-US" sz="1800" i="1" dirty="0" smtClean="0"/>
              <a:t>M</a:t>
            </a:r>
            <a:r>
              <a:rPr lang="en-US" sz="1800" i="1" baseline="-25000" dirty="0" smtClean="0"/>
              <a:t>PC</a:t>
            </a:r>
            <a:r>
              <a:rPr lang="en-US" sz="1800" baseline="-25000" dirty="0" smtClean="0"/>
              <a:t> </a:t>
            </a:r>
            <a:r>
              <a:rPr lang="en-US" sz="1800" dirty="0" smtClean="0"/>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4"/>
          <p:cNvSpPr>
            <a:spLocks noGrp="1"/>
          </p:cNvSpPr>
          <p:nvPr>
            <p:ph type="ftr" sz="quarter" idx="11"/>
          </p:nvPr>
        </p:nvSpPr>
        <p:spPr>
          <a:noFill/>
        </p:spPr>
        <p:txBody>
          <a:bodyPr/>
          <a:lstStyle/>
          <a:p>
            <a:r>
              <a:rPr lang="en-US" smtClean="0">
                <a:ea typeface="ＭＳ Ｐゴシック" charset="-128"/>
              </a:rPr>
              <a:t>NJIT   ECE 271   Dr. Serhiy Levkov</a:t>
            </a:r>
          </a:p>
        </p:txBody>
      </p:sp>
      <p:sp>
        <p:nvSpPr>
          <p:cNvPr id="14339" name="Slide Number Placeholder 5"/>
          <p:cNvSpPr>
            <a:spLocks noGrp="1"/>
          </p:cNvSpPr>
          <p:nvPr>
            <p:ph type="sldNum" sz="quarter" idx="12"/>
          </p:nvPr>
        </p:nvSpPr>
        <p:spPr>
          <a:noFill/>
        </p:spPr>
        <p:txBody>
          <a:bodyPr/>
          <a:lstStyle/>
          <a:p>
            <a:r>
              <a:rPr lang="en-US" smtClean="0"/>
              <a:t> Topic 9</a:t>
            </a:r>
            <a:r>
              <a:rPr lang="en-US" b="1" smtClean="0"/>
              <a:t> - </a:t>
            </a:r>
            <a:fld id="{28498B33-B632-44EB-AE81-B1709C41AC87}" type="slidenum">
              <a:rPr lang="en-US" b="1" smtClean="0"/>
              <a:pPr/>
              <a:t>7</a:t>
            </a:fld>
            <a:endParaRPr lang="en-US" b="1" smtClean="0"/>
          </a:p>
        </p:txBody>
      </p:sp>
      <p:sp>
        <p:nvSpPr>
          <p:cNvPr id="14340" name="Rectangle 2"/>
          <p:cNvSpPr>
            <a:spLocks noGrp="1" noChangeArrowheads="1"/>
          </p:cNvSpPr>
          <p:nvPr>
            <p:ph type="title"/>
          </p:nvPr>
        </p:nvSpPr>
        <p:spPr>
          <a:xfrm>
            <a:off x="685800" y="0"/>
            <a:ext cx="7772400" cy="990600"/>
          </a:xfrm>
        </p:spPr>
        <p:txBody>
          <a:bodyPr/>
          <a:lstStyle/>
          <a:p>
            <a:pPr eaLnBrk="1" hangingPunct="1"/>
            <a:r>
              <a:rPr lang="en-US" smtClean="0"/>
              <a:t>Static Memory Cells</a:t>
            </a:r>
          </a:p>
        </p:txBody>
      </p:sp>
      <p:sp>
        <p:nvSpPr>
          <p:cNvPr id="14341" name="Rectangle 3"/>
          <p:cNvSpPr>
            <a:spLocks noGrp="1" noChangeArrowheads="1"/>
          </p:cNvSpPr>
          <p:nvPr>
            <p:ph type="body" idx="1"/>
          </p:nvPr>
        </p:nvSpPr>
        <p:spPr>
          <a:xfrm>
            <a:off x="609600" y="914400"/>
            <a:ext cx="7772400" cy="2057400"/>
          </a:xfrm>
        </p:spPr>
        <p:txBody>
          <a:bodyPr/>
          <a:lstStyle/>
          <a:p>
            <a:pPr eaLnBrk="1" hangingPunct="1">
              <a:lnSpc>
                <a:spcPct val="90000"/>
              </a:lnSpc>
            </a:pPr>
            <a:r>
              <a:rPr lang="en-US" sz="1800" dirty="0" smtClean="0"/>
              <a:t>There are two types of basic electronic storage elements – latch and flip-flop.</a:t>
            </a:r>
          </a:p>
          <a:p>
            <a:pPr eaLnBrk="1" hangingPunct="1">
              <a:lnSpc>
                <a:spcPct val="90000"/>
              </a:lnSpc>
            </a:pPr>
            <a:r>
              <a:rPr lang="en-US" sz="1800" dirty="0" smtClean="0"/>
              <a:t>The </a:t>
            </a:r>
            <a:r>
              <a:rPr lang="en-US" sz="1800" b="1" dirty="0" smtClean="0"/>
              <a:t>latch</a:t>
            </a:r>
            <a:r>
              <a:rPr lang="en-US" sz="1800" dirty="0" smtClean="0"/>
              <a:t> - a memory cell built from two feedback connected inverters</a:t>
            </a:r>
          </a:p>
          <a:p>
            <a:pPr eaLnBrk="1" hangingPunct="1">
              <a:lnSpc>
                <a:spcPct val="90000"/>
              </a:lnSpc>
            </a:pPr>
            <a:r>
              <a:rPr lang="en-US" sz="1800" dirty="0" smtClean="0"/>
              <a:t>The </a:t>
            </a:r>
            <a:r>
              <a:rPr lang="en-US" sz="1800" b="1" dirty="0" smtClean="0"/>
              <a:t>set-reset flip-flop (RS-FF) - </a:t>
            </a:r>
            <a:r>
              <a:rPr lang="en-US" sz="1800" dirty="0" smtClean="0"/>
              <a:t>a memory cell built from two feedback connected NOR or NAND gates.</a:t>
            </a:r>
          </a:p>
          <a:p>
            <a:pPr eaLnBrk="1" hangingPunct="1">
              <a:lnSpc>
                <a:spcPct val="90000"/>
              </a:lnSpc>
            </a:pPr>
            <a:r>
              <a:rPr lang="en-US" sz="1800" dirty="0" smtClean="0"/>
              <a:t>The circuits use </a:t>
            </a:r>
            <a:r>
              <a:rPr lang="en-US" sz="1800" b="1" dirty="0" smtClean="0"/>
              <a:t>positive feedback</a:t>
            </a:r>
            <a:r>
              <a:rPr lang="en-US" sz="1800" dirty="0" smtClean="0"/>
              <a:t> to store information.</a:t>
            </a:r>
          </a:p>
        </p:txBody>
      </p:sp>
      <p:pic>
        <p:nvPicPr>
          <p:cNvPr id="14342" name="Picture 8"/>
          <p:cNvPicPr>
            <a:picLocks noChangeAspect="1" noChangeArrowheads="1"/>
          </p:cNvPicPr>
          <p:nvPr/>
        </p:nvPicPr>
        <p:blipFill>
          <a:blip r:embed="rId2"/>
          <a:srcRect/>
          <a:stretch>
            <a:fillRect/>
          </a:stretch>
        </p:blipFill>
        <p:spPr bwMode="auto">
          <a:xfrm>
            <a:off x="1066800" y="2971800"/>
            <a:ext cx="2667000" cy="1447800"/>
          </a:xfrm>
          <a:prstGeom prst="rect">
            <a:avLst/>
          </a:prstGeom>
          <a:noFill/>
          <a:ln w="9525">
            <a:noFill/>
            <a:miter lim="800000"/>
            <a:headEnd/>
            <a:tailEnd/>
          </a:ln>
        </p:spPr>
      </p:pic>
      <p:pic>
        <p:nvPicPr>
          <p:cNvPr id="14343" name="Picture 9"/>
          <p:cNvPicPr>
            <a:picLocks noChangeAspect="1" noChangeArrowheads="1"/>
          </p:cNvPicPr>
          <p:nvPr/>
        </p:nvPicPr>
        <p:blipFill>
          <a:blip r:embed="rId3"/>
          <a:srcRect/>
          <a:stretch>
            <a:fillRect/>
          </a:stretch>
        </p:blipFill>
        <p:spPr bwMode="auto">
          <a:xfrm>
            <a:off x="1219200" y="4419600"/>
            <a:ext cx="2233613" cy="1752600"/>
          </a:xfrm>
          <a:prstGeom prst="rect">
            <a:avLst/>
          </a:prstGeom>
          <a:noFill/>
          <a:ln w="9525">
            <a:noFill/>
            <a:miter lim="800000"/>
            <a:headEnd/>
            <a:tailEnd/>
          </a:ln>
        </p:spPr>
      </p:pic>
      <p:pic>
        <p:nvPicPr>
          <p:cNvPr id="14344" name="Picture 10"/>
          <p:cNvPicPr>
            <a:picLocks noChangeAspect="1" noChangeArrowheads="1"/>
          </p:cNvPicPr>
          <p:nvPr/>
        </p:nvPicPr>
        <p:blipFill>
          <a:blip r:embed="rId4"/>
          <a:srcRect/>
          <a:stretch>
            <a:fillRect/>
          </a:stretch>
        </p:blipFill>
        <p:spPr bwMode="auto">
          <a:xfrm>
            <a:off x="5334000" y="2819400"/>
            <a:ext cx="2362200" cy="1609725"/>
          </a:xfrm>
          <a:prstGeom prst="rect">
            <a:avLst/>
          </a:prstGeom>
          <a:noFill/>
          <a:ln w="9525">
            <a:noFill/>
            <a:miter lim="800000"/>
            <a:headEnd/>
            <a:tailEnd/>
          </a:ln>
        </p:spPr>
      </p:pic>
      <p:pic>
        <p:nvPicPr>
          <p:cNvPr id="14345" name="Picture 11"/>
          <p:cNvPicPr>
            <a:picLocks noChangeAspect="1" noChangeArrowheads="1"/>
          </p:cNvPicPr>
          <p:nvPr/>
        </p:nvPicPr>
        <p:blipFill>
          <a:blip r:embed="rId5"/>
          <a:srcRect/>
          <a:stretch>
            <a:fillRect/>
          </a:stretch>
        </p:blipFill>
        <p:spPr bwMode="auto">
          <a:xfrm>
            <a:off x="5410200" y="4572000"/>
            <a:ext cx="2224088" cy="1600200"/>
          </a:xfrm>
          <a:prstGeom prst="rect">
            <a:avLst/>
          </a:prstGeom>
          <a:noFill/>
          <a:ln w="9525">
            <a:noFill/>
            <a:miter lim="800000"/>
            <a:headEnd/>
            <a:tailEnd/>
          </a:ln>
        </p:spPr>
      </p:pic>
      <p:sp>
        <p:nvSpPr>
          <p:cNvPr id="12" name="Rectangle 3"/>
          <p:cNvSpPr txBox="1">
            <a:spLocks noChangeArrowheads="1"/>
          </p:cNvSpPr>
          <p:nvPr/>
        </p:nvSpPr>
        <p:spPr bwMode="auto">
          <a:xfrm>
            <a:off x="1676400" y="6248400"/>
            <a:ext cx="6705600" cy="228600"/>
          </a:xfrm>
          <a:prstGeom prst="rect">
            <a:avLst/>
          </a:prstGeom>
          <a:noFill/>
          <a:ln w="9525">
            <a:noFill/>
            <a:miter lim="800000"/>
            <a:headEnd/>
            <a:tailEnd/>
          </a:ln>
        </p:spPr>
        <p:txBody>
          <a:bodyPr/>
          <a:lstStyle/>
          <a:p>
            <a:pPr marL="342900" indent="-342900" eaLnBrk="1" hangingPunct="1">
              <a:lnSpc>
                <a:spcPct val="90000"/>
              </a:lnSpc>
              <a:spcBef>
                <a:spcPct val="20000"/>
              </a:spcBef>
              <a:defRPr/>
            </a:pPr>
            <a:r>
              <a:rPr lang="en-US" sz="1600" kern="0" dirty="0">
                <a:latin typeface="+mn-lt"/>
                <a:cs typeface="ＭＳ Ｐゴシック" charset="-128"/>
              </a:rPr>
              <a:t>Latch                                                                             </a:t>
            </a:r>
            <a:r>
              <a:rPr lang="en-US" sz="1600" kern="0" dirty="0" smtClean="0">
                <a:latin typeface="+mn-lt"/>
                <a:cs typeface="ＭＳ Ｐゴシック" charset="-128"/>
              </a:rPr>
              <a:t>Flip-Flop</a:t>
            </a:r>
            <a:endParaRPr lang="en-US" sz="1600" kern="0" dirty="0">
              <a:latin typeface="+mn-lt"/>
              <a:cs typeface="ＭＳ Ｐゴシック" charset="-128"/>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4"/>
          <p:cNvSpPr>
            <a:spLocks noGrp="1"/>
          </p:cNvSpPr>
          <p:nvPr>
            <p:ph type="ftr" sz="quarter" idx="11"/>
          </p:nvPr>
        </p:nvSpPr>
        <p:spPr>
          <a:noFill/>
        </p:spPr>
        <p:txBody>
          <a:bodyPr/>
          <a:lstStyle/>
          <a:p>
            <a:r>
              <a:rPr lang="en-US" smtClean="0">
                <a:ea typeface="ＭＳ Ｐゴシック" charset="-128"/>
              </a:rPr>
              <a:t>NJIT   ECE 271   Dr. Serhiy Levkov</a:t>
            </a:r>
          </a:p>
        </p:txBody>
      </p:sp>
      <p:sp>
        <p:nvSpPr>
          <p:cNvPr id="34819" name="Slide Number Placeholder 5"/>
          <p:cNvSpPr>
            <a:spLocks noGrp="1"/>
          </p:cNvSpPr>
          <p:nvPr>
            <p:ph type="sldNum" sz="quarter" idx="12"/>
          </p:nvPr>
        </p:nvSpPr>
        <p:spPr>
          <a:noFill/>
        </p:spPr>
        <p:txBody>
          <a:bodyPr/>
          <a:lstStyle/>
          <a:p>
            <a:r>
              <a:rPr lang="en-US" smtClean="0"/>
              <a:t> Topic 9</a:t>
            </a:r>
            <a:r>
              <a:rPr lang="en-US" b="1" smtClean="0"/>
              <a:t> - </a:t>
            </a:r>
            <a:fld id="{87CC4ADF-50A5-42E0-9F83-8A1219C85466}" type="slidenum">
              <a:rPr lang="en-US" b="1" smtClean="0"/>
              <a:pPr/>
              <a:t>70</a:t>
            </a:fld>
            <a:endParaRPr lang="en-US" b="1" smtClean="0"/>
          </a:p>
        </p:txBody>
      </p:sp>
      <p:sp>
        <p:nvSpPr>
          <p:cNvPr id="34820" name="Rectangle 2"/>
          <p:cNvSpPr>
            <a:spLocks noGrp="1" noChangeArrowheads="1"/>
          </p:cNvSpPr>
          <p:nvPr>
            <p:ph type="title"/>
          </p:nvPr>
        </p:nvSpPr>
        <p:spPr>
          <a:xfrm>
            <a:off x="685800" y="0"/>
            <a:ext cx="7772400" cy="990600"/>
          </a:xfrm>
        </p:spPr>
        <p:txBody>
          <a:bodyPr/>
          <a:lstStyle/>
          <a:p>
            <a:pPr eaLnBrk="1" hangingPunct="1"/>
            <a:r>
              <a:rPr lang="en-US" dirty="0" smtClean="0"/>
              <a:t>A Sense Amplifier for the 1-T Cell</a:t>
            </a:r>
          </a:p>
        </p:txBody>
      </p:sp>
      <p:pic>
        <p:nvPicPr>
          <p:cNvPr id="34822" name="Picture 4" descr="jae20990_0824"/>
          <p:cNvPicPr>
            <a:picLocks noChangeAspect="1" noChangeArrowheads="1"/>
          </p:cNvPicPr>
          <p:nvPr/>
        </p:nvPicPr>
        <p:blipFill>
          <a:blip r:embed="rId2">
            <a:lum bright="-12000" contrast="30000"/>
          </a:blip>
          <a:srcRect/>
          <a:stretch>
            <a:fillRect/>
          </a:stretch>
        </p:blipFill>
        <p:spPr bwMode="auto">
          <a:xfrm>
            <a:off x="533400" y="2743200"/>
            <a:ext cx="3806246" cy="3429000"/>
          </a:xfrm>
          <a:prstGeom prst="rect">
            <a:avLst/>
          </a:prstGeom>
          <a:noFill/>
          <a:ln w="9525">
            <a:noFill/>
            <a:miter lim="800000"/>
            <a:headEnd/>
            <a:tailEnd/>
          </a:ln>
        </p:spPr>
      </p:pic>
      <p:sp>
        <p:nvSpPr>
          <p:cNvPr id="7" name="Rectangle 3"/>
          <p:cNvSpPr txBox="1">
            <a:spLocks noChangeArrowheads="1"/>
          </p:cNvSpPr>
          <p:nvPr/>
        </p:nvSpPr>
        <p:spPr bwMode="auto">
          <a:xfrm>
            <a:off x="228600" y="990600"/>
            <a:ext cx="8686800" cy="121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buFontTx/>
              <a:buChar char="•"/>
            </a:pPr>
            <a:r>
              <a:rPr lang="en-US" sz="1800" dirty="0" smtClean="0"/>
              <a:t>The sense amplifier consists of a two-inverter latch plus an additional </a:t>
            </a:r>
            <a:r>
              <a:rPr lang="en-US" sz="1800" dirty="0" err="1" smtClean="0"/>
              <a:t>precharge</a:t>
            </a:r>
            <a:r>
              <a:rPr lang="en-US" sz="1800" dirty="0" smtClean="0"/>
              <a:t> transistor </a:t>
            </a:r>
            <a:r>
              <a:rPr lang="en-US" sz="1800" i="1" dirty="0" smtClean="0"/>
              <a:t>M</a:t>
            </a:r>
            <a:r>
              <a:rPr lang="en-US" sz="1800" i="1" baseline="-25000" dirty="0" smtClean="0"/>
              <a:t>PC</a:t>
            </a:r>
            <a:r>
              <a:rPr lang="en-US" sz="1800" baseline="-25000" dirty="0" smtClean="0"/>
              <a:t> </a:t>
            </a:r>
            <a:r>
              <a:rPr lang="en-US" sz="1800" dirty="0" smtClean="0"/>
              <a:t>. </a:t>
            </a:r>
          </a:p>
          <a:p>
            <a:pPr marL="342900" lvl="0" indent="-342900" eaLnBrk="1" hangingPunct="1">
              <a:spcBef>
                <a:spcPct val="20000"/>
              </a:spcBef>
              <a:buFontTx/>
              <a:buChar char="•"/>
            </a:pPr>
            <a:r>
              <a:rPr lang="en-US" sz="1800" dirty="0" smtClean="0"/>
              <a:t>The main purpose </a:t>
            </a:r>
            <a:r>
              <a:rPr lang="en-US" sz="1800" i="1" dirty="0" smtClean="0"/>
              <a:t>M</a:t>
            </a:r>
            <a:r>
              <a:rPr lang="en-US" sz="1800" i="1" baseline="-25000" dirty="0" smtClean="0"/>
              <a:t>PC</a:t>
            </a:r>
            <a:r>
              <a:rPr lang="en-US" sz="1800" baseline="-25000" dirty="0" smtClean="0"/>
              <a:t> </a:t>
            </a:r>
            <a:r>
              <a:rPr lang="en-US" sz="1800" dirty="0" smtClean="0"/>
              <a:t> is to force the latch to operate at the unstable point.</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4"/>
          <p:cNvSpPr>
            <a:spLocks noGrp="1"/>
          </p:cNvSpPr>
          <p:nvPr>
            <p:ph type="ftr" sz="quarter" idx="11"/>
          </p:nvPr>
        </p:nvSpPr>
        <p:spPr>
          <a:noFill/>
        </p:spPr>
        <p:txBody>
          <a:bodyPr/>
          <a:lstStyle/>
          <a:p>
            <a:r>
              <a:rPr lang="en-US" smtClean="0">
                <a:ea typeface="ＭＳ Ｐゴシック" charset="-128"/>
              </a:rPr>
              <a:t>NJIT   ECE 271   Dr. Serhiy Levkov</a:t>
            </a:r>
          </a:p>
        </p:txBody>
      </p:sp>
      <p:sp>
        <p:nvSpPr>
          <p:cNvPr id="34819" name="Slide Number Placeholder 5"/>
          <p:cNvSpPr>
            <a:spLocks noGrp="1"/>
          </p:cNvSpPr>
          <p:nvPr>
            <p:ph type="sldNum" sz="quarter" idx="12"/>
          </p:nvPr>
        </p:nvSpPr>
        <p:spPr>
          <a:noFill/>
        </p:spPr>
        <p:txBody>
          <a:bodyPr/>
          <a:lstStyle/>
          <a:p>
            <a:r>
              <a:rPr lang="en-US" smtClean="0"/>
              <a:t> Topic 9</a:t>
            </a:r>
            <a:r>
              <a:rPr lang="en-US" b="1" smtClean="0"/>
              <a:t> - </a:t>
            </a:r>
            <a:fld id="{87CC4ADF-50A5-42E0-9F83-8A1219C85466}" type="slidenum">
              <a:rPr lang="en-US" b="1" smtClean="0"/>
              <a:pPr/>
              <a:t>71</a:t>
            </a:fld>
            <a:endParaRPr lang="en-US" b="1" smtClean="0"/>
          </a:p>
        </p:txBody>
      </p:sp>
      <p:sp>
        <p:nvSpPr>
          <p:cNvPr id="34820" name="Rectangle 2"/>
          <p:cNvSpPr>
            <a:spLocks noGrp="1" noChangeArrowheads="1"/>
          </p:cNvSpPr>
          <p:nvPr>
            <p:ph type="title"/>
          </p:nvPr>
        </p:nvSpPr>
        <p:spPr>
          <a:xfrm>
            <a:off x="685800" y="0"/>
            <a:ext cx="7772400" cy="990600"/>
          </a:xfrm>
        </p:spPr>
        <p:txBody>
          <a:bodyPr/>
          <a:lstStyle/>
          <a:p>
            <a:pPr eaLnBrk="1" hangingPunct="1"/>
            <a:r>
              <a:rPr lang="en-US" dirty="0" smtClean="0"/>
              <a:t>A Sense Amplifier for the 1-T Cell</a:t>
            </a:r>
          </a:p>
        </p:txBody>
      </p:sp>
      <p:sp>
        <p:nvSpPr>
          <p:cNvPr id="34821" name="Rectangle 3"/>
          <p:cNvSpPr>
            <a:spLocks noGrp="1" noChangeArrowheads="1"/>
          </p:cNvSpPr>
          <p:nvPr>
            <p:ph type="body" idx="1"/>
          </p:nvPr>
        </p:nvSpPr>
        <p:spPr>
          <a:xfrm>
            <a:off x="4572000" y="2286000"/>
            <a:ext cx="4343400" cy="4419600"/>
          </a:xfrm>
        </p:spPr>
        <p:txBody>
          <a:bodyPr/>
          <a:lstStyle/>
          <a:p>
            <a:pPr eaLnBrk="1" hangingPunct="1"/>
            <a:r>
              <a:rPr lang="en-US" sz="1800" dirty="0" smtClean="0"/>
              <a:t>The </a:t>
            </a:r>
            <a:r>
              <a:rPr lang="en-US" sz="1800" dirty="0" err="1" smtClean="0"/>
              <a:t>precharge</a:t>
            </a:r>
            <a:r>
              <a:rPr lang="en-US" sz="1800" dirty="0" smtClean="0"/>
              <a:t> signal turns on, effectively connecting  both </a:t>
            </a:r>
            <a:r>
              <a:rPr lang="en-US" sz="1800" dirty="0" err="1" smtClean="0"/>
              <a:t>bitlines</a:t>
            </a:r>
            <a:r>
              <a:rPr lang="en-US" sz="1800" dirty="0" smtClean="0"/>
              <a:t> with the small </a:t>
            </a:r>
            <a:r>
              <a:rPr lang="en-US" sz="1800" i="1" dirty="0" smtClean="0"/>
              <a:t>R</a:t>
            </a:r>
            <a:r>
              <a:rPr lang="en-US" sz="1800" i="1" baseline="-25000" dirty="0" smtClean="0"/>
              <a:t>on</a:t>
            </a:r>
            <a:r>
              <a:rPr lang="en-US" sz="1800" i="1" dirty="0" smtClean="0"/>
              <a:t> </a:t>
            </a:r>
            <a:r>
              <a:rPr lang="en-US" sz="1800" dirty="0" smtClean="0"/>
              <a:t> and equalizing any voltage difference that existed between </a:t>
            </a:r>
            <a:r>
              <a:rPr lang="en-US" sz="1800" dirty="0" err="1" smtClean="0"/>
              <a:t>bitlines</a:t>
            </a:r>
            <a:r>
              <a:rPr lang="en-US" sz="1800" dirty="0" smtClean="0"/>
              <a:t>. </a:t>
            </a:r>
          </a:p>
        </p:txBody>
      </p:sp>
      <p:pic>
        <p:nvPicPr>
          <p:cNvPr id="34822" name="Picture 4" descr="jae20990_0824"/>
          <p:cNvPicPr>
            <a:picLocks noChangeAspect="1" noChangeArrowheads="1"/>
          </p:cNvPicPr>
          <p:nvPr/>
        </p:nvPicPr>
        <p:blipFill>
          <a:blip r:embed="rId2">
            <a:lum bright="-12000" contrast="30000"/>
          </a:blip>
          <a:srcRect/>
          <a:stretch>
            <a:fillRect/>
          </a:stretch>
        </p:blipFill>
        <p:spPr bwMode="auto">
          <a:xfrm>
            <a:off x="533400" y="2743200"/>
            <a:ext cx="3806246" cy="3429000"/>
          </a:xfrm>
          <a:prstGeom prst="rect">
            <a:avLst/>
          </a:prstGeom>
          <a:noFill/>
          <a:ln w="9525">
            <a:noFill/>
            <a:miter lim="800000"/>
            <a:headEnd/>
            <a:tailEnd/>
          </a:ln>
        </p:spPr>
      </p:pic>
      <p:sp>
        <p:nvSpPr>
          <p:cNvPr id="7" name="Rectangle 3"/>
          <p:cNvSpPr txBox="1">
            <a:spLocks noChangeArrowheads="1"/>
          </p:cNvSpPr>
          <p:nvPr/>
        </p:nvSpPr>
        <p:spPr bwMode="auto">
          <a:xfrm>
            <a:off x="228600" y="990600"/>
            <a:ext cx="8686800" cy="121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buFontTx/>
              <a:buChar char="•"/>
            </a:pPr>
            <a:r>
              <a:rPr lang="en-US" sz="1800" dirty="0" smtClean="0"/>
              <a:t>The sense amplifier consists of a two-inverter latch plus an additional </a:t>
            </a:r>
            <a:r>
              <a:rPr lang="en-US" sz="1800" dirty="0" err="1" smtClean="0"/>
              <a:t>precharge</a:t>
            </a:r>
            <a:r>
              <a:rPr lang="en-US" sz="1800" dirty="0" smtClean="0"/>
              <a:t> transistor </a:t>
            </a:r>
            <a:r>
              <a:rPr lang="en-US" sz="1800" i="1" dirty="0" smtClean="0"/>
              <a:t>M</a:t>
            </a:r>
            <a:r>
              <a:rPr lang="en-US" sz="1800" i="1" baseline="-25000" dirty="0" smtClean="0"/>
              <a:t>PC</a:t>
            </a:r>
            <a:r>
              <a:rPr lang="en-US" sz="1800" baseline="-25000" dirty="0" smtClean="0"/>
              <a:t> </a:t>
            </a:r>
            <a:r>
              <a:rPr lang="en-US" sz="1800" dirty="0" smtClean="0"/>
              <a:t>. </a:t>
            </a:r>
          </a:p>
          <a:p>
            <a:pPr marL="342900" lvl="0" indent="-342900" eaLnBrk="1" hangingPunct="1">
              <a:spcBef>
                <a:spcPct val="20000"/>
              </a:spcBef>
              <a:buFontTx/>
              <a:buChar char="•"/>
            </a:pPr>
            <a:r>
              <a:rPr lang="en-US" sz="1800" dirty="0" smtClean="0"/>
              <a:t>The main purpose </a:t>
            </a:r>
            <a:r>
              <a:rPr lang="en-US" sz="1800" i="1" dirty="0" smtClean="0"/>
              <a:t>M</a:t>
            </a:r>
            <a:r>
              <a:rPr lang="en-US" sz="1800" i="1" baseline="-25000" dirty="0" smtClean="0"/>
              <a:t>PC</a:t>
            </a:r>
            <a:r>
              <a:rPr lang="en-US" sz="1800" baseline="-25000" dirty="0" smtClean="0"/>
              <a:t> </a:t>
            </a:r>
            <a:r>
              <a:rPr lang="en-US" sz="1800" dirty="0" smtClean="0"/>
              <a:t> is to force the latch to operate at the unstable point.</a:t>
            </a:r>
          </a:p>
          <a:p>
            <a:pPr marL="342900" lvl="0" indent="-342900" eaLnBrk="1" hangingPunct="1">
              <a:spcBef>
                <a:spcPct val="20000"/>
              </a:spcBef>
              <a:buFontTx/>
              <a:buChar char="•"/>
            </a:pP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The sequence of events during read operation:</a:t>
            </a:r>
          </a:p>
        </p:txBody>
      </p:sp>
      <p:pic>
        <p:nvPicPr>
          <p:cNvPr id="10" name="Picture 2"/>
          <p:cNvPicPr>
            <a:picLocks noChangeAspect="1" noChangeArrowheads="1"/>
          </p:cNvPicPr>
          <p:nvPr/>
        </p:nvPicPr>
        <p:blipFill>
          <a:blip r:embed="rId3"/>
          <a:srcRect/>
          <a:stretch>
            <a:fillRect/>
          </a:stretch>
        </p:blipFill>
        <p:spPr bwMode="auto">
          <a:xfrm>
            <a:off x="5562600" y="3429000"/>
            <a:ext cx="2366962" cy="169638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4"/>
          <p:cNvSpPr>
            <a:spLocks noGrp="1"/>
          </p:cNvSpPr>
          <p:nvPr>
            <p:ph type="ftr" sz="quarter" idx="11"/>
          </p:nvPr>
        </p:nvSpPr>
        <p:spPr>
          <a:noFill/>
        </p:spPr>
        <p:txBody>
          <a:bodyPr/>
          <a:lstStyle/>
          <a:p>
            <a:r>
              <a:rPr lang="en-US" smtClean="0">
                <a:ea typeface="ＭＳ Ｐゴシック" charset="-128"/>
              </a:rPr>
              <a:t>NJIT   ECE 271   Dr. Serhiy Levkov</a:t>
            </a:r>
          </a:p>
        </p:txBody>
      </p:sp>
      <p:sp>
        <p:nvSpPr>
          <p:cNvPr id="34819" name="Slide Number Placeholder 5"/>
          <p:cNvSpPr>
            <a:spLocks noGrp="1"/>
          </p:cNvSpPr>
          <p:nvPr>
            <p:ph type="sldNum" sz="quarter" idx="12"/>
          </p:nvPr>
        </p:nvSpPr>
        <p:spPr>
          <a:noFill/>
        </p:spPr>
        <p:txBody>
          <a:bodyPr/>
          <a:lstStyle/>
          <a:p>
            <a:r>
              <a:rPr lang="en-US" smtClean="0"/>
              <a:t> Topic 9</a:t>
            </a:r>
            <a:r>
              <a:rPr lang="en-US" b="1" smtClean="0"/>
              <a:t> - </a:t>
            </a:r>
            <a:fld id="{87CC4ADF-50A5-42E0-9F83-8A1219C85466}" type="slidenum">
              <a:rPr lang="en-US" b="1" smtClean="0"/>
              <a:pPr/>
              <a:t>72</a:t>
            </a:fld>
            <a:endParaRPr lang="en-US" b="1" smtClean="0"/>
          </a:p>
        </p:txBody>
      </p:sp>
      <p:sp>
        <p:nvSpPr>
          <p:cNvPr id="34820" name="Rectangle 2"/>
          <p:cNvSpPr>
            <a:spLocks noGrp="1" noChangeArrowheads="1"/>
          </p:cNvSpPr>
          <p:nvPr>
            <p:ph type="title"/>
          </p:nvPr>
        </p:nvSpPr>
        <p:spPr>
          <a:xfrm>
            <a:off x="685800" y="0"/>
            <a:ext cx="7772400" cy="990600"/>
          </a:xfrm>
        </p:spPr>
        <p:txBody>
          <a:bodyPr/>
          <a:lstStyle/>
          <a:p>
            <a:pPr eaLnBrk="1" hangingPunct="1"/>
            <a:r>
              <a:rPr lang="en-US" dirty="0" smtClean="0"/>
              <a:t>A Sense Amplifier for the 1-T Cell</a:t>
            </a:r>
          </a:p>
        </p:txBody>
      </p:sp>
      <p:sp>
        <p:nvSpPr>
          <p:cNvPr id="34821" name="Rectangle 3"/>
          <p:cNvSpPr>
            <a:spLocks noGrp="1" noChangeArrowheads="1"/>
          </p:cNvSpPr>
          <p:nvPr>
            <p:ph type="body" idx="1"/>
          </p:nvPr>
        </p:nvSpPr>
        <p:spPr>
          <a:xfrm>
            <a:off x="4572000" y="2286000"/>
            <a:ext cx="4343400" cy="4419600"/>
          </a:xfrm>
        </p:spPr>
        <p:txBody>
          <a:bodyPr/>
          <a:lstStyle/>
          <a:p>
            <a:pPr eaLnBrk="1" hangingPunct="1"/>
            <a:r>
              <a:rPr lang="en-US" sz="1800" dirty="0" smtClean="0"/>
              <a:t>The </a:t>
            </a:r>
            <a:r>
              <a:rPr lang="en-US" sz="1800" dirty="0" err="1" smtClean="0"/>
              <a:t>precharge</a:t>
            </a:r>
            <a:r>
              <a:rPr lang="en-US" sz="1800" dirty="0" smtClean="0"/>
              <a:t> signal turns on, effectively connecting  both </a:t>
            </a:r>
            <a:r>
              <a:rPr lang="en-US" sz="1800" dirty="0" err="1" smtClean="0"/>
              <a:t>bitlines</a:t>
            </a:r>
            <a:r>
              <a:rPr lang="en-US" sz="1800" dirty="0" smtClean="0"/>
              <a:t> with the small </a:t>
            </a:r>
            <a:r>
              <a:rPr lang="en-US" sz="1800" i="1" dirty="0" smtClean="0"/>
              <a:t>R</a:t>
            </a:r>
            <a:r>
              <a:rPr lang="en-US" sz="1800" i="1" baseline="-25000" dirty="0" smtClean="0"/>
              <a:t>on</a:t>
            </a:r>
            <a:r>
              <a:rPr lang="en-US" sz="1800" i="1" dirty="0" smtClean="0"/>
              <a:t> </a:t>
            </a:r>
            <a:r>
              <a:rPr lang="en-US" sz="1800" dirty="0" smtClean="0"/>
              <a:t> and equalizing any voltage difference that existed between </a:t>
            </a:r>
            <a:r>
              <a:rPr lang="en-US" sz="1800" dirty="0" err="1" smtClean="0"/>
              <a:t>bitlines</a:t>
            </a:r>
            <a:r>
              <a:rPr lang="en-US" sz="1800" dirty="0" smtClean="0"/>
              <a:t>. </a:t>
            </a:r>
          </a:p>
          <a:p>
            <a:pPr eaLnBrk="1" hangingPunct="1"/>
            <a:endParaRPr lang="en-US" sz="1800" dirty="0" smtClean="0"/>
          </a:p>
          <a:p>
            <a:pPr eaLnBrk="1" hangingPunct="1"/>
            <a:endParaRPr lang="en-US" sz="1800" dirty="0" smtClean="0"/>
          </a:p>
          <a:p>
            <a:pPr eaLnBrk="1" hangingPunct="1"/>
            <a:endParaRPr lang="en-US" sz="1800" dirty="0" smtClean="0"/>
          </a:p>
          <a:p>
            <a:pPr eaLnBrk="1" hangingPunct="1"/>
            <a:endParaRPr lang="en-US" sz="1800" dirty="0" smtClean="0"/>
          </a:p>
          <a:p>
            <a:pPr eaLnBrk="1" hangingPunct="1"/>
            <a:endParaRPr lang="en-US" sz="1800" dirty="0" smtClean="0"/>
          </a:p>
          <a:p>
            <a:pPr eaLnBrk="1" hangingPunct="1"/>
            <a:r>
              <a:rPr lang="en-US" sz="1800" dirty="0" smtClean="0"/>
              <a:t>At the same time it sets the latch into the middle unstable point (</a:t>
            </a:r>
            <a:r>
              <a:rPr lang="en-US" sz="1800" i="1" dirty="0" smtClean="0"/>
              <a:t>v</a:t>
            </a:r>
            <a:r>
              <a:rPr lang="en-US" sz="1800" i="1" baseline="-25000" dirty="0" smtClean="0"/>
              <a:t>i</a:t>
            </a:r>
            <a:r>
              <a:rPr lang="en-US" sz="1800" dirty="0" smtClean="0"/>
              <a:t> = </a:t>
            </a:r>
            <a:r>
              <a:rPr lang="en-US" sz="1800" i="1" dirty="0" err="1" smtClean="0"/>
              <a:t>v</a:t>
            </a:r>
            <a:r>
              <a:rPr lang="en-US" sz="1800" i="1" baseline="-25000" dirty="0" err="1" smtClean="0"/>
              <a:t>o</a:t>
            </a:r>
            <a:r>
              <a:rPr lang="en-US" sz="1800" dirty="0" smtClean="0"/>
              <a:t> ).</a:t>
            </a:r>
          </a:p>
          <a:p>
            <a:pPr eaLnBrk="1" hangingPunct="1"/>
            <a:endParaRPr lang="en-US" sz="1800" dirty="0" smtClean="0"/>
          </a:p>
          <a:p>
            <a:pPr eaLnBrk="1" hangingPunct="1"/>
            <a:endParaRPr lang="en-US" sz="1800" dirty="0" smtClean="0"/>
          </a:p>
          <a:p>
            <a:pPr eaLnBrk="1" hangingPunct="1"/>
            <a:endParaRPr lang="en-US" sz="1800" dirty="0" smtClean="0"/>
          </a:p>
          <a:p>
            <a:pPr eaLnBrk="1" hangingPunct="1"/>
            <a:endParaRPr lang="en-US" sz="1800" dirty="0" smtClean="0"/>
          </a:p>
          <a:p>
            <a:pPr eaLnBrk="1" hangingPunct="1"/>
            <a:endParaRPr lang="en-US" sz="1800" dirty="0" smtClean="0"/>
          </a:p>
        </p:txBody>
      </p:sp>
      <p:pic>
        <p:nvPicPr>
          <p:cNvPr id="34822" name="Picture 4" descr="jae20990_0824"/>
          <p:cNvPicPr>
            <a:picLocks noChangeAspect="1" noChangeArrowheads="1"/>
          </p:cNvPicPr>
          <p:nvPr/>
        </p:nvPicPr>
        <p:blipFill>
          <a:blip r:embed="rId2">
            <a:lum bright="-12000" contrast="30000"/>
          </a:blip>
          <a:srcRect/>
          <a:stretch>
            <a:fillRect/>
          </a:stretch>
        </p:blipFill>
        <p:spPr bwMode="auto">
          <a:xfrm>
            <a:off x="533400" y="2743200"/>
            <a:ext cx="3806246" cy="3429000"/>
          </a:xfrm>
          <a:prstGeom prst="rect">
            <a:avLst/>
          </a:prstGeom>
          <a:noFill/>
          <a:ln w="9525">
            <a:noFill/>
            <a:miter lim="800000"/>
            <a:headEnd/>
            <a:tailEnd/>
          </a:ln>
        </p:spPr>
      </p:pic>
      <p:sp>
        <p:nvSpPr>
          <p:cNvPr id="7" name="Rectangle 3"/>
          <p:cNvSpPr txBox="1">
            <a:spLocks noChangeArrowheads="1"/>
          </p:cNvSpPr>
          <p:nvPr/>
        </p:nvSpPr>
        <p:spPr bwMode="auto">
          <a:xfrm>
            <a:off x="228600" y="990600"/>
            <a:ext cx="8686800" cy="121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buFontTx/>
              <a:buChar char="•"/>
            </a:pPr>
            <a:r>
              <a:rPr lang="en-US" sz="1800" dirty="0" smtClean="0"/>
              <a:t>The sense amplifier consists of a two-inverter latch plus an additional </a:t>
            </a:r>
            <a:r>
              <a:rPr lang="en-US" sz="1800" dirty="0" err="1" smtClean="0"/>
              <a:t>precharge</a:t>
            </a:r>
            <a:r>
              <a:rPr lang="en-US" sz="1800" dirty="0" smtClean="0"/>
              <a:t> transistor </a:t>
            </a:r>
            <a:r>
              <a:rPr lang="en-US" sz="1800" i="1" dirty="0" smtClean="0"/>
              <a:t>M</a:t>
            </a:r>
            <a:r>
              <a:rPr lang="en-US" sz="1800" i="1" baseline="-25000" dirty="0" smtClean="0"/>
              <a:t>PC</a:t>
            </a:r>
            <a:r>
              <a:rPr lang="en-US" sz="1800" baseline="-25000" dirty="0" smtClean="0"/>
              <a:t> </a:t>
            </a:r>
            <a:r>
              <a:rPr lang="en-US" sz="1800" dirty="0" smtClean="0"/>
              <a:t>. </a:t>
            </a:r>
          </a:p>
          <a:p>
            <a:pPr marL="342900" lvl="0" indent="-342900" eaLnBrk="1" hangingPunct="1">
              <a:spcBef>
                <a:spcPct val="20000"/>
              </a:spcBef>
              <a:buFontTx/>
              <a:buChar char="•"/>
            </a:pPr>
            <a:r>
              <a:rPr lang="en-US" sz="1800" dirty="0" smtClean="0"/>
              <a:t>The main purpose </a:t>
            </a:r>
            <a:r>
              <a:rPr lang="en-US" sz="1800" i="1" dirty="0" smtClean="0"/>
              <a:t>M</a:t>
            </a:r>
            <a:r>
              <a:rPr lang="en-US" sz="1800" i="1" baseline="-25000" dirty="0" smtClean="0"/>
              <a:t>PC</a:t>
            </a:r>
            <a:r>
              <a:rPr lang="en-US" sz="1800" baseline="-25000" dirty="0" smtClean="0"/>
              <a:t> </a:t>
            </a:r>
            <a:r>
              <a:rPr lang="en-US" sz="1800" dirty="0" smtClean="0"/>
              <a:t> is to force the latch to operate at the unstable point.</a:t>
            </a:r>
          </a:p>
          <a:p>
            <a:pPr marL="342900" lvl="0" indent="-342900" eaLnBrk="1" hangingPunct="1">
              <a:spcBef>
                <a:spcPct val="20000"/>
              </a:spcBef>
              <a:buFontTx/>
              <a:buChar char="•"/>
            </a:pP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The sequence of events during read operation:</a:t>
            </a:r>
          </a:p>
        </p:txBody>
      </p:sp>
      <p:pic>
        <p:nvPicPr>
          <p:cNvPr id="10" name="Picture 2"/>
          <p:cNvPicPr>
            <a:picLocks noChangeAspect="1" noChangeArrowheads="1"/>
          </p:cNvPicPr>
          <p:nvPr/>
        </p:nvPicPr>
        <p:blipFill>
          <a:blip r:embed="rId3"/>
          <a:srcRect/>
          <a:stretch>
            <a:fillRect/>
          </a:stretch>
        </p:blipFill>
        <p:spPr bwMode="auto">
          <a:xfrm>
            <a:off x="5562600" y="3429000"/>
            <a:ext cx="2366962" cy="169638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4"/>
          <p:cNvSpPr>
            <a:spLocks noGrp="1"/>
          </p:cNvSpPr>
          <p:nvPr>
            <p:ph type="ftr" sz="quarter" idx="11"/>
          </p:nvPr>
        </p:nvSpPr>
        <p:spPr>
          <a:noFill/>
        </p:spPr>
        <p:txBody>
          <a:bodyPr/>
          <a:lstStyle/>
          <a:p>
            <a:r>
              <a:rPr lang="en-US" smtClean="0">
                <a:ea typeface="ＭＳ Ｐゴシック" charset="-128"/>
              </a:rPr>
              <a:t>NJIT   ECE 271   Dr. Serhiy Levkov</a:t>
            </a:r>
          </a:p>
        </p:txBody>
      </p:sp>
      <p:sp>
        <p:nvSpPr>
          <p:cNvPr id="34819" name="Slide Number Placeholder 5"/>
          <p:cNvSpPr>
            <a:spLocks noGrp="1"/>
          </p:cNvSpPr>
          <p:nvPr>
            <p:ph type="sldNum" sz="quarter" idx="12"/>
          </p:nvPr>
        </p:nvSpPr>
        <p:spPr>
          <a:noFill/>
        </p:spPr>
        <p:txBody>
          <a:bodyPr/>
          <a:lstStyle/>
          <a:p>
            <a:r>
              <a:rPr lang="en-US" smtClean="0"/>
              <a:t> Topic 9</a:t>
            </a:r>
            <a:r>
              <a:rPr lang="en-US" b="1" smtClean="0"/>
              <a:t> - </a:t>
            </a:r>
            <a:fld id="{87CC4ADF-50A5-42E0-9F83-8A1219C85466}" type="slidenum">
              <a:rPr lang="en-US" b="1" smtClean="0"/>
              <a:pPr/>
              <a:t>73</a:t>
            </a:fld>
            <a:endParaRPr lang="en-US" b="1" smtClean="0"/>
          </a:p>
        </p:txBody>
      </p:sp>
      <p:sp>
        <p:nvSpPr>
          <p:cNvPr id="34820" name="Rectangle 2"/>
          <p:cNvSpPr>
            <a:spLocks noGrp="1" noChangeArrowheads="1"/>
          </p:cNvSpPr>
          <p:nvPr>
            <p:ph type="title"/>
          </p:nvPr>
        </p:nvSpPr>
        <p:spPr>
          <a:xfrm>
            <a:off x="685800" y="0"/>
            <a:ext cx="7772400" cy="990600"/>
          </a:xfrm>
        </p:spPr>
        <p:txBody>
          <a:bodyPr/>
          <a:lstStyle/>
          <a:p>
            <a:pPr eaLnBrk="1" hangingPunct="1"/>
            <a:r>
              <a:rPr lang="en-US" dirty="0" smtClean="0"/>
              <a:t>A Sense Amplifier for the 1-T Cell</a:t>
            </a:r>
          </a:p>
        </p:txBody>
      </p:sp>
      <p:sp>
        <p:nvSpPr>
          <p:cNvPr id="34821" name="Rectangle 3"/>
          <p:cNvSpPr>
            <a:spLocks noGrp="1" noChangeArrowheads="1"/>
          </p:cNvSpPr>
          <p:nvPr>
            <p:ph type="body" idx="1"/>
          </p:nvPr>
        </p:nvSpPr>
        <p:spPr>
          <a:xfrm>
            <a:off x="4572000" y="2286000"/>
            <a:ext cx="4343400" cy="4419600"/>
          </a:xfrm>
        </p:spPr>
        <p:txBody>
          <a:bodyPr/>
          <a:lstStyle/>
          <a:p>
            <a:pPr eaLnBrk="1" hangingPunct="1"/>
            <a:r>
              <a:rPr lang="en-US" sz="1800" dirty="0" smtClean="0"/>
              <a:t>The </a:t>
            </a:r>
            <a:r>
              <a:rPr lang="en-US" sz="1800" dirty="0" err="1" smtClean="0"/>
              <a:t>precharge</a:t>
            </a:r>
            <a:r>
              <a:rPr lang="en-US" sz="1800" dirty="0" smtClean="0"/>
              <a:t> signal turns on, effectively connecting  both </a:t>
            </a:r>
            <a:r>
              <a:rPr lang="en-US" sz="1800" dirty="0" err="1" smtClean="0"/>
              <a:t>bitlines</a:t>
            </a:r>
            <a:r>
              <a:rPr lang="en-US" sz="1800" dirty="0" smtClean="0"/>
              <a:t> with the small </a:t>
            </a:r>
            <a:r>
              <a:rPr lang="en-US" sz="1800" i="1" dirty="0" smtClean="0"/>
              <a:t>R</a:t>
            </a:r>
            <a:r>
              <a:rPr lang="en-US" sz="1800" i="1" baseline="-25000" dirty="0" smtClean="0"/>
              <a:t>on</a:t>
            </a:r>
            <a:r>
              <a:rPr lang="en-US" sz="1800" i="1" dirty="0" smtClean="0"/>
              <a:t> </a:t>
            </a:r>
            <a:r>
              <a:rPr lang="en-US" sz="1800" dirty="0" smtClean="0"/>
              <a:t> and equalizing any voltage difference that existed between </a:t>
            </a:r>
            <a:r>
              <a:rPr lang="en-US" sz="1800" dirty="0" err="1" smtClean="0"/>
              <a:t>bitlines</a:t>
            </a:r>
            <a:r>
              <a:rPr lang="en-US" sz="1800" dirty="0" smtClean="0"/>
              <a:t>. </a:t>
            </a:r>
          </a:p>
          <a:p>
            <a:pPr eaLnBrk="1" hangingPunct="1"/>
            <a:endParaRPr lang="en-US" sz="1800" dirty="0" smtClean="0"/>
          </a:p>
          <a:p>
            <a:pPr eaLnBrk="1" hangingPunct="1"/>
            <a:endParaRPr lang="en-US" sz="1800" dirty="0" smtClean="0"/>
          </a:p>
          <a:p>
            <a:pPr eaLnBrk="1" hangingPunct="1"/>
            <a:endParaRPr lang="en-US" sz="1800" dirty="0" smtClean="0"/>
          </a:p>
          <a:p>
            <a:pPr eaLnBrk="1" hangingPunct="1"/>
            <a:endParaRPr lang="en-US" sz="1800" dirty="0" smtClean="0"/>
          </a:p>
          <a:p>
            <a:pPr eaLnBrk="1" hangingPunct="1"/>
            <a:endParaRPr lang="en-US" sz="1800" dirty="0" smtClean="0"/>
          </a:p>
          <a:p>
            <a:pPr eaLnBrk="1" hangingPunct="1"/>
            <a:r>
              <a:rPr lang="en-US" sz="1800" dirty="0" smtClean="0"/>
              <a:t>At the same it sets the latch into the middle unstable point (</a:t>
            </a:r>
            <a:r>
              <a:rPr lang="en-US" sz="1800" i="1" dirty="0" smtClean="0"/>
              <a:t>v</a:t>
            </a:r>
            <a:r>
              <a:rPr lang="en-US" sz="1800" i="1" baseline="-25000" dirty="0" smtClean="0"/>
              <a:t>i</a:t>
            </a:r>
            <a:r>
              <a:rPr lang="en-US" sz="1800" dirty="0" smtClean="0"/>
              <a:t> = </a:t>
            </a:r>
            <a:r>
              <a:rPr lang="en-US" sz="1800" i="1" dirty="0" err="1" smtClean="0"/>
              <a:t>v</a:t>
            </a:r>
            <a:r>
              <a:rPr lang="en-US" sz="1800" i="1" baseline="-25000" dirty="0" err="1" smtClean="0"/>
              <a:t>o</a:t>
            </a:r>
            <a:r>
              <a:rPr lang="en-US" sz="1800" dirty="0" smtClean="0"/>
              <a:t> ).</a:t>
            </a:r>
          </a:p>
          <a:p>
            <a:pPr eaLnBrk="1" hangingPunct="1"/>
            <a:r>
              <a:rPr lang="en-US" sz="1800" dirty="0" smtClean="0"/>
              <a:t>After that the </a:t>
            </a:r>
            <a:r>
              <a:rPr lang="en-US" sz="1800" dirty="0" err="1" smtClean="0"/>
              <a:t>precharge</a:t>
            </a:r>
            <a:r>
              <a:rPr lang="en-US" sz="1800" dirty="0" smtClean="0"/>
              <a:t> signal may go off and the latch will remain in the unstable equilibrium.</a:t>
            </a:r>
          </a:p>
        </p:txBody>
      </p:sp>
      <p:pic>
        <p:nvPicPr>
          <p:cNvPr id="34822" name="Picture 4" descr="jae20990_0824"/>
          <p:cNvPicPr>
            <a:picLocks noChangeAspect="1" noChangeArrowheads="1"/>
          </p:cNvPicPr>
          <p:nvPr/>
        </p:nvPicPr>
        <p:blipFill>
          <a:blip r:embed="rId2">
            <a:lum bright="-12000" contrast="30000"/>
          </a:blip>
          <a:srcRect/>
          <a:stretch>
            <a:fillRect/>
          </a:stretch>
        </p:blipFill>
        <p:spPr bwMode="auto">
          <a:xfrm>
            <a:off x="533400" y="2743200"/>
            <a:ext cx="3806246" cy="3429000"/>
          </a:xfrm>
          <a:prstGeom prst="rect">
            <a:avLst/>
          </a:prstGeom>
          <a:noFill/>
          <a:ln w="9525">
            <a:noFill/>
            <a:miter lim="800000"/>
            <a:headEnd/>
            <a:tailEnd/>
          </a:ln>
        </p:spPr>
      </p:pic>
      <p:sp>
        <p:nvSpPr>
          <p:cNvPr id="7" name="Rectangle 3"/>
          <p:cNvSpPr txBox="1">
            <a:spLocks noChangeArrowheads="1"/>
          </p:cNvSpPr>
          <p:nvPr/>
        </p:nvSpPr>
        <p:spPr bwMode="auto">
          <a:xfrm>
            <a:off x="228600" y="990600"/>
            <a:ext cx="8686800" cy="121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buFontTx/>
              <a:buChar char="•"/>
            </a:pPr>
            <a:r>
              <a:rPr lang="en-US" sz="1800" dirty="0" smtClean="0"/>
              <a:t>The sense amplifier consists of a two-inverter latch plus an additional </a:t>
            </a:r>
            <a:r>
              <a:rPr lang="en-US" sz="1800" dirty="0" err="1" smtClean="0"/>
              <a:t>precharge</a:t>
            </a:r>
            <a:r>
              <a:rPr lang="en-US" sz="1800" dirty="0" smtClean="0"/>
              <a:t> transistor </a:t>
            </a:r>
            <a:r>
              <a:rPr lang="en-US" sz="1800" i="1" dirty="0" smtClean="0"/>
              <a:t>M</a:t>
            </a:r>
            <a:r>
              <a:rPr lang="en-US" sz="1800" i="1" baseline="-25000" dirty="0" smtClean="0"/>
              <a:t>PC</a:t>
            </a:r>
            <a:r>
              <a:rPr lang="en-US" sz="1800" baseline="-25000" dirty="0" smtClean="0"/>
              <a:t> </a:t>
            </a:r>
            <a:r>
              <a:rPr lang="en-US" sz="1800" dirty="0" smtClean="0"/>
              <a:t>. </a:t>
            </a:r>
          </a:p>
          <a:p>
            <a:pPr marL="342900" lvl="0" indent="-342900" eaLnBrk="1" hangingPunct="1">
              <a:spcBef>
                <a:spcPct val="20000"/>
              </a:spcBef>
              <a:buFontTx/>
              <a:buChar char="•"/>
            </a:pPr>
            <a:r>
              <a:rPr lang="en-US" sz="1800" dirty="0" smtClean="0"/>
              <a:t>The main purpose </a:t>
            </a:r>
            <a:r>
              <a:rPr lang="en-US" sz="1800" i="1" dirty="0" smtClean="0"/>
              <a:t>M</a:t>
            </a:r>
            <a:r>
              <a:rPr lang="en-US" sz="1800" i="1" baseline="-25000" dirty="0" smtClean="0"/>
              <a:t>PC</a:t>
            </a:r>
            <a:r>
              <a:rPr lang="en-US" sz="1800" baseline="-25000" dirty="0" smtClean="0"/>
              <a:t> </a:t>
            </a:r>
            <a:r>
              <a:rPr lang="en-US" sz="1800" dirty="0" smtClean="0"/>
              <a:t> is to force the latch to operate at the unstable point.</a:t>
            </a:r>
          </a:p>
          <a:p>
            <a:pPr marL="342900" lvl="0" indent="-342900" eaLnBrk="1" hangingPunct="1">
              <a:spcBef>
                <a:spcPct val="20000"/>
              </a:spcBef>
              <a:buFontTx/>
              <a:buChar char="•"/>
            </a:pP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The sequence of events during read operation:</a:t>
            </a:r>
          </a:p>
        </p:txBody>
      </p:sp>
      <p:pic>
        <p:nvPicPr>
          <p:cNvPr id="9" name="Picture 2"/>
          <p:cNvPicPr>
            <a:picLocks noChangeAspect="1" noChangeArrowheads="1"/>
          </p:cNvPicPr>
          <p:nvPr/>
        </p:nvPicPr>
        <p:blipFill>
          <a:blip r:embed="rId3"/>
          <a:srcRect/>
          <a:stretch>
            <a:fillRect/>
          </a:stretch>
        </p:blipFill>
        <p:spPr bwMode="auto">
          <a:xfrm>
            <a:off x="5562600" y="3429000"/>
            <a:ext cx="2366962" cy="169638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4"/>
          <p:cNvSpPr>
            <a:spLocks noGrp="1"/>
          </p:cNvSpPr>
          <p:nvPr>
            <p:ph type="ftr" sz="quarter" idx="11"/>
          </p:nvPr>
        </p:nvSpPr>
        <p:spPr>
          <a:noFill/>
        </p:spPr>
        <p:txBody>
          <a:bodyPr/>
          <a:lstStyle/>
          <a:p>
            <a:r>
              <a:rPr lang="en-US" smtClean="0">
                <a:ea typeface="ＭＳ Ｐゴシック" charset="-128"/>
              </a:rPr>
              <a:t>NJIT   ECE 271   Dr. Serhiy Levkov</a:t>
            </a:r>
          </a:p>
        </p:txBody>
      </p:sp>
      <p:sp>
        <p:nvSpPr>
          <p:cNvPr id="34819" name="Slide Number Placeholder 5"/>
          <p:cNvSpPr>
            <a:spLocks noGrp="1"/>
          </p:cNvSpPr>
          <p:nvPr>
            <p:ph type="sldNum" sz="quarter" idx="12"/>
          </p:nvPr>
        </p:nvSpPr>
        <p:spPr>
          <a:noFill/>
        </p:spPr>
        <p:txBody>
          <a:bodyPr/>
          <a:lstStyle/>
          <a:p>
            <a:r>
              <a:rPr lang="en-US" smtClean="0"/>
              <a:t> Topic 9</a:t>
            </a:r>
            <a:r>
              <a:rPr lang="en-US" b="1" smtClean="0"/>
              <a:t> - </a:t>
            </a:r>
            <a:fld id="{87CC4ADF-50A5-42E0-9F83-8A1219C85466}" type="slidenum">
              <a:rPr lang="en-US" b="1" smtClean="0"/>
              <a:pPr/>
              <a:t>74</a:t>
            </a:fld>
            <a:endParaRPr lang="en-US" b="1" smtClean="0"/>
          </a:p>
        </p:txBody>
      </p:sp>
      <p:sp>
        <p:nvSpPr>
          <p:cNvPr id="34820" name="Rectangle 2"/>
          <p:cNvSpPr>
            <a:spLocks noGrp="1" noChangeArrowheads="1"/>
          </p:cNvSpPr>
          <p:nvPr>
            <p:ph type="title"/>
          </p:nvPr>
        </p:nvSpPr>
        <p:spPr>
          <a:xfrm>
            <a:off x="685800" y="0"/>
            <a:ext cx="7772400" cy="990600"/>
          </a:xfrm>
        </p:spPr>
        <p:txBody>
          <a:bodyPr/>
          <a:lstStyle/>
          <a:p>
            <a:pPr eaLnBrk="1" hangingPunct="1"/>
            <a:r>
              <a:rPr lang="en-US" dirty="0" smtClean="0"/>
              <a:t>A Sense Amplifier for the 1-T Cell</a:t>
            </a:r>
          </a:p>
        </p:txBody>
      </p:sp>
      <p:sp>
        <p:nvSpPr>
          <p:cNvPr id="34821" name="Rectangle 3"/>
          <p:cNvSpPr>
            <a:spLocks noGrp="1" noChangeArrowheads="1"/>
          </p:cNvSpPr>
          <p:nvPr>
            <p:ph type="body" idx="1"/>
          </p:nvPr>
        </p:nvSpPr>
        <p:spPr>
          <a:xfrm>
            <a:off x="4419600" y="1066800"/>
            <a:ext cx="4343400" cy="5029200"/>
          </a:xfrm>
        </p:spPr>
        <p:txBody>
          <a:bodyPr/>
          <a:lstStyle/>
          <a:p>
            <a:pPr eaLnBrk="1" hangingPunct="1"/>
            <a:r>
              <a:rPr lang="en-US" sz="1800" dirty="0" smtClean="0"/>
              <a:t>The world line goes up and the charge redistribution occurs, creating a small difference between </a:t>
            </a:r>
            <a:r>
              <a:rPr lang="en-US" sz="1800" dirty="0" err="1" smtClean="0"/>
              <a:t>bitline</a:t>
            </a:r>
            <a:r>
              <a:rPr lang="en-US" sz="1800" dirty="0" smtClean="0"/>
              <a:t> voltages.</a:t>
            </a:r>
          </a:p>
        </p:txBody>
      </p:sp>
      <p:pic>
        <p:nvPicPr>
          <p:cNvPr id="34822" name="Picture 4" descr="jae20990_0824"/>
          <p:cNvPicPr>
            <a:picLocks noChangeAspect="1" noChangeArrowheads="1"/>
          </p:cNvPicPr>
          <p:nvPr/>
        </p:nvPicPr>
        <p:blipFill>
          <a:blip r:embed="rId2">
            <a:lum bright="-12000" contrast="30000"/>
          </a:blip>
          <a:srcRect/>
          <a:stretch>
            <a:fillRect/>
          </a:stretch>
        </p:blipFill>
        <p:spPr bwMode="auto">
          <a:xfrm>
            <a:off x="762000" y="990600"/>
            <a:ext cx="3124200" cy="281455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4"/>
          <p:cNvSpPr>
            <a:spLocks noGrp="1"/>
          </p:cNvSpPr>
          <p:nvPr>
            <p:ph type="ftr" sz="quarter" idx="11"/>
          </p:nvPr>
        </p:nvSpPr>
        <p:spPr>
          <a:noFill/>
        </p:spPr>
        <p:txBody>
          <a:bodyPr/>
          <a:lstStyle/>
          <a:p>
            <a:r>
              <a:rPr lang="en-US" smtClean="0">
                <a:ea typeface="ＭＳ Ｐゴシック" charset="-128"/>
              </a:rPr>
              <a:t>NJIT   ECE 271   Dr. Serhiy Levkov</a:t>
            </a:r>
          </a:p>
        </p:txBody>
      </p:sp>
      <p:sp>
        <p:nvSpPr>
          <p:cNvPr id="34819" name="Slide Number Placeholder 5"/>
          <p:cNvSpPr>
            <a:spLocks noGrp="1"/>
          </p:cNvSpPr>
          <p:nvPr>
            <p:ph type="sldNum" sz="quarter" idx="12"/>
          </p:nvPr>
        </p:nvSpPr>
        <p:spPr>
          <a:noFill/>
        </p:spPr>
        <p:txBody>
          <a:bodyPr/>
          <a:lstStyle/>
          <a:p>
            <a:r>
              <a:rPr lang="en-US" smtClean="0"/>
              <a:t> Topic 9</a:t>
            </a:r>
            <a:r>
              <a:rPr lang="en-US" b="1" smtClean="0"/>
              <a:t> - </a:t>
            </a:r>
            <a:fld id="{87CC4ADF-50A5-42E0-9F83-8A1219C85466}" type="slidenum">
              <a:rPr lang="en-US" b="1" smtClean="0"/>
              <a:pPr/>
              <a:t>75</a:t>
            </a:fld>
            <a:endParaRPr lang="en-US" b="1" smtClean="0"/>
          </a:p>
        </p:txBody>
      </p:sp>
      <p:sp>
        <p:nvSpPr>
          <p:cNvPr id="34820" name="Rectangle 2"/>
          <p:cNvSpPr>
            <a:spLocks noGrp="1" noChangeArrowheads="1"/>
          </p:cNvSpPr>
          <p:nvPr>
            <p:ph type="title"/>
          </p:nvPr>
        </p:nvSpPr>
        <p:spPr>
          <a:xfrm>
            <a:off x="685800" y="0"/>
            <a:ext cx="7772400" cy="990600"/>
          </a:xfrm>
        </p:spPr>
        <p:txBody>
          <a:bodyPr/>
          <a:lstStyle/>
          <a:p>
            <a:pPr eaLnBrk="1" hangingPunct="1"/>
            <a:r>
              <a:rPr lang="en-US" dirty="0" smtClean="0"/>
              <a:t>A Sense Amplifier for the 1-T Cell</a:t>
            </a:r>
          </a:p>
        </p:txBody>
      </p:sp>
      <p:sp>
        <p:nvSpPr>
          <p:cNvPr id="34821" name="Rectangle 3"/>
          <p:cNvSpPr>
            <a:spLocks noGrp="1" noChangeArrowheads="1"/>
          </p:cNvSpPr>
          <p:nvPr>
            <p:ph type="body" idx="1"/>
          </p:nvPr>
        </p:nvSpPr>
        <p:spPr>
          <a:xfrm>
            <a:off x="4419600" y="1066800"/>
            <a:ext cx="4495800" cy="5029200"/>
          </a:xfrm>
        </p:spPr>
        <p:txBody>
          <a:bodyPr/>
          <a:lstStyle/>
          <a:p>
            <a:pPr eaLnBrk="1" hangingPunct="1"/>
            <a:r>
              <a:rPr lang="en-US" sz="1800" dirty="0" smtClean="0"/>
              <a:t>The world line goes up and the charge redistribution occurs, creating a small difference between </a:t>
            </a:r>
            <a:r>
              <a:rPr lang="en-US" sz="1800" dirty="0" err="1" smtClean="0"/>
              <a:t>bitline</a:t>
            </a:r>
            <a:r>
              <a:rPr lang="en-US" sz="1800" dirty="0" smtClean="0"/>
              <a:t> voltages.</a:t>
            </a:r>
          </a:p>
          <a:p>
            <a:pPr eaLnBrk="1" hangingPunct="1"/>
            <a:r>
              <a:rPr lang="en-US" sz="1800" dirty="0" smtClean="0"/>
              <a:t>This small “readout” </a:t>
            </a:r>
            <a:r>
              <a:rPr lang="en-US" sz="1800" dirty="0" smtClean="0">
                <a:latin typeface="Symbol" pitchFamily="18" charset="2"/>
              </a:rPr>
              <a:t>D</a:t>
            </a:r>
            <a:r>
              <a:rPr lang="en-US" sz="1800" i="1" dirty="0" smtClean="0"/>
              <a:t>V  </a:t>
            </a:r>
            <a:r>
              <a:rPr lang="en-US" sz="1800" dirty="0" smtClean="0"/>
              <a:t>reaches the input of the amplifier latch, which is in the middle unstable state and slightly shifts it out of that state into one or another side, depending on the sign of </a:t>
            </a:r>
            <a:r>
              <a:rPr lang="en-US" sz="1800" dirty="0" smtClean="0">
                <a:latin typeface="Symbol" pitchFamily="18" charset="2"/>
              </a:rPr>
              <a:t>D</a:t>
            </a:r>
            <a:r>
              <a:rPr lang="en-US" sz="1800" i="1" dirty="0" smtClean="0"/>
              <a:t>V</a:t>
            </a:r>
            <a:r>
              <a:rPr lang="en-US" sz="1800" dirty="0" smtClean="0"/>
              <a:t> . </a:t>
            </a:r>
          </a:p>
        </p:txBody>
      </p:sp>
      <p:pic>
        <p:nvPicPr>
          <p:cNvPr id="34822" name="Picture 4" descr="jae20990_0824"/>
          <p:cNvPicPr>
            <a:picLocks noChangeAspect="1" noChangeArrowheads="1"/>
          </p:cNvPicPr>
          <p:nvPr/>
        </p:nvPicPr>
        <p:blipFill>
          <a:blip r:embed="rId2">
            <a:lum bright="-12000" contrast="30000"/>
          </a:blip>
          <a:srcRect/>
          <a:stretch>
            <a:fillRect/>
          </a:stretch>
        </p:blipFill>
        <p:spPr bwMode="auto">
          <a:xfrm>
            <a:off x="762000" y="990600"/>
            <a:ext cx="3124200" cy="2814553"/>
          </a:xfrm>
          <a:prstGeom prst="rect">
            <a:avLst/>
          </a:prstGeom>
          <a:noFill/>
          <a:ln w="9525">
            <a:noFill/>
            <a:miter lim="800000"/>
            <a:headEnd/>
            <a:tailEnd/>
          </a:ln>
        </p:spPr>
      </p:pic>
      <p:pic>
        <p:nvPicPr>
          <p:cNvPr id="167938" name="Picture 2"/>
          <p:cNvPicPr>
            <a:picLocks noChangeAspect="1" noChangeArrowheads="1"/>
          </p:cNvPicPr>
          <p:nvPr/>
        </p:nvPicPr>
        <p:blipFill>
          <a:blip r:embed="rId3"/>
          <a:srcRect/>
          <a:stretch>
            <a:fillRect/>
          </a:stretch>
        </p:blipFill>
        <p:spPr bwMode="auto">
          <a:xfrm>
            <a:off x="762000" y="3962400"/>
            <a:ext cx="2875655" cy="24336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4"/>
          <p:cNvSpPr>
            <a:spLocks noGrp="1"/>
          </p:cNvSpPr>
          <p:nvPr>
            <p:ph type="ftr" sz="quarter" idx="11"/>
          </p:nvPr>
        </p:nvSpPr>
        <p:spPr>
          <a:noFill/>
        </p:spPr>
        <p:txBody>
          <a:bodyPr/>
          <a:lstStyle/>
          <a:p>
            <a:r>
              <a:rPr lang="en-US" smtClean="0">
                <a:ea typeface="ＭＳ Ｐゴシック" charset="-128"/>
              </a:rPr>
              <a:t>NJIT   ECE 271   Dr. Serhiy Levkov</a:t>
            </a:r>
          </a:p>
        </p:txBody>
      </p:sp>
      <p:sp>
        <p:nvSpPr>
          <p:cNvPr id="34819" name="Slide Number Placeholder 5"/>
          <p:cNvSpPr>
            <a:spLocks noGrp="1"/>
          </p:cNvSpPr>
          <p:nvPr>
            <p:ph type="sldNum" sz="quarter" idx="12"/>
          </p:nvPr>
        </p:nvSpPr>
        <p:spPr>
          <a:noFill/>
        </p:spPr>
        <p:txBody>
          <a:bodyPr/>
          <a:lstStyle/>
          <a:p>
            <a:r>
              <a:rPr lang="en-US" smtClean="0"/>
              <a:t> Topic 9</a:t>
            </a:r>
            <a:r>
              <a:rPr lang="en-US" b="1" smtClean="0"/>
              <a:t> - </a:t>
            </a:r>
            <a:fld id="{87CC4ADF-50A5-42E0-9F83-8A1219C85466}" type="slidenum">
              <a:rPr lang="en-US" b="1" smtClean="0"/>
              <a:pPr/>
              <a:t>76</a:t>
            </a:fld>
            <a:endParaRPr lang="en-US" b="1" smtClean="0"/>
          </a:p>
        </p:txBody>
      </p:sp>
      <p:sp>
        <p:nvSpPr>
          <p:cNvPr id="34820" name="Rectangle 2"/>
          <p:cNvSpPr>
            <a:spLocks noGrp="1" noChangeArrowheads="1"/>
          </p:cNvSpPr>
          <p:nvPr>
            <p:ph type="title"/>
          </p:nvPr>
        </p:nvSpPr>
        <p:spPr>
          <a:xfrm>
            <a:off x="685800" y="0"/>
            <a:ext cx="7772400" cy="990600"/>
          </a:xfrm>
        </p:spPr>
        <p:txBody>
          <a:bodyPr/>
          <a:lstStyle/>
          <a:p>
            <a:pPr eaLnBrk="1" hangingPunct="1"/>
            <a:r>
              <a:rPr lang="en-US" dirty="0" smtClean="0"/>
              <a:t>A Sense Amplifier for the 1-T Cell</a:t>
            </a:r>
          </a:p>
        </p:txBody>
      </p:sp>
      <p:sp>
        <p:nvSpPr>
          <p:cNvPr id="34821" name="Rectangle 3"/>
          <p:cNvSpPr>
            <a:spLocks noGrp="1" noChangeArrowheads="1"/>
          </p:cNvSpPr>
          <p:nvPr>
            <p:ph type="body" idx="1"/>
          </p:nvPr>
        </p:nvSpPr>
        <p:spPr>
          <a:xfrm>
            <a:off x="4419600" y="1066800"/>
            <a:ext cx="4572000" cy="5029200"/>
          </a:xfrm>
        </p:spPr>
        <p:txBody>
          <a:bodyPr/>
          <a:lstStyle/>
          <a:p>
            <a:pPr eaLnBrk="1" hangingPunct="1"/>
            <a:r>
              <a:rPr lang="en-US" sz="1800" dirty="0" smtClean="0"/>
              <a:t>The world line goes up and the charge redistribution occurs, creating a small difference between </a:t>
            </a:r>
            <a:r>
              <a:rPr lang="en-US" sz="1800" dirty="0" err="1" smtClean="0"/>
              <a:t>bitline</a:t>
            </a:r>
            <a:r>
              <a:rPr lang="en-US" sz="1800" dirty="0" smtClean="0"/>
              <a:t> voltages.</a:t>
            </a:r>
          </a:p>
          <a:p>
            <a:pPr eaLnBrk="1" hangingPunct="1"/>
            <a:r>
              <a:rPr lang="en-US" sz="1800" dirty="0" smtClean="0"/>
              <a:t>This small “readout” </a:t>
            </a:r>
            <a:r>
              <a:rPr lang="en-US" sz="1800" dirty="0" smtClean="0">
                <a:latin typeface="Symbol" pitchFamily="18" charset="2"/>
              </a:rPr>
              <a:t>D</a:t>
            </a:r>
            <a:r>
              <a:rPr lang="en-US" sz="1800" i="1" dirty="0" smtClean="0"/>
              <a:t>V  </a:t>
            </a:r>
            <a:r>
              <a:rPr lang="en-US" sz="1800" dirty="0" smtClean="0"/>
              <a:t>reaches the input of the amplifier latch, which is in the middle unstable state and slightly shifts it out of that state into one or another side, depending on the sign of </a:t>
            </a:r>
            <a:r>
              <a:rPr lang="en-US" sz="1800" dirty="0" smtClean="0">
                <a:latin typeface="Symbol" pitchFamily="18" charset="2"/>
              </a:rPr>
              <a:t>D</a:t>
            </a:r>
            <a:r>
              <a:rPr lang="en-US" sz="1800" i="1" dirty="0" smtClean="0"/>
              <a:t>V</a:t>
            </a:r>
            <a:r>
              <a:rPr lang="en-US" sz="1800" dirty="0" smtClean="0"/>
              <a:t> . </a:t>
            </a:r>
          </a:p>
          <a:p>
            <a:pPr eaLnBrk="1" hangingPunct="1"/>
            <a:r>
              <a:rPr lang="en-US" sz="1800" dirty="0" smtClean="0"/>
              <a:t>The latch switches to one of the stable points </a:t>
            </a:r>
            <a:r>
              <a:rPr lang="en-US" sz="1800" i="1" dirty="0" smtClean="0"/>
              <a:t>V</a:t>
            </a:r>
            <a:r>
              <a:rPr lang="en-US" sz="1800" i="1" baseline="-25000" dirty="0" smtClean="0"/>
              <a:t>L</a:t>
            </a:r>
            <a:r>
              <a:rPr lang="en-US" sz="1800" dirty="0" smtClean="0"/>
              <a:t> or </a:t>
            </a:r>
            <a:r>
              <a:rPr lang="en-US" sz="1800" i="1" dirty="0" smtClean="0"/>
              <a:t>V</a:t>
            </a:r>
            <a:r>
              <a:rPr lang="en-US" sz="1800" i="1" baseline="-25000" dirty="0" smtClean="0"/>
              <a:t>H </a:t>
            </a:r>
            <a:r>
              <a:rPr lang="en-US" sz="1800" dirty="0" smtClean="0"/>
              <a:t> and stays there as long as needed.</a:t>
            </a:r>
          </a:p>
        </p:txBody>
      </p:sp>
      <p:pic>
        <p:nvPicPr>
          <p:cNvPr id="34822" name="Picture 4" descr="jae20990_0824"/>
          <p:cNvPicPr>
            <a:picLocks noChangeAspect="1" noChangeArrowheads="1"/>
          </p:cNvPicPr>
          <p:nvPr/>
        </p:nvPicPr>
        <p:blipFill>
          <a:blip r:embed="rId2">
            <a:lum bright="-12000" contrast="30000"/>
          </a:blip>
          <a:srcRect/>
          <a:stretch>
            <a:fillRect/>
          </a:stretch>
        </p:blipFill>
        <p:spPr bwMode="auto">
          <a:xfrm>
            <a:off x="762000" y="990600"/>
            <a:ext cx="3124200" cy="2814553"/>
          </a:xfrm>
          <a:prstGeom prst="rect">
            <a:avLst/>
          </a:prstGeom>
          <a:noFill/>
          <a:ln w="9525">
            <a:noFill/>
            <a:miter lim="800000"/>
            <a:headEnd/>
            <a:tailEnd/>
          </a:ln>
        </p:spPr>
      </p:pic>
      <p:pic>
        <p:nvPicPr>
          <p:cNvPr id="8" name="Picture 2"/>
          <p:cNvPicPr>
            <a:picLocks noChangeAspect="1" noChangeArrowheads="1"/>
          </p:cNvPicPr>
          <p:nvPr/>
        </p:nvPicPr>
        <p:blipFill>
          <a:blip r:embed="rId3"/>
          <a:srcRect/>
          <a:stretch>
            <a:fillRect/>
          </a:stretch>
        </p:blipFill>
        <p:spPr bwMode="auto">
          <a:xfrm>
            <a:off x="762000" y="3962400"/>
            <a:ext cx="2875655" cy="24336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4"/>
          <p:cNvSpPr>
            <a:spLocks noGrp="1"/>
          </p:cNvSpPr>
          <p:nvPr>
            <p:ph type="ftr" sz="quarter" idx="11"/>
          </p:nvPr>
        </p:nvSpPr>
        <p:spPr>
          <a:noFill/>
        </p:spPr>
        <p:txBody>
          <a:bodyPr/>
          <a:lstStyle/>
          <a:p>
            <a:r>
              <a:rPr lang="en-US" smtClean="0">
                <a:ea typeface="ＭＳ Ｐゴシック" charset="-128"/>
              </a:rPr>
              <a:t>NJIT   ECE 271   Dr. Serhiy Levkov</a:t>
            </a:r>
          </a:p>
        </p:txBody>
      </p:sp>
      <p:sp>
        <p:nvSpPr>
          <p:cNvPr id="34819" name="Slide Number Placeholder 5"/>
          <p:cNvSpPr>
            <a:spLocks noGrp="1"/>
          </p:cNvSpPr>
          <p:nvPr>
            <p:ph type="sldNum" sz="quarter" idx="12"/>
          </p:nvPr>
        </p:nvSpPr>
        <p:spPr>
          <a:noFill/>
        </p:spPr>
        <p:txBody>
          <a:bodyPr/>
          <a:lstStyle/>
          <a:p>
            <a:r>
              <a:rPr lang="en-US" smtClean="0"/>
              <a:t> Topic 9</a:t>
            </a:r>
            <a:r>
              <a:rPr lang="en-US" b="1" smtClean="0"/>
              <a:t> - </a:t>
            </a:r>
            <a:fld id="{87CC4ADF-50A5-42E0-9F83-8A1219C85466}" type="slidenum">
              <a:rPr lang="en-US" b="1" smtClean="0"/>
              <a:pPr/>
              <a:t>77</a:t>
            </a:fld>
            <a:endParaRPr lang="en-US" b="1" smtClean="0"/>
          </a:p>
        </p:txBody>
      </p:sp>
      <p:sp>
        <p:nvSpPr>
          <p:cNvPr id="34820" name="Rectangle 2"/>
          <p:cNvSpPr>
            <a:spLocks noGrp="1" noChangeArrowheads="1"/>
          </p:cNvSpPr>
          <p:nvPr>
            <p:ph type="title"/>
          </p:nvPr>
        </p:nvSpPr>
        <p:spPr>
          <a:xfrm>
            <a:off x="685800" y="0"/>
            <a:ext cx="7772400" cy="990600"/>
          </a:xfrm>
        </p:spPr>
        <p:txBody>
          <a:bodyPr/>
          <a:lstStyle/>
          <a:p>
            <a:pPr eaLnBrk="1" hangingPunct="1"/>
            <a:r>
              <a:rPr lang="en-US" dirty="0" smtClean="0"/>
              <a:t>A Sense Amplifier for the 1-T Cell</a:t>
            </a:r>
          </a:p>
        </p:txBody>
      </p:sp>
      <p:sp>
        <p:nvSpPr>
          <p:cNvPr id="34821" name="Rectangle 3"/>
          <p:cNvSpPr>
            <a:spLocks noGrp="1" noChangeArrowheads="1"/>
          </p:cNvSpPr>
          <p:nvPr>
            <p:ph type="body" idx="1"/>
          </p:nvPr>
        </p:nvSpPr>
        <p:spPr>
          <a:xfrm>
            <a:off x="4419600" y="1066800"/>
            <a:ext cx="4495800" cy="5029200"/>
          </a:xfrm>
        </p:spPr>
        <p:txBody>
          <a:bodyPr/>
          <a:lstStyle/>
          <a:p>
            <a:pPr eaLnBrk="1" hangingPunct="1"/>
            <a:r>
              <a:rPr lang="en-US" sz="1800" dirty="0" smtClean="0"/>
              <a:t>The world line goes up and the charge redistribution occurs, creating a small difference between </a:t>
            </a:r>
            <a:r>
              <a:rPr lang="en-US" sz="1800" dirty="0" err="1" smtClean="0"/>
              <a:t>bitline</a:t>
            </a:r>
            <a:r>
              <a:rPr lang="en-US" sz="1800" dirty="0" smtClean="0"/>
              <a:t> voltages.</a:t>
            </a:r>
          </a:p>
          <a:p>
            <a:pPr eaLnBrk="1" hangingPunct="1"/>
            <a:r>
              <a:rPr lang="en-US" sz="1800" dirty="0" smtClean="0"/>
              <a:t>This small “readout” </a:t>
            </a:r>
            <a:r>
              <a:rPr lang="en-US" sz="1800" dirty="0" smtClean="0">
                <a:latin typeface="Symbol" pitchFamily="18" charset="2"/>
              </a:rPr>
              <a:t>D</a:t>
            </a:r>
            <a:r>
              <a:rPr lang="en-US" sz="1800" i="1" dirty="0" smtClean="0"/>
              <a:t>V  </a:t>
            </a:r>
            <a:r>
              <a:rPr lang="en-US" sz="1800" dirty="0" smtClean="0"/>
              <a:t>reaches the input of the amplifier latch, which is in the middle unstable state and slightly shifts it out of that state into one or another side, depending on the sign of </a:t>
            </a:r>
            <a:r>
              <a:rPr lang="en-US" sz="1800" dirty="0" smtClean="0">
                <a:latin typeface="Symbol" pitchFamily="18" charset="2"/>
              </a:rPr>
              <a:t>D</a:t>
            </a:r>
            <a:r>
              <a:rPr lang="en-US" sz="1800" i="1" dirty="0" smtClean="0"/>
              <a:t>V</a:t>
            </a:r>
            <a:r>
              <a:rPr lang="en-US" sz="1800" dirty="0" smtClean="0"/>
              <a:t> </a:t>
            </a:r>
          </a:p>
          <a:p>
            <a:pPr eaLnBrk="1" hangingPunct="1"/>
            <a:r>
              <a:rPr lang="en-US" sz="1800" dirty="0" smtClean="0"/>
              <a:t>The latch switches to one of the stable points </a:t>
            </a:r>
            <a:r>
              <a:rPr lang="en-US" sz="1800" i="1" dirty="0" smtClean="0"/>
              <a:t>V</a:t>
            </a:r>
            <a:r>
              <a:rPr lang="en-US" sz="1800" i="1" baseline="-25000" dirty="0" smtClean="0"/>
              <a:t>L</a:t>
            </a:r>
            <a:r>
              <a:rPr lang="en-US" sz="1800" dirty="0" smtClean="0"/>
              <a:t> or </a:t>
            </a:r>
            <a:r>
              <a:rPr lang="en-US" sz="1800" i="1" dirty="0" smtClean="0"/>
              <a:t>V</a:t>
            </a:r>
            <a:r>
              <a:rPr lang="en-US" sz="1800" i="1" baseline="-25000" dirty="0" smtClean="0"/>
              <a:t>H </a:t>
            </a:r>
            <a:r>
              <a:rPr lang="en-US" sz="1800" dirty="0" smtClean="0"/>
              <a:t> and stays there as long as needed.</a:t>
            </a:r>
          </a:p>
        </p:txBody>
      </p:sp>
      <p:pic>
        <p:nvPicPr>
          <p:cNvPr id="34822" name="Picture 4" descr="jae20990_0824"/>
          <p:cNvPicPr>
            <a:picLocks noChangeAspect="1" noChangeArrowheads="1"/>
          </p:cNvPicPr>
          <p:nvPr/>
        </p:nvPicPr>
        <p:blipFill>
          <a:blip r:embed="rId2">
            <a:lum bright="-12000" contrast="30000"/>
          </a:blip>
          <a:srcRect/>
          <a:stretch>
            <a:fillRect/>
          </a:stretch>
        </p:blipFill>
        <p:spPr bwMode="auto">
          <a:xfrm>
            <a:off x="762000" y="990600"/>
            <a:ext cx="3124200" cy="2814553"/>
          </a:xfrm>
          <a:prstGeom prst="rect">
            <a:avLst/>
          </a:prstGeom>
          <a:noFill/>
          <a:ln w="9525">
            <a:noFill/>
            <a:miter lim="800000"/>
            <a:headEnd/>
            <a:tailEnd/>
          </a:ln>
        </p:spPr>
      </p:pic>
      <p:pic>
        <p:nvPicPr>
          <p:cNvPr id="166914" name="Picture 2"/>
          <p:cNvPicPr>
            <a:picLocks noChangeAspect="1" noChangeArrowheads="1"/>
          </p:cNvPicPr>
          <p:nvPr/>
        </p:nvPicPr>
        <p:blipFill>
          <a:blip r:embed="rId3"/>
          <a:srcRect/>
          <a:stretch>
            <a:fillRect/>
          </a:stretch>
        </p:blipFill>
        <p:spPr bwMode="auto">
          <a:xfrm>
            <a:off x="228600" y="3962400"/>
            <a:ext cx="4018718" cy="23574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4"/>
          <p:cNvSpPr>
            <a:spLocks noGrp="1"/>
          </p:cNvSpPr>
          <p:nvPr>
            <p:ph type="ftr" sz="quarter" idx="11"/>
          </p:nvPr>
        </p:nvSpPr>
        <p:spPr>
          <a:noFill/>
        </p:spPr>
        <p:txBody>
          <a:bodyPr/>
          <a:lstStyle/>
          <a:p>
            <a:r>
              <a:rPr lang="en-US" smtClean="0">
                <a:ea typeface="ＭＳ Ｐゴシック" charset="-128"/>
              </a:rPr>
              <a:t>NJIT   ECE 271   Dr. Serhiy Levkov</a:t>
            </a:r>
          </a:p>
        </p:txBody>
      </p:sp>
      <p:sp>
        <p:nvSpPr>
          <p:cNvPr id="34819" name="Slide Number Placeholder 5"/>
          <p:cNvSpPr>
            <a:spLocks noGrp="1"/>
          </p:cNvSpPr>
          <p:nvPr>
            <p:ph type="sldNum" sz="quarter" idx="12"/>
          </p:nvPr>
        </p:nvSpPr>
        <p:spPr>
          <a:noFill/>
        </p:spPr>
        <p:txBody>
          <a:bodyPr/>
          <a:lstStyle/>
          <a:p>
            <a:r>
              <a:rPr lang="en-US" smtClean="0"/>
              <a:t> Topic 9</a:t>
            </a:r>
            <a:r>
              <a:rPr lang="en-US" b="1" smtClean="0"/>
              <a:t> - </a:t>
            </a:r>
            <a:fld id="{87CC4ADF-50A5-42E0-9F83-8A1219C85466}" type="slidenum">
              <a:rPr lang="en-US" b="1" smtClean="0"/>
              <a:pPr/>
              <a:t>78</a:t>
            </a:fld>
            <a:endParaRPr lang="en-US" b="1" smtClean="0"/>
          </a:p>
        </p:txBody>
      </p:sp>
      <p:sp>
        <p:nvSpPr>
          <p:cNvPr id="34820" name="Rectangle 2"/>
          <p:cNvSpPr>
            <a:spLocks noGrp="1" noChangeArrowheads="1"/>
          </p:cNvSpPr>
          <p:nvPr>
            <p:ph type="title"/>
          </p:nvPr>
        </p:nvSpPr>
        <p:spPr>
          <a:xfrm>
            <a:off x="685800" y="0"/>
            <a:ext cx="7772400" cy="990600"/>
          </a:xfrm>
        </p:spPr>
        <p:txBody>
          <a:bodyPr/>
          <a:lstStyle/>
          <a:p>
            <a:pPr eaLnBrk="1" hangingPunct="1"/>
            <a:r>
              <a:rPr lang="en-US" dirty="0" smtClean="0"/>
              <a:t>A Sense Amplifier for the 1-T Cell</a:t>
            </a:r>
          </a:p>
        </p:txBody>
      </p:sp>
      <p:sp>
        <p:nvSpPr>
          <p:cNvPr id="34821" name="Rectangle 3"/>
          <p:cNvSpPr>
            <a:spLocks noGrp="1" noChangeArrowheads="1"/>
          </p:cNvSpPr>
          <p:nvPr>
            <p:ph type="body" idx="1"/>
          </p:nvPr>
        </p:nvSpPr>
        <p:spPr>
          <a:xfrm>
            <a:off x="4419600" y="1066800"/>
            <a:ext cx="4495800" cy="5029200"/>
          </a:xfrm>
        </p:spPr>
        <p:txBody>
          <a:bodyPr/>
          <a:lstStyle/>
          <a:p>
            <a:pPr eaLnBrk="1" hangingPunct="1"/>
            <a:r>
              <a:rPr lang="en-US" sz="1800" dirty="0" smtClean="0"/>
              <a:t>The world line goes up and the charge redistribution occurs, creating a small difference between </a:t>
            </a:r>
            <a:r>
              <a:rPr lang="en-US" sz="1800" dirty="0" err="1" smtClean="0"/>
              <a:t>bitline</a:t>
            </a:r>
            <a:r>
              <a:rPr lang="en-US" sz="1800" dirty="0" smtClean="0"/>
              <a:t> voltages.</a:t>
            </a:r>
          </a:p>
          <a:p>
            <a:pPr eaLnBrk="1" hangingPunct="1"/>
            <a:r>
              <a:rPr lang="en-US" sz="1800" dirty="0" smtClean="0"/>
              <a:t>This small “readout” </a:t>
            </a:r>
            <a:r>
              <a:rPr lang="en-US" sz="1800" dirty="0" smtClean="0">
                <a:latin typeface="Symbol" pitchFamily="18" charset="2"/>
              </a:rPr>
              <a:t>D</a:t>
            </a:r>
            <a:r>
              <a:rPr lang="en-US" sz="1800" i="1" dirty="0" smtClean="0"/>
              <a:t>V  </a:t>
            </a:r>
            <a:r>
              <a:rPr lang="en-US" sz="1800" dirty="0" smtClean="0"/>
              <a:t>reaches the input of the amplifier latch, which is in the middle unstable state and slightly shifts it out of that state into one or another side, depending on the sign of </a:t>
            </a:r>
            <a:r>
              <a:rPr lang="en-US" sz="1800" dirty="0" smtClean="0">
                <a:latin typeface="Symbol" pitchFamily="18" charset="2"/>
              </a:rPr>
              <a:t>D</a:t>
            </a:r>
            <a:r>
              <a:rPr lang="en-US" sz="1800" i="1" dirty="0" smtClean="0"/>
              <a:t>V</a:t>
            </a:r>
            <a:r>
              <a:rPr lang="en-US" sz="1800" dirty="0" smtClean="0"/>
              <a:t> . </a:t>
            </a:r>
          </a:p>
          <a:p>
            <a:pPr eaLnBrk="1" hangingPunct="1"/>
            <a:r>
              <a:rPr lang="en-US" sz="1800" dirty="0" smtClean="0"/>
              <a:t>The latch switches to one of the stable points </a:t>
            </a:r>
            <a:r>
              <a:rPr lang="en-US" sz="1800" i="1" dirty="0" smtClean="0"/>
              <a:t>V</a:t>
            </a:r>
            <a:r>
              <a:rPr lang="en-US" sz="1800" i="1" baseline="-25000" dirty="0" smtClean="0"/>
              <a:t>L</a:t>
            </a:r>
            <a:r>
              <a:rPr lang="en-US" sz="1800" dirty="0" smtClean="0"/>
              <a:t> or </a:t>
            </a:r>
            <a:r>
              <a:rPr lang="en-US" sz="1800" i="1" dirty="0" smtClean="0"/>
              <a:t>V</a:t>
            </a:r>
            <a:r>
              <a:rPr lang="en-US" sz="1800" i="1" baseline="-25000" dirty="0" smtClean="0"/>
              <a:t>H </a:t>
            </a:r>
            <a:r>
              <a:rPr lang="en-US" sz="1800" dirty="0" smtClean="0"/>
              <a:t> and stays there as long as needed.</a:t>
            </a:r>
          </a:p>
          <a:p>
            <a:pPr eaLnBrk="1" hangingPunct="1"/>
            <a:endParaRPr lang="en-US" sz="1800" dirty="0" smtClean="0"/>
          </a:p>
          <a:p>
            <a:pPr eaLnBrk="1" hangingPunct="1"/>
            <a:r>
              <a:rPr lang="en-US" sz="1800" dirty="0" smtClean="0"/>
              <a:t>Developing the precise expressions for the output of the sense amplifier is a difficult task because the large signal models have to be used and the positive feedback should be taken into the account. </a:t>
            </a:r>
          </a:p>
        </p:txBody>
      </p:sp>
      <p:pic>
        <p:nvPicPr>
          <p:cNvPr id="34822" name="Picture 4" descr="jae20990_0824"/>
          <p:cNvPicPr>
            <a:picLocks noChangeAspect="1" noChangeArrowheads="1"/>
          </p:cNvPicPr>
          <p:nvPr/>
        </p:nvPicPr>
        <p:blipFill>
          <a:blip r:embed="rId2">
            <a:lum bright="-12000" contrast="30000"/>
          </a:blip>
          <a:srcRect/>
          <a:stretch>
            <a:fillRect/>
          </a:stretch>
        </p:blipFill>
        <p:spPr bwMode="auto">
          <a:xfrm>
            <a:off x="762000" y="990600"/>
            <a:ext cx="3124200" cy="2814553"/>
          </a:xfrm>
          <a:prstGeom prst="rect">
            <a:avLst/>
          </a:prstGeom>
          <a:noFill/>
          <a:ln w="9525">
            <a:noFill/>
            <a:miter lim="800000"/>
            <a:headEnd/>
            <a:tailEnd/>
          </a:ln>
        </p:spPr>
      </p:pic>
      <p:pic>
        <p:nvPicPr>
          <p:cNvPr id="166914" name="Picture 2"/>
          <p:cNvPicPr>
            <a:picLocks noChangeAspect="1" noChangeArrowheads="1"/>
          </p:cNvPicPr>
          <p:nvPr/>
        </p:nvPicPr>
        <p:blipFill>
          <a:blip r:embed="rId3"/>
          <a:srcRect/>
          <a:stretch>
            <a:fillRect/>
          </a:stretch>
        </p:blipFill>
        <p:spPr bwMode="auto">
          <a:xfrm>
            <a:off x="228600" y="3962400"/>
            <a:ext cx="4018718" cy="23574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11"/>
          </p:nvPr>
        </p:nvSpPr>
        <p:spPr>
          <a:noFill/>
        </p:spPr>
        <p:txBody>
          <a:bodyPr/>
          <a:lstStyle/>
          <a:p>
            <a:r>
              <a:rPr lang="en-US" smtClean="0">
                <a:ea typeface="ＭＳ Ｐゴシック" charset="-128"/>
              </a:rPr>
              <a:t>NJIT   ECE 271   Dr. Serhiy Levkov</a:t>
            </a:r>
          </a:p>
        </p:txBody>
      </p:sp>
      <p:sp>
        <p:nvSpPr>
          <p:cNvPr id="13315" name="Slide Number Placeholder 5"/>
          <p:cNvSpPr>
            <a:spLocks noGrp="1"/>
          </p:cNvSpPr>
          <p:nvPr>
            <p:ph type="sldNum" sz="quarter" idx="12"/>
          </p:nvPr>
        </p:nvSpPr>
        <p:spPr>
          <a:noFill/>
        </p:spPr>
        <p:txBody>
          <a:bodyPr/>
          <a:lstStyle/>
          <a:p>
            <a:r>
              <a:rPr lang="en-US" smtClean="0"/>
              <a:t>Topic 9 </a:t>
            </a:r>
            <a:r>
              <a:rPr lang="en-US" b="1" smtClean="0"/>
              <a:t>- </a:t>
            </a:r>
            <a:fld id="{DF1A8520-A7F7-4664-84C0-E7EB8DAA9163}" type="slidenum">
              <a:rPr lang="en-US" b="1" smtClean="0"/>
              <a:pPr/>
              <a:t>79</a:t>
            </a:fld>
            <a:endParaRPr lang="en-US" b="1" smtClean="0"/>
          </a:p>
        </p:txBody>
      </p:sp>
      <p:sp>
        <p:nvSpPr>
          <p:cNvPr id="13316" name="Rectangle 2"/>
          <p:cNvSpPr>
            <a:spLocks noGrp="1" noChangeArrowheads="1"/>
          </p:cNvSpPr>
          <p:nvPr>
            <p:ph type="title"/>
          </p:nvPr>
        </p:nvSpPr>
        <p:spPr>
          <a:xfrm>
            <a:off x="685800" y="0"/>
            <a:ext cx="7772400" cy="838200"/>
          </a:xfrm>
        </p:spPr>
        <p:txBody>
          <a:bodyPr/>
          <a:lstStyle/>
          <a:p>
            <a:pPr eaLnBrk="1" hangingPunct="1"/>
            <a:r>
              <a:rPr lang="en-US" dirty="0" smtClean="0"/>
              <a:t>Memory Chip Organization</a:t>
            </a:r>
          </a:p>
        </p:txBody>
      </p:sp>
      <p:pic>
        <p:nvPicPr>
          <p:cNvPr id="13318" name="Picture 4" descr="jae20990_0802"/>
          <p:cNvPicPr>
            <a:picLocks noChangeAspect="1" noChangeArrowheads="1"/>
          </p:cNvPicPr>
          <p:nvPr/>
        </p:nvPicPr>
        <p:blipFill>
          <a:blip r:embed="rId2">
            <a:lum bright="-30000" contrast="60000"/>
          </a:blip>
          <a:srcRect/>
          <a:stretch>
            <a:fillRect/>
          </a:stretch>
        </p:blipFill>
        <p:spPr bwMode="auto">
          <a:xfrm>
            <a:off x="152400" y="2355791"/>
            <a:ext cx="3657600" cy="3883209"/>
          </a:xfrm>
          <a:prstGeom prst="rect">
            <a:avLst/>
          </a:prstGeom>
          <a:noFill/>
          <a:ln w="9525">
            <a:noFill/>
            <a:miter lim="800000"/>
            <a:headEnd/>
            <a:tailEnd/>
          </a:ln>
        </p:spPr>
      </p:pic>
      <p:sp>
        <p:nvSpPr>
          <p:cNvPr id="7" name="Rectangle 3"/>
          <p:cNvSpPr txBox="1">
            <a:spLocks noChangeArrowheads="1"/>
          </p:cNvSpPr>
          <p:nvPr/>
        </p:nvSpPr>
        <p:spPr bwMode="auto">
          <a:xfrm>
            <a:off x="152400" y="762000"/>
            <a:ext cx="8839200" cy="137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The memory usually is organized in a square (or</a:t>
            </a:r>
            <a:r>
              <a:rPr kumimoji="0" lang="en-US" sz="1800" b="0" i="0" u="none" strike="noStrike" kern="0" cap="none" spc="0" normalizeH="0" noProof="0" dirty="0" smtClean="0">
                <a:ln>
                  <a:noFill/>
                </a:ln>
                <a:solidFill>
                  <a:schemeClr val="tx1"/>
                </a:solidFill>
                <a:effectLst/>
                <a:uLnTx/>
                <a:uFillTx/>
                <a:latin typeface="+mn-lt"/>
                <a:ea typeface="ＭＳ Ｐゴシック" charset="-128"/>
                <a:cs typeface="ＭＳ Ｐゴシック" charset="-128"/>
              </a:rPr>
              <a:t> nearly) matrix of storage cells.</a:t>
            </a:r>
          </a:p>
          <a:p>
            <a:pPr marL="342900" lvl="0" indent="-342900" eaLnBrk="1" hangingPunct="1">
              <a:lnSpc>
                <a:spcPct val="90000"/>
              </a:lnSpc>
              <a:spcBef>
                <a:spcPct val="20000"/>
              </a:spcBef>
              <a:buFontTx/>
              <a:buChar char="•"/>
            </a:pPr>
            <a:r>
              <a:rPr lang="en-US" sz="1800" kern="0" baseline="0" dirty="0" smtClean="0">
                <a:latin typeface="+mn-lt"/>
                <a:cs typeface="ＭＳ Ｐゴシック" charset="-128"/>
              </a:rPr>
              <a:t>The matrix has </a:t>
            </a:r>
            <a:r>
              <a:rPr lang="en-US" sz="1800" dirty="0" smtClean="0"/>
              <a:t>2</a:t>
            </a:r>
            <a:r>
              <a:rPr lang="en-US" sz="1800" baseline="30000" dirty="0" smtClean="0"/>
              <a:t>M</a:t>
            </a:r>
            <a:r>
              <a:rPr lang="en-US" sz="1800" kern="0" dirty="0" smtClean="0">
                <a:latin typeface="+mn-lt"/>
              </a:rPr>
              <a:t> rows and </a:t>
            </a:r>
            <a:r>
              <a:rPr lang="en-US" sz="1800" dirty="0" smtClean="0"/>
              <a:t>2</a:t>
            </a:r>
            <a:r>
              <a:rPr lang="en-US" sz="1800" baseline="30000" dirty="0" smtClean="0"/>
              <a:t>N </a:t>
            </a: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columns for a total of </a:t>
            </a:r>
            <a:r>
              <a:rPr lang="en-US" sz="1800" dirty="0" smtClean="0"/>
              <a:t>2</a:t>
            </a:r>
            <a:r>
              <a:rPr lang="en-US" sz="1800" baseline="30000" dirty="0" smtClean="0"/>
              <a:t>M+N</a:t>
            </a:r>
            <a:r>
              <a:rPr lang="en-US" sz="1800" kern="0" dirty="0" smtClean="0">
                <a:latin typeface="+mn-lt"/>
              </a:rPr>
              <a:t> </a:t>
            </a: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cells that store </a:t>
            </a:r>
            <a:r>
              <a:rPr lang="en-US" sz="1800" dirty="0" smtClean="0"/>
              <a:t>2</a:t>
            </a:r>
            <a:r>
              <a:rPr lang="en-US" sz="1800" baseline="30000" dirty="0" smtClean="0"/>
              <a:t>M+N</a:t>
            </a: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 bits</a:t>
            </a:r>
          </a:p>
          <a:p>
            <a:pPr marL="342900" lvl="0" indent="-342900" eaLnBrk="1" hangingPunct="1">
              <a:lnSpc>
                <a:spcPct val="90000"/>
              </a:lnSpc>
              <a:spcBef>
                <a:spcPct val="20000"/>
              </a:spcBef>
              <a:buFontTx/>
              <a:buChar char="•"/>
            </a:pPr>
            <a:r>
              <a:rPr lang="en-US" sz="1800" kern="0" dirty="0" smtClean="0">
                <a:latin typeface="+mn-lt"/>
                <a:cs typeface="ＭＳ Ｐゴシック" charset="-128"/>
              </a:rPr>
              <a:t>Each cell is tied to one of the </a:t>
            </a:r>
            <a:r>
              <a:rPr lang="en-US" sz="1800" dirty="0" smtClean="0"/>
              <a:t>2</a:t>
            </a:r>
            <a:r>
              <a:rPr lang="en-US" sz="1800" baseline="30000" dirty="0" smtClean="0"/>
              <a:t>M  </a:t>
            </a:r>
            <a:r>
              <a:rPr lang="en-US" sz="1800" kern="0" dirty="0" smtClean="0">
                <a:latin typeface="+mn-lt"/>
                <a:cs typeface="ＭＳ Ｐゴシック" charset="-128"/>
              </a:rPr>
              <a:t>row (word)-lines and to one of the </a:t>
            </a:r>
            <a:r>
              <a:rPr lang="en-US" sz="1800" dirty="0" smtClean="0"/>
              <a:t>2</a:t>
            </a:r>
            <a:r>
              <a:rPr lang="en-US" sz="1800" baseline="30000" dirty="0" smtClean="0"/>
              <a:t>N </a:t>
            </a:r>
            <a:r>
              <a:rPr lang="en-US" sz="1800" kern="0" dirty="0" smtClean="0">
                <a:latin typeface="+mn-lt"/>
                <a:cs typeface="ＭＳ Ｐゴシック" charset="-128"/>
              </a:rPr>
              <a:t>digit (bit) lines.  </a:t>
            </a:r>
            <a:endPar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endParaRPr>
          </a:p>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A particular cell is selected by activating one </a:t>
            </a:r>
            <a:r>
              <a:rPr kumimoji="0" lang="en-US" sz="1800" b="0" i="0" u="none" strike="noStrike" kern="0" cap="none" spc="0" normalizeH="0" baseline="0" noProof="0" dirty="0" err="1" smtClean="0">
                <a:ln>
                  <a:noFill/>
                </a:ln>
                <a:solidFill>
                  <a:schemeClr val="tx1"/>
                </a:solidFill>
                <a:effectLst/>
                <a:uLnTx/>
                <a:uFillTx/>
                <a:latin typeface="+mn-lt"/>
                <a:ea typeface="ＭＳ Ｐゴシック" charset="-128"/>
                <a:cs typeface="ＭＳ Ｐゴシック" charset="-128"/>
              </a:rPr>
              <a:t>wordline</a:t>
            </a: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 and one </a:t>
            </a:r>
            <a:r>
              <a:rPr kumimoji="0" lang="en-US" sz="1800" b="0" i="0" u="none" strike="noStrike" kern="0" cap="none" spc="0" normalizeH="0" baseline="0" noProof="0" dirty="0" err="1" smtClean="0">
                <a:ln>
                  <a:noFill/>
                </a:ln>
                <a:solidFill>
                  <a:schemeClr val="tx1"/>
                </a:solidFill>
                <a:effectLst/>
                <a:uLnTx/>
                <a:uFillTx/>
                <a:latin typeface="+mn-lt"/>
                <a:ea typeface="ＭＳ Ｐゴシック" charset="-128"/>
                <a:cs typeface="ＭＳ Ｐゴシック" charset="-128"/>
              </a:rPr>
              <a:t>bitline</a:t>
            </a: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a:t>
            </a:r>
          </a:p>
        </p:txBody>
      </p:sp>
    </p:spTree>
    <p:extLst>
      <p:ext uri="{BB962C8B-B14F-4D97-AF65-F5344CB8AC3E}">
        <p14:creationId xmlns:p14="http://schemas.microsoft.com/office/powerpoint/2010/main" val="15244168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4"/>
          <p:cNvSpPr>
            <a:spLocks noGrp="1"/>
          </p:cNvSpPr>
          <p:nvPr>
            <p:ph type="ftr" sz="quarter" idx="11"/>
          </p:nvPr>
        </p:nvSpPr>
        <p:spPr>
          <a:noFill/>
        </p:spPr>
        <p:txBody>
          <a:bodyPr/>
          <a:lstStyle/>
          <a:p>
            <a:r>
              <a:rPr lang="en-US" smtClean="0">
                <a:ea typeface="ＭＳ Ｐゴシック" charset="-128"/>
              </a:rPr>
              <a:t>NJIT   ECE 271   Dr. Serhiy Levkov</a:t>
            </a:r>
          </a:p>
        </p:txBody>
      </p:sp>
      <p:sp>
        <p:nvSpPr>
          <p:cNvPr id="14339" name="Slide Number Placeholder 5"/>
          <p:cNvSpPr>
            <a:spLocks noGrp="1"/>
          </p:cNvSpPr>
          <p:nvPr>
            <p:ph type="sldNum" sz="quarter" idx="12"/>
          </p:nvPr>
        </p:nvSpPr>
        <p:spPr>
          <a:noFill/>
        </p:spPr>
        <p:txBody>
          <a:bodyPr/>
          <a:lstStyle/>
          <a:p>
            <a:r>
              <a:rPr lang="en-US" smtClean="0"/>
              <a:t> Topic 9</a:t>
            </a:r>
            <a:r>
              <a:rPr lang="en-US" b="1" smtClean="0"/>
              <a:t> - </a:t>
            </a:r>
            <a:fld id="{28498B33-B632-44EB-AE81-B1709C41AC87}" type="slidenum">
              <a:rPr lang="en-US" b="1" smtClean="0"/>
              <a:pPr/>
              <a:t>8</a:t>
            </a:fld>
            <a:endParaRPr lang="en-US" b="1" smtClean="0"/>
          </a:p>
        </p:txBody>
      </p:sp>
      <p:sp>
        <p:nvSpPr>
          <p:cNvPr id="14340" name="Rectangle 2"/>
          <p:cNvSpPr>
            <a:spLocks noGrp="1" noChangeArrowheads="1"/>
          </p:cNvSpPr>
          <p:nvPr>
            <p:ph type="title"/>
          </p:nvPr>
        </p:nvSpPr>
        <p:spPr>
          <a:xfrm>
            <a:off x="685800" y="0"/>
            <a:ext cx="7772400" cy="990600"/>
          </a:xfrm>
        </p:spPr>
        <p:txBody>
          <a:bodyPr/>
          <a:lstStyle/>
          <a:p>
            <a:pPr eaLnBrk="1" hangingPunct="1"/>
            <a:r>
              <a:rPr lang="en-US" smtClean="0"/>
              <a:t>Static Memory Cells</a:t>
            </a:r>
          </a:p>
        </p:txBody>
      </p:sp>
      <p:sp>
        <p:nvSpPr>
          <p:cNvPr id="14341" name="Rectangle 3"/>
          <p:cNvSpPr>
            <a:spLocks noGrp="1" noChangeArrowheads="1"/>
          </p:cNvSpPr>
          <p:nvPr>
            <p:ph type="body" idx="1"/>
          </p:nvPr>
        </p:nvSpPr>
        <p:spPr>
          <a:xfrm>
            <a:off x="609600" y="914400"/>
            <a:ext cx="7772400" cy="2057400"/>
          </a:xfrm>
        </p:spPr>
        <p:txBody>
          <a:bodyPr/>
          <a:lstStyle/>
          <a:p>
            <a:pPr eaLnBrk="1" hangingPunct="1">
              <a:lnSpc>
                <a:spcPct val="90000"/>
              </a:lnSpc>
            </a:pPr>
            <a:r>
              <a:rPr lang="en-US" sz="1800" dirty="0" smtClean="0"/>
              <a:t>There are two types of basic electronic storage elements – latch and flip-flop.</a:t>
            </a:r>
          </a:p>
          <a:p>
            <a:pPr eaLnBrk="1" hangingPunct="1">
              <a:lnSpc>
                <a:spcPct val="90000"/>
              </a:lnSpc>
            </a:pPr>
            <a:r>
              <a:rPr lang="en-US" sz="1800" dirty="0" smtClean="0"/>
              <a:t>The </a:t>
            </a:r>
            <a:r>
              <a:rPr lang="en-US" sz="1800" b="1" dirty="0" smtClean="0"/>
              <a:t>latch</a:t>
            </a:r>
            <a:r>
              <a:rPr lang="en-US" sz="1800" dirty="0" smtClean="0"/>
              <a:t> - a memory cell built from two feedback connected inverters</a:t>
            </a:r>
          </a:p>
          <a:p>
            <a:pPr eaLnBrk="1" hangingPunct="1">
              <a:lnSpc>
                <a:spcPct val="90000"/>
              </a:lnSpc>
            </a:pPr>
            <a:r>
              <a:rPr lang="en-US" sz="1800" dirty="0" smtClean="0"/>
              <a:t>The </a:t>
            </a:r>
            <a:r>
              <a:rPr lang="en-US" sz="1800" b="1" dirty="0" smtClean="0"/>
              <a:t>set-reset flip-flop (RS-FF) - </a:t>
            </a:r>
            <a:r>
              <a:rPr lang="en-US" sz="1800" dirty="0" smtClean="0"/>
              <a:t>a memory cell built from two feedback connected NOR or NAND gates.</a:t>
            </a:r>
          </a:p>
          <a:p>
            <a:pPr eaLnBrk="1" hangingPunct="1">
              <a:lnSpc>
                <a:spcPct val="90000"/>
              </a:lnSpc>
            </a:pPr>
            <a:r>
              <a:rPr lang="en-US" sz="1800" dirty="0" smtClean="0"/>
              <a:t>These circuits use </a:t>
            </a:r>
            <a:r>
              <a:rPr lang="en-US" sz="1800" b="1" dirty="0" smtClean="0"/>
              <a:t>positive feedback</a:t>
            </a:r>
            <a:r>
              <a:rPr lang="en-US" sz="1800" dirty="0" smtClean="0"/>
              <a:t> to store information.</a:t>
            </a:r>
          </a:p>
          <a:p>
            <a:pPr eaLnBrk="1" hangingPunct="1">
              <a:lnSpc>
                <a:spcPct val="90000"/>
              </a:lnSpc>
            </a:pPr>
            <a:r>
              <a:rPr lang="en-US" sz="1800" dirty="0" smtClean="0"/>
              <a:t>These circuits have two stable states – </a:t>
            </a:r>
            <a:r>
              <a:rPr lang="en-US" sz="1800" b="1" dirty="0" err="1" smtClean="0"/>
              <a:t>bistable</a:t>
            </a:r>
            <a:r>
              <a:rPr lang="en-US" sz="1800" b="1" dirty="0" smtClean="0"/>
              <a:t> circuits</a:t>
            </a:r>
            <a:r>
              <a:rPr lang="en-US" sz="1800" dirty="0" smtClean="0"/>
              <a:t>. </a:t>
            </a:r>
          </a:p>
        </p:txBody>
      </p:sp>
      <p:pic>
        <p:nvPicPr>
          <p:cNvPr id="14342" name="Picture 8"/>
          <p:cNvPicPr>
            <a:picLocks noChangeAspect="1" noChangeArrowheads="1"/>
          </p:cNvPicPr>
          <p:nvPr/>
        </p:nvPicPr>
        <p:blipFill>
          <a:blip r:embed="rId2"/>
          <a:srcRect/>
          <a:stretch>
            <a:fillRect/>
          </a:stretch>
        </p:blipFill>
        <p:spPr bwMode="auto">
          <a:xfrm>
            <a:off x="1066800" y="2971800"/>
            <a:ext cx="2667000" cy="1447800"/>
          </a:xfrm>
          <a:prstGeom prst="rect">
            <a:avLst/>
          </a:prstGeom>
          <a:noFill/>
          <a:ln w="9525">
            <a:noFill/>
            <a:miter lim="800000"/>
            <a:headEnd/>
            <a:tailEnd/>
          </a:ln>
        </p:spPr>
      </p:pic>
      <p:pic>
        <p:nvPicPr>
          <p:cNvPr id="14343" name="Picture 9"/>
          <p:cNvPicPr>
            <a:picLocks noChangeAspect="1" noChangeArrowheads="1"/>
          </p:cNvPicPr>
          <p:nvPr/>
        </p:nvPicPr>
        <p:blipFill>
          <a:blip r:embed="rId3"/>
          <a:srcRect/>
          <a:stretch>
            <a:fillRect/>
          </a:stretch>
        </p:blipFill>
        <p:spPr bwMode="auto">
          <a:xfrm>
            <a:off x="1219200" y="4419600"/>
            <a:ext cx="2233613" cy="1752600"/>
          </a:xfrm>
          <a:prstGeom prst="rect">
            <a:avLst/>
          </a:prstGeom>
          <a:noFill/>
          <a:ln w="9525">
            <a:noFill/>
            <a:miter lim="800000"/>
            <a:headEnd/>
            <a:tailEnd/>
          </a:ln>
        </p:spPr>
      </p:pic>
      <p:pic>
        <p:nvPicPr>
          <p:cNvPr id="14344" name="Picture 10"/>
          <p:cNvPicPr>
            <a:picLocks noChangeAspect="1" noChangeArrowheads="1"/>
          </p:cNvPicPr>
          <p:nvPr/>
        </p:nvPicPr>
        <p:blipFill>
          <a:blip r:embed="rId4"/>
          <a:srcRect/>
          <a:stretch>
            <a:fillRect/>
          </a:stretch>
        </p:blipFill>
        <p:spPr bwMode="auto">
          <a:xfrm>
            <a:off x="5334000" y="2819400"/>
            <a:ext cx="2362200" cy="1609725"/>
          </a:xfrm>
          <a:prstGeom prst="rect">
            <a:avLst/>
          </a:prstGeom>
          <a:noFill/>
          <a:ln w="9525">
            <a:noFill/>
            <a:miter lim="800000"/>
            <a:headEnd/>
            <a:tailEnd/>
          </a:ln>
        </p:spPr>
      </p:pic>
      <p:pic>
        <p:nvPicPr>
          <p:cNvPr id="14345" name="Picture 11"/>
          <p:cNvPicPr>
            <a:picLocks noChangeAspect="1" noChangeArrowheads="1"/>
          </p:cNvPicPr>
          <p:nvPr/>
        </p:nvPicPr>
        <p:blipFill>
          <a:blip r:embed="rId5"/>
          <a:srcRect/>
          <a:stretch>
            <a:fillRect/>
          </a:stretch>
        </p:blipFill>
        <p:spPr bwMode="auto">
          <a:xfrm>
            <a:off x="5410200" y="4572000"/>
            <a:ext cx="2224088" cy="1600200"/>
          </a:xfrm>
          <a:prstGeom prst="rect">
            <a:avLst/>
          </a:prstGeom>
          <a:noFill/>
          <a:ln w="9525">
            <a:noFill/>
            <a:miter lim="800000"/>
            <a:headEnd/>
            <a:tailEnd/>
          </a:ln>
        </p:spPr>
      </p:pic>
      <p:sp>
        <p:nvSpPr>
          <p:cNvPr id="12" name="Rectangle 3"/>
          <p:cNvSpPr txBox="1">
            <a:spLocks noChangeArrowheads="1"/>
          </p:cNvSpPr>
          <p:nvPr/>
        </p:nvSpPr>
        <p:spPr bwMode="auto">
          <a:xfrm>
            <a:off x="1676400" y="6248400"/>
            <a:ext cx="6705600" cy="228600"/>
          </a:xfrm>
          <a:prstGeom prst="rect">
            <a:avLst/>
          </a:prstGeom>
          <a:noFill/>
          <a:ln w="9525">
            <a:noFill/>
            <a:miter lim="800000"/>
            <a:headEnd/>
            <a:tailEnd/>
          </a:ln>
        </p:spPr>
        <p:txBody>
          <a:bodyPr/>
          <a:lstStyle/>
          <a:p>
            <a:pPr marL="342900" indent="-342900" eaLnBrk="1" hangingPunct="1">
              <a:lnSpc>
                <a:spcPct val="90000"/>
              </a:lnSpc>
              <a:spcBef>
                <a:spcPct val="20000"/>
              </a:spcBef>
              <a:defRPr/>
            </a:pPr>
            <a:r>
              <a:rPr lang="en-US" sz="1600" kern="0" dirty="0">
                <a:latin typeface="+mn-lt"/>
                <a:cs typeface="ＭＳ Ｐゴシック" charset="-128"/>
              </a:rPr>
              <a:t>Latch                                                                             </a:t>
            </a:r>
            <a:r>
              <a:rPr lang="en-US" sz="1600" kern="0" dirty="0" smtClean="0">
                <a:latin typeface="+mn-lt"/>
                <a:cs typeface="ＭＳ Ｐゴシック" charset="-128"/>
              </a:rPr>
              <a:t>Flip-Flop</a:t>
            </a:r>
            <a:endParaRPr lang="en-US" sz="1600" kern="0" dirty="0">
              <a:latin typeface="+mn-lt"/>
              <a:cs typeface="ＭＳ Ｐゴシック" charset="-128"/>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11"/>
          </p:nvPr>
        </p:nvSpPr>
        <p:spPr>
          <a:noFill/>
        </p:spPr>
        <p:txBody>
          <a:bodyPr/>
          <a:lstStyle/>
          <a:p>
            <a:r>
              <a:rPr lang="en-US" smtClean="0">
                <a:ea typeface="ＭＳ Ｐゴシック" charset="-128"/>
              </a:rPr>
              <a:t>NJIT   ECE 271   Dr. Serhiy Levkov</a:t>
            </a:r>
          </a:p>
        </p:txBody>
      </p:sp>
      <p:sp>
        <p:nvSpPr>
          <p:cNvPr id="13315" name="Slide Number Placeholder 5"/>
          <p:cNvSpPr>
            <a:spLocks noGrp="1"/>
          </p:cNvSpPr>
          <p:nvPr>
            <p:ph type="sldNum" sz="quarter" idx="12"/>
          </p:nvPr>
        </p:nvSpPr>
        <p:spPr>
          <a:noFill/>
        </p:spPr>
        <p:txBody>
          <a:bodyPr/>
          <a:lstStyle/>
          <a:p>
            <a:r>
              <a:rPr lang="en-US" smtClean="0"/>
              <a:t>Topic 9 </a:t>
            </a:r>
            <a:r>
              <a:rPr lang="en-US" b="1" smtClean="0"/>
              <a:t>- </a:t>
            </a:r>
            <a:fld id="{DF1A8520-A7F7-4664-84C0-E7EB8DAA9163}" type="slidenum">
              <a:rPr lang="en-US" b="1" smtClean="0"/>
              <a:pPr/>
              <a:t>80</a:t>
            </a:fld>
            <a:endParaRPr lang="en-US" b="1" smtClean="0"/>
          </a:p>
        </p:txBody>
      </p:sp>
      <p:sp>
        <p:nvSpPr>
          <p:cNvPr id="13316" name="Rectangle 2"/>
          <p:cNvSpPr>
            <a:spLocks noGrp="1" noChangeArrowheads="1"/>
          </p:cNvSpPr>
          <p:nvPr>
            <p:ph type="title"/>
          </p:nvPr>
        </p:nvSpPr>
        <p:spPr>
          <a:xfrm>
            <a:off x="685800" y="0"/>
            <a:ext cx="7772400" cy="838200"/>
          </a:xfrm>
        </p:spPr>
        <p:txBody>
          <a:bodyPr/>
          <a:lstStyle/>
          <a:p>
            <a:pPr eaLnBrk="1" hangingPunct="1"/>
            <a:r>
              <a:rPr lang="en-US" dirty="0" smtClean="0"/>
              <a:t>Memory Chip Organization</a:t>
            </a:r>
          </a:p>
        </p:txBody>
      </p:sp>
      <p:sp>
        <p:nvSpPr>
          <p:cNvPr id="13317" name="Rectangle 3"/>
          <p:cNvSpPr>
            <a:spLocks noGrp="1" noChangeArrowheads="1"/>
          </p:cNvSpPr>
          <p:nvPr>
            <p:ph type="body" idx="1"/>
          </p:nvPr>
        </p:nvSpPr>
        <p:spPr>
          <a:xfrm>
            <a:off x="3810000" y="2057400"/>
            <a:ext cx="5181600" cy="4572000"/>
          </a:xfrm>
        </p:spPr>
        <p:txBody>
          <a:bodyPr/>
          <a:lstStyle/>
          <a:p>
            <a:pPr eaLnBrk="1" hangingPunct="1">
              <a:lnSpc>
                <a:spcPct val="90000"/>
              </a:lnSpc>
            </a:pPr>
            <a:r>
              <a:rPr lang="en-US" sz="1800" dirty="0" smtClean="0"/>
              <a:t>Activation of one of the </a:t>
            </a:r>
            <a:r>
              <a:rPr lang="en-US" sz="1800" dirty="0" err="1" smtClean="0"/>
              <a:t>woldlines</a:t>
            </a:r>
            <a:r>
              <a:rPr lang="en-US" sz="1800" dirty="0" smtClean="0"/>
              <a:t> is done by row address decoder that raises the voltage of the line, whose address is at decoder's input.</a:t>
            </a:r>
          </a:p>
        </p:txBody>
      </p:sp>
      <p:pic>
        <p:nvPicPr>
          <p:cNvPr id="13318" name="Picture 4" descr="jae20990_0802"/>
          <p:cNvPicPr>
            <a:picLocks noChangeAspect="1" noChangeArrowheads="1"/>
          </p:cNvPicPr>
          <p:nvPr/>
        </p:nvPicPr>
        <p:blipFill>
          <a:blip r:embed="rId2">
            <a:lum bright="-30000" contrast="60000"/>
          </a:blip>
          <a:srcRect/>
          <a:stretch>
            <a:fillRect/>
          </a:stretch>
        </p:blipFill>
        <p:spPr bwMode="auto">
          <a:xfrm>
            <a:off x="152400" y="2355791"/>
            <a:ext cx="3657600" cy="3883209"/>
          </a:xfrm>
          <a:prstGeom prst="rect">
            <a:avLst/>
          </a:prstGeom>
          <a:noFill/>
          <a:ln w="9525">
            <a:noFill/>
            <a:miter lim="800000"/>
            <a:headEnd/>
            <a:tailEnd/>
          </a:ln>
        </p:spPr>
      </p:pic>
      <p:sp>
        <p:nvSpPr>
          <p:cNvPr id="7" name="Rectangle 3"/>
          <p:cNvSpPr txBox="1">
            <a:spLocks noChangeArrowheads="1"/>
          </p:cNvSpPr>
          <p:nvPr/>
        </p:nvSpPr>
        <p:spPr bwMode="auto">
          <a:xfrm>
            <a:off x="152400" y="762000"/>
            <a:ext cx="8839200" cy="137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The memory usually is organized in a square (or</a:t>
            </a:r>
            <a:r>
              <a:rPr kumimoji="0" lang="en-US" sz="1800" b="0" i="0" u="none" strike="noStrike" kern="0" cap="none" spc="0" normalizeH="0" noProof="0" dirty="0" smtClean="0">
                <a:ln>
                  <a:noFill/>
                </a:ln>
                <a:solidFill>
                  <a:schemeClr val="tx1"/>
                </a:solidFill>
                <a:effectLst/>
                <a:uLnTx/>
                <a:uFillTx/>
                <a:latin typeface="+mn-lt"/>
                <a:ea typeface="ＭＳ Ｐゴシック" charset="-128"/>
                <a:cs typeface="ＭＳ Ｐゴシック" charset="-128"/>
              </a:rPr>
              <a:t> nearly) matrix of storage cells.</a:t>
            </a:r>
          </a:p>
          <a:p>
            <a:pPr marL="342900" lvl="0" indent="-342900" eaLnBrk="1" hangingPunct="1">
              <a:lnSpc>
                <a:spcPct val="90000"/>
              </a:lnSpc>
              <a:spcBef>
                <a:spcPct val="20000"/>
              </a:spcBef>
              <a:buFontTx/>
              <a:buChar char="•"/>
            </a:pPr>
            <a:r>
              <a:rPr lang="en-US" sz="1800" kern="0" baseline="0" dirty="0" smtClean="0">
                <a:latin typeface="+mn-lt"/>
                <a:cs typeface="ＭＳ Ｐゴシック" charset="-128"/>
              </a:rPr>
              <a:t>The matrix has </a:t>
            </a:r>
            <a:r>
              <a:rPr lang="en-US" sz="1800" dirty="0" smtClean="0"/>
              <a:t>2</a:t>
            </a:r>
            <a:r>
              <a:rPr lang="en-US" sz="1800" baseline="30000" dirty="0" smtClean="0"/>
              <a:t>M</a:t>
            </a:r>
            <a:r>
              <a:rPr lang="en-US" sz="1800" kern="0" dirty="0" smtClean="0">
                <a:latin typeface="+mn-lt"/>
              </a:rPr>
              <a:t> rows and </a:t>
            </a:r>
            <a:r>
              <a:rPr lang="en-US" sz="1800" dirty="0" smtClean="0"/>
              <a:t>2</a:t>
            </a:r>
            <a:r>
              <a:rPr lang="en-US" sz="1800" baseline="30000" dirty="0" smtClean="0"/>
              <a:t>N </a:t>
            </a: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columns for a total of </a:t>
            </a:r>
            <a:r>
              <a:rPr lang="en-US" sz="1800" dirty="0" smtClean="0"/>
              <a:t>2</a:t>
            </a:r>
            <a:r>
              <a:rPr lang="en-US" sz="1800" baseline="30000" dirty="0" smtClean="0"/>
              <a:t>M+N</a:t>
            </a:r>
            <a:r>
              <a:rPr lang="en-US" sz="1800" kern="0" dirty="0" smtClean="0">
                <a:latin typeface="+mn-lt"/>
              </a:rPr>
              <a:t> </a:t>
            </a: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cells that store </a:t>
            </a:r>
            <a:r>
              <a:rPr lang="en-US" sz="1800" dirty="0" smtClean="0"/>
              <a:t>2</a:t>
            </a:r>
            <a:r>
              <a:rPr lang="en-US" sz="1800" baseline="30000" dirty="0" smtClean="0"/>
              <a:t>M+N</a:t>
            </a: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 bits</a:t>
            </a:r>
          </a:p>
          <a:p>
            <a:pPr marL="342900" lvl="0" indent="-342900" eaLnBrk="1" hangingPunct="1">
              <a:lnSpc>
                <a:spcPct val="90000"/>
              </a:lnSpc>
              <a:spcBef>
                <a:spcPct val="20000"/>
              </a:spcBef>
              <a:buFontTx/>
              <a:buChar char="•"/>
            </a:pPr>
            <a:r>
              <a:rPr lang="en-US" sz="1800" kern="0" dirty="0" smtClean="0">
                <a:latin typeface="+mn-lt"/>
                <a:cs typeface="ＭＳ Ｐゴシック" charset="-128"/>
              </a:rPr>
              <a:t>Each cell is tied to one of the </a:t>
            </a:r>
            <a:r>
              <a:rPr lang="en-US" sz="1800" dirty="0" smtClean="0"/>
              <a:t>2</a:t>
            </a:r>
            <a:r>
              <a:rPr lang="en-US" sz="1800" baseline="30000" dirty="0" smtClean="0"/>
              <a:t>M  </a:t>
            </a:r>
            <a:r>
              <a:rPr lang="en-US" sz="1800" kern="0" dirty="0" smtClean="0">
                <a:latin typeface="+mn-lt"/>
                <a:cs typeface="ＭＳ Ｐゴシック" charset="-128"/>
              </a:rPr>
              <a:t>row (word)-lines and to one of the </a:t>
            </a:r>
            <a:r>
              <a:rPr lang="en-US" sz="1800" dirty="0" smtClean="0"/>
              <a:t>2</a:t>
            </a:r>
            <a:r>
              <a:rPr lang="en-US" sz="1800" baseline="30000" dirty="0" smtClean="0"/>
              <a:t>N </a:t>
            </a:r>
            <a:r>
              <a:rPr lang="en-US" sz="1800" kern="0" dirty="0" smtClean="0">
                <a:latin typeface="+mn-lt"/>
                <a:cs typeface="ＭＳ Ｐゴシック" charset="-128"/>
              </a:rPr>
              <a:t>digit (bit) lines.  </a:t>
            </a:r>
            <a:endPar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endParaRPr>
          </a:p>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A particular cell is selected by activating one </a:t>
            </a:r>
            <a:r>
              <a:rPr kumimoji="0" lang="en-US" sz="1800" b="0" i="0" u="none" strike="noStrike" kern="0" cap="none" spc="0" normalizeH="0" baseline="0" noProof="0" dirty="0" err="1" smtClean="0">
                <a:ln>
                  <a:noFill/>
                </a:ln>
                <a:solidFill>
                  <a:schemeClr val="tx1"/>
                </a:solidFill>
                <a:effectLst/>
                <a:uLnTx/>
                <a:uFillTx/>
                <a:latin typeface="+mn-lt"/>
                <a:ea typeface="ＭＳ Ｐゴシック" charset="-128"/>
                <a:cs typeface="ＭＳ Ｐゴシック" charset="-128"/>
              </a:rPr>
              <a:t>wordline</a:t>
            </a: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 and one </a:t>
            </a:r>
            <a:r>
              <a:rPr kumimoji="0" lang="en-US" sz="1800" b="0" i="0" u="none" strike="noStrike" kern="0" cap="none" spc="0" normalizeH="0" baseline="0" noProof="0" dirty="0" err="1" smtClean="0">
                <a:ln>
                  <a:noFill/>
                </a:ln>
                <a:solidFill>
                  <a:schemeClr val="tx1"/>
                </a:solidFill>
                <a:effectLst/>
                <a:uLnTx/>
                <a:uFillTx/>
                <a:latin typeface="+mn-lt"/>
                <a:ea typeface="ＭＳ Ｐゴシック" charset="-128"/>
                <a:cs typeface="ＭＳ Ｐゴシック" charset="-128"/>
              </a:rPr>
              <a:t>bitline</a:t>
            </a: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a:t>
            </a:r>
          </a:p>
        </p:txBody>
      </p:sp>
    </p:spTree>
    <p:extLst>
      <p:ext uri="{BB962C8B-B14F-4D97-AF65-F5344CB8AC3E}">
        <p14:creationId xmlns:p14="http://schemas.microsoft.com/office/powerpoint/2010/main" val="421126767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11"/>
          </p:nvPr>
        </p:nvSpPr>
        <p:spPr>
          <a:noFill/>
        </p:spPr>
        <p:txBody>
          <a:bodyPr/>
          <a:lstStyle/>
          <a:p>
            <a:r>
              <a:rPr lang="en-US" smtClean="0">
                <a:ea typeface="ＭＳ Ｐゴシック" charset="-128"/>
              </a:rPr>
              <a:t>NJIT   ECE 271   Dr. Serhiy Levkov</a:t>
            </a:r>
          </a:p>
        </p:txBody>
      </p:sp>
      <p:sp>
        <p:nvSpPr>
          <p:cNvPr id="13315" name="Slide Number Placeholder 5"/>
          <p:cNvSpPr>
            <a:spLocks noGrp="1"/>
          </p:cNvSpPr>
          <p:nvPr>
            <p:ph type="sldNum" sz="quarter" idx="12"/>
          </p:nvPr>
        </p:nvSpPr>
        <p:spPr>
          <a:noFill/>
        </p:spPr>
        <p:txBody>
          <a:bodyPr/>
          <a:lstStyle/>
          <a:p>
            <a:r>
              <a:rPr lang="en-US" smtClean="0"/>
              <a:t>Topic 9 </a:t>
            </a:r>
            <a:r>
              <a:rPr lang="en-US" b="1" smtClean="0"/>
              <a:t>- </a:t>
            </a:r>
            <a:fld id="{DF1A8520-A7F7-4664-84C0-E7EB8DAA9163}" type="slidenum">
              <a:rPr lang="en-US" b="1" smtClean="0"/>
              <a:pPr/>
              <a:t>81</a:t>
            </a:fld>
            <a:endParaRPr lang="en-US" b="1" smtClean="0"/>
          </a:p>
        </p:txBody>
      </p:sp>
      <p:sp>
        <p:nvSpPr>
          <p:cNvPr id="13316" name="Rectangle 2"/>
          <p:cNvSpPr>
            <a:spLocks noGrp="1" noChangeArrowheads="1"/>
          </p:cNvSpPr>
          <p:nvPr>
            <p:ph type="title"/>
          </p:nvPr>
        </p:nvSpPr>
        <p:spPr>
          <a:xfrm>
            <a:off x="685800" y="0"/>
            <a:ext cx="7772400" cy="838200"/>
          </a:xfrm>
        </p:spPr>
        <p:txBody>
          <a:bodyPr/>
          <a:lstStyle/>
          <a:p>
            <a:pPr eaLnBrk="1" hangingPunct="1"/>
            <a:r>
              <a:rPr lang="en-US" dirty="0" smtClean="0"/>
              <a:t>Memory Chip Organization</a:t>
            </a:r>
          </a:p>
        </p:txBody>
      </p:sp>
      <p:sp>
        <p:nvSpPr>
          <p:cNvPr id="13317" name="Rectangle 3"/>
          <p:cNvSpPr>
            <a:spLocks noGrp="1" noChangeArrowheads="1"/>
          </p:cNvSpPr>
          <p:nvPr>
            <p:ph type="body" idx="1"/>
          </p:nvPr>
        </p:nvSpPr>
        <p:spPr>
          <a:xfrm>
            <a:off x="3810000" y="2057400"/>
            <a:ext cx="5181600" cy="4572000"/>
          </a:xfrm>
        </p:spPr>
        <p:txBody>
          <a:bodyPr/>
          <a:lstStyle/>
          <a:p>
            <a:pPr eaLnBrk="1" hangingPunct="1">
              <a:lnSpc>
                <a:spcPct val="90000"/>
              </a:lnSpc>
            </a:pPr>
            <a:r>
              <a:rPr lang="en-US" sz="1800" dirty="0" smtClean="0"/>
              <a:t>Activation of one of the </a:t>
            </a:r>
            <a:r>
              <a:rPr lang="en-US" sz="1800" dirty="0" err="1" smtClean="0"/>
              <a:t>woldlines</a:t>
            </a:r>
            <a:r>
              <a:rPr lang="en-US" sz="1800" dirty="0" smtClean="0"/>
              <a:t> is done by row address decoder that raises the voltage of the line, whose address is at decoder's input.</a:t>
            </a:r>
          </a:p>
          <a:p>
            <a:pPr eaLnBrk="1" hangingPunct="1">
              <a:lnSpc>
                <a:spcPct val="90000"/>
              </a:lnSpc>
            </a:pPr>
            <a:r>
              <a:rPr lang="en-US" sz="1800" dirty="0" smtClean="0"/>
              <a:t>When </a:t>
            </a:r>
            <a:r>
              <a:rPr lang="en-US" sz="1800" i="1" dirty="0" err="1" smtClean="0"/>
              <a:t>K</a:t>
            </a:r>
            <a:r>
              <a:rPr lang="en-US" sz="1800" dirty="0" err="1" smtClean="0"/>
              <a:t>th</a:t>
            </a:r>
            <a:r>
              <a:rPr lang="en-US" sz="1800" dirty="0" smtClean="0"/>
              <a:t> row (word) is selected, all 2</a:t>
            </a:r>
            <a:r>
              <a:rPr lang="en-US" sz="1800" baseline="30000" dirty="0" smtClean="0"/>
              <a:t>N </a:t>
            </a:r>
            <a:r>
              <a:rPr lang="en-US" sz="1800" dirty="0" smtClean="0"/>
              <a:t>cells provide their content to the respective bit lines and their voltage will be changed by a small amount. </a:t>
            </a:r>
          </a:p>
        </p:txBody>
      </p:sp>
      <p:pic>
        <p:nvPicPr>
          <p:cNvPr id="13318" name="Picture 4" descr="jae20990_0802"/>
          <p:cNvPicPr>
            <a:picLocks noChangeAspect="1" noChangeArrowheads="1"/>
          </p:cNvPicPr>
          <p:nvPr/>
        </p:nvPicPr>
        <p:blipFill>
          <a:blip r:embed="rId2">
            <a:lum bright="-30000" contrast="60000"/>
          </a:blip>
          <a:srcRect/>
          <a:stretch>
            <a:fillRect/>
          </a:stretch>
        </p:blipFill>
        <p:spPr bwMode="auto">
          <a:xfrm>
            <a:off x="152400" y="2355791"/>
            <a:ext cx="3657600" cy="3883209"/>
          </a:xfrm>
          <a:prstGeom prst="rect">
            <a:avLst/>
          </a:prstGeom>
          <a:noFill/>
          <a:ln w="9525">
            <a:noFill/>
            <a:miter lim="800000"/>
            <a:headEnd/>
            <a:tailEnd/>
          </a:ln>
        </p:spPr>
      </p:pic>
      <p:sp>
        <p:nvSpPr>
          <p:cNvPr id="7" name="Rectangle 3"/>
          <p:cNvSpPr txBox="1">
            <a:spLocks noChangeArrowheads="1"/>
          </p:cNvSpPr>
          <p:nvPr/>
        </p:nvSpPr>
        <p:spPr bwMode="auto">
          <a:xfrm>
            <a:off x="152400" y="762000"/>
            <a:ext cx="8839200" cy="137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The memory usually is organized in a square (or</a:t>
            </a:r>
            <a:r>
              <a:rPr kumimoji="0" lang="en-US" sz="1800" b="0" i="0" u="none" strike="noStrike" kern="0" cap="none" spc="0" normalizeH="0" noProof="0" dirty="0" smtClean="0">
                <a:ln>
                  <a:noFill/>
                </a:ln>
                <a:solidFill>
                  <a:schemeClr val="tx1"/>
                </a:solidFill>
                <a:effectLst/>
                <a:uLnTx/>
                <a:uFillTx/>
                <a:latin typeface="+mn-lt"/>
                <a:ea typeface="ＭＳ Ｐゴシック" charset="-128"/>
                <a:cs typeface="ＭＳ Ｐゴシック" charset="-128"/>
              </a:rPr>
              <a:t> nearly) matrix of storage cells.</a:t>
            </a:r>
          </a:p>
          <a:p>
            <a:pPr marL="342900" lvl="0" indent="-342900" eaLnBrk="1" hangingPunct="1">
              <a:lnSpc>
                <a:spcPct val="90000"/>
              </a:lnSpc>
              <a:spcBef>
                <a:spcPct val="20000"/>
              </a:spcBef>
              <a:buFontTx/>
              <a:buChar char="•"/>
            </a:pPr>
            <a:r>
              <a:rPr lang="en-US" sz="1800" kern="0" baseline="0" dirty="0" smtClean="0">
                <a:latin typeface="+mn-lt"/>
                <a:cs typeface="ＭＳ Ｐゴシック" charset="-128"/>
              </a:rPr>
              <a:t>The matrix has </a:t>
            </a:r>
            <a:r>
              <a:rPr lang="en-US" sz="1800" dirty="0" smtClean="0"/>
              <a:t>2</a:t>
            </a:r>
            <a:r>
              <a:rPr lang="en-US" sz="1800" baseline="30000" dirty="0" smtClean="0"/>
              <a:t>M</a:t>
            </a:r>
            <a:r>
              <a:rPr lang="en-US" sz="1800" kern="0" dirty="0" smtClean="0">
                <a:latin typeface="+mn-lt"/>
              </a:rPr>
              <a:t> rows and </a:t>
            </a:r>
            <a:r>
              <a:rPr lang="en-US" sz="1800" dirty="0" smtClean="0"/>
              <a:t>2</a:t>
            </a:r>
            <a:r>
              <a:rPr lang="en-US" sz="1800" baseline="30000" dirty="0" smtClean="0"/>
              <a:t>N </a:t>
            </a: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columns for a total of </a:t>
            </a:r>
            <a:r>
              <a:rPr lang="en-US" sz="1800" dirty="0" smtClean="0"/>
              <a:t>2</a:t>
            </a:r>
            <a:r>
              <a:rPr lang="en-US" sz="1800" baseline="30000" dirty="0" smtClean="0"/>
              <a:t>M+N</a:t>
            </a:r>
            <a:r>
              <a:rPr lang="en-US" sz="1800" kern="0" dirty="0" smtClean="0">
                <a:latin typeface="+mn-lt"/>
              </a:rPr>
              <a:t> </a:t>
            </a: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cells that store </a:t>
            </a:r>
            <a:r>
              <a:rPr lang="en-US" sz="1800" dirty="0" smtClean="0"/>
              <a:t>2</a:t>
            </a:r>
            <a:r>
              <a:rPr lang="en-US" sz="1800" baseline="30000" dirty="0" smtClean="0"/>
              <a:t>M+N</a:t>
            </a: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 bits</a:t>
            </a:r>
          </a:p>
          <a:p>
            <a:pPr marL="342900" lvl="0" indent="-342900" eaLnBrk="1" hangingPunct="1">
              <a:lnSpc>
                <a:spcPct val="90000"/>
              </a:lnSpc>
              <a:spcBef>
                <a:spcPct val="20000"/>
              </a:spcBef>
              <a:buFontTx/>
              <a:buChar char="•"/>
            </a:pPr>
            <a:r>
              <a:rPr lang="en-US" sz="1800" kern="0" dirty="0" smtClean="0">
                <a:latin typeface="+mn-lt"/>
                <a:cs typeface="ＭＳ Ｐゴシック" charset="-128"/>
              </a:rPr>
              <a:t>Each cell is tied to one of the </a:t>
            </a:r>
            <a:r>
              <a:rPr lang="en-US" sz="1800" dirty="0" smtClean="0"/>
              <a:t>2</a:t>
            </a:r>
            <a:r>
              <a:rPr lang="en-US" sz="1800" baseline="30000" dirty="0" smtClean="0"/>
              <a:t>M  </a:t>
            </a:r>
            <a:r>
              <a:rPr lang="en-US" sz="1800" kern="0" dirty="0" smtClean="0">
                <a:latin typeface="+mn-lt"/>
                <a:cs typeface="ＭＳ Ｐゴシック" charset="-128"/>
              </a:rPr>
              <a:t>row (word)-lines and to one of the </a:t>
            </a:r>
            <a:r>
              <a:rPr lang="en-US" sz="1800" dirty="0" smtClean="0"/>
              <a:t>2</a:t>
            </a:r>
            <a:r>
              <a:rPr lang="en-US" sz="1800" baseline="30000" dirty="0" smtClean="0"/>
              <a:t>N </a:t>
            </a:r>
            <a:r>
              <a:rPr lang="en-US" sz="1800" kern="0" dirty="0" smtClean="0">
                <a:latin typeface="+mn-lt"/>
                <a:cs typeface="ＭＳ Ｐゴシック" charset="-128"/>
              </a:rPr>
              <a:t>digit (bit) lines.  </a:t>
            </a:r>
            <a:endPar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endParaRPr>
          </a:p>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A particular cell is selected by activating one </a:t>
            </a:r>
            <a:r>
              <a:rPr kumimoji="0" lang="en-US" sz="1800" b="0" i="0" u="none" strike="noStrike" kern="0" cap="none" spc="0" normalizeH="0" baseline="0" noProof="0" dirty="0" err="1" smtClean="0">
                <a:ln>
                  <a:noFill/>
                </a:ln>
                <a:solidFill>
                  <a:schemeClr val="tx1"/>
                </a:solidFill>
                <a:effectLst/>
                <a:uLnTx/>
                <a:uFillTx/>
                <a:latin typeface="+mn-lt"/>
                <a:ea typeface="ＭＳ Ｐゴシック" charset="-128"/>
                <a:cs typeface="ＭＳ Ｐゴシック" charset="-128"/>
              </a:rPr>
              <a:t>wordline</a:t>
            </a: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 and one </a:t>
            </a:r>
            <a:r>
              <a:rPr kumimoji="0" lang="en-US" sz="1800" b="0" i="0" u="none" strike="noStrike" kern="0" cap="none" spc="0" normalizeH="0" baseline="0" noProof="0" dirty="0" err="1" smtClean="0">
                <a:ln>
                  <a:noFill/>
                </a:ln>
                <a:solidFill>
                  <a:schemeClr val="tx1"/>
                </a:solidFill>
                <a:effectLst/>
                <a:uLnTx/>
                <a:uFillTx/>
                <a:latin typeface="+mn-lt"/>
                <a:ea typeface="ＭＳ Ｐゴシック" charset="-128"/>
                <a:cs typeface="ＭＳ Ｐゴシック" charset="-128"/>
              </a:rPr>
              <a:t>bitline</a:t>
            </a: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a:t>
            </a:r>
          </a:p>
        </p:txBody>
      </p:sp>
    </p:spTree>
    <p:extLst>
      <p:ext uri="{BB962C8B-B14F-4D97-AF65-F5344CB8AC3E}">
        <p14:creationId xmlns:p14="http://schemas.microsoft.com/office/powerpoint/2010/main" val="305573559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11"/>
          </p:nvPr>
        </p:nvSpPr>
        <p:spPr>
          <a:noFill/>
        </p:spPr>
        <p:txBody>
          <a:bodyPr/>
          <a:lstStyle/>
          <a:p>
            <a:r>
              <a:rPr lang="en-US" smtClean="0">
                <a:ea typeface="ＭＳ Ｐゴシック" charset="-128"/>
              </a:rPr>
              <a:t>NJIT   ECE 271   Dr. Serhiy Levkov</a:t>
            </a:r>
          </a:p>
        </p:txBody>
      </p:sp>
      <p:sp>
        <p:nvSpPr>
          <p:cNvPr id="13315" name="Slide Number Placeholder 5"/>
          <p:cNvSpPr>
            <a:spLocks noGrp="1"/>
          </p:cNvSpPr>
          <p:nvPr>
            <p:ph type="sldNum" sz="quarter" idx="12"/>
          </p:nvPr>
        </p:nvSpPr>
        <p:spPr>
          <a:noFill/>
        </p:spPr>
        <p:txBody>
          <a:bodyPr/>
          <a:lstStyle/>
          <a:p>
            <a:r>
              <a:rPr lang="en-US" smtClean="0"/>
              <a:t>Topic 9 </a:t>
            </a:r>
            <a:r>
              <a:rPr lang="en-US" b="1" smtClean="0"/>
              <a:t>- </a:t>
            </a:r>
            <a:fld id="{DF1A8520-A7F7-4664-84C0-E7EB8DAA9163}" type="slidenum">
              <a:rPr lang="en-US" b="1" smtClean="0"/>
              <a:pPr/>
              <a:t>82</a:t>
            </a:fld>
            <a:endParaRPr lang="en-US" b="1" smtClean="0"/>
          </a:p>
        </p:txBody>
      </p:sp>
      <p:sp>
        <p:nvSpPr>
          <p:cNvPr id="13316" name="Rectangle 2"/>
          <p:cNvSpPr>
            <a:spLocks noGrp="1" noChangeArrowheads="1"/>
          </p:cNvSpPr>
          <p:nvPr>
            <p:ph type="title"/>
          </p:nvPr>
        </p:nvSpPr>
        <p:spPr>
          <a:xfrm>
            <a:off x="685800" y="0"/>
            <a:ext cx="7772400" cy="838200"/>
          </a:xfrm>
        </p:spPr>
        <p:txBody>
          <a:bodyPr/>
          <a:lstStyle/>
          <a:p>
            <a:pPr eaLnBrk="1" hangingPunct="1"/>
            <a:r>
              <a:rPr lang="en-US" dirty="0" smtClean="0"/>
              <a:t>Memory Chip Organization</a:t>
            </a:r>
          </a:p>
        </p:txBody>
      </p:sp>
      <p:sp>
        <p:nvSpPr>
          <p:cNvPr id="13317" name="Rectangle 3"/>
          <p:cNvSpPr>
            <a:spLocks noGrp="1" noChangeArrowheads="1"/>
          </p:cNvSpPr>
          <p:nvPr>
            <p:ph type="body" idx="1"/>
          </p:nvPr>
        </p:nvSpPr>
        <p:spPr>
          <a:xfrm>
            <a:off x="3810000" y="2057400"/>
            <a:ext cx="5181600" cy="4572000"/>
          </a:xfrm>
        </p:spPr>
        <p:txBody>
          <a:bodyPr/>
          <a:lstStyle/>
          <a:p>
            <a:pPr eaLnBrk="1" hangingPunct="1">
              <a:lnSpc>
                <a:spcPct val="90000"/>
              </a:lnSpc>
            </a:pPr>
            <a:r>
              <a:rPr lang="en-US" sz="1800" dirty="0" smtClean="0"/>
              <a:t>Activation of one of the </a:t>
            </a:r>
            <a:r>
              <a:rPr lang="en-US" sz="1800" dirty="0" err="1" smtClean="0"/>
              <a:t>woldlines</a:t>
            </a:r>
            <a:r>
              <a:rPr lang="en-US" sz="1800" dirty="0" smtClean="0"/>
              <a:t> is done by row address decoder that raises the voltage of the line, whose address is at decoder's input.</a:t>
            </a:r>
          </a:p>
          <a:p>
            <a:pPr eaLnBrk="1" hangingPunct="1">
              <a:lnSpc>
                <a:spcPct val="90000"/>
              </a:lnSpc>
            </a:pPr>
            <a:r>
              <a:rPr lang="en-US" sz="1800" dirty="0" smtClean="0"/>
              <a:t>When </a:t>
            </a:r>
            <a:r>
              <a:rPr lang="en-US" sz="1800" i="1" dirty="0" err="1" smtClean="0"/>
              <a:t>K</a:t>
            </a:r>
            <a:r>
              <a:rPr lang="en-US" sz="1800" dirty="0" err="1" smtClean="0"/>
              <a:t>th</a:t>
            </a:r>
            <a:r>
              <a:rPr lang="en-US" sz="1800" dirty="0" smtClean="0"/>
              <a:t> row (word) is selected, all 2</a:t>
            </a:r>
            <a:r>
              <a:rPr lang="en-US" sz="1800" baseline="30000" dirty="0" smtClean="0"/>
              <a:t>N </a:t>
            </a:r>
            <a:r>
              <a:rPr lang="en-US" sz="1800" dirty="0" smtClean="0"/>
              <a:t>cells provide their content to the respective bit lines and their voltage will be changed by a small amount. </a:t>
            </a:r>
          </a:p>
          <a:p>
            <a:pPr eaLnBrk="1" hangingPunct="1">
              <a:lnSpc>
                <a:spcPct val="90000"/>
              </a:lnSpc>
            </a:pPr>
            <a:r>
              <a:rPr lang="en-US" sz="1800" dirty="0" smtClean="0"/>
              <a:t>It will be amplified in the sense amplifier and the normal digital word (combination of bits) will enter into the column decoder.</a:t>
            </a:r>
          </a:p>
          <a:p>
            <a:pPr eaLnBrk="1" hangingPunct="1">
              <a:lnSpc>
                <a:spcPct val="90000"/>
              </a:lnSpc>
            </a:pPr>
            <a:r>
              <a:rPr lang="en-US" sz="1800" dirty="0" smtClean="0"/>
              <a:t> </a:t>
            </a:r>
          </a:p>
        </p:txBody>
      </p:sp>
      <p:pic>
        <p:nvPicPr>
          <p:cNvPr id="13318" name="Picture 4" descr="jae20990_0802"/>
          <p:cNvPicPr>
            <a:picLocks noChangeAspect="1" noChangeArrowheads="1"/>
          </p:cNvPicPr>
          <p:nvPr/>
        </p:nvPicPr>
        <p:blipFill>
          <a:blip r:embed="rId2">
            <a:lum bright="-30000" contrast="60000"/>
          </a:blip>
          <a:srcRect/>
          <a:stretch>
            <a:fillRect/>
          </a:stretch>
        </p:blipFill>
        <p:spPr bwMode="auto">
          <a:xfrm>
            <a:off x="152400" y="2355791"/>
            <a:ext cx="3657600" cy="3883209"/>
          </a:xfrm>
          <a:prstGeom prst="rect">
            <a:avLst/>
          </a:prstGeom>
          <a:noFill/>
          <a:ln w="9525">
            <a:noFill/>
            <a:miter lim="800000"/>
            <a:headEnd/>
            <a:tailEnd/>
          </a:ln>
        </p:spPr>
      </p:pic>
      <p:sp>
        <p:nvSpPr>
          <p:cNvPr id="7" name="Rectangle 3"/>
          <p:cNvSpPr txBox="1">
            <a:spLocks noChangeArrowheads="1"/>
          </p:cNvSpPr>
          <p:nvPr/>
        </p:nvSpPr>
        <p:spPr bwMode="auto">
          <a:xfrm>
            <a:off x="152400" y="762000"/>
            <a:ext cx="8839200" cy="137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The memory usually is organized in a square (or</a:t>
            </a:r>
            <a:r>
              <a:rPr kumimoji="0" lang="en-US" sz="1800" b="0" i="0" u="none" strike="noStrike" kern="0" cap="none" spc="0" normalizeH="0" noProof="0" dirty="0" smtClean="0">
                <a:ln>
                  <a:noFill/>
                </a:ln>
                <a:solidFill>
                  <a:schemeClr val="tx1"/>
                </a:solidFill>
                <a:effectLst/>
                <a:uLnTx/>
                <a:uFillTx/>
                <a:latin typeface="+mn-lt"/>
                <a:ea typeface="ＭＳ Ｐゴシック" charset="-128"/>
                <a:cs typeface="ＭＳ Ｐゴシック" charset="-128"/>
              </a:rPr>
              <a:t> nearly) matrix of storage cells.</a:t>
            </a:r>
          </a:p>
          <a:p>
            <a:pPr marL="342900" lvl="0" indent="-342900" eaLnBrk="1" hangingPunct="1">
              <a:lnSpc>
                <a:spcPct val="90000"/>
              </a:lnSpc>
              <a:spcBef>
                <a:spcPct val="20000"/>
              </a:spcBef>
              <a:buFontTx/>
              <a:buChar char="•"/>
            </a:pPr>
            <a:r>
              <a:rPr lang="en-US" sz="1800" kern="0" baseline="0" dirty="0" smtClean="0">
                <a:latin typeface="+mn-lt"/>
                <a:cs typeface="ＭＳ Ｐゴシック" charset="-128"/>
              </a:rPr>
              <a:t>The matrix has </a:t>
            </a:r>
            <a:r>
              <a:rPr lang="en-US" sz="1800" dirty="0" smtClean="0"/>
              <a:t>2</a:t>
            </a:r>
            <a:r>
              <a:rPr lang="en-US" sz="1800" baseline="30000" dirty="0" smtClean="0"/>
              <a:t>M</a:t>
            </a:r>
            <a:r>
              <a:rPr lang="en-US" sz="1800" kern="0" dirty="0" smtClean="0">
                <a:latin typeface="+mn-lt"/>
              </a:rPr>
              <a:t> rows and </a:t>
            </a:r>
            <a:r>
              <a:rPr lang="en-US" sz="1800" dirty="0" smtClean="0"/>
              <a:t>2</a:t>
            </a:r>
            <a:r>
              <a:rPr lang="en-US" sz="1800" baseline="30000" dirty="0" smtClean="0"/>
              <a:t>N </a:t>
            </a: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columns for a total of </a:t>
            </a:r>
            <a:r>
              <a:rPr lang="en-US" sz="1800" dirty="0" smtClean="0"/>
              <a:t>2</a:t>
            </a:r>
            <a:r>
              <a:rPr lang="en-US" sz="1800" baseline="30000" dirty="0" smtClean="0"/>
              <a:t>M+N</a:t>
            </a:r>
            <a:r>
              <a:rPr lang="en-US" sz="1800" kern="0" dirty="0" smtClean="0">
                <a:latin typeface="+mn-lt"/>
              </a:rPr>
              <a:t> </a:t>
            </a: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cells that store </a:t>
            </a:r>
            <a:r>
              <a:rPr lang="en-US" sz="1800" dirty="0" smtClean="0"/>
              <a:t>2</a:t>
            </a:r>
            <a:r>
              <a:rPr lang="en-US" sz="1800" baseline="30000" dirty="0" smtClean="0"/>
              <a:t>M+N</a:t>
            </a: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 bits</a:t>
            </a:r>
          </a:p>
          <a:p>
            <a:pPr marL="342900" lvl="0" indent="-342900" eaLnBrk="1" hangingPunct="1">
              <a:lnSpc>
                <a:spcPct val="90000"/>
              </a:lnSpc>
              <a:spcBef>
                <a:spcPct val="20000"/>
              </a:spcBef>
              <a:buFontTx/>
              <a:buChar char="•"/>
            </a:pPr>
            <a:r>
              <a:rPr lang="en-US" sz="1800" kern="0" dirty="0" smtClean="0">
                <a:latin typeface="+mn-lt"/>
                <a:cs typeface="ＭＳ Ｐゴシック" charset="-128"/>
              </a:rPr>
              <a:t>Each cell is tied to one of the </a:t>
            </a:r>
            <a:r>
              <a:rPr lang="en-US" sz="1800" dirty="0" smtClean="0"/>
              <a:t>2</a:t>
            </a:r>
            <a:r>
              <a:rPr lang="en-US" sz="1800" baseline="30000" dirty="0" smtClean="0"/>
              <a:t>M  </a:t>
            </a:r>
            <a:r>
              <a:rPr lang="en-US" sz="1800" kern="0" dirty="0" smtClean="0">
                <a:latin typeface="+mn-lt"/>
                <a:cs typeface="ＭＳ Ｐゴシック" charset="-128"/>
              </a:rPr>
              <a:t>row (word)-lines and to one of the </a:t>
            </a:r>
            <a:r>
              <a:rPr lang="en-US" sz="1800" dirty="0" smtClean="0"/>
              <a:t>2</a:t>
            </a:r>
            <a:r>
              <a:rPr lang="en-US" sz="1800" baseline="30000" dirty="0" smtClean="0"/>
              <a:t>N </a:t>
            </a:r>
            <a:r>
              <a:rPr lang="en-US" sz="1800" kern="0" dirty="0" smtClean="0">
                <a:latin typeface="+mn-lt"/>
                <a:cs typeface="ＭＳ Ｐゴシック" charset="-128"/>
              </a:rPr>
              <a:t>digit (bit) lines.  </a:t>
            </a:r>
            <a:endPar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endParaRPr>
          </a:p>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A particular cell is selected by activating one </a:t>
            </a:r>
            <a:r>
              <a:rPr kumimoji="0" lang="en-US" sz="1800" b="0" i="0" u="none" strike="noStrike" kern="0" cap="none" spc="0" normalizeH="0" baseline="0" noProof="0" dirty="0" err="1" smtClean="0">
                <a:ln>
                  <a:noFill/>
                </a:ln>
                <a:solidFill>
                  <a:schemeClr val="tx1"/>
                </a:solidFill>
                <a:effectLst/>
                <a:uLnTx/>
                <a:uFillTx/>
                <a:latin typeface="+mn-lt"/>
                <a:ea typeface="ＭＳ Ｐゴシック" charset="-128"/>
                <a:cs typeface="ＭＳ Ｐゴシック" charset="-128"/>
              </a:rPr>
              <a:t>wordline</a:t>
            </a: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 and one </a:t>
            </a:r>
            <a:r>
              <a:rPr kumimoji="0" lang="en-US" sz="1800" b="0" i="0" u="none" strike="noStrike" kern="0" cap="none" spc="0" normalizeH="0" baseline="0" noProof="0" dirty="0" err="1" smtClean="0">
                <a:ln>
                  <a:noFill/>
                </a:ln>
                <a:solidFill>
                  <a:schemeClr val="tx1"/>
                </a:solidFill>
                <a:effectLst/>
                <a:uLnTx/>
                <a:uFillTx/>
                <a:latin typeface="+mn-lt"/>
                <a:ea typeface="ＭＳ Ｐゴシック" charset="-128"/>
                <a:cs typeface="ＭＳ Ｐゴシック" charset="-128"/>
              </a:rPr>
              <a:t>bitline</a:t>
            </a: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a:t>
            </a:r>
          </a:p>
        </p:txBody>
      </p:sp>
    </p:spTree>
    <p:extLst>
      <p:ext uri="{BB962C8B-B14F-4D97-AF65-F5344CB8AC3E}">
        <p14:creationId xmlns:p14="http://schemas.microsoft.com/office/powerpoint/2010/main" val="374208750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11"/>
          </p:nvPr>
        </p:nvSpPr>
        <p:spPr>
          <a:noFill/>
        </p:spPr>
        <p:txBody>
          <a:bodyPr/>
          <a:lstStyle/>
          <a:p>
            <a:r>
              <a:rPr lang="en-US" smtClean="0">
                <a:ea typeface="ＭＳ Ｐゴシック" charset="-128"/>
              </a:rPr>
              <a:t>NJIT   ECE 271   Dr. Serhiy Levkov</a:t>
            </a:r>
          </a:p>
        </p:txBody>
      </p:sp>
      <p:sp>
        <p:nvSpPr>
          <p:cNvPr id="13315" name="Slide Number Placeholder 5"/>
          <p:cNvSpPr>
            <a:spLocks noGrp="1"/>
          </p:cNvSpPr>
          <p:nvPr>
            <p:ph type="sldNum" sz="quarter" idx="12"/>
          </p:nvPr>
        </p:nvSpPr>
        <p:spPr>
          <a:noFill/>
        </p:spPr>
        <p:txBody>
          <a:bodyPr/>
          <a:lstStyle/>
          <a:p>
            <a:r>
              <a:rPr lang="en-US" smtClean="0"/>
              <a:t>Topic 9 </a:t>
            </a:r>
            <a:r>
              <a:rPr lang="en-US" b="1" smtClean="0"/>
              <a:t>- </a:t>
            </a:r>
            <a:fld id="{DF1A8520-A7F7-4664-84C0-E7EB8DAA9163}" type="slidenum">
              <a:rPr lang="en-US" b="1" smtClean="0"/>
              <a:pPr/>
              <a:t>83</a:t>
            </a:fld>
            <a:endParaRPr lang="en-US" b="1" smtClean="0"/>
          </a:p>
        </p:txBody>
      </p:sp>
      <p:sp>
        <p:nvSpPr>
          <p:cNvPr id="13316" name="Rectangle 2"/>
          <p:cNvSpPr>
            <a:spLocks noGrp="1" noChangeArrowheads="1"/>
          </p:cNvSpPr>
          <p:nvPr>
            <p:ph type="title"/>
          </p:nvPr>
        </p:nvSpPr>
        <p:spPr>
          <a:xfrm>
            <a:off x="685800" y="0"/>
            <a:ext cx="7772400" cy="838200"/>
          </a:xfrm>
        </p:spPr>
        <p:txBody>
          <a:bodyPr/>
          <a:lstStyle/>
          <a:p>
            <a:pPr eaLnBrk="1" hangingPunct="1"/>
            <a:r>
              <a:rPr lang="en-US" dirty="0" smtClean="0"/>
              <a:t>Memory Chip Organization</a:t>
            </a:r>
          </a:p>
        </p:txBody>
      </p:sp>
      <p:sp>
        <p:nvSpPr>
          <p:cNvPr id="13317" name="Rectangle 3"/>
          <p:cNvSpPr>
            <a:spLocks noGrp="1" noChangeArrowheads="1"/>
          </p:cNvSpPr>
          <p:nvPr>
            <p:ph type="body" idx="1"/>
          </p:nvPr>
        </p:nvSpPr>
        <p:spPr>
          <a:xfrm>
            <a:off x="3810000" y="2057400"/>
            <a:ext cx="5181600" cy="4572000"/>
          </a:xfrm>
        </p:spPr>
        <p:txBody>
          <a:bodyPr/>
          <a:lstStyle/>
          <a:p>
            <a:pPr eaLnBrk="1" hangingPunct="1">
              <a:lnSpc>
                <a:spcPct val="90000"/>
              </a:lnSpc>
            </a:pPr>
            <a:r>
              <a:rPr lang="en-US" sz="1800" dirty="0" smtClean="0"/>
              <a:t>Activation of one of the </a:t>
            </a:r>
            <a:r>
              <a:rPr lang="en-US" sz="1800" dirty="0" err="1" smtClean="0"/>
              <a:t>woldlines</a:t>
            </a:r>
            <a:r>
              <a:rPr lang="en-US" sz="1800" dirty="0" smtClean="0"/>
              <a:t> is done by row address decoder that raises the voltage of the line, whose address is at decoder's input.</a:t>
            </a:r>
          </a:p>
          <a:p>
            <a:pPr eaLnBrk="1" hangingPunct="1">
              <a:lnSpc>
                <a:spcPct val="90000"/>
              </a:lnSpc>
            </a:pPr>
            <a:r>
              <a:rPr lang="en-US" sz="1800" dirty="0" smtClean="0"/>
              <a:t>When </a:t>
            </a:r>
            <a:r>
              <a:rPr lang="en-US" sz="1800" i="1" dirty="0" err="1" smtClean="0"/>
              <a:t>K</a:t>
            </a:r>
            <a:r>
              <a:rPr lang="en-US" sz="1800" dirty="0" err="1" smtClean="0"/>
              <a:t>th</a:t>
            </a:r>
            <a:r>
              <a:rPr lang="en-US" sz="1800" dirty="0" smtClean="0"/>
              <a:t> row (word) is selected, all 2</a:t>
            </a:r>
            <a:r>
              <a:rPr lang="en-US" sz="1800" baseline="30000" dirty="0" smtClean="0"/>
              <a:t>N </a:t>
            </a:r>
            <a:r>
              <a:rPr lang="en-US" sz="1800" dirty="0" smtClean="0"/>
              <a:t>cells provide their content to the respective bit lines and their voltage will be changed by a small amount. </a:t>
            </a:r>
          </a:p>
          <a:p>
            <a:pPr eaLnBrk="1" hangingPunct="1">
              <a:lnSpc>
                <a:spcPct val="90000"/>
              </a:lnSpc>
            </a:pPr>
            <a:r>
              <a:rPr lang="en-US" sz="1800" dirty="0" smtClean="0"/>
              <a:t>It will be amplified in the sense amplifier and the normal digital word (combination of bits) will enter into the column decoder.</a:t>
            </a:r>
          </a:p>
          <a:p>
            <a:pPr eaLnBrk="1" hangingPunct="1">
              <a:lnSpc>
                <a:spcPct val="90000"/>
              </a:lnSpc>
            </a:pPr>
            <a:r>
              <a:rPr lang="en-US" sz="1800" dirty="0" smtClean="0"/>
              <a:t> The column decoder selects a signal of a column whose </a:t>
            </a:r>
            <a:r>
              <a:rPr lang="en-US" sz="1800" i="1" dirty="0" err="1" smtClean="0"/>
              <a:t>N</a:t>
            </a:r>
            <a:r>
              <a:rPr lang="en-US" sz="1800" dirty="0" err="1" smtClean="0"/>
              <a:t>bit</a:t>
            </a:r>
            <a:r>
              <a:rPr lang="en-US" sz="1800" dirty="0" smtClean="0"/>
              <a:t> address is applied to the decoder’s input.</a:t>
            </a:r>
          </a:p>
          <a:p>
            <a:pPr eaLnBrk="1" hangingPunct="1">
              <a:lnSpc>
                <a:spcPct val="90000"/>
              </a:lnSpc>
            </a:pPr>
            <a:r>
              <a:rPr lang="en-US" sz="1800" dirty="0" smtClean="0"/>
              <a:t>That signal will appear on the data out line.</a:t>
            </a:r>
          </a:p>
        </p:txBody>
      </p:sp>
      <p:pic>
        <p:nvPicPr>
          <p:cNvPr id="13318" name="Picture 4" descr="jae20990_0802"/>
          <p:cNvPicPr>
            <a:picLocks noChangeAspect="1" noChangeArrowheads="1"/>
          </p:cNvPicPr>
          <p:nvPr/>
        </p:nvPicPr>
        <p:blipFill>
          <a:blip r:embed="rId2">
            <a:lum bright="-30000" contrast="60000"/>
          </a:blip>
          <a:srcRect/>
          <a:stretch>
            <a:fillRect/>
          </a:stretch>
        </p:blipFill>
        <p:spPr bwMode="auto">
          <a:xfrm>
            <a:off x="152400" y="2355791"/>
            <a:ext cx="3657600" cy="3883209"/>
          </a:xfrm>
          <a:prstGeom prst="rect">
            <a:avLst/>
          </a:prstGeom>
          <a:noFill/>
          <a:ln w="9525">
            <a:noFill/>
            <a:miter lim="800000"/>
            <a:headEnd/>
            <a:tailEnd/>
          </a:ln>
        </p:spPr>
      </p:pic>
      <p:sp>
        <p:nvSpPr>
          <p:cNvPr id="7" name="Rectangle 3"/>
          <p:cNvSpPr txBox="1">
            <a:spLocks noChangeArrowheads="1"/>
          </p:cNvSpPr>
          <p:nvPr/>
        </p:nvSpPr>
        <p:spPr bwMode="auto">
          <a:xfrm>
            <a:off x="152400" y="762000"/>
            <a:ext cx="8839200" cy="137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The memory usually is organized in a square (or</a:t>
            </a:r>
            <a:r>
              <a:rPr kumimoji="0" lang="en-US" sz="1800" b="0" i="0" u="none" strike="noStrike" kern="0" cap="none" spc="0" normalizeH="0" noProof="0" dirty="0" smtClean="0">
                <a:ln>
                  <a:noFill/>
                </a:ln>
                <a:solidFill>
                  <a:schemeClr val="tx1"/>
                </a:solidFill>
                <a:effectLst/>
                <a:uLnTx/>
                <a:uFillTx/>
                <a:latin typeface="+mn-lt"/>
                <a:ea typeface="ＭＳ Ｐゴシック" charset="-128"/>
                <a:cs typeface="ＭＳ Ｐゴシック" charset="-128"/>
              </a:rPr>
              <a:t> nearly) matrix of storage cells.</a:t>
            </a:r>
          </a:p>
          <a:p>
            <a:pPr marL="342900" lvl="0" indent="-342900" eaLnBrk="1" hangingPunct="1">
              <a:lnSpc>
                <a:spcPct val="90000"/>
              </a:lnSpc>
              <a:spcBef>
                <a:spcPct val="20000"/>
              </a:spcBef>
              <a:buFontTx/>
              <a:buChar char="•"/>
            </a:pPr>
            <a:r>
              <a:rPr lang="en-US" sz="1800" kern="0" baseline="0" dirty="0" smtClean="0">
                <a:latin typeface="+mn-lt"/>
                <a:cs typeface="ＭＳ Ｐゴシック" charset="-128"/>
              </a:rPr>
              <a:t>The matrix has </a:t>
            </a:r>
            <a:r>
              <a:rPr lang="en-US" sz="1800" dirty="0" smtClean="0"/>
              <a:t>2</a:t>
            </a:r>
            <a:r>
              <a:rPr lang="en-US" sz="1800" baseline="30000" dirty="0" smtClean="0"/>
              <a:t>M</a:t>
            </a:r>
            <a:r>
              <a:rPr lang="en-US" sz="1800" kern="0" dirty="0" smtClean="0">
                <a:latin typeface="+mn-lt"/>
              </a:rPr>
              <a:t> rows and </a:t>
            </a:r>
            <a:r>
              <a:rPr lang="en-US" sz="1800" dirty="0" smtClean="0"/>
              <a:t>2</a:t>
            </a:r>
            <a:r>
              <a:rPr lang="en-US" sz="1800" baseline="30000" dirty="0" smtClean="0"/>
              <a:t>N </a:t>
            </a: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columns for a total of </a:t>
            </a:r>
            <a:r>
              <a:rPr lang="en-US" sz="1800" dirty="0" smtClean="0"/>
              <a:t>2</a:t>
            </a:r>
            <a:r>
              <a:rPr lang="en-US" sz="1800" baseline="30000" dirty="0" smtClean="0"/>
              <a:t>M+N</a:t>
            </a:r>
            <a:r>
              <a:rPr lang="en-US" sz="1800" kern="0" dirty="0" smtClean="0">
                <a:latin typeface="+mn-lt"/>
              </a:rPr>
              <a:t> </a:t>
            </a: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cells that store </a:t>
            </a:r>
            <a:r>
              <a:rPr lang="en-US" sz="1800" dirty="0" smtClean="0"/>
              <a:t>2</a:t>
            </a:r>
            <a:r>
              <a:rPr lang="en-US" sz="1800" baseline="30000" dirty="0" smtClean="0"/>
              <a:t>M+N</a:t>
            </a: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 bits</a:t>
            </a:r>
          </a:p>
          <a:p>
            <a:pPr marL="342900" lvl="0" indent="-342900" eaLnBrk="1" hangingPunct="1">
              <a:lnSpc>
                <a:spcPct val="90000"/>
              </a:lnSpc>
              <a:spcBef>
                <a:spcPct val="20000"/>
              </a:spcBef>
              <a:buFontTx/>
              <a:buChar char="•"/>
            </a:pPr>
            <a:r>
              <a:rPr lang="en-US" sz="1800" kern="0" dirty="0" smtClean="0">
                <a:latin typeface="+mn-lt"/>
                <a:cs typeface="ＭＳ Ｐゴシック" charset="-128"/>
              </a:rPr>
              <a:t>Each cell is tied to one of the </a:t>
            </a:r>
            <a:r>
              <a:rPr lang="en-US" sz="1800" dirty="0" smtClean="0"/>
              <a:t>2</a:t>
            </a:r>
            <a:r>
              <a:rPr lang="en-US" sz="1800" baseline="30000" dirty="0" smtClean="0"/>
              <a:t>M  </a:t>
            </a:r>
            <a:r>
              <a:rPr lang="en-US" sz="1800" kern="0" dirty="0" smtClean="0">
                <a:latin typeface="+mn-lt"/>
                <a:cs typeface="ＭＳ Ｐゴシック" charset="-128"/>
              </a:rPr>
              <a:t>row (word)-lines and to one of the </a:t>
            </a:r>
            <a:r>
              <a:rPr lang="en-US" sz="1800" dirty="0" smtClean="0"/>
              <a:t>2</a:t>
            </a:r>
            <a:r>
              <a:rPr lang="en-US" sz="1800" baseline="30000" dirty="0" smtClean="0"/>
              <a:t>N </a:t>
            </a:r>
            <a:r>
              <a:rPr lang="en-US" sz="1800" kern="0" dirty="0" smtClean="0">
                <a:latin typeface="+mn-lt"/>
                <a:cs typeface="ＭＳ Ｐゴシック" charset="-128"/>
              </a:rPr>
              <a:t>digit (bit) lines.  </a:t>
            </a:r>
            <a:endPar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endParaRPr>
          </a:p>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A particular cell is selected by activating one </a:t>
            </a:r>
            <a:r>
              <a:rPr kumimoji="0" lang="en-US" sz="1800" b="0" i="0" u="none" strike="noStrike" kern="0" cap="none" spc="0" normalizeH="0" baseline="0" noProof="0" dirty="0" err="1" smtClean="0">
                <a:ln>
                  <a:noFill/>
                </a:ln>
                <a:solidFill>
                  <a:schemeClr val="tx1"/>
                </a:solidFill>
                <a:effectLst/>
                <a:uLnTx/>
                <a:uFillTx/>
                <a:latin typeface="+mn-lt"/>
                <a:ea typeface="ＭＳ Ｐゴシック" charset="-128"/>
                <a:cs typeface="ＭＳ Ｐゴシック" charset="-128"/>
              </a:rPr>
              <a:t>wordline</a:t>
            </a: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 and one </a:t>
            </a:r>
            <a:r>
              <a:rPr kumimoji="0" lang="en-US" sz="1800" b="0" i="0" u="none" strike="noStrike" kern="0" cap="none" spc="0" normalizeH="0" baseline="0" noProof="0" dirty="0" err="1" smtClean="0">
                <a:ln>
                  <a:noFill/>
                </a:ln>
                <a:solidFill>
                  <a:schemeClr val="tx1"/>
                </a:solidFill>
                <a:effectLst/>
                <a:uLnTx/>
                <a:uFillTx/>
                <a:latin typeface="+mn-lt"/>
                <a:ea typeface="ＭＳ Ｐゴシック" charset="-128"/>
                <a:cs typeface="ＭＳ Ｐゴシック" charset="-128"/>
              </a:rPr>
              <a:t>bitline</a:t>
            </a: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11"/>
          </p:nvPr>
        </p:nvSpPr>
        <p:spPr>
          <a:noFill/>
        </p:spPr>
        <p:txBody>
          <a:bodyPr/>
          <a:lstStyle/>
          <a:p>
            <a:r>
              <a:rPr lang="en-US" smtClean="0">
                <a:ea typeface="ＭＳ Ｐゴシック" charset="-128"/>
              </a:rPr>
              <a:t>NJIT   ECE 271   Dr. Serhiy Levkov</a:t>
            </a:r>
          </a:p>
        </p:txBody>
      </p:sp>
      <p:sp>
        <p:nvSpPr>
          <p:cNvPr id="13315" name="Slide Number Placeholder 5"/>
          <p:cNvSpPr>
            <a:spLocks noGrp="1"/>
          </p:cNvSpPr>
          <p:nvPr>
            <p:ph type="sldNum" sz="quarter" idx="12"/>
          </p:nvPr>
        </p:nvSpPr>
        <p:spPr>
          <a:noFill/>
        </p:spPr>
        <p:txBody>
          <a:bodyPr/>
          <a:lstStyle/>
          <a:p>
            <a:r>
              <a:rPr lang="en-US" smtClean="0"/>
              <a:t>Topic 9 </a:t>
            </a:r>
            <a:r>
              <a:rPr lang="en-US" b="1" smtClean="0"/>
              <a:t>- </a:t>
            </a:r>
            <a:fld id="{DF1A8520-A7F7-4664-84C0-E7EB8DAA9163}" type="slidenum">
              <a:rPr lang="en-US" b="1" smtClean="0"/>
              <a:pPr/>
              <a:t>84</a:t>
            </a:fld>
            <a:endParaRPr lang="en-US" b="1" smtClean="0"/>
          </a:p>
        </p:txBody>
      </p:sp>
      <p:sp>
        <p:nvSpPr>
          <p:cNvPr id="13316" name="Rectangle 2"/>
          <p:cNvSpPr>
            <a:spLocks noGrp="1" noChangeArrowheads="1"/>
          </p:cNvSpPr>
          <p:nvPr>
            <p:ph type="title"/>
          </p:nvPr>
        </p:nvSpPr>
        <p:spPr>
          <a:xfrm>
            <a:off x="685800" y="0"/>
            <a:ext cx="7772400" cy="838200"/>
          </a:xfrm>
        </p:spPr>
        <p:txBody>
          <a:bodyPr/>
          <a:lstStyle/>
          <a:p>
            <a:pPr eaLnBrk="1" hangingPunct="1"/>
            <a:r>
              <a:rPr lang="en-US" dirty="0" smtClean="0"/>
              <a:t>Memory Chip Organization</a:t>
            </a:r>
          </a:p>
        </p:txBody>
      </p:sp>
      <p:sp>
        <p:nvSpPr>
          <p:cNvPr id="13317" name="Rectangle 3"/>
          <p:cNvSpPr>
            <a:spLocks noGrp="1" noChangeArrowheads="1"/>
          </p:cNvSpPr>
          <p:nvPr>
            <p:ph type="body" idx="1"/>
          </p:nvPr>
        </p:nvSpPr>
        <p:spPr>
          <a:xfrm>
            <a:off x="3810000" y="2057400"/>
            <a:ext cx="5181600" cy="4572000"/>
          </a:xfrm>
        </p:spPr>
        <p:txBody>
          <a:bodyPr/>
          <a:lstStyle/>
          <a:p>
            <a:pPr eaLnBrk="1" hangingPunct="1">
              <a:lnSpc>
                <a:spcPct val="90000"/>
              </a:lnSpc>
            </a:pPr>
            <a:r>
              <a:rPr lang="en-US" sz="1800" dirty="0" smtClean="0"/>
              <a:t>Activation of one of the </a:t>
            </a:r>
            <a:r>
              <a:rPr lang="en-US" sz="1800" dirty="0" err="1" smtClean="0"/>
              <a:t>woldlines</a:t>
            </a:r>
            <a:r>
              <a:rPr lang="en-US" sz="1800" dirty="0" smtClean="0"/>
              <a:t> is done by row address decoder that raises the voltage of the line, whose address is at decoder's input.</a:t>
            </a:r>
          </a:p>
          <a:p>
            <a:pPr eaLnBrk="1" hangingPunct="1">
              <a:lnSpc>
                <a:spcPct val="90000"/>
              </a:lnSpc>
            </a:pPr>
            <a:r>
              <a:rPr lang="en-US" sz="1800" dirty="0" smtClean="0"/>
              <a:t>When </a:t>
            </a:r>
            <a:r>
              <a:rPr lang="en-US" sz="1800" i="1" dirty="0" err="1" smtClean="0"/>
              <a:t>K</a:t>
            </a:r>
            <a:r>
              <a:rPr lang="en-US" sz="1800" dirty="0" err="1" smtClean="0"/>
              <a:t>th</a:t>
            </a:r>
            <a:r>
              <a:rPr lang="en-US" sz="1800" dirty="0" smtClean="0"/>
              <a:t> row (word) is selected, all 2</a:t>
            </a:r>
            <a:r>
              <a:rPr lang="en-US" sz="1800" baseline="30000" dirty="0" smtClean="0"/>
              <a:t>N </a:t>
            </a:r>
            <a:r>
              <a:rPr lang="en-US" sz="1800" dirty="0" smtClean="0"/>
              <a:t>cells provide their content to the respective bit lines and their voltage will be changed by a small amount. </a:t>
            </a:r>
          </a:p>
          <a:p>
            <a:pPr eaLnBrk="1" hangingPunct="1">
              <a:lnSpc>
                <a:spcPct val="90000"/>
              </a:lnSpc>
            </a:pPr>
            <a:r>
              <a:rPr lang="en-US" sz="1800" dirty="0" smtClean="0"/>
              <a:t>It will be amplified in the sense amplifier and the normal digital word (combination of bits) will enter into the column decoder.</a:t>
            </a:r>
          </a:p>
          <a:p>
            <a:pPr eaLnBrk="1" hangingPunct="1">
              <a:lnSpc>
                <a:spcPct val="90000"/>
              </a:lnSpc>
            </a:pPr>
            <a:r>
              <a:rPr lang="en-US" sz="1800" dirty="0" smtClean="0"/>
              <a:t> The column decoder selects a signal of a column whose </a:t>
            </a:r>
            <a:r>
              <a:rPr lang="en-US" sz="1800" i="1" dirty="0" err="1" smtClean="0"/>
              <a:t>N</a:t>
            </a:r>
            <a:r>
              <a:rPr lang="en-US" sz="1800" dirty="0" err="1" smtClean="0"/>
              <a:t>bit</a:t>
            </a:r>
            <a:r>
              <a:rPr lang="en-US" sz="1800" dirty="0" smtClean="0"/>
              <a:t> address is applied to the decoder’s input.</a:t>
            </a:r>
          </a:p>
          <a:p>
            <a:pPr eaLnBrk="1" hangingPunct="1">
              <a:lnSpc>
                <a:spcPct val="90000"/>
              </a:lnSpc>
            </a:pPr>
            <a:r>
              <a:rPr lang="en-US" sz="1800" dirty="0" smtClean="0"/>
              <a:t>That signal will appear on the data out line.</a:t>
            </a:r>
          </a:p>
          <a:p>
            <a:pPr eaLnBrk="1" hangingPunct="1">
              <a:lnSpc>
                <a:spcPct val="90000"/>
              </a:lnSpc>
            </a:pPr>
            <a:r>
              <a:rPr lang="en-US" sz="1800" dirty="0" smtClean="0"/>
              <a:t>The matrix organization allows to shorten the length of address </a:t>
            </a:r>
            <a:r>
              <a:rPr lang="en-US" sz="1800" dirty="0" smtClean="0">
                <a:sym typeface="Wingdings" pitchFamily="2" charset="2"/>
              </a:rPr>
              <a:t> the length of bit/word lines  their resistance and capacitance  increase the speed of memory work. </a:t>
            </a:r>
            <a:r>
              <a:rPr lang="en-US" sz="1800" dirty="0" smtClean="0"/>
              <a:t>   </a:t>
            </a:r>
          </a:p>
        </p:txBody>
      </p:sp>
      <p:pic>
        <p:nvPicPr>
          <p:cNvPr id="13318" name="Picture 4" descr="jae20990_0802"/>
          <p:cNvPicPr>
            <a:picLocks noChangeAspect="1" noChangeArrowheads="1"/>
          </p:cNvPicPr>
          <p:nvPr/>
        </p:nvPicPr>
        <p:blipFill>
          <a:blip r:embed="rId2">
            <a:lum bright="-30000" contrast="60000"/>
          </a:blip>
          <a:srcRect/>
          <a:stretch>
            <a:fillRect/>
          </a:stretch>
        </p:blipFill>
        <p:spPr bwMode="auto">
          <a:xfrm>
            <a:off x="152400" y="2355791"/>
            <a:ext cx="3657600" cy="3883209"/>
          </a:xfrm>
          <a:prstGeom prst="rect">
            <a:avLst/>
          </a:prstGeom>
          <a:noFill/>
          <a:ln w="9525">
            <a:noFill/>
            <a:miter lim="800000"/>
            <a:headEnd/>
            <a:tailEnd/>
          </a:ln>
        </p:spPr>
      </p:pic>
      <p:sp>
        <p:nvSpPr>
          <p:cNvPr id="7" name="Rectangle 3"/>
          <p:cNvSpPr txBox="1">
            <a:spLocks noChangeArrowheads="1"/>
          </p:cNvSpPr>
          <p:nvPr/>
        </p:nvSpPr>
        <p:spPr bwMode="auto">
          <a:xfrm>
            <a:off x="152400" y="762000"/>
            <a:ext cx="8839200" cy="137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The memory usually is organized in a square (or</a:t>
            </a:r>
            <a:r>
              <a:rPr kumimoji="0" lang="en-US" sz="1800" b="0" i="0" u="none" strike="noStrike" kern="0" cap="none" spc="0" normalizeH="0" noProof="0" dirty="0" smtClean="0">
                <a:ln>
                  <a:noFill/>
                </a:ln>
                <a:solidFill>
                  <a:schemeClr val="tx1"/>
                </a:solidFill>
                <a:effectLst/>
                <a:uLnTx/>
                <a:uFillTx/>
                <a:latin typeface="+mn-lt"/>
                <a:ea typeface="ＭＳ Ｐゴシック" charset="-128"/>
                <a:cs typeface="ＭＳ Ｐゴシック" charset="-128"/>
              </a:rPr>
              <a:t> nearly) matrix of storage cells.</a:t>
            </a:r>
          </a:p>
          <a:p>
            <a:pPr marL="342900" lvl="0" indent="-342900" eaLnBrk="1" hangingPunct="1">
              <a:lnSpc>
                <a:spcPct val="90000"/>
              </a:lnSpc>
              <a:spcBef>
                <a:spcPct val="20000"/>
              </a:spcBef>
              <a:buFontTx/>
              <a:buChar char="•"/>
            </a:pPr>
            <a:r>
              <a:rPr lang="en-US" sz="1800" kern="0" baseline="0" dirty="0" smtClean="0">
                <a:latin typeface="+mn-lt"/>
                <a:cs typeface="ＭＳ Ｐゴシック" charset="-128"/>
              </a:rPr>
              <a:t>The matrix has </a:t>
            </a:r>
            <a:r>
              <a:rPr lang="en-US" sz="1800" dirty="0" smtClean="0"/>
              <a:t>2</a:t>
            </a:r>
            <a:r>
              <a:rPr lang="en-US" sz="1800" baseline="30000" dirty="0" smtClean="0"/>
              <a:t>M</a:t>
            </a:r>
            <a:r>
              <a:rPr lang="en-US" sz="1800" kern="0" dirty="0" smtClean="0">
                <a:latin typeface="+mn-lt"/>
              </a:rPr>
              <a:t> rows and </a:t>
            </a:r>
            <a:r>
              <a:rPr lang="en-US" sz="1800" dirty="0" smtClean="0"/>
              <a:t>2</a:t>
            </a:r>
            <a:r>
              <a:rPr lang="en-US" sz="1800" baseline="30000" dirty="0" smtClean="0"/>
              <a:t>N </a:t>
            </a: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columns for a total of </a:t>
            </a:r>
            <a:r>
              <a:rPr lang="en-US" sz="1800" dirty="0" smtClean="0"/>
              <a:t>2</a:t>
            </a:r>
            <a:r>
              <a:rPr lang="en-US" sz="1800" baseline="30000" dirty="0" smtClean="0"/>
              <a:t>M+N</a:t>
            </a:r>
            <a:r>
              <a:rPr lang="en-US" sz="1800" kern="0" dirty="0" smtClean="0">
                <a:latin typeface="+mn-lt"/>
              </a:rPr>
              <a:t> </a:t>
            </a: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cells that store </a:t>
            </a:r>
            <a:r>
              <a:rPr lang="en-US" sz="1800" dirty="0" smtClean="0"/>
              <a:t>2</a:t>
            </a:r>
            <a:r>
              <a:rPr lang="en-US" sz="1800" baseline="30000" dirty="0" smtClean="0"/>
              <a:t>M+N</a:t>
            </a: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 bits</a:t>
            </a:r>
          </a:p>
          <a:p>
            <a:pPr marL="342900" lvl="0" indent="-342900" eaLnBrk="1" hangingPunct="1">
              <a:lnSpc>
                <a:spcPct val="90000"/>
              </a:lnSpc>
              <a:spcBef>
                <a:spcPct val="20000"/>
              </a:spcBef>
              <a:buFontTx/>
              <a:buChar char="•"/>
            </a:pPr>
            <a:r>
              <a:rPr lang="en-US" sz="1800" kern="0" dirty="0" smtClean="0">
                <a:latin typeface="+mn-lt"/>
                <a:cs typeface="ＭＳ Ｐゴシック" charset="-128"/>
              </a:rPr>
              <a:t>Each cell is tied to one of the </a:t>
            </a:r>
            <a:r>
              <a:rPr lang="en-US" sz="1800" dirty="0" smtClean="0"/>
              <a:t>2</a:t>
            </a:r>
            <a:r>
              <a:rPr lang="en-US" sz="1800" baseline="30000" dirty="0" smtClean="0"/>
              <a:t>M  </a:t>
            </a:r>
            <a:r>
              <a:rPr lang="en-US" sz="1800" kern="0" dirty="0" smtClean="0">
                <a:latin typeface="+mn-lt"/>
                <a:cs typeface="ＭＳ Ｐゴシック" charset="-128"/>
              </a:rPr>
              <a:t>row (word)-lines and to one of the </a:t>
            </a:r>
            <a:r>
              <a:rPr lang="en-US" sz="1800" dirty="0" smtClean="0"/>
              <a:t>2</a:t>
            </a:r>
            <a:r>
              <a:rPr lang="en-US" sz="1800" baseline="30000" dirty="0" smtClean="0"/>
              <a:t>N </a:t>
            </a:r>
            <a:r>
              <a:rPr lang="en-US" sz="1800" kern="0" dirty="0" smtClean="0">
                <a:latin typeface="+mn-lt"/>
                <a:cs typeface="ＭＳ Ｐゴシック" charset="-128"/>
              </a:rPr>
              <a:t>digit (bit) lines.  </a:t>
            </a:r>
            <a:endPar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endParaRPr>
          </a:p>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A particular cell is selected by activating one </a:t>
            </a:r>
            <a:r>
              <a:rPr kumimoji="0" lang="en-US" sz="1800" b="0" i="0" u="none" strike="noStrike" kern="0" cap="none" spc="0" normalizeH="0" baseline="0" noProof="0" dirty="0" err="1" smtClean="0">
                <a:ln>
                  <a:noFill/>
                </a:ln>
                <a:solidFill>
                  <a:schemeClr val="tx1"/>
                </a:solidFill>
                <a:effectLst/>
                <a:uLnTx/>
                <a:uFillTx/>
                <a:latin typeface="+mn-lt"/>
                <a:ea typeface="ＭＳ Ｐゴシック" charset="-128"/>
                <a:cs typeface="ＭＳ Ｐゴシック" charset="-128"/>
              </a:rPr>
              <a:t>wordline</a:t>
            </a: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 and one </a:t>
            </a:r>
            <a:r>
              <a:rPr kumimoji="0" lang="en-US" sz="1800" b="0" i="0" u="none" strike="noStrike" kern="0" cap="none" spc="0" normalizeH="0" baseline="0" noProof="0" dirty="0" err="1" smtClean="0">
                <a:ln>
                  <a:noFill/>
                </a:ln>
                <a:solidFill>
                  <a:schemeClr val="tx1"/>
                </a:solidFill>
                <a:effectLst/>
                <a:uLnTx/>
                <a:uFillTx/>
                <a:latin typeface="+mn-lt"/>
                <a:ea typeface="ＭＳ Ｐゴシック" charset="-128"/>
                <a:cs typeface="ＭＳ Ｐゴシック" charset="-128"/>
              </a:rPr>
              <a:t>bitline</a:t>
            </a: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a:t>
            </a:r>
          </a:p>
        </p:txBody>
      </p:sp>
    </p:spTree>
    <p:extLst>
      <p:ext uri="{BB962C8B-B14F-4D97-AF65-F5344CB8AC3E}">
        <p14:creationId xmlns:p14="http://schemas.microsoft.com/office/powerpoint/2010/main" val="342517339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4"/>
          <p:cNvSpPr>
            <a:spLocks noGrp="1"/>
          </p:cNvSpPr>
          <p:nvPr>
            <p:ph type="ftr" sz="quarter" idx="11"/>
          </p:nvPr>
        </p:nvSpPr>
        <p:spPr>
          <a:noFill/>
        </p:spPr>
        <p:txBody>
          <a:bodyPr/>
          <a:lstStyle/>
          <a:p>
            <a:r>
              <a:rPr lang="en-US" smtClean="0">
                <a:ea typeface="ＭＳ Ｐゴシック" charset="-128"/>
              </a:rPr>
              <a:t>NJIT   ECE 271   Dr. Serhiy Levkov</a:t>
            </a:r>
          </a:p>
        </p:txBody>
      </p:sp>
      <p:sp>
        <p:nvSpPr>
          <p:cNvPr id="12291" name="Slide Number Placeholder 5"/>
          <p:cNvSpPr>
            <a:spLocks noGrp="1"/>
          </p:cNvSpPr>
          <p:nvPr>
            <p:ph type="sldNum" sz="quarter" idx="12"/>
          </p:nvPr>
        </p:nvSpPr>
        <p:spPr>
          <a:noFill/>
        </p:spPr>
        <p:txBody>
          <a:bodyPr/>
          <a:lstStyle/>
          <a:p>
            <a:r>
              <a:rPr lang="en-US" smtClean="0"/>
              <a:t>Topic 9 </a:t>
            </a:r>
            <a:r>
              <a:rPr lang="en-US" b="1" smtClean="0"/>
              <a:t>- </a:t>
            </a:r>
            <a:fld id="{81A1E5D6-E9E2-46AC-AA76-8FD286764655}" type="slidenum">
              <a:rPr lang="en-US" b="1" smtClean="0"/>
              <a:pPr/>
              <a:t>85</a:t>
            </a:fld>
            <a:endParaRPr lang="en-US" b="1" smtClean="0"/>
          </a:p>
        </p:txBody>
      </p:sp>
      <p:sp>
        <p:nvSpPr>
          <p:cNvPr id="12292" name="Rectangle 2"/>
          <p:cNvSpPr>
            <a:spLocks noGrp="1" noChangeArrowheads="1"/>
          </p:cNvSpPr>
          <p:nvPr>
            <p:ph type="title"/>
          </p:nvPr>
        </p:nvSpPr>
        <p:spPr>
          <a:xfrm>
            <a:off x="685800" y="0"/>
            <a:ext cx="7772400" cy="990600"/>
          </a:xfrm>
        </p:spPr>
        <p:txBody>
          <a:bodyPr/>
          <a:lstStyle/>
          <a:p>
            <a:pPr eaLnBrk="1" hangingPunct="1"/>
            <a:r>
              <a:rPr lang="en-US" dirty="0" smtClean="0"/>
              <a:t>A 256-Mbit Memory Chip</a:t>
            </a:r>
          </a:p>
        </p:txBody>
      </p:sp>
      <p:sp>
        <p:nvSpPr>
          <p:cNvPr id="12293" name="Rectangle 3"/>
          <p:cNvSpPr>
            <a:spLocks noGrp="1" noChangeArrowheads="1"/>
          </p:cNvSpPr>
          <p:nvPr>
            <p:ph type="body" idx="1"/>
          </p:nvPr>
        </p:nvSpPr>
        <p:spPr>
          <a:xfrm>
            <a:off x="5029200" y="2590800"/>
            <a:ext cx="3505200" cy="3276600"/>
          </a:xfrm>
        </p:spPr>
        <p:txBody>
          <a:bodyPr/>
          <a:lstStyle/>
          <a:p>
            <a:pPr lvl="0" eaLnBrk="1" hangingPunct="1">
              <a:lnSpc>
                <a:spcPct val="90000"/>
              </a:lnSpc>
            </a:pPr>
            <a:r>
              <a:rPr lang="en-US" sz="1800" dirty="0" smtClean="0"/>
              <a:t>This is done to additionally shorten the address, which now will appear as 3D address: {block, row, column}.</a:t>
            </a:r>
          </a:p>
          <a:p>
            <a:pPr lvl="0" eaLnBrk="1" hangingPunct="1">
              <a:lnSpc>
                <a:spcPct val="90000"/>
              </a:lnSpc>
            </a:pPr>
            <a:endParaRPr lang="en-US" sz="1800" dirty="0" smtClean="0"/>
          </a:p>
          <a:p>
            <a:pPr eaLnBrk="1" hangingPunct="1">
              <a:lnSpc>
                <a:spcPct val="90000"/>
              </a:lnSpc>
            </a:pPr>
            <a:r>
              <a:rPr lang="en-US" sz="1800" dirty="0" smtClean="0"/>
              <a:t>There are sets of column and row decoders that are used for memory array selection.</a:t>
            </a:r>
          </a:p>
          <a:p>
            <a:pPr eaLnBrk="1" hangingPunct="1">
              <a:lnSpc>
                <a:spcPct val="90000"/>
              </a:lnSpc>
            </a:pPr>
            <a:endParaRPr lang="en-US" sz="1800" dirty="0" smtClean="0"/>
          </a:p>
          <a:p>
            <a:pPr eaLnBrk="1" hangingPunct="1">
              <a:lnSpc>
                <a:spcPct val="90000"/>
              </a:lnSpc>
            </a:pPr>
            <a:r>
              <a:rPr lang="en-US" sz="1800" dirty="0" smtClean="0"/>
              <a:t>The column decoder splits the memory into upper and lower halves.</a:t>
            </a:r>
          </a:p>
          <a:p>
            <a:pPr eaLnBrk="1" hangingPunct="1">
              <a:lnSpc>
                <a:spcPct val="90000"/>
              </a:lnSpc>
            </a:pPr>
            <a:endParaRPr lang="en-US" sz="1800" dirty="0" smtClean="0"/>
          </a:p>
        </p:txBody>
      </p:sp>
      <p:pic>
        <p:nvPicPr>
          <p:cNvPr id="12294" name="Picture 4" descr="jae20990_0801b"/>
          <p:cNvPicPr>
            <a:picLocks noChangeAspect="1" noChangeArrowheads="1"/>
          </p:cNvPicPr>
          <p:nvPr/>
        </p:nvPicPr>
        <p:blipFill>
          <a:blip r:embed="rId2">
            <a:lum bright="-24000" contrast="60000"/>
          </a:blip>
          <a:srcRect/>
          <a:stretch>
            <a:fillRect/>
          </a:stretch>
        </p:blipFill>
        <p:spPr bwMode="auto">
          <a:xfrm>
            <a:off x="279400" y="2743200"/>
            <a:ext cx="4368800" cy="3389313"/>
          </a:xfrm>
          <a:prstGeom prst="rect">
            <a:avLst/>
          </a:prstGeom>
          <a:noFill/>
          <a:ln w="9525">
            <a:noFill/>
            <a:miter lim="800000"/>
            <a:headEnd/>
            <a:tailEnd/>
          </a:ln>
        </p:spPr>
      </p:pic>
      <p:pic>
        <p:nvPicPr>
          <p:cNvPr id="176131" name="Picture 3"/>
          <p:cNvPicPr>
            <a:picLocks noChangeAspect="1" noChangeArrowheads="1"/>
          </p:cNvPicPr>
          <p:nvPr/>
        </p:nvPicPr>
        <p:blipFill>
          <a:blip r:embed="rId3"/>
          <a:srcRect/>
          <a:stretch>
            <a:fillRect/>
          </a:stretch>
        </p:blipFill>
        <p:spPr bwMode="auto">
          <a:xfrm>
            <a:off x="152400" y="1714496"/>
            <a:ext cx="1299817" cy="838200"/>
          </a:xfrm>
          <a:prstGeom prst="rect">
            <a:avLst/>
          </a:prstGeom>
          <a:noFill/>
          <a:ln w="9525">
            <a:noFill/>
            <a:miter lim="800000"/>
            <a:headEnd/>
            <a:tailEnd/>
          </a:ln>
        </p:spPr>
      </p:pic>
      <p:sp>
        <p:nvSpPr>
          <p:cNvPr id="10" name="Rectangle 3"/>
          <p:cNvSpPr txBox="1">
            <a:spLocks noChangeArrowheads="1"/>
          </p:cNvSpPr>
          <p:nvPr/>
        </p:nvSpPr>
        <p:spPr bwMode="auto">
          <a:xfrm>
            <a:off x="457200" y="990600"/>
            <a:ext cx="8305800" cy="144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The figure shows the block structure of a 256-Mb memory</a:t>
            </a:r>
          </a:p>
          <a:p>
            <a:pPr marL="342900" marR="0" lvl="0" indent="-342900" algn="l" defTabSz="914400" rtl="0" eaLnBrk="1" fontAlgn="base" latinLnBrk="0" hangingPunct="1">
              <a:lnSpc>
                <a:spcPct val="90000"/>
              </a:lnSpc>
              <a:spcBef>
                <a:spcPct val="20000"/>
              </a:spcBef>
              <a:spcAft>
                <a:spcPct val="0"/>
              </a:spcAft>
              <a:buClrTx/>
              <a:buSzTx/>
              <a:buFontTx/>
              <a:buChar char="•"/>
              <a:tabLst/>
              <a:defRPr/>
            </a:pPr>
            <a:endPar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endParaRPr>
          </a:p>
          <a:p>
            <a:pPr marL="342900" indent="-342900" eaLnBrk="1" hangingPunct="1">
              <a:lnSpc>
                <a:spcPct val="90000"/>
              </a:lnSpc>
              <a:spcBef>
                <a:spcPct val="20000"/>
              </a:spcBef>
              <a:buFontTx/>
              <a:buChar char="•"/>
            </a:pPr>
            <a:r>
              <a:rPr lang="en-US" sz="1800" dirty="0" smtClean="0"/>
              <a:t>The memory is organized as the matrix of blocks: the basic building block for this memory is a 128Kb cell.</a:t>
            </a:r>
          </a:p>
          <a:p>
            <a:pPr marL="342900" marR="0" lvl="0" indent="-342900" algn="l" defTabSz="914400" rtl="0" eaLnBrk="1" fontAlgn="base" latinLnBrk="0" hangingPunct="1">
              <a:lnSpc>
                <a:spcPct val="90000"/>
              </a:lnSpc>
              <a:spcBef>
                <a:spcPct val="20000"/>
              </a:spcBef>
              <a:spcAft>
                <a:spcPct val="0"/>
              </a:spcAft>
              <a:buClrTx/>
              <a:buSzTx/>
              <a:buFontTx/>
              <a:buChar char="•"/>
              <a:tabLst/>
              <a:defRPr/>
            </a:pPr>
            <a:endPar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4"/>
          <p:cNvSpPr>
            <a:spLocks noGrp="1"/>
          </p:cNvSpPr>
          <p:nvPr>
            <p:ph type="ftr" sz="quarter" idx="11"/>
          </p:nvPr>
        </p:nvSpPr>
        <p:spPr>
          <a:noFill/>
        </p:spPr>
        <p:txBody>
          <a:bodyPr/>
          <a:lstStyle/>
          <a:p>
            <a:r>
              <a:rPr lang="en-US" smtClean="0">
                <a:ea typeface="ＭＳ Ｐゴシック" charset="-128"/>
              </a:rPr>
              <a:t>NJIT   ECE 271   Dr. Serhiy Levkov</a:t>
            </a:r>
          </a:p>
        </p:txBody>
      </p:sp>
      <p:sp>
        <p:nvSpPr>
          <p:cNvPr id="39939" name="Slide Number Placeholder 5"/>
          <p:cNvSpPr>
            <a:spLocks noGrp="1"/>
          </p:cNvSpPr>
          <p:nvPr>
            <p:ph type="sldNum" sz="quarter" idx="12"/>
          </p:nvPr>
        </p:nvSpPr>
        <p:spPr>
          <a:noFill/>
        </p:spPr>
        <p:txBody>
          <a:bodyPr/>
          <a:lstStyle/>
          <a:p>
            <a:r>
              <a:rPr lang="en-US" smtClean="0"/>
              <a:t> Topic 9</a:t>
            </a:r>
            <a:r>
              <a:rPr lang="en-US" b="1" smtClean="0"/>
              <a:t> - </a:t>
            </a:r>
            <a:fld id="{67010698-9AA4-410F-A3A3-A8847A2ECD74}" type="slidenum">
              <a:rPr lang="en-US" b="1" smtClean="0"/>
              <a:pPr/>
              <a:t>86</a:t>
            </a:fld>
            <a:endParaRPr lang="en-US" b="1" smtClean="0"/>
          </a:p>
        </p:txBody>
      </p:sp>
      <p:sp>
        <p:nvSpPr>
          <p:cNvPr id="39940" name="Rectangle 2"/>
          <p:cNvSpPr>
            <a:spLocks noGrp="1" noChangeArrowheads="1"/>
          </p:cNvSpPr>
          <p:nvPr>
            <p:ph type="title"/>
          </p:nvPr>
        </p:nvSpPr>
        <p:spPr>
          <a:xfrm>
            <a:off x="685800" y="0"/>
            <a:ext cx="7772400" cy="990600"/>
          </a:xfrm>
        </p:spPr>
        <p:txBody>
          <a:bodyPr/>
          <a:lstStyle/>
          <a:p>
            <a:pPr eaLnBrk="1" hangingPunct="1"/>
            <a:r>
              <a:rPr lang="en-US" dirty="0" smtClean="0"/>
              <a:t>Address Decoders</a:t>
            </a:r>
          </a:p>
        </p:txBody>
      </p:sp>
      <p:sp>
        <p:nvSpPr>
          <p:cNvPr id="39941" name="Rectangle 3"/>
          <p:cNvSpPr>
            <a:spLocks noGrp="1" noChangeArrowheads="1"/>
          </p:cNvSpPr>
          <p:nvPr>
            <p:ph type="body" idx="1"/>
          </p:nvPr>
        </p:nvSpPr>
        <p:spPr>
          <a:xfrm>
            <a:off x="533400" y="914400"/>
            <a:ext cx="7772400" cy="1143000"/>
          </a:xfrm>
        </p:spPr>
        <p:txBody>
          <a:bodyPr/>
          <a:lstStyle/>
          <a:p>
            <a:pPr eaLnBrk="1" hangingPunct="1"/>
            <a:r>
              <a:rPr lang="en-US" sz="1800" dirty="0" smtClean="0"/>
              <a:t>Two major types of decoders are used.</a:t>
            </a:r>
          </a:p>
          <a:p>
            <a:pPr eaLnBrk="1" hangingPunct="1"/>
            <a:r>
              <a:rPr lang="en-US" sz="1800" dirty="0" smtClean="0"/>
              <a:t>NMOS row and column address decoders to select a single row/column</a:t>
            </a:r>
          </a:p>
          <a:p>
            <a:pPr eaLnBrk="1" hangingPunct="1"/>
            <a:r>
              <a:rPr lang="en-US" sz="1800" dirty="0" smtClean="0"/>
              <a:t>NMOS pass transistor tree decoders for selecting groups of data bits.</a:t>
            </a:r>
          </a:p>
        </p:txBody>
      </p:sp>
      <p:sp>
        <p:nvSpPr>
          <p:cNvPr id="10" name="Rectangle 3"/>
          <p:cNvSpPr txBox="1">
            <a:spLocks noChangeArrowheads="1"/>
          </p:cNvSpPr>
          <p:nvPr/>
        </p:nvSpPr>
        <p:spPr bwMode="auto">
          <a:xfrm>
            <a:off x="609600" y="2209800"/>
            <a:ext cx="7315200" cy="3200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1" hangingPunct="1">
              <a:spcBef>
                <a:spcPct val="20000"/>
              </a:spcBef>
            </a:pPr>
            <a:r>
              <a:rPr lang="en-US" sz="1800" dirty="0" smtClean="0"/>
              <a:t>NMOS NOR Decoder (2 bit example)</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It has 2-bit address </a:t>
            </a:r>
            <a:r>
              <a:rPr kumimoji="0" lang="en-US" sz="1800" b="0" i="1"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A</a:t>
            </a: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 and 4 world lines:</a:t>
            </a:r>
          </a:p>
          <a:p>
            <a:pPr marL="342900" lvl="0" indent="-342900" eaLnBrk="1" hangingPunct="1">
              <a:spcBef>
                <a:spcPct val="20000"/>
              </a:spcBef>
              <a:buFontTx/>
              <a:buChar char="•"/>
            </a:pPr>
            <a:r>
              <a:rPr kumimoji="0" lang="en-US" sz="1800" b="0" i="1"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W</a:t>
            </a:r>
            <a:r>
              <a:rPr kumimoji="0" lang="en-US" sz="1800" b="0" i="0" u="none" strike="noStrike" kern="0" cap="none" spc="0" normalizeH="0" baseline="-25000" noProof="0" dirty="0" smtClean="0">
                <a:ln>
                  <a:noFill/>
                </a:ln>
                <a:solidFill>
                  <a:schemeClr val="tx1"/>
                </a:solidFill>
                <a:effectLst/>
                <a:uLnTx/>
                <a:uFillTx/>
                <a:latin typeface="+mn-lt"/>
                <a:ea typeface="ＭＳ Ｐゴシック" charset="-128"/>
                <a:cs typeface="ＭＳ Ｐゴシック" charset="-128"/>
              </a:rPr>
              <a:t>0</a:t>
            </a: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 1 if </a:t>
            </a:r>
            <a:r>
              <a:rPr kumimoji="0" lang="en-US" sz="1800" b="0" i="1"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A</a:t>
            </a: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=00; </a:t>
            </a:r>
            <a:r>
              <a:rPr lang="en-US" sz="1800" i="1" kern="0" dirty="0" smtClean="0">
                <a:cs typeface="ＭＳ Ｐゴシック" charset="-128"/>
              </a:rPr>
              <a:t>W</a:t>
            </a:r>
            <a:r>
              <a:rPr lang="en-US" sz="1800" kern="0" baseline="-25000" dirty="0" smtClean="0">
                <a:cs typeface="ＭＳ Ｐゴシック" charset="-128"/>
              </a:rPr>
              <a:t>1</a:t>
            </a:r>
            <a:r>
              <a:rPr lang="en-US" sz="1800" kern="0" dirty="0" smtClean="0">
                <a:cs typeface="ＭＳ Ｐゴシック" charset="-128"/>
              </a:rPr>
              <a:t>= 1 if </a:t>
            </a:r>
            <a:r>
              <a:rPr lang="en-US" sz="1800" i="1" kern="0" dirty="0" smtClean="0">
                <a:cs typeface="ＭＳ Ｐゴシック" charset="-128"/>
              </a:rPr>
              <a:t>A</a:t>
            </a:r>
            <a:r>
              <a:rPr lang="en-US" sz="1800" kern="0" dirty="0" smtClean="0">
                <a:cs typeface="ＭＳ Ｐゴシック" charset="-128"/>
              </a:rPr>
              <a:t>=01;  </a:t>
            </a:r>
            <a:r>
              <a:rPr lang="en-US" sz="1800" i="1" kern="0" dirty="0" smtClean="0">
                <a:cs typeface="ＭＳ Ｐゴシック" charset="-128"/>
              </a:rPr>
              <a:t>W</a:t>
            </a:r>
            <a:r>
              <a:rPr lang="en-US" sz="1800" kern="0" baseline="-25000" dirty="0" smtClean="0">
                <a:cs typeface="ＭＳ Ｐゴシック" charset="-128"/>
              </a:rPr>
              <a:t>2</a:t>
            </a:r>
            <a:r>
              <a:rPr lang="en-US" sz="1800" kern="0" dirty="0" smtClean="0">
                <a:cs typeface="ＭＳ Ｐゴシック" charset="-128"/>
              </a:rPr>
              <a:t>= 1 if </a:t>
            </a:r>
            <a:r>
              <a:rPr lang="en-US" sz="1800" i="1" kern="0" dirty="0" smtClean="0">
                <a:cs typeface="ＭＳ Ｐゴシック" charset="-128"/>
              </a:rPr>
              <a:t>A</a:t>
            </a:r>
            <a:r>
              <a:rPr lang="en-US" sz="1800" kern="0" dirty="0" smtClean="0">
                <a:cs typeface="ＭＳ Ｐゴシック" charset="-128"/>
              </a:rPr>
              <a:t>=10;  </a:t>
            </a:r>
            <a:r>
              <a:rPr lang="en-US" sz="1800" i="1" kern="0" dirty="0" smtClean="0">
                <a:cs typeface="ＭＳ Ｐゴシック" charset="-128"/>
              </a:rPr>
              <a:t>W</a:t>
            </a:r>
            <a:r>
              <a:rPr lang="en-US" sz="1800" kern="0" baseline="-25000" dirty="0" smtClean="0">
                <a:cs typeface="ＭＳ Ｐゴシック" charset="-128"/>
              </a:rPr>
              <a:t>3</a:t>
            </a:r>
            <a:r>
              <a:rPr lang="en-US" sz="1800" kern="0" dirty="0" smtClean="0">
                <a:cs typeface="ＭＳ Ｐゴシック" charset="-128"/>
              </a:rPr>
              <a:t>= 1 if </a:t>
            </a:r>
            <a:r>
              <a:rPr lang="en-US" sz="1800" i="1" kern="0" dirty="0" smtClean="0">
                <a:cs typeface="ＭＳ Ｐゴシック" charset="-128"/>
              </a:rPr>
              <a:t>A</a:t>
            </a:r>
            <a:r>
              <a:rPr lang="en-US" sz="1800" kern="0" dirty="0" smtClean="0">
                <a:cs typeface="ＭＳ Ｐゴシック" charset="-128"/>
              </a:rPr>
              <a:t>=11.</a:t>
            </a:r>
          </a:p>
          <a:p>
            <a:pPr marL="342900" lvl="0" indent="-342900" eaLnBrk="1" hangingPunct="1">
              <a:spcBef>
                <a:spcPct val="20000"/>
              </a:spcBef>
              <a:buFontTx/>
              <a:buChar char="•"/>
            </a:pPr>
            <a:r>
              <a:rPr lang="en-US" sz="1800" kern="0" dirty="0" smtClean="0">
                <a:cs typeface="ＭＳ Ｐゴシック" charset="-128"/>
              </a:rPr>
              <a:t>Which means:</a:t>
            </a:r>
          </a:p>
          <a:p>
            <a:pPr marL="342900" lvl="0" indent="-342900" eaLnBrk="1" hangingPunct="1">
              <a:spcBef>
                <a:spcPct val="20000"/>
              </a:spcBef>
              <a:buFontTx/>
              <a:buChar char="•"/>
            </a:pPr>
            <a:endParaRPr lang="en-US" sz="1800" i="1" kern="0" dirty="0" smtClean="0">
              <a:cs typeface="ＭＳ Ｐゴシック" charset="-128"/>
            </a:endParaRPr>
          </a:p>
          <a:p>
            <a:pPr marL="342900" lvl="0" indent="-342900" eaLnBrk="1" hangingPunct="1">
              <a:spcBef>
                <a:spcPct val="20000"/>
              </a:spcBef>
              <a:buFontTx/>
              <a:buChar char="•"/>
            </a:pPr>
            <a:r>
              <a:rPr lang="en-US" sz="1800" kern="0" dirty="0" smtClean="0">
                <a:cs typeface="ＭＳ Ｐゴシック" charset="-128"/>
              </a:rPr>
              <a:t>Thus each </a:t>
            </a:r>
            <a:r>
              <a:rPr lang="en-US" sz="1800" i="1" kern="0" dirty="0" err="1" smtClean="0">
                <a:cs typeface="ＭＳ Ｐゴシック" charset="-128"/>
              </a:rPr>
              <a:t>W</a:t>
            </a:r>
            <a:r>
              <a:rPr lang="en-US" sz="1800" kern="0" baseline="-25000" dirty="0" err="1" smtClean="0">
                <a:cs typeface="ＭＳ Ｐゴシック" charset="-128"/>
              </a:rPr>
              <a:t>i</a:t>
            </a:r>
            <a:r>
              <a:rPr lang="en-US" sz="1800" kern="0" dirty="0" smtClean="0">
                <a:cs typeface="ＭＳ Ｐゴシック" charset="-128"/>
              </a:rPr>
              <a:t> can be realized as a NOR gate that has as </a:t>
            </a:r>
            <a:br>
              <a:rPr lang="en-US" sz="1800" kern="0" dirty="0" smtClean="0">
                <a:cs typeface="ＭＳ Ｐゴシック" charset="-128"/>
              </a:rPr>
            </a:br>
            <a:r>
              <a:rPr lang="en-US" sz="1800" kern="0" dirty="0" smtClean="0">
                <a:cs typeface="ＭＳ Ｐゴシック" charset="-128"/>
              </a:rPr>
              <a:t>input a combination of true and inverted bits of address </a:t>
            </a:r>
            <a:r>
              <a:rPr lang="en-US" sz="1800" i="1" kern="0" dirty="0" smtClean="0">
                <a:cs typeface="ＭＳ Ｐゴシック" charset="-128"/>
              </a:rPr>
              <a:t>A.</a:t>
            </a:r>
          </a:p>
          <a:p>
            <a:pPr marL="342900" lvl="0" indent="-342900" eaLnBrk="1" hangingPunct="1">
              <a:spcBef>
                <a:spcPct val="20000"/>
              </a:spcBef>
              <a:buFontTx/>
              <a:buChar char="•"/>
            </a:pPr>
            <a:r>
              <a:rPr kumimoji="0" lang="en-US" sz="1800" b="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We will consider an example of inverter built</a:t>
            </a:r>
            <a:r>
              <a:rPr kumimoji="0" lang="en-US" sz="1800" b="0" u="none" strike="noStrike" kern="0" cap="none" spc="0" normalizeH="0" noProof="0" dirty="0" smtClean="0">
                <a:ln>
                  <a:noFill/>
                </a:ln>
                <a:solidFill>
                  <a:schemeClr val="tx1"/>
                </a:solidFill>
                <a:effectLst/>
                <a:uLnTx/>
                <a:uFillTx/>
                <a:latin typeface="+mn-lt"/>
                <a:ea typeface="ＭＳ Ｐゴシック" charset="-128"/>
                <a:cs typeface="ＭＳ Ｐゴシック" charset="-128"/>
              </a:rPr>
              <a:t> on NMOS</a:t>
            </a:r>
            <a:br>
              <a:rPr kumimoji="0" lang="en-US" sz="1800" b="0" u="none" strike="noStrike" kern="0" cap="none" spc="0" normalizeH="0" noProof="0" dirty="0" smtClean="0">
                <a:ln>
                  <a:noFill/>
                </a:ln>
                <a:solidFill>
                  <a:schemeClr val="tx1"/>
                </a:solidFill>
                <a:effectLst/>
                <a:uLnTx/>
                <a:uFillTx/>
                <a:latin typeface="+mn-lt"/>
                <a:ea typeface="ＭＳ Ｐゴシック" charset="-128"/>
                <a:cs typeface="ＭＳ Ｐゴシック" charset="-128"/>
              </a:rPr>
            </a:br>
            <a:r>
              <a:rPr kumimoji="0" lang="en-US" sz="1800" b="0" u="none" strike="noStrike" kern="0" cap="none" spc="0" normalizeH="0" noProof="0" dirty="0" smtClean="0">
                <a:ln>
                  <a:noFill/>
                </a:ln>
                <a:solidFill>
                  <a:schemeClr val="tx1"/>
                </a:solidFill>
                <a:effectLst/>
                <a:uLnTx/>
                <a:uFillTx/>
                <a:latin typeface="+mn-lt"/>
                <a:ea typeface="ＭＳ Ｐゴシック" charset="-128"/>
                <a:cs typeface="ＭＳ Ｐゴシック" charset="-128"/>
              </a:rPr>
              <a:t> gate with depletion load.</a:t>
            </a:r>
          </a:p>
          <a:p>
            <a:pPr marL="342900" lvl="0" indent="-342900" eaLnBrk="1" hangingPunct="1">
              <a:spcBef>
                <a:spcPct val="20000"/>
              </a:spcBef>
              <a:buFontTx/>
              <a:buChar char="•"/>
            </a:pPr>
            <a:r>
              <a:rPr lang="en-US" sz="1800" kern="0" baseline="0" dirty="0" smtClean="0">
                <a:latin typeface="+mn-lt"/>
                <a:cs typeface="ＭＳ Ｐゴシック" charset="-128"/>
              </a:rPr>
              <a:t>For each </a:t>
            </a:r>
            <a:r>
              <a:rPr lang="en-US" sz="1800" i="1" kern="0" dirty="0" err="1" smtClean="0">
                <a:cs typeface="ＭＳ Ｐゴシック" charset="-128"/>
              </a:rPr>
              <a:t>W</a:t>
            </a:r>
            <a:r>
              <a:rPr lang="en-US" sz="1800" kern="0" baseline="-25000" dirty="0" err="1" smtClean="0">
                <a:cs typeface="ＭＳ Ｐゴシック" charset="-128"/>
              </a:rPr>
              <a:t>i</a:t>
            </a:r>
            <a:r>
              <a:rPr lang="en-US" sz="1800" kern="0" dirty="0" smtClean="0">
                <a:cs typeface="ＭＳ Ｐゴシック" charset="-128"/>
              </a:rPr>
              <a:t> we’ll have a NOR gate with two inputs tied </a:t>
            </a:r>
            <a:br>
              <a:rPr lang="en-US" sz="1800" kern="0" dirty="0" smtClean="0">
                <a:cs typeface="ＭＳ Ｐゴシック" charset="-128"/>
              </a:rPr>
            </a:br>
            <a:r>
              <a:rPr lang="en-US" sz="1800" kern="0" dirty="0" smtClean="0">
                <a:cs typeface="ＭＳ Ｐゴシック" charset="-128"/>
              </a:rPr>
              <a:t>to appropriate true and inverted bits of </a:t>
            </a:r>
            <a:r>
              <a:rPr lang="en-US" sz="1800" i="1" kern="0" dirty="0" smtClean="0">
                <a:cs typeface="ＭＳ Ｐゴシック" charset="-128"/>
              </a:rPr>
              <a:t>A.</a:t>
            </a:r>
            <a:endParaRPr kumimoji="0" lang="en-US" sz="1800" b="0" i="1"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endParaRPr>
          </a:p>
        </p:txBody>
      </p:sp>
      <p:graphicFrame>
        <p:nvGraphicFramePr>
          <p:cNvPr id="177154" name="Object 5"/>
          <p:cNvGraphicFramePr>
            <a:graphicFrameLocks noChangeAspect="1"/>
          </p:cNvGraphicFramePr>
          <p:nvPr/>
        </p:nvGraphicFramePr>
        <p:xfrm>
          <a:off x="1066800" y="3531592"/>
          <a:ext cx="1676400" cy="332351"/>
        </p:xfrm>
        <a:graphic>
          <a:graphicData uri="http://schemas.openxmlformats.org/presentationml/2006/ole">
            <mc:AlternateContent xmlns:mc="http://schemas.openxmlformats.org/markup-compatibility/2006">
              <mc:Choice xmlns:v="urn:schemas-microsoft-com:vml" Requires="v">
                <p:oleObj spid="_x0000_s177187" name="Equation" r:id="rId3" imgW="1282700" imgH="254000" progId="Equation.DSMT4">
                  <p:embed/>
                </p:oleObj>
              </mc:Choice>
              <mc:Fallback>
                <p:oleObj name="Equation" r:id="rId3" imgW="1282700" imgH="254000" progId="Equation.DSMT4">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3531592"/>
                        <a:ext cx="1676400" cy="3323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7155" name="Object 5"/>
          <p:cNvGraphicFramePr>
            <a:graphicFrameLocks noChangeAspect="1"/>
          </p:cNvGraphicFramePr>
          <p:nvPr>
            <p:extLst>
              <p:ext uri="{D42A27DB-BD31-4B8C-83A1-F6EECF244321}">
                <p14:modId xmlns:p14="http://schemas.microsoft.com/office/powerpoint/2010/main" val="224382535"/>
              </p:ext>
            </p:extLst>
          </p:nvPr>
        </p:nvGraphicFramePr>
        <p:xfrm>
          <a:off x="2967038" y="3524250"/>
          <a:ext cx="1504950" cy="331788"/>
        </p:xfrm>
        <a:graphic>
          <a:graphicData uri="http://schemas.openxmlformats.org/presentationml/2006/ole">
            <mc:AlternateContent xmlns:mc="http://schemas.openxmlformats.org/markup-compatibility/2006">
              <mc:Choice xmlns:v="urn:schemas-microsoft-com:vml" Requires="v">
                <p:oleObj spid="_x0000_s177188" name="Equation" r:id="rId5" imgW="1206360" imgH="266400" progId="Equation.DSMT4">
                  <p:embed/>
                </p:oleObj>
              </mc:Choice>
              <mc:Fallback>
                <p:oleObj name="Equation" r:id="rId5" imgW="1206360" imgH="266400" progId="Equation.DSMT4">
                  <p:embed/>
                  <p:pic>
                    <p:nvPicPr>
                      <p:cNvPr id="0"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038" y="3524250"/>
                        <a:ext cx="1504950" cy="331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7157" name="Object 5"/>
          <p:cNvGraphicFramePr>
            <a:graphicFrameLocks noChangeAspect="1"/>
          </p:cNvGraphicFramePr>
          <p:nvPr>
            <p:extLst>
              <p:ext uri="{D42A27DB-BD31-4B8C-83A1-F6EECF244321}">
                <p14:modId xmlns:p14="http://schemas.microsoft.com/office/powerpoint/2010/main" val="228993507"/>
              </p:ext>
            </p:extLst>
          </p:nvPr>
        </p:nvGraphicFramePr>
        <p:xfrm>
          <a:off x="4757738" y="3524250"/>
          <a:ext cx="1609725" cy="347663"/>
        </p:xfrm>
        <a:graphic>
          <a:graphicData uri="http://schemas.openxmlformats.org/presentationml/2006/ole">
            <mc:AlternateContent xmlns:mc="http://schemas.openxmlformats.org/markup-compatibility/2006">
              <mc:Choice xmlns:v="urn:schemas-microsoft-com:vml" Requires="v">
                <p:oleObj spid="_x0000_s177189" name="Equation" r:id="rId7" imgW="1231560" imgH="266400" progId="Equation.DSMT4">
                  <p:embed/>
                </p:oleObj>
              </mc:Choice>
              <mc:Fallback>
                <p:oleObj name="Equation" r:id="rId7" imgW="1231560" imgH="266400" progId="Equation.DSMT4">
                  <p:embed/>
                  <p:pic>
                    <p:nvPicPr>
                      <p:cNvPr id="0" name="Picture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57738" y="3524250"/>
                        <a:ext cx="1609725" cy="347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7158" name="Object 5"/>
          <p:cNvGraphicFramePr>
            <a:graphicFrameLocks noChangeAspect="1"/>
          </p:cNvGraphicFramePr>
          <p:nvPr>
            <p:extLst>
              <p:ext uri="{D42A27DB-BD31-4B8C-83A1-F6EECF244321}">
                <p14:modId xmlns:p14="http://schemas.microsoft.com/office/powerpoint/2010/main" val="3366586212"/>
              </p:ext>
            </p:extLst>
          </p:nvPr>
        </p:nvGraphicFramePr>
        <p:xfrm>
          <a:off x="6670675" y="3514725"/>
          <a:ext cx="1592263" cy="347663"/>
        </p:xfrm>
        <a:graphic>
          <a:graphicData uri="http://schemas.openxmlformats.org/presentationml/2006/ole">
            <mc:AlternateContent xmlns:mc="http://schemas.openxmlformats.org/markup-compatibility/2006">
              <mc:Choice xmlns:v="urn:schemas-microsoft-com:vml" Requires="v">
                <p:oleObj spid="_x0000_s177190" name="Equation" r:id="rId9" imgW="1218960" imgH="266400" progId="Equation.DSMT4">
                  <p:embed/>
                </p:oleObj>
              </mc:Choice>
              <mc:Fallback>
                <p:oleObj name="Equation" r:id="rId9" imgW="1218960" imgH="266400" progId="Equation.DSMT4">
                  <p:embed/>
                  <p:pic>
                    <p:nvPicPr>
                      <p:cNvPr id="0" name="Picture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70675" y="3514725"/>
                        <a:ext cx="1592263" cy="347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77159" name="Picture 7"/>
          <p:cNvPicPr>
            <a:picLocks noChangeAspect="1" noChangeArrowheads="1"/>
          </p:cNvPicPr>
          <p:nvPr/>
        </p:nvPicPr>
        <p:blipFill>
          <a:blip r:embed="rId11"/>
          <a:srcRect/>
          <a:stretch>
            <a:fillRect/>
          </a:stretch>
        </p:blipFill>
        <p:spPr bwMode="auto">
          <a:xfrm>
            <a:off x="6781800" y="4114800"/>
            <a:ext cx="1600200" cy="202905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4"/>
          <p:cNvSpPr>
            <a:spLocks noGrp="1"/>
          </p:cNvSpPr>
          <p:nvPr>
            <p:ph type="ftr" sz="quarter" idx="11"/>
          </p:nvPr>
        </p:nvSpPr>
        <p:spPr>
          <a:noFill/>
        </p:spPr>
        <p:txBody>
          <a:bodyPr/>
          <a:lstStyle/>
          <a:p>
            <a:r>
              <a:rPr lang="en-US" smtClean="0">
                <a:ea typeface="ＭＳ Ｐゴシック" charset="-128"/>
              </a:rPr>
              <a:t>NJIT   ECE 271   Dr. Serhiy Levkov</a:t>
            </a:r>
          </a:p>
        </p:txBody>
      </p:sp>
      <p:sp>
        <p:nvSpPr>
          <p:cNvPr id="39939" name="Slide Number Placeholder 5"/>
          <p:cNvSpPr>
            <a:spLocks noGrp="1"/>
          </p:cNvSpPr>
          <p:nvPr>
            <p:ph type="sldNum" sz="quarter" idx="12"/>
          </p:nvPr>
        </p:nvSpPr>
        <p:spPr>
          <a:noFill/>
        </p:spPr>
        <p:txBody>
          <a:bodyPr/>
          <a:lstStyle/>
          <a:p>
            <a:r>
              <a:rPr lang="en-US" smtClean="0"/>
              <a:t> Topic 9</a:t>
            </a:r>
            <a:r>
              <a:rPr lang="en-US" b="1" smtClean="0"/>
              <a:t> - </a:t>
            </a:r>
            <a:fld id="{67010698-9AA4-410F-A3A3-A8847A2ECD74}" type="slidenum">
              <a:rPr lang="en-US" b="1" smtClean="0"/>
              <a:pPr/>
              <a:t>87</a:t>
            </a:fld>
            <a:endParaRPr lang="en-US" b="1" smtClean="0"/>
          </a:p>
        </p:txBody>
      </p:sp>
      <p:sp>
        <p:nvSpPr>
          <p:cNvPr id="39940" name="Rectangle 2"/>
          <p:cNvSpPr>
            <a:spLocks noGrp="1" noChangeArrowheads="1"/>
          </p:cNvSpPr>
          <p:nvPr>
            <p:ph type="title"/>
          </p:nvPr>
        </p:nvSpPr>
        <p:spPr>
          <a:xfrm>
            <a:off x="685800" y="0"/>
            <a:ext cx="7772400" cy="990600"/>
          </a:xfrm>
        </p:spPr>
        <p:txBody>
          <a:bodyPr/>
          <a:lstStyle/>
          <a:p>
            <a:pPr eaLnBrk="1" hangingPunct="1"/>
            <a:r>
              <a:rPr lang="en-US" dirty="0" smtClean="0"/>
              <a:t>NMOS NOR Decoder</a:t>
            </a:r>
          </a:p>
        </p:txBody>
      </p:sp>
      <p:sp>
        <p:nvSpPr>
          <p:cNvPr id="10" name="Rectangle 3"/>
          <p:cNvSpPr txBox="1">
            <a:spLocks noChangeArrowheads="1"/>
          </p:cNvSpPr>
          <p:nvPr/>
        </p:nvSpPr>
        <p:spPr bwMode="auto">
          <a:xfrm>
            <a:off x="4038600" y="1219200"/>
            <a:ext cx="47244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The address enters in the true </a:t>
            </a:r>
            <a:b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br>
            <a:endPar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endParaRPr>
          </a:p>
        </p:txBody>
      </p:sp>
      <p:grpSp>
        <p:nvGrpSpPr>
          <p:cNvPr id="2" name="Group 31"/>
          <p:cNvGrpSpPr/>
          <p:nvPr/>
        </p:nvGrpSpPr>
        <p:grpSpPr>
          <a:xfrm>
            <a:off x="457200" y="1371600"/>
            <a:ext cx="3152775" cy="3733800"/>
            <a:chOff x="457200" y="2133600"/>
            <a:chExt cx="3152775" cy="3733800"/>
          </a:xfrm>
        </p:grpSpPr>
        <p:pic>
          <p:nvPicPr>
            <p:cNvPr id="39942" name="Picture 4" descr="jae20990_0830"/>
            <p:cNvPicPr>
              <a:picLocks noChangeAspect="1" noChangeArrowheads="1"/>
            </p:cNvPicPr>
            <p:nvPr/>
          </p:nvPicPr>
          <p:blipFill>
            <a:blip r:embed="rId2">
              <a:lum bright="-24000" contrast="48000"/>
            </a:blip>
            <a:srcRect/>
            <a:stretch>
              <a:fillRect/>
            </a:stretch>
          </p:blipFill>
          <p:spPr bwMode="auto">
            <a:xfrm>
              <a:off x="609600" y="2743200"/>
              <a:ext cx="3000375" cy="3124200"/>
            </a:xfrm>
            <a:prstGeom prst="rect">
              <a:avLst/>
            </a:prstGeom>
            <a:noFill/>
            <a:ln w="9525">
              <a:noFill/>
              <a:miter lim="800000"/>
              <a:headEnd/>
              <a:tailEnd/>
            </a:ln>
          </p:spPr>
        </p:pic>
        <p:sp>
          <p:nvSpPr>
            <p:cNvPr id="12" name="Rounded Rectangle 11"/>
            <p:cNvSpPr/>
            <p:nvPr/>
          </p:nvSpPr>
          <p:spPr bwMode="auto">
            <a:xfrm>
              <a:off x="533400" y="2667000"/>
              <a:ext cx="457200" cy="228600"/>
            </a:xfrm>
            <a:prstGeom prst="roundRect">
              <a:avLst/>
            </a:pr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3" name="Down Arrow 12"/>
            <p:cNvSpPr/>
            <p:nvPr/>
          </p:nvSpPr>
          <p:spPr bwMode="auto">
            <a:xfrm>
              <a:off x="1143000" y="2438400"/>
              <a:ext cx="228600" cy="228600"/>
            </a:xfrm>
            <a:prstGeom prst="downArrow">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6" name="TextBox 15"/>
            <p:cNvSpPr txBox="1"/>
            <p:nvPr/>
          </p:nvSpPr>
          <p:spPr>
            <a:xfrm>
              <a:off x="515816" y="2133600"/>
              <a:ext cx="1600200" cy="307777"/>
            </a:xfrm>
            <a:prstGeom prst="rect">
              <a:avLst/>
            </a:prstGeom>
            <a:noFill/>
          </p:spPr>
          <p:txBody>
            <a:bodyPr wrap="square" rtlCol="0">
              <a:spAutoFit/>
            </a:bodyPr>
            <a:lstStyle/>
            <a:p>
              <a:r>
                <a:rPr lang="en-US" sz="1400" dirty="0" smtClean="0"/>
                <a:t>“1”    address    “0”</a:t>
              </a:r>
              <a:endParaRPr lang="en-US" sz="1400" dirty="0"/>
            </a:p>
          </p:txBody>
        </p:sp>
        <p:sp>
          <p:nvSpPr>
            <p:cNvPr id="17" name="Rounded Rectangle 16"/>
            <p:cNvSpPr/>
            <p:nvPr/>
          </p:nvSpPr>
          <p:spPr bwMode="auto">
            <a:xfrm>
              <a:off x="1524000" y="2667000"/>
              <a:ext cx="457200" cy="22860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8" name="Rectangle 17"/>
            <p:cNvSpPr/>
            <p:nvPr/>
          </p:nvSpPr>
          <p:spPr bwMode="auto">
            <a:xfrm>
              <a:off x="457200" y="2183424"/>
              <a:ext cx="1676400" cy="228600"/>
            </a:xfrm>
            <a:prstGeom prst="rect">
              <a:avLst/>
            </a:prstGeom>
            <a:noFill/>
            <a:ln w="1905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cxnSp>
          <p:nvCxnSpPr>
            <p:cNvPr id="21" name="Straight Connector 20"/>
            <p:cNvCxnSpPr/>
            <p:nvPr/>
          </p:nvCxnSpPr>
          <p:spPr bwMode="auto">
            <a:xfrm rot="5400000">
              <a:off x="791308" y="4856284"/>
              <a:ext cx="1905000" cy="0"/>
            </a:xfrm>
            <a:prstGeom prst="line">
              <a:avLst/>
            </a:prstGeom>
            <a:solidFill>
              <a:schemeClr val="accent1"/>
            </a:solidFill>
            <a:ln w="19050" cap="flat" cmpd="sng" algn="ctr">
              <a:solidFill>
                <a:srgbClr val="FF0000"/>
              </a:solidFill>
              <a:prstDash val="solid"/>
              <a:round/>
              <a:headEnd type="none" w="med" len="med"/>
              <a:tailEnd type="none" w="med" len="med"/>
            </a:ln>
            <a:effectLst/>
          </p:spPr>
        </p:cxnSp>
        <p:cxnSp>
          <p:nvCxnSpPr>
            <p:cNvPr id="25" name="Straight Connector 24"/>
            <p:cNvCxnSpPr/>
            <p:nvPr/>
          </p:nvCxnSpPr>
          <p:spPr bwMode="auto">
            <a:xfrm rot="5400000">
              <a:off x="-172916" y="4888524"/>
              <a:ext cx="1905000" cy="0"/>
            </a:xfrm>
            <a:prstGeom prst="line">
              <a:avLst/>
            </a:prstGeom>
            <a:solidFill>
              <a:schemeClr val="accent1"/>
            </a:solidFill>
            <a:ln w="19050" cap="flat" cmpd="sng" algn="ctr">
              <a:solidFill>
                <a:srgbClr val="00B050"/>
              </a:solidFill>
              <a:prstDash val="solid"/>
              <a:round/>
              <a:headEnd type="none" w="med" len="med"/>
              <a:tailEnd type="none" w="med" len="med"/>
            </a:ln>
            <a:effectLst/>
          </p:spPr>
        </p:cxnSp>
      </p:gr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4"/>
          <p:cNvSpPr>
            <a:spLocks noGrp="1"/>
          </p:cNvSpPr>
          <p:nvPr>
            <p:ph type="ftr" sz="quarter" idx="11"/>
          </p:nvPr>
        </p:nvSpPr>
        <p:spPr>
          <a:noFill/>
        </p:spPr>
        <p:txBody>
          <a:bodyPr/>
          <a:lstStyle/>
          <a:p>
            <a:r>
              <a:rPr lang="en-US" smtClean="0">
                <a:ea typeface="ＭＳ Ｐゴシック" charset="-128"/>
              </a:rPr>
              <a:t>NJIT   ECE 271   Dr. Serhiy Levkov</a:t>
            </a:r>
          </a:p>
        </p:txBody>
      </p:sp>
      <p:sp>
        <p:nvSpPr>
          <p:cNvPr id="39939" name="Slide Number Placeholder 5"/>
          <p:cNvSpPr>
            <a:spLocks noGrp="1"/>
          </p:cNvSpPr>
          <p:nvPr>
            <p:ph type="sldNum" sz="quarter" idx="12"/>
          </p:nvPr>
        </p:nvSpPr>
        <p:spPr>
          <a:noFill/>
        </p:spPr>
        <p:txBody>
          <a:bodyPr/>
          <a:lstStyle/>
          <a:p>
            <a:r>
              <a:rPr lang="en-US" smtClean="0"/>
              <a:t> Topic 9</a:t>
            </a:r>
            <a:r>
              <a:rPr lang="en-US" b="1" smtClean="0"/>
              <a:t> - </a:t>
            </a:r>
            <a:fld id="{67010698-9AA4-410F-A3A3-A8847A2ECD74}" type="slidenum">
              <a:rPr lang="en-US" b="1" smtClean="0"/>
              <a:pPr/>
              <a:t>88</a:t>
            </a:fld>
            <a:endParaRPr lang="en-US" b="1" smtClean="0"/>
          </a:p>
        </p:txBody>
      </p:sp>
      <p:sp>
        <p:nvSpPr>
          <p:cNvPr id="39940" name="Rectangle 2"/>
          <p:cNvSpPr>
            <a:spLocks noGrp="1" noChangeArrowheads="1"/>
          </p:cNvSpPr>
          <p:nvPr>
            <p:ph type="title"/>
          </p:nvPr>
        </p:nvSpPr>
        <p:spPr>
          <a:xfrm>
            <a:off x="685800" y="0"/>
            <a:ext cx="7772400" cy="990600"/>
          </a:xfrm>
        </p:spPr>
        <p:txBody>
          <a:bodyPr/>
          <a:lstStyle/>
          <a:p>
            <a:pPr eaLnBrk="1" hangingPunct="1"/>
            <a:r>
              <a:rPr lang="en-US" dirty="0" smtClean="0"/>
              <a:t>NMOS NOR Decoder</a:t>
            </a:r>
          </a:p>
        </p:txBody>
      </p:sp>
      <p:sp>
        <p:nvSpPr>
          <p:cNvPr id="10" name="Rectangle 3"/>
          <p:cNvSpPr txBox="1">
            <a:spLocks noChangeArrowheads="1"/>
          </p:cNvSpPr>
          <p:nvPr/>
        </p:nvSpPr>
        <p:spPr bwMode="auto">
          <a:xfrm>
            <a:off x="4038600" y="1219200"/>
            <a:ext cx="47244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The address enters in the true </a:t>
            </a:r>
            <a:b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b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and complementary form.</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endParaRPr>
          </a:p>
        </p:txBody>
      </p:sp>
      <p:grpSp>
        <p:nvGrpSpPr>
          <p:cNvPr id="32" name="Group 31"/>
          <p:cNvGrpSpPr/>
          <p:nvPr/>
        </p:nvGrpSpPr>
        <p:grpSpPr>
          <a:xfrm>
            <a:off x="457200" y="1371600"/>
            <a:ext cx="3152775" cy="3733800"/>
            <a:chOff x="457200" y="2133600"/>
            <a:chExt cx="3152775" cy="3733800"/>
          </a:xfrm>
        </p:grpSpPr>
        <p:pic>
          <p:nvPicPr>
            <p:cNvPr id="39942" name="Picture 4" descr="jae20990_0830"/>
            <p:cNvPicPr>
              <a:picLocks noChangeAspect="1" noChangeArrowheads="1"/>
            </p:cNvPicPr>
            <p:nvPr/>
          </p:nvPicPr>
          <p:blipFill>
            <a:blip r:embed="rId2">
              <a:lum bright="-24000" contrast="48000"/>
            </a:blip>
            <a:srcRect/>
            <a:stretch>
              <a:fillRect/>
            </a:stretch>
          </p:blipFill>
          <p:spPr bwMode="auto">
            <a:xfrm>
              <a:off x="609600" y="2743200"/>
              <a:ext cx="3000375" cy="3124200"/>
            </a:xfrm>
            <a:prstGeom prst="rect">
              <a:avLst/>
            </a:prstGeom>
            <a:noFill/>
            <a:ln w="9525">
              <a:noFill/>
              <a:miter lim="800000"/>
              <a:headEnd/>
              <a:tailEnd/>
            </a:ln>
          </p:spPr>
        </p:pic>
        <p:sp>
          <p:nvSpPr>
            <p:cNvPr id="12" name="Rounded Rectangle 11"/>
            <p:cNvSpPr/>
            <p:nvPr/>
          </p:nvSpPr>
          <p:spPr bwMode="auto">
            <a:xfrm>
              <a:off x="533400" y="2667000"/>
              <a:ext cx="457200" cy="228600"/>
            </a:xfrm>
            <a:prstGeom prst="roundRect">
              <a:avLst/>
            </a:pr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3" name="Down Arrow 12"/>
            <p:cNvSpPr/>
            <p:nvPr/>
          </p:nvSpPr>
          <p:spPr bwMode="auto">
            <a:xfrm>
              <a:off x="1143000" y="2438400"/>
              <a:ext cx="228600" cy="228600"/>
            </a:xfrm>
            <a:prstGeom prst="downArrow">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6" name="TextBox 15"/>
            <p:cNvSpPr txBox="1"/>
            <p:nvPr/>
          </p:nvSpPr>
          <p:spPr>
            <a:xfrm>
              <a:off x="515816" y="2133600"/>
              <a:ext cx="1600200" cy="307777"/>
            </a:xfrm>
            <a:prstGeom prst="rect">
              <a:avLst/>
            </a:prstGeom>
            <a:noFill/>
          </p:spPr>
          <p:txBody>
            <a:bodyPr wrap="square" rtlCol="0">
              <a:spAutoFit/>
            </a:bodyPr>
            <a:lstStyle/>
            <a:p>
              <a:r>
                <a:rPr lang="en-US" sz="1400" dirty="0" smtClean="0"/>
                <a:t>“1”    address    “0”</a:t>
              </a:r>
              <a:endParaRPr lang="en-US" sz="1400" dirty="0"/>
            </a:p>
          </p:txBody>
        </p:sp>
        <p:sp>
          <p:nvSpPr>
            <p:cNvPr id="17" name="Rounded Rectangle 16"/>
            <p:cNvSpPr/>
            <p:nvPr/>
          </p:nvSpPr>
          <p:spPr bwMode="auto">
            <a:xfrm>
              <a:off x="1524000" y="2667000"/>
              <a:ext cx="457200" cy="22860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8" name="Rectangle 17"/>
            <p:cNvSpPr/>
            <p:nvPr/>
          </p:nvSpPr>
          <p:spPr bwMode="auto">
            <a:xfrm>
              <a:off x="457200" y="2183424"/>
              <a:ext cx="1676400" cy="228600"/>
            </a:xfrm>
            <a:prstGeom prst="rect">
              <a:avLst/>
            </a:prstGeom>
            <a:noFill/>
            <a:ln w="1905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cxnSp>
          <p:nvCxnSpPr>
            <p:cNvPr id="21" name="Straight Connector 20"/>
            <p:cNvCxnSpPr/>
            <p:nvPr/>
          </p:nvCxnSpPr>
          <p:spPr bwMode="auto">
            <a:xfrm rot="5400000">
              <a:off x="791308" y="4856284"/>
              <a:ext cx="1905000" cy="0"/>
            </a:xfrm>
            <a:prstGeom prst="line">
              <a:avLst/>
            </a:prstGeom>
            <a:solidFill>
              <a:schemeClr val="accent1"/>
            </a:solidFill>
            <a:ln w="19050" cap="flat" cmpd="sng" algn="ctr">
              <a:solidFill>
                <a:srgbClr val="FF0000"/>
              </a:solidFill>
              <a:prstDash val="solid"/>
              <a:round/>
              <a:headEnd type="none" w="med" len="med"/>
              <a:tailEnd type="none" w="med" len="med"/>
            </a:ln>
            <a:effectLst/>
          </p:spPr>
        </p:cxnSp>
        <p:cxnSp>
          <p:nvCxnSpPr>
            <p:cNvPr id="23" name="Straight Connector 22"/>
            <p:cNvCxnSpPr/>
            <p:nvPr/>
          </p:nvCxnSpPr>
          <p:spPr bwMode="auto">
            <a:xfrm rot="5400000">
              <a:off x="307732" y="4838700"/>
              <a:ext cx="1905000" cy="0"/>
            </a:xfrm>
            <a:prstGeom prst="line">
              <a:avLst/>
            </a:prstGeom>
            <a:solidFill>
              <a:schemeClr val="accent1"/>
            </a:solidFill>
            <a:ln w="19050" cap="flat" cmpd="sng" algn="ctr">
              <a:solidFill>
                <a:srgbClr val="FF0000"/>
              </a:solidFill>
              <a:prstDash val="solid"/>
              <a:round/>
              <a:headEnd type="none" w="med" len="med"/>
              <a:tailEnd type="none" w="med" len="med"/>
            </a:ln>
            <a:effectLst/>
          </p:spPr>
        </p:cxnSp>
        <p:cxnSp>
          <p:nvCxnSpPr>
            <p:cNvPr id="24" name="Straight Connector 23"/>
            <p:cNvCxnSpPr/>
            <p:nvPr/>
          </p:nvCxnSpPr>
          <p:spPr bwMode="auto">
            <a:xfrm rot="5400000">
              <a:off x="1274884" y="4856284"/>
              <a:ext cx="1905000" cy="0"/>
            </a:xfrm>
            <a:prstGeom prst="line">
              <a:avLst/>
            </a:prstGeom>
            <a:solidFill>
              <a:schemeClr val="accent1"/>
            </a:solidFill>
            <a:ln w="19050" cap="flat" cmpd="sng" algn="ctr">
              <a:solidFill>
                <a:srgbClr val="00B050"/>
              </a:solidFill>
              <a:prstDash val="solid"/>
              <a:round/>
              <a:headEnd type="none" w="med" len="med"/>
              <a:tailEnd type="none" w="med" len="med"/>
            </a:ln>
            <a:effectLst/>
          </p:spPr>
        </p:cxnSp>
        <p:cxnSp>
          <p:nvCxnSpPr>
            <p:cNvPr id="25" name="Straight Connector 24"/>
            <p:cNvCxnSpPr/>
            <p:nvPr/>
          </p:nvCxnSpPr>
          <p:spPr bwMode="auto">
            <a:xfrm rot="5400000">
              <a:off x="-172916" y="4888524"/>
              <a:ext cx="1905000" cy="0"/>
            </a:xfrm>
            <a:prstGeom prst="line">
              <a:avLst/>
            </a:prstGeom>
            <a:solidFill>
              <a:schemeClr val="accent1"/>
            </a:solidFill>
            <a:ln w="19050" cap="flat" cmpd="sng" algn="ctr">
              <a:solidFill>
                <a:srgbClr val="00B050"/>
              </a:solidFill>
              <a:prstDash val="solid"/>
              <a:round/>
              <a:headEnd type="none" w="med" len="med"/>
              <a:tailEnd type="none" w="med" len="med"/>
            </a:ln>
            <a:effectLst/>
          </p:spPr>
        </p:cxnSp>
      </p:gr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4"/>
          <p:cNvSpPr>
            <a:spLocks noGrp="1"/>
          </p:cNvSpPr>
          <p:nvPr>
            <p:ph type="ftr" sz="quarter" idx="11"/>
          </p:nvPr>
        </p:nvSpPr>
        <p:spPr>
          <a:noFill/>
        </p:spPr>
        <p:txBody>
          <a:bodyPr/>
          <a:lstStyle/>
          <a:p>
            <a:r>
              <a:rPr lang="en-US" smtClean="0">
                <a:ea typeface="ＭＳ Ｐゴシック" charset="-128"/>
              </a:rPr>
              <a:t>NJIT   ECE 271   Dr. Serhiy Levkov</a:t>
            </a:r>
          </a:p>
        </p:txBody>
      </p:sp>
      <p:sp>
        <p:nvSpPr>
          <p:cNvPr id="39939" name="Slide Number Placeholder 5"/>
          <p:cNvSpPr>
            <a:spLocks noGrp="1"/>
          </p:cNvSpPr>
          <p:nvPr>
            <p:ph type="sldNum" sz="quarter" idx="12"/>
          </p:nvPr>
        </p:nvSpPr>
        <p:spPr>
          <a:noFill/>
        </p:spPr>
        <p:txBody>
          <a:bodyPr/>
          <a:lstStyle/>
          <a:p>
            <a:r>
              <a:rPr lang="en-US" smtClean="0"/>
              <a:t> Topic 9</a:t>
            </a:r>
            <a:r>
              <a:rPr lang="en-US" b="1" smtClean="0"/>
              <a:t> - </a:t>
            </a:r>
            <a:fld id="{67010698-9AA4-410F-A3A3-A8847A2ECD74}" type="slidenum">
              <a:rPr lang="en-US" b="1" smtClean="0"/>
              <a:pPr/>
              <a:t>89</a:t>
            </a:fld>
            <a:endParaRPr lang="en-US" b="1" smtClean="0"/>
          </a:p>
        </p:txBody>
      </p:sp>
      <p:sp>
        <p:nvSpPr>
          <p:cNvPr id="39940" name="Rectangle 2"/>
          <p:cNvSpPr>
            <a:spLocks noGrp="1" noChangeArrowheads="1"/>
          </p:cNvSpPr>
          <p:nvPr>
            <p:ph type="title"/>
          </p:nvPr>
        </p:nvSpPr>
        <p:spPr>
          <a:xfrm>
            <a:off x="685800" y="0"/>
            <a:ext cx="7772400" cy="990600"/>
          </a:xfrm>
        </p:spPr>
        <p:txBody>
          <a:bodyPr/>
          <a:lstStyle/>
          <a:p>
            <a:pPr eaLnBrk="1" hangingPunct="1"/>
            <a:r>
              <a:rPr lang="en-US" dirty="0" smtClean="0"/>
              <a:t>NMOS NOR Decoder</a:t>
            </a:r>
          </a:p>
        </p:txBody>
      </p:sp>
      <p:sp>
        <p:nvSpPr>
          <p:cNvPr id="10" name="Rectangle 3"/>
          <p:cNvSpPr txBox="1">
            <a:spLocks noChangeArrowheads="1"/>
          </p:cNvSpPr>
          <p:nvPr/>
        </p:nvSpPr>
        <p:spPr bwMode="auto">
          <a:xfrm>
            <a:off x="4038600" y="1219200"/>
            <a:ext cx="47244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The address enters in the true </a:t>
            </a:r>
            <a:b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b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and complementary form.</a:t>
            </a:r>
          </a:p>
          <a:p>
            <a:pPr marL="342900" lvl="0" indent="-342900" eaLnBrk="1" hangingPunct="1">
              <a:spcBef>
                <a:spcPct val="20000"/>
              </a:spcBef>
              <a:buFontTx/>
              <a:buChar char="•"/>
            </a:pPr>
            <a:r>
              <a:rPr lang="en-US" sz="1800" kern="0" dirty="0" smtClean="0">
                <a:cs typeface="ＭＳ Ｐゴシック" charset="-128"/>
              </a:rPr>
              <a:t>Each row is a NMOS NOR gate with two inputs connected to certain combination of bits of address and outputs connected to the word lines.</a:t>
            </a:r>
            <a:endPar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endParaRPr>
          </a:p>
        </p:txBody>
      </p:sp>
      <p:grpSp>
        <p:nvGrpSpPr>
          <p:cNvPr id="2" name="Group 31"/>
          <p:cNvGrpSpPr/>
          <p:nvPr/>
        </p:nvGrpSpPr>
        <p:grpSpPr>
          <a:xfrm>
            <a:off x="457200" y="1371600"/>
            <a:ext cx="3152775" cy="3733800"/>
            <a:chOff x="457200" y="2133600"/>
            <a:chExt cx="3152775" cy="3733800"/>
          </a:xfrm>
        </p:grpSpPr>
        <p:pic>
          <p:nvPicPr>
            <p:cNvPr id="39942" name="Picture 4" descr="jae20990_0830"/>
            <p:cNvPicPr>
              <a:picLocks noChangeAspect="1" noChangeArrowheads="1"/>
            </p:cNvPicPr>
            <p:nvPr/>
          </p:nvPicPr>
          <p:blipFill>
            <a:blip r:embed="rId2">
              <a:lum bright="-24000" contrast="48000"/>
            </a:blip>
            <a:srcRect/>
            <a:stretch>
              <a:fillRect/>
            </a:stretch>
          </p:blipFill>
          <p:spPr bwMode="auto">
            <a:xfrm>
              <a:off x="609600" y="2743200"/>
              <a:ext cx="3000375" cy="3124200"/>
            </a:xfrm>
            <a:prstGeom prst="rect">
              <a:avLst/>
            </a:prstGeom>
            <a:noFill/>
            <a:ln w="9525">
              <a:noFill/>
              <a:miter lim="800000"/>
              <a:headEnd/>
              <a:tailEnd/>
            </a:ln>
          </p:spPr>
        </p:pic>
        <p:sp>
          <p:nvSpPr>
            <p:cNvPr id="12" name="Rounded Rectangle 11"/>
            <p:cNvSpPr/>
            <p:nvPr/>
          </p:nvSpPr>
          <p:spPr bwMode="auto">
            <a:xfrm>
              <a:off x="533400" y="2667000"/>
              <a:ext cx="457200" cy="228600"/>
            </a:xfrm>
            <a:prstGeom prst="roundRect">
              <a:avLst/>
            </a:pr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3" name="Down Arrow 12"/>
            <p:cNvSpPr/>
            <p:nvPr/>
          </p:nvSpPr>
          <p:spPr bwMode="auto">
            <a:xfrm>
              <a:off x="1143000" y="2438400"/>
              <a:ext cx="228600" cy="228600"/>
            </a:xfrm>
            <a:prstGeom prst="downArrow">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6" name="TextBox 15"/>
            <p:cNvSpPr txBox="1"/>
            <p:nvPr/>
          </p:nvSpPr>
          <p:spPr>
            <a:xfrm>
              <a:off x="515816" y="2133600"/>
              <a:ext cx="1600200" cy="307777"/>
            </a:xfrm>
            <a:prstGeom prst="rect">
              <a:avLst/>
            </a:prstGeom>
            <a:noFill/>
          </p:spPr>
          <p:txBody>
            <a:bodyPr wrap="square" rtlCol="0">
              <a:spAutoFit/>
            </a:bodyPr>
            <a:lstStyle/>
            <a:p>
              <a:r>
                <a:rPr lang="en-US" sz="1400" dirty="0" smtClean="0"/>
                <a:t>“1”    address    “0”</a:t>
              </a:r>
              <a:endParaRPr lang="en-US" sz="1400" dirty="0"/>
            </a:p>
          </p:txBody>
        </p:sp>
        <p:sp>
          <p:nvSpPr>
            <p:cNvPr id="17" name="Rounded Rectangle 16"/>
            <p:cNvSpPr/>
            <p:nvPr/>
          </p:nvSpPr>
          <p:spPr bwMode="auto">
            <a:xfrm>
              <a:off x="1524000" y="2667000"/>
              <a:ext cx="457200" cy="22860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8" name="Rectangle 17"/>
            <p:cNvSpPr/>
            <p:nvPr/>
          </p:nvSpPr>
          <p:spPr bwMode="auto">
            <a:xfrm>
              <a:off x="457200" y="2183424"/>
              <a:ext cx="1676400" cy="228600"/>
            </a:xfrm>
            <a:prstGeom prst="rect">
              <a:avLst/>
            </a:prstGeom>
            <a:noFill/>
            <a:ln w="1905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cxnSp>
          <p:nvCxnSpPr>
            <p:cNvPr id="21" name="Straight Connector 20"/>
            <p:cNvCxnSpPr/>
            <p:nvPr/>
          </p:nvCxnSpPr>
          <p:spPr bwMode="auto">
            <a:xfrm rot="5400000">
              <a:off x="791308" y="4856284"/>
              <a:ext cx="1905000" cy="0"/>
            </a:xfrm>
            <a:prstGeom prst="line">
              <a:avLst/>
            </a:prstGeom>
            <a:solidFill>
              <a:schemeClr val="accent1"/>
            </a:solidFill>
            <a:ln w="19050" cap="flat" cmpd="sng" algn="ctr">
              <a:solidFill>
                <a:srgbClr val="FF0000"/>
              </a:solidFill>
              <a:prstDash val="solid"/>
              <a:round/>
              <a:headEnd type="none" w="med" len="med"/>
              <a:tailEnd type="none" w="med" len="med"/>
            </a:ln>
            <a:effectLst/>
          </p:spPr>
        </p:cxnSp>
        <p:cxnSp>
          <p:nvCxnSpPr>
            <p:cNvPr id="23" name="Straight Connector 22"/>
            <p:cNvCxnSpPr/>
            <p:nvPr/>
          </p:nvCxnSpPr>
          <p:spPr bwMode="auto">
            <a:xfrm rot="5400000">
              <a:off x="307732" y="4838700"/>
              <a:ext cx="1905000" cy="0"/>
            </a:xfrm>
            <a:prstGeom prst="line">
              <a:avLst/>
            </a:prstGeom>
            <a:solidFill>
              <a:schemeClr val="accent1"/>
            </a:solidFill>
            <a:ln w="19050" cap="flat" cmpd="sng" algn="ctr">
              <a:solidFill>
                <a:srgbClr val="FF0000"/>
              </a:solidFill>
              <a:prstDash val="solid"/>
              <a:round/>
              <a:headEnd type="none" w="med" len="med"/>
              <a:tailEnd type="none" w="med" len="med"/>
            </a:ln>
            <a:effectLst/>
          </p:spPr>
        </p:cxnSp>
        <p:cxnSp>
          <p:nvCxnSpPr>
            <p:cNvPr id="24" name="Straight Connector 23"/>
            <p:cNvCxnSpPr/>
            <p:nvPr/>
          </p:nvCxnSpPr>
          <p:spPr bwMode="auto">
            <a:xfrm rot="5400000">
              <a:off x="1274884" y="4856284"/>
              <a:ext cx="1905000" cy="0"/>
            </a:xfrm>
            <a:prstGeom prst="line">
              <a:avLst/>
            </a:prstGeom>
            <a:solidFill>
              <a:schemeClr val="accent1"/>
            </a:solidFill>
            <a:ln w="19050" cap="flat" cmpd="sng" algn="ctr">
              <a:solidFill>
                <a:srgbClr val="00B050"/>
              </a:solidFill>
              <a:prstDash val="solid"/>
              <a:round/>
              <a:headEnd type="none" w="med" len="med"/>
              <a:tailEnd type="none" w="med" len="med"/>
            </a:ln>
            <a:effectLst/>
          </p:spPr>
        </p:cxnSp>
        <p:cxnSp>
          <p:nvCxnSpPr>
            <p:cNvPr id="25" name="Straight Connector 24"/>
            <p:cNvCxnSpPr/>
            <p:nvPr/>
          </p:nvCxnSpPr>
          <p:spPr bwMode="auto">
            <a:xfrm rot="5400000">
              <a:off x="-172916" y="4888524"/>
              <a:ext cx="1905000" cy="0"/>
            </a:xfrm>
            <a:prstGeom prst="line">
              <a:avLst/>
            </a:prstGeom>
            <a:solidFill>
              <a:schemeClr val="accent1"/>
            </a:solidFill>
            <a:ln w="19050" cap="flat" cmpd="sng" algn="ctr">
              <a:solidFill>
                <a:srgbClr val="00B050"/>
              </a:solidFill>
              <a:prstDash val="solid"/>
              <a:round/>
              <a:headEnd type="none" w="med" len="med"/>
              <a:tailEnd type="none" w="med" len="med"/>
            </a:ln>
            <a:effectLst/>
          </p:spPr>
        </p:cxnSp>
      </p:grpSp>
      <p:sp>
        <p:nvSpPr>
          <p:cNvPr id="20" name="Freeform 19"/>
          <p:cNvSpPr/>
          <p:nvPr/>
        </p:nvSpPr>
        <p:spPr bwMode="auto">
          <a:xfrm>
            <a:off x="755617" y="2479431"/>
            <a:ext cx="2819857" cy="1160584"/>
          </a:xfrm>
          <a:custGeom>
            <a:avLst/>
            <a:gdLst>
              <a:gd name="connsiteX0" fmla="*/ 1987583 w 2819857"/>
              <a:gd name="connsiteY0" fmla="*/ 167054 h 1160584"/>
              <a:gd name="connsiteX1" fmla="*/ 1969998 w 2819857"/>
              <a:gd name="connsiteY1" fmla="*/ 193431 h 1160584"/>
              <a:gd name="connsiteX2" fmla="*/ 1917245 w 2819857"/>
              <a:gd name="connsiteY2" fmla="*/ 237392 h 1160584"/>
              <a:gd name="connsiteX3" fmla="*/ 1890868 w 2819857"/>
              <a:gd name="connsiteY3" fmla="*/ 298938 h 1160584"/>
              <a:gd name="connsiteX4" fmla="*/ 1882075 w 2819857"/>
              <a:gd name="connsiteY4" fmla="*/ 325315 h 1160584"/>
              <a:gd name="connsiteX5" fmla="*/ 1864491 w 2819857"/>
              <a:gd name="connsiteY5" fmla="*/ 351692 h 1160584"/>
              <a:gd name="connsiteX6" fmla="*/ 1829321 w 2819857"/>
              <a:gd name="connsiteY6" fmla="*/ 430823 h 1160584"/>
              <a:gd name="connsiteX7" fmla="*/ 1811737 w 2819857"/>
              <a:gd name="connsiteY7" fmla="*/ 483577 h 1160584"/>
              <a:gd name="connsiteX8" fmla="*/ 1785360 w 2819857"/>
              <a:gd name="connsiteY8" fmla="*/ 536331 h 1160584"/>
              <a:gd name="connsiteX9" fmla="*/ 1732606 w 2819857"/>
              <a:gd name="connsiteY9" fmla="*/ 553915 h 1160584"/>
              <a:gd name="connsiteX10" fmla="*/ 1706229 w 2819857"/>
              <a:gd name="connsiteY10" fmla="*/ 571500 h 1160584"/>
              <a:gd name="connsiteX11" fmla="*/ 1618306 w 2819857"/>
              <a:gd name="connsiteY11" fmla="*/ 580292 h 1160584"/>
              <a:gd name="connsiteX12" fmla="*/ 1292991 w 2819857"/>
              <a:gd name="connsiteY12" fmla="*/ 589084 h 1160584"/>
              <a:gd name="connsiteX13" fmla="*/ 976468 w 2819857"/>
              <a:gd name="connsiteY13" fmla="*/ 606669 h 1160584"/>
              <a:gd name="connsiteX14" fmla="*/ 739075 w 2819857"/>
              <a:gd name="connsiteY14" fmla="*/ 597877 h 1160584"/>
              <a:gd name="connsiteX15" fmla="*/ 229121 w 2819857"/>
              <a:gd name="connsiteY15" fmla="*/ 615461 h 1160584"/>
              <a:gd name="connsiteX16" fmla="*/ 149991 w 2819857"/>
              <a:gd name="connsiteY16" fmla="*/ 668215 h 1160584"/>
              <a:gd name="connsiteX17" fmla="*/ 123614 w 2819857"/>
              <a:gd name="connsiteY17" fmla="*/ 685800 h 1160584"/>
              <a:gd name="connsiteX18" fmla="*/ 88445 w 2819857"/>
              <a:gd name="connsiteY18" fmla="*/ 738554 h 1160584"/>
              <a:gd name="connsiteX19" fmla="*/ 70860 w 2819857"/>
              <a:gd name="connsiteY19" fmla="*/ 764931 h 1160584"/>
              <a:gd name="connsiteX20" fmla="*/ 44483 w 2819857"/>
              <a:gd name="connsiteY20" fmla="*/ 791307 h 1160584"/>
              <a:gd name="connsiteX21" fmla="*/ 18106 w 2819857"/>
              <a:gd name="connsiteY21" fmla="*/ 888023 h 1160584"/>
              <a:gd name="connsiteX22" fmla="*/ 9314 w 2819857"/>
              <a:gd name="connsiteY22" fmla="*/ 914400 h 1160584"/>
              <a:gd name="connsiteX23" fmla="*/ 521 w 2819857"/>
              <a:gd name="connsiteY23" fmla="*/ 949569 h 1160584"/>
              <a:gd name="connsiteX24" fmla="*/ 9314 w 2819857"/>
              <a:gd name="connsiteY24" fmla="*/ 1037492 h 1160584"/>
              <a:gd name="connsiteX25" fmla="*/ 35691 w 2819857"/>
              <a:gd name="connsiteY25" fmla="*/ 1055077 h 1160584"/>
              <a:gd name="connsiteX26" fmla="*/ 70860 w 2819857"/>
              <a:gd name="connsiteY26" fmla="*/ 1063869 h 1160584"/>
              <a:gd name="connsiteX27" fmla="*/ 97237 w 2819857"/>
              <a:gd name="connsiteY27" fmla="*/ 1072661 h 1160584"/>
              <a:gd name="connsiteX28" fmla="*/ 149991 w 2819857"/>
              <a:gd name="connsiteY28" fmla="*/ 1107831 h 1160584"/>
              <a:gd name="connsiteX29" fmla="*/ 202745 w 2819857"/>
              <a:gd name="connsiteY29" fmla="*/ 1125415 h 1160584"/>
              <a:gd name="connsiteX30" fmla="*/ 229121 w 2819857"/>
              <a:gd name="connsiteY30" fmla="*/ 1134207 h 1160584"/>
              <a:gd name="connsiteX31" fmla="*/ 264291 w 2819857"/>
              <a:gd name="connsiteY31" fmla="*/ 1143000 h 1160584"/>
              <a:gd name="connsiteX32" fmla="*/ 290668 w 2819857"/>
              <a:gd name="connsiteY32" fmla="*/ 1151792 h 1160584"/>
              <a:gd name="connsiteX33" fmla="*/ 361006 w 2819857"/>
              <a:gd name="connsiteY33" fmla="*/ 1160584 h 1160584"/>
              <a:gd name="connsiteX34" fmla="*/ 501683 w 2819857"/>
              <a:gd name="connsiteY34" fmla="*/ 1151792 h 1160584"/>
              <a:gd name="connsiteX35" fmla="*/ 528060 w 2819857"/>
              <a:gd name="connsiteY35" fmla="*/ 1143000 h 1160584"/>
              <a:gd name="connsiteX36" fmla="*/ 642360 w 2819857"/>
              <a:gd name="connsiteY36" fmla="*/ 1134207 h 1160584"/>
              <a:gd name="connsiteX37" fmla="*/ 1336952 w 2819857"/>
              <a:gd name="connsiteY37" fmla="*/ 1143000 h 1160584"/>
              <a:gd name="connsiteX38" fmla="*/ 1530383 w 2819857"/>
              <a:gd name="connsiteY38" fmla="*/ 1160584 h 1160584"/>
              <a:gd name="connsiteX39" fmla="*/ 1679852 w 2819857"/>
              <a:gd name="connsiteY39" fmla="*/ 1143000 h 1160584"/>
              <a:gd name="connsiteX40" fmla="*/ 1706229 w 2819857"/>
              <a:gd name="connsiteY40" fmla="*/ 1125415 h 1160584"/>
              <a:gd name="connsiteX41" fmla="*/ 1723814 w 2819857"/>
              <a:gd name="connsiteY41" fmla="*/ 1099038 h 1160584"/>
              <a:gd name="connsiteX42" fmla="*/ 1758983 w 2819857"/>
              <a:gd name="connsiteY42" fmla="*/ 1081454 h 1160584"/>
              <a:gd name="connsiteX43" fmla="*/ 1785360 w 2819857"/>
              <a:gd name="connsiteY43" fmla="*/ 1055077 h 1160584"/>
              <a:gd name="connsiteX44" fmla="*/ 1820529 w 2819857"/>
              <a:gd name="connsiteY44" fmla="*/ 1019907 h 1160584"/>
              <a:gd name="connsiteX45" fmla="*/ 1846906 w 2819857"/>
              <a:gd name="connsiteY45" fmla="*/ 984738 h 1160584"/>
              <a:gd name="connsiteX46" fmla="*/ 1899660 w 2819857"/>
              <a:gd name="connsiteY46" fmla="*/ 958361 h 1160584"/>
              <a:gd name="connsiteX47" fmla="*/ 1926037 w 2819857"/>
              <a:gd name="connsiteY47" fmla="*/ 931984 h 1160584"/>
              <a:gd name="connsiteX48" fmla="*/ 1978791 w 2819857"/>
              <a:gd name="connsiteY48" fmla="*/ 914400 h 1160584"/>
              <a:gd name="connsiteX49" fmla="*/ 2005168 w 2819857"/>
              <a:gd name="connsiteY49" fmla="*/ 905607 h 1160584"/>
              <a:gd name="connsiteX50" fmla="*/ 2075506 w 2819857"/>
              <a:gd name="connsiteY50" fmla="*/ 888023 h 1160584"/>
              <a:gd name="connsiteX51" fmla="*/ 2181014 w 2819857"/>
              <a:gd name="connsiteY51" fmla="*/ 861646 h 1160584"/>
              <a:gd name="connsiteX52" fmla="*/ 2251352 w 2819857"/>
              <a:gd name="connsiteY52" fmla="*/ 835269 h 1160584"/>
              <a:gd name="connsiteX53" fmla="*/ 2295314 w 2819857"/>
              <a:gd name="connsiteY53" fmla="*/ 826477 h 1160584"/>
              <a:gd name="connsiteX54" fmla="*/ 2321691 w 2819857"/>
              <a:gd name="connsiteY54" fmla="*/ 817684 h 1160584"/>
              <a:gd name="connsiteX55" fmla="*/ 2400821 w 2819857"/>
              <a:gd name="connsiteY55" fmla="*/ 808892 h 1160584"/>
              <a:gd name="connsiteX56" fmla="*/ 2479952 w 2819857"/>
              <a:gd name="connsiteY56" fmla="*/ 791307 h 1160584"/>
              <a:gd name="connsiteX57" fmla="*/ 2506329 w 2819857"/>
              <a:gd name="connsiteY57" fmla="*/ 782515 h 1160584"/>
              <a:gd name="connsiteX58" fmla="*/ 2585460 w 2819857"/>
              <a:gd name="connsiteY58" fmla="*/ 773723 h 1160584"/>
              <a:gd name="connsiteX59" fmla="*/ 2638214 w 2819857"/>
              <a:gd name="connsiteY59" fmla="*/ 747346 h 1160584"/>
              <a:gd name="connsiteX60" fmla="*/ 2664591 w 2819857"/>
              <a:gd name="connsiteY60" fmla="*/ 738554 h 1160584"/>
              <a:gd name="connsiteX61" fmla="*/ 2726137 w 2819857"/>
              <a:gd name="connsiteY61" fmla="*/ 703384 h 1160584"/>
              <a:gd name="connsiteX62" fmla="*/ 2761306 w 2819857"/>
              <a:gd name="connsiteY62" fmla="*/ 624254 h 1160584"/>
              <a:gd name="connsiteX63" fmla="*/ 2778891 w 2819857"/>
              <a:gd name="connsiteY63" fmla="*/ 589084 h 1160584"/>
              <a:gd name="connsiteX64" fmla="*/ 2796475 w 2819857"/>
              <a:gd name="connsiteY64" fmla="*/ 536331 h 1160584"/>
              <a:gd name="connsiteX65" fmla="*/ 2805268 w 2819857"/>
              <a:gd name="connsiteY65" fmla="*/ 509954 h 1160584"/>
              <a:gd name="connsiteX66" fmla="*/ 2805268 w 2819857"/>
              <a:gd name="connsiteY66" fmla="*/ 263769 h 1160584"/>
              <a:gd name="connsiteX67" fmla="*/ 2796475 w 2819857"/>
              <a:gd name="connsiteY67" fmla="*/ 237392 h 1160584"/>
              <a:gd name="connsiteX68" fmla="*/ 2761306 w 2819857"/>
              <a:gd name="connsiteY68" fmla="*/ 184638 h 1160584"/>
              <a:gd name="connsiteX69" fmla="*/ 2743721 w 2819857"/>
              <a:gd name="connsiteY69" fmla="*/ 158261 h 1160584"/>
              <a:gd name="connsiteX70" fmla="*/ 2726137 w 2819857"/>
              <a:gd name="connsiteY70" fmla="*/ 131884 h 1160584"/>
              <a:gd name="connsiteX71" fmla="*/ 2699760 w 2819857"/>
              <a:gd name="connsiteY71" fmla="*/ 114300 h 1160584"/>
              <a:gd name="connsiteX72" fmla="*/ 2629421 w 2819857"/>
              <a:gd name="connsiteY72" fmla="*/ 52754 h 1160584"/>
              <a:gd name="connsiteX73" fmla="*/ 2611837 w 2819857"/>
              <a:gd name="connsiteY73" fmla="*/ 26377 h 1160584"/>
              <a:gd name="connsiteX74" fmla="*/ 2585460 w 2819857"/>
              <a:gd name="connsiteY74" fmla="*/ 17584 h 1160584"/>
              <a:gd name="connsiteX75" fmla="*/ 2550291 w 2819857"/>
              <a:gd name="connsiteY75" fmla="*/ 0 h 1160584"/>
              <a:gd name="connsiteX76" fmla="*/ 2462368 w 2819857"/>
              <a:gd name="connsiteY76" fmla="*/ 17584 h 1160584"/>
              <a:gd name="connsiteX77" fmla="*/ 2409614 w 2819857"/>
              <a:gd name="connsiteY77" fmla="*/ 35169 h 1160584"/>
              <a:gd name="connsiteX78" fmla="*/ 2339275 w 2819857"/>
              <a:gd name="connsiteY78" fmla="*/ 43961 h 1160584"/>
              <a:gd name="connsiteX79" fmla="*/ 2304106 w 2819857"/>
              <a:gd name="connsiteY79" fmla="*/ 52754 h 1160584"/>
              <a:gd name="connsiteX80" fmla="*/ 2277729 w 2819857"/>
              <a:gd name="connsiteY80" fmla="*/ 61546 h 1160584"/>
              <a:gd name="connsiteX81" fmla="*/ 2233768 w 2819857"/>
              <a:gd name="connsiteY81" fmla="*/ 70338 h 1160584"/>
              <a:gd name="connsiteX82" fmla="*/ 2207391 w 2819857"/>
              <a:gd name="connsiteY82" fmla="*/ 79131 h 1160584"/>
              <a:gd name="connsiteX83" fmla="*/ 2163429 w 2819857"/>
              <a:gd name="connsiteY83" fmla="*/ 87923 h 1160584"/>
              <a:gd name="connsiteX84" fmla="*/ 2084298 w 2819857"/>
              <a:gd name="connsiteY84" fmla="*/ 114300 h 1160584"/>
              <a:gd name="connsiteX85" fmla="*/ 2031545 w 2819857"/>
              <a:gd name="connsiteY85" fmla="*/ 131884 h 1160584"/>
              <a:gd name="connsiteX86" fmla="*/ 2005168 w 2819857"/>
              <a:gd name="connsiteY86" fmla="*/ 140677 h 1160584"/>
              <a:gd name="connsiteX87" fmla="*/ 1987583 w 2819857"/>
              <a:gd name="connsiteY87" fmla="*/ 167054 h 1160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2819857" h="1160584">
                <a:moveTo>
                  <a:pt x="1987583" y="167054"/>
                </a:moveTo>
                <a:cubicBezTo>
                  <a:pt x="1981721" y="175846"/>
                  <a:pt x="1976763" y="185313"/>
                  <a:pt x="1969998" y="193431"/>
                </a:cubicBezTo>
                <a:cubicBezTo>
                  <a:pt x="1948844" y="218815"/>
                  <a:pt x="1943178" y="220103"/>
                  <a:pt x="1917245" y="237392"/>
                </a:cubicBezTo>
                <a:cubicBezTo>
                  <a:pt x="1896624" y="299251"/>
                  <a:pt x="1923462" y="222885"/>
                  <a:pt x="1890868" y="298938"/>
                </a:cubicBezTo>
                <a:cubicBezTo>
                  <a:pt x="1887217" y="307457"/>
                  <a:pt x="1886220" y="317025"/>
                  <a:pt x="1882075" y="325315"/>
                </a:cubicBezTo>
                <a:cubicBezTo>
                  <a:pt x="1877349" y="334766"/>
                  <a:pt x="1868783" y="342036"/>
                  <a:pt x="1864491" y="351692"/>
                </a:cubicBezTo>
                <a:cubicBezTo>
                  <a:pt x="1822641" y="445855"/>
                  <a:pt x="1869116" y="371132"/>
                  <a:pt x="1829321" y="430823"/>
                </a:cubicBezTo>
                <a:lnTo>
                  <a:pt x="1811737" y="483577"/>
                </a:lnTo>
                <a:cubicBezTo>
                  <a:pt x="1806946" y="497950"/>
                  <a:pt x="1799714" y="527360"/>
                  <a:pt x="1785360" y="536331"/>
                </a:cubicBezTo>
                <a:cubicBezTo>
                  <a:pt x="1769642" y="546155"/>
                  <a:pt x="1732606" y="553915"/>
                  <a:pt x="1732606" y="553915"/>
                </a:cubicBezTo>
                <a:cubicBezTo>
                  <a:pt x="1723814" y="559777"/>
                  <a:pt x="1716526" y="569124"/>
                  <a:pt x="1706229" y="571500"/>
                </a:cubicBezTo>
                <a:cubicBezTo>
                  <a:pt x="1677529" y="578123"/>
                  <a:pt x="1647733" y="579040"/>
                  <a:pt x="1618306" y="580292"/>
                </a:cubicBezTo>
                <a:cubicBezTo>
                  <a:pt x="1509926" y="584904"/>
                  <a:pt x="1401407" y="585409"/>
                  <a:pt x="1292991" y="589084"/>
                </a:cubicBezTo>
                <a:cubicBezTo>
                  <a:pt x="1130705" y="594585"/>
                  <a:pt x="1117901" y="596567"/>
                  <a:pt x="976468" y="606669"/>
                </a:cubicBezTo>
                <a:cubicBezTo>
                  <a:pt x="897337" y="603738"/>
                  <a:pt x="818260" y="597877"/>
                  <a:pt x="739075" y="597877"/>
                </a:cubicBezTo>
                <a:cubicBezTo>
                  <a:pt x="303513" y="597877"/>
                  <a:pt x="421060" y="577075"/>
                  <a:pt x="229121" y="615461"/>
                </a:cubicBezTo>
                <a:lnTo>
                  <a:pt x="149991" y="668215"/>
                </a:lnTo>
                <a:lnTo>
                  <a:pt x="123614" y="685800"/>
                </a:lnTo>
                <a:lnTo>
                  <a:pt x="88445" y="738554"/>
                </a:lnTo>
                <a:cubicBezTo>
                  <a:pt x="82583" y="747346"/>
                  <a:pt x="78332" y="757459"/>
                  <a:pt x="70860" y="764931"/>
                </a:cubicBezTo>
                <a:lnTo>
                  <a:pt x="44483" y="791307"/>
                </a:lnTo>
                <a:cubicBezTo>
                  <a:pt x="6761" y="904471"/>
                  <a:pt x="42958" y="788611"/>
                  <a:pt x="18106" y="888023"/>
                </a:cubicBezTo>
                <a:cubicBezTo>
                  <a:pt x="15858" y="897014"/>
                  <a:pt x="11860" y="905489"/>
                  <a:pt x="9314" y="914400"/>
                </a:cubicBezTo>
                <a:cubicBezTo>
                  <a:pt x="5994" y="926019"/>
                  <a:pt x="3452" y="937846"/>
                  <a:pt x="521" y="949569"/>
                </a:cubicBezTo>
                <a:cubicBezTo>
                  <a:pt x="3452" y="978877"/>
                  <a:pt x="0" y="1009550"/>
                  <a:pt x="9314" y="1037492"/>
                </a:cubicBezTo>
                <a:cubicBezTo>
                  <a:pt x="12656" y="1047517"/>
                  <a:pt x="25978" y="1050914"/>
                  <a:pt x="35691" y="1055077"/>
                </a:cubicBezTo>
                <a:cubicBezTo>
                  <a:pt x="46798" y="1059837"/>
                  <a:pt x="59241" y="1060549"/>
                  <a:pt x="70860" y="1063869"/>
                </a:cubicBezTo>
                <a:cubicBezTo>
                  <a:pt x="79771" y="1066415"/>
                  <a:pt x="88445" y="1069730"/>
                  <a:pt x="97237" y="1072661"/>
                </a:cubicBezTo>
                <a:cubicBezTo>
                  <a:pt x="114822" y="1084384"/>
                  <a:pt x="129941" y="1101148"/>
                  <a:pt x="149991" y="1107831"/>
                </a:cubicBezTo>
                <a:lnTo>
                  <a:pt x="202745" y="1125415"/>
                </a:lnTo>
                <a:cubicBezTo>
                  <a:pt x="211537" y="1128346"/>
                  <a:pt x="220130" y="1131959"/>
                  <a:pt x="229121" y="1134207"/>
                </a:cubicBezTo>
                <a:cubicBezTo>
                  <a:pt x="240844" y="1137138"/>
                  <a:pt x="252672" y="1139680"/>
                  <a:pt x="264291" y="1143000"/>
                </a:cubicBezTo>
                <a:cubicBezTo>
                  <a:pt x="273202" y="1145546"/>
                  <a:pt x="281550" y="1150134"/>
                  <a:pt x="290668" y="1151792"/>
                </a:cubicBezTo>
                <a:cubicBezTo>
                  <a:pt x="313915" y="1156019"/>
                  <a:pt x="337560" y="1157653"/>
                  <a:pt x="361006" y="1160584"/>
                </a:cubicBezTo>
                <a:cubicBezTo>
                  <a:pt x="407898" y="1157653"/>
                  <a:pt x="454957" y="1156710"/>
                  <a:pt x="501683" y="1151792"/>
                </a:cubicBezTo>
                <a:cubicBezTo>
                  <a:pt x="510900" y="1150822"/>
                  <a:pt x="518864" y="1144150"/>
                  <a:pt x="528060" y="1143000"/>
                </a:cubicBezTo>
                <a:cubicBezTo>
                  <a:pt x="565977" y="1138260"/>
                  <a:pt x="604260" y="1137138"/>
                  <a:pt x="642360" y="1134207"/>
                </a:cubicBezTo>
                <a:lnTo>
                  <a:pt x="1336952" y="1143000"/>
                </a:lnTo>
                <a:cubicBezTo>
                  <a:pt x="1401666" y="1144922"/>
                  <a:pt x="1530383" y="1160584"/>
                  <a:pt x="1530383" y="1160584"/>
                </a:cubicBezTo>
                <a:cubicBezTo>
                  <a:pt x="1539455" y="1159828"/>
                  <a:pt x="1648426" y="1154785"/>
                  <a:pt x="1679852" y="1143000"/>
                </a:cubicBezTo>
                <a:cubicBezTo>
                  <a:pt x="1689746" y="1139290"/>
                  <a:pt x="1697437" y="1131277"/>
                  <a:pt x="1706229" y="1125415"/>
                </a:cubicBezTo>
                <a:cubicBezTo>
                  <a:pt x="1712091" y="1116623"/>
                  <a:pt x="1715696" y="1105803"/>
                  <a:pt x="1723814" y="1099038"/>
                </a:cubicBezTo>
                <a:cubicBezTo>
                  <a:pt x="1733883" y="1090647"/>
                  <a:pt x="1748318" y="1089072"/>
                  <a:pt x="1758983" y="1081454"/>
                </a:cubicBezTo>
                <a:cubicBezTo>
                  <a:pt x="1769101" y="1074227"/>
                  <a:pt x="1776568" y="1063869"/>
                  <a:pt x="1785360" y="1055077"/>
                </a:cubicBezTo>
                <a:cubicBezTo>
                  <a:pt x="1805198" y="995561"/>
                  <a:pt x="1777244" y="1055978"/>
                  <a:pt x="1820529" y="1019907"/>
                </a:cubicBezTo>
                <a:cubicBezTo>
                  <a:pt x="1831786" y="1010526"/>
                  <a:pt x="1836544" y="995100"/>
                  <a:pt x="1846906" y="984738"/>
                </a:cubicBezTo>
                <a:cubicBezTo>
                  <a:pt x="1863949" y="967696"/>
                  <a:pt x="1878209" y="965512"/>
                  <a:pt x="1899660" y="958361"/>
                </a:cubicBezTo>
                <a:cubicBezTo>
                  <a:pt x="1908452" y="949569"/>
                  <a:pt x="1915167" y="938023"/>
                  <a:pt x="1926037" y="931984"/>
                </a:cubicBezTo>
                <a:cubicBezTo>
                  <a:pt x="1942240" y="922982"/>
                  <a:pt x="1961206" y="920262"/>
                  <a:pt x="1978791" y="914400"/>
                </a:cubicBezTo>
                <a:cubicBezTo>
                  <a:pt x="1987583" y="911469"/>
                  <a:pt x="1996177" y="907855"/>
                  <a:pt x="2005168" y="905607"/>
                </a:cubicBezTo>
                <a:cubicBezTo>
                  <a:pt x="2028614" y="899746"/>
                  <a:pt x="2052579" y="895666"/>
                  <a:pt x="2075506" y="888023"/>
                </a:cubicBezTo>
                <a:cubicBezTo>
                  <a:pt x="2145172" y="864800"/>
                  <a:pt x="2109976" y="873485"/>
                  <a:pt x="2181014" y="861646"/>
                </a:cubicBezTo>
                <a:cubicBezTo>
                  <a:pt x="2194468" y="856264"/>
                  <a:pt x="2232970" y="839864"/>
                  <a:pt x="2251352" y="835269"/>
                </a:cubicBezTo>
                <a:cubicBezTo>
                  <a:pt x="2265850" y="831645"/>
                  <a:pt x="2280816" y="830102"/>
                  <a:pt x="2295314" y="826477"/>
                </a:cubicBezTo>
                <a:cubicBezTo>
                  <a:pt x="2304305" y="824229"/>
                  <a:pt x="2312549" y="819208"/>
                  <a:pt x="2321691" y="817684"/>
                </a:cubicBezTo>
                <a:cubicBezTo>
                  <a:pt x="2347869" y="813321"/>
                  <a:pt x="2374549" y="812645"/>
                  <a:pt x="2400821" y="808892"/>
                </a:cubicBezTo>
                <a:cubicBezTo>
                  <a:pt x="2418963" y="806300"/>
                  <a:pt x="2460745" y="796795"/>
                  <a:pt x="2479952" y="791307"/>
                </a:cubicBezTo>
                <a:cubicBezTo>
                  <a:pt x="2488863" y="788761"/>
                  <a:pt x="2497187" y="784039"/>
                  <a:pt x="2506329" y="782515"/>
                </a:cubicBezTo>
                <a:cubicBezTo>
                  <a:pt x="2532507" y="778152"/>
                  <a:pt x="2559083" y="776654"/>
                  <a:pt x="2585460" y="773723"/>
                </a:cubicBezTo>
                <a:cubicBezTo>
                  <a:pt x="2651759" y="751624"/>
                  <a:pt x="2570037" y="781434"/>
                  <a:pt x="2638214" y="747346"/>
                </a:cubicBezTo>
                <a:cubicBezTo>
                  <a:pt x="2646503" y="743201"/>
                  <a:pt x="2656072" y="742205"/>
                  <a:pt x="2664591" y="738554"/>
                </a:cubicBezTo>
                <a:cubicBezTo>
                  <a:pt x="2695824" y="725168"/>
                  <a:pt x="2699648" y="721044"/>
                  <a:pt x="2726137" y="703384"/>
                </a:cubicBezTo>
                <a:cubicBezTo>
                  <a:pt x="2777863" y="625793"/>
                  <a:pt x="2698526" y="749814"/>
                  <a:pt x="2761306" y="624254"/>
                </a:cubicBezTo>
                <a:cubicBezTo>
                  <a:pt x="2767168" y="612531"/>
                  <a:pt x="2774023" y="601254"/>
                  <a:pt x="2778891" y="589084"/>
                </a:cubicBezTo>
                <a:cubicBezTo>
                  <a:pt x="2785775" y="571874"/>
                  <a:pt x="2790614" y="553915"/>
                  <a:pt x="2796475" y="536331"/>
                </a:cubicBezTo>
                <a:lnTo>
                  <a:pt x="2805268" y="509954"/>
                </a:lnTo>
                <a:cubicBezTo>
                  <a:pt x="2814125" y="385954"/>
                  <a:pt x="2819857" y="387769"/>
                  <a:pt x="2805268" y="263769"/>
                </a:cubicBezTo>
                <a:cubicBezTo>
                  <a:pt x="2804185" y="254564"/>
                  <a:pt x="2800976" y="245494"/>
                  <a:pt x="2796475" y="237392"/>
                </a:cubicBezTo>
                <a:cubicBezTo>
                  <a:pt x="2786211" y="218918"/>
                  <a:pt x="2773029" y="202223"/>
                  <a:pt x="2761306" y="184638"/>
                </a:cubicBezTo>
                <a:lnTo>
                  <a:pt x="2743721" y="158261"/>
                </a:lnTo>
                <a:cubicBezTo>
                  <a:pt x="2737860" y="149469"/>
                  <a:pt x="2734929" y="137745"/>
                  <a:pt x="2726137" y="131884"/>
                </a:cubicBezTo>
                <a:lnTo>
                  <a:pt x="2699760" y="114300"/>
                </a:lnTo>
                <a:cubicBezTo>
                  <a:pt x="2660193" y="54951"/>
                  <a:pt x="2711485" y="124560"/>
                  <a:pt x="2629421" y="52754"/>
                </a:cubicBezTo>
                <a:cubicBezTo>
                  <a:pt x="2621469" y="45796"/>
                  <a:pt x="2620088" y="32978"/>
                  <a:pt x="2611837" y="26377"/>
                </a:cubicBezTo>
                <a:cubicBezTo>
                  <a:pt x="2604600" y="20587"/>
                  <a:pt x="2593979" y="21235"/>
                  <a:pt x="2585460" y="17584"/>
                </a:cubicBezTo>
                <a:cubicBezTo>
                  <a:pt x="2573413" y="12421"/>
                  <a:pt x="2562014" y="5861"/>
                  <a:pt x="2550291" y="0"/>
                </a:cubicBezTo>
                <a:cubicBezTo>
                  <a:pt x="2514646" y="5941"/>
                  <a:pt x="2495156" y="7748"/>
                  <a:pt x="2462368" y="17584"/>
                </a:cubicBezTo>
                <a:cubicBezTo>
                  <a:pt x="2444614" y="22910"/>
                  <a:pt x="2428007" y="32870"/>
                  <a:pt x="2409614" y="35169"/>
                </a:cubicBezTo>
                <a:lnTo>
                  <a:pt x="2339275" y="43961"/>
                </a:lnTo>
                <a:cubicBezTo>
                  <a:pt x="2327552" y="46892"/>
                  <a:pt x="2315725" y="49434"/>
                  <a:pt x="2304106" y="52754"/>
                </a:cubicBezTo>
                <a:cubicBezTo>
                  <a:pt x="2295195" y="55300"/>
                  <a:pt x="2286720" y="59298"/>
                  <a:pt x="2277729" y="61546"/>
                </a:cubicBezTo>
                <a:cubicBezTo>
                  <a:pt x="2263231" y="65170"/>
                  <a:pt x="2248266" y="66713"/>
                  <a:pt x="2233768" y="70338"/>
                </a:cubicBezTo>
                <a:cubicBezTo>
                  <a:pt x="2224777" y="72586"/>
                  <a:pt x="2216382" y="76883"/>
                  <a:pt x="2207391" y="79131"/>
                </a:cubicBezTo>
                <a:cubicBezTo>
                  <a:pt x="2192893" y="82756"/>
                  <a:pt x="2177847" y="83991"/>
                  <a:pt x="2163429" y="87923"/>
                </a:cubicBezTo>
                <a:cubicBezTo>
                  <a:pt x="2163382" y="87936"/>
                  <a:pt x="2097509" y="109896"/>
                  <a:pt x="2084298" y="114300"/>
                </a:cubicBezTo>
                <a:lnTo>
                  <a:pt x="2031545" y="131884"/>
                </a:lnTo>
                <a:cubicBezTo>
                  <a:pt x="2022753" y="134815"/>
                  <a:pt x="2012880" y="135536"/>
                  <a:pt x="2005168" y="140677"/>
                </a:cubicBezTo>
                <a:cubicBezTo>
                  <a:pt x="1975342" y="160560"/>
                  <a:pt x="1993445" y="158262"/>
                  <a:pt x="1987583" y="167054"/>
                </a:cubicBezTo>
                <a:close/>
              </a:path>
            </a:pathLst>
          </a:custGeom>
          <a:noFill/>
          <a:ln w="28575" cap="flat" cmpd="sng" algn="ctr">
            <a:solidFill>
              <a:srgbClr val="7030A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4"/>
          <p:cNvSpPr>
            <a:spLocks noGrp="1"/>
          </p:cNvSpPr>
          <p:nvPr>
            <p:ph type="ftr" sz="quarter" idx="11"/>
          </p:nvPr>
        </p:nvSpPr>
        <p:spPr>
          <a:noFill/>
        </p:spPr>
        <p:txBody>
          <a:bodyPr/>
          <a:lstStyle/>
          <a:p>
            <a:r>
              <a:rPr lang="en-US">
                <a:ea typeface="ＭＳ Ｐゴシック" charset="-128"/>
              </a:rPr>
              <a:t>NJIT   ECE 271   Dr. Serhiy Levkov</a:t>
            </a:r>
          </a:p>
        </p:txBody>
      </p:sp>
      <p:sp>
        <p:nvSpPr>
          <p:cNvPr id="20483" name="Slide Number Placeholder 5"/>
          <p:cNvSpPr>
            <a:spLocks noGrp="1"/>
          </p:cNvSpPr>
          <p:nvPr>
            <p:ph type="sldNum" sz="quarter" idx="12"/>
          </p:nvPr>
        </p:nvSpPr>
        <p:spPr>
          <a:noFill/>
        </p:spPr>
        <p:txBody>
          <a:bodyPr/>
          <a:lstStyle/>
          <a:p>
            <a:r>
              <a:rPr lang="en-US" dirty="0"/>
              <a:t> </a:t>
            </a:r>
            <a:r>
              <a:rPr lang="en-US" dirty="0" smtClean="0"/>
              <a:t>Topic 9</a:t>
            </a:r>
            <a:r>
              <a:rPr lang="en-US" b="1" dirty="0" smtClean="0"/>
              <a:t> </a:t>
            </a:r>
            <a:r>
              <a:rPr lang="en-US" b="1" dirty="0"/>
              <a:t>- </a:t>
            </a:r>
            <a:fld id="{25512BCD-4747-48DB-8FB6-13EA14A7903F}" type="slidenum">
              <a:rPr lang="en-US" b="1"/>
              <a:pPr/>
              <a:t>9</a:t>
            </a:fld>
            <a:endParaRPr lang="en-US" b="1" dirty="0"/>
          </a:p>
        </p:txBody>
      </p:sp>
      <p:sp>
        <p:nvSpPr>
          <p:cNvPr id="20484" name="Rectangle 2"/>
          <p:cNvSpPr>
            <a:spLocks noGrp="1" noChangeArrowheads="1"/>
          </p:cNvSpPr>
          <p:nvPr>
            <p:ph type="title"/>
          </p:nvPr>
        </p:nvSpPr>
        <p:spPr>
          <a:xfrm>
            <a:off x="685800" y="-76200"/>
            <a:ext cx="7772400" cy="990600"/>
          </a:xfrm>
        </p:spPr>
        <p:txBody>
          <a:bodyPr/>
          <a:lstStyle/>
          <a:p>
            <a:pPr eaLnBrk="1" hangingPunct="1"/>
            <a:r>
              <a:rPr lang="en-US" smtClean="0"/>
              <a:t>Latch Static Memory Cell</a:t>
            </a:r>
          </a:p>
        </p:txBody>
      </p:sp>
      <p:sp>
        <p:nvSpPr>
          <p:cNvPr id="8" name="Rectangle 3"/>
          <p:cNvSpPr txBox="1">
            <a:spLocks noChangeArrowheads="1"/>
          </p:cNvSpPr>
          <p:nvPr/>
        </p:nvSpPr>
        <p:spPr bwMode="auto">
          <a:xfrm>
            <a:off x="381000" y="990600"/>
            <a:ext cx="5410200" cy="1600200"/>
          </a:xfrm>
          <a:prstGeom prst="rect">
            <a:avLst/>
          </a:prstGeom>
          <a:noFill/>
          <a:ln w="9525">
            <a:noFill/>
            <a:miter lim="800000"/>
            <a:headEnd/>
            <a:tailEnd/>
          </a:ln>
        </p:spPr>
        <p:txBody>
          <a:bodyPr/>
          <a:lstStyle/>
          <a:p>
            <a:pPr marL="342900" indent="-342900" eaLnBrk="1" hangingPunct="1">
              <a:lnSpc>
                <a:spcPct val="90000"/>
              </a:lnSpc>
              <a:spcBef>
                <a:spcPct val="20000"/>
              </a:spcBef>
              <a:buFontTx/>
              <a:buChar char="•"/>
              <a:defRPr/>
            </a:pPr>
            <a:r>
              <a:rPr lang="en-US" sz="1800" kern="0" dirty="0">
                <a:latin typeface="+mn-lt"/>
                <a:cs typeface="ＭＳ Ｐゴシック" charset="-128"/>
              </a:rPr>
              <a:t>The behavior of the cell can be understood by analyzing its VTC</a:t>
            </a:r>
            <a:r>
              <a:rPr lang="en-US" sz="1800" kern="0" dirty="0" smtClean="0">
                <a:latin typeface="+mn-lt"/>
                <a:cs typeface="ＭＳ Ｐゴシック" charset="-128"/>
              </a:rPr>
              <a:t>.</a:t>
            </a:r>
            <a:endParaRPr lang="en-US" sz="1800" kern="0" dirty="0">
              <a:latin typeface="+mn-lt"/>
              <a:cs typeface="ＭＳ Ｐゴシック" charset="-128"/>
            </a:endParaRPr>
          </a:p>
        </p:txBody>
      </p:sp>
      <p:grpSp>
        <p:nvGrpSpPr>
          <p:cNvPr id="2" name="Group 15"/>
          <p:cNvGrpSpPr>
            <a:grpSpLocks/>
          </p:cNvGrpSpPr>
          <p:nvPr/>
        </p:nvGrpSpPr>
        <p:grpSpPr bwMode="auto">
          <a:xfrm>
            <a:off x="6248400" y="914400"/>
            <a:ext cx="2667000" cy="1557338"/>
            <a:chOff x="6248400" y="990389"/>
            <a:chExt cx="2666999" cy="1557965"/>
          </a:xfrm>
        </p:grpSpPr>
        <p:pic>
          <p:nvPicPr>
            <p:cNvPr id="20491" name="Picture 8"/>
            <p:cNvPicPr>
              <a:picLocks noChangeAspect="1" noChangeArrowheads="1"/>
            </p:cNvPicPr>
            <p:nvPr/>
          </p:nvPicPr>
          <p:blipFill>
            <a:blip r:embed="rId2"/>
            <a:srcRect/>
            <a:stretch>
              <a:fillRect/>
            </a:stretch>
          </p:blipFill>
          <p:spPr bwMode="auto">
            <a:xfrm>
              <a:off x="6248400" y="990389"/>
              <a:ext cx="2666999" cy="1448011"/>
            </a:xfrm>
            <a:prstGeom prst="rect">
              <a:avLst/>
            </a:prstGeom>
            <a:noFill/>
            <a:ln w="9525">
              <a:noFill/>
              <a:miter lim="800000"/>
              <a:headEnd/>
              <a:tailEnd/>
            </a:ln>
          </p:spPr>
        </p:pic>
        <p:sp>
          <p:nvSpPr>
            <p:cNvPr id="20492" name="Rectangle 9"/>
            <p:cNvSpPr>
              <a:spLocks noChangeArrowheads="1"/>
            </p:cNvSpPr>
            <p:nvPr/>
          </p:nvSpPr>
          <p:spPr bwMode="auto">
            <a:xfrm>
              <a:off x="7162800" y="2209800"/>
              <a:ext cx="609600" cy="304800"/>
            </a:xfrm>
            <a:prstGeom prst="rect">
              <a:avLst/>
            </a:prstGeom>
            <a:solidFill>
              <a:schemeClr val="bg1"/>
            </a:solidFill>
            <a:ln w="19050" algn="ctr">
              <a:solidFill>
                <a:schemeClr val="tx1"/>
              </a:solidFill>
              <a:round/>
              <a:headEnd/>
              <a:tailEnd/>
            </a:ln>
          </p:spPr>
          <p:txBody>
            <a:bodyPr/>
            <a:lstStyle/>
            <a:p>
              <a:endParaRPr lang="en-US"/>
            </a:p>
          </p:txBody>
        </p:sp>
        <p:sp>
          <p:nvSpPr>
            <p:cNvPr id="20493" name="TextBox 10"/>
            <p:cNvSpPr txBox="1">
              <a:spLocks noChangeArrowheads="1"/>
            </p:cNvSpPr>
            <p:nvPr/>
          </p:nvSpPr>
          <p:spPr bwMode="auto">
            <a:xfrm>
              <a:off x="7315200" y="2209800"/>
              <a:ext cx="304800" cy="338554"/>
            </a:xfrm>
            <a:prstGeom prst="rect">
              <a:avLst/>
            </a:prstGeom>
            <a:noFill/>
            <a:ln w="9525">
              <a:noFill/>
              <a:miter lim="800000"/>
              <a:headEnd/>
              <a:tailEnd/>
            </a:ln>
          </p:spPr>
          <p:txBody>
            <a:bodyPr>
              <a:spAutoFit/>
            </a:bodyPr>
            <a:lstStyle/>
            <a:p>
              <a:r>
                <a:rPr lang="en-US" sz="1600"/>
                <a:t>3</a:t>
              </a:r>
            </a:p>
          </p:txBody>
        </p:sp>
      </p:gr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4"/>
          <p:cNvSpPr>
            <a:spLocks noGrp="1"/>
          </p:cNvSpPr>
          <p:nvPr>
            <p:ph type="ftr" sz="quarter" idx="11"/>
          </p:nvPr>
        </p:nvSpPr>
        <p:spPr>
          <a:noFill/>
        </p:spPr>
        <p:txBody>
          <a:bodyPr/>
          <a:lstStyle/>
          <a:p>
            <a:r>
              <a:rPr lang="en-US" smtClean="0">
                <a:ea typeface="ＭＳ Ｐゴシック" charset="-128"/>
              </a:rPr>
              <a:t>NJIT   ECE 271   Dr. Serhiy Levkov</a:t>
            </a:r>
          </a:p>
        </p:txBody>
      </p:sp>
      <p:sp>
        <p:nvSpPr>
          <p:cNvPr id="39939" name="Slide Number Placeholder 5"/>
          <p:cNvSpPr>
            <a:spLocks noGrp="1"/>
          </p:cNvSpPr>
          <p:nvPr>
            <p:ph type="sldNum" sz="quarter" idx="12"/>
          </p:nvPr>
        </p:nvSpPr>
        <p:spPr>
          <a:noFill/>
        </p:spPr>
        <p:txBody>
          <a:bodyPr/>
          <a:lstStyle/>
          <a:p>
            <a:r>
              <a:rPr lang="en-US" smtClean="0"/>
              <a:t> Topic 9</a:t>
            </a:r>
            <a:r>
              <a:rPr lang="en-US" b="1" smtClean="0"/>
              <a:t> - </a:t>
            </a:r>
            <a:fld id="{67010698-9AA4-410F-A3A3-A8847A2ECD74}" type="slidenum">
              <a:rPr lang="en-US" b="1" smtClean="0"/>
              <a:pPr/>
              <a:t>90</a:t>
            </a:fld>
            <a:endParaRPr lang="en-US" b="1" smtClean="0"/>
          </a:p>
        </p:txBody>
      </p:sp>
      <p:sp>
        <p:nvSpPr>
          <p:cNvPr id="39940" name="Rectangle 2"/>
          <p:cNvSpPr>
            <a:spLocks noGrp="1" noChangeArrowheads="1"/>
          </p:cNvSpPr>
          <p:nvPr>
            <p:ph type="title"/>
          </p:nvPr>
        </p:nvSpPr>
        <p:spPr>
          <a:xfrm>
            <a:off x="685800" y="0"/>
            <a:ext cx="7772400" cy="990600"/>
          </a:xfrm>
        </p:spPr>
        <p:txBody>
          <a:bodyPr/>
          <a:lstStyle/>
          <a:p>
            <a:pPr eaLnBrk="1" hangingPunct="1"/>
            <a:r>
              <a:rPr lang="en-US" dirty="0" smtClean="0"/>
              <a:t>NMOS NOR Decoder</a:t>
            </a:r>
          </a:p>
        </p:txBody>
      </p:sp>
      <p:sp>
        <p:nvSpPr>
          <p:cNvPr id="10" name="Rectangle 3"/>
          <p:cNvSpPr txBox="1">
            <a:spLocks noChangeArrowheads="1"/>
          </p:cNvSpPr>
          <p:nvPr/>
        </p:nvSpPr>
        <p:spPr bwMode="auto">
          <a:xfrm>
            <a:off x="4038600" y="1219200"/>
            <a:ext cx="47244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The address enters in the true and complementary form.</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Each row is a NMOS NOR gate with two inputs connected to certain combination of </a:t>
            </a:r>
            <a:r>
              <a:rPr lang="en-US" sz="1800" kern="0" dirty="0" smtClean="0">
                <a:latin typeface="+mn-lt"/>
                <a:cs typeface="ＭＳ Ｐゴシック" charset="-128"/>
              </a:rPr>
              <a:t>bits of address and outputs connected to the word lines.</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The output of each NOR gate is low when any of the </a:t>
            </a:r>
            <a:r>
              <a:rPr kumimoji="0" lang="en-US" sz="1800" b="0" i="0" u="none" strike="noStrike" kern="0" cap="none" spc="0" normalizeH="0" noProof="0" dirty="0" smtClean="0">
                <a:ln>
                  <a:noFill/>
                </a:ln>
                <a:solidFill>
                  <a:schemeClr val="tx1"/>
                </a:solidFill>
                <a:effectLst/>
                <a:uLnTx/>
                <a:uFillTx/>
                <a:latin typeface="+mn-lt"/>
                <a:ea typeface="ＭＳ Ｐゴシック" charset="-128"/>
                <a:cs typeface="ＭＳ Ｐゴシック" charset="-128"/>
              </a:rPr>
              <a:t>inputs are high ( at least one transistor is on).</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US" sz="1800" b="0" i="0" u="none" strike="noStrike" kern="0" cap="none" spc="0" normalizeH="0" noProof="0" dirty="0" smtClean="0">
              <a:ln>
                <a:noFill/>
              </a:ln>
              <a:solidFill>
                <a:schemeClr val="tx1"/>
              </a:solidFill>
              <a:effectLst/>
              <a:uLnTx/>
              <a:uFillTx/>
              <a:latin typeface="+mn-lt"/>
              <a:ea typeface="ＭＳ Ｐゴシック" charset="-128"/>
              <a:cs typeface="ＭＳ Ｐゴシック" charset="-128"/>
            </a:endParaRPr>
          </a:p>
        </p:txBody>
      </p:sp>
      <p:grpSp>
        <p:nvGrpSpPr>
          <p:cNvPr id="2" name="Group 31"/>
          <p:cNvGrpSpPr/>
          <p:nvPr/>
        </p:nvGrpSpPr>
        <p:grpSpPr>
          <a:xfrm>
            <a:off x="457200" y="1371600"/>
            <a:ext cx="3200400" cy="3733800"/>
            <a:chOff x="457200" y="2133600"/>
            <a:chExt cx="3200400" cy="3733800"/>
          </a:xfrm>
        </p:grpSpPr>
        <p:pic>
          <p:nvPicPr>
            <p:cNvPr id="39942" name="Picture 4" descr="jae20990_0830"/>
            <p:cNvPicPr>
              <a:picLocks noChangeAspect="1" noChangeArrowheads="1"/>
            </p:cNvPicPr>
            <p:nvPr/>
          </p:nvPicPr>
          <p:blipFill>
            <a:blip r:embed="rId2">
              <a:lum bright="-24000" contrast="48000"/>
            </a:blip>
            <a:srcRect/>
            <a:stretch>
              <a:fillRect/>
            </a:stretch>
          </p:blipFill>
          <p:spPr bwMode="auto">
            <a:xfrm>
              <a:off x="609600" y="2743200"/>
              <a:ext cx="3000375" cy="3124200"/>
            </a:xfrm>
            <a:prstGeom prst="rect">
              <a:avLst/>
            </a:prstGeom>
            <a:noFill/>
            <a:ln w="9525">
              <a:noFill/>
              <a:miter lim="800000"/>
              <a:headEnd/>
              <a:tailEnd/>
            </a:ln>
          </p:spPr>
        </p:pic>
        <p:sp>
          <p:nvSpPr>
            <p:cNvPr id="12" name="Rounded Rectangle 11"/>
            <p:cNvSpPr/>
            <p:nvPr/>
          </p:nvSpPr>
          <p:spPr bwMode="auto">
            <a:xfrm>
              <a:off x="533400" y="2667000"/>
              <a:ext cx="457200" cy="228600"/>
            </a:xfrm>
            <a:prstGeom prst="roundRect">
              <a:avLst/>
            </a:pr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3" name="Down Arrow 12"/>
            <p:cNvSpPr/>
            <p:nvPr/>
          </p:nvSpPr>
          <p:spPr bwMode="auto">
            <a:xfrm>
              <a:off x="1143000" y="2438400"/>
              <a:ext cx="228600" cy="228600"/>
            </a:xfrm>
            <a:prstGeom prst="downArrow">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6" name="TextBox 15"/>
            <p:cNvSpPr txBox="1"/>
            <p:nvPr/>
          </p:nvSpPr>
          <p:spPr>
            <a:xfrm>
              <a:off x="515816" y="2133600"/>
              <a:ext cx="1600200" cy="307777"/>
            </a:xfrm>
            <a:prstGeom prst="rect">
              <a:avLst/>
            </a:prstGeom>
            <a:noFill/>
          </p:spPr>
          <p:txBody>
            <a:bodyPr wrap="square" rtlCol="0">
              <a:spAutoFit/>
            </a:bodyPr>
            <a:lstStyle/>
            <a:p>
              <a:r>
                <a:rPr lang="en-US" sz="1400" dirty="0" smtClean="0"/>
                <a:t>“1”    address    “0”</a:t>
              </a:r>
              <a:endParaRPr lang="en-US" sz="1400" dirty="0"/>
            </a:p>
          </p:txBody>
        </p:sp>
        <p:sp>
          <p:nvSpPr>
            <p:cNvPr id="17" name="Rounded Rectangle 16"/>
            <p:cNvSpPr/>
            <p:nvPr/>
          </p:nvSpPr>
          <p:spPr bwMode="auto">
            <a:xfrm>
              <a:off x="1524000" y="2667000"/>
              <a:ext cx="457200" cy="22860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8" name="Rectangle 17"/>
            <p:cNvSpPr/>
            <p:nvPr/>
          </p:nvSpPr>
          <p:spPr bwMode="auto">
            <a:xfrm>
              <a:off x="457200" y="2183424"/>
              <a:ext cx="1676400" cy="228600"/>
            </a:xfrm>
            <a:prstGeom prst="rect">
              <a:avLst/>
            </a:prstGeom>
            <a:noFill/>
            <a:ln w="1905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cxnSp>
          <p:nvCxnSpPr>
            <p:cNvPr id="21" name="Straight Connector 20"/>
            <p:cNvCxnSpPr/>
            <p:nvPr/>
          </p:nvCxnSpPr>
          <p:spPr bwMode="auto">
            <a:xfrm rot="5400000">
              <a:off x="791308" y="4856284"/>
              <a:ext cx="1905000" cy="0"/>
            </a:xfrm>
            <a:prstGeom prst="line">
              <a:avLst/>
            </a:prstGeom>
            <a:solidFill>
              <a:schemeClr val="accent1"/>
            </a:solidFill>
            <a:ln w="19050" cap="flat" cmpd="sng" algn="ctr">
              <a:solidFill>
                <a:srgbClr val="FF0000"/>
              </a:solidFill>
              <a:prstDash val="solid"/>
              <a:round/>
              <a:headEnd type="none" w="med" len="med"/>
              <a:tailEnd type="none" w="med" len="med"/>
            </a:ln>
            <a:effectLst/>
          </p:spPr>
        </p:cxnSp>
        <p:cxnSp>
          <p:nvCxnSpPr>
            <p:cNvPr id="23" name="Straight Connector 22"/>
            <p:cNvCxnSpPr/>
            <p:nvPr/>
          </p:nvCxnSpPr>
          <p:spPr bwMode="auto">
            <a:xfrm rot="5400000">
              <a:off x="307732" y="4838700"/>
              <a:ext cx="1905000" cy="0"/>
            </a:xfrm>
            <a:prstGeom prst="line">
              <a:avLst/>
            </a:prstGeom>
            <a:solidFill>
              <a:schemeClr val="accent1"/>
            </a:solidFill>
            <a:ln w="19050" cap="flat" cmpd="sng" algn="ctr">
              <a:solidFill>
                <a:srgbClr val="FF0000"/>
              </a:solidFill>
              <a:prstDash val="solid"/>
              <a:round/>
              <a:headEnd type="none" w="med" len="med"/>
              <a:tailEnd type="none" w="med" len="med"/>
            </a:ln>
            <a:effectLst/>
          </p:spPr>
        </p:cxnSp>
        <p:cxnSp>
          <p:nvCxnSpPr>
            <p:cNvPr id="24" name="Straight Connector 23"/>
            <p:cNvCxnSpPr/>
            <p:nvPr/>
          </p:nvCxnSpPr>
          <p:spPr bwMode="auto">
            <a:xfrm rot="5400000">
              <a:off x="1274884" y="4856284"/>
              <a:ext cx="1905000" cy="0"/>
            </a:xfrm>
            <a:prstGeom prst="line">
              <a:avLst/>
            </a:prstGeom>
            <a:solidFill>
              <a:schemeClr val="accent1"/>
            </a:solidFill>
            <a:ln w="19050" cap="flat" cmpd="sng" algn="ctr">
              <a:solidFill>
                <a:srgbClr val="00B050"/>
              </a:solidFill>
              <a:prstDash val="solid"/>
              <a:round/>
              <a:headEnd type="none" w="med" len="med"/>
              <a:tailEnd type="none" w="med" len="med"/>
            </a:ln>
            <a:effectLst/>
          </p:spPr>
        </p:cxnSp>
        <p:cxnSp>
          <p:nvCxnSpPr>
            <p:cNvPr id="25" name="Straight Connector 24"/>
            <p:cNvCxnSpPr/>
            <p:nvPr/>
          </p:nvCxnSpPr>
          <p:spPr bwMode="auto">
            <a:xfrm rot="5400000">
              <a:off x="-172916" y="4888524"/>
              <a:ext cx="1905000" cy="0"/>
            </a:xfrm>
            <a:prstGeom prst="line">
              <a:avLst/>
            </a:prstGeom>
            <a:solidFill>
              <a:schemeClr val="accent1"/>
            </a:solidFill>
            <a:ln w="19050" cap="flat" cmpd="sng" algn="ctr">
              <a:solidFill>
                <a:srgbClr val="00B050"/>
              </a:solidFill>
              <a:prstDash val="solid"/>
              <a:round/>
              <a:headEnd type="none" w="med" len="med"/>
              <a:tailEnd type="none" w="med" len="med"/>
            </a:ln>
            <a:effectLst/>
          </p:spPr>
        </p:cxnSp>
        <p:sp>
          <p:nvSpPr>
            <p:cNvPr id="36" name="Bent Arrow 35"/>
            <p:cNvSpPr/>
            <p:nvPr/>
          </p:nvSpPr>
          <p:spPr bwMode="auto">
            <a:xfrm rot="5400000" flipV="1">
              <a:off x="1968013" y="3137390"/>
              <a:ext cx="76197" cy="1878624"/>
            </a:xfrm>
            <a:prstGeom prst="bentArrow">
              <a:avLst/>
            </a:prstGeom>
            <a:solidFill>
              <a:srgbClr val="00B050"/>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1" name="Rounded Rectangle 40"/>
            <p:cNvSpPr/>
            <p:nvPr/>
          </p:nvSpPr>
          <p:spPr bwMode="auto">
            <a:xfrm>
              <a:off x="1781908" y="4075536"/>
              <a:ext cx="161192" cy="237384"/>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4" name="Rounded Rectangle 43"/>
            <p:cNvSpPr/>
            <p:nvPr/>
          </p:nvSpPr>
          <p:spPr bwMode="auto">
            <a:xfrm>
              <a:off x="807720" y="4053840"/>
              <a:ext cx="184640" cy="246184"/>
            </a:xfrm>
            <a:prstGeom prst="roundRect">
              <a:avLst/>
            </a:pr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6" name="Rounded Rectangle 45"/>
            <p:cNvSpPr/>
            <p:nvPr/>
          </p:nvSpPr>
          <p:spPr bwMode="auto">
            <a:xfrm>
              <a:off x="3352800" y="3901440"/>
              <a:ext cx="304800" cy="22860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4"/>
          <p:cNvSpPr>
            <a:spLocks noGrp="1"/>
          </p:cNvSpPr>
          <p:nvPr>
            <p:ph type="ftr" sz="quarter" idx="11"/>
          </p:nvPr>
        </p:nvSpPr>
        <p:spPr>
          <a:noFill/>
        </p:spPr>
        <p:txBody>
          <a:bodyPr/>
          <a:lstStyle/>
          <a:p>
            <a:r>
              <a:rPr lang="en-US" smtClean="0">
                <a:ea typeface="ＭＳ Ｐゴシック" charset="-128"/>
              </a:rPr>
              <a:t>NJIT   ECE 271   Dr. Serhiy Levkov</a:t>
            </a:r>
          </a:p>
        </p:txBody>
      </p:sp>
      <p:sp>
        <p:nvSpPr>
          <p:cNvPr id="39939" name="Slide Number Placeholder 5"/>
          <p:cNvSpPr>
            <a:spLocks noGrp="1"/>
          </p:cNvSpPr>
          <p:nvPr>
            <p:ph type="sldNum" sz="quarter" idx="12"/>
          </p:nvPr>
        </p:nvSpPr>
        <p:spPr>
          <a:noFill/>
        </p:spPr>
        <p:txBody>
          <a:bodyPr/>
          <a:lstStyle/>
          <a:p>
            <a:r>
              <a:rPr lang="en-US" smtClean="0"/>
              <a:t> Topic 9</a:t>
            </a:r>
            <a:r>
              <a:rPr lang="en-US" b="1" smtClean="0"/>
              <a:t> - </a:t>
            </a:r>
            <a:fld id="{67010698-9AA4-410F-A3A3-A8847A2ECD74}" type="slidenum">
              <a:rPr lang="en-US" b="1" smtClean="0"/>
              <a:pPr/>
              <a:t>91</a:t>
            </a:fld>
            <a:endParaRPr lang="en-US" b="1" smtClean="0"/>
          </a:p>
        </p:txBody>
      </p:sp>
      <p:sp>
        <p:nvSpPr>
          <p:cNvPr id="39940" name="Rectangle 2"/>
          <p:cNvSpPr>
            <a:spLocks noGrp="1" noChangeArrowheads="1"/>
          </p:cNvSpPr>
          <p:nvPr>
            <p:ph type="title"/>
          </p:nvPr>
        </p:nvSpPr>
        <p:spPr>
          <a:xfrm>
            <a:off x="685800" y="0"/>
            <a:ext cx="7772400" cy="990600"/>
          </a:xfrm>
        </p:spPr>
        <p:txBody>
          <a:bodyPr/>
          <a:lstStyle/>
          <a:p>
            <a:pPr eaLnBrk="1" hangingPunct="1"/>
            <a:r>
              <a:rPr lang="en-US" dirty="0" smtClean="0"/>
              <a:t>NMOS NOR Decoder</a:t>
            </a:r>
          </a:p>
        </p:txBody>
      </p:sp>
      <p:sp>
        <p:nvSpPr>
          <p:cNvPr id="10" name="Rectangle 3"/>
          <p:cNvSpPr txBox="1">
            <a:spLocks noChangeArrowheads="1"/>
          </p:cNvSpPr>
          <p:nvPr/>
        </p:nvSpPr>
        <p:spPr bwMode="auto">
          <a:xfrm>
            <a:off x="4038600" y="1219200"/>
            <a:ext cx="47244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The address enters in the true and complementary form.</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Each row is a NMOS NOR gate with two inputs connected to certain combination of </a:t>
            </a:r>
            <a:r>
              <a:rPr lang="en-US" sz="1800" kern="0" dirty="0" smtClean="0">
                <a:latin typeface="+mn-lt"/>
                <a:cs typeface="ＭＳ Ｐゴシック" charset="-128"/>
              </a:rPr>
              <a:t>bits of address and outputs connected to the word lines.</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endParaRPr>
          </a:p>
          <a:p>
            <a:pPr marL="342900" lvl="0" indent="-342900" eaLnBrk="1" hangingPunct="1">
              <a:spcBef>
                <a:spcPct val="20000"/>
              </a:spcBef>
              <a:buFontTx/>
              <a:buChar char="•"/>
              <a:defRPr/>
            </a:pPr>
            <a:r>
              <a:rPr lang="en-US" sz="1800" kern="0" dirty="0" smtClean="0">
                <a:cs typeface="ＭＳ Ｐゴシック" charset="-128"/>
              </a:rPr>
              <a:t>The output of each NOR gate is low when any of the inputs are high ( at least one transistor is on).</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US" sz="1800" b="0" i="0" u="none" strike="noStrike" kern="0" cap="none" spc="0" normalizeH="0" noProof="0" dirty="0" smtClean="0">
              <a:ln>
                <a:noFill/>
              </a:ln>
              <a:solidFill>
                <a:schemeClr val="tx1"/>
              </a:solidFill>
              <a:effectLst/>
              <a:uLnTx/>
              <a:uFillTx/>
              <a:latin typeface="+mn-lt"/>
              <a:ea typeface="ＭＳ Ｐゴシック" charset="-128"/>
              <a:cs typeface="ＭＳ Ｐゴシック" charset="-128"/>
            </a:endParaRPr>
          </a:p>
        </p:txBody>
      </p:sp>
      <p:grpSp>
        <p:nvGrpSpPr>
          <p:cNvPr id="2" name="Group 31"/>
          <p:cNvGrpSpPr/>
          <p:nvPr/>
        </p:nvGrpSpPr>
        <p:grpSpPr>
          <a:xfrm>
            <a:off x="457200" y="1371600"/>
            <a:ext cx="3200400" cy="3733800"/>
            <a:chOff x="457200" y="2133600"/>
            <a:chExt cx="3200400" cy="3733800"/>
          </a:xfrm>
        </p:grpSpPr>
        <p:pic>
          <p:nvPicPr>
            <p:cNvPr id="39942" name="Picture 4" descr="jae20990_0830"/>
            <p:cNvPicPr>
              <a:picLocks noChangeAspect="1" noChangeArrowheads="1"/>
            </p:cNvPicPr>
            <p:nvPr/>
          </p:nvPicPr>
          <p:blipFill>
            <a:blip r:embed="rId2">
              <a:lum bright="-24000" contrast="48000"/>
            </a:blip>
            <a:srcRect/>
            <a:stretch>
              <a:fillRect/>
            </a:stretch>
          </p:blipFill>
          <p:spPr bwMode="auto">
            <a:xfrm>
              <a:off x="609600" y="2743200"/>
              <a:ext cx="3000375" cy="3124200"/>
            </a:xfrm>
            <a:prstGeom prst="rect">
              <a:avLst/>
            </a:prstGeom>
            <a:noFill/>
            <a:ln w="9525">
              <a:noFill/>
              <a:miter lim="800000"/>
              <a:headEnd/>
              <a:tailEnd/>
            </a:ln>
          </p:spPr>
        </p:pic>
        <p:sp>
          <p:nvSpPr>
            <p:cNvPr id="12" name="Rounded Rectangle 11"/>
            <p:cNvSpPr/>
            <p:nvPr/>
          </p:nvSpPr>
          <p:spPr bwMode="auto">
            <a:xfrm>
              <a:off x="533400" y="2667000"/>
              <a:ext cx="457200" cy="228600"/>
            </a:xfrm>
            <a:prstGeom prst="roundRect">
              <a:avLst/>
            </a:pr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3" name="Down Arrow 12"/>
            <p:cNvSpPr/>
            <p:nvPr/>
          </p:nvSpPr>
          <p:spPr bwMode="auto">
            <a:xfrm>
              <a:off x="1143000" y="2438400"/>
              <a:ext cx="228600" cy="228600"/>
            </a:xfrm>
            <a:prstGeom prst="downArrow">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6" name="TextBox 15"/>
            <p:cNvSpPr txBox="1"/>
            <p:nvPr/>
          </p:nvSpPr>
          <p:spPr>
            <a:xfrm>
              <a:off x="515816" y="2133600"/>
              <a:ext cx="1600200" cy="307777"/>
            </a:xfrm>
            <a:prstGeom prst="rect">
              <a:avLst/>
            </a:prstGeom>
            <a:noFill/>
          </p:spPr>
          <p:txBody>
            <a:bodyPr wrap="square" rtlCol="0">
              <a:spAutoFit/>
            </a:bodyPr>
            <a:lstStyle/>
            <a:p>
              <a:r>
                <a:rPr lang="en-US" sz="1400" dirty="0" smtClean="0"/>
                <a:t>“1”    address    “0”</a:t>
              </a:r>
              <a:endParaRPr lang="en-US" sz="1400" dirty="0"/>
            </a:p>
          </p:txBody>
        </p:sp>
        <p:sp>
          <p:nvSpPr>
            <p:cNvPr id="17" name="Rounded Rectangle 16"/>
            <p:cNvSpPr/>
            <p:nvPr/>
          </p:nvSpPr>
          <p:spPr bwMode="auto">
            <a:xfrm>
              <a:off x="1524000" y="2667000"/>
              <a:ext cx="457200" cy="22860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8" name="Rectangle 17"/>
            <p:cNvSpPr/>
            <p:nvPr/>
          </p:nvSpPr>
          <p:spPr bwMode="auto">
            <a:xfrm>
              <a:off x="457200" y="2183424"/>
              <a:ext cx="1676400" cy="228600"/>
            </a:xfrm>
            <a:prstGeom prst="rect">
              <a:avLst/>
            </a:prstGeom>
            <a:noFill/>
            <a:ln w="1905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cxnSp>
          <p:nvCxnSpPr>
            <p:cNvPr id="21" name="Straight Connector 20"/>
            <p:cNvCxnSpPr/>
            <p:nvPr/>
          </p:nvCxnSpPr>
          <p:spPr bwMode="auto">
            <a:xfrm rot="5400000">
              <a:off x="791308" y="4856284"/>
              <a:ext cx="1905000" cy="0"/>
            </a:xfrm>
            <a:prstGeom prst="line">
              <a:avLst/>
            </a:prstGeom>
            <a:solidFill>
              <a:schemeClr val="accent1"/>
            </a:solidFill>
            <a:ln w="19050" cap="flat" cmpd="sng" algn="ctr">
              <a:solidFill>
                <a:srgbClr val="FF0000"/>
              </a:solidFill>
              <a:prstDash val="solid"/>
              <a:round/>
              <a:headEnd type="none" w="med" len="med"/>
              <a:tailEnd type="none" w="med" len="med"/>
            </a:ln>
            <a:effectLst/>
          </p:spPr>
        </p:cxnSp>
        <p:cxnSp>
          <p:nvCxnSpPr>
            <p:cNvPr id="23" name="Straight Connector 22"/>
            <p:cNvCxnSpPr/>
            <p:nvPr/>
          </p:nvCxnSpPr>
          <p:spPr bwMode="auto">
            <a:xfrm rot="5400000">
              <a:off x="307732" y="4838700"/>
              <a:ext cx="1905000" cy="0"/>
            </a:xfrm>
            <a:prstGeom prst="line">
              <a:avLst/>
            </a:prstGeom>
            <a:solidFill>
              <a:schemeClr val="accent1"/>
            </a:solidFill>
            <a:ln w="19050" cap="flat" cmpd="sng" algn="ctr">
              <a:solidFill>
                <a:srgbClr val="FF0000"/>
              </a:solidFill>
              <a:prstDash val="solid"/>
              <a:round/>
              <a:headEnd type="none" w="med" len="med"/>
              <a:tailEnd type="none" w="med" len="med"/>
            </a:ln>
            <a:effectLst/>
          </p:spPr>
        </p:cxnSp>
        <p:cxnSp>
          <p:nvCxnSpPr>
            <p:cNvPr id="24" name="Straight Connector 23"/>
            <p:cNvCxnSpPr/>
            <p:nvPr/>
          </p:nvCxnSpPr>
          <p:spPr bwMode="auto">
            <a:xfrm rot="5400000">
              <a:off x="1274884" y="4856284"/>
              <a:ext cx="1905000" cy="0"/>
            </a:xfrm>
            <a:prstGeom prst="line">
              <a:avLst/>
            </a:prstGeom>
            <a:solidFill>
              <a:schemeClr val="accent1"/>
            </a:solidFill>
            <a:ln w="19050" cap="flat" cmpd="sng" algn="ctr">
              <a:solidFill>
                <a:srgbClr val="00B050"/>
              </a:solidFill>
              <a:prstDash val="solid"/>
              <a:round/>
              <a:headEnd type="none" w="med" len="med"/>
              <a:tailEnd type="none" w="med" len="med"/>
            </a:ln>
            <a:effectLst/>
          </p:spPr>
        </p:cxnSp>
        <p:cxnSp>
          <p:nvCxnSpPr>
            <p:cNvPr id="25" name="Straight Connector 24"/>
            <p:cNvCxnSpPr/>
            <p:nvPr/>
          </p:nvCxnSpPr>
          <p:spPr bwMode="auto">
            <a:xfrm rot="5400000">
              <a:off x="-172916" y="4888524"/>
              <a:ext cx="1905000" cy="0"/>
            </a:xfrm>
            <a:prstGeom prst="line">
              <a:avLst/>
            </a:prstGeom>
            <a:solidFill>
              <a:schemeClr val="accent1"/>
            </a:solidFill>
            <a:ln w="19050" cap="flat" cmpd="sng" algn="ctr">
              <a:solidFill>
                <a:srgbClr val="00B050"/>
              </a:solidFill>
              <a:prstDash val="solid"/>
              <a:round/>
              <a:headEnd type="none" w="med" len="med"/>
              <a:tailEnd type="none" w="med" len="med"/>
            </a:ln>
            <a:effectLst/>
          </p:spPr>
        </p:cxnSp>
        <p:sp>
          <p:nvSpPr>
            <p:cNvPr id="36" name="Bent Arrow 35"/>
            <p:cNvSpPr/>
            <p:nvPr/>
          </p:nvSpPr>
          <p:spPr bwMode="auto">
            <a:xfrm rot="5400000" flipV="1">
              <a:off x="1968013" y="3137390"/>
              <a:ext cx="76197" cy="1878624"/>
            </a:xfrm>
            <a:prstGeom prst="bentArrow">
              <a:avLst/>
            </a:prstGeom>
            <a:solidFill>
              <a:srgbClr val="00B050"/>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7" name="Bent Arrow 36"/>
            <p:cNvSpPr/>
            <p:nvPr/>
          </p:nvSpPr>
          <p:spPr bwMode="auto">
            <a:xfrm rot="5400000" flipV="1">
              <a:off x="1973876" y="3597516"/>
              <a:ext cx="76200" cy="1890352"/>
            </a:xfrm>
            <a:prstGeom prst="bentArrow">
              <a:avLst/>
            </a:prstGeom>
            <a:solidFill>
              <a:srgbClr val="00B050"/>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1" name="Rounded Rectangle 40"/>
            <p:cNvSpPr/>
            <p:nvPr/>
          </p:nvSpPr>
          <p:spPr bwMode="auto">
            <a:xfrm>
              <a:off x="1781908" y="4075536"/>
              <a:ext cx="161192" cy="237384"/>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2" name="Rounded Rectangle 41"/>
            <p:cNvSpPr/>
            <p:nvPr/>
          </p:nvSpPr>
          <p:spPr bwMode="auto">
            <a:xfrm>
              <a:off x="2261380" y="4533900"/>
              <a:ext cx="184640" cy="246184"/>
            </a:xfrm>
            <a:prstGeom prst="roundRect">
              <a:avLst/>
            </a:pr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3" name="Rounded Rectangle 42"/>
            <p:cNvSpPr/>
            <p:nvPr/>
          </p:nvSpPr>
          <p:spPr bwMode="auto">
            <a:xfrm>
              <a:off x="815340" y="4523936"/>
              <a:ext cx="184640" cy="246184"/>
            </a:xfrm>
            <a:prstGeom prst="roundRect">
              <a:avLst/>
            </a:pr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4" name="Rounded Rectangle 43"/>
            <p:cNvSpPr/>
            <p:nvPr/>
          </p:nvSpPr>
          <p:spPr bwMode="auto">
            <a:xfrm>
              <a:off x="807720" y="4053840"/>
              <a:ext cx="184640" cy="246184"/>
            </a:xfrm>
            <a:prstGeom prst="roundRect">
              <a:avLst/>
            </a:pr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5" name="Bent Arrow 44"/>
            <p:cNvSpPr/>
            <p:nvPr/>
          </p:nvSpPr>
          <p:spPr bwMode="auto">
            <a:xfrm rot="5400000" flipV="1">
              <a:off x="2705098" y="4366258"/>
              <a:ext cx="76201" cy="457202"/>
            </a:xfrm>
            <a:prstGeom prst="bentArrow">
              <a:avLst/>
            </a:prstGeom>
            <a:solidFill>
              <a:srgbClr val="00B050"/>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6" name="Rounded Rectangle 45"/>
            <p:cNvSpPr/>
            <p:nvPr/>
          </p:nvSpPr>
          <p:spPr bwMode="auto">
            <a:xfrm>
              <a:off x="3352800" y="3901440"/>
              <a:ext cx="304800" cy="22860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7" name="Rounded Rectangle 46"/>
            <p:cNvSpPr/>
            <p:nvPr/>
          </p:nvSpPr>
          <p:spPr bwMode="auto">
            <a:xfrm>
              <a:off x="3352800" y="4366260"/>
              <a:ext cx="304800" cy="22860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4"/>
          <p:cNvSpPr>
            <a:spLocks noGrp="1"/>
          </p:cNvSpPr>
          <p:nvPr>
            <p:ph type="ftr" sz="quarter" idx="11"/>
          </p:nvPr>
        </p:nvSpPr>
        <p:spPr>
          <a:noFill/>
        </p:spPr>
        <p:txBody>
          <a:bodyPr/>
          <a:lstStyle/>
          <a:p>
            <a:r>
              <a:rPr lang="en-US" smtClean="0">
                <a:ea typeface="ＭＳ Ｐゴシック" charset="-128"/>
              </a:rPr>
              <a:t>NJIT   ECE 271   Dr. Serhiy Levkov</a:t>
            </a:r>
          </a:p>
        </p:txBody>
      </p:sp>
      <p:sp>
        <p:nvSpPr>
          <p:cNvPr id="39939" name="Slide Number Placeholder 5"/>
          <p:cNvSpPr>
            <a:spLocks noGrp="1"/>
          </p:cNvSpPr>
          <p:nvPr>
            <p:ph type="sldNum" sz="quarter" idx="12"/>
          </p:nvPr>
        </p:nvSpPr>
        <p:spPr>
          <a:noFill/>
        </p:spPr>
        <p:txBody>
          <a:bodyPr/>
          <a:lstStyle/>
          <a:p>
            <a:r>
              <a:rPr lang="en-US" smtClean="0"/>
              <a:t> Topic 9</a:t>
            </a:r>
            <a:r>
              <a:rPr lang="en-US" b="1" smtClean="0"/>
              <a:t> - </a:t>
            </a:r>
            <a:fld id="{67010698-9AA4-410F-A3A3-A8847A2ECD74}" type="slidenum">
              <a:rPr lang="en-US" b="1" smtClean="0"/>
              <a:pPr/>
              <a:t>92</a:t>
            </a:fld>
            <a:endParaRPr lang="en-US" b="1" smtClean="0"/>
          </a:p>
        </p:txBody>
      </p:sp>
      <p:sp>
        <p:nvSpPr>
          <p:cNvPr id="39940" name="Rectangle 2"/>
          <p:cNvSpPr>
            <a:spLocks noGrp="1" noChangeArrowheads="1"/>
          </p:cNvSpPr>
          <p:nvPr>
            <p:ph type="title"/>
          </p:nvPr>
        </p:nvSpPr>
        <p:spPr>
          <a:xfrm>
            <a:off x="685800" y="0"/>
            <a:ext cx="7772400" cy="990600"/>
          </a:xfrm>
        </p:spPr>
        <p:txBody>
          <a:bodyPr/>
          <a:lstStyle/>
          <a:p>
            <a:pPr eaLnBrk="1" hangingPunct="1"/>
            <a:r>
              <a:rPr lang="en-US" dirty="0" smtClean="0"/>
              <a:t>NMOS NOR Decoder</a:t>
            </a:r>
          </a:p>
        </p:txBody>
      </p:sp>
      <p:sp>
        <p:nvSpPr>
          <p:cNvPr id="10" name="Rectangle 3"/>
          <p:cNvSpPr txBox="1">
            <a:spLocks noChangeArrowheads="1"/>
          </p:cNvSpPr>
          <p:nvPr/>
        </p:nvSpPr>
        <p:spPr bwMode="auto">
          <a:xfrm>
            <a:off x="4038600" y="1219200"/>
            <a:ext cx="47244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The address enters in the true and complementary form.</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Each row is a NMOS NOR gate with two inputs connected to certain combination of </a:t>
            </a:r>
            <a:r>
              <a:rPr lang="en-US" sz="1800" kern="0" dirty="0" smtClean="0">
                <a:latin typeface="+mn-lt"/>
                <a:cs typeface="ＭＳ Ｐゴシック" charset="-128"/>
              </a:rPr>
              <a:t>bits of address and outputs connected to the word lines.</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endParaRPr>
          </a:p>
          <a:p>
            <a:pPr marL="342900" lvl="0" indent="-342900" eaLnBrk="1" hangingPunct="1">
              <a:spcBef>
                <a:spcPct val="20000"/>
              </a:spcBef>
              <a:buFontTx/>
              <a:buChar char="•"/>
              <a:defRPr/>
            </a:pPr>
            <a:r>
              <a:rPr lang="en-US" sz="1800" kern="0" dirty="0" smtClean="0">
                <a:cs typeface="ＭＳ Ｐゴシック" charset="-128"/>
              </a:rPr>
              <a:t>The output of each NOR gate is low when any of the inputs are high ( at least one transistor is on).</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US" sz="1800" b="0" i="0" u="none" strike="noStrike" kern="0" cap="none" spc="0" normalizeH="0" noProof="0" dirty="0" smtClean="0">
              <a:ln>
                <a:noFill/>
              </a:ln>
              <a:solidFill>
                <a:schemeClr val="tx1"/>
              </a:solidFill>
              <a:effectLst/>
              <a:uLnTx/>
              <a:uFillTx/>
              <a:latin typeface="+mn-lt"/>
              <a:ea typeface="ＭＳ Ｐゴシック" charset="-128"/>
              <a:cs typeface="ＭＳ Ｐゴシック" charset="-128"/>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endParaRPr>
          </a:p>
        </p:txBody>
      </p:sp>
      <p:grpSp>
        <p:nvGrpSpPr>
          <p:cNvPr id="2" name="Group 31"/>
          <p:cNvGrpSpPr/>
          <p:nvPr/>
        </p:nvGrpSpPr>
        <p:grpSpPr>
          <a:xfrm>
            <a:off x="457200" y="1371600"/>
            <a:ext cx="3200400" cy="3733800"/>
            <a:chOff x="457200" y="2133600"/>
            <a:chExt cx="3200400" cy="3733800"/>
          </a:xfrm>
        </p:grpSpPr>
        <p:pic>
          <p:nvPicPr>
            <p:cNvPr id="39942" name="Picture 4" descr="jae20990_0830"/>
            <p:cNvPicPr>
              <a:picLocks noChangeAspect="1" noChangeArrowheads="1"/>
            </p:cNvPicPr>
            <p:nvPr/>
          </p:nvPicPr>
          <p:blipFill>
            <a:blip r:embed="rId2">
              <a:lum bright="-24000" contrast="48000"/>
            </a:blip>
            <a:srcRect/>
            <a:stretch>
              <a:fillRect/>
            </a:stretch>
          </p:blipFill>
          <p:spPr bwMode="auto">
            <a:xfrm>
              <a:off x="609600" y="2743200"/>
              <a:ext cx="3000375" cy="3124200"/>
            </a:xfrm>
            <a:prstGeom prst="rect">
              <a:avLst/>
            </a:prstGeom>
            <a:noFill/>
            <a:ln w="9525">
              <a:noFill/>
              <a:miter lim="800000"/>
              <a:headEnd/>
              <a:tailEnd/>
            </a:ln>
          </p:spPr>
        </p:pic>
        <p:sp>
          <p:nvSpPr>
            <p:cNvPr id="12" name="Rounded Rectangle 11"/>
            <p:cNvSpPr/>
            <p:nvPr/>
          </p:nvSpPr>
          <p:spPr bwMode="auto">
            <a:xfrm>
              <a:off x="533400" y="2667000"/>
              <a:ext cx="457200" cy="228600"/>
            </a:xfrm>
            <a:prstGeom prst="roundRect">
              <a:avLst/>
            </a:pr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3" name="Down Arrow 12"/>
            <p:cNvSpPr/>
            <p:nvPr/>
          </p:nvSpPr>
          <p:spPr bwMode="auto">
            <a:xfrm>
              <a:off x="1143000" y="2438400"/>
              <a:ext cx="228600" cy="228600"/>
            </a:xfrm>
            <a:prstGeom prst="downArrow">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6" name="TextBox 15"/>
            <p:cNvSpPr txBox="1"/>
            <p:nvPr/>
          </p:nvSpPr>
          <p:spPr>
            <a:xfrm>
              <a:off x="515816" y="2133600"/>
              <a:ext cx="1600200" cy="307777"/>
            </a:xfrm>
            <a:prstGeom prst="rect">
              <a:avLst/>
            </a:prstGeom>
            <a:noFill/>
          </p:spPr>
          <p:txBody>
            <a:bodyPr wrap="square" rtlCol="0">
              <a:spAutoFit/>
            </a:bodyPr>
            <a:lstStyle/>
            <a:p>
              <a:r>
                <a:rPr lang="en-US" sz="1400" dirty="0" smtClean="0"/>
                <a:t>“1”    address    “0”</a:t>
              </a:r>
              <a:endParaRPr lang="en-US" sz="1400" dirty="0"/>
            </a:p>
          </p:txBody>
        </p:sp>
        <p:sp>
          <p:nvSpPr>
            <p:cNvPr id="17" name="Rounded Rectangle 16"/>
            <p:cNvSpPr/>
            <p:nvPr/>
          </p:nvSpPr>
          <p:spPr bwMode="auto">
            <a:xfrm>
              <a:off x="1524000" y="2667000"/>
              <a:ext cx="457200" cy="22860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8" name="Rectangle 17"/>
            <p:cNvSpPr/>
            <p:nvPr/>
          </p:nvSpPr>
          <p:spPr bwMode="auto">
            <a:xfrm>
              <a:off x="457200" y="2183424"/>
              <a:ext cx="1676400" cy="228600"/>
            </a:xfrm>
            <a:prstGeom prst="rect">
              <a:avLst/>
            </a:prstGeom>
            <a:noFill/>
            <a:ln w="1905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cxnSp>
          <p:nvCxnSpPr>
            <p:cNvPr id="21" name="Straight Connector 20"/>
            <p:cNvCxnSpPr/>
            <p:nvPr/>
          </p:nvCxnSpPr>
          <p:spPr bwMode="auto">
            <a:xfrm rot="5400000">
              <a:off x="791308" y="4856284"/>
              <a:ext cx="1905000" cy="0"/>
            </a:xfrm>
            <a:prstGeom prst="line">
              <a:avLst/>
            </a:prstGeom>
            <a:solidFill>
              <a:schemeClr val="accent1"/>
            </a:solidFill>
            <a:ln w="19050" cap="flat" cmpd="sng" algn="ctr">
              <a:solidFill>
                <a:srgbClr val="FF0000"/>
              </a:solidFill>
              <a:prstDash val="solid"/>
              <a:round/>
              <a:headEnd type="none" w="med" len="med"/>
              <a:tailEnd type="none" w="med" len="med"/>
            </a:ln>
            <a:effectLst/>
          </p:spPr>
        </p:cxnSp>
        <p:cxnSp>
          <p:nvCxnSpPr>
            <p:cNvPr id="23" name="Straight Connector 22"/>
            <p:cNvCxnSpPr/>
            <p:nvPr/>
          </p:nvCxnSpPr>
          <p:spPr bwMode="auto">
            <a:xfrm rot="5400000">
              <a:off x="307732" y="4838700"/>
              <a:ext cx="1905000" cy="0"/>
            </a:xfrm>
            <a:prstGeom prst="line">
              <a:avLst/>
            </a:prstGeom>
            <a:solidFill>
              <a:schemeClr val="accent1"/>
            </a:solidFill>
            <a:ln w="19050" cap="flat" cmpd="sng" algn="ctr">
              <a:solidFill>
                <a:srgbClr val="FF0000"/>
              </a:solidFill>
              <a:prstDash val="solid"/>
              <a:round/>
              <a:headEnd type="none" w="med" len="med"/>
              <a:tailEnd type="none" w="med" len="med"/>
            </a:ln>
            <a:effectLst/>
          </p:spPr>
        </p:cxnSp>
        <p:cxnSp>
          <p:nvCxnSpPr>
            <p:cNvPr id="24" name="Straight Connector 23"/>
            <p:cNvCxnSpPr/>
            <p:nvPr/>
          </p:nvCxnSpPr>
          <p:spPr bwMode="auto">
            <a:xfrm rot="5400000">
              <a:off x="1274884" y="4856284"/>
              <a:ext cx="1905000" cy="0"/>
            </a:xfrm>
            <a:prstGeom prst="line">
              <a:avLst/>
            </a:prstGeom>
            <a:solidFill>
              <a:schemeClr val="accent1"/>
            </a:solidFill>
            <a:ln w="19050" cap="flat" cmpd="sng" algn="ctr">
              <a:solidFill>
                <a:srgbClr val="00B050"/>
              </a:solidFill>
              <a:prstDash val="solid"/>
              <a:round/>
              <a:headEnd type="none" w="med" len="med"/>
              <a:tailEnd type="none" w="med" len="med"/>
            </a:ln>
            <a:effectLst/>
          </p:spPr>
        </p:cxnSp>
        <p:cxnSp>
          <p:nvCxnSpPr>
            <p:cNvPr id="25" name="Straight Connector 24"/>
            <p:cNvCxnSpPr/>
            <p:nvPr/>
          </p:nvCxnSpPr>
          <p:spPr bwMode="auto">
            <a:xfrm rot="5400000">
              <a:off x="-172916" y="4888524"/>
              <a:ext cx="1905000" cy="0"/>
            </a:xfrm>
            <a:prstGeom prst="line">
              <a:avLst/>
            </a:prstGeom>
            <a:solidFill>
              <a:schemeClr val="accent1"/>
            </a:solidFill>
            <a:ln w="19050" cap="flat" cmpd="sng" algn="ctr">
              <a:solidFill>
                <a:srgbClr val="00B050"/>
              </a:solidFill>
              <a:prstDash val="solid"/>
              <a:round/>
              <a:headEnd type="none" w="med" len="med"/>
              <a:tailEnd type="none" w="med" len="med"/>
            </a:ln>
            <a:effectLst/>
          </p:spPr>
        </p:cxnSp>
        <p:sp>
          <p:nvSpPr>
            <p:cNvPr id="27" name="Rounded Rectangle 26"/>
            <p:cNvSpPr/>
            <p:nvPr/>
          </p:nvSpPr>
          <p:spPr bwMode="auto">
            <a:xfrm>
              <a:off x="2253760" y="5451232"/>
              <a:ext cx="184640" cy="246184"/>
            </a:xfrm>
            <a:prstGeom prst="roundRect">
              <a:avLst/>
            </a:pr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4" name="Rounded Rectangle 33"/>
            <p:cNvSpPr/>
            <p:nvPr/>
          </p:nvSpPr>
          <p:spPr bwMode="auto">
            <a:xfrm>
              <a:off x="1286608" y="5451232"/>
              <a:ext cx="161192" cy="237384"/>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6" name="Bent Arrow 35"/>
            <p:cNvSpPr/>
            <p:nvPr/>
          </p:nvSpPr>
          <p:spPr bwMode="auto">
            <a:xfrm rot="5400000" flipV="1">
              <a:off x="1968013" y="3137390"/>
              <a:ext cx="76197" cy="1878624"/>
            </a:xfrm>
            <a:prstGeom prst="bentArrow">
              <a:avLst/>
            </a:prstGeom>
            <a:solidFill>
              <a:srgbClr val="00B050"/>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7" name="Bent Arrow 36"/>
            <p:cNvSpPr/>
            <p:nvPr/>
          </p:nvSpPr>
          <p:spPr bwMode="auto">
            <a:xfrm rot="5400000" flipV="1">
              <a:off x="1973876" y="3597516"/>
              <a:ext cx="76200" cy="1890352"/>
            </a:xfrm>
            <a:prstGeom prst="bentArrow">
              <a:avLst/>
            </a:prstGeom>
            <a:solidFill>
              <a:srgbClr val="00B050"/>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8" name="Bent Arrow 37"/>
            <p:cNvSpPr/>
            <p:nvPr/>
          </p:nvSpPr>
          <p:spPr bwMode="auto">
            <a:xfrm rot="5400000" flipV="1">
              <a:off x="2705098" y="5278317"/>
              <a:ext cx="76201" cy="457202"/>
            </a:xfrm>
            <a:prstGeom prst="bentArrow">
              <a:avLst/>
            </a:prstGeom>
            <a:solidFill>
              <a:srgbClr val="00B050"/>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1" name="Rounded Rectangle 40"/>
            <p:cNvSpPr/>
            <p:nvPr/>
          </p:nvSpPr>
          <p:spPr bwMode="auto">
            <a:xfrm>
              <a:off x="1781908" y="4075536"/>
              <a:ext cx="161192" cy="237384"/>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2" name="Rounded Rectangle 41"/>
            <p:cNvSpPr/>
            <p:nvPr/>
          </p:nvSpPr>
          <p:spPr bwMode="auto">
            <a:xfrm>
              <a:off x="2261380" y="4533900"/>
              <a:ext cx="184640" cy="246184"/>
            </a:xfrm>
            <a:prstGeom prst="roundRect">
              <a:avLst/>
            </a:pr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3" name="Rounded Rectangle 42"/>
            <p:cNvSpPr/>
            <p:nvPr/>
          </p:nvSpPr>
          <p:spPr bwMode="auto">
            <a:xfrm>
              <a:off x="815340" y="4523936"/>
              <a:ext cx="184640" cy="246184"/>
            </a:xfrm>
            <a:prstGeom prst="roundRect">
              <a:avLst/>
            </a:pr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4" name="Rounded Rectangle 43"/>
            <p:cNvSpPr/>
            <p:nvPr/>
          </p:nvSpPr>
          <p:spPr bwMode="auto">
            <a:xfrm>
              <a:off x="807720" y="4053840"/>
              <a:ext cx="184640" cy="246184"/>
            </a:xfrm>
            <a:prstGeom prst="roundRect">
              <a:avLst/>
            </a:pr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5" name="Bent Arrow 44"/>
            <p:cNvSpPr/>
            <p:nvPr/>
          </p:nvSpPr>
          <p:spPr bwMode="auto">
            <a:xfrm rot="5400000" flipV="1">
              <a:off x="2705098" y="4366258"/>
              <a:ext cx="76201" cy="457202"/>
            </a:xfrm>
            <a:prstGeom prst="bentArrow">
              <a:avLst/>
            </a:prstGeom>
            <a:solidFill>
              <a:srgbClr val="00B050"/>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6" name="Rounded Rectangle 45"/>
            <p:cNvSpPr/>
            <p:nvPr/>
          </p:nvSpPr>
          <p:spPr bwMode="auto">
            <a:xfrm>
              <a:off x="3352800" y="3901440"/>
              <a:ext cx="304800" cy="22860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7" name="Rounded Rectangle 46"/>
            <p:cNvSpPr/>
            <p:nvPr/>
          </p:nvSpPr>
          <p:spPr bwMode="auto">
            <a:xfrm>
              <a:off x="3352800" y="4366260"/>
              <a:ext cx="304800" cy="22860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8" name="Rounded Rectangle 47"/>
            <p:cNvSpPr/>
            <p:nvPr/>
          </p:nvSpPr>
          <p:spPr bwMode="auto">
            <a:xfrm>
              <a:off x="3352800" y="5311140"/>
              <a:ext cx="304800" cy="22860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4"/>
          <p:cNvSpPr>
            <a:spLocks noGrp="1"/>
          </p:cNvSpPr>
          <p:nvPr>
            <p:ph type="ftr" sz="quarter" idx="11"/>
          </p:nvPr>
        </p:nvSpPr>
        <p:spPr>
          <a:noFill/>
        </p:spPr>
        <p:txBody>
          <a:bodyPr/>
          <a:lstStyle/>
          <a:p>
            <a:r>
              <a:rPr lang="en-US" smtClean="0">
                <a:ea typeface="ＭＳ Ｐゴシック" charset="-128"/>
              </a:rPr>
              <a:t>NJIT   ECE 271   Dr. Serhiy Levkov</a:t>
            </a:r>
          </a:p>
        </p:txBody>
      </p:sp>
      <p:sp>
        <p:nvSpPr>
          <p:cNvPr id="39939" name="Slide Number Placeholder 5"/>
          <p:cNvSpPr>
            <a:spLocks noGrp="1"/>
          </p:cNvSpPr>
          <p:nvPr>
            <p:ph type="sldNum" sz="quarter" idx="12"/>
          </p:nvPr>
        </p:nvSpPr>
        <p:spPr>
          <a:noFill/>
        </p:spPr>
        <p:txBody>
          <a:bodyPr/>
          <a:lstStyle/>
          <a:p>
            <a:r>
              <a:rPr lang="en-US" smtClean="0"/>
              <a:t> Topic 9</a:t>
            </a:r>
            <a:r>
              <a:rPr lang="en-US" b="1" smtClean="0"/>
              <a:t> - </a:t>
            </a:r>
            <a:fld id="{67010698-9AA4-410F-A3A3-A8847A2ECD74}" type="slidenum">
              <a:rPr lang="en-US" b="1" smtClean="0"/>
              <a:pPr/>
              <a:t>93</a:t>
            </a:fld>
            <a:endParaRPr lang="en-US" b="1" smtClean="0"/>
          </a:p>
        </p:txBody>
      </p:sp>
      <p:sp>
        <p:nvSpPr>
          <p:cNvPr id="39940" name="Rectangle 2"/>
          <p:cNvSpPr>
            <a:spLocks noGrp="1" noChangeArrowheads="1"/>
          </p:cNvSpPr>
          <p:nvPr>
            <p:ph type="title"/>
          </p:nvPr>
        </p:nvSpPr>
        <p:spPr>
          <a:xfrm>
            <a:off x="685800" y="0"/>
            <a:ext cx="7772400" cy="990600"/>
          </a:xfrm>
        </p:spPr>
        <p:txBody>
          <a:bodyPr/>
          <a:lstStyle/>
          <a:p>
            <a:pPr eaLnBrk="1" hangingPunct="1"/>
            <a:r>
              <a:rPr lang="en-US" dirty="0" smtClean="0"/>
              <a:t>NMOS NOR Decoder</a:t>
            </a:r>
          </a:p>
        </p:txBody>
      </p:sp>
      <p:sp>
        <p:nvSpPr>
          <p:cNvPr id="10" name="Rectangle 3"/>
          <p:cNvSpPr txBox="1">
            <a:spLocks noChangeArrowheads="1"/>
          </p:cNvSpPr>
          <p:nvPr/>
        </p:nvSpPr>
        <p:spPr bwMode="auto">
          <a:xfrm>
            <a:off x="4038600" y="1219200"/>
            <a:ext cx="47244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The address enters in the true and complementary form.</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Each row is a NMOS NOR gate with two inputs connected to certain combination of </a:t>
            </a:r>
            <a:r>
              <a:rPr lang="en-US" sz="1800" kern="0" dirty="0" smtClean="0">
                <a:latin typeface="+mn-lt"/>
                <a:cs typeface="ＭＳ Ｐゴシック" charset="-128"/>
              </a:rPr>
              <a:t>bits of address and outputs connected to the word lines.</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The output of a NOR gate is high</a:t>
            </a:r>
            <a:r>
              <a:rPr kumimoji="0" lang="en-US" sz="1800" b="0" i="0" u="none" strike="noStrike" kern="0" cap="none" spc="0" normalizeH="0" noProof="0" dirty="0" smtClean="0">
                <a:ln>
                  <a:noFill/>
                </a:ln>
                <a:solidFill>
                  <a:schemeClr val="tx1"/>
                </a:solidFill>
                <a:effectLst/>
                <a:uLnTx/>
                <a:uFillTx/>
                <a:latin typeface="+mn-lt"/>
                <a:ea typeface="ＭＳ Ｐゴシック" charset="-128"/>
                <a:cs typeface="ＭＳ Ｐゴシック" charset="-128"/>
              </a:rPr>
              <a:t> only when both inputs are low (both transistors are off ).</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US" sz="1800" b="0" i="0" u="none" strike="noStrike" kern="0" cap="none" spc="0" normalizeH="0" noProof="0" dirty="0" smtClean="0">
              <a:ln>
                <a:noFill/>
              </a:ln>
              <a:solidFill>
                <a:schemeClr val="tx1"/>
              </a:solidFill>
              <a:effectLst/>
              <a:uLnTx/>
              <a:uFillTx/>
              <a:latin typeface="+mn-lt"/>
              <a:ea typeface="ＭＳ Ｐゴシック" charset="-128"/>
              <a:cs typeface="ＭＳ Ｐゴシック" charset="-128"/>
            </a:endParaRPr>
          </a:p>
        </p:txBody>
      </p:sp>
      <p:grpSp>
        <p:nvGrpSpPr>
          <p:cNvPr id="2" name="Group 31"/>
          <p:cNvGrpSpPr/>
          <p:nvPr/>
        </p:nvGrpSpPr>
        <p:grpSpPr>
          <a:xfrm>
            <a:off x="457200" y="1371600"/>
            <a:ext cx="3200400" cy="3733800"/>
            <a:chOff x="457200" y="2133600"/>
            <a:chExt cx="3200400" cy="3733800"/>
          </a:xfrm>
        </p:grpSpPr>
        <p:pic>
          <p:nvPicPr>
            <p:cNvPr id="39942" name="Picture 4" descr="jae20990_0830"/>
            <p:cNvPicPr>
              <a:picLocks noChangeAspect="1" noChangeArrowheads="1"/>
            </p:cNvPicPr>
            <p:nvPr/>
          </p:nvPicPr>
          <p:blipFill>
            <a:blip r:embed="rId2">
              <a:lum bright="-24000" contrast="48000"/>
            </a:blip>
            <a:srcRect/>
            <a:stretch>
              <a:fillRect/>
            </a:stretch>
          </p:blipFill>
          <p:spPr bwMode="auto">
            <a:xfrm>
              <a:off x="609600" y="2743200"/>
              <a:ext cx="3000375" cy="3124200"/>
            </a:xfrm>
            <a:prstGeom prst="rect">
              <a:avLst/>
            </a:prstGeom>
            <a:noFill/>
            <a:ln w="9525">
              <a:noFill/>
              <a:miter lim="800000"/>
              <a:headEnd/>
              <a:tailEnd/>
            </a:ln>
          </p:spPr>
        </p:pic>
        <p:sp>
          <p:nvSpPr>
            <p:cNvPr id="12" name="Rounded Rectangle 11"/>
            <p:cNvSpPr/>
            <p:nvPr/>
          </p:nvSpPr>
          <p:spPr bwMode="auto">
            <a:xfrm>
              <a:off x="533400" y="2667000"/>
              <a:ext cx="457200" cy="228600"/>
            </a:xfrm>
            <a:prstGeom prst="roundRect">
              <a:avLst/>
            </a:pr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3" name="Down Arrow 12"/>
            <p:cNvSpPr/>
            <p:nvPr/>
          </p:nvSpPr>
          <p:spPr bwMode="auto">
            <a:xfrm>
              <a:off x="1143000" y="2438400"/>
              <a:ext cx="228600" cy="228600"/>
            </a:xfrm>
            <a:prstGeom prst="downArrow">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6" name="TextBox 15"/>
            <p:cNvSpPr txBox="1"/>
            <p:nvPr/>
          </p:nvSpPr>
          <p:spPr>
            <a:xfrm>
              <a:off x="515816" y="2133600"/>
              <a:ext cx="1600200" cy="307777"/>
            </a:xfrm>
            <a:prstGeom prst="rect">
              <a:avLst/>
            </a:prstGeom>
            <a:noFill/>
          </p:spPr>
          <p:txBody>
            <a:bodyPr wrap="square" rtlCol="0">
              <a:spAutoFit/>
            </a:bodyPr>
            <a:lstStyle/>
            <a:p>
              <a:r>
                <a:rPr lang="en-US" sz="1400" dirty="0" smtClean="0"/>
                <a:t>“1”    address    “0”</a:t>
              </a:r>
              <a:endParaRPr lang="en-US" sz="1400" dirty="0"/>
            </a:p>
          </p:txBody>
        </p:sp>
        <p:sp>
          <p:nvSpPr>
            <p:cNvPr id="17" name="Rounded Rectangle 16"/>
            <p:cNvSpPr/>
            <p:nvPr/>
          </p:nvSpPr>
          <p:spPr bwMode="auto">
            <a:xfrm>
              <a:off x="1524000" y="2667000"/>
              <a:ext cx="457200" cy="22860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8" name="Rectangle 17"/>
            <p:cNvSpPr/>
            <p:nvPr/>
          </p:nvSpPr>
          <p:spPr bwMode="auto">
            <a:xfrm>
              <a:off x="457200" y="2183424"/>
              <a:ext cx="1676400" cy="228600"/>
            </a:xfrm>
            <a:prstGeom prst="rect">
              <a:avLst/>
            </a:prstGeom>
            <a:noFill/>
            <a:ln w="1905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cxnSp>
          <p:nvCxnSpPr>
            <p:cNvPr id="21" name="Straight Connector 20"/>
            <p:cNvCxnSpPr/>
            <p:nvPr/>
          </p:nvCxnSpPr>
          <p:spPr bwMode="auto">
            <a:xfrm rot="5400000">
              <a:off x="791308" y="4856284"/>
              <a:ext cx="1905000" cy="0"/>
            </a:xfrm>
            <a:prstGeom prst="line">
              <a:avLst/>
            </a:prstGeom>
            <a:solidFill>
              <a:schemeClr val="accent1"/>
            </a:solidFill>
            <a:ln w="19050" cap="flat" cmpd="sng" algn="ctr">
              <a:solidFill>
                <a:srgbClr val="FF0000"/>
              </a:solidFill>
              <a:prstDash val="solid"/>
              <a:round/>
              <a:headEnd type="none" w="med" len="med"/>
              <a:tailEnd type="none" w="med" len="med"/>
            </a:ln>
            <a:effectLst/>
          </p:spPr>
        </p:cxnSp>
        <p:cxnSp>
          <p:nvCxnSpPr>
            <p:cNvPr id="23" name="Straight Connector 22"/>
            <p:cNvCxnSpPr/>
            <p:nvPr/>
          </p:nvCxnSpPr>
          <p:spPr bwMode="auto">
            <a:xfrm rot="5400000">
              <a:off x="307732" y="4838700"/>
              <a:ext cx="1905000" cy="0"/>
            </a:xfrm>
            <a:prstGeom prst="line">
              <a:avLst/>
            </a:prstGeom>
            <a:solidFill>
              <a:schemeClr val="accent1"/>
            </a:solidFill>
            <a:ln w="19050" cap="flat" cmpd="sng" algn="ctr">
              <a:solidFill>
                <a:srgbClr val="FF0000"/>
              </a:solidFill>
              <a:prstDash val="solid"/>
              <a:round/>
              <a:headEnd type="none" w="med" len="med"/>
              <a:tailEnd type="none" w="med" len="med"/>
            </a:ln>
            <a:effectLst/>
          </p:spPr>
        </p:cxnSp>
        <p:cxnSp>
          <p:nvCxnSpPr>
            <p:cNvPr id="24" name="Straight Connector 23"/>
            <p:cNvCxnSpPr/>
            <p:nvPr/>
          </p:nvCxnSpPr>
          <p:spPr bwMode="auto">
            <a:xfrm rot="5400000">
              <a:off x="1274884" y="4856284"/>
              <a:ext cx="1905000" cy="0"/>
            </a:xfrm>
            <a:prstGeom prst="line">
              <a:avLst/>
            </a:prstGeom>
            <a:solidFill>
              <a:schemeClr val="accent1"/>
            </a:solidFill>
            <a:ln w="19050" cap="flat" cmpd="sng" algn="ctr">
              <a:solidFill>
                <a:srgbClr val="00B050"/>
              </a:solidFill>
              <a:prstDash val="solid"/>
              <a:round/>
              <a:headEnd type="none" w="med" len="med"/>
              <a:tailEnd type="none" w="med" len="med"/>
            </a:ln>
            <a:effectLst/>
          </p:spPr>
        </p:cxnSp>
        <p:cxnSp>
          <p:nvCxnSpPr>
            <p:cNvPr id="25" name="Straight Connector 24"/>
            <p:cNvCxnSpPr/>
            <p:nvPr/>
          </p:nvCxnSpPr>
          <p:spPr bwMode="auto">
            <a:xfrm rot="5400000">
              <a:off x="-172916" y="4888524"/>
              <a:ext cx="1905000" cy="0"/>
            </a:xfrm>
            <a:prstGeom prst="line">
              <a:avLst/>
            </a:prstGeom>
            <a:solidFill>
              <a:schemeClr val="accent1"/>
            </a:solidFill>
            <a:ln w="19050" cap="flat" cmpd="sng" algn="ctr">
              <a:solidFill>
                <a:srgbClr val="00B050"/>
              </a:solidFill>
              <a:prstDash val="solid"/>
              <a:round/>
              <a:headEnd type="none" w="med" len="med"/>
              <a:tailEnd type="none" w="med" len="med"/>
            </a:ln>
            <a:effectLst/>
          </p:spPr>
        </p:cxnSp>
        <p:sp>
          <p:nvSpPr>
            <p:cNvPr id="27" name="Rounded Rectangle 26"/>
            <p:cNvSpPr/>
            <p:nvPr/>
          </p:nvSpPr>
          <p:spPr bwMode="auto">
            <a:xfrm>
              <a:off x="2253760" y="5451232"/>
              <a:ext cx="184640" cy="246184"/>
            </a:xfrm>
            <a:prstGeom prst="roundRect">
              <a:avLst/>
            </a:pr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4" name="Rounded Rectangle 33"/>
            <p:cNvSpPr/>
            <p:nvPr/>
          </p:nvSpPr>
          <p:spPr bwMode="auto">
            <a:xfrm>
              <a:off x="1286608" y="5451232"/>
              <a:ext cx="161192" cy="237384"/>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6" name="Bent Arrow 35"/>
            <p:cNvSpPr/>
            <p:nvPr/>
          </p:nvSpPr>
          <p:spPr bwMode="auto">
            <a:xfrm rot="5400000" flipV="1">
              <a:off x="1968013" y="3137390"/>
              <a:ext cx="76197" cy="1878624"/>
            </a:xfrm>
            <a:prstGeom prst="bentArrow">
              <a:avLst/>
            </a:prstGeom>
            <a:solidFill>
              <a:srgbClr val="00B050"/>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7" name="Bent Arrow 36"/>
            <p:cNvSpPr/>
            <p:nvPr/>
          </p:nvSpPr>
          <p:spPr bwMode="auto">
            <a:xfrm rot="5400000" flipV="1">
              <a:off x="1973876" y="3597516"/>
              <a:ext cx="76200" cy="1890352"/>
            </a:xfrm>
            <a:prstGeom prst="bentArrow">
              <a:avLst/>
            </a:prstGeom>
            <a:solidFill>
              <a:srgbClr val="00B050"/>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8" name="Bent Arrow 37"/>
            <p:cNvSpPr/>
            <p:nvPr/>
          </p:nvSpPr>
          <p:spPr bwMode="auto">
            <a:xfrm rot="5400000" flipV="1">
              <a:off x="2705098" y="5278317"/>
              <a:ext cx="76201" cy="457202"/>
            </a:xfrm>
            <a:prstGeom prst="bentArrow">
              <a:avLst/>
            </a:prstGeom>
            <a:solidFill>
              <a:srgbClr val="00B050"/>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9" name="Rounded Rectangle 38"/>
            <p:cNvSpPr/>
            <p:nvPr/>
          </p:nvSpPr>
          <p:spPr bwMode="auto">
            <a:xfrm>
              <a:off x="1295400" y="5015720"/>
              <a:ext cx="161192" cy="237384"/>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0" name="Rounded Rectangle 39"/>
            <p:cNvSpPr/>
            <p:nvPr/>
          </p:nvSpPr>
          <p:spPr bwMode="auto">
            <a:xfrm>
              <a:off x="1781908" y="5006340"/>
              <a:ext cx="161192" cy="237384"/>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1" name="Rounded Rectangle 40"/>
            <p:cNvSpPr/>
            <p:nvPr/>
          </p:nvSpPr>
          <p:spPr bwMode="auto">
            <a:xfrm>
              <a:off x="1781908" y="4075536"/>
              <a:ext cx="161192" cy="237384"/>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2" name="Rounded Rectangle 41"/>
            <p:cNvSpPr/>
            <p:nvPr/>
          </p:nvSpPr>
          <p:spPr bwMode="auto">
            <a:xfrm>
              <a:off x="2261380" y="4533900"/>
              <a:ext cx="184640" cy="246184"/>
            </a:xfrm>
            <a:prstGeom prst="roundRect">
              <a:avLst/>
            </a:pr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3" name="Rounded Rectangle 42"/>
            <p:cNvSpPr/>
            <p:nvPr/>
          </p:nvSpPr>
          <p:spPr bwMode="auto">
            <a:xfrm>
              <a:off x="815340" y="4523936"/>
              <a:ext cx="184640" cy="246184"/>
            </a:xfrm>
            <a:prstGeom prst="roundRect">
              <a:avLst/>
            </a:pr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4" name="Rounded Rectangle 43"/>
            <p:cNvSpPr/>
            <p:nvPr/>
          </p:nvSpPr>
          <p:spPr bwMode="auto">
            <a:xfrm>
              <a:off x="807720" y="4053840"/>
              <a:ext cx="184640" cy="246184"/>
            </a:xfrm>
            <a:prstGeom prst="roundRect">
              <a:avLst/>
            </a:pr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5" name="Bent Arrow 44"/>
            <p:cNvSpPr/>
            <p:nvPr/>
          </p:nvSpPr>
          <p:spPr bwMode="auto">
            <a:xfrm rot="5400000" flipV="1">
              <a:off x="2705098" y="4366258"/>
              <a:ext cx="76201" cy="457202"/>
            </a:xfrm>
            <a:prstGeom prst="bentArrow">
              <a:avLst/>
            </a:prstGeom>
            <a:solidFill>
              <a:srgbClr val="00B050"/>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6" name="Rounded Rectangle 45"/>
            <p:cNvSpPr/>
            <p:nvPr/>
          </p:nvSpPr>
          <p:spPr bwMode="auto">
            <a:xfrm>
              <a:off x="3352800" y="3901440"/>
              <a:ext cx="304800" cy="22860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7" name="Rounded Rectangle 46"/>
            <p:cNvSpPr/>
            <p:nvPr/>
          </p:nvSpPr>
          <p:spPr bwMode="auto">
            <a:xfrm>
              <a:off x="3352800" y="4366260"/>
              <a:ext cx="304800" cy="22860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8" name="Rounded Rectangle 47"/>
            <p:cNvSpPr/>
            <p:nvPr/>
          </p:nvSpPr>
          <p:spPr bwMode="auto">
            <a:xfrm>
              <a:off x="3352800" y="5311140"/>
              <a:ext cx="304800" cy="22860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9" name="Rounded Rectangle 48"/>
            <p:cNvSpPr/>
            <p:nvPr/>
          </p:nvSpPr>
          <p:spPr bwMode="auto">
            <a:xfrm>
              <a:off x="3352800" y="4853940"/>
              <a:ext cx="304800" cy="228600"/>
            </a:xfrm>
            <a:prstGeom prst="roundRect">
              <a:avLst/>
            </a:pr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4"/>
          <p:cNvSpPr>
            <a:spLocks noGrp="1"/>
          </p:cNvSpPr>
          <p:nvPr>
            <p:ph type="ftr" sz="quarter" idx="11"/>
          </p:nvPr>
        </p:nvSpPr>
        <p:spPr>
          <a:noFill/>
        </p:spPr>
        <p:txBody>
          <a:bodyPr/>
          <a:lstStyle/>
          <a:p>
            <a:r>
              <a:rPr lang="en-US" smtClean="0">
                <a:ea typeface="ＭＳ Ｐゴシック" charset="-128"/>
              </a:rPr>
              <a:t>NJIT   ECE 271   Dr. Serhiy Levkov</a:t>
            </a:r>
          </a:p>
        </p:txBody>
      </p:sp>
      <p:sp>
        <p:nvSpPr>
          <p:cNvPr id="39939" name="Slide Number Placeholder 5"/>
          <p:cNvSpPr>
            <a:spLocks noGrp="1"/>
          </p:cNvSpPr>
          <p:nvPr>
            <p:ph type="sldNum" sz="quarter" idx="12"/>
          </p:nvPr>
        </p:nvSpPr>
        <p:spPr>
          <a:noFill/>
        </p:spPr>
        <p:txBody>
          <a:bodyPr/>
          <a:lstStyle/>
          <a:p>
            <a:r>
              <a:rPr lang="en-US" smtClean="0"/>
              <a:t> Topic 9</a:t>
            </a:r>
            <a:r>
              <a:rPr lang="en-US" b="1" smtClean="0"/>
              <a:t> - </a:t>
            </a:r>
            <a:fld id="{67010698-9AA4-410F-A3A3-A8847A2ECD74}" type="slidenum">
              <a:rPr lang="en-US" b="1" smtClean="0"/>
              <a:pPr/>
              <a:t>94</a:t>
            </a:fld>
            <a:endParaRPr lang="en-US" b="1" smtClean="0"/>
          </a:p>
        </p:txBody>
      </p:sp>
      <p:sp>
        <p:nvSpPr>
          <p:cNvPr id="39940" name="Rectangle 2"/>
          <p:cNvSpPr>
            <a:spLocks noGrp="1" noChangeArrowheads="1"/>
          </p:cNvSpPr>
          <p:nvPr>
            <p:ph type="title"/>
          </p:nvPr>
        </p:nvSpPr>
        <p:spPr>
          <a:xfrm>
            <a:off x="685800" y="0"/>
            <a:ext cx="7772400" cy="990600"/>
          </a:xfrm>
        </p:spPr>
        <p:txBody>
          <a:bodyPr/>
          <a:lstStyle/>
          <a:p>
            <a:pPr eaLnBrk="1" hangingPunct="1"/>
            <a:r>
              <a:rPr lang="en-US" dirty="0" smtClean="0"/>
              <a:t>NMOS NOR Decoder</a:t>
            </a:r>
          </a:p>
        </p:txBody>
      </p:sp>
      <p:sp>
        <p:nvSpPr>
          <p:cNvPr id="10" name="Rectangle 3"/>
          <p:cNvSpPr txBox="1">
            <a:spLocks noChangeArrowheads="1"/>
          </p:cNvSpPr>
          <p:nvPr/>
        </p:nvSpPr>
        <p:spPr bwMode="auto">
          <a:xfrm>
            <a:off x="4038600" y="1219200"/>
            <a:ext cx="47244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The address enters in the true and complementary form.</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Each row is a NMOS NOR gate with two inputs connected to certain combination of </a:t>
            </a:r>
            <a:r>
              <a:rPr lang="en-US" sz="1800" kern="0" dirty="0" smtClean="0">
                <a:latin typeface="+mn-lt"/>
                <a:cs typeface="ＭＳ Ｐゴシック" charset="-128"/>
              </a:rPr>
              <a:t>bits of address and outputs connected to the word lines.</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The output of a NOR gate is high</a:t>
            </a:r>
            <a:r>
              <a:rPr kumimoji="0" lang="en-US" sz="1800" b="0" i="0" u="none" strike="noStrike" kern="0" cap="none" spc="0" normalizeH="0" noProof="0" dirty="0" smtClean="0">
                <a:ln>
                  <a:noFill/>
                </a:ln>
                <a:solidFill>
                  <a:schemeClr val="tx1"/>
                </a:solidFill>
                <a:effectLst/>
                <a:uLnTx/>
                <a:uFillTx/>
                <a:latin typeface="+mn-lt"/>
                <a:ea typeface="ＭＳ Ｐゴシック" charset="-128"/>
                <a:cs typeface="ＭＳ Ｐゴシック" charset="-128"/>
              </a:rPr>
              <a:t> only when both inputs are low (both transistors are off ).</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US" sz="1800" b="0" i="0" u="none" strike="noStrike" kern="0" cap="none" spc="0" normalizeH="0" noProof="0" dirty="0" smtClean="0">
              <a:ln>
                <a:noFill/>
              </a:ln>
              <a:solidFill>
                <a:schemeClr val="tx1"/>
              </a:solidFill>
              <a:effectLst/>
              <a:uLnTx/>
              <a:uFillTx/>
              <a:latin typeface="+mn-lt"/>
              <a:ea typeface="ＭＳ Ｐゴシック" charset="-128"/>
              <a:cs typeface="ＭＳ Ｐゴシック" charset="-128"/>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For every input, o</a:t>
            </a:r>
            <a:r>
              <a:rPr lang="en-US" sz="1800" kern="0" baseline="0" dirty="0" err="1" smtClean="0">
                <a:latin typeface="+mn-lt"/>
                <a:cs typeface="ＭＳ Ｐゴシック" charset="-128"/>
              </a:rPr>
              <a:t>nly</a:t>
            </a:r>
            <a:r>
              <a:rPr lang="en-US" sz="1800" kern="0" baseline="0" dirty="0" smtClean="0">
                <a:latin typeface="+mn-lt"/>
                <a:cs typeface="ＭＳ Ｐゴシック" charset="-128"/>
              </a:rPr>
              <a:t> one output line will be high – the rest will be always low.</a:t>
            </a:r>
            <a:endParaRPr kumimoji="0" lang="en-US" sz="18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endParaRPr>
          </a:p>
        </p:txBody>
      </p:sp>
      <p:grpSp>
        <p:nvGrpSpPr>
          <p:cNvPr id="2" name="Group 31"/>
          <p:cNvGrpSpPr/>
          <p:nvPr/>
        </p:nvGrpSpPr>
        <p:grpSpPr>
          <a:xfrm>
            <a:off x="457200" y="1371600"/>
            <a:ext cx="3200400" cy="3733800"/>
            <a:chOff x="457200" y="2133600"/>
            <a:chExt cx="3200400" cy="3733800"/>
          </a:xfrm>
        </p:grpSpPr>
        <p:pic>
          <p:nvPicPr>
            <p:cNvPr id="39942" name="Picture 4" descr="jae20990_0830"/>
            <p:cNvPicPr>
              <a:picLocks noChangeAspect="1" noChangeArrowheads="1"/>
            </p:cNvPicPr>
            <p:nvPr/>
          </p:nvPicPr>
          <p:blipFill>
            <a:blip r:embed="rId2">
              <a:lum bright="-24000" contrast="48000"/>
            </a:blip>
            <a:srcRect/>
            <a:stretch>
              <a:fillRect/>
            </a:stretch>
          </p:blipFill>
          <p:spPr bwMode="auto">
            <a:xfrm>
              <a:off x="609600" y="2743200"/>
              <a:ext cx="3000375" cy="3124200"/>
            </a:xfrm>
            <a:prstGeom prst="rect">
              <a:avLst/>
            </a:prstGeom>
            <a:noFill/>
            <a:ln w="9525">
              <a:noFill/>
              <a:miter lim="800000"/>
              <a:headEnd/>
              <a:tailEnd/>
            </a:ln>
          </p:spPr>
        </p:pic>
        <p:sp>
          <p:nvSpPr>
            <p:cNvPr id="12" name="Rounded Rectangle 11"/>
            <p:cNvSpPr/>
            <p:nvPr/>
          </p:nvSpPr>
          <p:spPr bwMode="auto">
            <a:xfrm>
              <a:off x="533400" y="2667000"/>
              <a:ext cx="457200" cy="228600"/>
            </a:xfrm>
            <a:prstGeom prst="roundRect">
              <a:avLst/>
            </a:pr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3" name="Down Arrow 12"/>
            <p:cNvSpPr/>
            <p:nvPr/>
          </p:nvSpPr>
          <p:spPr bwMode="auto">
            <a:xfrm>
              <a:off x="1143000" y="2438400"/>
              <a:ext cx="228600" cy="228600"/>
            </a:xfrm>
            <a:prstGeom prst="downArrow">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6" name="TextBox 15"/>
            <p:cNvSpPr txBox="1"/>
            <p:nvPr/>
          </p:nvSpPr>
          <p:spPr>
            <a:xfrm>
              <a:off x="515816" y="2133600"/>
              <a:ext cx="1600200" cy="307777"/>
            </a:xfrm>
            <a:prstGeom prst="rect">
              <a:avLst/>
            </a:prstGeom>
            <a:noFill/>
          </p:spPr>
          <p:txBody>
            <a:bodyPr wrap="square" rtlCol="0">
              <a:spAutoFit/>
            </a:bodyPr>
            <a:lstStyle/>
            <a:p>
              <a:r>
                <a:rPr lang="en-US" sz="1400" dirty="0" smtClean="0"/>
                <a:t>“1”    address    “0”</a:t>
              </a:r>
              <a:endParaRPr lang="en-US" sz="1400" dirty="0"/>
            </a:p>
          </p:txBody>
        </p:sp>
        <p:sp>
          <p:nvSpPr>
            <p:cNvPr id="17" name="Rounded Rectangle 16"/>
            <p:cNvSpPr/>
            <p:nvPr/>
          </p:nvSpPr>
          <p:spPr bwMode="auto">
            <a:xfrm>
              <a:off x="1524000" y="2667000"/>
              <a:ext cx="457200" cy="22860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8" name="Rectangle 17"/>
            <p:cNvSpPr/>
            <p:nvPr/>
          </p:nvSpPr>
          <p:spPr bwMode="auto">
            <a:xfrm>
              <a:off x="457200" y="2183424"/>
              <a:ext cx="1676400" cy="228600"/>
            </a:xfrm>
            <a:prstGeom prst="rect">
              <a:avLst/>
            </a:prstGeom>
            <a:noFill/>
            <a:ln w="1905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cxnSp>
          <p:nvCxnSpPr>
            <p:cNvPr id="21" name="Straight Connector 20"/>
            <p:cNvCxnSpPr/>
            <p:nvPr/>
          </p:nvCxnSpPr>
          <p:spPr bwMode="auto">
            <a:xfrm rot="5400000">
              <a:off x="791308" y="4856284"/>
              <a:ext cx="1905000" cy="0"/>
            </a:xfrm>
            <a:prstGeom prst="line">
              <a:avLst/>
            </a:prstGeom>
            <a:solidFill>
              <a:schemeClr val="accent1"/>
            </a:solidFill>
            <a:ln w="19050" cap="flat" cmpd="sng" algn="ctr">
              <a:solidFill>
                <a:srgbClr val="FF0000"/>
              </a:solidFill>
              <a:prstDash val="solid"/>
              <a:round/>
              <a:headEnd type="none" w="med" len="med"/>
              <a:tailEnd type="none" w="med" len="med"/>
            </a:ln>
            <a:effectLst/>
          </p:spPr>
        </p:cxnSp>
        <p:cxnSp>
          <p:nvCxnSpPr>
            <p:cNvPr id="23" name="Straight Connector 22"/>
            <p:cNvCxnSpPr/>
            <p:nvPr/>
          </p:nvCxnSpPr>
          <p:spPr bwMode="auto">
            <a:xfrm rot="5400000">
              <a:off x="307732" y="4838700"/>
              <a:ext cx="1905000" cy="0"/>
            </a:xfrm>
            <a:prstGeom prst="line">
              <a:avLst/>
            </a:prstGeom>
            <a:solidFill>
              <a:schemeClr val="accent1"/>
            </a:solidFill>
            <a:ln w="19050" cap="flat" cmpd="sng" algn="ctr">
              <a:solidFill>
                <a:srgbClr val="FF0000"/>
              </a:solidFill>
              <a:prstDash val="solid"/>
              <a:round/>
              <a:headEnd type="none" w="med" len="med"/>
              <a:tailEnd type="none" w="med" len="med"/>
            </a:ln>
            <a:effectLst/>
          </p:spPr>
        </p:cxnSp>
        <p:cxnSp>
          <p:nvCxnSpPr>
            <p:cNvPr id="24" name="Straight Connector 23"/>
            <p:cNvCxnSpPr/>
            <p:nvPr/>
          </p:nvCxnSpPr>
          <p:spPr bwMode="auto">
            <a:xfrm rot="5400000">
              <a:off x="1274884" y="4856284"/>
              <a:ext cx="1905000" cy="0"/>
            </a:xfrm>
            <a:prstGeom prst="line">
              <a:avLst/>
            </a:prstGeom>
            <a:solidFill>
              <a:schemeClr val="accent1"/>
            </a:solidFill>
            <a:ln w="19050" cap="flat" cmpd="sng" algn="ctr">
              <a:solidFill>
                <a:srgbClr val="00B050"/>
              </a:solidFill>
              <a:prstDash val="solid"/>
              <a:round/>
              <a:headEnd type="none" w="med" len="med"/>
              <a:tailEnd type="none" w="med" len="med"/>
            </a:ln>
            <a:effectLst/>
          </p:spPr>
        </p:cxnSp>
        <p:cxnSp>
          <p:nvCxnSpPr>
            <p:cNvPr id="25" name="Straight Connector 24"/>
            <p:cNvCxnSpPr/>
            <p:nvPr/>
          </p:nvCxnSpPr>
          <p:spPr bwMode="auto">
            <a:xfrm rot="5400000">
              <a:off x="-172916" y="4888524"/>
              <a:ext cx="1905000" cy="0"/>
            </a:xfrm>
            <a:prstGeom prst="line">
              <a:avLst/>
            </a:prstGeom>
            <a:solidFill>
              <a:schemeClr val="accent1"/>
            </a:solidFill>
            <a:ln w="19050" cap="flat" cmpd="sng" algn="ctr">
              <a:solidFill>
                <a:srgbClr val="00B050"/>
              </a:solidFill>
              <a:prstDash val="solid"/>
              <a:round/>
              <a:headEnd type="none" w="med" len="med"/>
              <a:tailEnd type="none" w="med" len="med"/>
            </a:ln>
            <a:effectLst/>
          </p:spPr>
        </p:cxnSp>
        <p:sp>
          <p:nvSpPr>
            <p:cNvPr id="27" name="Rounded Rectangle 26"/>
            <p:cNvSpPr/>
            <p:nvPr/>
          </p:nvSpPr>
          <p:spPr bwMode="auto">
            <a:xfrm>
              <a:off x="2253760" y="5451232"/>
              <a:ext cx="184640" cy="246184"/>
            </a:xfrm>
            <a:prstGeom prst="roundRect">
              <a:avLst/>
            </a:pr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4" name="Rounded Rectangle 33"/>
            <p:cNvSpPr/>
            <p:nvPr/>
          </p:nvSpPr>
          <p:spPr bwMode="auto">
            <a:xfrm>
              <a:off x="1286608" y="5451232"/>
              <a:ext cx="161192" cy="237384"/>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6" name="Bent Arrow 35"/>
            <p:cNvSpPr/>
            <p:nvPr/>
          </p:nvSpPr>
          <p:spPr bwMode="auto">
            <a:xfrm rot="5400000" flipV="1">
              <a:off x="1968013" y="3137390"/>
              <a:ext cx="76197" cy="1878624"/>
            </a:xfrm>
            <a:prstGeom prst="bentArrow">
              <a:avLst/>
            </a:prstGeom>
            <a:solidFill>
              <a:srgbClr val="00B050"/>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7" name="Bent Arrow 36"/>
            <p:cNvSpPr/>
            <p:nvPr/>
          </p:nvSpPr>
          <p:spPr bwMode="auto">
            <a:xfrm rot="5400000" flipV="1">
              <a:off x="1973876" y="3597516"/>
              <a:ext cx="76200" cy="1890352"/>
            </a:xfrm>
            <a:prstGeom prst="bentArrow">
              <a:avLst/>
            </a:prstGeom>
            <a:solidFill>
              <a:srgbClr val="00B050"/>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8" name="Bent Arrow 37"/>
            <p:cNvSpPr/>
            <p:nvPr/>
          </p:nvSpPr>
          <p:spPr bwMode="auto">
            <a:xfrm rot="5400000" flipV="1">
              <a:off x="2705098" y="5278317"/>
              <a:ext cx="76201" cy="457202"/>
            </a:xfrm>
            <a:prstGeom prst="bentArrow">
              <a:avLst/>
            </a:prstGeom>
            <a:solidFill>
              <a:srgbClr val="00B050"/>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9" name="Rounded Rectangle 38"/>
            <p:cNvSpPr/>
            <p:nvPr/>
          </p:nvSpPr>
          <p:spPr bwMode="auto">
            <a:xfrm>
              <a:off x="1295400" y="5015720"/>
              <a:ext cx="161192" cy="237384"/>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0" name="Rounded Rectangle 39"/>
            <p:cNvSpPr/>
            <p:nvPr/>
          </p:nvSpPr>
          <p:spPr bwMode="auto">
            <a:xfrm>
              <a:off x="1781908" y="5006340"/>
              <a:ext cx="161192" cy="237384"/>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1" name="Rounded Rectangle 40"/>
            <p:cNvSpPr/>
            <p:nvPr/>
          </p:nvSpPr>
          <p:spPr bwMode="auto">
            <a:xfrm>
              <a:off x="1781908" y="4075536"/>
              <a:ext cx="161192" cy="237384"/>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2" name="Rounded Rectangle 41"/>
            <p:cNvSpPr/>
            <p:nvPr/>
          </p:nvSpPr>
          <p:spPr bwMode="auto">
            <a:xfrm>
              <a:off x="2261380" y="4533900"/>
              <a:ext cx="184640" cy="246184"/>
            </a:xfrm>
            <a:prstGeom prst="roundRect">
              <a:avLst/>
            </a:pr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3" name="Rounded Rectangle 42"/>
            <p:cNvSpPr/>
            <p:nvPr/>
          </p:nvSpPr>
          <p:spPr bwMode="auto">
            <a:xfrm>
              <a:off x="815340" y="4523936"/>
              <a:ext cx="184640" cy="246184"/>
            </a:xfrm>
            <a:prstGeom prst="roundRect">
              <a:avLst/>
            </a:pr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4" name="Rounded Rectangle 43"/>
            <p:cNvSpPr/>
            <p:nvPr/>
          </p:nvSpPr>
          <p:spPr bwMode="auto">
            <a:xfrm>
              <a:off x="807720" y="4053840"/>
              <a:ext cx="184640" cy="246184"/>
            </a:xfrm>
            <a:prstGeom prst="roundRect">
              <a:avLst/>
            </a:pr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5" name="Bent Arrow 44"/>
            <p:cNvSpPr/>
            <p:nvPr/>
          </p:nvSpPr>
          <p:spPr bwMode="auto">
            <a:xfrm rot="5400000" flipV="1">
              <a:off x="2705098" y="4366258"/>
              <a:ext cx="76201" cy="457202"/>
            </a:xfrm>
            <a:prstGeom prst="bentArrow">
              <a:avLst/>
            </a:prstGeom>
            <a:solidFill>
              <a:srgbClr val="00B050"/>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6" name="Rounded Rectangle 45"/>
            <p:cNvSpPr/>
            <p:nvPr/>
          </p:nvSpPr>
          <p:spPr bwMode="auto">
            <a:xfrm>
              <a:off x="3352800" y="3901440"/>
              <a:ext cx="304800" cy="22860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7" name="Rounded Rectangle 46"/>
            <p:cNvSpPr/>
            <p:nvPr/>
          </p:nvSpPr>
          <p:spPr bwMode="auto">
            <a:xfrm>
              <a:off x="3352800" y="4366260"/>
              <a:ext cx="304800" cy="22860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8" name="Rounded Rectangle 47"/>
            <p:cNvSpPr/>
            <p:nvPr/>
          </p:nvSpPr>
          <p:spPr bwMode="auto">
            <a:xfrm>
              <a:off x="3352800" y="5311140"/>
              <a:ext cx="304800" cy="22860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9" name="Rounded Rectangle 48"/>
            <p:cNvSpPr/>
            <p:nvPr/>
          </p:nvSpPr>
          <p:spPr bwMode="auto">
            <a:xfrm>
              <a:off x="3352800" y="4853940"/>
              <a:ext cx="304800" cy="228600"/>
            </a:xfrm>
            <a:prstGeom prst="roundRect">
              <a:avLst/>
            </a:pr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4"/>
          <p:cNvSpPr>
            <a:spLocks noGrp="1"/>
          </p:cNvSpPr>
          <p:nvPr>
            <p:ph type="ftr" sz="quarter" idx="11"/>
          </p:nvPr>
        </p:nvSpPr>
        <p:spPr>
          <a:noFill/>
        </p:spPr>
        <p:txBody>
          <a:bodyPr/>
          <a:lstStyle/>
          <a:p>
            <a:r>
              <a:rPr lang="en-US" smtClean="0">
                <a:ea typeface="ＭＳ Ｐゴシック" charset="-128"/>
              </a:rPr>
              <a:t>NJIT   ECE 271   Dr. Serhiy Levkov</a:t>
            </a:r>
          </a:p>
        </p:txBody>
      </p:sp>
      <p:sp>
        <p:nvSpPr>
          <p:cNvPr id="39939" name="Slide Number Placeholder 5"/>
          <p:cNvSpPr>
            <a:spLocks noGrp="1"/>
          </p:cNvSpPr>
          <p:nvPr>
            <p:ph type="sldNum" sz="quarter" idx="12"/>
          </p:nvPr>
        </p:nvSpPr>
        <p:spPr>
          <a:noFill/>
        </p:spPr>
        <p:txBody>
          <a:bodyPr/>
          <a:lstStyle/>
          <a:p>
            <a:r>
              <a:rPr lang="en-US" smtClean="0"/>
              <a:t> Topic 9</a:t>
            </a:r>
            <a:r>
              <a:rPr lang="en-US" b="1" smtClean="0"/>
              <a:t> - </a:t>
            </a:r>
            <a:fld id="{67010698-9AA4-410F-A3A3-A8847A2ECD74}" type="slidenum">
              <a:rPr lang="en-US" b="1" smtClean="0"/>
              <a:pPr/>
              <a:t>95</a:t>
            </a:fld>
            <a:endParaRPr lang="en-US" b="1" smtClean="0"/>
          </a:p>
        </p:txBody>
      </p:sp>
      <p:sp>
        <p:nvSpPr>
          <p:cNvPr id="39940" name="Rectangle 2"/>
          <p:cNvSpPr>
            <a:spLocks noGrp="1" noChangeArrowheads="1"/>
          </p:cNvSpPr>
          <p:nvPr>
            <p:ph type="title"/>
          </p:nvPr>
        </p:nvSpPr>
        <p:spPr>
          <a:xfrm>
            <a:off x="685800" y="0"/>
            <a:ext cx="7772400" cy="990600"/>
          </a:xfrm>
        </p:spPr>
        <p:txBody>
          <a:bodyPr/>
          <a:lstStyle/>
          <a:p>
            <a:pPr>
              <a:spcBef>
                <a:spcPct val="50000"/>
              </a:spcBef>
            </a:pPr>
            <a:r>
              <a:rPr lang="en-US" dirty="0" smtClean="0"/>
              <a:t>NMOS NAND Decoder</a:t>
            </a:r>
            <a:endParaRPr lang="en-US" dirty="0"/>
          </a:p>
        </p:txBody>
      </p:sp>
      <p:sp>
        <p:nvSpPr>
          <p:cNvPr id="39941" name="Rectangle 3"/>
          <p:cNvSpPr>
            <a:spLocks noGrp="1" noChangeArrowheads="1"/>
          </p:cNvSpPr>
          <p:nvPr>
            <p:ph type="body" idx="1"/>
          </p:nvPr>
        </p:nvSpPr>
        <p:spPr>
          <a:xfrm>
            <a:off x="4343400" y="1524000"/>
            <a:ext cx="4572000" cy="4419600"/>
          </a:xfrm>
        </p:spPr>
        <p:txBody>
          <a:bodyPr/>
          <a:lstStyle/>
          <a:p>
            <a:pPr eaLnBrk="1" hangingPunct="1"/>
            <a:r>
              <a:rPr lang="en-US" sz="1800" dirty="0" smtClean="0"/>
              <a:t>Similar design can be done using NAND gates.</a:t>
            </a:r>
          </a:p>
          <a:p>
            <a:pPr lvl="0" eaLnBrk="1" hangingPunct="1">
              <a:defRPr/>
            </a:pPr>
            <a:r>
              <a:rPr lang="en-US" sz="1800" dirty="0" smtClean="0"/>
              <a:t>Each row is a NMOS NAND gate with two inputs connected to certain combination of bits of address and outputs connected to the word lines.</a:t>
            </a:r>
          </a:p>
          <a:p>
            <a:pPr lvl="0" eaLnBrk="1" hangingPunct="1">
              <a:defRPr/>
            </a:pPr>
            <a:r>
              <a:rPr lang="en-US" sz="1800" dirty="0" smtClean="0"/>
              <a:t>However here the situation will be inverted: </a:t>
            </a:r>
          </a:p>
          <a:p>
            <a:pPr lvl="0" eaLnBrk="1" hangingPunct="1">
              <a:defRPr/>
            </a:pPr>
            <a:r>
              <a:rPr lang="en-US" sz="1800" dirty="0" smtClean="0"/>
              <a:t>All rows will be high.</a:t>
            </a:r>
          </a:p>
        </p:txBody>
      </p:sp>
      <p:pic>
        <p:nvPicPr>
          <p:cNvPr id="39945" name="Picture 7" descr="jae20990_0831"/>
          <p:cNvPicPr>
            <a:picLocks noChangeAspect="1" noChangeArrowheads="1"/>
          </p:cNvPicPr>
          <p:nvPr/>
        </p:nvPicPr>
        <p:blipFill>
          <a:blip r:embed="rId2">
            <a:lum bright="-30000" contrast="60000"/>
          </a:blip>
          <a:srcRect/>
          <a:stretch>
            <a:fillRect/>
          </a:stretch>
        </p:blipFill>
        <p:spPr bwMode="auto">
          <a:xfrm>
            <a:off x="457200" y="2098464"/>
            <a:ext cx="3302000" cy="3149600"/>
          </a:xfrm>
          <a:prstGeom prst="rect">
            <a:avLst/>
          </a:prstGeom>
          <a:noFill/>
          <a:ln w="9525">
            <a:noFill/>
            <a:miter lim="800000"/>
            <a:headEnd/>
            <a:tailEnd/>
          </a:ln>
        </p:spPr>
      </p:pic>
      <p:sp>
        <p:nvSpPr>
          <p:cNvPr id="10" name="Rounded Rectangle 9"/>
          <p:cNvSpPr/>
          <p:nvPr/>
        </p:nvSpPr>
        <p:spPr bwMode="auto">
          <a:xfrm>
            <a:off x="583224" y="2031056"/>
            <a:ext cx="457200" cy="228600"/>
          </a:xfrm>
          <a:prstGeom prst="roundRect">
            <a:avLst/>
          </a:pr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 name="Down Arrow 10"/>
          <p:cNvSpPr/>
          <p:nvPr/>
        </p:nvSpPr>
        <p:spPr bwMode="auto">
          <a:xfrm>
            <a:off x="1295400" y="1793664"/>
            <a:ext cx="228600" cy="228600"/>
          </a:xfrm>
          <a:prstGeom prst="downArrow">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2" name="Rounded Rectangle 11"/>
          <p:cNvSpPr/>
          <p:nvPr/>
        </p:nvSpPr>
        <p:spPr bwMode="auto">
          <a:xfrm>
            <a:off x="1752600" y="2022264"/>
            <a:ext cx="457200" cy="22860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3" name="Rectangle 12"/>
          <p:cNvSpPr/>
          <p:nvPr/>
        </p:nvSpPr>
        <p:spPr bwMode="auto">
          <a:xfrm>
            <a:off x="609600" y="1538688"/>
            <a:ext cx="1676400" cy="228600"/>
          </a:xfrm>
          <a:prstGeom prst="rect">
            <a:avLst/>
          </a:prstGeom>
          <a:noFill/>
          <a:ln w="1905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4" name="TextBox 13"/>
          <p:cNvSpPr txBox="1"/>
          <p:nvPr/>
        </p:nvSpPr>
        <p:spPr>
          <a:xfrm>
            <a:off x="621320" y="1474176"/>
            <a:ext cx="1600200" cy="307777"/>
          </a:xfrm>
          <a:prstGeom prst="rect">
            <a:avLst/>
          </a:prstGeom>
          <a:noFill/>
        </p:spPr>
        <p:txBody>
          <a:bodyPr wrap="square" rtlCol="0">
            <a:spAutoFit/>
          </a:bodyPr>
          <a:lstStyle/>
          <a:p>
            <a:r>
              <a:rPr lang="en-US" sz="1400" dirty="0" smtClean="0"/>
              <a:t>“1”    address    “0”</a:t>
            </a:r>
            <a:endParaRPr lang="en-US" sz="1400" dirty="0"/>
          </a:p>
        </p:txBody>
      </p:sp>
      <p:cxnSp>
        <p:nvCxnSpPr>
          <p:cNvPr id="15" name="Straight Connector 14"/>
          <p:cNvCxnSpPr/>
          <p:nvPr/>
        </p:nvCxnSpPr>
        <p:spPr bwMode="auto">
          <a:xfrm rot="5400000">
            <a:off x="1046276" y="4047404"/>
            <a:ext cx="1905000" cy="0"/>
          </a:xfrm>
          <a:prstGeom prst="line">
            <a:avLst/>
          </a:prstGeom>
          <a:solidFill>
            <a:schemeClr val="accent1"/>
          </a:solidFill>
          <a:ln w="19050" cap="flat" cmpd="sng" algn="ctr">
            <a:solidFill>
              <a:srgbClr val="FF0000"/>
            </a:solidFill>
            <a:prstDash val="solid"/>
            <a:round/>
            <a:headEnd type="none" w="med" len="med"/>
            <a:tailEnd type="none" w="med" len="med"/>
          </a:ln>
          <a:effectLst/>
        </p:spPr>
      </p:cxnSp>
      <p:cxnSp>
        <p:nvCxnSpPr>
          <p:cNvPr id="16" name="Straight Connector 15"/>
          <p:cNvCxnSpPr/>
          <p:nvPr/>
        </p:nvCxnSpPr>
        <p:spPr bwMode="auto">
          <a:xfrm rot="5400000">
            <a:off x="457204" y="4029820"/>
            <a:ext cx="1905000" cy="0"/>
          </a:xfrm>
          <a:prstGeom prst="line">
            <a:avLst/>
          </a:prstGeom>
          <a:solidFill>
            <a:schemeClr val="accent1"/>
          </a:solidFill>
          <a:ln w="19050" cap="flat" cmpd="sng" algn="ctr">
            <a:solidFill>
              <a:srgbClr val="FF0000"/>
            </a:solidFill>
            <a:prstDash val="solid"/>
            <a:round/>
            <a:headEnd type="none" w="med" len="med"/>
            <a:tailEnd type="none" w="med" len="med"/>
          </a:ln>
          <a:effectLst/>
        </p:spPr>
      </p:cxnSp>
      <p:cxnSp>
        <p:nvCxnSpPr>
          <p:cNvPr id="17" name="Straight Connector 16"/>
          <p:cNvCxnSpPr/>
          <p:nvPr/>
        </p:nvCxnSpPr>
        <p:spPr bwMode="auto">
          <a:xfrm rot="5400000">
            <a:off x="1644148" y="4047404"/>
            <a:ext cx="1905000" cy="0"/>
          </a:xfrm>
          <a:prstGeom prst="line">
            <a:avLst/>
          </a:prstGeom>
          <a:solidFill>
            <a:schemeClr val="accent1"/>
          </a:solidFill>
          <a:ln w="19050" cap="flat" cmpd="sng" algn="ctr">
            <a:solidFill>
              <a:srgbClr val="00B050"/>
            </a:solidFill>
            <a:prstDash val="solid"/>
            <a:round/>
            <a:headEnd type="none" w="med" len="med"/>
            <a:tailEnd type="none" w="med" len="med"/>
          </a:ln>
          <a:effectLst/>
        </p:spPr>
      </p:cxnSp>
      <p:cxnSp>
        <p:nvCxnSpPr>
          <p:cNvPr id="18" name="Straight Connector 17"/>
          <p:cNvCxnSpPr/>
          <p:nvPr/>
        </p:nvCxnSpPr>
        <p:spPr bwMode="auto">
          <a:xfrm rot="5400000">
            <a:off x="-137748" y="4079644"/>
            <a:ext cx="1905000" cy="0"/>
          </a:xfrm>
          <a:prstGeom prst="line">
            <a:avLst/>
          </a:prstGeom>
          <a:solidFill>
            <a:schemeClr val="accent1"/>
          </a:solidFill>
          <a:ln w="19050" cap="flat" cmpd="sng" algn="ctr">
            <a:solidFill>
              <a:srgbClr val="00B050"/>
            </a:solidFill>
            <a:prstDash val="solid"/>
            <a:round/>
            <a:headEnd type="none" w="med" len="med"/>
            <a:tailEnd type="none" w="med" len="med"/>
          </a:ln>
          <a:effectLst/>
        </p:spPr>
      </p:cxnSp>
      <p:sp>
        <p:nvSpPr>
          <p:cNvPr id="21" name="Rounded Rectangle 20"/>
          <p:cNvSpPr/>
          <p:nvPr/>
        </p:nvSpPr>
        <p:spPr bwMode="auto">
          <a:xfrm>
            <a:off x="3484688" y="3165232"/>
            <a:ext cx="304800" cy="228600"/>
          </a:xfrm>
          <a:prstGeom prst="roundRect">
            <a:avLst/>
          </a:pr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4"/>
          <p:cNvSpPr>
            <a:spLocks noGrp="1"/>
          </p:cNvSpPr>
          <p:nvPr>
            <p:ph type="ftr" sz="quarter" idx="11"/>
          </p:nvPr>
        </p:nvSpPr>
        <p:spPr>
          <a:noFill/>
        </p:spPr>
        <p:txBody>
          <a:bodyPr/>
          <a:lstStyle/>
          <a:p>
            <a:r>
              <a:rPr lang="en-US" smtClean="0">
                <a:ea typeface="ＭＳ Ｐゴシック" charset="-128"/>
              </a:rPr>
              <a:t>NJIT   ECE 271   Dr. Serhiy Levkov</a:t>
            </a:r>
          </a:p>
        </p:txBody>
      </p:sp>
      <p:sp>
        <p:nvSpPr>
          <p:cNvPr id="39939" name="Slide Number Placeholder 5"/>
          <p:cNvSpPr>
            <a:spLocks noGrp="1"/>
          </p:cNvSpPr>
          <p:nvPr>
            <p:ph type="sldNum" sz="quarter" idx="12"/>
          </p:nvPr>
        </p:nvSpPr>
        <p:spPr>
          <a:noFill/>
        </p:spPr>
        <p:txBody>
          <a:bodyPr/>
          <a:lstStyle/>
          <a:p>
            <a:r>
              <a:rPr lang="en-US" smtClean="0"/>
              <a:t> Topic 9</a:t>
            </a:r>
            <a:r>
              <a:rPr lang="en-US" b="1" smtClean="0"/>
              <a:t> - </a:t>
            </a:r>
            <a:fld id="{67010698-9AA4-410F-A3A3-A8847A2ECD74}" type="slidenum">
              <a:rPr lang="en-US" b="1" smtClean="0"/>
              <a:pPr/>
              <a:t>96</a:t>
            </a:fld>
            <a:endParaRPr lang="en-US" b="1" smtClean="0"/>
          </a:p>
        </p:txBody>
      </p:sp>
      <p:sp>
        <p:nvSpPr>
          <p:cNvPr id="39940" name="Rectangle 2"/>
          <p:cNvSpPr>
            <a:spLocks noGrp="1" noChangeArrowheads="1"/>
          </p:cNvSpPr>
          <p:nvPr>
            <p:ph type="title"/>
          </p:nvPr>
        </p:nvSpPr>
        <p:spPr>
          <a:xfrm>
            <a:off x="685800" y="0"/>
            <a:ext cx="7772400" cy="990600"/>
          </a:xfrm>
        </p:spPr>
        <p:txBody>
          <a:bodyPr/>
          <a:lstStyle/>
          <a:p>
            <a:pPr>
              <a:spcBef>
                <a:spcPct val="50000"/>
              </a:spcBef>
            </a:pPr>
            <a:r>
              <a:rPr lang="en-US" dirty="0" smtClean="0"/>
              <a:t>NMOS NAND Decoder</a:t>
            </a:r>
            <a:endParaRPr lang="en-US" dirty="0"/>
          </a:p>
        </p:txBody>
      </p:sp>
      <p:sp>
        <p:nvSpPr>
          <p:cNvPr id="39941" name="Rectangle 3"/>
          <p:cNvSpPr>
            <a:spLocks noGrp="1" noChangeArrowheads="1"/>
          </p:cNvSpPr>
          <p:nvPr>
            <p:ph type="body" idx="1"/>
          </p:nvPr>
        </p:nvSpPr>
        <p:spPr>
          <a:xfrm>
            <a:off x="4343400" y="1524000"/>
            <a:ext cx="4572000" cy="4419600"/>
          </a:xfrm>
        </p:spPr>
        <p:txBody>
          <a:bodyPr/>
          <a:lstStyle/>
          <a:p>
            <a:pPr eaLnBrk="1" hangingPunct="1"/>
            <a:r>
              <a:rPr lang="en-US" sz="1800" dirty="0" smtClean="0"/>
              <a:t>Similar design can be done using NAND gates.</a:t>
            </a:r>
          </a:p>
          <a:p>
            <a:pPr lvl="0" eaLnBrk="1" hangingPunct="1">
              <a:defRPr/>
            </a:pPr>
            <a:r>
              <a:rPr lang="en-US" sz="1800" dirty="0" smtClean="0"/>
              <a:t>Each row is a NMOS NAND gate with two inputs connected to certain combination of bits of address and outputs connected to the word lines.</a:t>
            </a:r>
          </a:p>
          <a:p>
            <a:pPr lvl="0" eaLnBrk="1" hangingPunct="1">
              <a:defRPr/>
            </a:pPr>
            <a:r>
              <a:rPr lang="en-US" sz="1800" dirty="0" smtClean="0"/>
              <a:t>However here the situation will be inverted: </a:t>
            </a:r>
          </a:p>
          <a:p>
            <a:pPr lvl="0" eaLnBrk="1" hangingPunct="1">
              <a:defRPr/>
            </a:pPr>
            <a:r>
              <a:rPr lang="en-US" sz="1800" dirty="0" smtClean="0"/>
              <a:t>All rows will be high.</a:t>
            </a:r>
          </a:p>
        </p:txBody>
      </p:sp>
      <p:pic>
        <p:nvPicPr>
          <p:cNvPr id="39945" name="Picture 7" descr="jae20990_0831"/>
          <p:cNvPicPr>
            <a:picLocks noChangeAspect="1" noChangeArrowheads="1"/>
          </p:cNvPicPr>
          <p:nvPr/>
        </p:nvPicPr>
        <p:blipFill>
          <a:blip r:embed="rId2">
            <a:lum bright="-30000" contrast="60000"/>
          </a:blip>
          <a:srcRect/>
          <a:stretch>
            <a:fillRect/>
          </a:stretch>
        </p:blipFill>
        <p:spPr bwMode="auto">
          <a:xfrm>
            <a:off x="457200" y="2098464"/>
            <a:ext cx="3302000" cy="3149600"/>
          </a:xfrm>
          <a:prstGeom prst="rect">
            <a:avLst/>
          </a:prstGeom>
          <a:noFill/>
          <a:ln w="9525">
            <a:noFill/>
            <a:miter lim="800000"/>
            <a:headEnd/>
            <a:tailEnd/>
          </a:ln>
        </p:spPr>
      </p:pic>
      <p:sp>
        <p:nvSpPr>
          <p:cNvPr id="10" name="Rounded Rectangle 9"/>
          <p:cNvSpPr/>
          <p:nvPr/>
        </p:nvSpPr>
        <p:spPr bwMode="auto">
          <a:xfrm>
            <a:off x="583224" y="2031056"/>
            <a:ext cx="457200" cy="228600"/>
          </a:xfrm>
          <a:prstGeom prst="roundRect">
            <a:avLst/>
          </a:pr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 name="Down Arrow 10"/>
          <p:cNvSpPr/>
          <p:nvPr/>
        </p:nvSpPr>
        <p:spPr bwMode="auto">
          <a:xfrm>
            <a:off x="1295400" y="1793664"/>
            <a:ext cx="228600" cy="228600"/>
          </a:xfrm>
          <a:prstGeom prst="downArrow">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2" name="Rounded Rectangle 11"/>
          <p:cNvSpPr/>
          <p:nvPr/>
        </p:nvSpPr>
        <p:spPr bwMode="auto">
          <a:xfrm>
            <a:off x="1752600" y="2022264"/>
            <a:ext cx="457200" cy="22860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3" name="Rectangle 12"/>
          <p:cNvSpPr/>
          <p:nvPr/>
        </p:nvSpPr>
        <p:spPr bwMode="auto">
          <a:xfrm>
            <a:off x="609600" y="1538688"/>
            <a:ext cx="1676400" cy="228600"/>
          </a:xfrm>
          <a:prstGeom prst="rect">
            <a:avLst/>
          </a:prstGeom>
          <a:noFill/>
          <a:ln w="1905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4" name="TextBox 13"/>
          <p:cNvSpPr txBox="1"/>
          <p:nvPr/>
        </p:nvSpPr>
        <p:spPr>
          <a:xfrm>
            <a:off x="621320" y="1474176"/>
            <a:ext cx="1600200" cy="307777"/>
          </a:xfrm>
          <a:prstGeom prst="rect">
            <a:avLst/>
          </a:prstGeom>
          <a:noFill/>
        </p:spPr>
        <p:txBody>
          <a:bodyPr wrap="square" rtlCol="0">
            <a:spAutoFit/>
          </a:bodyPr>
          <a:lstStyle/>
          <a:p>
            <a:r>
              <a:rPr lang="en-US" sz="1400" dirty="0" smtClean="0"/>
              <a:t>“1”    address    “0”</a:t>
            </a:r>
            <a:endParaRPr lang="en-US" sz="1400" dirty="0"/>
          </a:p>
        </p:txBody>
      </p:sp>
      <p:cxnSp>
        <p:nvCxnSpPr>
          <p:cNvPr id="15" name="Straight Connector 14"/>
          <p:cNvCxnSpPr/>
          <p:nvPr/>
        </p:nvCxnSpPr>
        <p:spPr bwMode="auto">
          <a:xfrm rot="5400000">
            <a:off x="1046276" y="4047404"/>
            <a:ext cx="1905000" cy="0"/>
          </a:xfrm>
          <a:prstGeom prst="line">
            <a:avLst/>
          </a:prstGeom>
          <a:solidFill>
            <a:schemeClr val="accent1"/>
          </a:solidFill>
          <a:ln w="19050" cap="flat" cmpd="sng" algn="ctr">
            <a:solidFill>
              <a:srgbClr val="FF0000"/>
            </a:solidFill>
            <a:prstDash val="solid"/>
            <a:round/>
            <a:headEnd type="none" w="med" len="med"/>
            <a:tailEnd type="none" w="med" len="med"/>
          </a:ln>
          <a:effectLst/>
        </p:spPr>
      </p:cxnSp>
      <p:cxnSp>
        <p:nvCxnSpPr>
          <p:cNvPr id="16" name="Straight Connector 15"/>
          <p:cNvCxnSpPr/>
          <p:nvPr/>
        </p:nvCxnSpPr>
        <p:spPr bwMode="auto">
          <a:xfrm rot="5400000">
            <a:off x="457204" y="4029820"/>
            <a:ext cx="1905000" cy="0"/>
          </a:xfrm>
          <a:prstGeom prst="line">
            <a:avLst/>
          </a:prstGeom>
          <a:solidFill>
            <a:schemeClr val="accent1"/>
          </a:solidFill>
          <a:ln w="19050" cap="flat" cmpd="sng" algn="ctr">
            <a:solidFill>
              <a:srgbClr val="FF0000"/>
            </a:solidFill>
            <a:prstDash val="solid"/>
            <a:round/>
            <a:headEnd type="none" w="med" len="med"/>
            <a:tailEnd type="none" w="med" len="med"/>
          </a:ln>
          <a:effectLst/>
        </p:spPr>
      </p:cxnSp>
      <p:cxnSp>
        <p:nvCxnSpPr>
          <p:cNvPr id="17" name="Straight Connector 16"/>
          <p:cNvCxnSpPr/>
          <p:nvPr/>
        </p:nvCxnSpPr>
        <p:spPr bwMode="auto">
          <a:xfrm rot="5400000">
            <a:off x="1644148" y="4047404"/>
            <a:ext cx="1905000" cy="0"/>
          </a:xfrm>
          <a:prstGeom prst="line">
            <a:avLst/>
          </a:prstGeom>
          <a:solidFill>
            <a:schemeClr val="accent1"/>
          </a:solidFill>
          <a:ln w="19050" cap="flat" cmpd="sng" algn="ctr">
            <a:solidFill>
              <a:srgbClr val="00B050"/>
            </a:solidFill>
            <a:prstDash val="solid"/>
            <a:round/>
            <a:headEnd type="none" w="med" len="med"/>
            <a:tailEnd type="none" w="med" len="med"/>
          </a:ln>
          <a:effectLst/>
        </p:spPr>
      </p:cxnSp>
      <p:cxnSp>
        <p:nvCxnSpPr>
          <p:cNvPr id="18" name="Straight Connector 17"/>
          <p:cNvCxnSpPr/>
          <p:nvPr/>
        </p:nvCxnSpPr>
        <p:spPr bwMode="auto">
          <a:xfrm rot="5400000">
            <a:off x="-137748" y="4079644"/>
            <a:ext cx="1905000" cy="0"/>
          </a:xfrm>
          <a:prstGeom prst="line">
            <a:avLst/>
          </a:prstGeom>
          <a:solidFill>
            <a:schemeClr val="accent1"/>
          </a:solidFill>
          <a:ln w="19050" cap="flat" cmpd="sng" algn="ctr">
            <a:solidFill>
              <a:srgbClr val="00B050"/>
            </a:solidFill>
            <a:prstDash val="solid"/>
            <a:round/>
            <a:headEnd type="none" w="med" len="med"/>
            <a:tailEnd type="none" w="med" len="med"/>
          </a:ln>
          <a:effectLst/>
        </p:spPr>
      </p:cxnSp>
      <p:sp>
        <p:nvSpPr>
          <p:cNvPr id="21" name="Rounded Rectangle 20"/>
          <p:cNvSpPr/>
          <p:nvPr/>
        </p:nvSpPr>
        <p:spPr bwMode="auto">
          <a:xfrm>
            <a:off x="3484688" y="3165232"/>
            <a:ext cx="304800" cy="228600"/>
          </a:xfrm>
          <a:prstGeom prst="roundRect">
            <a:avLst/>
          </a:pr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2" name="Rounded Rectangle 21"/>
          <p:cNvSpPr/>
          <p:nvPr/>
        </p:nvSpPr>
        <p:spPr bwMode="auto">
          <a:xfrm>
            <a:off x="3487624" y="4308232"/>
            <a:ext cx="304800" cy="228600"/>
          </a:xfrm>
          <a:prstGeom prst="roundRect">
            <a:avLst/>
          </a:pr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4"/>
          <p:cNvSpPr>
            <a:spLocks noGrp="1"/>
          </p:cNvSpPr>
          <p:nvPr>
            <p:ph type="ftr" sz="quarter" idx="11"/>
          </p:nvPr>
        </p:nvSpPr>
        <p:spPr>
          <a:noFill/>
        </p:spPr>
        <p:txBody>
          <a:bodyPr/>
          <a:lstStyle/>
          <a:p>
            <a:r>
              <a:rPr lang="en-US" smtClean="0">
                <a:ea typeface="ＭＳ Ｐゴシック" charset="-128"/>
              </a:rPr>
              <a:t>NJIT   ECE 271   Dr. Serhiy Levkov</a:t>
            </a:r>
          </a:p>
        </p:txBody>
      </p:sp>
      <p:sp>
        <p:nvSpPr>
          <p:cNvPr id="39939" name="Slide Number Placeholder 5"/>
          <p:cNvSpPr>
            <a:spLocks noGrp="1"/>
          </p:cNvSpPr>
          <p:nvPr>
            <p:ph type="sldNum" sz="quarter" idx="12"/>
          </p:nvPr>
        </p:nvSpPr>
        <p:spPr>
          <a:noFill/>
        </p:spPr>
        <p:txBody>
          <a:bodyPr/>
          <a:lstStyle/>
          <a:p>
            <a:r>
              <a:rPr lang="en-US" smtClean="0"/>
              <a:t> Topic 9</a:t>
            </a:r>
            <a:r>
              <a:rPr lang="en-US" b="1" smtClean="0"/>
              <a:t> - </a:t>
            </a:r>
            <a:fld id="{67010698-9AA4-410F-A3A3-A8847A2ECD74}" type="slidenum">
              <a:rPr lang="en-US" b="1" smtClean="0"/>
              <a:pPr/>
              <a:t>97</a:t>
            </a:fld>
            <a:endParaRPr lang="en-US" b="1" smtClean="0"/>
          </a:p>
        </p:txBody>
      </p:sp>
      <p:sp>
        <p:nvSpPr>
          <p:cNvPr id="39940" name="Rectangle 2"/>
          <p:cNvSpPr>
            <a:spLocks noGrp="1" noChangeArrowheads="1"/>
          </p:cNvSpPr>
          <p:nvPr>
            <p:ph type="title"/>
          </p:nvPr>
        </p:nvSpPr>
        <p:spPr>
          <a:xfrm>
            <a:off x="685800" y="0"/>
            <a:ext cx="7772400" cy="990600"/>
          </a:xfrm>
        </p:spPr>
        <p:txBody>
          <a:bodyPr/>
          <a:lstStyle/>
          <a:p>
            <a:pPr>
              <a:spcBef>
                <a:spcPct val="50000"/>
              </a:spcBef>
            </a:pPr>
            <a:r>
              <a:rPr lang="en-US" dirty="0" smtClean="0"/>
              <a:t>NMOS NAND Decoder</a:t>
            </a:r>
            <a:endParaRPr lang="en-US" dirty="0"/>
          </a:p>
        </p:txBody>
      </p:sp>
      <p:sp>
        <p:nvSpPr>
          <p:cNvPr id="39941" name="Rectangle 3"/>
          <p:cNvSpPr>
            <a:spLocks noGrp="1" noChangeArrowheads="1"/>
          </p:cNvSpPr>
          <p:nvPr>
            <p:ph type="body" idx="1"/>
          </p:nvPr>
        </p:nvSpPr>
        <p:spPr>
          <a:xfrm>
            <a:off x="4343400" y="1524000"/>
            <a:ext cx="4572000" cy="4419600"/>
          </a:xfrm>
        </p:spPr>
        <p:txBody>
          <a:bodyPr/>
          <a:lstStyle/>
          <a:p>
            <a:pPr eaLnBrk="1" hangingPunct="1"/>
            <a:r>
              <a:rPr lang="en-US" sz="1800" dirty="0" smtClean="0"/>
              <a:t>Similar design can be done using NAND gates.</a:t>
            </a:r>
          </a:p>
          <a:p>
            <a:pPr lvl="0" eaLnBrk="1" hangingPunct="1">
              <a:defRPr/>
            </a:pPr>
            <a:r>
              <a:rPr lang="en-US" sz="1800" dirty="0" smtClean="0"/>
              <a:t>Each row is a NMOS NAND gate with two inputs connected to certain combination of bits of address and outputs connected to the word lines.</a:t>
            </a:r>
          </a:p>
          <a:p>
            <a:pPr lvl="0" eaLnBrk="1" hangingPunct="1">
              <a:defRPr/>
            </a:pPr>
            <a:r>
              <a:rPr lang="en-US" sz="1800" dirty="0" smtClean="0"/>
              <a:t>However here the situation will be inverted: </a:t>
            </a:r>
          </a:p>
          <a:p>
            <a:pPr lvl="0" eaLnBrk="1" hangingPunct="1">
              <a:defRPr/>
            </a:pPr>
            <a:r>
              <a:rPr lang="en-US" sz="1800" dirty="0" smtClean="0"/>
              <a:t>All rows will be high.</a:t>
            </a:r>
          </a:p>
        </p:txBody>
      </p:sp>
      <p:pic>
        <p:nvPicPr>
          <p:cNvPr id="39945" name="Picture 7" descr="jae20990_0831"/>
          <p:cNvPicPr>
            <a:picLocks noChangeAspect="1" noChangeArrowheads="1"/>
          </p:cNvPicPr>
          <p:nvPr/>
        </p:nvPicPr>
        <p:blipFill>
          <a:blip r:embed="rId2">
            <a:lum bright="-30000" contrast="60000"/>
          </a:blip>
          <a:srcRect/>
          <a:stretch>
            <a:fillRect/>
          </a:stretch>
        </p:blipFill>
        <p:spPr bwMode="auto">
          <a:xfrm>
            <a:off x="457200" y="2098464"/>
            <a:ext cx="3302000" cy="3149600"/>
          </a:xfrm>
          <a:prstGeom prst="rect">
            <a:avLst/>
          </a:prstGeom>
          <a:noFill/>
          <a:ln w="9525">
            <a:noFill/>
            <a:miter lim="800000"/>
            <a:headEnd/>
            <a:tailEnd/>
          </a:ln>
        </p:spPr>
      </p:pic>
      <p:sp>
        <p:nvSpPr>
          <p:cNvPr id="10" name="Rounded Rectangle 9"/>
          <p:cNvSpPr/>
          <p:nvPr/>
        </p:nvSpPr>
        <p:spPr bwMode="auto">
          <a:xfrm>
            <a:off x="583224" y="2031056"/>
            <a:ext cx="457200" cy="228600"/>
          </a:xfrm>
          <a:prstGeom prst="roundRect">
            <a:avLst/>
          </a:pr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 name="Down Arrow 10"/>
          <p:cNvSpPr/>
          <p:nvPr/>
        </p:nvSpPr>
        <p:spPr bwMode="auto">
          <a:xfrm>
            <a:off x="1295400" y="1793664"/>
            <a:ext cx="228600" cy="228600"/>
          </a:xfrm>
          <a:prstGeom prst="downArrow">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2" name="Rounded Rectangle 11"/>
          <p:cNvSpPr/>
          <p:nvPr/>
        </p:nvSpPr>
        <p:spPr bwMode="auto">
          <a:xfrm>
            <a:off x="1752600" y="2022264"/>
            <a:ext cx="457200" cy="22860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3" name="Rectangle 12"/>
          <p:cNvSpPr/>
          <p:nvPr/>
        </p:nvSpPr>
        <p:spPr bwMode="auto">
          <a:xfrm>
            <a:off x="609600" y="1538688"/>
            <a:ext cx="1676400" cy="228600"/>
          </a:xfrm>
          <a:prstGeom prst="rect">
            <a:avLst/>
          </a:prstGeom>
          <a:noFill/>
          <a:ln w="1905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4" name="TextBox 13"/>
          <p:cNvSpPr txBox="1"/>
          <p:nvPr/>
        </p:nvSpPr>
        <p:spPr>
          <a:xfrm>
            <a:off x="621320" y="1474176"/>
            <a:ext cx="1600200" cy="307777"/>
          </a:xfrm>
          <a:prstGeom prst="rect">
            <a:avLst/>
          </a:prstGeom>
          <a:noFill/>
        </p:spPr>
        <p:txBody>
          <a:bodyPr wrap="square" rtlCol="0">
            <a:spAutoFit/>
          </a:bodyPr>
          <a:lstStyle/>
          <a:p>
            <a:r>
              <a:rPr lang="en-US" sz="1400" dirty="0" smtClean="0"/>
              <a:t>“1”    address    “0”</a:t>
            </a:r>
            <a:endParaRPr lang="en-US" sz="1400" dirty="0"/>
          </a:p>
        </p:txBody>
      </p:sp>
      <p:cxnSp>
        <p:nvCxnSpPr>
          <p:cNvPr id="15" name="Straight Connector 14"/>
          <p:cNvCxnSpPr/>
          <p:nvPr/>
        </p:nvCxnSpPr>
        <p:spPr bwMode="auto">
          <a:xfrm rot="5400000">
            <a:off x="1046276" y="4047404"/>
            <a:ext cx="1905000" cy="0"/>
          </a:xfrm>
          <a:prstGeom prst="line">
            <a:avLst/>
          </a:prstGeom>
          <a:solidFill>
            <a:schemeClr val="accent1"/>
          </a:solidFill>
          <a:ln w="19050" cap="flat" cmpd="sng" algn="ctr">
            <a:solidFill>
              <a:srgbClr val="FF0000"/>
            </a:solidFill>
            <a:prstDash val="solid"/>
            <a:round/>
            <a:headEnd type="none" w="med" len="med"/>
            <a:tailEnd type="none" w="med" len="med"/>
          </a:ln>
          <a:effectLst/>
        </p:spPr>
      </p:cxnSp>
      <p:cxnSp>
        <p:nvCxnSpPr>
          <p:cNvPr id="16" name="Straight Connector 15"/>
          <p:cNvCxnSpPr/>
          <p:nvPr/>
        </p:nvCxnSpPr>
        <p:spPr bwMode="auto">
          <a:xfrm rot="5400000">
            <a:off x="457204" y="4029820"/>
            <a:ext cx="1905000" cy="0"/>
          </a:xfrm>
          <a:prstGeom prst="line">
            <a:avLst/>
          </a:prstGeom>
          <a:solidFill>
            <a:schemeClr val="accent1"/>
          </a:solidFill>
          <a:ln w="19050" cap="flat" cmpd="sng" algn="ctr">
            <a:solidFill>
              <a:srgbClr val="FF0000"/>
            </a:solidFill>
            <a:prstDash val="solid"/>
            <a:round/>
            <a:headEnd type="none" w="med" len="med"/>
            <a:tailEnd type="none" w="med" len="med"/>
          </a:ln>
          <a:effectLst/>
        </p:spPr>
      </p:cxnSp>
      <p:cxnSp>
        <p:nvCxnSpPr>
          <p:cNvPr id="17" name="Straight Connector 16"/>
          <p:cNvCxnSpPr/>
          <p:nvPr/>
        </p:nvCxnSpPr>
        <p:spPr bwMode="auto">
          <a:xfrm rot="5400000">
            <a:off x="1644148" y="4047404"/>
            <a:ext cx="1905000" cy="0"/>
          </a:xfrm>
          <a:prstGeom prst="line">
            <a:avLst/>
          </a:prstGeom>
          <a:solidFill>
            <a:schemeClr val="accent1"/>
          </a:solidFill>
          <a:ln w="19050" cap="flat" cmpd="sng" algn="ctr">
            <a:solidFill>
              <a:srgbClr val="00B050"/>
            </a:solidFill>
            <a:prstDash val="solid"/>
            <a:round/>
            <a:headEnd type="none" w="med" len="med"/>
            <a:tailEnd type="none" w="med" len="med"/>
          </a:ln>
          <a:effectLst/>
        </p:spPr>
      </p:cxnSp>
      <p:cxnSp>
        <p:nvCxnSpPr>
          <p:cNvPr id="18" name="Straight Connector 17"/>
          <p:cNvCxnSpPr/>
          <p:nvPr/>
        </p:nvCxnSpPr>
        <p:spPr bwMode="auto">
          <a:xfrm rot="5400000">
            <a:off x="-137748" y="4079644"/>
            <a:ext cx="1905000" cy="0"/>
          </a:xfrm>
          <a:prstGeom prst="line">
            <a:avLst/>
          </a:prstGeom>
          <a:solidFill>
            <a:schemeClr val="accent1"/>
          </a:solidFill>
          <a:ln w="19050" cap="flat" cmpd="sng" algn="ctr">
            <a:solidFill>
              <a:srgbClr val="00B050"/>
            </a:solidFill>
            <a:prstDash val="solid"/>
            <a:round/>
            <a:headEnd type="none" w="med" len="med"/>
            <a:tailEnd type="none" w="med" len="med"/>
          </a:ln>
          <a:effectLst/>
        </p:spPr>
      </p:cxnSp>
      <p:sp>
        <p:nvSpPr>
          <p:cNvPr id="21" name="Rounded Rectangle 20"/>
          <p:cNvSpPr/>
          <p:nvPr/>
        </p:nvSpPr>
        <p:spPr bwMode="auto">
          <a:xfrm>
            <a:off x="3484688" y="3165232"/>
            <a:ext cx="304800" cy="228600"/>
          </a:xfrm>
          <a:prstGeom prst="roundRect">
            <a:avLst/>
          </a:pr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2" name="Rounded Rectangle 21"/>
          <p:cNvSpPr/>
          <p:nvPr/>
        </p:nvSpPr>
        <p:spPr bwMode="auto">
          <a:xfrm>
            <a:off x="3487624" y="4308232"/>
            <a:ext cx="304800" cy="228600"/>
          </a:xfrm>
          <a:prstGeom prst="roundRect">
            <a:avLst/>
          </a:pr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3" name="Rounded Rectangle 22"/>
          <p:cNvSpPr/>
          <p:nvPr/>
        </p:nvSpPr>
        <p:spPr bwMode="auto">
          <a:xfrm>
            <a:off x="3481768" y="4868008"/>
            <a:ext cx="304800" cy="228600"/>
          </a:xfrm>
          <a:prstGeom prst="roundRect">
            <a:avLst/>
          </a:pr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4"/>
          <p:cNvSpPr>
            <a:spLocks noGrp="1"/>
          </p:cNvSpPr>
          <p:nvPr>
            <p:ph type="ftr" sz="quarter" idx="11"/>
          </p:nvPr>
        </p:nvSpPr>
        <p:spPr>
          <a:noFill/>
        </p:spPr>
        <p:txBody>
          <a:bodyPr/>
          <a:lstStyle/>
          <a:p>
            <a:r>
              <a:rPr lang="en-US" smtClean="0">
                <a:ea typeface="ＭＳ Ｐゴシック" charset="-128"/>
              </a:rPr>
              <a:t>NJIT   ECE 271   Dr. Serhiy Levkov</a:t>
            </a:r>
          </a:p>
        </p:txBody>
      </p:sp>
      <p:sp>
        <p:nvSpPr>
          <p:cNvPr id="39939" name="Slide Number Placeholder 5"/>
          <p:cNvSpPr>
            <a:spLocks noGrp="1"/>
          </p:cNvSpPr>
          <p:nvPr>
            <p:ph type="sldNum" sz="quarter" idx="12"/>
          </p:nvPr>
        </p:nvSpPr>
        <p:spPr>
          <a:noFill/>
        </p:spPr>
        <p:txBody>
          <a:bodyPr/>
          <a:lstStyle/>
          <a:p>
            <a:r>
              <a:rPr lang="en-US" smtClean="0"/>
              <a:t> Topic 9</a:t>
            </a:r>
            <a:r>
              <a:rPr lang="en-US" b="1" smtClean="0"/>
              <a:t> - </a:t>
            </a:r>
            <a:fld id="{67010698-9AA4-410F-A3A3-A8847A2ECD74}" type="slidenum">
              <a:rPr lang="en-US" b="1" smtClean="0"/>
              <a:pPr/>
              <a:t>98</a:t>
            </a:fld>
            <a:endParaRPr lang="en-US" b="1" smtClean="0"/>
          </a:p>
        </p:txBody>
      </p:sp>
      <p:sp>
        <p:nvSpPr>
          <p:cNvPr id="39940" name="Rectangle 2"/>
          <p:cNvSpPr>
            <a:spLocks noGrp="1" noChangeArrowheads="1"/>
          </p:cNvSpPr>
          <p:nvPr>
            <p:ph type="title"/>
          </p:nvPr>
        </p:nvSpPr>
        <p:spPr>
          <a:xfrm>
            <a:off x="685800" y="0"/>
            <a:ext cx="7772400" cy="990600"/>
          </a:xfrm>
        </p:spPr>
        <p:txBody>
          <a:bodyPr/>
          <a:lstStyle/>
          <a:p>
            <a:pPr>
              <a:spcBef>
                <a:spcPct val="50000"/>
              </a:spcBef>
            </a:pPr>
            <a:r>
              <a:rPr lang="en-US" dirty="0" smtClean="0"/>
              <a:t>NMOS NAND Decoder</a:t>
            </a:r>
            <a:endParaRPr lang="en-US" dirty="0"/>
          </a:p>
        </p:txBody>
      </p:sp>
      <p:sp>
        <p:nvSpPr>
          <p:cNvPr id="39941" name="Rectangle 3"/>
          <p:cNvSpPr>
            <a:spLocks noGrp="1" noChangeArrowheads="1"/>
          </p:cNvSpPr>
          <p:nvPr>
            <p:ph type="body" idx="1"/>
          </p:nvPr>
        </p:nvSpPr>
        <p:spPr>
          <a:xfrm>
            <a:off x="4343400" y="1524000"/>
            <a:ext cx="4572000" cy="4419600"/>
          </a:xfrm>
        </p:spPr>
        <p:txBody>
          <a:bodyPr/>
          <a:lstStyle/>
          <a:p>
            <a:pPr eaLnBrk="1" hangingPunct="1"/>
            <a:r>
              <a:rPr lang="en-US" sz="1800" dirty="0" smtClean="0"/>
              <a:t>Similar design can be done using NAND gates.</a:t>
            </a:r>
          </a:p>
          <a:p>
            <a:pPr lvl="0" eaLnBrk="1" hangingPunct="1">
              <a:defRPr/>
            </a:pPr>
            <a:r>
              <a:rPr lang="en-US" sz="1800" dirty="0" smtClean="0"/>
              <a:t>Each row is a NMOS NAND gate with two inputs connected to certain combination of bits of address and outputs connected to the word lines.</a:t>
            </a:r>
          </a:p>
          <a:p>
            <a:pPr lvl="0" eaLnBrk="1" hangingPunct="1">
              <a:defRPr/>
            </a:pPr>
            <a:r>
              <a:rPr lang="en-US" sz="1800" dirty="0" smtClean="0"/>
              <a:t>However here the situation will be inverted: </a:t>
            </a:r>
          </a:p>
          <a:p>
            <a:pPr lvl="0" eaLnBrk="1" hangingPunct="1">
              <a:defRPr/>
            </a:pPr>
            <a:r>
              <a:rPr lang="en-US" sz="1800" dirty="0" smtClean="0"/>
              <a:t>All rows will be high.</a:t>
            </a:r>
          </a:p>
          <a:p>
            <a:pPr lvl="0" eaLnBrk="1" hangingPunct="1">
              <a:defRPr/>
            </a:pPr>
            <a:r>
              <a:rPr lang="en-US" sz="1800" dirty="0" smtClean="0"/>
              <a:t>And only one row will be low that correspond to the given address.</a:t>
            </a:r>
          </a:p>
          <a:p>
            <a:pPr lvl="0" eaLnBrk="1" hangingPunct="1">
              <a:defRPr/>
            </a:pPr>
            <a:r>
              <a:rPr lang="en-US" sz="1800" dirty="0" smtClean="0"/>
              <a:t>Thus we would need to invert  the signal coming to the </a:t>
            </a:r>
            <a:r>
              <a:rPr lang="en-US" sz="1800" dirty="0" err="1" smtClean="0"/>
              <a:t>wordlines</a:t>
            </a:r>
            <a:r>
              <a:rPr lang="en-US" sz="1800" dirty="0" smtClean="0"/>
              <a:t>, which is not a problem since anyway , additional driver circuits are required between the decoder and highly capacitive </a:t>
            </a:r>
            <a:r>
              <a:rPr lang="en-US" sz="1800" dirty="0" err="1" smtClean="0"/>
              <a:t>wordlines</a:t>
            </a:r>
            <a:r>
              <a:rPr lang="en-US" sz="1800" dirty="0" smtClean="0"/>
              <a:t>.</a:t>
            </a:r>
          </a:p>
        </p:txBody>
      </p:sp>
      <p:pic>
        <p:nvPicPr>
          <p:cNvPr id="39945" name="Picture 7" descr="jae20990_0831"/>
          <p:cNvPicPr>
            <a:picLocks noChangeAspect="1" noChangeArrowheads="1"/>
          </p:cNvPicPr>
          <p:nvPr/>
        </p:nvPicPr>
        <p:blipFill>
          <a:blip r:embed="rId2">
            <a:lum bright="-30000" contrast="60000"/>
          </a:blip>
          <a:srcRect/>
          <a:stretch>
            <a:fillRect/>
          </a:stretch>
        </p:blipFill>
        <p:spPr bwMode="auto">
          <a:xfrm>
            <a:off x="457200" y="2098464"/>
            <a:ext cx="3302000" cy="3149600"/>
          </a:xfrm>
          <a:prstGeom prst="rect">
            <a:avLst/>
          </a:prstGeom>
          <a:noFill/>
          <a:ln w="9525">
            <a:noFill/>
            <a:miter lim="800000"/>
            <a:headEnd/>
            <a:tailEnd/>
          </a:ln>
        </p:spPr>
      </p:pic>
      <p:sp>
        <p:nvSpPr>
          <p:cNvPr id="10" name="Rounded Rectangle 9"/>
          <p:cNvSpPr/>
          <p:nvPr/>
        </p:nvSpPr>
        <p:spPr bwMode="auto">
          <a:xfrm>
            <a:off x="583224" y="2031056"/>
            <a:ext cx="457200" cy="228600"/>
          </a:xfrm>
          <a:prstGeom prst="roundRect">
            <a:avLst/>
          </a:pr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 name="Down Arrow 10"/>
          <p:cNvSpPr/>
          <p:nvPr/>
        </p:nvSpPr>
        <p:spPr bwMode="auto">
          <a:xfrm>
            <a:off x="1295400" y="1793664"/>
            <a:ext cx="228600" cy="228600"/>
          </a:xfrm>
          <a:prstGeom prst="downArrow">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2" name="Rounded Rectangle 11"/>
          <p:cNvSpPr/>
          <p:nvPr/>
        </p:nvSpPr>
        <p:spPr bwMode="auto">
          <a:xfrm>
            <a:off x="1752600" y="2022264"/>
            <a:ext cx="457200" cy="22860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3" name="Rectangle 12"/>
          <p:cNvSpPr/>
          <p:nvPr/>
        </p:nvSpPr>
        <p:spPr bwMode="auto">
          <a:xfrm>
            <a:off x="609600" y="1538688"/>
            <a:ext cx="1676400" cy="228600"/>
          </a:xfrm>
          <a:prstGeom prst="rect">
            <a:avLst/>
          </a:prstGeom>
          <a:noFill/>
          <a:ln w="1905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4" name="TextBox 13"/>
          <p:cNvSpPr txBox="1"/>
          <p:nvPr/>
        </p:nvSpPr>
        <p:spPr>
          <a:xfrm>
            <a:off x="621320" y="1474176"/>
            <a:ext cx="1600200" cy="307777"/>
          </a:xfrm>
          <a:prstGeom prst="rect">
            <a:avLst/>
          </a:prstGeom>
          <a:noFill/>
        </p:spPr>
        <p:txBody>
          <a:bodyPr wrap="square" rtlCol="0">
            <a:spAutoFit/>
          </a:bodyPr>
          <a:lstStyle/>
          <a:p>
            <a:r>
              <a:rPr lang="en-US" sz="1400" dirty="0" smtClean="0"/>
              <a:t>“1”    address    “0”</a:t>
            </a:r>
            <a:endParaRPr lang="en-US" sz="1400" dirty="0"/>
          </a:p>
        </p:txBody>
      </p:sp>
      <p:cxnSp>
        <p:nvCxnSpPr>
          <p:cNvPr id="15" name="Straight Connector 14"/>
          <p:cNvCxnSpPr/>
          <p:nvPr/>
        </p:nvCxnSpPr>
        <p:spPr bwMode="auto">
          <a:xfrm rot="5400000">
            <a:off x="1046276" y="4047404"/>
            <a:ext cx="1905000" cy="0"/>
          </a:xfrm>
          <a:prstGeom prst="line">
            <a:avLst/>
          </a:prstGeom>
          <a:solidFill>
            <a:schemeClr val="accent1"/>
          </a:solidFill>
          <a:ln w="19050" cap="flat" cmpd="sng" algn="ctr">
            <a:solidFill>
              <a:srgbClr val="FF0000"/>
            </a:solidFill>
            <a:prstDash val="solid"/>
            <a:round/>
            <a:headEnd type="none" w="med" len="med"/>
            <a:tailEnd type="none" w="med" len="med"/>
          </a:ln>
          <a:effectLst/>
        </p:spPr>
      </p:cxnSp>
      <p:cxnSp>
        <p:nvCxnSpPr>
          <p:cNvPr id="16" name="Straight Connector 15"/>
          <p:cNvCxnSpPr/>
          <p:nvPr/>
        </p:nvCxnSpPr>
        <p:spPr bwMode="auto">
          <a:xfrm rot="5400000">
            <a:off x="457204" y="4029820"/>
            <a:ext cx="1905000" cy="0"/>
          </a:xfrm>
          <a:prstGeom prst="line">
            <a:avLst/>
          </a:prstGeom>
          <a:solidFill>
            <a:schemeClr val="accent1"/>
          </a:solidFill>
          <a:ln w="19050" cap="flat" cmpd="sng" algn="ctr">
            <a:solidFill>
              <a:srgbClr val="FF0000"/>
            </a:solidFill>
            <a:prstDash val="solid"/>
            <a:round/>
            <a:headEnd type="none" w="med" len="med"/>
            <a:tailEnd type="none" w="med" len="med"/>
          </a:ln>
          <a:effectLst/>
        </p:spPr>
      </p:cxnSp>
      <p:cxnSp>
        <p:nvCxnSpPr>
          <p:cNvPr id="17" name="Straight Connector 16"/>
          <p:cNvCxnSpPr/>
          <p:nvPr/>
        </p:nvCxnSpPr>
        <p:spPr bwMode="auto">
          <a:xfrm rot="5400000">
            <a:off x="1644148" y="4047404"/>
            <a:ext cx="1905000" cy="0"/>
          </a:xfrm>
          <a:prstGeom prst="line">
            <a:avLst/>
          </a:prstGeom>
          <a:solidFill>
            <a:schemeClr val="accent1"/>
          </a:solidFill>
          <a:ln w="19050" cap="flat" cmpd="sng" algn="ctr">
            <a:solidFill>
              <a:srgbClr val="00B050"/>
            </a:solidFill>
            <a:prstDash val="solid"/>
            <a:round/>
            <a:headEnd type="none" w="med" len="med"/>
            <a:tailEnd type="none" w="med" len="med"/>
          </a:ln>
          <a:effectLst/>
        </p:spPr>
      </p:cxnSp>
      <p:cxnSp>
        <p:nvCxnSpPr>
          <p:cNvPr id="18" name="Straight Connector 17"/>
          <p:cNvCxnSpPr/>
          <p:nvPr/>
        </p:nvCxnSpPr>
        <p:spPr bwMode="auto">
          <a:xfrm rot="5400000">
            <a:off x="-137748" y="4079644"/>
            <a:ext cx="1905000" cy="0"/>
          </a:xfrm>
          <a:prstGeom prst="line">
            <a:avLst/>
          </a:prstGeom>
          <a:solidFill>
            <a:schemeClr val="accent1"/>
          </a:solidFill>
          <a:ln w="19050" cap="flat" cmpd="sng" algn="ctr">
            <a:solidFill>
              <a:srgbClr val="00B050"/>
            </a:solidFill>
            <a:prstDash val="solid"/>
            <a:round/>
            <a:headEnd type="none" w="med" len="med"/>
            <a:tailEnd type="none" w="med" len="med"/>
          </a:ln>
          <a:effectLst/>
        </p:spPr>
      </p:cxnSp>
      <p:sp>
        <p:nvSpPr>
          <p:cNvPr id="20" name="Rounded Rectangle 19"/>
          <p:cNvSpPr/>
          <p:nvPr/>
        </p:nvSpPr>
        <p:spPr bwMode="auto">
          <a:xfrm>
            <a:off x="3472960" y="3733800"/>
            <a:ext cx="304800" cy="22860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1" name="Rounded Rectangle 20"/>
          <p:cNvSpPr/>
          <p:nvPr/>
        </p:nvSpPr>
        <p:spPr bwMode="auto">
          <a:xfrm>
            <a:off x="3484688" y="3165232"/>
            <a:ext cx="304800" cy="228600"/>
          </a:xfrm>
          <a:prstGeom prst="roundRect">
            <a:avLst/>
          </a:pr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2" name="Rounded Rectangle 21"/>
          <p:cNvSpPr/>
          <p:nvPr/>
        </p:nvSpPr>
        <p:spPr bwMode="auto">
          <a:xfrm>
            <a:off x="3487624" y="4308232"/>
            <a:ext cx="304800" cy="228600"/>
          </a:xfrm>
          <a:prstGeom prst="roundRect">
            <a:avLst/>
          </a:pr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3" name="Rounded Rectangle 22"/>
          <p:cNvSpPr/>
          <p:nvPr/>
        </p:nvSpPr>
        <p:spPr bwMode="auto">
          <a:xfrm>
            <a:off x="3481768" y="4868008"/>
            <a:ext cx="304800" cy="228600"/>
          </a:xfrm>
          <a:prstGeom prst="roundRect">
            <a:avLst/>
          </a:pr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12624</TotalTime>
  <Words>8207</Words>
  <Application>Microsoft Office PowerPoint</Application>
  <PresentationFormat>On-screen Show (4:3)</PresentationFormat>
  <Paragraphs>858</Paragraphs>
  <Slides>98</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98</vt:i4>
      </vt:variant>
    </vt:vector>
  </HeadingPairs>
  <TitlesOfParts>
    <vt:vector size="104" baseType="lpstr">
      <vt:lpstr>ＭＳ Ｐゴシック</vt:lpstr>
      <vt:lpstr>Symbol</vt:lpstr>
      <vt:lpstr>Times</vt:lpstr>
      <vt:lpstr>Wingdings</vt:lpstr>
      <vt:lpstr>Blank Presentation</vt:lpstr>
      <vt:lpstr>Equation</vt:lpstr>
      <vt:lpstr>PowerPoint Presentation</vt:lpstr>
      <vt:lpstr>Chapter Goals</vt:lpstr>
      <vt:lpstr>Memory Types</vt:lpstr>
      <vt:lpstr>Static Memory Cells</vt:lpstr>
      <vt:lpstr>Static Memory Cells</vt:lpstr>
      <vt:lpstr>Static Memory Cells</vt:lpstr>
      <vt:lpstr>Static Memory Cells</vt:lpstr>
      <vt:lpstr>Static Memory Cells</vt:lpstr>
      <vt:lpstr>Latch Static Memory Cell</vt:lpstr>
      <vt:lpstr>Latch Static Memory Cell</vt:lpstr>
      <vt:lpstr>Latch Static Memory Cell</vt:lpstr>
      <vt:lpstr>Latch Static Memory Cell</vt:lpstr>
      <vt:lpstr>Latch Static Memory Cell</vt:lpstr>
      <vt:lpstr>Latch Static Memory Cell</vt:lpstr>
      <vt:lpstr>The 6-T Cell</vt:lpstr>
      <vt:lpstr>The 6-T Cell</vt:lpstr>
      <vt:lpstr>The 6-T Cell</vt:lpstr>
      <vt:lpstr>The Read Operation of a 6-T Cell</vt:lpstr>
      <vt:lpstr>The Read Operation of a 6-T Cell</vt:lpstr>
      <vt:lpstr>The Read Operation of a 6-T Cell</vt:lpstr>
      <vt:lpstr>The Read Operation of a 6-T Cell</vt:lpstr>
      <vt:lpstr>The Read Operation of a 6-T Cell</vt:lpstr>
      <vt:lpstr>The Read Operation of a 6-T Cell</vt:lpstr>
      <vt:lpstr>The Read Operation of a 6-T Cell</vt:lpstr>
      <vt:lpstr>The Read Operation of a 6-T Cell</vt:lpstr>
      <vt:lpstr>The Read Operation of a 6-T Cell</vt:lpstr>
      <vt:lpstr>The Read Operation of a 6-T Cell</vt:lpstr>
      <vt:lpstr>The Read Operation of a 6-T Cell</vt:lpstr>
      <vt:lpstr>The Read Operation of a 6-T Cell</vt:lpstr>
      <vt:lpstr>The Read Operation of a 6-T Cell</vt:lpstr>
      <vt:lpstr>The Read Operation of a 6-T Cell</vt:lpstr>
      <vt:lpstr>The Read Operation of a 6-T Cell</vt:lpstr>
      <vt:lpstr>The Read Operation of a 6-T Cell</vt:lpstr>
      <vt:lpstr>The Read Operation of a 6-T Cell</vt:lpstr>
      <vt:lpstr>The Write Operation of a 6-T Cell</vt:lpstr>
      <vt:lpstr>The Write Operation of a 6-T Cell</vt:lpstr>
      <vt:lpstr>The Write Operation of a 6-T Cell</vt:lpstr>
      <vt:lpstr>The Write Operation of a 6-T Cell</vt:lpstr>
      <vt:lpstr>The Write Operation of a 6-T Cell</vt:lpstr>
      <vt:lpstr>The Write Operation of a 6-T Cell</vt:lpstr>
      <vt:lpstr>The Write Operation of a 6-T Cell</vt:lpstr>
      <vt:lpstr>The Write Operation of a 6-T Cell</vt:lpstr>
      <vt:lpstr>The Write Operation of a 6-T Cell</vt:lpstr>
      <vt:lpstr>Dynamic Memory Cells</vt:lpstr>
      <vt:lpstr>Data Storage in a 1-T Cell</vt:lpstr>
      <vt:lpstr>The Write Operation in a 1-T Cell</vt:lpstr>
      <vt:lpstr>The Write Operation in a 1-T Cell</vt:lpstr>
      <vt:lpstr>The Write Operation in a 1-T Cell</vt:lpstr>
      <vt:lpstr>The Write Operation in a 1-T Cell</vt:lpstr>
      <vt:lpstr>The Write Operation in a 1-T Cell</vt:lpstr>
      <vt:lpstr>The Write Operation in a 1-T Cell</vt:lpstr>
      <vt:lpstr>The Write Operation in a 1-T Cell</vt:lpstr>
      <vt:lpstr>The Write Operation in a 1-T Cell</vt:lpstr>
      <vt:lpstr>The Write Operation in a 1-T Cell</vt:lpstr>
      <vt:lpstr>The Write Operation in a 1-T Cell</vt:lpstr>
      <vt:lpstr>The Write Operation in a 1-T Cell</vt:lpstr>
      <vt:lpstr>The Write Operation in a 1-T Cell</vt:lpstr>
      <vt:lpstr>The Write Operation in a 1-T Cell</vt:lpstr>
      <vt:lpstr>The Write Operation in a 1-T Cell</vt:lpstr>
      <vt:lpstr>The Write Operation in a 1-T Cell</vt:lpstr>
      <vt:lpstr>The Write Operation in a 1-T Cell</vt:lpstr>
      <vt:lpstr>The Read Operation in a 1-T Cell</vt:lpstr>
      <vt:lpstr>The Read Operation in a 1-T Cell</vt:lpstr>
      <vt:lpstr>The Read Operation in a 1-T Cell</vt:lpstr>
      <vt:lpstr>The Read Operation in a 1-T Cell</vt:lpstr>
      <vt:lpstr>The Read Operation in a 1-T Cell</vt:lpstr>
      <vt:lpstr>The Read Operation in a 1-T Cell</vt:lpstr>
      <vt:lpstr>Sense Amplifiers</vt:lpstr>
      <vt:lpstr>A Sense Amplifier for the 1-T Cell</vt:lpstr>
      <vt:lpstr>A Sense Amplifier for the 1-T Cell</vt:lpstr>
      <vt:lpstr>A Sense Amplifier for the 1-T Cell</vt:lpstr>
      <vt:lpstr>A Sense Amplifier for the 1-T Cell</vt:lpstr>
      <vt:lpstr>A Sense Amplifier for the 1-T Cell</vt:lpstr>
      <vt:lpstr>A Sense Amplifier for the 1-T Cell</vt:lpstr>
      <vt:lpstr>A Sense Amplifier for the 1-T Cell</vt:lpstr>
      <vt:lpstr>A Sense Amplifier for the 1-T Cell</vt:lpstr>
      <vt:lpstr>A Sense Amplifier for the 1-T Cell</vt:lpstr>
      <vt:lpstr>A Sense Amplifier for the 1-T Cell</vt:lpstr>
      <vt:lpstr>Memory Chip Organization</vt:lpstr>
      <vt:lpstr>Memory Chip Organization</vt:lpstr>
      <vt:lpstr>Memory Chip Organization</vt:lpstr>
      <vt:lpstr>Memory Chip Organization</vt:lpstr>
      <vt:lpstr>Memory Chip Organization</vt:lpstr>
      <vt:lpstr>Memory Chip Organization</vt:lpstr>
      <vt:lpstr>A 256-Mbit Memory Chip</vt:lpstr>
      <vt:lpstr>Address Decoders</vt:lpstr>
      <vt:lpstr>NMOS NOR Decoder</vt:lpstr>
      <vt:lpstr>NMOS NOR Decoder</vt:lpstr>
      <vt:lpstr>NMOS NOR Decoder</vt:lpstr>
      <vt:lpstr>NMOS NOR Decoder</vt:lpstr>
      <vt:lpstr>NMOS NOR Decoder</vt:lpstr>
      <vt:lpstr>NMOS NOR Decoder</vt:lpstr>
      <vt:lpstr>NMOS NOR Decoder</vt:lpstr>
      <vt:lpstr>NMOS NOR Decoder</vt:lpstr>
      <vt:lpstr>NMOS NAND Decoder</vt:lpstr>
      <vt:lpstr>NMOS NAND Decoder</vt:lpstr>
      <vt:lpstr>NMOS NAND Decoder</vt:lpstr>
      <vt:lpstr>NMOS NAND Decoder</vt:lpstr>
    </vt:vector>
  </TitlesOfParts>
  <Company>University of Virginia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Travis Blalock</dc:creator>
  <cp:lastModifiedBy>HP</cp:lastModifiedBy>
  <cp:revision>265</cp:revision>
  <dcterms:created xsi:type="dcterms:W3CDTF">2003-06-09T22:43:18Z</dcterms:created>
  <dcterms:modified xsi:type="dcterms:W3CDTF">2021-12-02T16:52:31Z</dcterms:modified>
</cp:coreProperties>
</file>