
<file path=[Content_Types].xml><?xml version="1.0" encoding="utf-8"?>
<Types xmlns="http://schemas.openxmlformats.org/package/2006/content-types">
  <Default Extension="xml" ContentType="application/xml"/>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8"/>
  </p:notesMasterIdLst>
  <p:handoutMasterIdLst>
    <p:handoutMasterId r:id="rId79"/>
  </p:handoutMasterIdLst>
  <p:sldIdLst>
    <p:sldId id="318" r:id="rId3"/>
    <p:sldId id="312" r:id="rId4"/>
    <p:sldId id="314" r:id="rId5"/>
    <p:sldId id="319" r:id="rId6"/>
    <p:sldId id="320" r:id="rId7"/>
    <p:sldId id="321" r:id="rId8"/>
    <p:sldId id="322" r:id="rId9"/>
    <p:sldId id="325" r:id="rId10"/>
    <p:sldId id="365" r:id="rId11"/>
    <p:sldId id="366" r:id="rId12"/>
    <p:sldId id="367" r:id="rId13"/>
    <p:sldId id="428" r:id="rId14"/>
    <p:sldId id="323" r:id="rId15"/>
    <p:sldId id="326" r:id="rId16"/>
    <p:sldId id="327" r:id="rId17"/>
    <p:sldId id="368" r:id="rId18"/>
    <p:sldId id="369" r:id="rId19"/>
    <p:sldId id="370" r:id="rId20"/>
    <p:sldId id="371" r:id="rId21"/>
    <p:sldId id="372" r:id="rId22"/>
    <p:sldId id="391" r:id="rId23"/>
    <p:sldId id="373" r:id="rId24"/>
    <p:sldId id="374" r:id="rId25"/>
    <p:sldId id="375" r:id="rId26"/>
    <p:sldId id="376" r:id="rId27"/>
    <p:sldId id="430" r:id="rId28"/>
    <p:sldId id="377" r:id="rId29"/>
    <p:sldId id="378" r:id="rId30"/>
    <p:sldId id="379" r:id="rId31"/>
    <p:sldId id="380" r:id="rId32"/>
    <p:sldId id="381" r:id="rId33"/>
    <p:sldId id="392" r:id="rId34"/>
    <p:sldId id="393" r:id="rId35"/>
    <p:sldId id="382" r:id="rId36"/>
    <p:sldId id="394" r:id="rId37"/>
    <p:sldId id="395" r:id="rId38"/>
    <p:sldId id="383" r:id="rId39"/>
    <p:sldId id="396" r:id="rId40"/>
    <p:sldId id="397" r:id="rId41"/>
    <p:sldId id="384" r:id="rId42"/>
    <p:sldId id="385" r:id="rId43"/>
    <p:sldId id="386" r:id="rId44"/>
    <p:sldId id="387" r:id="rId45"/>
    <p:sldId id="388" r:id="rId46"/>
    <p:sldId id="398" r:id="rId47"/>
    <p:sldId id="389" r:id="rId48"/>
    <p:sldId id="399" r:id="rId49"/>
    <p:sldId id="400" r:id="rId50"/>
    <p:sldId id="401" r:id="rId51"/>
    <p:sldId id="402" r:id="rId52"/>
    <p:sldId id="404" r:id="rId53"/>
    <p:sldId id="405" r:id="rId54"/>
    <p:sldId id="390" r:id="rId55"/>
    <p:sldId id="406" r:id="rId56"/>
    <p:sldId id="407" r:id="rId57"/>
    <p:sldId id="408" r:id="rId58"/>
    <p:sldId id="409" r:id="rId59"/>
    <p:sldId id="410" r:id="rId60"/>
    <p:sldId id="411" r:id="rId61"/>
    <p:sldId id="412" r:id="rId62"/>
    <p:sldId id="416" r:id="rId63"/>
    <p:sldId id="413" r:id="rId64"/>
    <p:sldId id="429" r:id="rId65"/>
    <p:sldId id="414" r:id="rId66"/>
    <p:sldId id="415" r:id="rId67"/>
    <p:sldId id="426" r:id="rId68"/>
    <p:sldId id="417" r:id="rId69"/>
    <p:sldId id="418" r:id="rId70"/>
    <p:sldId id="419" r:id="rId71"/>
    <p:sldId id="420" r:id="rId72"/>
    <p:sldId id="421" r:id="rId73"/>
    <p:sldId id="422" r:id="rId74"/>
    <p:sldId id="423" r:id="rId75"/>
    <p:sldId id="427" r:id="rId76"/>
    <p:sldId id="305" r:id="rId7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66FF"/>
    <a:srgbClr val="CC3300"/>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68" autoAdjust="0"/>
    <p:restoredTop sz="90929"/>
  </p:normalViewPr>
  <p:slideViewPr>
    <p:cSldViewPr showGuides="1">
      <p:cViewPr varScale="1">
        <p:scale>
          <a:sx n="62" d="100"/>
          <a:sy n="62" d="100"/>
        </p:scale>
        <p:origin x="1092" y="5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4" Type="http://schemas.openxmlformats.org/officeDocument/2006/relationships/customXml" Target="../customXml/item2.xml"/><Relationship Id="rId83" Type="http://schemas.openxmlformats.org/officeDocument/2006/relationships/customXml" Target="../customXml/item1.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6.xml"/><Relationship Id="rId79" Type="http://schemas.openxmlformats.org/officeDocument/2006/relationships/handoutMaster" Target="handoutMasters/handoutMaster1.xml"/><Relationship Id="rId78" Type="http://schemas.openxmlformats.org/officeDocument/2006/relationships/notesMaster" Target="notesMasters/notesMaster1.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7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lstStyle>
            <a:lvl1pPr algn="l" eaLnBrk="0" hangingPunct="0">
              <a:defRPr sz="1200">
                <a:latin typeface="Times New Roman" panose="02020603050405020304" pitchFamily="18" charset="0"/>
              </a:defRPr>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lstStyle>
            <a:lvl1pPr algn="r" eaLnBrk="0" hangingPunct="0">
              <a:defRPr sz="1200">
                <a:latin typeface="Times New Roman" panose="02020603050405020304" pitchFamily="18" charset="0"/>
              </a:defRPr>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lstStyle>
            <a:lvl1pPr algn="l" eaLnBrk="0" hangingPunct="0">
              <a:defRPr sz="1200">
                <a:latin typeface="Times New Roman" panose="02020603050405020304" pitchFamily="18" charset="0"/>
              </a:defRPr>
            </a:lvl1pPr>
          </a:lstStyle>
          <a:p>
            <a:pPr>
              <a:defRPr/>
            </a:pPr>
            <a:r>
              <a:rPr lang="en-US"/>
              <a:t>Testing</a:t>
            </a: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lstStyle>
            <a:lvl1pPr algn="r">
              <a:defRPr sz="1200">
                <a:latin typeface="Times New Roman" panose="02020603050405020304" pitchFamily="18" charset="0"/>
              </a:defRPr>
            </a:lvl1pPr>
          </a:lstStyle>
          <a:p>
            <a:fld id="{E5F35EE3-2489-42F1-A996-8731CE897A5B}"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lstStyle>
            <a:lvl1pPr algn="l" eaLnBrk="0" hangingPunct="0">
              <a:defRPr sz="1200">
                <a:latin typeface="Times New Roman" panose="02020603050405020304" pitchFamily="18" charset="0"/>
              </a:defRPr>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lstStyle>
            <a:lvl1pPr algn="r" eaLnBrk="0" hangingPunct="0">
              <a:defRPr sz="1200">
                <a:latin typeface="Times New Roman" panose="02020603050405020304" pitchFamily="18" charset="0"/>
              </a:defRPr>
            </a:lvl1pPr>
          </a:lstStyle>
          <a:p>
            <a:pPr>
              <a:defRPr/>
            </a:pPr>
            <a:endParaRPr lang="en-US"/>
          </a:p>
        </p:txBody>
      </p:sp>
      <p:sp>
        <p:nvSpPr>
          <p:cNvPr id="307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lstStyle>
            <a:lvl1pPr algn="l" eaLnBrk="0" hangingPunct="0">
              <a:defRPr sz="1200">
                <a:latin typeface="Times New Roman" panose="02020603050405020304" pitchFamily="18" charset="0"/>
              </a:defRPr>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lstStyle>
            <a:lvl1pPr algn="r">
              <a:defRPr sz="1200">
                <a:latin typeface="Times New Roman" panose="02020603050405020304" pitchFamily="18" charset="0"/>
              </a:defRPr>
            </a:lvl1pPr>
          </a:lstStyle>
          <a:p>
            <a:fld id="{0E71710A-CD30-437E-8EB3-C1BAED10F891}"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2" name="Picture 2" descr="all three"/>
          <p:cNvPicPr>
            <a:picLocks noChangeAspect="1" noChangeArrowheads="1"/>
          </p:cNvPicPr>
          <p:nvPr/>
        </p:nvPicPr>
        <p:blipFill>
          <a:blip r:embed="rId2">
            <a:extLst>
              <a:ext uri="{28A0092B-C50C-407E-A947-70E740481C1C}">
                <a14:useLocalDpi xmlns:a14="http://schemas.microsoft.com/office/drawing/2010/main" val="0"/>
              </a:ext>
            </a:extLst>
          </a:blip>
          <a:srcRect t="46980" b="18791"/>
          <a:stretch>
            <a:fillRect/>
          </a:stretch>
        </p:blipFill>
        <p:spPr bwMode="auto">
          <a:xfrm>
            <a:off x="0" y="-76200"/>
            <a:ext cx="91249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5" descr="HCL Logo"/>
          <p:cNvPicPr>
            <a:picLocks noChangeAspect="1" noChangeArrowheads="1"/>
          </p:cNvPicPr>
          <p:nvPr/>
        </p:nvPicPr>
        <p:blipFill>
          <a:blip r:embed="rId3">
            <a:extLst>
              <a:ext uri="{28A0092B-C50C-407E-A947-70E740481C1C}">
                <a14:useLocalDpi xmlns:a14="http://schemas.microsoft.com/office/drawing/2010/main" val="0"/>
              </a:ext>
            </a:extLst>
          </a:blip>
          <a:srcRect t="25212" b="28896"/>
          <a:stretch>
            <a:fillRect/>
          </a:stretch>
        </p:blipFill>
        <p:spPr bwMode="auto">
          <a:xfrm>
            <a:off x="6950075" y="6400800"/>
            <a:ext cx="21939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5" name="Rectangle 3"/>
          <p:cNvSpPr>
            <a:spLocks noGrp="1" noChangeArrowheads="1"/>
          </p:cNvSpPr>
          <p:nvPr>
            <p:ph type="ctrTitle"/>
          </p:nvPr>
        </p:nvSpPr>
        <p:spPr>
          <a:xfrm>
            <a:off x="533400" y="815975"/>
            <a:ext cx="7772400" cy="1470025"/>
          </a:xfrm>
        </p:spPr>
        <p:txBody>
          <a:bodyPr/>
          <a:lstStyle>
            <a:lvl1pPr>
              <a:lnSpc>
                <a:spcPct val="125000"/>
              </a:lnSpc>
              <a:defRPr sz="3600"/>
            </a:lvl1pPr>
          </a:lstStyle>
          <a:p>
            <a:r>
              <a:rPr lang="en-US"/>
              <a:t>Click to edit Master title style</a:t>
            </a:r>
            <a:endParaRPr lang="en-US"/>
          </a:p>
        </p:txBody>
      </p:sp>
      <p:sp>
        <p:nvSpPr>
          <p:cNvPr id="90116" name="Rectangle 4"/>
          <p:cNvSpPr>
            <a:spLocks noGrp="1" noChangeArrowheads="1"/>
          </p:cNvSpPr>
          <p:nvPr>
            <p:ph type="subTitle" idx="1"/>
          </p:nvPr>
        </p:nvSpPr>
        <p:spPr>
          <a:xfrm>
            <a:off x="609600" y="3810000"/>
            <a:ext cx="6400800" cy="1752600"/>
          </a:xfrm>
        </p:spPr>
        <p:txBody>
          <a:bodyPr/>
          <a:lstStyle>
            <a:lvl1pPr marL="0" indent="0">
              <a:buFont typeface="Wingdings" panose="05000000000000000000" pitchFamily="2" charset="2"/>
              <a:buNone/>
              <a:defRPr/>
            </a:lvl1pPr>
          </a:lstStyle>
          <a:p>
            <a:r>
              <a:rPr lang="en-US"/>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7"/>
          <p:cNvSpPr>
            <a:spLocks noGrp="1" noChangeArrowheads="1"/>
          </p:cNvSpPr>
          <p:nvPr>
            <p:ph type="sldNum" sz="quarter" idx="10"/>
          </p:nvPr>
        </p:nvSpPr>
        <p:spPr/>
        <p:txBody>
          <a:bodyPr/>
          <a:lstStyle>
            <a:lvl1pPr>
              <a:defRPr/>
            </a:lvl1pPr>
          </a:lstStyle>
          <a:p>
            <a:fld id="{BD3E6681-2EDD-4024-8F89-73410CCB6CF9}"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248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0"/>
            <a:ext cx="6019800" cy="6248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7"/>
          <p:cNvSpPr>
            <a:spLocks noGrp="1" noChangeArrowheads="1"/>
          </p:cNvSpPr>
          <p:nvPr>
            <p:ph type="sldNum" sz="quarter" idx="10"/>
          </p:nvPr>
        </p:nvSpPr>
        <p:spPr/>
        <p:txBody>
          <a:bodyPr/>
          <a:lstStyle>
            <a:lvl1pPr>
              <a:defRPr/>
            </a:lvl1pPr>
          </a:lstStyle>
          <a:p>
            <a:fld id="{1D266249-60F4-4928-93DD-AFB5CFC3C62C}"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7"/>
          <p:cNvSpPr>
            <a:spLocks noGrp="1" noChangeArrowheads="1"/>
          </p:cNvSpPr>
          <p:nvPr>
            <p:ph type="sldNum" sz="quarter" idx="10"/>
          </p:nvPr>
        </p:nvSpPr>
        <p:spPr/>
        <p:txBody>
          <a:bodyPr/>
          <a:lstStyle>
            <a:lvl1pPr>
              <a:defRPr/>
            </a:lvl1pPr>
          </a:lstStyle>
          <a:p>
            <a:fld id="{B38E492E-13F9-4C6A-A642-C6BDCB9D85DB}"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7"/>
          <p:cNvSpPr>
            <a:spLocks noGrp="1" noChangeArrowheads="1"/>
          </p:cNvSpPr>
          <p:nvPr>
            <p:ph type="sldNum" sz="quarter" idx="10"/>
          </p:nvPr>
        </p:nvSpPr>
        <p:spPr/>
        <p:txBody>
          <a:bodyPr/>
          <a:lstStyle>
            <a:lvl1pPr>
              <a:defRPr/>
            </a:lvl1pPr>
          </a:lstStyle>
          <a:p>
            <a:fld id="{D7A9EFDC-67FF-421A-A43E-ED90B22D18C8}"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7"/>
          <p:cNvSpPr>
            <a:spLocks noGrp="1" noChangeArrowheads="1"/>
          </p:cNvSpPr>
          <p:nvPr>
            <p:ph type="sldNum" sz="quarter" idx="10"/>
          </p:nvPr>
        </p:nvSpPr>
        <p:spPr/>
        <p:txBody>
          <a:bodyPr/>
          <a:lstStyle>
            <a:lvl1pPr>
              <a:defRPr/>
            </a:lvl1pPr>
          </a:lstStyle>
          <a:p>
            <a:fld id="{00D021F7-8082-4120-A3E7-2273876E4531}"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7"/>
          <p:cNvSpPr>
            <a:spLocks noGrp="1" noChangeArrowheads="1"/>
          </p:cNvSpPr>
          <p:nvPr>
            <p:ph type="sldNum" sz="quarter" idx="10"/>
          </p:nvPr>
        </p:nvSpPr>
        <p:spPr/>
        <p:txBody>
          <a:bodyPr/>
          <a:lstStyle>
            <a:lvl1pPr>
              <a:defRPr/>
            </a:lvl1pPr>
          </a:lstStyle>
          <a:p>
            <a:fld id="{9B502D6D-1C5D-4FE3-A19B-2F0D2B5F0CD1}"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7"/>
          <p:cNvSpPr>
            <a:spLocks noGrp="1" noChangeArrowheads="1"/>
          </p:cNvSpPr>
          <p:nvPr>
            <p:ph type="sldNum" sz="quarter" idx="10"/>
          </p:nvPr>
        </p:nvSpPr>
        <p:spPr/>
        <p:txBody>
          <a:bodyPr/>
          <a:lstStyle>
            <a:lvl1pPr>
              <a:defRPr/>
            </a:lvl1pPr>
          </a:lstStyle>
          <a:p>
            <a:fld id="{A2B99529-B318-4362-BC86-394EFEFF1BC5}"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p:txBody>
          <a:bodyPr/>
          <a:lstStyle>
            <a:lvl1pPr>
              <a:defRPr/>
            </a:lvl1pPr>
          </a:lstStyle>
          <a:p>
            <a:fld id="{F116BD71-F719-41E5-9285-805D55FD6145}"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7"/>
          <p:cNvSpPr>
            <a:spLocks noGrp="1" noChangeArrowheads="1"/>
          </p:cNvSpPr>
          <p:nvPr>
            <p:ph type="sldNum" sz="quarter" idx="10"/>
          </p:nvPr>
        </p:nvSpPr>
        <p:spPr/>
        <p:txBody>
          <a:bodyPr/>
          <a:lstStyle>
            <a:lvl1pPr>
              <a:defRPr/>
            </a:lvl1pPr>
          </a:lstStyle>
          <a:p>
            <a:fld id="{69AF2DB8-3F80-4293-992E-6E07064F1B53}"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7"/>
          <p:cNvSpPr>
            <a:spLocks noGrp="1" noChangeArrowheads="1"/>
          </p:cNvSpPr>
          <p:nvPr>
            <p:ph type="sldNum" sz="quarter" idx="10"/>
          </p:nvPr>
        </p:nvSpPr>
        <p:spPr/>
        <p:txBody>
          <a:bodyPr/>
          <a:lstStyle>
            <a:lvl1pPr>
              <a:defRPr/>
            </a:lvl1pPr>
          </a:lstStyle>
          <a:p>
            <a:fld id="{25C48FC8-92AF-407B-9671-4596E82989AE}"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57200" y="1600200"/>
            <a:ext cx="8229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pic>
        <p:nvPicPr>
          <p:cNvPr id="1027" name="Picture 3" descr="all three"/>
          <p:cNvPicPr>
            <a:picLocks noChangeAspect="1" noChangeArrowheads="1"/>
          </p:cNvPicPr>
          <p:nvPr/>
        </p:nvPicPr>
        <p:blipFill>
          <a:blip r:embed="rId12">
            <a:extLst>
              <a:ext uri="{28A0092B-C50C-407E-A947-70E740481C1C}">
                <a14:useLocalDpi xmlns:a14="http://schemas.microsoft.com/office/drawing/2010/main" val="0"/>
              </a:ext>
            </a:extLst>
          </a:blip>
          <a:srcRect t="71950" b="17998"/>
          <a:stretch>
            <a:fillRect/>
          </a:stretch>
        </p:blipFill>
        <p:spPr bwMode="auto">
          <a:xfrm>
            <a:off x="0" y="0"/>
            <a:ext cx="914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HCL Logo"/>
          <p:cNvPicPr>
            <a:picLocks noChangeAspect="1" noChangeArrowheads="1"/>
          </p:cNvPicPr>
          <p:nvPr/>
        </p:nvPicPr>
        <p:blipFill>
          <a:blip r:embed="rId13">
            <a:extLst>
              <a:ext uri="{28A0092B-C50C-407E-A947-70E740481C1C}">
                <a14:useLocalDpi xmlns:a14="http://schemas.microsoft.com/office/drawing/2010/main" val="0"/>
              </a:ext>
            </a:extLst>
          </a:blip>
          <a:srcRect t="25212" b="28896"/>
          <a:stretch>
            <a:fillRect/>
          </a:stretch>
        </p:blipFill>
        <p:spPr bwMode="auto">
          <a:xfrm>
            <a:off x="6950075" y="6400800"/>
            <a:ext cx="21939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5"/>
          <p:cNvSpPr>
            <a:spLocks noGrp="1" noChangeArrowheads="1"/>
          </p:cNvSpPr>
          <p:nvPr>
            <p:ph type="title"/>
          </p:nvPr>
        </p:nvSpPr>
        <p:spPr bwMode="auto">
          <a:xfrm>
            <a:off x="457200" y="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30" name="Text Box 6"/>
          <p:cNvSpPr txBox="1">
            <a:spLocks noChangeArrowheads="1"/>
          </p:cNvSpPr>
          <p:nvPr/>
        </p:nvSpPr>
        <p:spPr bwMode="auto">
          <a:xfrm>
            <a:off x="76200" y="6583363"/>
            <a:ext cx="1219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defRPr/>
            </a:pPr>
            <a:r>
              <a:rPr lang="en-US" altLang="en-US" sz="1000" b="1" i="1">
                <a:solidFill>
                  <a:srgbClr val="4D4D4D"/>
                </a:solidFill>
              </a:rPr>
              <a:t>Version 1.0</a:t>
            </a:r>
            <a:endParaRPr lang="en-US" altLang="en-US" sz="1000" b="1" i="1">
              <a:solidFill>
                <a:srgbClr val="4D4D4D"/>
              </a:solidFill>
            </a:endParaRPr>
          </a:p>
        </p:txBody>
      </p:sp>
      <p:sp>
        <p:nvSpPr>
          <p:cNvPr id="89095" name="Rectangle 7"/>
          <p:cNvSpPr>
            <a:spLocks noGrp="1" noChangeArrowheads="1"/>
          </p:cNvSpPr>
          <p:nvPr>
            <p:ph type="sldNum" sz="quarter" idx="4"/>
          </p:nvPr>
        </p:nvSpPr>
        <p:spPr bwMode="auto">
          <a:xfrm>
            <a:off x="4038600" y="6553200"/>
            <a:ext cx="609600" cy="3048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fld id="{22007544-B171-4F59-8E8A-41E4D1542160}"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anose="020B0604020202020204" pitchFamily="34" charset="0"/>
        </a:defRPr>
      </a:lvl2pPr>
      <a:lvl3pPr algn="l" rtl="0" eaLnBrk="0" fontAlgn="base" hangingPunct="0">
        <a:spcBef>
          <a:spcPct val="0"/>
        </a:spcBef>
        <a:spcAft>
          <a:spcPct val="0"/>
        </a:spcAft>
        <a:defRPr sz="3200" b="1">
          <a:solidFill>
            <a:schemeClr val="bg1"/>
          </a:solidFill>
          <a:latin typeface="Arial" panose="020B0604020202020204" pitchFamily="34" charset="0"/>
        </a:defRPr>
      </a:lvl3pPr>
      <a:lvl4pPr algn="l" rtl="0" eaLnBrk="0" fontAlgn="base" hangingPunct="0">
        <a:spcBef>
          <a:spcPct val="0"/>
        </a:spcBef>
        <a:spcAft>
          <a:spcPct val="0"/>
        </a:spcAft>
        <a:defRPr sz="3200" b="1">
          <a:solidFill>
            <a:schemeClr val="bg1"/>
          </a:solidFill>
          <a:latin typeface="Arial" panose="020B0604020202020204" pitchFamily="34" charset="0"/>
        </a:defRPr>
      </a:lvl4pPr>
      <a:lvl5pPr algn="l" rtl="0" eaLnBrk="0" fontAlgn="base" hangingPunct="0">
        <a:spcBef>
          <a:spcPct val="0"/>
        </a:spcBef>
        <a:spcAft>
          <a:spcPct val="0"/>
        </a:spcAft>
        <a:defRPr sz="3200" b="1">
          <a:solidFill>
            <a:schemeClr val="bg1"/>
          </a:solidFill>
          <a:latin typeface="Arial" panose="020B0604020202020204" pitchFamily="34" charset="0"/>
        </a:defRPr>
      </a:lvl5pPr>
      <a:lvl6pPr marL="457200" algn="l" rtl="0" fontAlgn="base">
        <a:spcBef>
          <a:spcPct val="0"/>
        </a:spcBef>
        <a:spcAft>
          <a:spcPct val="0"/>
        </a:spcAft>
        <a:defRPr sz="3200" b="1">
          <a:solidFill>
            <a:schemeClr val="bg1"/>
          </a:solidFill>
          <a:latin typeface="Arial" panose="020B0604020202020204" pitchFamily="34" charset="0"/>
        </a:defRPr>
      </a:lvl6pPr>
      <a:lvl7pPr marL="914400" algn="l" rtl="0" fontAlgn="base">
        <a:spcBef>
          <a:spcPct val="0"/>
        </a:spcBef>
        <a:spcAft>
          <a:spcPct val="0"/>
        </a:spcAft>
        <a:defRPr sz="3200" b="1">
          <a:solidFill>
            <a:schemeClr val="bg1"/>
          </a:solidFill>
          <a:latin typeface="Arial" panose="020B0604020202020204" pitchFamily="34" charset="0"/>
        </a:defRPr>
      </a:lvl7pPr>
      <a:lvl8pPr marL="1371600" algn="l" rtl="0" fontAlgn="base">
        <a:spcBef>
          <a:spcPct val="0"/>
        </a:spcBef>
        <a:spcAft>
          <a:spcPct val="0"/>
        </a:spcAft>
        <a:defRPr sz="3200" b="1">
          <a:solidFill>
            <a:schemeClr val="bg1"/>
          </a:solidFill>
          <a:latin typeface="Arial" panose="020B0604020202020204" pitchFamily="34" charset="0"/>
        </a:defRPr>
      </a:lvl8pPr>
      <a:lvl9pPr marL="1828800" algn="l" rtl="0" fontAlgn="base">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lnSpc>
          <a:spcPct val="140000"/>
        </a:lnSpc>
        <a:spcBef>
          <a:spcPct val="20000"/>
        </a:spcBef>
        <a:spcAft>
          <a:spcPct val="0"/>
        </a:spcAft>
        <a:buClr>
          <a:schemeClr val="accent2"/>
        </a:buClr>
        <a:buFont typeface="Wingdings" panose="05000000000000000000" pitchFamily="2" charset="2"/>
        <a:buChar char="§"/>
        <a:defRPr sz="2000">
          <a:solidFill>
            <a:schemeClr val="tx1"/>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anose="05000000000000000000" pitchFamily="2" charset="2"/>
        <a:buChar char="§"/>
        <a:defRPr sz="2800">
          <a:solidFill>
            <a:schemeClr val="tx1"/>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anose="05000000000000000000" pitchFamily="2" charset="2"/>
        <a:buChar char="§"/>
        <a:defRPr sz="1600">
          <a:solidFill>
            <a:schemeClr val="tx1"/>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mn-lt"/>
        </a:defRPr>
      </a:lvl5pPr>
      <a:lvl6pPr marL="2514600" indent="-228600" algn="l" rtl="0" fontAlgn="base">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mn-lt"/>
        </a:defRPr>
      </a:lvl6pPr>
      <a:lvl7pPr marL="2971800" indent="-228600" algn="l" rtl="0" fontAlgn="base">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mn-lt"/>
        </a:defRPr>
      </a:lvl7pPr>
      <a:lvl8pPr marL="3429000" indent="-228600" algn="l" rtl="0" fontAlgn="base">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mn-lt"/>
        </a:defRPr>
      </a:lvl8pPr>
      <a:lvl9pPr marL="3886200" indent="-228600" algn="l" rtl="0" fontAlgn="base">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oleObject" Target="../embeddings/oleObject1.bin"/><Relationship Id="rId1" Type="http://schemas.openxmlformats.org/officeDocument/2006/relationships/hyperlink" Target="https://rikkeisoft.github.io/sonar-rules/objc.html#objc-AssignmentInSubExpression"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25ED9CFE-2425-4912-8176-105F1AC49F8D}" type="slidenum">
              <a:rPr lang="en-US" altLang="en-US" sz="1400"/>
            </a:fld>
            <a:endParaRPr lang="en-US" altLang="en-US" sz="1400"/>
          </a:p>
        </p:txBody>
      </p:sp>
      <p:sp>
        <p:nvSpPr>
          <p:cNvPr id="3" name="Rectangle 2"/>
          <p:cNvSpPr/>
          <p:nvPr/>
        </p:nvSpPr>
        <p:spPr>
          <a:xfrm>
            <a:off x="3776663" y="3244850"/>
            <a:ext cx="1590675" cy="368300"/>
          </a:xfrm>
          <a:prstGeom prst="rect">
            <a:avLst/>
          </a:prstGeom>
        </p:spPr>
        <p:txBody>
          <a:bodyPr wrap="none">
            <a:spAutoFit/>
          </a:bodyPr>
          <a:lstStyle/>
          <a:p>
            <a:pPr algn="ctr" eaLnBrk="1" hangingPunct="1">
              <a:defRPr/>
            </a:pPr>
            <a:r>
              <a:rPr lang="en-US" cap="all" dirty="0">
                <a:solidFill>
                  <a:srgbClr val="FFFFFF"/>
                </a:solidFill>
                <a:latin typeface="canada-type-gibson"/>
              </a:rPr>
              <a:t>STANDARDS</a:t>
            </a:r>
            <a:endParaRPr lang="en-US" dirty="0"/>
          </a:p>
        </p:txBody>
      </p:sp>
      <p:pic>
        <p:nvPicPr>
          <p:cNvPr id="5124" name="Picture 6" descr="See the source im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19400" y="2590800"/>
            <a:ext cx="3259138"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a:t>Environment rules</a:t>
            </a:r>
            <a:endParaRPr lang="en-US" altLang="en-US"/>
          </a:p>
        </p:txBody>
      </p:sp>
      <p:sp>
        <p:nvSpPr>
          <p:cNvPr id="14339" name="Slide Number Placeholder 2"/>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8520C35A-8CA5-46E7-93E0-E682F99F4C54}" type="slidenum">
              <a:rPr lang="en-US" altLang="en-US" sz="1400"/>
            </a:fld>
            <a:endParaRPr lang="en-US" altLang="en-US" sz="1400"/>
          </a:p>
        </p:txBody>
      </p:sp>
      <p:sp>
        <p:nvSpPr>
          <p:cNvPr id="5" name="Rectangle 4"/>
          <p:cNvSpPr/>
          <p:nvPr/>
        </p:nvSpPr>
        <p:spPr>
          <a:xfrm>
            <a:off x="914400" y="1679575"/>
            <a:ext cx="7315200" cy="4032250"/>
          </a:xfrm>
          <a:prstGeom prst="rect">
            <a:avLst/>
          </a:prstGeom>
        </p:spPr>
        <p:txBody>
          <a:bodyPr>
            <a:spAutoFit/>
          </a:bodyPr>
          <a:lstStyle/>
          <a:p>
            <a:pPr marL="285750" indent="-285750" eaLnBrk="1" hangingPunct="1">
              <a:buFont typeface="Arial" panose="020B0604020202020204" pitchFamily="34" charset="0"/>
              <a:buChar char="•"/>
              <a:defRPr/>
            </a:pPr>
            <a:r>
              <a:rPr lang="en-US" sz="2000" b="1" dirty="0">
                <a:solidFill>
                  <a:srgbClr val="7030A0"/>
                </a:solidFill>
              </a:rPr>
              <a:t>Environment</a:t>
            </a:r>
            <a:endParaRPr lang="en-US" sz="2000" b="1" dirty="0">
              <a:solidFill>
                <a:srgbClr val="7030A0"/>
              </a:solidFill>
            </a:endParaRPr>
          </a:p>
          <a:p>
            <a:pPr eaLnBrk="1" hangingPunct="1">
              <a:defRPr/>
            </a:pPr>
            <a:r>
              <a:rPr lang="en-US" b="1" dirty="0"/>
              <a:t>Rule 1.5 (advisory): </a:t>
            </a:r>
            <a:r>
              <a:rPr lang="en-US" dirty="0"/>
              <a:t>Floating-point implementations should comply with a defined floating-point standard</a:t>
            </a:r>
            <a:endParaRPr lang="en-US" dirty="0"/>
          </a:p>
          <a:p>
            <a:pPr eaLnBrk="1" hangingPunct="1">
              <a:defRPr/>
            </a:pPr>
            <a:endParaRPr lang="en-US" dirty="0"/>
          </a:p>
          <a:p>
            <a:pPr eaLnBrk="1" hangingPunct="1">
              <a:defRPr/>
            </a:pPr>
            <a:r>
              <a:rPr lang="en-US" dirty="0"/>
              <a:t>Floating-point arithmetic has a range of problems associated with it. Some (but not all) of the problems can be overcome by using an implementation that conforms to a recognized standard. </a:t>
            </a:r>
            <a:endParaRPr lang="en-US" dirty="0"/>
          </a:p>
          <a:p>
            <a:pPr eaLnBrk="1" hangingPunct="1">
              <a:defRPr/>
            </a:pPr>
            <a:endParaRPr lang="en-US" dirty="0"/>
          </a:p>
          <a:p>
            <a:pPr eaLnBrk="1" hangingPunct="1">
              <a:defRPr/>
            </a:pPr>
            <a:r>
              <a:rPr lang="en-US" dirty="0"/>
              <a:t>An example of an appropriate standard is ANSI/IEEE </a:t>
            </a:r>
            <a:r>
              <a:rPr lang="en-US" dirty="0" err="1"/>
              <a:t>Std</a:t>
            </a:r>
            <a:r>
              <a:rPr lang="en-US" dirty="0"/>
              <a:t> 754</a:t>
            </a:r>
            <a:endParaRPr lang="en-US" dirty="0"/>
          </a:p>
          <a:p>
            <a:pPr eaLnBrk="1" hangingPunct="1">
              <a:defRPr/>
            </a:pPr>
            <a:endParaRPr lang="en-US" dirty="0"/>
          </a:p>
          <a:p>
            <a:pPr eaLnBrk="1" hangingPunct="1">
              <a:defRPr/>
            </a:pPr>
            <a:endParaRPr lang="en-US" dirty="0"/>
          </a:p>
          <a:p>
            <a:pPr eaLnBrk="1" hangingPunct="1">
              <a:defRPr/>
            </a:pPr>
            <a:r>
              <a:rPr lang="en-US" i="1" dirty="0">
                <a:solidFill>
                  <a:schemeClr val="accent2">
                    <a:lumMod val="60000"/>
                    <a:lumOff val="40000"/>
                  </a:schemeClr>
                </a:solidFill>
              </a:rPr>
              <a:t>For example: /* IEEE 754 single-precision floating-point */ </a:t>
            </a:r>
            <a:endParaRPr lang="en-US" i="1" dirty="0">
              <a:solidFill>
                <a:schemeClr val="accent2">
                  <a:lumMod val="60000"/>
                  <a:lumOff val="40000"/>
                </a:schemeClr>
              </a:solidFill>
            </a:endParaRPr>
          </a:p>
          <a:p>
            <a:pPr eaLnBrk="1" hangingPunct="1">
              <a:defRPr/>
            </a:pPr>
            <a:r>
              <a:rPr lang="en-US" sz="2000" i="1" dirty="0" err="1">
                <a:solidFill>
                  <a:schemeClr val="accent2">
                    <a:lumMod val="60000"/>
                    <a:lumOff val="40000"/>
                  </a:schemeClr>
                </a:solidFill>
              </a:rPr>
              <a:t>typedef</a:t>
            </a:r>
            <a:r>
              <a:rPr lang="en-US" sz="2000" i="1" dirty="0">
                <a:solidFill>
                  <a:schemeClr val="accent2">
                    <a:lumMod val="60000"/>
                    <a:lumOff val="40000"/>
                  </a:schemeClr>
                </a:solidFill>
              </a:rPr>
              <a:t> float float32_t;</a:t>
            </a:r>
            <a:endParaRPr lang="en-US" sz="2000" i="1" dirty="0">
              <a:solidFill>
                <a:schemeClr val="accent2">
                  <a:lumMod val="60000"/>
                  <a:lumOff val="40000"/>
                </a:schemeClr>
              </a:solidFill>
            </a:endParaRPr>
          </a:p>
          <a:p>
            <a:pPr eaLnBrk="1" hangingPunct="1">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a:t>Language extensions</a:t>
            </a:r>
            <a:endParaRPr lang="en-US" altLang="en-US"/>
          </a:p>
        </p:txBody>
      </p:sp>
      <p:sp>
        <p:nvSpPr>
          <p:cNvPr id="15363" name="Slide Number Placeholder 2"/>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5E21E319-66DF-41CC-9451-5D75AEEEFC98}" type="slidenum">
              <a:rPr lang="en-US" altLang="en-US" sz="1400"/>
            </a:fld>
            <a:endParaRPr lang="en-US" altLang="en-US" sz="1400"/>
          </a:p>
        </p:txBody>
      </p:sp>
      <p:sp>
        <p:nvSpPr>
          <p:cNvPr id="5" name="Rectangle 4"/>
          <p:cNvSpPr/>
          <p:nvPr/>
        </p:nvSpPr>
        <p:spPr>
          <a:xfrm>
            <a:off x="1066800" y="1447800"/>
            <a:ext cx="6629400" cy="3200400"/>
          </a:xfrm>
          <a:prstGeom prst="rect">
            <a:avLst/>
          </a:prstGeom>
        </p:spPr>
        <p:txBody>
          <a:bodyPr>
            <a:spAutoFit/>
          </a:bodyPr>
          <a:lstStyle/>
          <a:p>
            <a:pPr marL="285750" indent="-285750" eaLnBrk="1" hangingPunct="1">
              <a:buFont typeface="Arial" panose="020B0604020202020204" pitchFamily="34" charset="0"/>
              <a:buChar char="•"/>
              <a:defRPr/>
            </a:pPr>
            <a:r>
              <a:rPr lang="en-US" sz="2000" b="1" dirty="0">
                <a:solidFill>
                  <a:srgbClr val="7030A0"/>
                </a:solidFill>
              </a:rPr>
              <a:t>Language extensions</a:t>
            </a:r>
            <a:endParaRPr lang="en-US" sz="2000" b="1" dirty="0">
              <a:solidFill>
                <a:srgbClr val="7030A0"/>
              </a:solidFill>
            </a:endParaRPr>
          </a:p>
          <a:p>
            <a:pPr eaLnBrk="1" hangingPunct="1">
              <a:defRPr/>
            </a:pPr>
            <a:endParaRPr lang="en-US" sz="2000" b="1" dirty="0">
              <a:solidFill>
                <a:srgbClr val="7030A0"/>
              </a:solidFill>
            </a:endParaRPr>
          </a:p>
          <a:p>
            <a:pPr eaLnBrk="1" hangingPunct="1">
              <a:defRPr/>
            </a:pPr>
            <a:r>
              <a:rPr lang="en-US" b="1" dirty="0"/>
              <a:t>Rule 2.2 (required):</a:t>
            </a:r>
            <a:r>
              <a:rPr lang="en-US" dirty="0"/>
              <a:t> Source code shall only use /* … */ style comments.</a:t>
            </a:r>
            <a:endParaRPr lang="en-US" dirty="0"/>
          </a:p>
          <a:p>
            <a:pPr eaLnBrk="1" hangingPunct="1">
              <a:defRPr/>
            </a:pPr>
            <a:endParaRPr lang="en-US" dirty="0"/>
          </a:p>
          <a:p>
            <a:pPr eaLnBrk="1" hangingPunct="1">
              <a:defRPr/>
            </a:pPr>
            <a:r>
              <a:rPr lang="en-US" dirty="0"/>
              <a:t>This excludes the use of // C99 style comments and C++ style comments, since these are not permitted in C90. Many compilers support the // style of comments as an extension to C90</a:t>
            </a:r>
            <a:endParaRPr lang="en-US" dirty="0"/>
          </a:p>
          <a:p>
            <a:pPr eaLnBrk="1" hangingPunct="1">
              <a:defRPr/>
            </a:pPr>
            <a:endParaRPr lang="en-US" dirty="0"/>
          </a:p>
          <a:p>
            <a:pPr eaLnBrk="1" hangingPunct="1">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t>Language extensions</a:t>
            </a:r>
            <a:endParaRPr lang="en-US" altLang="en-US"/>
          </a:p>
        </p:txBody>
      </p:sp>
      <p:sp>
        <p:nvSpPr>
          <p:cNvPr id="16387" name="Slide Number Placeholder 2"/>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9C289196-F1BF-4FDB-9374-F0641E6D9884}" type="slidenum">
              <a:rPr lang="en-US" altLang="en-US" sz="1400"/>
            </a:fld>
            <a:endParaRPr lang="en-US" altLang="en-US" sz="1400"/>
          </a:p>
        </p:txBody>
      </p:sp>
      <p:sp>
        <p:nvSpPr>
          <p:cNvPr id="16388" name="Rectangle 4"/>
          <p:cNvSpPr>
            <a:spLocks noChangeArrowheads="1"/>
          </p:cNvSpPr>
          <p:nvPr/>
        </p:nvSpPr>
        <p:spPr bwMode="auto">
          <a:xfrm>
            <a:off x="990600" y="1447800"/>
            <a:ext cx="71628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eaLnBrk="1" hangingPunct="1">
              <a:lnSpc>
                <a:spcPct val="100000"/>
              </a:lnSpc>
              <a:spcBef>
                <a:spcPct val="0"/>
              </a:spcBef>
              <a:buClrTx/>
              <a:buFontTx/>
              <a:buNone/>
            </a:pPr>
            <a:r>
              <a:rPr lang="en-US" altLang="en-US" sz="1800" b="1">
                <a:cs typeface="Arial" panose="020B0604020202020204" pitchFamily="34" charset="0"/>
              </a:rPr>
              <a:t>Rule 2.3 (required):</a:t>
            </a:r>
            <a:endParaRPr lang="en-US" altLang="en-US" sz="1800" b="1">
              <a:cs typeface="Arial" panose="020B0604020202020204" pitchFamily="34" charset="0"/>
            </a:endParaRPr>
          </a:p>
          <a:p>
            <a:pPr eaLnBrk="1" hangingPunct="1">
              <a:lnSpc>
                <a:spcPct val="100000"/>
              </a:lnSpc>
              <a:spcBef>
                <a:spcPct val="0"/>
              </a:spcBef>
              <a:buClrTx/>
              <a:buFontTx/>
              <a:buNone/>
            </a:pPr>
            <a:endParaRPr lang="en-US" altLang="en-US" sz="1800">
              <a:cs typeface="Arial" panose="020B0604020202020204" pitchFamily="34" charset="0"/>
            </a:endParaRPr>
          </a:p>
          <a:p>
            <a:pPr eaLnBrk="1" hangingPunct="1">
              <a:lnSpc>
                <a:spcPct val="100000"/>
              </a:lnSpc>
              <a:spcBef>
                <a:spcPct val="0"/>
              </a:spcBef>
              <a:buClrTx/>
              <a:buFontTx/>
              <a:buNone/>
            </a:pPr>
            <a:r>
              <a:rPr lang="en-US" altLang="en-US" sz="1800">
                <a:cs typeface="Arial" panose="020B0604020202020204" pitchFamily="34" charset="0"/>
              </a:rPr>
              <a:t>The character sequence /* shall not be used within a comment.</a:t>
            </a:r>
            <a:endParaRPr lang="en-US" altLang="en-US" sz="1800">
              <a:cs typeface="Arial" panose="020B0604020202020204" pitchFamily="34" charset="0"/>
            </a:endParaRPr>
          </a:p>
          <a:p>
            <a:pPr eaLnBrk="1" hangingPunct="1">
              <a:lnSpc>
                <a:spcPct val="100000"/>
              </a:lnSpc>
              <a:spcBef>
                <a:spcPct val="0"/>
              </a:spcBef>
              <a:buClrTx/>
              <a:buFontTx/>
              <a:buNone/>
            </a:pPr>
            <a:endParaRPr lang="en-US" altLang="en-US" sz="1800">
              <a:cs typeface="Arial" panose="020B0604020202020204" pitchFamily="34" charset="0"/>
            </a:endParaRPr>
          </a:p>
          <a:p>
            <a:pPr eaLnBrk="1" hangingPunct="1">
              <a:lnSpc>
                <a:spcPct val="100000"/>
              </a:lnSpc>
              <a:spcBef>
                <a:spcPct val="0"/>
              </a:spcBef>
              <a:buClrTx/>
              <a:buFontTx/>
              <a:buNone/>
            </a:pPr>
            <a:r>
              <a:rPr lang="en-US" altLang="en-US" sz="1800">
                <a:cs typeface="Arial" panose="020B0604020202020204" pitchFamily="34" charset="0"/>
              </a:rPr>
              <a:t>C does not support the nesting of comments even though some compilers support this as a language extension. </a:t>
            </a:r>
            <a:endParaRPr lang="en-US" altLang="en-US" sz="1800">
              <a:cs typeface="Arial" panose="020B0604020202020204" pitchFamily="34" charset="0"/>
            </a:endParaRPr>
          </a:p>
          <a:p>
            <a:pPr eaLnBrk="1" hangingPunct="1">
              <a:lnSpc>
                <a:spcPct val="100000"/>
              </a:lnSpc>
              <a:spcBef>
                <a:spcPct val="0"/>
              </a:spcBef>
              <a:buClrTx/>
              <a:buFontTx/>
              <a:buNone/>
            </a:pPr>
            <a:endParaRPr lang="en-US" altLang="en-US" sz="1800">
              <a:cs typeface="Arial" panose="020B0604020202020204" pitchFamily="34" charset="0"/>
            </a:endParaRPr>
          </a:p>
          <a:p>
            <a:pPr eaLnBrk="1" hangingPunct="1">
              <a:lnSpc>
                <a:spcPct val="100000"/>
              </a:lnSpc>
              <a:spcBef>
                <a:spcPct val="0"/>
              </a:spcBef>
              <a:buClrTx/>
              <a:buFontTx/>
              <a:buNone/>
            </a:pPr>
            <a:r>
              <a:rPr lang="en-US" altLang="en-US" sz="1800">
                <a:cs typeface="Arial" panose="020B0604020202020204" pitchFamily="34" charset="0"/>
              </a:rPr>
              <a:t>A comment begins with /* and continues until the first */ is encountered. Any /* occurring inside a comment is a violation of this rule. </a:t>
            </a:r>
            <a:endParaRPr lang="en-US" altLang="en-US" sz="1800">
              <a:cs typeface="Arial" panose="020B0604020202020204" pitchFamily="34" charset="0"/>
            </a:endParaRPr>
          </a:p>
          <a:p>
            <a:pPr eaLnBrk="1" hangingPunct="1">
              <a:lnSpc>
                <a:spcPct val="100000"/>
              </a:lnSpc>
              <a:spcBef>
                <a:spcPct val="0"/>
              </a:spcBef>
              <a:buClrTx/>
              <a:buFontTx/>
              <a:buNone/>
            </a:pPr>
            <a:endParaRPr lang="en-US" altLang="en-US" sz="1800">
              <a:cs typeface="Arial" panose="020B0604020202020204" pitchFamily="34" charset="0"/>
            </a:endParaRPr>
          </a:p>
          <a:p>
            <a:pPr eaLnBrk="1" hangingPunct="1">
              <a:lnSpc>
                <a:spcPct val="100000"/>
              </a:lnSpc>
              <a:spcBef>
                <a:spcPct val="0"/>
              </a:spcBef>
              <a:buClrTx/>
              <a:buFontTx/>
              <a:buNone/>
            </a:pPr>
            <a:r>
              <a:rPr lang="en-US" altLang="en-US" sz="1800">
                <a:solidFill>
                  <a:srgbClr val="FF0000"/>
                </a:solidFill>
                <a:cs typeface="Arial" panose="020B0604020202020204" pitchFamily="34" charset="0"/>
              </a:rPr>
              <a:t>Consider the following code fragment: /* some comment, end comment marker accidentally omitted &lt;&gt; Perform_Critical_Safety_Function(X); /* this comment is not compliant */</a:t>
            </a:r>
            <a:endParaRPr lang="en-US" altLang="en-US" sz="1800">
              <a:solidFill>
                <a:srgbClr val="FF0000"/>
              </a:solidFill>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a:t>The Misra rules…</a:t>
            </a:r>
            <a:endParaRPr lang="en-US" altLang="en-US"/>
          </a:p>
        </p:txBody>
      </p:sp>
      <p:sp>
        <p:nvSpPr>
          <p:cNvPr id="17411" name="Slide Number Placeholder 2"/>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B3F6B1A4-E1D3-464E-BE8C-376787C31A5A}" type="slidenum">
              <a:rPr lang="en-US" altLang="en-US" sz="1400"/>
            </a:fld>
            <a:endParaRPr lang="en-US" altLang="en-US" sz="1400"/>
          </a:p>
        </p:txBody>
      </p:sp>
      <p:sp>
        <p:nvSpPr>
          <p:cNvPr id="17412" name="Rectangle 3"/>
          <p:cNvSpPr>
            <a:spLocks noChangeArrowheads="1"/>
          </p:cNvSpPr>
          <p:nvPr/>
        </p:nvSpPr>
        <p:spPr bwMode="auto">
          <a:xfrm>
            <a:off x="990600" y="1752600"/>
            <a:ext cx="6781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eaLnBrk="1" hangingPunct="1">
              <a:lnSpc>
                <a:spcPct val="100000"/>
              </a:lnSpc>
              <a:spcBef>
                <a:spcPct val="0"/>
              </a:spcBef>
              <a:buClrTx/>
              <a:buFontTx/>
              <a:buNone/>
            </a:pPr>
            <a:r>
              <a:rPr lang="en-US" altLang="en-US" sz="1800" b="1"/>
              <a:t>Rule 2.4 (advisory): </a:t>
            </a:r>
            <a:endParaRPr lang="en-US" altLang="en-US" sz="1800" b="1"/>
          </a:p>
          <a:p>
            <a:pPr eaLnBrk="1" hangingPunct="1">
              <a:lnSpc>
                <a:spcPct val="100000"/>
              </a:lnSpc>
              <a:spcBef>
                <a:spcPct val="0"/>
              </a:spcBef>
              <a:buClrTx/>
              <a:buFontTx/>
              <a:buNone/>
            </a:pPr>
            <a:endParaRPr lang="en-US" altLang="en-US" sz="1800" b="1"/>
          </a:p>
          <a:p>
            <a:pPr eaLnBrk="1" hangingPunct="1">
              <a:lnSpc>
                <a:spcPct val="100000"/>
              </a:lnSpc>
              <a:spcBef>
                <a:spcPct val="0"/>
              </a:spcBef>
              <a:buClrTx/>
              <a:buFontTx/>
              <a:buNone/>
            </a:pPr>
            <a:r>
              <a:rPr lang="en-US" altLang="en-US" sz="1800"/>
              <a:t>Sections of code should not be “commented out”. </a:t>
            </a:r>
            <a:endParaRPr lang="en-US" altLang="en-US" sz="1800"/>
          </a:p>
          <a:p>
            <a:pPr eaLnBrk="1" hangingPunct="1">
              <a:lnSpc>
                <a:spcPct val="100000"/>
              </a:lnSpc>
              <a:spcBef>
                <a:spcPct val="0"/>
              </a:spcBef>
              <a:buClrTx/>
              <a:buFontTx/>
              <a:buNone/>
            </a:pPr>
            <a:endParaRPr lang="en-US" altLang="en-US" sz="1800"/>
          </a:p>
          <a:p>
            <a:pPr eaLnBrk="1" hangingPunct="1">
              <a:lnSpc>
                <a:spcPct val="100000"/>
              </a:lnSpc>
              <a:spcBef>
                <a:spcPct val="0"/>
              </a:spcBef>
              <a:buClrTx/>
              <a:buFontTx/>
              <a:buNone/>
            </a:pPr>
            <a:endParaRPr lang="en-US" altLang="en-US" sz="1800"/>
          </a:p>
          <a:p>
            <a:pPr eaLnBrk="1" hangingPunct="1">
              <a:lnSpc>
                <a:spcPct val="100000"/>
              </a:lnSpc>
              <a:spcBef>
                <a:spcPct val="0"/>
              </a:spcBef>
              <a:buClrTx/>
              <a:buFontTx/>
              <a:buNone/>
            </a:pPr>
            <a:r>
              <a:rPr lang="en-US" altLang="en-US" sz="1800"/>
              <a:t>Where it is required for sections of source code not to be compiled then this should be achieved by use of conditional compilation (e.g. #if or #ifdef constructs with a comment). </a:t>
            </a:r>
            <a:endParaRPr lang="en-US" altLang="en-US" sz="1800"/>
          </a:p>
          <a:p>
            <a:pPr eaLnBrk="1" hangingPunct="1">
              <a:lnSpc>
                <a:spcPct val="100000"/>
              </a:lnSpc>
              <a:spcBef>
                <a:spcPct val="0"/>
              </a:spcBef>
              <a:buClrTx/>
              <a:buFontTx/>
              <a:buNone/>
            </a:pPr>
            <a:endParaRPr lang="en-US" altLang="en-US" sz="1800"/>
          </a:p>
          <a:p>
            <a:pPr eaLnBrk="1" hangingPunct="1">
              <a:lnSpc>
                <a:spcPct val="100000"/>
              </a:lnSpc>
              <a:spcBef>
                <a:spcPct val="0"/>
              </a:spcBef>
              <a:buClrTx/>
              <a:buFontTx/>
              <a:buNone/>
            </a:pPr>
            <a:r>
              <a:rPr lang="en-US" altLang="en-US" sz="1800"/>
              <a:t>Using start and end comment markers for this purpose is dangerous because C does not support nested comments, and any comments already existing in the section of code would change the effect.</a:t>
            </a:r>
            <a:endParaRPr lang="en-US" altLang="en-US" sz="1800"/>
          </a:p>
          <a:p>
            <a:pPr eaLnBrk="1" hangingPunct="1">
              <a:lnSpc>
                <a:spcPct val="100000"/>
              </a:lnSpc>
              <a:spcBef>
                <a:spcPct val="0"/>
              </a:spcBef>
              <a:buClrTx/>
              <a:buFontTx/>
              <a:buNone/>
            </a:pPr>
            <a:endParaRPr lang="en-US" altLang="en-US" sz="1800">
              <a:solidFill>
                <a:srgbClr val="292B2C"/>
              </a:solidFill>
              <a:latin typeface="-apple-syste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a:t>Documentation</a:t>
            </a:r>
            <a:endParaRPr lang="en-US" altLang="en-US"/>
          </a:p>
        </p:txBody>
      </p:sp>
      <p:sp>
        <p:nvSpPr>
          <p:cNvPr id="18435" name="Slide Number Placeholder 2"/>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4CD825CF-1A84-4661-A23B-0D1A42BD3E94}" type="slidenum">
              <a:rPr lang="en-US" altLang="en-US" sz="1400"/>
            </a:fld>
            <a:endParaRPr lang="en-US" altLang="en-US" sz="1400"/>
          </a:p>
        </p:txBody>
      </p:sp>
      <p:sp>
        <p:nvSpPr>
          <p:cNvPr id="4" name="Rectangle 3"/>
          <p:cNvSpPr/>
          <p:nvPr/>
        </p:nvSpPr>
        <p:spPr>
          <a:xfrm>
            <a:off x="990600" y="1600200"/>
            <a:ext cx="6934200" cy="3754438"/>
          </a:xfrm>
          <a:prstGeom prst="rect">
            <a:avLst/>
          </a:prstGeom>
        </p:spPr>
        <p:txBody>
          <a:bodyPr>
            <a:spAutoFit/>
          </a:bodyPr>
          <a:lstStyle/>
          <a:p>
            <a:pPr marL="285750" indent="-285750" eaLnBrk="1" hangingPunct="1">
              <a:buFont typeface="Arial" panose="020B0604020202020204" pitchFamily="34" charset="0"/>
              <a:buChar char="•"/>
              <a:defRPr/>
            </a:pPr>
            <a:r>
              <a:rPr lang="en-US" sz="2000" b="1" dirty="0">
                <a:solidFill>
                  <a:srgbClr val="7030A0"/>
                </a:solidFill>
              </a:rPr>
              <a:t>Documentation</a:t>
            </a:r>
            <a:endParaRPr lang="en-US" sz="2000" b="1" dirty="0">
              <a:solidFill>
                <a:srgbClr val="7030A0"/>
              </a:solidFill>
            </a:endParaRPr>
          </a:p>
          <a:p>
            <a:pPr eaLnBrk="1" hangingPunct="1">
              <a:defRPr/>
            </a:pPr>
            <a:endParaRPr lang="en-US" sz="2000" b="1" dirty="0">
              <a:solidFill>
                <a:srgbClr val="7030A0"/>
              </a:solidFill>
            </a:endParaRPr>
          </a:p>
          <a:p>
            <a:pPr eaLnBrk="1" hangingPunct="1">
              <a:defRPr/>
            </a:pPr>
            <a:r>
              <a:rPr lang="en-US" b="1" dirty="0"/>
              <a:t>Rule 3.4 (required): </a:t>
            </a:r>
            <a:r>
              <a:rPr lang="en-US" dirty="0"/>
              <a:t>All uses of the #pragma directive shall be documented and explained.</a:t>
            </a:r>
            <a:endParaRPr lang="en-US" dirty="0"/>
          </a:p>
          <a:p>
            <a:pPr eaLnBrk="1" hangingPunct="1">
              <a:defRPr/>
            </a:pPr>
            <a:endParaRPr lang="en-US" dirty="0"/>
          </a:p>
          <a:p>
            <a:pPr eaLnBrk="1" hangingPunct="1">
              <a:defRPr/>
            </a:pPr>
            <a:endParaRPr lang="en-US" dirty="0"/>
          </a:p>
          <a:p>
            <a:pPr eaLnBrk="1" hangingPunct="1">
              <a:defRPr/>
            </a:pPr>
            <a:r>
              <a:rPr lang="en-US" dirty="0"/>
              <a:t>The meaning of each pragma shall be documented. There shall be sufficient supporting description to demonstrate that the behavior of the pragma, and its implications for the application, have been fully understood. </a:t>
            </a:r>
            <a:endParaRPr lang="en-US" dirty="0"/>
          </a:p>
          <a:p>
            <a:pPr eaLnBrk="1" hangingPunct="1">
              <a:defRPr/>
            </a:pPr>
            <a:endParaRPr lang="en-US" dirty="0"/>
          </a:p>
          <a:p>
            <a:pPr eaLnBrk="1" hangingPunct="1">
              <a:defRPr/>
            </a:pPr>
            <a:r>
              <a:rPr lang="en-US" dirty="0"/>
              <a:t>Any use of pragmas should be minimized, localized and encapsulated within dedicated functions wherever possible.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a:t>MISRA Rules…</a:t>
            </a:r>
            <a:endParaRPr lang="en-US" altLang="en-US"/>
          </a:p>
        </p:txBody>
      </p:sp>
      <p:sp>
        <p:nvSpPr>
          <p:cNvPr id="19459" name="Slide Number Placeholder 2"/>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EB83D615-DEBA-4510-A02F-206E43794FDF}" type="slidenum">
              <a:rPr lang="en-US" altLang="en-US" sz="1400"/>
            </a:fld>
            <a:endParaRPr lang="en-US" altLang="en-US" sz="1400"/>
          </a:p>
        </p:txBody>
      </p:sp>
      <p:sp>
        <p:nvSpPr>
          <p:cNvPr id="19460" name="Rectangle 3"/>
          <p:cNvSpPr>
            <a:spLocks noChangeArrowheads="1"/>
          </p:cNvSpPr>
          <p:nvPr/>
        </p:nvSpPr>
        <p:spPr bwMode="auto">
          <a:xfrm>
            <a:off x="1143000" y="1371600"/>
            <a:ext cx="72390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eaLnBrk="1" hangingPunct="1">
              <a:lnSpc>
                <a:spcPct val="100000"/>
              </a:lnSpc>
              <a:spcBef>
                <a:spcPct val="0"/>
              </a:spcBef>
              <a:buClrTx/>
              <a:buFontTx/>
              <a:buNone/>
            </a:pPr>
            <a:r>
              <a:rPr lang="en-US" altLang="en-US" sz="1800" b="1"/>
              <a:t>Rule 3.5 (required): </a:t>
            </a:r>
            <a:endParaRPr lang="en-US" altLang="en-US" sz="1800" b="1"/>
          </a:p>
          <a:p>
            <a:pPr eaLnBrk="1" hangingPunct="1">
              <a:lnSpc>
                <a:spcPct val="100000"/>
              </a:lnSpc>
              <a:spcBef>
                <a:spcPct val="0"/>
              </a:spcBef>
              <a:buClrTx/>
              <a:buFontTx/>
              <a:buNone/>
            </a:pPr>
            <a:endParaRPr lang="en-US" altLang="en-US" sz="1800" b="1"/>
          </a:p>
          <a:p>
            <a:pPr eaLnBrk="1" hangingPunct="1">
              <a:lnSpc>
                <a:spcPct val="100000"/>
              </a:lnSpc>
              <a:spcBef>
                <a:spcPct val="0"/>
              </a:spcBef>
              <a:buClrTx/>
              <a:buFontTx/>
              <a:buNone/>
            </a:pPr>
            <a:r>
              <a:rPr lang="en-US" altLang="en-US" sz="1800"/>
              <a:t>If it is being relied upon, the implementation defined behavior and packing of bit fields shall be documented.</a:t>
            </a:r>
            <a:endParaRPr lang="en-US" altLang="en-US" sz="1800"/>
          </a:p>
          <a:p>
            <a:pPr eaLnBrk="1" hangingPunct="1">
              <a:lnSpc>
                <a:spcPct val="100000"/>
              </a:lnSpc>
              <a:spcBef>
                <a:spcPct val="0"/>
              </a:spcBef>
              <a:buClrTx/>
              <a:buFontTx/>
              <a:buNone/>
            </a:pPr>
            <a:endParaRPr lang="en-US" altLang="en-US" sz="1800"/>
          </a:p>
          <a:p>
            <a:pPr eaLnBrk="1" hangingPunct="1">
              <a:lnSpc>
                <a:spcPct val="100000"/>
              </a:lnSpc>
              <a:spcBef>
                <a:spcPct val="0"/>
              </a:spcBef>
              <a:buClrTx/>
              <a:buFontTx/>
              <a:buNone/>
            </a:pPr>
            <a:r>
              <a:rPr lang="en-US" altLang="en-US" sz="1800"/>
              <a:t>For example the following is acceptable:</a:t>
            </a:r>
            <a:endParaRPr lang="en-US" altLang="en-US" sz="1800"/>
          </a:p>
          <a:p>
            <a:pPr eaLnBrk="1" hangingPunct="1">
              <a:lnSpc>
                <a:spcPct val="100000"/>
              </a:lnSpc>
              <a:spcBef>
                <a:spcPct val="0"/>
              </a:spcBef>
              <a:buClrTx/>
              <a:buFontTx/>
              <a:buNone/>
            </a:pPr>
            <a:endParaRPr lang="en-US" altLang="en-US" sz="1800"/>
          </a:p>
          <a:p>
            <a:pPr eaLnBrk="1" hangingPunct="1">
              <a:lnSpc>
                <a:spcPct val="100000"/>
              </a:lnSpc>
              <a:spcBef>
                <a:spcPct val="0"/>
              </a:spcBef>
              <a:buClrTx/>
              <a:buFontTx/>
              <a:buNone/>
            </a:pPr>
            <a:endParaRPr lang="en-US" altLang="en-US" sz="1800"/>
          </a:p>
          <a:p>
            <a:pPr eaLnBrk="1" hangingPunct="1">
              <a:lnSpc>
                <a:spcPct val="100000"/>
              </a:lnSpc>
              <a:spcBef>
                <a:spcPct val="0"/>
              </a:spcBef>
              <a:buClrTx/>
              <a:buFontTx/>
              <a:buNone/>
            </a:pPr>
            <a:endParaRPr lang="en-US" altLang="en-US" sz="1800"/>
          </a:p>
          <a:p>
            <a:pPr eaLnBrk="1" hangingPunct="1">
              <a:lnSpc>
                <a:spcPct val="100000"/>
              </a:lnSpc>
              <a:spcBef>
                <a:spcPct val="0"/>
              </a:spcBef>
              <a:buClrTx/>
              <a:buFontTx/>
              <a:buNone/>
            </a:pPr>
            <a:endParaRPr lang="en-US" altLang="en-US" sz="1800"/>
          </a:p>
          <a:p>
            <a:pPr eaLnBrk="1" hangingPunct="1">
              <a:lnSpc>
                <a:spcPct val="100000"/>
              </a:lnSpc>
              <a:spcBef>
                <a:spcPct val="0"/>
              </a:spcBef>
              <a:buClrTx/>
              <a:buFontTx/>
              <a:buNone/>
            </a:pPr>
            <a:endParaRPr lang="en-US" altLang="en-US" sz="1800"/>
          </a:p>
          <a:p>
            <a:pPr eaLnBrk="1" hangingPunct="1">
              <a:lnSpc>
                <a:spcPct val="100000"/>
              </a:lnSpc>
              <a:spcBef>
                <a:spcPct val="0"/>
              </a:spcBef>
              <a:buClrTx/>
              <a:buFontTx/>
              <a:buNone/>
            </a:pPr>
            <a:endParaRPr lang="en-US" altLang="en-US" sz="1800"/>
          </a:p>
          <a:p>
            <a:pPr eaLnBrk="1" hangingPunct="1">
              <a:lnSpc>
                <a:spcPct val="100000"/>
              </a:lnSpc>
              <a:spcBef>
                <a:spcPct val="0"/>
              </a:spcBef>
              <a:buClrTx/>
              <a:buFontTx/>
              <a:buNone/>
            </a:pPr>
            <a:endParaRPr lang="en-US" altLang="en-US" sz="1800"/>
          </a:p>
          <a:p>
            <a:pPr eaLnBrk="1" hangingPunct="1">
              <a:lnSpc>
                <a:spcPct val="100000"/>
              </a:lnSpc>
              <a:spcBef>
                <a:spcPct val="0"/>
              </a:spcBef>
              <a:buClrTx/>
              <a:buFontTx/>
              <a:buNone/>
            </a:pPr>
            <a:endParaRPr lang="en-US" altLang="en-US" sz="1800"/>
          </a:p>
          <a:p>
            <a:pPr eaLnBrk="1" hangingPunct="1">
              <a:lnSpc>
                <a:spcPct val="100000"/>
              </a:lnSpc>
              <a:spcBef>
                <a:spcPct val="0"/>
              </a:spcBef>
              <a:buClrTx/>
              <a:buFontTx/>
              <a:buNone/>
            </a:pPr>
            <a:endParaRPr lang="en-US" altLang="en-US" sz="1800"/>
          </a:p>
        </p:txBody>
      </p:sp>
      <p:pic>
        <p:nvPicPr>
          <p:cNvPr id="19461"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219200" y="3352800"/>
            <a:ext cx="56388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381000" y="165100"/>
            <a:ext cx="8229600" cy="838200"/>
          </a:xfrm>
        </p:spPr>
        <p:txBody>
          <a:bodyPr/>
          <a:lstStyle/>
          <a:p>
            <a:r>
              <a:rPr lang="en-US" altLang="en-US"/>
              <a:t>Character sets</a:t>
            </a:r>
            <a:endParaRPr lang="en-US" altLang="en-US"/>
          </a:p>
        </p:txBody>
      </p:sp>
      <p:sp>
        <p:nvSpPr>
          <p:cNvPr id="3" name="Content Placeholder 2"/>
          <p:cNvSpPr>
            <a:spLocks noGrp="1"/>
          </p:cNvSpPr>
          <p:nvPr>
            <p:ph idx="1"/>
          </p:nvPr>
        </p:nvSpPr>
        <p:spPr>
          <a:xfrm>
            <a:off x="914400" y="1600200"/>
            <a:ext cx="7010400" cy="4648200"/>
          </a:xfrm>
        </p:spPr>
        <p:txBody>
          <a:bodyPr/>
          <a:lstStyle/>
          <a:p>
            <a:pPr>
              <a:defRPr/>
            </a:pPr>
            <a:r>
              <a:rPr lang="en-US" b="1" dirty="0">
                <a:solidFill>
                  <a:srgbClr val="7030A0"/>
                </a:solidFill>
              </a:rPr>
              <a:t>Character sets</a:t>
            </a:r>
            <a:endParaRPr lang="en-US" b="1" dirty="0">
              <a:solidFill>
                <a:srgbClr val="7030A0"/>
              </a:solidFill>
            </a:endParaRPr>
          </a:p>
          <a:p>
            <a:pPr marL="0" indent="0">
              <a:buFont typeface="Wingdings" panose="05000000000000000000" pitchFamily="2" charset="2"/>
              <a:buNone/>
              <a:defRPr/>
            </a:pPr>
            <a:r>
              <a:rPr lang="en-US" sz="1800" b="1" dirty="0"/>
              <a:t>Rule 4.1 (required): </a:t>
            </a:r>
            <a:endParaRPr lang="en-US" sz="1800" b="1" dirty="0"/>
          </a:p>
          <a:p>
            <a:pPr marL="0" indent="0">
              <a:buFont typeface="Wingdings" panose="05000000000000000000" pitchFamily="2" charset="2"/>
              <a:buNone/>
              <a:defRPr/>
            </a:pPr>
            <a:r>
              <a:rPr lang="en-US" sz="1800" dirty="0"/>
              <a:t>Only those escape sequences that are defined in the ISO C standard shall be used.</a:t>
            </a:r>
            <a:endParaRPr lang="en-US" sz="1800" dirty="0"/>
          </a:p>
          <a:p>
            <a:pPr marL="0" indent="0">
              <a:buFont typeface="Wingdings" panose="05000000000000000000" pitchFamily="2" charset="2"/>
              <a:buNone/>
              <a:defRPr/>
            </a:pPr>
            <a:r>
              <a:rPr lang="en-US" sz="1800" dirty="0"/>
              <a:t>Only “simple-escape-sequences” in ISO/IEC 9899:1990 and \0 are permitted escape sequences. </a:t>
            </a:r>
            <a:endParaRPr lang="en-US" sz="1800" dirty="0"/>
          </a:p>
          <a:p>
            <a:pPr marL="0" indent="0">
              <a:buFont typeface="Wingdings" panose="05000000000000000000" pitchFamily="2" charset="2"/>
              <a:buNone/>
              <a:defRPr/>
            </a:pPr>
            <a:r>
              <a:rPr lang="en-US" sz="1800" dirty="0"/>
              <a:t>All “hexadecimal-escape-sequences” are prohibited. </a:t>
            </a:r>
            <a:endParaRPr lang="en-US" sz="1800" dirty="0"/>
          </a:p>
          <a:p>
            <a:pPr marL="0" indent="0">
              <a:buFont typeface="Wingdings" panose="05000000000000000000" pitchFamily="2" charset="2"/>
              <a:buNone/>
              <a:defRPr/>
            </a:pPr>
            <a:r>
              <a:rPr lang="en-US" sz="1800" dirty="0"/>
              <a:t>The “octal-escape-sequences” other than \0 are also prohibited under Rule 7.1.</a:t>
            </a:r>
            <a:endParaRPr lang="en-US" sz="1800" dirty="0"/>
          </a:p>
        </p:txBody>
      </p:sp>
      <p:sp>
        <p:nvSpPr>
          <p:cNvPr id="2048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C22CF510-2C3A-4DDC-AF03-C05AE0ED2531}" type="slidenum">
              <a:rPr lang="en-US" altLang="en-US" sz="1400"/>
            </a:fld>
            <a:endParaRPr lang="en-US" alt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Character sets…</a:t>
            </a:r>
            <a:endParaRPr lang="en-US" altLang="en-US"/>
          </a:p>
        </p:txBody>
      </p:sp>
      <p:sp>
        <p:nvSpPr>
          <p:cNvPr id="21507" name="Content Placeholder 2"/>
          <p:cNvSpPr>
            <a:spLocks noGrp="1"/>
          </p:cNvSpPr>
          <p:nvPr>
            <p:ph idx="1"/>
          </p:nvPr>
        </p:nvSpPr>
        <p:spPr>
          <a:xfrm>
            <a:off x="990600" y="1600200"/>
            <a:ext cx="7086600" cy="4038600"/>
          </a:xfrm>
        </p:spPr>
        <p:txBody>
          <a:bodyPr/>
          <a:lstStyle/>
          <a:p>
            <a:pPr marL="0" indent="0">
              <a:buFont typeface="Wingdings" panose="05000000000000000000" pitchFamily="2" charset="2"/>
              <a:buNone/>
            </a:pPr>
            <a:r>
              <a:rPr lang="en-US" altLang="en-US" sz="1800" b="1"/>
              <a:t>Rule 4.2 (required): </a:t>
            </a:r>
            <a:endParaRPr lang="en-US" altLang="en-US" sz="1800" b="1"/>
          </a:p>
          <a:p>
            <a:pPr marL="0" indent="0">
              <a:buFont typeface="Wingdings" panose="05000000000000000000" pitchFamily="2" charset="2"/>
              <a:buNone/>
            </a:pPr>
            <a:r>
              <a:rPr lang="en-US" altLang="en-US" sz="1800"/>
              <a:t>Trigraphs shall not be used. </a:t>
            </a:r>
            <a:endParaRPr lang="en-US" altLang="en-US" sz="1800"/>
          </a:p>
          <a:p>
            <a:pPr marL="0" indent="0">
              <a:buFont typeface="Wingdings" panose="05000000000000000000" pitchFamily="2" charset="2"/>
              <a:buNone/>
            </a:pPr>
            <a:r>
              <a:rPr lang="en-US" altLang="en-US" sz="1800"/>
              <a:t>Trigraphs are denoted by a sequence of 2 question marks followed by a specified third character (e.g. ??- represents a “~” (tilde) character and ??) represents a “]”). </a:t>
            </a:r>
            <a:endParaRPr lang="en-US" altLang="en-US" sz="1800"/>
          </a:p>
          <a:p>
            <a:pPr marL="0" indent="0">
              <a:buFont typeface="Wingdings" panose="05000000000000000000" pitchFamily="2" charset="2"/>
              <a:buNone/>
            </a:pPr>
            <a:r>
              <a:rPr lang="en-US" altLang="en-US" sz="1800"/>
              <a:t>They can cause accidental confusion with other uses of two question marks.</a:t>
            </a:r>
            <a:endParaRPr lang="en-US" altLang="en-US" sz="1800"/>
          </a:p>
          <a:p>
            <a:pPr marL="0" indent="0">
              <a:buFont typeface="Wingdings" panose="05000000000000000000" pitchFamily="2" charset="2"/>
              <a:buNone/>
            </a:pPr>
            <a:r>
              <a:rPr lang="en-US" altLang="en-US" sz="1800"/>
              <a:t> For example the string "(Date should be in the form ??-??-??)" would not behave as expected, actually being interpreted by the compiler as "(Date should be in the form ~~]"</a:t>
            </a:r>
            <a:endParaRPr lang="en-US" altLang="en-US" sz="1800"/>
          </a:p>
        </p:txBody>
      </p:sp>
      <p:sp>
        <p:nvSpPr>
          <p:cNvPr id="2150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2B3A3191-6E8D-4931-B2C5-6765C78F2C73}" type="slidenum">
              <a:rPr lang="en-US" altLang="en-US" sz="1400"/>
            </a:fld>
            <a:endParaRPr lang="en-US" altLang="en-US"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Identifiers</a:t>
            </a:r>
            <a:endParaRPr lang="en-US" altLang="en-US"/>
          </a:p>
        </p:txBody>
      </p:sp>
      <p:sp>
        <p:nvSpPr>
          <p:cNvPr id="3" name="Content Placeholder 2"/>
          <p:cNvSpPr>
            <a:spLocks noGrp="1"/>
          </p:cNvSpPr>
          <p:nvPr>
            <p:ph idx="1"/>
          </p:nvPr>
        </p:nvSpPr>
        <p:spPr>
          <a:xfrm>
            <a:off x="914400" y="1600200"/>
            <a:ext cx="7010400" cy="4648200"/>
          </a:xfrm>
        </p:spPr>
        <p:txBody>
          <a:bodyPr/>
          <a:lstStyle/>
          <a:p>
            <a:pPr>
              <a:defRPr/>
            </a:pPr>
            <a:r>
              <a:rPr lang="en-US" b="1" dirty="0">
                <a:solidFill>
                  <a:srgbClr val="7030A0"/>
                </a:solidFill>
              </a:rPr>
              <a:t>Identifiers</a:t>
            </a:r>
            <a:endParaRPr lang="en-US" b="1" dirty="0">
              <a:solidFill>
                <a:srgbClr val="7030A0"/>
              </a:solidFill>
            </a:endParaRPr>
          </a:p>
          <a:p>
            <a:pPr marL="0" indent="0">
              <a:buFont typeface="Wingdings" panose="05000000000000000000" pitchFamily="2" charset="2"/>
              <a:buNone/>
              <a:defRPr/>
            </a:pPr>
            <a:r>
              <a:rPr lang="en-US" sz="1800" b="1" dirty="0"/>
              <a:t>Rule 5.1 (required): </a:t>
            </a:r>
            <a:r>
              <a:rPr lang="en-US" sz="1800" dirty="0"/>
              <a:t>Identifiers (internal and external) shall not rely on the significance of more than 31 characters.</a:t>
            </a:r>
            <a:endParaRPr lang="en-US" sz="1800" dirty="0"/>
          </a:p>
          <a:p>
            <a:pPr marL="0" indent="0">
              <a:buFont typeface="Wingdings" panose="05000000000000000000" pitchFamily="2" charset="2"/>
              <a:buNone/>
              <a:defRPr/>
            </a:pPr>
            <a:endParaRPr lang="en-US" sz="1800" dirty="0"/>
          </a:p>
          <a:p>
            <a:pPr marL="0" indent="0">
              <a:buFont typeface="Wingdings" panose="05000000000000000000" pitchFamily="2" charset="2"/>
              <a:buNone/>
              <a:defRPr/>
            </a:pPr>
            <a:r>
              <a:rPr lang="en-US" sz="1800" b="1" dirty="0"/>
              <a:t>Rule 5.2 (required): </a:t>
            </a:r>
            <a:r>
              <a:rPr lang="en-US" sz="1800" dirty="0"/>
              <a:t>Identifiers in an inner scope shall not use the same name as an identifier in an outer scope, and therefore hide that identifier.</a:t>
            </a:r>
            <a:endParaRPr lang="en-US" sz="1800" dirty="0"/>
          </a:p>
          <a:p>
            <a:pPr marL="0" indent="0">
              <a:buFont typeface="Wingdings" panose="05000000000000000000" pitchFamily="2" charset="2"/>
              <a:buNone/>
              <a:defRPr/>
            </a:pPr>
            <a:endParaRPr lang="en-US" sz="1800" dirty="0"/>
          </a:p>
        </p:txBody>
      </p:sp>
      <p:sp>
        <p:nvSpPr>
          <p:cNvPr id="2253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DF54AB58-2B71-42CF-9BFF-F1884CBC9A71}" type="slidenum">
              <a:rPr lang="en-US" altLang="en-US" sz="1400"/>
            </a:fld>
            <a:endParaRPr lang="en-US" altLang="en-US" sz="1400"/>
          </a:p>
        </p:txBody>
      </p:sp>
      <p:pic>
        <p:nvPicPr>
          <p:cNvPr id="22533"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14400" y="4572000"/>
            <a:ext cx="6781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a:t>Identifiers…</a:t>
            </a:r>
            <a:endParaRPr lang="en-US" altLang="en-US"/>
          </a:p>
        </p:txBody>
      </p:sp>
      <p:sp>
        <p:nvSpPr>
          <p:cNvPr id="23555" name="Content Placeholder 2"/>
          <p:cNvSpPr>
            <a:spLocks noGrp="1"/>
          </p:cNvSpPr>
          <p:nvPr>
            <p:ph idx="1"/>
          </p:nvPr>
        </p:nvSpPr>
        <p:spPr>
          <a:xfrm>
            <a:off x="914400" y="1600200"/>
            <a:ext cx="7010400" cy="4648200"/>
          </a:xfrm>
        </p:spPr>
        <p:txBody>
          <a:bodyPr/>
          <a:lstStyle/>
          <a:p>
            <a:pPr marL="0" indent="0">
              <a:buFont typeface="Wingdings" panose="05000000000000000000" pitchFamily="2" charset="2"/>
              <a:buNone/>
            </a:pPr>
            <a:r>
              <a:rPr lang="en-US" altLang="en-US" sz="1800" b="1"/>
              <a:t>Rule 5.3 (required): </a:t>
            </a:r>
            <a:endParaRPr lang="en-US" altLang="en-US" sz="1800" b="1"/>
          </a:p>
          <a:p>
            <a:pPr marL="0" indent="0">
              <a:buFont typeface="Wingdings" panose="05000000000000000000" pitchFamily="2" charset="2"/>
              <a:buNone/>
            </a:pPr>
            <a:r>
              <a:rPr lang="en-US" altLang="en-US" sz="1800"/>
              <a:t>A typedef name shall be a unique identifier. No typedef name shall be reused either as a typedef name or for any other purpose. </a:t>
            </a:r>
            <a:endParaRPr lang="en-US" altLang="en-US" sz="1800"/>
          </a:p>
          <a:p>
            <a:pPr marL="0" indent="0">
              <a:buFont typeface="Wingdings" panose="05000000000000000000" pitchFamily="2" charset="2"/>
              <a:buNone/>
            </a:pPr>
            <a:r>
              <a:rPr lang="en-US" altLang="en-US" sz="1800"/>
              <a:t>For example:</a:t>
            </a:r>
            <a:endParaRPr lang="en-US" altLang="en-US" sz="1800"/>
          </a:p>
        </p:txBody>
      </p:sp>
      <p:sp>
        <p:nvSpPr>
          <p:cNvPr id="23556"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2365122C-A114-4D89-80B5-06CF98DF31A5}" type="slidenum">
              <a:rPr lang="en-US" altLang="en-US" sz="1400"/>
            </a:fld>
            <a:endParaRPr lang="en-US" altLang="en-US" sz="1400"/>
          </a:p>
        </p:txBody>
      </p:sp>
      <p:pic>
        <p:nvPicPr>
          <p:cNvPr id="23557" name="Picture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14400" y="3810000"/>
            <a:ext cx="7010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7536BC1B-8855-4AA2-BBCE-CA3EEF664E69}" type="slidenum">
              <a:rPr lang="en-US" altLang="en-US" sz="1400"/>
            </a:fld>
            <a:endParaRPr lang="en-US" altLang="en-US" sz="1400"/>
          </a:p>
        </p:txBody>
      </p:sp>
      <p:sp>
        <p:nvSpPr>
          <p:cNvPr id="6147" name="Rectangle 2"/>
          <p:cNvSpPr>
            <a:spLocks noGrp="1" noChangeArrowheads="1"/>
          </p:cNvSpPr>
          <p:nvPr>
            <p:ph type="title"/>
          </p:nvPr>
        </p:nvSpPr>
        <p:spPr>
          <a:xfrm>
            <a:off x="381000" y="152400"/>
            <a:ext cx="7772400" cy="792163"/>
          </a:xfrm>
          <a:noFill/>
        </p:spPr>
        <p:txBody>
          <a:bodyPr/>
          <a:lstStyle/>
          <a:p>
            <a:r>
              <a:rPr lang="en-US" altLang="en-US"/>
              <a:t>What Is MISRA?</a:t>
            </a:r>
            <a:endParaRPr lang="en-US" altLang="en-US"/>
          </a:p>
        </p:txBody>
      </p:sp>
      <p:sp>
        <p:nvSpPr>
          <p:cNvPr id="77827" name="Rectangle 3"/>
          <p:cNvSpPr>
            <a:spLocks noGrp="1" noChangeArrowheads="1"/>
          </p:cNvSpPr>
          <p:nvPr>
            <p:ph type="body" idx="1"/>
          </p:nvPr>
        </p:nvSpPr>
        <p:spPr>
          <a:xfrm>
            <a:off x="685800" y="1524000"/>
            <a:ext cx="7239000" cy="4648200"/>
          </a:xfrm>
          <a:noFill/>
        </p:spPr>
        <p:txBody>
          <a:bodyPr/>
          <a:lstStyle/>
          <a:p>
            <a:pPr eaLnBrk="1" hangingPunct="1">
              <a:buClr>
                <a:srgbClr val="FFCC00"/>
              </a:buClr>
            </a:pPr>
            <a:r>
              <a:rPr lang="en-US" altLang="en-US" sz="1800"/>
              <a:t>The Motor Industry Software Reliability Association (</a:t>
            </a:r>
            <a:r>
              <a:rPr lang="en-US" altLang="en-US" sz="1800" b="1"/>
              <a:t>MISRA</a:t>
            </a:r>
            <a:r>
              <a:rPr lang="en-US" altLang="en-US" sz="1800"/>
              <a:t>) refers to the widely adopted and legendary coding standard for C and C++ languages.</a:t>
            </a:r>
            <a:endParaRPr lang="en-US" altLang="en-US" sz="1800"/>
          </a:p>
          <a:p>
            <a:pPr eaLnBrk="1" hangingPunct="1">
              <a:buClr>
                <a:srgbClr val="FFCC00"/>
              </a:buClr>
            </a:pPr>
            <a:r>
              <a:rPr lang="en-US" altLang="en-US" sz="1800"/>
              <a:t>MISRA provides coding standards for developing safety-critical systems </a:t>
            </a:r>
            <a:endParaRPr lang="en-US" altLang="en-US" sz="1800"/>
          </a:p>
          <a:p>
            <a:pPr eaLnBrk="1" hangingPunct="1">
              <a:buClr>
                <a:srgbClr val="FFCC00"/>
              </a:buClr>
            </a:pPr>
            <a:r>
              <a:rPr lang="en-US" altLang="en-US" sz="1800"/>
              <a:t>Focuses on protecting applications against known safety violations and security vulnerabilities</a:t>
            </a:r>
            <a:endParaRPr lang="en-US" altLang="en-US" sz="1800"/>
          </a:p>
          <a:p>
            <a:pPr eaLnBrk="1" hangingPunct="1">
              <a:buClr>
                <a:srgbClr val="FFCC00"/>
              </a:buClr>
            </a:pPr>
            <a:r>
              <a:rPr lang="en-US" altLang="en-US" sz="1800"/>
              <a:t>MISRA first developed coding guidelines in 1998. These were specific to the C programming language. Since then, MISRA has added a coding standard for C++</a:t>
            </a:r>
            <a:endParaRPr lang="en-US" altLang="en-US" sz="1800"/>
          </a:p>
          <a:p>
            <a:pPr eaLnBrk="1" hangingPunct="1">
              <a:buClr>
                <a:srgbClr val="FFCC00"/>
              </a:buClr>
            </a:pPr>
            <a:endParaRPr lang="en-US" altLang="en-US" sz="1700"/>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500" fill="hold"/>
                                        <p:tgtEl>
                                          <p:spTgt spid="778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82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7827">
                                            <p:txEl>
                                              <p:pRg st="1" end="1"/>
                                            </p:txEl>
                                          </p:spTgt>
                                        </p:tgtEl>
                                        <p:attrNameLst>
                                          <p:attrName>style.visibility</p:attrName>
                                        </p:attrNameLst>
                                      </p:cBhvr>
                                      <p:to>
                                        <p:strVal val="visible"/>
                                      </p:to>
                                    </p:set>
                                    <p:anim calcmode="lin" valueType="num">
                                      <p:cBhvr additive="base">
                                        <p:cTn id="13" dur="500" fill="hold"/>
                                        <p:tgtEl>
                                          <p:spTgt spid="778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782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7827">
                                            <p:txEl>
                                              <p:pRg st="2" end="2"/>
                                            </p:txEl>
                                          </p:spTgt>
                                        </p:tgtEl>
                                        <p:attrNameLst>
                                          <p:attrName>style.visibility</p:attrName>
                                        </p:attrNameLst>
                                      </p:cBhvr>
                                      <p:to>
                                        <p:strVal val="visible"/>
                                      </p:to>
                                    </p:set>
                                    <p:anim calcmode="lin" valueType="num">
                                      <p:cBhvr additive="base">
                                        <p:cTn id="19" dur="500" fill="hold"/>
                                        <p:tgtEl>
                                          <p:spTgt spid="778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782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7827">
                                            <p:txEl>
                                              <p:pRg st="3" end="3"/>
                                            </p:txEl>
                                          </p:spTgt>
                                        </p:tgtEl>
                                        <p:attrNameLst>
                                          <p:attrName>style.visibility</p:attrName>
                                        </p:attrNameLst>
                                      </p:cBhvr>
                                      <p:to>
                                        <p:strVal val="visible"/>
                                      </p:to>
                                    </p:set>
                                    <p:anim calcmode="lin" valueType="num">
                                      <p:cBhvr additive="base">
                                        <p:cTn id="25" dur="500" fill="hold"/>
                                        <p:tgtEl>
                                          <p:spTgt spid="778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782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ldLvl="5" autoUpdateAnimBg="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a:t>Identifiers…</a:t>
            </a:r>
            <a:endParaRPr lang="en-US" altLang="en-US"/>
          </a:p>
        </p:txBody>
      </p:sp>
      <p:sp>
        <p:nvSpPr>
          <p:cNvPr id="24579" name="Content Placeholder 2"/>
          <p:cNvSpPr>
            <a:spLocks noGrp="1"/>
          </p:cNvSpPr>
          <p:nvPr>
            <p:ph idx="1"/>
          </p:nvPr>
        </p:nvSpPr>
        <p:spPr>
          <a:xfrm>
            <a:off x="838200" y="1524000"/>
            <a:ext cx="7010400" cy="4648200"/>
          </a:xfrm>
        </p:spPr>
        <p:txBody>
          <a:bodyPr/>
          <a:lstStyle/>
          <a:p>
            <a:pPr marL="0" indent="0">
              <a:buFont typeface="Wingdings" panose="05000000000000000000" pitchFamily="2" charset="2"/>
              <a:buNone/>
            </a:pPr>
            <a:r>
              <a:rPr lang="en-US" altLang="en-US" sz="1800" b="1"/>
              <a:t>Rule 5.7 (advisory): </a:t>
            </a:r>
            <a:endParaRPr lang="en-US" altLang="en-US" sz="1800" b="1"/>
          </a:p>
          <a:p>
            <a:pPr marL="0" indent="0">
              <a:buFont typeface="Wingdings" panose="05000000000000000000" pitchFamily="2" charset="2"/>
              <a:buNone/>
            </a:pPr>
            <a:r>
              <a:rPr lang="en-US" altLang="en-US" sz="1800"/>
              <a:t>No identifier name should be reused. Regardless of scope, no identifier should be re-used across any files in the system.</a:t>
            </a:r>
            <a:endParaRPr lang="en-US" altLang="en-US" sz="1800"/>
          </a:p>
        </p:txBody>
      </p:sp>
      <p:sp>
        <p:nvSpPr>
          <p:cNvPr id="24580"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3941EB8F-4EF1-42DD-BB54-09F7DFE7EAB7}" type="slidenum">
              <a:rPr lang="en-US" altLang="en-US" sz="1400"/>
            </a:fld>
            <a:endParaRPr lang="en-US" altLang="en-US" sz="1400"/>
          </a:p>
        </p:txBody>
      </p:sp>
      <p:pic>
        <p:nvPicPr>
          <p:cNvPr id="24581"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14400" y="3048000"/>
            <a:ext cx="6934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a:t>Types Rules</a:t>
            </a:r>
            <a:endParaRPr lang="en-US" altLang="en-US"/>
          </a:p>
        </p:txBody>
      </p:sp>
      <p:sp>
        <p:nvSpPr>
          <p:cNvPr id="3" name="Content Placeholder 2"/>
          <p:cNvSpPr>
            <a:spLocks noGrp="1"/>
          </p:cNvSpPr>
          <p:nvPr>
            <p:ph idx="1"/>
          </p:nvPr>
        </p:nvSpPr>
        <p:spPr>
          <a:xfrm>
            <a:off x="914400" y="1600200"/>
            <a:ext cx="7010400" cy="4648200"/>
          </a:xfrm>
        </p:spPr>
        <p:txBody>
          <a:bodyPr/>
          <a:lstStyle/>
          <a:p>
            <a:pPr>
              <a:defRPr/>
            </a:pPr>
            <a:r>
              <a:rPr lang="en-US" b="1" dirty="0">
                <a:solidFill>
                  <a:srgbClr val="7030A0"/>
                </a:solidFill>
              </a:rPr>
              <a:t>Types</a:t>
            </a:r>
            <a:endParaRPr lang="en-US" b="1" dirty="0">
              <a:solidFill>
                <a:srgbClr val="7030A0"/>
              </a:solidFill>
            </a:endParaRPr>
          </a:p>
          <a:p>
            <a:pPr marL="0" indent="0">
              <a:buFont typeface="Wingdings" panose="05000000000000000000" pitchFamily="2" charset="2"/>
              <a:buNone/>
              <a:defRPr/>
            </a:pPr>
            <a:r>
              <a:rPr lang="en-US" sz="1800" b="1" dirty="0"/>
              <a:t>Rule 6.1 (required): </a:t>
            </a:r>
            <a:r>
              <a:rPr lang="en-US" sz="1800" dirty="0"/>
              <a:t>The plain char type shall be used only for the storage and use of character values.</a:t>
            </a:r>
            <a:endParaRPr lang="en-US" sz="1800" dirty="0"/>
          </a:p>
          <a:p>
            <a:pPr marL="0" indent="0">
              <a:buFont typeface="Wingdings" panose="05000000000000000000" pitchFamily="2" charset="2"/>
              <a:buNone/>
              <a:defRPr/>
            </a:pPr>
            <a:endParaRPr lang="en-US" sz="1800" dirty="0"/>
          </a:p>
          <a:p>
            <a:pPr marL="0" indent="0">
              <a:buFont typeface="Wingdings" panose="05000000000000000000" pitchFamily="2" charset="2"/>
              <a:buNone/>
              <a:defRPr/>
            </a:pPr>
            <a:r>
              <a:rPr lang="en-US" sz="1800" b="1" dirty="0"/>
              <a:t>Rule 6.2 (required): </a:t>
            </a:r>
            <a:r>
              <a:rPr lang="en-US" sz="1800" dirty="0"/>
              <a:t>signed and unsigned char type shall be used only for the storage and use of numeric values.</a:t>
            </a:r>
            <a:endParaRPr lang="en-US" sz="1800" dirty="0"/>
          </a:p>
          <a:p>
            <a:pPr marL="0" indent="0">
              <a:buFont typeface="Wingdings" panose="05000000000000000000" pitchFamily="2" charset="2"/>
              <a:buNone/>
              <a:defRPr/>
            </a:pPr>
            <a:endParaRPr lang="en-US" sz="1800" dirty="0"/>
          </a:p>
          <a:p>
            <a:pPr marL="0" indent="0">
              <a:buFont typeface="Wingdings" panose="05000000000000000000" pitchFamily="2" charset="2"/>
              <a:buNone/>
              <a:defRPr/>
            </a:pPr>
            <a:r>
              <a:rPr lang="en-US" sz="1800" dirty="0"/>
              <a:t>There are three distinct char types, (plain) char, signed char and unsigned char. signed char and unsigned char shall be used for numeric data and plain char shall be used for character data.</a:t>
            </a:r>
            <a:endParaRPr lang="en-US" sz="1800" dirty="0"/>
          </a:p>
        </p:txBody>
      </p:sp>
      <p:sp>
        <p:nvSpPr>
          <p:cNvPr id="2560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A40D597D-FB05-412A-844B-E77CD475EDDC}" type="slidenum">
              <a:rPr lang="en-US" altLang="en-US" sz="1400"/>
            </a:fld>
            <a:endParaRPr lang="en-US" altLang="en-US"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a:t>Types Rules…</a:t>
            </a:r>
            <a:endParaRPr lang="en-US" altLang="en-US"/>
          </a:p>
        </p:txBody>
      </p:sp>
      <p:sp>
        <p:nvSpPr>
          <p:cNvPr id="26627" name="Content Placeholder 2"/>
          <p:cNvSpPr>
            <a:spLocks noGrp="1"/>
          </p:cNvSpPr>
          <p:nvPr>
            <p:ph idx="1"/>
          </p:nvPr>
        </p:nvSpPr>
        <p:spPr>
          <a:xfrm>
            <a:off x="914400" y="1600200"/>
            <a:ext cx="7010400" cy="4648200"/>
          </a:xfrm>
        </p:spPr>
        <p:txBody>
          <a:bodyPr/>
          <a:lstStyle/>
          <a:p>
            <a:pPr marL="0" indent="0">
              <a:buFont typeface="Wingdings" panose="05000000000000000000" pitchFamily="2" charset="2"/>
              <a:buNone/>
            </a:pPr>
            <a:r>
              <a:rPr lang="en-US" altLang="en-US" sz="1800" b="1"/>
              <a:t>Rule 6.4 (required): </a:t>
            </a:r>
            <a:r>
              <a:rPr lang="en-US" altLang="en-US" sz="1800"/>
              <a:t>Bit fields shall only be defined to be of type unsigned int or signed int. </a:t>
            </a:r>
            <a:endParaRPr lang="en-US" altLang="en-US" sz="1800"/>
          </a:p>
          <a:p>
            <a:pPr marL="0" indent="0">
              <a:buFont typeface="Wingdings" panose="05000000000000000000" pitchFamily="2" charset="2"/>
              <a:buNone/>
            </a:pPr>
            <a:r>
              <a:rPr lang="en-US" altLang="en-US" sz="1800"/>
              <a:t>Using int is implementation defined because bit fields of type int can be either signed or unsigned. The use of enum, short or char types for bit fields is not allowed because the behaviour is undefined.</a:t>
            </a:r>
            <a:endParaRPr lang="en-US" altLang="en-US" sz="1800"/>
          </a:p>
          <a:p>
            <a:pPr marL="0" indent="0">
              <a:buFont typeface="Wingdings" panose="05000000000000000000" pitchFamily="2" charset="2"/>
              <a:buNone/>
            </a:pPr>
            <a:r>
              <a:rPr lang="en-US" altLang="en-US" sz="1800" b="1"/>
              <a:t>Rule 6.5 (required): </a:t>
            </a:r>
            <a:r>
              <a:rPr lang="en-US" altLang="en-US" sz="1800"/>
              <a:t>Bit fields of signed type shall be at least 2 bits long. </a:t>
            </a:r>
            <a:endParaRPr lang="en-US" altLang="en-US" sz="1800"/>
          </a:p>
          <a:p>
            <a:pPr marL="0" indent="0">
              <a:buFont typeface="Wingdings" panose="05000000000000000000" pitchFamily="2" charset="2"/>
              <a:buNone/>
            </a:pPr>
            <a:r>
              <a:rPr lang="en-US" altLang="en-US" sz="1800"/>
              <a:t>A signed bit field of 1 bit length is not useful.</a:t>
            </a:r>
            <a:endParaRPr lang="en-US" altLang="en-US" sz="1800"/>
          </a:p>
        </p:txBody>
      </p:sp>
      <p:sp>
        <p:nvSpPr>
          <p:cNvPr id="2662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F0A1C5C8-912A-4BB1-8300-A930E38323A2}" type="slidenum">
              <a:rPr lang="en-US" altLang="en-US" sz="1400"/>
            </a:fld>
            <a:endParaRPr lang="en-US" altLang="en-US"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a:t>Constants Rules</a:t>
            </a:r>
            <a:endParaRPr lang="en-US" altLang="en-US"/>
          </a:p>
        </p:txBody>
      </p:sp>
      <p:sp>
        <p:nvSpPr>
          <p:cNvPr id="3" name="Content Placeholder 2"/>
          <p:cNvSpPr>
            <a:spLocks noGrp="1"/>
          </p:cNvSpPr>
          <p:nvPr>
            <p:ph idx="1"/>
          </p:nvPr>
        </p:nvSpPr>
        <p:spPr>
          <a:xfrm>
            <a:off x="914400" y="1600200"/>
            <a:ext cx="7010400" cy="4648200"/>
          </a:xfrm>
        </p:spPr>
        <p:txBody>
          <a:bodyPr/>
          <a:lstStyle/>
          <a:p>
            <a:pPr>
              <a:defRPr/>
            </a:pPr>
            <a:r>
              <a:rPr lang="en-US" b="1" dirty="0">
                <a:solidFill>
                  <a:srgbClr val="7030A0"/>
                </a:solidFill>
              </a:rPr>
              <a:t>Constants</a:t>
            </a:r>
            <a:endParaRPr lang="en-US" b="1" dirty="0">
              <a:solidFill>
                <a:srgbClr val="7030A0"/>
              </a:solidFill>
            </a:endParaRPr>
          </a:p>
          <a:p>
            <a:pPr marL="0" indent="0">
              <a:buFont typeface="Wingdings" panose="05000000000000000000" pitchFamily="2" charset="2"/>
              <a:buNone/>
              <a:defRPr/>
            </a:pPr>
            <a:r>
              <a:rPr lang="en-US" sz="1800" b="1" dirty="0"/>
              <a:t>Rule 7.1 (required): </a:t>
            </a:r>
            <a:endParaRPr lang="en-US" sz="1800" b="1" dirty="0"/>
          </a:p>
          <a:p>
            <a:pPr marL="0" indent="0">
              <a:buFont typeface="Wingdings" panose="05000000000000000000" pitchFamily="2" charset="2"/>
              <a:buNone/>
              <a:defRPr/>
            </a:pPr>
            <a:r>
              <a:rPr lang="en-US" sz="1800" dirty="0"/>
              <a:t>Octal constants (other than zero) and octal escape sequences shall not be used.</a:t>
            </a:r>
            <a:endParaRPr lang="en-US" sz="1800" dirty="0"/>
          </a:p>
        </p:txBody>
      </p:sp>
      <p:sp>
        <p:nvSpPr>
          <p:cNvPr id="2765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BA87DFFF-6A48-4FB0-AC4F-354F36CE2CF1}" type="slidenum">
              <a:rPr lang="en-US" altLang="en-US" sz="1400"/>
            </a:fld>
            <a:endParaRPr lang="en-US" altLang="en-US"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0"/>
            <a:ext cx="7620000" cy="838200"/>
          </a:xfrm>
        </p:spPr>
        <p:txBody>
          <a:bodyPr/>
          <a:lstStyle/>
          <a:p>
            <a:r>
              <a:rPr lang="en-US" altLang="en-US"/>
              <a:t>Declarations and definitions</a:t>
            </a:r>
            <a:br>
              <a:rPr lang="en-US" altLang="en-US"/>
            </a:br>
            <a:r>
              <a:rPr lang="en-US" altLang="en-US"/>
              <a:t>Rules</a:t>
            </a:r>
            <a:endParaRPr lang="en-US" altLang="en-US"/>
          </a:p>
        </p:txBody>
      </p:sp>
      <p:sp>
        <p:nvSpPr>
          <p:cNvPr id="3" name="Content Placeholder 2"/>
          <p:cNvSpPr>
            <a:spLocks noGrp="1"/>
          </p:cNvSpPr>
          <p:nvPr>
            <p:ph idx="1"/>
          </p:nvPr>
        </p:nvSpPr>
        <p:spPr>
          <a:xfrm>
            <a:off x="914400" y="1600200"/>
            <a:ext cx="7010400" cy="4648200"/>
          </a:xfrm>
        </p:spPr>
        <p:txBody>
          <a:bodyPr/>
          <a:lstStyle/>
          <a:p>
            <a:pPr>
              <a:defRPr/>
            </a:pPr>
            <a:r>
              <a:rPr lang="en-US" b="1" dirty="0">
                <a:solidFill>
                  <a:srgbClr val="7030A0"/>
                </a:solidFill>
              </a:rPr>
              <a:t>Declarations and definitions</a:t>
            </a:r>
            <a:endParaRPr lang="en-US" b="1" dirty="0">
              <a:solidFill>
                <a:srgbClr val="7030A0"/>
              </a:solidFill>
            </a:endParaRPr>
          </a:p>
          <a:p>
            <a:pPr marL="0" indent="0">
              <a:buFont typeface="Wingdings" panose="05000000000000000000" pitchFamily="2" charset="2"/>
              <a:buNone/>
              <a:defRPr/>
            </a:pPr>
            <a:r>
              <a:rPr lang="en-US" sz="1800" b="1" dirty="0"/>
              <a:t>Rule 8.1 (required): </a:t>
            </a:r>
            <a:r>
              <a:rPr lang="en-US" sz="1800" dirty="0"/>
              <a:t>Functions shall have prototype declarations and the prototype shall be visible at both the function definition and call.</a:t>
            </a:r>
            <a:endParaRPr lang="en-US" sz="1800" dirty="0"/>
          </a:p>
          <a:p>
            <a:pPr marL="0" indent="0">
              <a:buFont typeface="Wingdings" panose="05000000000000000000" pitchFamily="2" charset="2"/>
              <a:buNone/>
              <a:defRPr/>
            </a:pPr>
            <a:r>
              <a:rPr lang="en-US" sz="1800" b="1" dirty="0"/>
              <a:t>Rule 8.2 (required): </a:t>
            </a:r>
            <a:r>
              <a:rPr lang="en-US" sz="1800" dirty="0"/>
              <a:t>Whenever an object or function is declared or defined, its type shall be explicitly stated</a:t>
            </a:r>
            <a:endParaRPr lang="en-US" sz="1800" dirty="0"/>
          </a:p>
          <a:p>
            <a:pPr marL="0" indent="0">
              <a:buFont typeface="Wingdings" panose="05000000000000000000" pitchFamily="2" charset="2"/>
              <a:buNone/>
              <a:defRPr/>
            </a:pPr>
            <a:endParaRPr lang="en-US" sz="1800" dirty="0"/>
          </a:p>
        </p:txBody>
      </p:sp>
      <p:sp>
        <p:nvSpPr>
          <p:cNvPr id="28676"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A0582BB8-50F1-463F-B7AC-C002F425746B}" type="slidenum">
              <a:rPr lang="en-US" altLang="en-US" sz="1400"/>
            </a:fld>
            <a:endParaRPr lang="en-US" altLang="en-US" sz="1400"/>
          </a:p>
        </p:txBody>
      </p:sp>
      <p:pic>
        <p:nvPicPr>
          <p:cNvPr id="28677"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90600" y="4114800"/>
            <a:ext cx="7086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a:t>Declarations and definitions</a:t>
            </a:r>
            <a:br>
              <a:rPr lang="en-US" altLang="en-US"/>
            </a:br>
            <a:r>
              <a:rPr lang="en-US" altLang="en-US"/>
              <a:t>Rules…</a:t>
            </a:r>
            <a:endParaRPr lang="en-US" altLang="en-US"/>
          </a:p>
        </p:txBody>
      </p:sp>
      <p:sp>
        <p:nvSpPr>
          <p:cNvPr id="29699" name="Content Placeholder 2"/>
          <p:cNvSpPr>
            <a:spLocks noGrp="1"/>
          </p:cNvSpPr>
          <p:nvPr>
            <p:ph idx="1"/>
          </p:nvPr>
        </p:nvSpPr>
        <p:spPr>
          <a:xfrm>
            <a:off x="914400" y="1600200"/>
            <a:ext cx="7010400" cy="4648200"/>
          </a:xfrm>
        </p:spPr>
        <p:txBody>
          <a:bodyPr/>
          <a:lstStyle/>
          <a:p>
            <a:pPr marL="0" indent="0">
              <a:buFont typeface="Wingdings" panose="05000000000000000000" pitchFamily="2" charset="2"/>
              <a:buNone/>
            </a:pPr>
            <a:r>
              <a:rPr lang="en-US" altLang="en-US" sz="1800" b="1"/>
              <a:t>Rule 8.3 (required): </a:t>
            </a:r>
            <a:r>
              <a:rPr lang="en-US" altLang="en-US" sz="1800"/>
              <a:t>For each function parameter the type given in the declaration and definition shall be identical, and the return types shall also be identical.</a:t>
            </a:r>
            <a:endParaRPr lang="en-US" altLang="en-US" sz="1800"/>
          </a:p>
          <a:p>
            <a:pPr marL="0" indent="0">
              <a:buFont typeface="Wingdings" panose="05000000000000000000" pitchFamily="2" charset="2"/>
              <a:buNone/>
            </a:pPr>
            <a:r>
              <a:rPr lang="en-US" altLang="en-US" sz="1400">
                <a:solidFill>
                  <a:srgbClr val="7030A0"/>
                </a:solidFill>
              </a:rPr>
              <a:t>For example:</a:t>
            </a:r>
            <a:endParaRPr lang="en-US" altLang="en-US" sz="1400">
              <a:solidFill>
                <a:srgbClr val="7030A0"/>
              </a:solidFill>
            </a:endParaRPr>
          </a:p>
          <a:p>
            <a:pPr marL="0" indent="0">
              <a:buFont typeface="Wingdings" panose="05000000000000000000" pitchFamily="2" charset="2"/>
              <a:buNone/>
            </a:pPr>
            <a:r>
              <a:rPr lang="en-US" altLang="en-US" sz="1400">
                <a:solidFill>
                  <a:srgbClr val="7030A0"/>
                </a:solidFill>
              </a:rPr>
              <a:t>Int funct_name(int x, float y); // prototype</a:t>
            </a:r>
            <a:endParaRPr lang="en-US" altLang="en-US" sz="1400">
              <a:solidFill>
                <a:srgbClr val="7030A0"/>
              </a:solidFill>
            </a:endParaRPr>
          </a:p>
          <a:p>
            <a:pPr marL="0" indent="0">
              <a:buFont typeface="Wingdings" panose="05000000000000000000" pitchFamily="2" charset="2"/>
              <a:buNone/>
            </a:pPr>
            <a:r>
              <a:rPr lang="en-US" altLang="en-US" sz="1400">
                <a:solidFill>
                  <a:srgbClr val="7030A0"/>
                </a:solidFill>
              </a:rPr>
              <a:t>Definition :</a:t>
            </a:r>
            <a:endParaRPr lang="en-US" altLang="en-US" sz="1400">
              <a:solidFill>
                <a:srgbClr val="7030A0"/>
              </a:solidFill>
            </a:endParaRPr>
          </a:p>
          <a:p>
            <a:pPr marL="0" indent="0">
              <a:buFont typeface="Wingdings" panose="05000000000000000000" pitchFamily="2" charset="2"/>
              <a:buNone/>
            </a:pPr>
            <a:r>
              <a:rPr lang="en-US" altLang="en-US" sz="1400">
                <a:solidFill>
                  <a:srgbClr val="7030A0"/>
                </a:solidFill>
              </a:rPr>
              <a:t>Int funct_name(int x, float y)</a:t>
            </a:r>
            <a:endParaRPr lang="en-US" altLang="en-US" sz="1400">
              <a:solidFill>
                <a:srgbClr val="7030A0"/>
              </a:solidFill>
            </a:endParaRPr>
          </a:p>
          <a:p>
            <a:pPr marL="0" indent="0">
              <a:buFont typeface="Wingdings" panose="05000000000000000000" pitchFamily="2" charset="2"/>
              <a:buNone/>
            </a:pPr>
            <a:r>
              <a:rPr lang="en-US" altLang="en-US" sz="1400">
                <a:solidFill>
                  <a:srgbClr val="7030A0"/>
                </a:solidFill>
              </a:rPr>
              <a:t>{</a:t>
            </a:r>
            <a:endParaRPr lang="en-US" altLang="en-US" sz="1400">
              <a:solidFill>
                <a:srgbClr val="7030A0"/>
              </a:solidFill>
            </a:endParaRPr>
          </a:p>
          <a:p>
            <a:pPr marL="0" indent="0">
              <a:buFont typeface="Wingdings" panose="05000000000000000000" pitchFamily="2" charset="2"/>
              <a:buNone/>
            </a:pPr>
            <a:r>
              <a:rPr lang="en-US" altLang="en-US" sz="1400">
                <a:solidFill>
                  <a:srgbClr val="7030A0"/>
                </a:solidFill>
              </a:rPr>
              <a:t>Int a = x;</a:t>
            </a:r>
            <a:endParaRPr lang="en-US" altLang="en-US" sz="1400">
              <a:solidFill>
                <a:srgbClr val="7030A0"/>
              </a:solidFill>
            </a:endParaRPr>
          </a:p>
          <a:p>
            <a:pPr marL="0" indent="0">
              <a:buFont typeface="Wingdings" panose="05000000000000000000" pitchFamily="2" charset="2"/>
              <a:buNone/>
            </a:pPr>
            <a:r>
              <a:rPr lang="en-US" altLang="en-US" sz="1400">
                <a:solidFill>
                  <a:srgbClr val="7030A0"/>
                </a:solidFill>
              </a:rPr>
              <a:t>Return  a;</a:t>
            </a:r>
            <a:endParaRPr lang="en-US" altLang="en-US" sz="1400">
              <a:solidFill>
                <a:srgbClr val="7030A0"/>
              </a:solidFill>
            </a:endParaRPr>
          </a:p>
          <a:p>
            <a:pPr marL="0" indent="0">
              <a:buFont typeface="Wingdings" panose="05000000000000000000" pitchFamily="2" charset="2"/>
              <a:buNone/>
            </a:pPr>
            <a:r>
              <a:rPr lang="en-US" altLang="en-US" sz="1400">
                <a:solidFill>
                  <a:srgbClr val="7030A0"/>
                </a:solidFill>
              </a:rPr>
              <a:t>}</a:t>
            </a:r>
            <a:endParaRPr lang="en-US" altLang="en-US" sz="1800">
              <a:solidFill>
                <a:srgbClr val="7030A0"/>
              </a:solidFill>
            </a:endParaRPr>
          </a:p>
          <a:p>
            <a:pPr marL="0" indent="0">
              <a:buFont typeface="Wingdings" panose="05000000000000000000" pitchFamily="2" charset="2"/>
              <a:buNone/>
            </a:pPr>
            <a:endParaRPr lang="en-US" altLang="en-US" sz="1800"/>
          </a:p>
        </p:txBody>
      </p:sp>
      <p:sp>
        <p:nvSpPr>
          <p:cNvPr id="29700"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D7B8431C-30D7-4C7F-996C-E9BB4300C573}" type="slidenum">
              <a:rPr lang="en-US" altLang="en-US" sz="1400"/>
            </a:fld>
            <a:endParaRPr lang="en-US" altLang="en-US"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endParaRPr lang="en-US" altLang="en-US"/>
          </a:p>
        </p:txBody>
      </p:sp>
      <p:sp>
        <p:nvSpPr>
          <p:cNvPr id="3" name="Content Placeholder 2"/>
          <p:cNvSpPr>
            <a:spLocks noGrp="1"/>
          </p:cNvSpPr>
          <p:nvPr>
            <p:ph idx="1"/>
          </p:nvPr>
        </p:nvSpPr>
        <p:spPr>
          <a:xfrm>
            <a:off x="990600" y="1600200"/>
            <a:ext cx="7239000" cy="4648200"/>
          </a:xfrm>
        </p:spPr>
        <p:txBody>
          <a:bodyPr/>
          <a:lstStyle/>
          <a:p>
            <a:pPr marL="0" indent="0">
              <a:buFont typeface="Wingdings" panose="05000000000000000000" pitchFamily="2" charset="2"/>
              <a:buNone/>
              <a:defRPr/>
            </a:pPr>
            <a:r>
              <a:rPr lang="en-US" altLang="en-US" b="1" dirty="0"/>
              <a:t>Rule 8.6 (required): </a:t>
            </a:r>
            <a:r>
              <a:rPr lang="en-US" altLang="en-US" dirty="0"/>
              <a:t>Functions shall be declared at file scope. Declaring functions at block scope may be confusing, and can lead to undefined </a:t>
            </a:r>
            <a:r>
              <a:rPr lang="en-US" altLang="en-US" dirty="0" err="1"/>
              <a:t>behaviour</a:t>
            </a:r>
            <a:r>
              <a:rPr lang="en-US" altLang="en-US" dirty="0"/>
              <a:t>.</a:t>
            </a:r>
            <a:endParaRPr lang="en-US" altLang="en-US" dirty="0"/>
          </a:p>
          <a:p>
            <a:pPr marL="0" indent="0">
              <a:buFont typeface="Wingdings" panose="05000000000000000000" pitchFamily="2" charset="2"/>
              <a:buNone/>
              <a:defRPr/>
            </a:pPr>
            <a:r>
              <a:rPr lang="en-US" altLang="en-US" dirty="0"/>
              <a:t>Example:</a:t>
            </a:r>
            <a:endParaRPr lang="en-US" altLang="en-US" dirty="0"/>
          </a:p>
          <a:p>
            <a:pPr marL="0" indent="0">
              <a:buFont typeface="Wingdings" panose="05000000000000000000" pitchFamily="2" charset="2"/>
              <a:buNone/>
              <a:defRPr/>
            </a:pPr>
            <a:r>
              <a:rPr lang="en-US" altLang="en-US" dirty="0"/>
              <a:t>Static function declaration ;</a:t>
            </a:r>
            <a:endParaRPr lang="en-US" altLang="en-US" dirty="0"/>
          </a:p>
          <a:p>
            <a:pPr marL="0" indent="0">
              <a:buFont typeface="Wingdings" panose="05000000000000000000" pitchFamily="2" charset="2"/>
              <a:buNone/>
              <a:defRPr/>
            </a:pPr>
            <a:r>
              <a:rPr lang="en-US" altLang="en-US" dirty="0"/>
              <a:t>Extern function declaration</a:t>
            </a:r>
            <a:endParaRPr lang="en-US" altLang="en-US" dirty="0"/>
          </a:p>
          <a:p>
            <a:pPr marL="0" indent="0">
              <a:buFont typeface="Wingdings" panose="05000000000000000000" pitchFamily="2" charset="2"/>
              <a:buNone/>
              <a:defRPr/>
            </a:pPr>
            <a:r>
              <a:rPr lang="en-US" altLang="en-US" b="1" dirty="0"/>
              <a:t>Rule 8.7 (required): </a:t>
            </a:r>
            <a:r>
              <a:rPr lang="en-US" altLang="en-US" dirty="0"/>
              <a:t>Objects shall be defined at block scope if they are only accessed from within a single function.</a:t>
            </a:r>
            <a:endParaRPr lang="en-US" altLang="en-US" dirty="0"/>
          </a:p>
          <a:p>
            <a:pPr>
              <a:defRPr/>
            </a:pPr>
            <a:endParaRPr lang="en-US" dirty="0"/>
          </a:p>
        </p:txBody>
      </p:sp>
      <p:sp>
        <p:nvSpPr>
          <p:cNvPr id="3072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87103520-7F90-4391-B7A8-41AE4F3BE1AC}" type="slidenum">
              <a:rPr lang="en-US" altLang="en-US" sz="1400"/>
            </a:fld>
            <a:endParaRPr lang="en-US" altLang="en-US" sz="1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a:t>Declarations and definitions</a:t>
            </a:r>
            <a:br>
              <a:rPr lang="en-US" altLang="en-US"/>
            </a:br>
            <a:r>
              <a:rPr lang="en-US" altLang="en-US"/>
              <a:t>Rules…</a:t>
            </a:r>
            <a:endParaRPr lang="en-US" altLang="en-US"/>
          </a:p>
        </p:txBody>
      </p:sp>
      <p:sp>
        <p:nvSpPr>
          <p:cNvPr id="31747" name="Content Placeholder 2"/>
          <p:cNvSpPr>
            <a:spLocks noGrp="1"/>
          </p:cNvSpPr>
          <p:nvPr>
            <p:ph idx="1"/>
          </p:nvPr>
        </p:nvSpPr>
        <p:spPr>
          <a:xfrm>
            <a:off x="914400" y="1600200"/>
            <a:ext cx="7315200" cy="4648200"/>
          </a:xfrm>
        </p:spPr>
        <p:txBody>
          <a:bodyPr/>
          <a:lstStyle/>
          <a:p>
            <a:pPr marL="0" indent="0">
              <a:buFont typeface="Wingdings" panose="05000000000000000000" pitchFamily="2" charset="2"/>
              <a:buNone/>
            </a:pPr>
            <a:r>
              <a:rPr lang="en-US" altLang="en-US" sz="1800" b="1"/>
              <a:t>Rule 8.8 (required): </a:t>
            </a:r>
            <a:r>
              <a:rPr lang="en-US" altLang="en-US" sz="1800"/>
              <a:t>An external object or function shall be declared in one and only one file.</a:t>
            </a:r>
            <a:endParaRPr lang="en-US" altLang="en-US" sz="1800"/>
          </a:p>
          <a:p>
            <a:pPr marL="0" indent="0">
              <a:buFont typeface="Wingdings" panose="05000000000000000000" pitchFamily="2" charset="2"/>
              <a:buNone/>
            </a:pPr>
            <a:r>
              <a:rPr lang="en-US" altLang="en-US" sz="1800"/>
              <a:t>Normally this will mean declaring an external identifier in a header file, that will be included in any file where the identifier is defined or used.</a:t>
            </a:r>
            <a:endParaRPr lang="en-US" altLang="en-US" sz="1800"/>
          </a:p>
          <a:p>
            <a:pPr marL="0" indent="0">
              <a:buFont typeface="Wingdings" panose="05000000000000000000" pitchFamily="2" charset="2"/>
              <a:buNone/>
            </a:pPr>
            <a:r>
              <a:rPr lang="en-US" altLang="en-US" sz="1800"/>
              <a:t> For example: </a:t>
            </a:r>
            <a:endParaRPr lang="en-US" altLang="en-US" sz="1800"/>
          </a:p>
          <a:p>
            <a:pPr marL="0" indent="0">
              <a:buFont typeface="Wingdings" panose="05000000000000000000" pitchFamily="2" charset="2"/>
              <a:buNone/>
            </a:pPr>
            <a:endParaRPr lang="en-US" altLang="en-US" sz="1800"/>
          </a:p>
        </p:txBody>
      </p:sp>
      <p:sp>
        <p:nvSpPr>
          <p:cNvPr id="3174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F2D79F65-BB89-4186-B210-4DC35DC893D7}" type="slidenum">
              <a:rPr lang="en-US" altLang="en-US" sz="1400"/>
            </a:fld>
            <a:endParaRPr lang="en-US" altLang="en-US" sz="1400"/>
          </a:p>
        </p:txBody>
      </p:sp>
      <p:pic>
        <p:nvPicPr>
          <p:cNvPr id="31749"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3924300"/>
            <a:ext cx="480695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a:t>Declarations and definitions</a:t>
            </a:r>
            <a:br>
              <a:rPr lang="en-US" altLang="en-US"/>
            </a:br>
            <a:r>
              <a:rPr lang="en-US" altLang="en-US"/>
              <a:t>Rules…</a:t>
            </a:r>
            <a:endParaRPr lang="en-US" altLang="en-US"/>
          </a:p>
        </p:txBody>
      </p:sp>
      <p:sp>
        <p:nvSpPr>
          <p:cNvPr id="32771" name="Content Placeholder 2"/>
          <p:cNvSpPr>
            <a:spLocks noGrp="1"/>
          </p:cNvSpPr>
          <p:nvPr>
            <p:ph idx="1"/>
          </p:nvPr>
        </p:nvSpPr>
        <p:spPr>
          <a:xfrm>
            <a:off x="914400" y="1600200"/>
            <a:ext cx="7391400" cy="4648200"/>
          </a:xfrm>
        </p:spPr>
        <p:txBody>
          <a:bodyPr/>
          <a:lstStyle/>
          <a:p>
            <a:pPr marL="0" indent="0">
              <a:buFont typeface="Wingdings" panose="05000000000000000000" pitchFamily="2" charset="2"/>
              <a:buNone/>
            </a:pPr>
            <a:r>
              <a:rPr lang="en-US" altLang="en-US" sz="1800" b="1"/>
              <a:t>Rule 8.11 (required): </a:t>
            </a:r>
            <a:r>
              <a:rPr lang="en-US" altLang="en-US" sz="1800"/>
              <a:t>The static storage class specifier shall be used in definitions and declarations of objects and functions that have internal linkage.</a:t>
            </a:r>
            <a:endParaRPr lang="en-US" altLang="en-US" sz="1800"/>
          </a:p>
          <a:p>
            <a:pPr marL="0" indent="0">
              <a:buFont typeface="Wingdings" panose="05000000000000000000" pitchFamily="2" charset="2"/>
              <a:buNone/>
            </a:pPr>
            <a:endParaRPr lang="en-US" altLang="en-US" sz="1800"/>
          </a:p>
          <a:p>
            <a:pPr marL="0" indent="0">
              <a:buFont typeface="Wingdings" panose="05000000000000000000" pitchFamily="2" charset="2"/>
              <a:buNone/>
            </a:pPr>
            <a:r>
              <a:rPr lang="en-US" altLang="en-US" sz="1800" b="1"/>
              <a:t>Rule 8.12 (required): </a:t>
            </a:r>
            <a:r>
              <a:rPr lang="en-US" altLang="en-US" sz="1800"/>
              <a:t>When an array is declared with external linkage, its size shall be stated explicitly or defined implicitly by initialisation.</a:t>
            </a:r>
            <a:endParaRPr lang="en-US" altLang="en-US" sz="1800"/>
          </a:p>
          <a:p>
            <a:pPr marL="0" indent="0">
              <a:buFont typeface="Wingdings" panose="05000000000000000000" pitchFamily="2" charset="2"/>
              <a:buNone/>
            </a:pPr>
            <a:endParaRPr lang="en-US" altLang="en-US" sz="1800"/>
          </a:p>
        </p:txBody>
      </p:sp>
      <p:sp>
        <p:nvSpPr>
          <p:cNvPr id="3277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C72020F8-BE13-4E9E-98FB-AA2D1877AB90}" type="slidenum">
              <a:rPr lang="en-US" altLang="en-US" sz="1400"/>
            </a:fld>
            <a:endParaRPr lang="en-US" altLang="en-US" sz="1400"/>
          </a:p>
        </p:txBody>
      </p:sp>
      <p:pic>
        <p:nvPicPr>
          <p:cNvPr id="32773"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295400" y="4343400"/>
            <a:ext cx="5257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a:t>Initialization Rules</a:t>
            </a:r>
            <a:endParaRPr lang="en-US" altLang="en-US"/>
          </a:p>
        </p:txBody>
      </p:sp>
      <p:sp>
        <p:nvSpPr>
          <p:cNvPr id="3" name="Content Placeholder 2"/>
          <p:cNvSpPr>
            <a:spLocks noGrp="1"/>
          </p:cNvSpPr>
          <p:nvPr>
            <p:ph idx="1"/>
          </p:nvPr>
        </p:nvSpPr>
        <p:spPr>
          <a:xfrm>
            <a:off x="914400" y="1600200"/>
            <a:ext cx="7010400" cy="4648200"/>
          </a:xfrm>
        </p:spPr>
        <p:txBody>
          <a:bodyPr/>
          <a:lstStyle/>
          <a:p>
            <a:pPr>
              <a:defRPr/>
            </a:pPr>
            <a:r>
              <a:rPr lang="en-US" b="1" dirty="0">
                <a:solidFill>
                  <a:srgbClr val="7030A0"/>
                </a:solidFill>
              </a:rPr>
              <a:t>Initialization</a:t>
            </a:r>
            <a:endParaRPr lang="en-US" b="1" dirty="0">
              <a:solidFill>
                <a:srgbClr val="7030A0"/>
              </a:solidFill>
            </a:endParaRPr>
          </a:p>
          <a:p>
            <a:pPr marL="0" indent="0">
              <a:buFont typeface="Wingdings" panose="05000000000000000000" pitchFamily="2" charset="2"/>
              <a:buNone/>
              <a:defRPr/>
            </a:pPr>
            <a:r>
              <a:rPr lang="en-US" sz="1800" b="1" dirty="0"/>
              <a:t>Rule 9.1 (required): </a:t>
            </a:r>
            <a:r>
              <a:rPr lang="en-US" sz="1800" dirty="0"/>
              <a:t>All automatic variables shall have been assigned a value before being used.</a:t>
            </a:r>
            <a:endParaRPr lang="en-US" sz="1800" dirty="0"/>
          </a:p>
          <a:p>
            <a:pPr marL="0" indent="0">
              <a:buFont typeface="Wingdings" panose="05000000000000000000" pitchFamily="2" charset="2"/>
              <a:buNone/>
              <a:defRPr/>
            </a:pPr>
            <a:endParaRPr lang="en-US" sz="1800" dirty="0"/>
          </a:p>
          <a:p>
            <a:pPr marL="0" indent="0">
              <a:buFont typeface="Wingdings" panose="05000000000000000000" pitchFamily="2" charset="2"/>
              <a:buNone/>
              <a:defRPr/>
            </a:pPr>
            <a:r>
              <a:rPr lang="en-US" sz="1800" b="1" dirty="0"/>
              <a:t>Rule 9.2 (required): </a:t>
            </a:r>
            <a:r>
              <a:rPr lang="en-US" sz="1800" dirty="0"/>
              <a:t>Braces shall be used to indicate and match the structure in the non-zero </a:t>
            </a:r>
            <a:r>
              <a:rPr lang="en-US" sz="1800" dirty="0" err="1"/>
              <a:t>initialisation</a:t>
            </a:r>
            <a:r>
              <a:rPr lang="en-US" sz="1800" dirty="0"/>
              <a:t> of arrays and structures.</a:t>
            </a:r>
            <a:endParaRPr lang="en-US" sz="1800" dirty="0"/>
          </a:p>
          <a:p>
            <a:pPr marL="0" indent="0">
              <a:buFont typeface="Wingdings" panose="05000000000000000000" pitchFamily="2" charset="2"/>
              <a:buNone/>
              <a:defRPr/>
            </a:pPr>
            <a:endParaRPr lang="en-US" sz="1800" dirty="0"/>
          </a:p>
          <a:p>
            <a:pPr marL="0" indent="0">
              <a:buFont typeface="Wingdings" panose="05000000000000000000" pitchFamily="2" charset="2"/>
              <a:buNone/>
              <a:defRPr/>
            </a:pPr>
            <a:r>
              <a:rPr lang="fr-FR" sz="1800" b="1" i="1" dirty="0">
                <a:solidFill>
                  <a:srgbClr val="7030A0"/>
                </a:solidFill>
              </a:rPr>
              <a:t>int16_t y[3][2] = { 1, 2, 3, 4, 5, 6 }; /* not </a:t>
            </a:r>
            <a:r>
              <a:rPr lang="fr-FR" sz="1800" b="1" i="1" dirty="0" err="1">
                <a:solidFill>
                  <a:srgbClr val="7030A0"/>
                </a:solidFill>
              </a:rPr>
              <a:t>compliant</a:t>
            </a:r>
            <a:r>
              <a:rPr lang="fr-FR" sz="1800" b="1" i="1" dirty="0">
                <a:solidFill>
                  <a:srgbClr val="7030A0"/>
                </a:solidFill>
              </a:rPr>
              <a:t> */ </a:t>
            </a:r>
            <a:endParaRPr lang="fr-FR" sz="1800" b="1" i="1" dirty="0">
              <a:solidFill>
                <a:srgbClr val="7030A0"/>
              </a:solidFill>
            </a:endParaRPr>
          </a:p>
          <a:p>
            <a:pPr marL="0" indent="0">
              <a:buFont typeface="Wingdings" panose="05000000000000000000" pitchFamily="2" charset="2"/>
              <a:buNone/>
              <a:defRPr/>
            </a:pPr>
            <a:r>
              <a:rPr lang="fr-FR" sz="1800" b="1" i="1" dirty="0">
                <a:solidFill>
                  <a:srgbClr val="7030A0"/>
                </a:solidFill>
              </a:rPr>
              <a:t>int16_t y[3][2] = { { 1, 2 }, { 3, 4 }, { 5, 6 } }; /* </a:t>
            </a:r>
            <a:r>
              <a:rPr lang="fr-FR" sz="1800" b="1" i="1" dirty="0" err="1">
                <a:solidFill>
                  <a:srgbClr val="7030A0"/>
                </a:solidFill>
              </a:rPr>
              <a:t>compliant</a:t>
            </a:r>
            <a:r>
              <a:rPr lang="fr-FR" sz="1800" b="1" i="1" dirty="0">
                <a:solidFill>
                  <a:srgbClr val="7030A0"/>
                </a:solidFill>
              </a:rPr>
              <a:t> */</a:t>
            </a:r>
            <a:endParaRPr lang="en-US" sz="1800" b="1" i="1" dirty="0">
              <a:solidFill>
                <a:srgbClr val="7030A0"/>
              </a:solidFill>
            </a:endParaRPr>
          </a:p>
        </p:txBody>
      </p:sp>
      <p:sp>
        <p:nvSpPr>
          <p:cNvPr id="33796"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FEC3169E-6D95-4CC7-A56B-8DC72D0C9125}" type="slidenum">
              <a:rPr lang="en-US" altLang="en-US" sz="1400"/>
            </a:fld>
            <a:endParaRPr lang="en-US"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2A134048-B002-4F75-A9AC-315944D47E73}" type="slidenum">
              <a:rPr lang="en-US" altLang="en-US" sz="1400"/>
            </a:fld>
            <a:endParaRPr lang="en-US" altLang="en-US" sz="1400"/>
          </a:p>
        </p:txBody>
      </p:sp>
      <p:sp>
        <p:nvSpPr>
          <p:cNvPr id="7171" name="Rectangle 3"/>
          <p:cNvSpPr>
            <a:spLocks noGrp="1" noChangeArrowheads="1"/>
          </p:cNvSpPr>
          <p:nvPr>
            <p:ph type="body" idx="1"/>
          </p:nvPr>
        </p:nvSpPr>
        <p:spPr>
          <a:xfrm>
            <a:off x="381000" y="1447800"/>
            <a:ext cx="8334375" cy="5105400"/>
          </a:xfrm>
          <a:noFill/>
        </p:spPr>
        <p:txBody>
          <a:bodyPr/>
          <a:lstStyle/>
          <a:p>
            <a:pPr algn="just" eaLnBrk="1" hangingPunct="1">
              <a:buClr>
                <a:srgbClr val="FFCC00"/>
              </a:buClr>
            </a:pPr>
            <a:r>
              <a:rPr lang="en-US" altLang="en-US" sz="1800"/>
              <a:t>The first edition of MISRA C was published in 1998. MISRA has since published two more editions, MISRA C:2004 and MISRA C:2012, and two amendments to MISRA C:2012. With each publication, MISRA has added new guidelines and provided more direction on how to achieve MISRA C compliance.</a:t>
            </a:r>
            <a:endParaRPr lang="en-US" altLang="en-US" sz="1800"/>
          </a:p>
        </p:txBody>
      </p:sp>
      <p:sp>
        <p:nvSpPr>
          <p:cNvPr id="7172" name="Rectangle 59"/>
          <p:cNvSpPr>
            <a:spLocks noGrp="1" noChangeArrowheads="1"/>
          </p:cNvSpPr>
          <p:nvPr>
            <p:ph type="title"/>
          </p:nvPr>
        </p:nvSpPr>
        <p:spPr>
          <a:xfrm>
            <a:off x="381000" y="152400"/>
            <a:ext cx="7772400" cy="792163"/>
          </a:xfrm>
          <a:noFill/>
        </p:spPr>
        <p:txBody>
          <a:bodyPr/>
          <a:lstStyle/>
          <a:p>
            <a:r>
              <a:rPr lang="en-US" altLang="en-US" b="0"/>
              <a:t>The Evolution of MISRA C</a:t>
            </a:r>
            <a:endParaRPr lang="en-US" altLang="en-US" b="0"/>
          </a:p>
        </p:txBody>
      </p:sp>
      <p:pic>
        <p:nvPicPr>
          <p:cNvPr id="7173" name="Picture 60" descr="History of MISRA C"/>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0" y="3733800"/>
            <a:ext cx="795337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heck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a:t>Initialization Rules…</a:t>
            </a:r>
            <a:endParaRPr lang="en-US" altLang="en-US"/>
          </a:p>
        </p:txBody>
      </p:sp>
      <p:sp>
        <p:nvSpPr>
          <p:cNvPr id="34819" name="Content Placeholder 2"/>
          <p:cNvSpPr>
            <a:spLocks noGrp="1"/>
          </p:cNvSpPr>
          <p:nvPr>
            <p:ph idx="1"/>
          </p:nvPr>
        </p:nvSpPr>
        <p:spPr>
          <a:xfrm>
            <a:off x="914400" y="1600200"/>
            <a:ext cx="7010400" cy="4648200"/>
          </a:xfrm>
        </p:spPr>
        <p:txBody>
          <a:bodyPr/>
          <a:lstStyle/>
          <a:p>
            <a:pPr marL="0" indent="0">
              <a:buFont typeface="Wingdings" panose="05000000000000000000" pitchFamily="2" charset="2"/>
              <a:buNone/>
            </a:pPr>
            <a:r>
              <a:rPr lang="en-US" altLang="en-US" sz="1800" b="1"/>
              <a:t>Rule 9.3 (required): </a:t>
            </a:r>
            <a:r>
              <a:rPr lang="en-US" altLang="en-US" sz="1800"/>
              <a:t>In an enumerator list, the “=” construct shall not be used to explicitly initialise members other than the first, unless all items are explicitly initialised.</a:t>
            </a:r>
            <a:endParaRPr lang="en-US" altLang="en-US" sz="1800"/>
          </a:p>
        </p:txBody>
      </p:sp>
      <p:sp>
        <p:nvSpPr>
          <p:cNvPr id="34820"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E2A12DE9-1CCF-4709-9DFE-FAE0FC4F1397}" type="slidenum">
              <a:rPr lang="en-US" altLang="en-US" sz="1400"/>
            </a:fld>
            <a:endParaRPr lang="en-US" altLang="en-US" sz="1400"/>
          </a:p>
        </p:txBody>
      </p:sp>
      <p:pic>
        <p:nvPicPr>
          <p:cNvPr id="34821"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90600" y="3276600"/>
            <a:ext cx="6553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a:t>Arithmetic type conversions</a:t>
            </a:r>
            <a:br>
              <a:rPr lang="en-US" altLang="en-US"/>
            </a:br>
            <a:r>
              <a:rPr lang="en-US" altLang="en-US"/>
              <a:t>Rules</a:t>
            </a:r>
            <a:endParaRPr lang="en-US" altLang="en-US"/>
          </a:p>
        </p:txBody>
      </p:sp>
      <p:sp>
        <p:nvSpPr>
          <p:cNvPr id="3" name="Content Placeholder 2"/>
          <p:cNvSpPr>
            <a:spLocks noGrp="1"/>
          </p:cNvSpPr>
          <p:nvPr>
            <p:ph idx="1"/>
          </p:nvPr>
        </p:nvSpPr>
        <p:spPr>
          <a:xfrm>
            <a:off x="800100" y="1447800"/>
            <a:ext cx="7543800" cy="4800600"/>
          </a:xfrm>
        </p:spPr>
        <p:txBody>
          <a:bodyPr/>
          <a:lstStyle/>
          <a:p>
            <a:pPr>
              <a:defRPr/>
            </a:pPr>
            <a:r>
              <a:rPr lang="en-US" b="1" dirty="0">
                <a:solidFill>
                  <a:srgbClr val="7030A0"/>
                </a:solidFill>
              </a:rPr>
              <a:t>Arithmetic type conversions</a:t>
            </a:r>
            <a:endParaRPr lang="en-US" b="1" dirty="0">
              <a:solidFill>
                <a:srgbClr val="7030A0"/>
              </a:solidFill>
            </a:endParaRPr>
          </a:p>
          <a:p>
            <a:pPr marL="0" indent="0">
              <a:buFont typeface="Wingdings" panose="05000000000000000000" pitchFamily="2" charset="2"/>
              <a:buNone/>
              <a:defRPr/>
            </a:pPr>
            <a:r>
              <a:rPr lang="en-US" sz="1800" b="1" dirty="0"/>
              <a:t>Implicit type conversions:</a:t>
            </a:r>
            <a:endParaRPr lang="en-US" sz="1800" b="1" dirty="0"/>
          </a:p>
          <a:p>
            <a:pPr marL="0" indent="0">
              <a:buFont typeface="Wingdings" panose="05000000000000000000" pitchFamily="2" charset="2"/>
              <a:buNone/>
              <a:defRPr/>
            </a:pPr>
            <a:r>
              <a:rPr lang="en-US" sz="1800" dirty="0"/>
              <a:t>Implicit Type Conversion is also known as </a:t>
            </a:r>
            <a:r>
              <a:rPr lang="en-US" sz="1800" b="1" dirty="0"/>
              <a:t>'automatic type conversion</a:t>
            </a:r>
            <a:r>
              <a:rPr lang="en-US" sz="1800" dirty="0"/>
              <a:t>'</a:t>
            </a:r>
            <a:endParaRPr lang="en-US" sz="1800" dirty="0"/>
          </a:p>
          <a:p>
            <a:pPr marL="0" indent="0">
              <a:buFont typeface="Wingdings" panose="05000000000000000000" pitchFamily="2" charset="2"/>
              <a:buNone/>
              <a:defRPr/>
            </a:pPr>
            <a:r>
              <a:rPr lang="en-US" sz="1800" dirty="0"/>
              <a:t>These two rules broadly encapsulate the following principles: </a:t>
            </a:r>
            <a:endParaRPr lang="en-US" sz="1800" dirty="0"/>
          </a:p>
          <a:p>
            <a:pPr marL="0" indent="0">
              <a:buFont typeface="Wingdings" panose="05000000000000000000" pitchFamily="2" charset="2"/>
              <a:buNone/>
              <a:defRPr/>
            </a:pPr>
            <a:r>
              <a:rPr lang="en-US" sz="1800" dirty="0"/>
              <a:t>• No implicit conversions between signed and unsigned types</a:t>
            </a:r>
            <a:endParaRPr lang="en-US" sz="1800" dirty="0"/>
          </a:p>
          <a:p>
            <a:pPr marL="0" indent="0">
              <a:buFont typeface="Wingdings" panose="05000000000000000000" pitchFamily="2" charset="2"/>
              <a:buNone/>
              <a:defRPr/>
            </a:pPr>
            <a:r>
              <a:rPr lang="en-US" sz="1800" dirty="0"/>
              <a:t>• No implicit conversions between integer and floating types </a:t>
            </a:r>
            <a:endParaRPr lang="en-US" sz="1800" dirty="0"/>
          </a:p>
          <a:p>
            <a:pPr marL="0" indent="0">
              <a:buFont typeface="Wingdings" panose="05000000000000000000" pitchFamily="2" charset="2"/>
              <a:buNone/>
              <a:defRPr/>
            </a:pPr>
            <a:r>
              <a:rPr lang="en-US" sz="1800" dirty="0"/>
              <a:t>• No implicit conversions from wider to narrower types </a:t>
            </a:r>
            <a:endParaRPr lang="en-US" sz="1800" dirty="0"/>
          </a:p>
          <a:p>
            <a:pPr marL="0" indent="0">
              <a:buFont typeface="Wingdings" panose="05000000000000000000" pitchFamily="2" charset="2"/>
              <a:buNone/>
              <a:defRPr/>
            </a:pPr>
            <a:r>
              <a:rPr lang="en-US" sz="1800" dirty="0"/>
              <a:t>• No implicit conversions of function arguments </a:t>
            </a:r>
            <a:endParaRPr lang="en-US" sz="1800" dirty="0"/>
          </a:p>
          <a:p>
            <a:pPr marL="0" indent="0">
              <a:buFont typeface="Wingdings" panose="05000000000000000000" pitchFamily="2" charset="2"/>
              <a:buNone/>
              <a:defRPr/>
            </a:pPr>
            <a:r>
              <a:rPr lang="en-US" sz="1800" dirty="0"/>
              <a:t>• No implicit conversions of function return expressions </a:t>
            </a:r>
            <a:endParaRPr lang="en-US" sz="1800" dirty="0"/>
          </a:p>
          <a:p>
            <a:pPr marL="0" indent="0">
              <a:buFont typeface="Wingdings" panose="05000000000000000000" pitchFamily="2" charset="2"/>
              <a:buNone/>
              <a:defRPr/>
            </a:pPr>
            <a:r>
              <a:rPr lang="en-US" sz="1800" dirty="0"/>
              <a:t>• No implicit conversions of complex expressions</a:t>
            </a:r>
            <a:endParaRPr lang="en-US" sz="1800" dirty="0"/>
          </a:p>
        </p:txBody>
      </p:sp>
      <p:sp>
        <p:nvSpPr>
          <p:cNvPr id="3584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463A2B8A-EF86-46B3-AAF3-298F72FD5F5A}" type="slidenum">
              <a:rPr lang="en-US" altLang="en-US" sz="1400"/>
            </a:fld>
            <a:endParaRPr lang="en-US" altLang="en-US"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a:t>Arithmetic type conversions</a:t>
            </a:r>
            <a:br>
              <a:rPr lang="en-US" altLang="en-US"/>
            </a:br>
            <a:r>
              <a:rPr lang="en-US" altLang="en-US"/>
              <a:t>Rules…</a:t>
            </a:r>
            <a:endParaRPr lang="en-US" altLang="en-US"/>
          </a:p>
        </p:txBody>
      </p:sp>
      <p:sp>
        <p:nvSpPr>
          <p:cNvPr id="36867" name="Content Placeholder 2"/>
          <p:cNvSpPr>
            <a:spLocks noGrp="1"/>
          </p:cNvSpPr>
          <p:nvPr>
            <p:ph idx="1"/>
          </p:nvPr>
        </p:nvSpPr>
        <p:spPr>
          <a:xfrm>
            <a:off x="1066800" y="1371600"/>
            <a:ext cx="6019800" cy="5181600"/>
          </a:xfrm>
        </p:spPr>
        <p:txBody>
          <a:bodyPr/>
          <a:lstStyle/>
          <a:p>
            <a:pPr marL="0" indent="0">
              <a:buFont typeface="Wingdings" panose="05000000000000000000" pitchFamily="2" charset="2"/>
              <a:buNone/>
            </a:pPr>
            <a:r>
              <a:rPr lang="en-US" altLang="en-US" sz="1600" b="1" i="1">
                <a:solidFill>
                  <a:srgbClr val="7030A0"/>
                </a:solidFill>
              </a:rPr>
              <a:t>extern void foo1(uint8_t x);</a:t>
            </a:r>
            <a:endParaRPr lang="en-US" altLang="en-US" sz="1600" b="1" i="1">
              <a:solidFill>
                <a:srgbClr val="7030A0"/>
              </a:solidFill>
            </a:endParaRPr>
          </a:p>
          <a:p>
            <a:pPr marL="0" indent="0">
              <a:buFont typeface="Wingdings" panose="05000000000000000000" pitchFamily="2" charset="2"/>
              <a:buNone/>
            </a:pPr>
            <a:r>
              <a:rPr lang="en-US" altLang="en-US" sz="1600" b="1" i="1">
                <a:solidFill>
                  <a:srgbClr val="7030A0"/>
                </a:solidFill>
              </a:rPr>
              <a:t>int16_t t1(void) { ...</a:t>
            </a:r>
            <a:endParaRPr lang="en-US" altLang="en-US" sz="1600" b="1" i="1">
              <a:solidFill>
                <a:srgbClr val="7030A0"/>
              </a:solidFill>
            </a:endParaRPr>
          </a:p>
          <a:p>
            <a:pPr marL="0" indent="0">
              <a:buFont typeface="Wingdings" panose="05000000000000000000" pitchFamily="2" charset="2"/>
              <a:buNone/>
            </a:pPr>
            <a:r>
              <a:rPr lang="en-US" altLang="en-US" sz="1600" b="1" i="1">
                <a:solidFill>
                  <a:srgbClr val="7030A0"/>
                </a:solidFill>
              </a:rPr>
              <a:t>foo1(u8a); /* compliant */ </a:t>
            </a:r>
            <a:endParaRPr lang="en-US" altLang="en-US" sz="1600" b="1" i="1">
              <a:solidFill>
                <a:srgbClr val="7030A0"/>
              </a:solidFill>
            </a:endParaRPr>
          </a:p>
          <a:p>
            <a:pPr marL="0" indent="0">
              <a:buFont typeface="Wingdings" panose="05000000000000000000" pitchFamily="2" charset="2"/>
              <a:buNone/>
            </a:pPr>
            <a:r>
              <a:rPr lang="en-US" altLang="en-US" sz="1600" b="1" i="1">
                <a:solidFill>
                  <a:srgbClr val="7030A0"/>
                </a:solidFill>
              </a:rPr>
              <a:t>foo1(u8a + u8b); /* compliant */ </a:t>
            </a:r>
            <a:endParaRPr lang="en-US" altLang="en-US" sz="1600" b="1" i="1">
              <a:solidFill>
                <a:srgbClr val="7030A0"/>
              </a:solidFill>
            </a:endParaRPr>
          </a:p>
          <a:p>
            <a:pPr marL="0" indent="0">
              <a:buFont typeface="Wingdings" panose="05000000000000000000" pitchFamily="2" charset="2"/>
              <a:buNone/>
            </a:pPr>
            <a:r>
              <a:rPr lang="en-US" altLang="en-US" sz="1600" b="1" i="1">
                <a:solidFill>
                  <a:srgbClr val="FF0000"/>
                </a:solidFill>
              </a:rPr>
              <a:t>foo1(s8a); /* not compliant */ </a:t>
            </a:r>
            <a:endParaRPr lang="en-US" altLang="en-US" sz="1600" b="1" i="1">
              <a:solidFill>
                <a:srgbClr val="FF0000"/>
              </a:solidFill>
            </a:endParaRPr>
          </a:p>
          <a:p>
            <a:pPr marL="0" indent="0">
              <a:buFont typeface="Wingdings" panose="05000000000000000000" pitchFamily="2" charset="2"/>
              <a:buNone/>
            </a:pPr>
            <a:r>
              <a:rPr lang="en-US" altLang="en-US" sz="1600" b="1" i="1">
                <a:solidFill>
                  <a:srgbClr val="FF0000"/>
                </a:solidFill>
              </a:rPr>
              <a:t>foo1(u16a); /* not compliant *</a:t>
            </a:r>
            <a:endParaRPr lang="en-US" altLang="en-US" sz="1600" b="1" i="1">
              <a:solidFill>
                <a:srgbClr val="FF0000"/>
              </a:solidFill>
            </a:endParaRPr>
          </a:p>
          <a:p>
            <a:pPr marL="0" indent="0">
              <a:buFont typeface="Wingdings" panose="05000000000000000000" pitchFamily="2" charset="2"/>
              <a:buNone/>
            </a:pPr>
            <a:r>
              <a:rPr lang="en-US" altLang="en-US" sz="1600" b="1" i="1">
                <a:solidFill>
                  <a:srgbClr val="7030A0"/>
                </a:solidFill>
              </a:rPr>
              <a:t>}</a:t>
            </a:r>
            <a:endParaRPr lang="en-US" altLang="en-US" sz="1600" b="1" i="1">
              <a:solidFill>
                <a:srgbClr val="7030A0"/>
              </a:solidFill>
            </a:endParaRPr>
          </a:p>
          <a:p>
            <a:pPr marL="0" indent="0">
              <a:buFont typeface="Wingdings" panose="05000000000000000000" pitchFamily="2" charset="2"/>
              <a:buNone/>
            </a:pPr>
            <a:r>
              <a:rPr lang="en-US" altLang="en-US" sz="1600" b="1" i="1">
                <a:solidFill>
                  <a:srgbClr val="7030A0"/>
                </a:solidFill>
              </a:rPr>
              <a:t>int16_t foo2(void) { </a:t>
            </a:r>
            <a:endParaRPr lang="en-US" altLang="en-US" sz="1600" b="1" i="1">
              <a:solidFill>
                <a:srgbClr val="7030A0"/>
              </a:solidFill>
            </a:endParaRPr>
          </a:p>
          <a:p>
            <a:pPr marL="0" indent="0">
              <a:buFont typeface="Wingdings" panose="05000000000000000000" pitchFamily="2" charset="2"/>
              <a:buNone/>
            </a:pPr>
            <a:r>
              <a:rPr lang="en-US" altLang="en-US" sz="1600" b="1" i="1">
                <a:solidFill>
                  <a:srgbClr val="7030A0"/>
                </a:solidFill>
              </a:rPr>
              <a:t>f64a = f32a + f32b; </a:t>
            </a:r>
            <a:endParaRPr lang="en-US" altLang="en-US" sz="1600" b="1" i="1">
              <a:solidFill>
                <a:srgbClr val="7030A0"/>
              </a:solidFill>
            </a:endParaRPr>
          </a:p>
          <a:p>
            <a:pPr marL="0" indent="0">
              <a:buFont typeface="Wingdings" panose="05000000000000000000" pitchFamily="2" charset="2"/>
              <a:buNone/>
            </a:pPr>
            <a:r>
              <a:rPr lang="en-US" altLang="en-US" sz="1600" b="1" i="1">
                <a:solidFill>
                  <a:srgbClr val="7030A0"/>
                </a:solidFill>
              </a:rPr>
              <a:t>... </a:t>
            </a:r>
            <a:endParaRPr lang="en-US" altLang="en-US" sz="1600" b="1" i="1">
              <a:solidFill>
                <a:srgbClr val="7030A0"/>
              </a:solidFill>
            </a:endParaRPr>
          </a:p>
          <a:p>
            <a:pPr marL="0" indent="0">
              <a:buFont typeface="Wingdings" panose="05000000000000000000" pitchFamily="2" charset="2"/>
              <a:buNone/>
            </a:pPr>
            <a:r>
              <a:rPr lang="en-US" altLang="en-US" sz="1600" b="1" i="1">
                <a:solidFill>
                  <a:srgbClr val="7030A0"/>
                </a:solidFill>
              </a:rPr>
              <a:t>return s16a; /* compliant */ </a:t>
            </a:r>
            <a:endParaRPr lang="en-US" altLang="en-US" sz="1600" b="1" i="1">
              <a:solidFill>
                <a:srgbClr val="7030A0"/>
              </a:solidFill>
            </a:endParaRPr>
          </a:p>
          <a:p>
            <a:pPr marL="0" indent="0">
              <a:buFont typeface="Wingdings" panose="05000000000000000000" pitchFamily="2" charset="2"/>
              <a:buNone/>
            </a:pPr>
            <a:r>
              <a:rPr lang="en-US" altLang="en-US" sz="1600" b="1" i="1">
                <a:solidFill>
                  <a:srgbClr val="7030A0"/>
                </a:solidFill>
              </a:rPr>
              <a:t>... </a:t>
            </a:r>
            <a:endParaRPr lang="en-US" altLang="en-US" sz="1600" b="1" i="1">
              <a:solidFill>
                <a:srgbClr val="7030A0"/>
              </a:solidFill>
            </a:endParaRPr>
          </a:p>
          <a:p>
            <a:pPr marL="0" indent="0">
              <a:buFont typeface="Wingdings" panose="05000000000000000000" pitchFamily="2" charset="2"/>
              <a:buNone/>
            </a:pPr>
            <a:r>
              <a:rPr lang="en-US" altLang="en-US" sz="1600" b="1" i="1">
                <a:solidFill>
                  <a:srgbClr val="FF0000"/>
                </a:solidFill>
              </a:rPr>
              <a:t>return s8a; /* not compliant */</a:t>
            </a:r>
            <a:endParaRPr lang="en-US" altLang="en-US" sz="1600" b="1" i="1">
              <a:solidFill>
                <a:srgbClr val="FF0000"/>
              </a:solidFill>
            </a:endParaRPr>
          </a:p>
        </p:txBody>
      </p:sp>
      <p:sp>
        <p:nvSpPr>
          <p:cNvPr id="3686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066A772B-7910-4DF0-94D2-BC04158116D6}" type="slidenum">
              <a:rPr lang="en-US" altLang="en-US" sz="1400"/>
            </a:fld>
            <a:endParaRPr lang="en-US" altLang="en-US" sz="1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a:t>Arithmetic type conversions</a:t>
            </a:r>
            <a:br>
              <a:rPr lang="en-US" altLang="en-US"/>
            </a:br>
            <a:r>
              <a:rPr lang="en-US" altLang="en-US"/>
              <a:t>Rules…</a:t>
            </a:r>
            <a:endParaRPr lang="en-US" altLang="en-US"/>
          </a:p>
        </p:txBody>
      </p:sp>
      <p:sp>
        <p:nvSpPr>
          <p:cNvPr id="3" name="Content Placeholder 2"/>
          <p:cNvSpPr>
            <a:spLocks noGrp="1"/>
          </p:cNvSpPr>
          <p:nvPr>
            <p:ph idx="1"/>
          </p:nvPr>
        </p:nvSpPr>
        <p:spPr>
          <a:xfrm>
            <a:off x="914400" y="1600200"/>
            <a:ext cx="7543800" cy="4800600"/>
          </a:xfrm>
        </p:spPr>
        <p:txBody>
          <a:bodyPr/>
          <a:lstStyle/>
          <a:p>
            <a:pPr>
              <a:defRPr/>
            </a:pPr>
            <a:r>
              <a:rPr lang="en-US" b="1" dirty="0">
                <a:solidFill>
                  <a:srgbClr val="7030A0"/>
                </a:solidFill>
              </a:rPr>
              <a:t>Arithmetic type conversions</a:t>
            </a:r>
            <a:endParaRPr lang="en-US" b="1" dirty="0">
              <a:solidFill>
                <a:srgbClr val="7030A0"/>
              </a:solidFill>
            </a:endParaRPr>
          </a:p>
          <a:p>
            <a:pPr marL="0" indent="0">
              <a:buFont typeface="Wingdings" panose="05000000000000000000" pitchFamily="2" charset="2"/>
              <a:buNone/>
              <a:defRPr/>
            </a:pPr>
            <a:r>
              <a:rPr lang="en-US" sz="1800" b="1" dirty="0"/>
              <a:t>Explicit conversions (casts):</a:t>
            </a:r>
            <a:endParaRPr lang="en-US" sz="1800" b="1" dirty="0"/>
          </a:p>
          <a:p>
            <a:pPr marL="0" indent="0">
              <a:buFont typeface="Wingdings" panose="05000000000000000000" pitchFamily="2" charset="2"/>
              <a:buNone/>
              <a:defRPr/>
            </a:pPr>
            <a:r>
              <a:rPr lang="en-US" sz="1800" b="1" dirty="0"/>
              <a:t>Rule 10.3 (required): </a:t>
            </a:r>
            <a:r>
              <a:rPr lang="en-US" sz="1800" dirty="0"/>
              <a:t>The value of a complex expression of integer type shall only be cast to a type of the same </a:t>
            </a:r>
            <a:r>
              <a:rPr lang="en-US" sz="1800" dirty="0" err="1"/>
              <a:t>signedness</a:t>
            </a:r>
            <a:r>
              <a:rPr lang="en-US" sz="1800" dirty="0"/>
              <a:t> that is no wider than the underlying type of the expression. </a:t>
            </a:r>
            <a:endParaRPr lang="en-US" sz="1800" dirty="0"/>
          </a:p>
          <a:p>
            <a:pPr marL="0" indent="0">
              <a:buFont typeface="Wingdings" panose="05000000000000000000" pitchFamily="2" charset="2"/>
              <a:buNone/>
              <a:defRPr/>
            </a:pPr>
            <a:endParaRPr lang="en-US" sz="1800" dirty="0"/>
          </a:p>
          <a:p>
            <a:pPr marL="0" indent="0">
              <a:buFont typeface="Wingdings" panose="05000000000000000000" pitchFamily="2" charset="2"/>
              <a:buNone/>
              <a:defRPr/>
            </a:pPr>
            <a:r>
              <a:rPr lang="en-US" sz="1800" b="1" dirty="0"/>
              <a:t>Rule 10.4 (required): </a:t>
            </a:r>
            <a:r>
              <a:rPr lang="en-US" sz="1800" dirty="0"/>
              <a:t>The value of a complex expression of floating type shall only be cast to a floating type that is narrower or of the same size.</a:t>
            </a:r>
            <a:endParaRPr lang="en-US" sz="1800" dirty="0"/>
          </a:p>
        </p:txBody>
      </p:sp>
      <p:sp>
        <p:nvSpPr>
          <p:cNvPr id="3789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7AD61802-CB18-4D34-81D0-FE07C07CA202}" type="slidenum">
              <a:rPr lang="en-US" altLang="en-US" sz="1400"/>
            </a:fld>
            <a:endParaRPr lang="en-US" altLang="en-US" sz="1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a:t>Arithmetic type conversions</a:t>
            </a:r>
            <a:br>
              <a:rPr lang="en-US" altLang="en-US"/>
            </a:br>
            <a:r>
              <a:rPr lang="en-US" altLang="en-US"/>
              <a:t>Rules…</a:t>
            </a:r>
            <a:endParaRPr lang="en-US" altLang="en-US"/>
          </a:p>
        </p:txBody>
      </p:sp>
      <p:sp>
        <p:nvSpPr>
          <p:cNvPr id="38915" name="Content Placeholder 2"/>
          <p:cNvSpPr>
            <a:spLocks noGrp="1"/>
          </p:cNvSpPr>
          <p:nvPr>
            <p:ph idx="1"/>
          </p:nvPr>
        </p:nvSpPr>
        <p:spPr>
          <a:xfrm>
            <a:off x="914400" y="1600200"/>
            <a:ext cx="7010400" cy="4648200"/>
          </a:xfrm>
        </p:spPr>
        <p:txBody>
          <a:bodyPr/>
          <a:lstStyle/>
          <a:p>
            <a:pPr marL="0" indent="0">
              <a:buFont typeface="Wingdings" panose="05000000000000000000" pitchFamily="2" charset="2"/>
              <a:buNone/>
            </a:pPr>
            <a:r>
              <a:rPr lang="en-US" altLang="en-US" sz="1800" b="1"/>
              <a:t>Rule 10.5 (required): If </a:t>
            </a:r>
            <a:r>
              <a:rPr lang="en-US" altLang="en-US" sz="1800"/>
              <a:t>the bitwise operators ~ and &lt;&lt; are applied to an operand of underlying type unsigned char or unsigned short, the result shall be immediately cast to the underlying type of the operand.</a:t>
            </a:r>
            <a:endParaRPr lang="en-US" altLang="en-US" sz="1800"/>
          </a:p>
          <a:p>
            <a:pPr marL="0" indent="0">
              <a:buFont typeface="Wingdings" panose="05000000000000000000" pitchFamily="2" charset="2"/>
              <a:buNone/>
            </a:pPr>
            <a:r>
              <a:rPr lang="en-US" altLang="en-US" sz="1800"/>
              <a:t>When these operators (~ and &lt;&lt;) are applied to small integer types (unsigned char or unsigned short), the operations are preceded by integral promotion, and the result may contain high order bits which have not been anticipated. </a:t>
            </a:r>
            <a:endParaRPr lang="en-US" altLang="en-US" sz="1800"/>
          </a:p>
        </p:txBody>
      </p:sp>
      <p:sp>
        <p:nvSpPr>
          <p:cNvPr id="38916"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00E68A59-2DF2-4B2E-826A-1A44E01CFFA7}" type="slidenum">
              <a:rPr lang="en-US" altLang="en-US" sz="1400"/>
            </a:fld>
            <a:endParaRPr lang="en-US" altLang="en-US" sz="1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a:t>Arithmetic type conversions</a:t>
            </a:r>
            <a:br>
              <a:rPr lang="en-US" altLang="en-US"/>
            </a:br>
            <a:r>
              <a:rPr lang="en-US" altLang="en-US"/>
              <a:t>Rules…</a:t>
            </a:r>
            <a:endParaRPr lang="en-US" altLang="en-US"/>
          </a:p>
        </p:txBody>
      </p:sp>
      <p:sp>
        <p:nvSpPr>
          <p:cNvPr id="39939" name="Content Placeholder 2"/>
          <p:cNvSpPr>
            <a:spLocks noGrp="1"/>
          </p:cNvSpPr>
          <p:nvPr>
            <p:ph idx="1"/>
          </p:nvPr>
        </p:nvSpPr>
        <p:spPr>
          <a:xfrm>
            <a:off x="609600" y="1295400"/>
            <a:ext cx="8077200" cy="5105400"/>
          </a:xfrm>
        </p:spPr>
        <p:txBody>
          <a:bodyPr/>
          <a:lstStyle/>
          <a:p>
            <a:pPr marL="0" indent="0">
              <a:buFont typeface="Wingdings" panose="05000000000000000000" pitchFamily="2" charset="2"/>
              <a:buNone/>
            </a:pPr>
            <a:r>
              <a:rPr lang="en-US" altLang="en-US" sz="1800" b="1" i="1">
                <a:solidFill>
                  <a:srgbClr val="7030A0"/>
                </a:solidFill>
              </a:rPr>
              <a:t>For example:</a:t>
            </a:r>
            <a:endParaRPr lang="en-US" altLang="en-US" sz="1800" b="1" i="1">
              <a:solidFill>
                <a:srgbClr val="7030A0"/>
              </a:solidFill>
            </a:endParaRPr>
          </a:p>
          <a:p>
            <a:pPr marL="0" indent="0">
              <a:buFont typeface="Wingdings" panose="05000000000000000000" pitchFamily="2" charset="2"/>
              <a:buNone/>
            </a:pPr>
            <a:r>
              <a:rPr lang="en-US" altLang="en-US" sz="1800" i="1">
                <a:solidFill>
                  <a:srgbClr val="7030A0"/>
                </a:solidFill>
              </a:rPr>
              <a:t>uint8_t port = 0x5aU;</a:t>
            </a:r>
            <a:endParaRPr lang="en-US" altLang="en-US" sz="1800" i="1">
              <a:solidFill>
                <a:srgbClr val="7030A0"/>
              </a:solidFill>
            </a:endParaRPr>
          </a:p>
          <a:p>
            <a:pPr marL="0" indent="0">
              <a:buFont typeface="Wingdings" panose="05000000000000000000" pitchFamily="2" charset="2"/>
              <a:buNone/>
            </a:pPr>
            <a:r>
              <a:rPr lang="en-US" altLang="en-US" sz="1800" i="1">
                <a:solidFill>
                  <a:srgbClr val="7030A0"/>
                </a:solidFill>
              </a:rPr>
              <a:t>uint8_t result_8;</a:t>
            </a:r>
            <a:endParaRPr lang="en-US" altLang="en-US" sz="1800" i="1">
              <a:solidFill>
                <a:srgbClr val="7030A0"/>
              </a:solidFill>
            </a:endParaRPr>
          </a:p>
          <a:p>
            <a:pPr marL="0" indent="0">
              <a:buFont typeface="Wingdings" panose="05000000000000000000" pitchFamily="2" charset="2"/>
              <a:buNone/>
            </a:pPr>
            <a:r>
              <a:rPr lang="en-US" altLang="en-US" sz="1800" i="1">
                <a:solidFill>
                  <a:srgbClr val="7030A0"/>
                </a:solidFill>
              </a:rPr>
              <a:t>uint16_t result_16;</a:t>
            </a:r>
            <a:endParaRPr lang="en-US" altLang="en-US" sz="1800" i="1">
              <a:solidFill>
                <a:srgbClr val="7030A0"/>
              </a:solidFill>
            </a:endParaRPr>
          </a:p>
          <a:p>
            <a:pPr marL="0" indent="0">
              <a:buFont typeface="Wingdings" panose="05000000000000000000" pitchFamily="2" charset="2"/>
              <a:buNone/>
            </a:pPr>
            <a:r>
              <a:rPr lang="en-US" altLang="en-US" sz="1800" i="1">
                <a:solidFill>
                  <a:srgbClr val="7030A0"/>
                </a:solidFill>
              </a:rPr>
              <a:t>uint16_t mode;</a:t>
            </a:r>
            <a:endParaRPr lang="en-US" altLang="en-US" sz="1800" i="1">
              <a:solidFill>
                <a:srgbClr val="7030A0"/>
              </a:solidFill>
            </a:endParaRPr>
          </a:p>
          <a:p>
            <a:pPr marL="0" indent="0">
              <a:buFont typeface="Wingdings" panose="05000000000000000000" pitchFamily="2" charset="2"/>
              <a:buNone/>
            </a:pPr>
            <a:r>
              <a:rPr lang="en-US" altLang="en-US" sz="1800" i="1">
                <a:solidFill>
                  <a:srgbClr val="FF0000"/>
                </a:solidFill>
              </a:rPr>
              <a:t>result_8 = (~port) &gt;&gt; 4; /* not compliant */</a:t>
            </a:r>
            <a:endParaRPr lang="en-US" altLang="en-US" sz="1800" i="1">
              <a:solidFill>
                <a:srgbClr val="FF0000"/>
              </a:solidFill>
            </a:endParaRPr>
          </a:p>
          <a:p>
            <a:pPr marL="0" indent="0">
              <a:buFont typeface="Wingdings" panose="05000000000000000000" pitchFamily="2" charset="2"/>
              <a:buNone/>
            </a:pPr>
            <a:r>
              <a:rPr lang="en-US" altLang="en-US" sz="1800" i="1">
                <a:solidFill>
                  <a:srgbClr val="7030A0"/>
                </a:solidFill>
              </a:rPr>
              <a:t>~port is 0xffa5 on a 16-bit machine but 0xffffffa5 on a 32-bit machine. In either case, the value of result is 0xfa, but 0x0a may have been expected. This danger is avoided by inclusion of the cast as shown below:</a:t>
            </a:r>
            <a:endParaRPr lang="en-US" altLang="en-US" sz="1800" i="1">
              <a:solidFill>
                <a:srgbClr val="7030A0"/>
              </a:solidFill>
            </a:endParaRPr>
          </a:p>
          <a:p>
            <a:pPr marL="0" indent="0">
              <a:buFont typeface="Wingdings" panose="05000000000000000000" pitchFamily="2" charset="2"/>
              <a:buNone/>
            </a:pPr>
            <a:r>
              <a:rPr lang="en-US" altLang="en-US" sz="1800" b="1" i="1">
                <a:solidFill>
                  <a:srgbClr val="7030A0"/>
                </a:solidFill>
              </a:rPr>
              <a:t>result_8 = ((uint8_t)(~port)) &gt;&gt; 4 ; /* compliant */</a:t>
            </a:r>
            <a:endParaRPr lang="en-US" altLang="en-US" sz="1800" b="1" i="1">
              <a:solidFill>
                <a:srgbClr val="7030A0"/>
              </a:solidFill>
            </a:endParaRPr>
          </a:p>
          <a:p>
            <a:pPr marL="0" indent="0">
              <a:buFont typeface="Wingdings" panose="05000000000000000000" pitchFamily="2" charset="2"/>
              <a:buNone/>
            </a:pPr>
            <a:r>
              <a:rPr lang="en-US" altLang="en-US" sz="1800" b="1" i="1">
                <a:solidFill>
                  <a:srgbClr val="7030A0"/>
                </a:solidFill>
              </a:rPr>
              <a:t> result_16 = ((uint16_t)(~(uint16_t)port)) &gt;&gt; 4 ; /* compliant */</a:t>
            </a:r>
            <a:endParaRPr lang="en-US" altLang="en-US" sz="1800" b="1" i="1">
              <a:solidFill>
                <a:srgbClr val="7030A0"/>
              </a:solidFill>
            </a:endParaRPr>
          </a:p>
          <a:p>
            <a:pPr marL="0" indent="0">
              <a:buFont typeface="Wingdings" panose="05000000000000000000" pitchFamily="2" charset="2"/>
              <a:buNone/>
            </a:pPr>
            <a:endParaRPr lang="en-US" altLang="en-US" sz="1400" i="1"/>
          </a:p>
        </p:txBody>
      </p:sp>
      <p:sp>
        <p:nvSpPr>
          <p:cNvPr id="39940"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BCA95DBB-881D-404C-AF0B-B8E83C4ECF24}" type="slidenum">
              <a:rPr lang="en-US" altLang="en-US" sz="1400"/>
            </a:fld>
            <a:endParaRPr lang="en-US" altLang="en-US" sz="1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a:t>Arithmetic type conversions</a:t>
            </a:r>
            <a:br>
              <a:rPr lang="en-US" altLang="en-US"/>
            </a:br>
            <a:r>
              <a:rPr lang="en-US" altLang="en-US"/>
              <a:t>Rules…</a:t>
            </a:r>
            <a:endParaRPr lang="en-US" altLang="en-US"/>
          </a:p>
        </p:txBody>
      </p:sp>
      <p:sp>
        <p:nvSpPr>
          <p:cNvPr id="40963" name="Content Placeholder 2"/>
          <p:cNvSpPr>
            <a:spLocks noGrp="1"/>
          </p:cNvSpPr>
          <p:nvPr>
            <p:ph idx="1"/>
          </p:nvPr>
        </p:nvSpPr>
        <p:spPr>
          <a:xfrm>
            <a:off x="914400" y="1600200"/>
            <a:ext cx="6553200" cy="4648200"/>
          </a:xfrm>
        </p:spPr>
        <p:txBody>
          <a:bodyPr/>
          <a:lstStyle/>
          <a:p>
            <a:pPr marL="0" indent="0">
              <a:buFont typeface="Wingdings" panose="05000000000000000000" pitchFamily="2" charset="2"/>
              <a:buNone/>
            </a:pPr>
            <a:r>
              <a:rPr lang="en-US" altLang="en-US" b="1" i="1"/>
              <a:t>Rule 10.6 (required): </a:t>
            </a:r>
            <a:endParaRPr lang="en-US" altLang="en-US" b="1" i="1"/>
          </a:p>
          <a:p>
            <a:pPr marL="0" indent="0">
              <a:buFont typeface="Wingdings" panose="05000000000000000000" pitchFamily="2" charset="2"/>
              <a:buNone/>
            </a:pPr>
            <a:r>
              <a:rPr lang="en-US" altLang="en-US" sz="1800" i="1"/>
              <a:t>A “U” suffix shall be applied to all constants of unsigned type.</a:t>
            </a:r>
            <a:endParaRPr lang="en-US" altLang="en-US" sz="1800" i="1"/>
          </a:p>
          <a:p>
            <a:pPr marL="0" indent="0">
              <a:buFont typeface="Wingdings" panose="05000000000000000000" pitchFamily="2" charset="2"/>
              <a:buNone/>
            </a:pPr>
            <a:r>
              <a:rPr lang="en-US" altLang="en-US" sz="1800"/>
              <a:t>Any value with a “U” suffix is of unsigned type.</a:t>
            </a:r>
            <a:endParaRPr lang="en-US" altLang="en-US" sz="1800"/>
          </a:p>
          <a:p>
            <a:pPr marL="0" indent="0">
              <a:buFont typeface="Wingdings" panose="05000000000000000000" pitchFamily="2" charset="2"/>
              <a:buNone/>
            </a:pPr>
            <a:endParaRPr lang="en-US" altLang="en-US" sz="1800" i="1"/>
          </a:p>
          <a:p>
            <a:pPr marL="0" indent="0">
              <a:buFont typeface="Wingdings" panose="05000000000000000000" pitchFamily="2" charset="2"/>
              <a:buNone/>
            </a:pPr>
            <a:r>
              <a:rPr lang="en-US" altLang="en-US" sz="1800" i="1"/>
              <a:t>For example :</a:t>
            </a:r>
            <a:endParaRPr lang="en-US" altLang="en-US" sz="1800" i="1"/>
          </a:p>
          <a:p>
            <a:pPr marL="0" indent="0">
              <a:buFont typeface="Wingdings" panose="05000000000000000000" pitchFamily="2" charset="2"/>
              <a:buNone/>
            </a:pPr>
            <a:r>
              <a:rPr lang="en-US" altLang="en-US" sz="1800" b="1">
                <a:solidFill>
                  <a:srgbClr val="7030A0"/>
                </a:solidFill>
              </a:rPr>
              <a:t>uint8_t port = 0x5aU;</a:t>
            </a:r>
            <a:endParaRPr lang="en-US" altLang="en-US" sz="1800" b="1">
              <a:solidFill>
                <a:srgbClr val="7030A0"/>
              </a:solidFill>
            </a:endParaRPr>
          </a:p>
          <a:p>
            <a:pPr marL="0" indent="0">
              <a:buFont typeface="Wingdings" panose="05000000000000000000" pitchFamily="2" charset="2"/>
              <a:buNone/>
            </a:pPr>
            <a:endParaRPr lang="en-US" altLang="en-US" i="1"/>
          </a:p>
        </p:txBody>
      </p:sp>
      <p:sp>
        <p:nvSpPr>
          <p:cNvPr id="4096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40155052-0EE8-47FB-B8DE-09BC2291EFB8}" type="slidenum">
              <a:rPr lang="en-US" altLang="en-US" sz="1400"/>
            </a:fld>
            <a:endParaRPr lang="en-US" altLang="en-US" sz="1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a:t>Pointer type conversions</a:t>
            </a:r>
            <a:br>
              <a:rPr lang="en-US" altLang="en-US"/>
            </a:br>
            <a:r>
              <a:rPr lang="en-US" altLang="en-US"/>
              <a:t>Rules</a:t>
            </a:r>
            <a:endParaRPr lang="en-US" altLang="en-US"/>
          </a:p>
        </p:txBody>
      </p:sp>
      <p:sp>
        <p:nvSpPr>
          <p:cNvPr id="3" name="Content Placeholder 2"/>
          <p:cNvSpPr>
            <a:spLocks noGrp="1"/>
          </p:cNvSpPr>
          <p:nvPr>
            <p:ph idx="1"/>
          </p:nvPr>
        </p:nvSpPr>
        <p:spPr>
          <a:xfrm>
            <a:off x="838200" y="1600200"/>
            <a:ext cx="7010400" cy="4648200"/>
          </a:xfrm>
        </p:spPr>
        <p:txBody>
          <a:bodyPr/>
          <a:lstStyle/>
          <a:p>
            <a:pPr>
              <a:defRPr/>
            </a:pPr>
            <a:r>
              <a:rPr lang="en-US" b="1" dirty="0">
                <a:solidFill>
                  <a:srgbClr val="7030A0"/>
                </a:solidFill>
              </a:rPr>
              <a:t>Pointer type conversions</a:t>
            </a:r>
            <a:endParaRPr lang="en-US" b="1" dirty="0">
              <a:solidFill>
                <a:srgbClr val="7030A0"/>
              </a:solidFill>
            </a:endParaRPr>
          </a:p>
          <a:p>
            <a:pPr marL="0" indent="0">
              <a:buFont typeface="Wingdings" panose="05000000000000000000" pitchFamily="2" charset="2"/>
              <a:buNone/>
              <a:defRPr/>
            </a:pPr>
            <a:r>
              <a:rPr lang="en-US" sz="1800" dirty="0"/>
              <a:t>Pointer types can be classified as follows: </a:t>
            </a:r>
            <a:endParaRPr lang="en-US" sz="1800" dirty="0"/>
          </a:p>
          <a:p>
            <a:pPr marL="0" indent="0">
              <a:buFont typeface="Wingdings" panose="05000000000000000000" pitchFamily="2" charset="2"/>
              <a:buNone/>
              <a:defRPr/>
            </a:pPr>
            <a:r>
              <a:rPr lang="en-US" sz="1800" dirty="0"/>
              <a:t>• Pointer to object </a:t>
            </a:r>
            <a:endParaRPr lang="en-US" sz="1800" dirty="0"/>
          </a:p>
          <a:p>
            <a:pPr marL="0" indent="0">
              <a:buFont typeface="Wingdings" panose="05000000000000000000" pitchFamily="2" charset="2"/>
              <a:buNone/>
              <a:defRPr/>
            </a:pPr>
            <a:r>
              <a:rPr lang="en-US" sz="1800" dirty="0"/>
              <a:t>• Pointer to function </a:t>
            </a:r>
            <a:endParaRPr lang="en-US" sz="1800" dirty="0"/>
          </a:p>
          <a:p>
            <a:pPr marL="0" indent="0">
              <a:buFont typeface="Wingdings" panose="05000000000000000000" pitchFamily="2" charset="2"/>
              <a:buNone/>
              <a:defRPr/>
            </a:pPr>
            <a:r>
              <a:rPr lang="en-US" sz="1800" dirty="0"/>
              <a:t>• Pointer to void </a:t>
            </a:r>
            <a:endParaRPr lang="en-US" sz="1800" dirty="0"/>
          </a:p>
          <a:p>
            <a:pPr marL="0" indent="0">
              <a:buFont typeface="Wingdings" panose="05000000000000000000" pitchFamily="2" charset="2"/>
              <a:buNone/>
              <a:defRPr/>
            </a:pPr>
            <a:r>
              <a:rPr lang="en-US" sz="1800" dirty="0"/>
              <a:t>• The null pointer constant (the value 0 cast to type void *)</a:t>
            </a:r>
            <a:endParaRPr lang="en-US" sz="1800" dirty="0"/>
          </a:p>
        </p:txBody>
      </p:sp>
      <p:sp>
        <p:nvSpPr>
          <p:cNvPr id="4198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25FC4591-37BF-4806-B3C4-F7AAFF5793F4}" type="slidenum">
              <a:rPr lang="en-US" altLang="en-US" sz="1400"/>
            </a:fld>
            <a:endParaRPr lang="en-US" altLang="en-US" sz="1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a:t>Pointer type conversions</a:t>
            </a:r>
            <a:br>
              <a:rPr lang="en-US" altLang="en-US"/>
            </a:br>
            <a:r>
              <a:rPr lang="en-US" altLang="en-US"/>
              <a:t>Rules…</a:t>
            </a:r>
            <a:endParaRPr lang="en-US" altLang="en-US"/>
          </a:p>
        </p:txBody>
      </p:sp>
      <p:sp>
        <p:nvSpPr>
          <p:cNvPr id="3" name="Content Placeholder 2"/>
          <p:cNvSpPr>
            <a:spLocks noGrp="1"/>
          </p:cNvSpPr>
          <p:nvPr>
            <p:ph idx="1"/>
          </p:nvPr>
        </p:nvSpPr>
        <p:spPr>
          <a:xfrm>
            <a:off x="914400" y="1600200"/>
            <a:ext cx="7010400" cy="4648200"/>
          </a:xfrm>
        </p:spPr>
        <p:txBody>
          <a:bodyPr/>
          <a:lstStyle/>
          <a:p>
            <a:pPr>
              <a:defRPr/>
            </a:pPr>
            <a:r>
              <a:rPr lang="en-US" b="1" dirty="0">
                <a:solidFill>
                  <a:srgbClr val="7030A0"/>
                </a:solidFill>
              </a:rPr>
              <a:t>Pointer type conversions</a:t>
            </a:r>
            <a:endParaRPr lang="en-US" b="1" dirty="0">
              <a:solidFill>
                <a:srgbClr val="7030A0"/>
              </a:solidFill>
            </a:endParaRPr>
          </a:p>
          <a:p>
            <a:pPr marL="0" indent="0">
              <a:buFont typeface="Wingdings" panose="05000000000000000000" pitchFamily="2" charset="2"/>
              <a:buNone/>
              <a:defRPr/>
            </a:pPr>
            <a:r>
              <a:rPr lang="en-US" sz="1800" b="1" dirty="0"/>
              <a:t>Rule 11.1 (required): </a:t>
            </a:r>
            <a:r>
              <a:rPr lang="en-US" sz="1800" dirty="0"/>
              <a:t>Conversions shall not be performed between a pointer to a function and any type other than an integral type.</a:t>
            </a:r>
            <a:endParaRPr lang="en-US" sz="1800" dirty="0"/>
          </a:p>
          <a:p>
            <a:pPr marL="0" indent="0">
              <a:buFont typeface="Wingdings" panose="05000000000000000000" pitchFamily="2" charset="2"/>
              <a:buNone/>
              <a:defRPr/>
            </a:pPr>
            <a:endParaRPr lang="en-US" sz="1800" dirty="0"/>
          </a:p>
          <a:p>
            <a:pPr marL="0" indent="0">
              <a:buFont typeface="Wingdings" panose="05000000000000000000" pitchFamily="2" charset="2"/>
              <a:buNone/>
              <a:defRPr/>
            </a:pPr>
            <a:r>
              <a:rPr lang="en-US" sz="1800" dirty="0"/>
              <a:t>Conversion of a function pointer to a different type of pointer results in undefined </a:t>
            </a:r>
            <a:r>
              <a:rPr lang="en-US" sz="1800" dirty="0" err="1"/>
              <a:t>behaviour</a:t>
            </a:r>
            <a:r>
              <a:rPr lang="en-US" sz="1800" dirty="0"/>
              <a:t>. </a:t>
            </a:r>
            <a:endParaRPr lang="en-US" sz="1800" dirty="0"/>
          </a:p>
        </p:txBody>
      </p:sp>
      <p:sp>
        <p:nvSpPr>
          <p:cNvPr id="4301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4733E8C8-9B6E-4A9A-AE0C-7C46A199C18C}" type="slidenum">
              <a:rPr lang="en-US" altLang="en-US" sz="1400"/>
            </a:fld>
            <a:endParaRPr lang="en-US" altLang="en-US" sz="1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a:t>Pointer type conversions</a:t>
            </a:r>
            <a:br>
              <a:rPr lang="en-US" altLang="en-US"/>
            </a:br>
            <a:r>
              <a:rPr lang="en-US" altLang="en-US"/>
              <a:t>Rules…</a:t>
            </a:r>
            <a:endParaRPr lang="en-US" altLang="en-US"/>
          </a:p>
        </p:txBody>
      </p:sp>
      <p:sp>
        <p:nvSpPr>
          <p:cNvPr id="3" name="Content Placeholder 2"/>
          <p:cNvSpPr>
            <a:spLocks noGrp="1"/>
          </p:cNvSpPr>
          <p:nvPr>
            <p:ph idx="1"/>
          </p:nvPr>
        </p:nvSpPr>
        <p:spPr>
          <a:xfrm>
            <a:off x="762000" y="1447800"/>
            <a:ext cx="7772400" cy="4800600"/>
          </a:xfrm>
        </p:spPr>
        <p:txBody>
          <a:bodyPr/>
          <a:lstStyle/>
          <a:p>
            <a:pPr marL="0" indent="0">
              <a:buFont typeface="Wingdings" panose="05000000000000000000" pitchFamily="2" charset="2"/>
              <a:buNone/>
              <a:defRPr/>
            </a:pPr>
            <a:r>
              <a:rPr lang="en-US" sz="1800" b="1" dirty="0"/>
              <a:t>Rule 11.2 (required): </a:t>
            </a:r>
            <a:r>
              <a:rPr lang="en-US" sz="1800" dirty="0"/>
              <a:t>Conversions shall not be performed between a pointer to object and any type other than an integral type, another pointer to object type or a pointer to void.</a:t>
            </a:r>
            <a:endParaRPr lang="en-US" sz="1800" dirty="0"/>
          </a:p>
          <a:p>
            <a:pPr marL="0" indent="0">
              <a:buFont typeface="Wingdings" panose="05000000000000000000" pitchFamily="2" charset="2"/>
              <a:buNone/>
              <a:defRPr/>
            </a:pPr>
            <a:endParaRPr lang="en-US" sz="1800" dirty="0"/>
          </a:p>
          <a:p>
            <a:pPr marL="0" indent="0">
              <a:buFont typeface="Wingdings" panose="05000000000000000000" pitchFamily="2" charset="2"/>
              <a:buNone/>
              <a:defRPr/>
            </a:pPr>
            <a:r>
              <a:rPr lang="en-US" sz="1800" dirty="0"/>
              <a:t>Such conversions are undefined. This rule means that an object pointer can be converted to or from: </a:t>
            </a:r>
            <a:endParaRPr lang="en-US" sz="1800" dirty="0"/>
          </a:p>
          <a:p>
            <a:pPr>
              <a:buFont typeface="Wingdings" panose="05000000000000000000" pitchFamily="2" charset="2"/>
              <a:buAutoNum type="alphaLcParenBoth"/>
              <a:defRPr/>
            </a:pPr>
            <a:r>
              <a:rPr lang="en-US" sz="1800" dirty="0"/>
              <a:t>An integral type; </a:t>
            </a:r>
            <a:endParaRPr lang="en-US" sz="1800" dirty="0"/>
          </a:p>
          <a:p>
            <a:pPr>
              <a:buFont typeface="Wingdings" panose="05000000000000000000" pitchFamily="2" charset="2"/>
              <a:buAutoNum type="alphaLcParenBoth"/>
              <a:defRPr/>
            </a:pPr>
            <a:r>
              <a:rPr lang="en-US" sz="1800" dirty="0"/>
              <a:t>Another pointer to object type; </a:t>
            </a:r>
            <a:endParaRPr lang="en-US" sz="1800" dirty="0"/>
          </a:p>
          <a:p>
            <a:pPr>
              <a:buFont typeface="Wingdings" panose="05000000000000000000" pitchFamily="2" charset="2"/>
              <a:buAutoNum type="alphaLcParenBoth"/>
              <a:defRPr/>
            </a:pPr>
            <a:r>
              <a:rPr lang="en-US" sz="1800" dirty="0"/>
              <a:t>A pointer to void. </a:t>
            </a:r>
            <a:endParaRPr lang="en-US" sz="1800" dirty="0"/>
          </a:p>
          <a:p>
            <a:pPr marL="0" indent="0">
              <a:buFont typeface="Wingdings" panose="05000000000000000000" pitchFamily="2" charset="2"/>
              <a:buNone/>
              <a:defRPr/>
            </a:pPr>
            <a:endParaRPr lang="en-US" sz="1800" dirty="0"/>
          </a:p>
          <a:p>
            <a:pPr marL="0" indent="0">
              <a:buFont typeface="Wingdings" panose="05000000000000000000" pitchFamily="2" charset="2"/>
              <a:buNone/>
              <a:defRPr/>
            </a:pPr>
            <a:r>
              <a:rPr lang="en-US" sz="1800" dirty="0"/>
              <a:t>No other conversions involving object pointers are permitted.</a:t>
            </a:r>
            <a:endParaRPr lang="en-US" sz="1800" dirty="0"/>
          </a:p>
        </p:txBody>
      </p:sp>
      <p:sp>
        <p:nvSpPr>
          <p:cNvPr id="44036"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2271446B-BEA0-4210-B6AC-9706CBD23021}" type="slidenum">
              <a:rPr lang="en-US" altLang="en-US" sz="1400"/>
            </a:fld>
            <a:endParaRPr lang="en-US"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D9359A7C-9421-4EB4-AA8C-9C8D3B2A7EA7}" type="slidenum">
              <a:rPr lang="en-US" altLang="en-US" sz="1400"/>
            </a:fld>
            <a:endParaRPr lang="en-US" altLang="en-US" sz="1400"/>
          </a:p>
        </p:txBody>
      </p:sp>
      <p:sp>
        <p:nvSpPr>
          <p:cNvPr id="8195" name="Rectangle 2"/>
          <p:cNvSpPr>
            <a:spLocks noGrp="1" noChangeArrowheads="1"/>
          </p:cNvSpPr>
          <p:nvPr>
            <p:ph type="title"/>
          </p:nvPr>
        </p:nvSpPr>
        <p:spPr>
          <a:xfrm>
            <a:off x="381000" y="152400"/>
            <a:ext cx="7772400" cy="792163"/>
          </a:xfrm>
          <a:noFill/>
        </p:spPr>
        <p:txBody>
          <a:bodyPr/>
          <a:lstStyle/>
          <a:p>
            <a:r>
              <a:rPr lang="en-US" altLang="en-US"/>
              <a:t>Why Use MISRA Standards?</a:t>
            </a:r>
            <a:endParaRPr lang="en-US" altLang="en-US"/>
          </a:p>
        </p:txBody>
      </p:sp>
      <p:sp>
        <p:nvSpPr>
          <p:cNvPr id="77827" name="Rectangle 3"/>
          <p:cNvSpPr>
            <a:spLocks noGrp="1" noChangeArrowheads="1"/>
          </p:cNvSpPr>
          <p:nvPr>
            <p:ph type="body" idx="1"/>
          </p:nvPr>
        </p:nvSpPr>
        <p:spPr>
          <a:xfrm>
            <a:off x="381000" y="1828800"/>
            <a:ext cx="7772400" cy="3429000"/>
          </a:xfrm>
          <a:noFill/>
        </p:spPr>
        <p:txBody>
          <a:bodyPr/>
          <a:lstStyle/>
          <a:p>
            <a:pPr eaLnBrk="1" hangingPunct="1">
              <a:buClr>
                <a:srgbClr val="FFCC00"/>
              </a:buClr>
            </a:pPr>
            <a:r>
              <a:rPr lang="en-US" altLang="en-US" sz="1800"/>
              <a:t>We have </a:t>
            </a:r>
            <a:r>
              <a:rPr lang="en-US" altLang="en-US" sz="1800" b="1">
                <a:solidFill>
                  <a:srgbClr val="FF0000"/>
                </a:solidFill>
              </a:rPr>
              <a:t>122</a:t>
            </a:r>
            <a:r>
              <a:rPr lang="en-US" altLang="en-US" sz="1800"/>
              <a:t> mandatory and </a:t>
            </a:r>
            <a:r>
              <a:rPr lang="en-US" altLang="en-US" sz="1800" b="1">
                <a:solidFill>
                  <a:srgbClr val="FF0000"/>
                </a:solidFill>
              </a:rPr>
              <a:t>20</a:t>
            </a:r>
            <a:r>
              <a:rPr lang="en-US" altLang="en-US" sz="1800"/>
              <a:t> advisory rules.</a:t>
            </a:r>
            <a:endParaRPr lang="en-US" altLang="en-US" sz="1800"/>
          </a:p>
          <a:p>
            <a:pPr eaLnBrk="1" hangingPunct="1">
              <a:buClr>
                <a:srgbClr val="FFCC00"/>
              </a:buClr>
            </a:pPr>
            <a:r>
              <a:rPr lang="en-US" altLang="en-US" sz="1800"/>
              <a:t>The MISRA C coding standard was originally written for the automotive embedded software industry.</a:t>
            </a:r>
            <a:endParaRPr lang="en-US" altLang="en-US" sz="1800"/>
          </a:p>
          <a:p>
            <a:pPr eaLnBrk="1" hangingPunct="1">
              <a:buClr>
                <a:srgbClr val="FFCC00"/>
              </a:buClr>
            </a:pPr>
            <a:r>
              <a:rPr lang="en-US" altLang="en-US" sz="1800"/>
              <a:t>But today, MISRA standards for C and C++ are widely used by embedded industries — including aerospace and defense, telecommunications, medical devices, and rail.</a:t>
            </a:r>
            <a:endParaRPr lang="en-US" altLang="en-US" sz="1800"/>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500" fill="hold"/>
                                        <p:tgtEl>
                                          <p:spTgt spid="778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82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7827">
                                            <p:txEl>
                                              <p:pRg st="1" end="1"/>
                                            </p:txEl>
                                          </p:spTgt>
                                        </p:tgtEl>
                                        <p:attrNameLst>
                                          <p:attrName>style.visibility</p:attrName>
                                        </p:attrNameLst>
                                      </p:cBhvr>
                                      <p:to>
                                        <p:strVal val="visible"/>
                                      </p:to>
                                    </p:set>
                                    <p:anim calcmode="lin" valueType="num">
                                      <p:cBhvr additive="base">
                                        <p:cTn id="13" dur="500" fill="hold"/>
                                        <p:tgtEl>
                                          <p:spTgt spid="778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782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7827">
                                            <p:txEl>
                                              <p:pRg st="2" end="2"/>
                                            </p:txEl>
                                          </p:spTgt>
                                        </p:tgtEl>
                                        <p:attrNameLst>
                                          <p:attrName>style.visibility</p:attrName>
                                        </p:attrNameLst>
                                      </p:cBhvr>
                                      <p:to>
                                        <p:strVal val="visible"/>
                                      </p:to>
                                    </p:set>
                                    <p:anim calcmode="lin" valueType="num">
                                      <p:cBhvr additive="base">
                                        <p:cTn id="19" dur="500" fill="hold"/>
                                        <p:tgtEl>
                                          <p:spTgt spid="778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782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ldLvl="5" autoUpdateAnimBg="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a:t>Pointer type conversions</a:t>
            </a:r>
            <a:br>
              <a:rPr lang="en-US" altLang="en-US"/>
            </a:br>
            <a:r>
              <a:rPr lang="en-US" altLang="en-US"/>
              <a:t>Rules…</a:t>
            </a:r>
            <a:endParaRPr lang="en-US" altLang="en-US"/>
          </a:p>
        </p:txBody>
      </p:sp>
      <p:sp>
        <p:nvSpPr>
          <p:cNvPr id="45059" name="Content Placeholder 2"/>
          <p:cNvSpPr>
            <a:spLocks noGrp="1"/>
          </p:cNvSpPr>
          <p:nvPr>
            <p:ph idx="1"/>
          </p:nvPr>
        </p:nvSpPr>
        <p:spPr>
          <a:xfrm>
            <a:off x="914400" y="1600200"/>
            <a:ext cx="7010400" cy="4648200"/>
          </a:xfrm>
        </p:spPr>
        <p:txBody>
          <a:bodyPr/>
          <a:lstStyle/>
          <a:p>
            <a:pPr marL="0" indent="0">
              <a:buFont typeface="Wingdings" panose="05000000000000000000" pitchFamily="2" charset="2"/>
              <a:buNone/>
            </a:pPr>
            <a:r>
              <a:rPr lang="en-US" altLang="en-US" sz="1800" b="1"/>
              <a:t>Rule 11.3 (advisory): </a:t>
            </a:r>
            <a:endParaRPr lang="en-US" altLang="en-US" sz="1800" b="1"/>
          </a:p>
          <a:p>
            <a:pPr marL="0" indent="0">
              <a:buFont typeface="Wingdings" panose="05000000000000000000" pitchFamily="2" charset="2"/>
              <a:buNone/>
            </a:pPr>
            <a:r>
              <a:rPr lang="en-US" altLang="en-US" sz="1800"/>
              <a:t>A cast should not be performed between a pointer type and an integral type.</a:t>
            </a:r>
            <a:endParaRPr lang="en-US" altLang="en-US" sz="1800"/>
          </a:p>
          <a:p>
            <a:pPr marL="0" indent="0">
              <a:buFont typeface="Wingdings" panose="05000000000000000000" pitchFamily="2" charset="2"/>
              <a:buNone/>
            </a:pPr>
            <a:endParaRPr lang="en-US" altLang="en-US" sz="1800"/>
          </a:p>
          <a:p>
            <a:pPr marL="0" indent="0">
              <a:buFont typeface="Wingdings" panose="05000000000000000000" pitchFamily="2" charset="2"/>
              <a:buNone/>
            </a:pPr>
            <a:r>
              <a:rPr lang="en-US" altLang="en-US" sz="1800"/>
              <a:t>Casting between a pointer and an integer type should be avoided where possible, but may be unavoidable when addressing memory mapped registers or other hardware specific features.</a:t>
            </a:r>
            <a:endParaRPr lang="en-US" altLang="en-US" sz="1800"/>
          </a:p>
        </p:txBody>
      </p:sp>
      <p:sp>
        <p:nvSpPr>
          <p:cNvPr id="45060"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5D4AC8A4-BF0C-47E9-B101-A53BA134753F}" type="slidenum">
              <a:rPr lang="en-US" altLang="en-US" sz="1400"/>
            </a:fld>
            <a:endParaRPr lang="en-US" altLang="en-US" sz="1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a:t>Pointer type conversions</a:t>
            </a:r>
            <a:br>
              <a:rPr lang="en-US" altLang="en-US"/>
            </a:br>
            <a:r>
              <a:rPr lang="en-US" altLang="en-US"/>
              <a:t>Rules…</a:t>
            </a:r>
            <a:endParaRPr lang="en-US" altLang="en-US"/>
          </a:p>
        </p:txBody>
      </p:sp>
      <p:sp>
        <p:nvSpPr>
          <p:cNvPr id="46083" name="Content Placeholder 2"/>
          <p:cNvSpPr>
            <a:spLocks noGrp="1"/>
          </p:cNvSpPr>
          <p:nvPr>
            <p:ph idx="1"/>
          </p:nvPr>
        </p:nvSpPr>
        <p:spPr>
          <a:xfrm>
            <a:off x="914400" y="1600200"/>
            <a:ext cx="7010400" cy="4648200"/>
          </a:xfrm>
        </p:spPr>
        <p:txBody>
          <a:bodyPr/>
          <a:lstStyle/>
          <a:p>
            <a:pPr marL="0" indent="0">
              <a:buFont typeface="Wingdings" panose="05000000000000000000" pitchFamily="2" charset="2"/>
              <a:buNone/>
            </a:pPr>
            <a:r>
              <a:rPr lang="en-US" altLang="en-US" sz="1800" b="1"/>
              <a:t>Rule 11.4 (advisory): </a:t>
            </a:r>
            <a:endParaRPr lang="en-US" altLang="en-US" sz="1800" b="1"/>
          </a:p>
          <a:p>
            <a:pPr marL="0" indent="0">
              <a:buFont typeface="Wingdings" panose="05000000000000000000" pitchFamily="2" charset="2"/>
              <a:buNone/>
            </a:pPr>
            <a:r>
              <a:rPr lang="en-US" altLang="en-US" sz="1800"/>
              <a:t>A cast should not be performed between a pointer to object type and a different pointer to object type. </a:t>
            </a:r>
            <a:endParaRPr lang="en-US" altLang="en-US" sz="1800"/>
          </a:p>
          <a:p>
            <a:pPr marL="0" indent="0">
              <a:buFont typeface="Wingdings" panose="05000000000000000000" pitchFamily="2" charset="2"/>
              <a:buNone/>
            </a:pPr>
            <a:r>
              <a:rPr lang="en-US" altLang="en-US" sz="1800"/>
              <a:t>Conversions of this type may be invalid if the new pointer type requires a stricter alignment.</a:t>
            </a:r>
            <a:endParaRPr lang="en-US" altLang="en-US" sz="1800"/>
          </a:p>
          <a:p>
            <a:pPr marL="0" indent="0">
              <a:buFont typeface="Wingdings" panose="05000000000000000000" pitchFamily="2" charset="2"/>
              <a:buNone/>
            </a:pPr>
            <a:r>
              <a:rPr lang="en-US" altLang="en-US" sz="1800" b="1">
                <a:solidFill>
                  <a:srgbClr val="7030A0"/>
                </a:solidFill>
              </a:rPr>
              <a:t> uint8_t * p1; </a:t>
            </a:r>
            <a:endParaRPr lang="en-US" altLang="en-US" sz="1800" b="1">
              <a:solidFill>
                <a:srgbClr val="7030A0"/>
              </a:solidFill>
            </a:endParaRPr>
          </a:p>
          <a:p>
            <a:pPr marL="0" indent="0">
              <a:buFont typeface="Wingdings" panose="05000000000000000000" pitchFamily="2" charset="2"/>
              <a:buNone/>
            </a:pPr>
            <a:r>
              <a:rPr lang="en-US" altLang="en-US" sz="1800" b="1">
                <a:solidFill>
                  <a:srgbClr val="7030A0"/>
                </a:solidFill>
              </a:rPr>
              <a:t>uint32_t * p2; </a:t>
            </a:r>
            <a:endParaRPr lang="en-US" altLang="en-US" sz="1800" b="1">
              <a:solidFill>
                <a:srgbClr val="7030A0"/>
              </a:solidFill>
            </a:endParaRPr>
          </a:p>
          <a:p>
            <a:pPr marL="0" indent="0">
              <a:buFont typeface="Wingdings" panose="05000000000000000000" pitchFamily="2" charset="2"/>
              <a:buNone/>
            </a:pPr>
            <a:r>
              <a:rPr lang="en-US" altLang="en-US" sz="1800" b="1">
                <a:solidFill>
                  <a:srgbClr val="FF0000"/>
                </a:solidFill>
              </a:rPr>
              <a:t>p2 = (uint32_t *)p1; /* Incompatible alignment ? */</a:t>
            </a:r>
            <a:endParaRPr lang="en-US" altLang="en-US" sz="1800" b="1">
              <a:solidFill>
                <a:srgbClr val="FF0000"/>
              </a:solidFill>
            </a:endParaRPr>
          </a:p>
        </p:txBody>
      </p:sp>
      <p:sp>
        <p:nvSpPr>
          <p:cNvPr id="4608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21AE68DB-F717-4B69-B6D4-BAD5CDA2BF40}" type="slidenum">
              <a:rPr lang="en-US" altLang="en-US" sz="1400"/>
            </a:fld>
            <a:endParaRPr lang="en-US" altLang="en-US" sz="1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a:t>Pointer type conversions</a:t>
            </a:r>
            <a:br>
              <a:rPr lang="en-US" altLang="en-US"/>
            </a:br>
            <a:r>
              <a:rPr lang="en-US" altLang="en-US"/>
              <a:t>Rules…</a:t>
            </a:r>
            <a:endParaRPr lang="en-US" altLang="en-US"/>
          </a:p>
        </p:txBody>
      </p:sp>
      <p:sp>
        <p:nvSpPr>
          <p:cNvPr id="47107" name="Content Placeholder 2"/>
          <p:cNvSpPr>
            <a:spLocks noGrp="1"/>
          </p:cNvSpPr>
          <p:nvPr>
            <p:ph idx="1"/>
          </p:nvPr>
        </p:nvSpPr>
        <p:spPr>
          <a:xfrm>
            <a:off x="914400" y="1600200"/>
            <a:ext cx="7467600" cy="4648200"/>
          </a:xfrm>
        </p:spPr>
        <p:txBody>
          <a:bodyPr/>
          <a:lstStyle/>
          <a:p>
            <a:pPr marL="0" indent="0">
              <a:buFont typeface="Wingdings" panose="05000000000000000000" pitchFamily="2" charset="2"/>
              <a:buNone/>
            </a:pPr>
            <a:r>
              <a:rPr lang="en-US" altLang="en-US" sz="1800" b="1"/>
              <a:t>Rule 11.5 (required): </a:t>
            </a:r>
            <a:endParaRPr lang="en-US" altLang="en-US" sz="1800" b="1"/>
          </a:p>
          <a:p>
            <a:pPr marL="0" indent="0">
              <a:buFont typeface="Wingdings" panose="05000000000000000000" pitchFamily="2" charset="2"/>
              <a:buNone/>
            </a:pPr>
            <a:r>
              <a:rPr lang="en-US" altLang="en-US" sz="1800"/>
              <a:t>A cast shall not be performed that removes any const or volatile qualification from the type addressed by a pointer.</a:t>
            </a:r>
            <a:endParaRPr lang="en-US" altLang="en-US" sz="1800"/>
          </a:p>
          <a:p>
            <a:pPr marL="0" indent="0">
              <a:buFont typeface="Wingdings" panose="05000000000000000000" pitchFamily="2" charset="2"/>
              <a:buNone/>
            </a:pPr>
            <a:r>
              <a:rPr lang="fr-FR" altLang="en-US" sz="1800" b="1" i="1">
                <a:solidFill>
                  <a:srgbClr val="7030A0"/>
                </a:solidFill>
              </a:rPr>
              <a:t>uint16_t x; </a:t>
            </a:r>
            <a:endParaRPr lang="fr-FR" altLang="en-US" sz="1800" b="1" i="1">
              <a:solidFill>
                <a:srgbClr val="7030A0"/>
              </a:solidFill>
            </a:endParaRPr>
          </a:p>
          <a:p>
            <a:pPr marL="0" indent="0">
              <a:buFont typeface="Wingdings" panose="05000000000000000000" pitchFamily="2" charset="2"/>
              <a:buNone/>
            </a:pPr>
            <a:r>
              <a:rPr lang="fr-FR" altLang="en-US" sz="1800" b="1" i="1">
                <a:solidFill>
                  <a:srgbClr val="7030A0"/>
                </a:solidFill>
              </a:rPr>
              <a:t>uint16_t * const cpi = &amp;x; /* const pointer */</a:t>
            </a:r>
            <a:endParaRPr lang="en-US" altLang="en-US" sz="1800" b="1" i="1">
              <a:solidFill>
                <a:srgbClr val="7030A0"/>
              </a:solidFill>
            </a:endParaRPr>
          </a:p>
          <a:p>
            <a:pPr marL="0" indent="0">
              <a:buFont typeface="Wingdings" panose="05000000000000000000" pitchFamily="2" charset="2"/>
              <a:buNone/>
            </a:pPr>
            <a:r>
              <a:rPr lang="en-US" altLang="en-US" sz="1800" b="1" i="1">
                <a:solidFill>
                  <a:srgbClr val="FF0000"/>
                </a:solidFill>
              </a:rPr>
              <a:t>const uint16_t * pci; /* pointer to const */</a:t>
            </a:r>
            <a:endParaRPr lang="en-US" altLang="en-US" sz="1800" b="1" i="1">
              <a:solidFill>
                <a:srgbClr val="FF0000"/>
              </a:solidFill>
            </a:endParaRPr>
          </a:p>
          <a:p>
            <a:pPr marL="0" indent="0">
              <a:buFont typeface="Wingdings" panose="05000000000000000000" pitchFamily="2" charset="2"/>
              <a:buNone/>
            </a:pPr>
            <a:r>
              <a:rPr lang="en-US" altLang="en-US" sz="1800" b="1" i="1">
                <a:solidFill>
                  <a:srgbClr val="7030A0"/>
                </a:solidFill>
              </a:rPr>
              <a:t>volatile uint16_t * pvi; /* pointer to volatile */</a:t>
            </a:r>
            <a:endParaRPr lang="en-US" altLang="en-US" sz="1800" b="1" i="1">
              <a:solidFill>
                <a:srgbClr val="7030A0"/>
              </a:solidFill>
            </a:endParaRPr>
          </a:p>
          <a:p>
            <a:pPr marL="0" indent="0">
              <a:buFont typeface="Wingdings" panose="05000000000000000000" pitchFamily="2" charset="2"/>
              <a:buNone/>
            </a:pPr>
            <a:r>
              <a:rPr lang="en-US" altLang="en-US" sz="1800" b="1" i="1">
                <a:solidFill>
                  <a:srgbClr val="7030A0"/>
                </a:solidFill>
              </a:rPr>
              <a:t>uint16_t * pi;</a:t>
            </a:r>
            <a:endParaRPr lang="en-US" altLang="en-US" sz="1800" b="1" i="1">
              <a:solidFill>
                <a:srgbClr val="7030A0"/>
              </a:solidFill>
            </a:endParaRPr>
          </a:p>
          <a:p>
            <a:pPr marL="0" indent="0">
              <a:buFont typeface="Wingdings" panose="05000000000000000000" pitchFamily="2" charset="2"/>
              <a:buNone/>
            </a:pPr>
            <a:r>
              <a:rPr lang="en-US" altLang="en-US" sz="1800" b="1" i="1">
                <a:solidFill>
                  <a:srgbClr val="7030A0"/>
                </a:solidFill>
              </a:rPr>
              <a:t>pi = cpi; /* Compliant - no conversion no cast required */</a:t>
            </a:r>
            <a:endParaRPr lang="en-US" altLang="en-US" sz="1800" b="1" i="1">
              <a:solidFill>
                <a:srgbClr val="7030A0"/>
              </a:solidFill>
            </a:endParaRPr>
          </a:p>
          <a:p>
            <a:pPr marL="0" indent="0">
              <a:buFont typeface="Wingdings" panose="05000000000000000000" pitchFamily="2" charset="2"/>
              <a:buNone/>
            </a:pPr>
            <a:r>
              <a:rPr lang="fr-FR" altLang="en-US" sz="1800" b="1" i="1">
                <a:solidFill>
                  <a:srgbClr val="FF0000"/>
                </a:solidFill>
              </a:rPr>
              <a:t>pi = (uint16_t *)pci; /* Not compliant */</a:t>
            </a:r>
            <a:endParaRPr lang="fr-FR" altLang="en-US" sz="1800" b="1" i="1">
              <a:solidFill>
                <a:srgbClr val="FF0000"/>
              </a:solidFill>
            </a:endParaRPr>
          </a:p>
          <a:p>
            <a:pPr marL="0" indent="0">
              <a:buFont typeface="Wingdings" panose="05000000000000000000" pitchFamily="2" charset="2"/>
              <a:buNone/>
            </a:pPr>
            <a:r>
              <a:rPr lang="fr-FR" altLang="en-US" sz="1800" b="1" i="1">
                <a:solidFill>
                  <a:srgbClr val="FF0000"/>
                </a:solidFill>
              </a:rPr>
              <a:t>pi = (uint16_t *)pvi; /* Not compliant */</a:t>
            </a:r>
            <a:endParaRPr lang="en-US" altLang="en-US" sz="1800" b="1" i="1">
              <a:solidFill>
                <a:srgbClr val="FF0000"/>
              </a:solidFill>
            </a:endParaRPr>
          </a:p>
        </p:txBody>
      </p:sp>
      <p:sp>
        <p:nvSpPr>
          <p:cNvPr id="4710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3F11B7DA-CA25-44E1-878D-173003F309D3}" type="slidenum">
              <a:rPr lang="en-US" altLang="en-US" sz="1400"/>
            </a:fld>
            <a:endParaRPr lang="en-US" altLang="en-US" sz="1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a:t>Expressions Rules</a:t>
            </a:r>
            <a:endParaRPr lang="en-US" altLang="en-US"/>
          </a:p>
        </p:txBody>
      </p:sp>
      <p:sp>
        <p:nvSpPr>
          <p:cNvPr id="3" name="Content Placeholder 2"/>
          <p:cNvSpPr>
            <a:spLocks noGrp="1"/>
          </p:cNvSpPr>
          <p:nvPr>
            <p:ph idx="1"/>
          </p:nvPr>
        </p:nvSpPr>
        <p:spPr>
          <a:xfrm>
            <a:off x="1066800" y="1371600"/>
            <a:ext cx="7086600" cy="5029200"/>
          </a:xfrm>
        </p:spPr>
        <p:txBody>
          <a:bodyPr/>
          <a:lstStyle/>
          <a:p>
            <a:pPr>
              <a:defRPr/>
            </a:pPr>
            <a:r>
              <a:rPr lang="en-US" b="1" dirty="0">
                <a:solidFill>
                  <a:srgbClr val="7030A0"/>
                </a:solidFill>
              </a:rPr>
              <a:t>Expressions</a:t>
            </a:r>
            <a:endParaRPr lang="en-US" b="1" dirty="0">
              <a:solidFill>
                <a:srgbClr val="7030A0"/>
              </a:solidFill>
            </a:endParaRPr>
          </a:p>
          <a:p>
            <a:pPr marL="0" indent="0">
              <a:buFont typeface="Wingdings" panose="05000000000000000000" pitchFamily="2" charset="2"/>
              <a:buNone/>
              <a:defRPr/>
            </a:pPr>
            <a:r>
              <a:rPr lang="en-US" sz="1800" b="1" dirty="0"/>
              <a:t>Rule 12.3 (required): </a:t>
            </a:r>
            <a:r>
              <a:rPr lang="en-US" sz="1800" dirty="0"/>
              <a:t>The </a:t>
            </a:r>
            <a:r>
              <a:rPr lang="en-US" sz="1800" dirty="0" err="1"/>
              <a:t>sizeof</a:t>
            </a:r>
            <a:r>
              <a:rPr lang="en-US" sz="1800" dirty="0"/>
              <a:t> operator shall not be used on expressions that contain side effects.</a:t>
            </a:r>
            <a:endParaRPr lang="en-US" sz="1800" dirty="0"/>
          </a:p>
          <a:p>
            <a:pPr marL="0" indent="0">
              <a:buFont typeface="Wingdings" panose="05000000000000000000" pitchFamily="2" charset="2"/>
              <a:buNone/>
              <a:defRPr/>
            </a:pPr>
            <a:r>
              <a:rPr lang="en-US" sz="1800" b="1" dirty="0">
                <a:solidFill>
                  <a:srgbClr val="7030A0"/>
                </a:solidFill>
              </a:rPr>
              <a:t>int32_t </a:t>
            </a:r>
            <a:r>
              <a:rPr lang="en-US" sz="1800" b="1" dirty="0" err="1">
                <a:solidFill>
                  <a:srgbClr val="7030A0"/>
                </a:solidFill>
              </a:rPr>
              <a:t>i</a:t>
            </a:r>
            <a:r>
              <a:rPr lang="en-US" sz="1800" b="1" dirty="0">
                <a:solidFill>
                  <a:srgbClr val="7030A0"/>
                </a:solidFill>
              </a:rPr>
              <a:t>; </a:t>
            </a:r>
            <a:endParaRPr lang="en-US" sz="1800" b="1" dirty="0">
              <a:solidFill>
                <a:srgbClr val="7030A0"/>
              </a:solidFill>
            </a:endParaRPr>
          </a:p>
          <a:p>
            <a:pPr marL="0" indent="0">
              <a:buFont typeface="Wingdings" panose="05000000000000000000" pitchFamily="2" charset="2"/>
              <a:buNone/>
              <a:defRPr/>
            </a:pPr>
            <a:r>
              <a:rPr lang="en-US" sz="1800" b="1" dirty="0">
                <a:solidFill>
                  <a:srgbClr val="7030A0"/>
                </a:solidFill>
              </a:rPr>
              <a:t>int32_t j; </a:t>
            </a:r>
            <a:endParaRPr lang="en-US" sz="1800" b="1" dirty="0">
              <a:solidFill>
                <a:srgbClr val="7030A0"/>
              </a:solidFill>
            </a:endParaRPr>
          </a:p>
          <a:p>
            <a:pPr marL="0" indent="0">
              <a:buFont typeface="Wingdings" panose="05000000000000000000" pitchFamily="2" charset="2"/>
              <a:buNone/>
              <a:defRPr/>
            </a:pPr>
            <a:r>
              <a:rPr lang="en-US" sz="1800" b="1" dirty="0">
                <a:solidFill>
                  <a:srgbClr val="7030A0"/>
                </a:solidFill>
              </a:rPr>
              <a:t>j = </a:t>
            </a:r>
            <a:r>
              <a:rPr lang="en-US" sz="1800" b="1" dirty="0" err="1">
                <a:solidFill>
                  <a:srgbClr val="7030A0"/>
                </a:solidFill>
              </a:rPr>
              <a:t>sizeof</a:t>
            </a:r>
            <a:r>
              <a:rPr lang="en-US" sz="1800" b="1" dirty="0">
                <a:solidFill>
                  <a:srgbClr val="7030A0"/>
                </a:solidFill>
              </a:rPr>
              <a:t>(</a:t>
            </a:r>
            <a:r>
              <a:rPr lang="en-US" sz="1800" b="1" dirty="0" err="1">
                <a:solidFill>
                  <a:srgbClr val="7030A0"/>
                </a:solidFill>
              </a:rPr>
              <a:t>i</a:t>
            </a:r>
            <a:r>
              <a:rPr lang="en-US" sz="1800" b="1" dirty="0">
                <a:solidFill>
                  <a:srgbClr val="7030A0"/>
                </a:solidFill>
              </a:rPr>
              <a:t> = 1234); /* j is set to the </a:t>
            </a:r>
            <a:r>
              <a:rPr lang="en-US" sz="1800" b="1" dirty="0" err="1">
                <a:solidFill>
                  <a:srgbClr val="7030A0"/>
                </a:solidFill>
              </a:rPr>
              <a:t>sizeof</a:t>
            </a:r>
            <a:r>
              <a:rPr lang="en-US" sz="1800" b="1" dirty="0">
                <a:solidFill>
                  <a:srgbClr val="7030A0"/>
                </a:solidFill>
              </a:rPr>
              <a:t> the type of </a:t>
            </a:r>
            <a:r>
              <a:rPr lang="en-US" sz="1800" b="1" dirty="0" err="1">
                <a:solidFill>
                  <a:srgbClr val="7030A0"/>
                </a:solidFill>
              </a:rPr>
              <a:t>i</a:t>
            </a:r>
            <a:r>
              <a:rPr lang="en-US" sz="1800" b="1" dirty="0">
                <a:solidFill>
                  <a:srgbClr val="7030A0"/>
                </a:solidFill>
              </a:rPr>
              <a:t> which is an </a:t>
            </a:r>
            <a:r>
              <a:rPr lang="en-US" sz="1800" b="1" dirty="0" err="1">
                <a:solidFill>
                  <a:srgbClr val="7030A0"/>
                </a:solidFill>
              </a:rPr>
              <a:t>int</a:t>
            </a:r>
            <a:r>
              <a:rPr lang="en-US" sz="1800" b="1" dirty="0">
                <a:solidFill>
                  <a:srgbClr val="7030A0"/>
                </a:solidFill>
              </a:rPr>
              <a:t> */ /* </a:t>
            </a:r>
            <a:r>
              <a:rPr lang="en-US" sz="1800" b="1" dirty="0" err="1">
                <a:solidFill>
                  <a:srgbClr val="7030A0"/>
                </a:solidFill>
              </a:rPr>
              <a:t>i</a:t>
            </a:r>
            <a:r>
              <a:rPr lang="en-US" sz="1800" b="1" dirty="0">
                <a:solidFill>
                  <a:srgbClr val="7030A0"/>
                </a:solidFill>
              </a:rPr>
              <a:t> is not set to 1234. </a:t>
            </a:r>
            <a:endParaRPr lang="en-US" sz="1800" b="1" dirty="0">
              <a:solidFill>
                <a:srgbClr val="7030A0"/>
              </a:solidFill>
            </a:endParaRPr>
          </a:p>
          <a:p>
            <a:pPr marL="0" indent="0">
              <a:buFont typeface="Wingdings" panose="05000000000000000000" pitchFamily="2" charset="2"/>
              <a:buNone/>
              <a:defRPr/>
            </a:pPr>
            <a:endParaRPr lang="en-US" sz="1800" dirty="0"/>
          </a:p>
          <a:p>
            <a:pPr marL="0" indent="0">
              <a:buFont typeface="Wingdings" panose="05000000000000000000" pitchFamily="2" charset="2"/>
              <a:buNone/>
              <a:defRPr/>
            </a:pPr>
            <a:r>
              <a:rPr lang="en-US" sz="1800" b="1" dirty="0"/>
              <a:t>Rule 12.7 (required): </a:t>
            </a:r>
            <a:r>
              <a:rPr lang="en-US" sz="1800" dirty="0"/>
              <a:t>Bitwise operators shall not be applied to operands whose underlying type is signed.</a:t>
            </a:r>
            <a:endParaRPr lang="en-US" sz="1800" dirty="0"/>
          </a:p>
          <a:p>
            <a:pPr marL="0" indent="0">
              <a:buFont typeface="Wingdings" panose="05000000000000000000" pitchFamily="2" charset="2"/>
              <a:buNone/>
              <a:defRPr/>
            </a:pPr>
            <a:r>
              <a:rPr lang="en-US" sz="1800" b="1" dirty="0"/>
              <a:t>Rule 12.10 (required): </a:t>
            </a:r>
            <a:r>
              <a:rPr lang="en-US" sz="1800" dirty="0"/>
              <a:t>The comma operator shall not be used. ,</a:t>
            </a:r>
            <a:endParaRPr lang="en-US" sz="1800" dirty="0"/>
          </a:p>
        </p:txBody>
      </p:sp>
      <p:sp>
        <p:nvSpPr>
          <p:cNvPr id="4813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E1CC095A-7A98-49E2-9D54-97F4770D8EF1}" type="slidenum">
              <a:rPr lang="en-US" altLang="en-US" sz="1400"/>
            </a:fld>
            <a:endParaRPr lang="en-US" altLang="en-US" sz="1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a:t>Expressions Rules…</a:t>
            </a:r>
            <a:endParaRPr lang="en-US" altLang="en-US"/>
          </a:p>
        </p:txBody>
      </p:sp>
      <p:sp>
        <p:nvSpPr>
          <p:cNvPr id="49155" name="Content Placeholder 2"/>
          <p:cNvSpPr>
            <a:spLocks noGrp="1"/>
          </p:cNvSpPr>
          <p:nvPr>
            <p:ph idx="1"/>
          </p:nvPr>
        </p:nvSpPr>
        <p:spPr>
          <a:xfrm>
            <a:off x="914400" y="1600200"/>
            <a:ext cx="7010400" cy="4648200"/>
          </a:xfrm>
        </p:spPr>
        <p:txBody>
          <a:bodyPr/>
          <a:lstStyle/>
          <a:p>
            <a:pPr marL="0" indent="0">
              <a:buFont typeface="Wingdings" panose="05000000000000000000" pitchFamily="2" charset="2"/>
              <a:buNone/>
            </a:pPr>
            <a:r>
              <a:rPr lang="en-US" altLang="en-US" sz="1800" b="1"/>
              <a:t>Rule 12.11 (advisory): </a:t>
            </a:r>
            <a:endParaRPr lang="en-US" altLang="en-US" sz="1800" b="1"/>
          </a:p>
          <a:p>
            <a:pPr marL="0" indent="0">
              <a:buFont typeface="Wingdings" panose="05000000000000000000" pitchFamily="2" charset="2"/>
              <a:buNone/>
            </a:pPr>
            <a:r>
              <a:rPr lang="en-US" altLang="en-US" sz="1800"/>
              <a:t>Evaluation of constant unsigned integer expressions should not lead to wrap-around.</a:t>
            </a:r>
            <a:endParaRPr lang="en-US" altLang="en-US" sz="1800"/>
          </a:p>
          <a:p>
            <a:pPr marL="0" indent="0">
              <a:buFont typeface="Wingdings" panose="05000000000000000000" pitchFamily="2" charset="2"/>
              <a:buNone/>
            </a:pPr>
            <a:endParaRPr lang="en-US" altLang="en-US" sz="1800"/>
          </a:p>
          <a:p>
            <a:pPr marL="0" indent="0">
              <a:buFont typeface="Wingdings" panose="05000000000000000000" pitchFamily="2" charset="2"/>
              <a:buNone/>
            </a:pPr>
            <a:r>
              <a:rPr lang="en-US" altLang="en-US" sz="1800" b="1"/>
              <a:t>Rule 12.12 (required): </a:t>
            </a:r>
            <a:endParaRPr lang="en-US" altLang="en-US" sz="1800" b="1"/>
          </a:p>
          <a:p>
            <a:pPr marL="0" indent="0">
              <a:buFont typeface="Wingdings" panose="05000000000000000000" pitchFamily="2" charset="2"/>
              <a:buNone/>
            </a:pPr>
            <a:r>
              <a:rPr lang="en-US" altLang="en-US" sz="1800"/>
              <a:t>The underlying bit representations of floating-point values shall not be used.</a:t>
            </a:r>
            <a:endParaRPr lang="en-US" altLang="en-US" sz="1800"/>
          </a:p>
        </p:txBody>
      </p:sp>
      <p:sp>
        <p:nvSpPr>
          <p:cNvPr id="49156"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AEED58F4-1E53-4353-B23A-E5D188349548}" type="slidenum">
              <a:rPr lang="en-US" altLang="en-US" sz="1400"/>
            </a:fld>
            <a:endParaRPr lang="en-US" altLang="en-US" sz="1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a:t>Expressions Rules…</a:t>
            </a:r>
            <a:endParaRPr lang="en-US" altLang="en-US"/>
          </a:p>
        </p:txBody>
      </p:sp>
      <p:sp>
        <p:nvSpPr>
          <p:cNvPr id="50179" name="Content Placeholder 2"/>
          <p:cNvSpPr>
            <a:spLocks noGrp="1"/>
          </p:cNvSpPr>
          <p:nvPr>
            <p:ph idx="1"/>
          </p:nvPr>
        </p:nvSpPr>
        <p:spPr>
          <a:xfrm>
            <a:off x="914400" y="1600200"/>
            <a:ext cx="7010400" cy="4648200"/>
          </a:xfrm>
        </p:spPr>
        <p:txBody>
          <a:bodyPr/>
          <a:lstStyle/>
          <a:p>
            <a:pPr marL="0" indent="0">
              <a:buFont typeface="Wingdings" panose="05000000000000000000" pitchFamily="2" charset="2"/>
              <a:buNone/>
            </a:pPr>
            <a:r>
              <a:rPr lang="en-US" altLang="en-US" sz="1800" b="1"/>
              <a:t>Rule 12.13 (advisory): </a:t>
            </a:r>
            <a:endParaRPr lang="en-US" altLang="en-US" sz="1800" b="1"/>
          </a:p>
          <a:p>
            <a:pPr marL="0" indent="0">
              <a:buFont typeface="Wingdings" panose="05000000000000000000" pitchFamily="2" charset="2"/>
              <a:buNone/>
            </a:pPr>
            <a:r>
              <a:rPr lang="en-US" altLang="en-US" sz="1800"/>
              <a:t>The increment (++) and decrement (--) operators should not be mixed with other operators in an expression.</a:t>
            </a:r>
            <a:endParaRPr lang="en-US" altLang="en-US" sz="1800"/>
          </a:p>
          <a:p>
            <a:pPr marL="0" indent="0">
              <a:buFont typeface="Wingdings" panose="05000000000000000000" pitchFamily="2" charset="2"/>
              <a:buNone/>
            </a:pPr>
            <a:r>
              <a:rPr lang="en-US" altLang="en-US" sz="1800"/>
              <a:t>For example a statement such as the following is not compliant: </a:t>
            </a:r>
            <a:r>
              <a:rPr lang="en-US" altLang="en-US" sz="1800" b="1">
                <a:solidFill>
                  <a:srgbClr val="FF0000"/>
                </a:solidFill>
              </a:rPr>
              <a:t>u8a = ++u8b + u8c--; /* Not compliant */ </a:t>
            </a:r>
            <a:endParaRPr lang="en-US" altLang="en-US" sz="1800" b="1">
              <a:solidFill>
                <a:srgbClr val="FF0000"/>
              </a:solidFill>
            </a:endParaRPr>
          </a:p>
          <a:p>
            <a:pPr marL="0" indent="0">
              <a:buFont typeface="Wingdings" panose="05000000000000000000" pitchFamily="2" charset="2"/>
              <a:buNone/>
            </a:pPr>
            <a:r>
              <a:rPr lang="en-US" altLang="en-US" sz="1800"/>
              <a:t>The following sequence is clearer and therefore safer: </a:t>
            </a:r>
            <a:endParaRPr lang="en-US" altLang="en-US" sz="1800"/>
          </a:p>
          <a:p>
            <a:pPr marL="0" indent="0">
              <a:buFont typeface="Wingdings" panose="05000000000000000000" pitchFamily="2" charset="2"/>
              <a:buNone/>
            </a:pPr>
            <a:r>
              <a:rPr lang="en-US" altLang="en-US" sz="1800" b="1">
                <a:solidFill>
                  <a:srgbClr val="FF0000"/>
                </a:solidFill>
              </a:rPr>
              <a:t>++u8b; </a:t>
            </a:r>
            <a:endParaRPr lang="en-US" altLang="en-US" sz="1800" b="1">
              <a:solidFill>
                <a:srgbClr val="FF0000"/>
              </a:solidFill>
            </a:endParaRPr>
          </a:p>
          <a:p>
            <a:pPr marL="0" indent="0">
              <a:buFont typeface="Wingdings" panose="05000000000000000000" pitchFamily="2" charset="2"/>
              <a:buNone/>
            </a:pPr>
            <a:r>
              <a:rPr lang="en-US" altLang="en-US" sz="1800" b="1">
                <a:solidFill>
                  <a:srgbClr val="FF0000"/>
                </a:solidFill>
              </a:rPr>
              <a:t>u8a = u8b + u8c; </a:t>
            </a:r>
            <a:endParaRPr lang="en-US" altLang="en-US" sz="1800" b="1">
              <a:solidFill>
                <a:srgbClr val="FF0000"/>
              </a:solidFill>
            </a:endParaRPr>
          </a:p>
          <a:p>
            <a:pPr marL="0" indent="0">
              <a:buFont typeface="Wingdings" panose="05000000000000000000" pitchFamily="2" charset="2"/>
              <a:buNone/>
            </a:pPr>
            <a:r>
              <a:rPr lang="en-US" altLang="en-US" sz="1800" b="1">
                <a:solidFill>
                  <a:srgbClr val="FF0000"/>
                </a:solidFill>
              </a:rPr>
              <a:t>u8c--;</a:t>
            </a:r>
            <a:endParaRPr lang="en-US" altLang="en-US" sz="1800" b="1">
              <a:solidFill>
                <a:srgbClr val="FF0000"/>
              </a:solidFill>
            </a:endParaRPr>
          </a:p>
        </p:txBody>
      </p:sp>
      <p:sp>
        <p:nvSpPr>
          <p:cNvPr id="50180"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509396E3-E5F1-4D38-991D-CF3EB6C0EFBC}" type="slidenum">
              <a:rPr lang="en-US" altLang="en-US" sz="1400"/>
            </a:fld>
            <a:endParaRPr lang="en-US" altLang="en-US" sz="1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a:t>Control statement expressions</a:t>
            </a:r>
            <a:br>
              <a:rPr lang="en-US" altLang="en-US"/>
            </a:br>
            <a:r>
              <a:rPr lang="en-US" altLang="en-US"/>
              <a:t> Rules</a:t>
            </a:r>
            <a:endParaRPr lang="en-US" altLang="en-US"/>
          </a:p>
        </p:txBody>
      </p:sp>
      <p:sp>
        <p:nvSpPr>
          <p:cNvPr id="3" name="Content Placeholder 2"/>
          <p:cNvSpPr>
            <a:spLocks noGrp="1"/>
          </p:cNvSpPr>
          <p:nvPr>
            <p:ph idx="1"/>
          </p:nvPr>
        </p:nvSpPr>
        <p:spPr>
          <a:xfrm>
            <a:off x="914400" y="1600200"/>
            <a:ext cx="7391400" cy="4648200"/>
          </a:xfrm>
        </p:spPr>
        <p:txBody>
          <a:bodyPr/>
          <a:lstStyle/>
          <a:p>
            <a:pPr>
              <a:defRPr/>
            </a:pPr>
            <a:r>
              <a:rPr lang="en-US" b="1" dirty="0">
                <a:solidFill>
                  <a:srgbClr val="7030A0"/>
                </a:solidFill>
              </a:rPr>
              <a:t>Control statement expressions</a:t>
            </a:r>
            <a:endParaRPr lang="en-US" b="1" dirty="0">
              <a:solidFill>
                <a:srgbClr val="7030A0"/>
              </a:solidFill>
            </a:endParaRPr>
          </a:p>
          <a:p>
            <a:pPr marL="0" indent="0">
              <a:buFont typeface="Wingdings" panose="05000000000000000000" pitchFamily="2" charset="2"/>
              <a:buNone/>
              <a:defRPr/>
            </a:pPr>
            <a:r>
              <a:rPr lang="en-US" sz="1800" b="1" dirty="0"/>
              <a:t>Rule 13.1 (required): </a:t>
            </a:r>
            <a:endParaRPr lang="en-US" sz="1800" b="1" dirty="0"/>
          </a:p>
          <a:p>
            <a:pPr marL="0" indent="0">
              <a:buFont typeface="Wingdings" panose="05000000000000000000" pitchFamily="2" charset="2"/>
              <a:buNone/>
              <a:defRPr/>
            </a:pPr>
            <a:r>
              <a:rPr lang="en-US" sz="1800" dirty="0"/>
              <a:t>Assignment operators shall not be used in expressions that yield a Boolean value.</a:t>
            </a:r>
            <a:endParaRPr lang="en-US" sz="1800" dirty="0"/>
          </a:p>
          <a:p>
            <a:pPr marL="0" indent="0">
              <a:buFont typeface="Wingdings" panose="05000000000000000000" pitchFamily="2" charset="2"/>
              <a:buNone/>
              <a:defRPr/>
            </a:pPr>
            <a:r>
              <a:rPr lang="en-US" sz="1800" i="1" u="sng" dirty="0"/>
              <a:t>For example write:</a:t>
            </a:r>
            <a:endParaRPr lang="en-US" sz="1800" i="1" u="sng" dirty="0"/>
          </a:p>
          <a:p>
            <a:pPr marL="0" indent="0">
              <a:buFont typeface="Wingdings" panose="05000000000000000000" pitchFamily="2" charset="2"/>
              <a:buNone/>
              <a:defRPr/>
            </a:pPr>
            <a:r>
              <a:rPr lang="en-US" sz="1800" b="1" dirty="0">
                <a:solidFill>
                  <a:srgbClr val="7030A0"/>
                </a:solidFill>
              </a:rPr>
              <a:t>x = y;</a:t>
            </a:r>
            <a:endParaRPr lang="en-US" sz="1800" b="1" dirty="0">
              <a:solidFill>
                <a:srgbClr val="7030A0"/>
              </a:solidFill>
            </a:endParaRPr>
          </a:p>
          <a:p>
            <a:pPr marL="0" indent="0">
              <a:buFont typeface="Wingdings" panose="05000000000000000000" pitchFamily="2" charset="2"/>
              <a:buNone/>
              <a:defRPr/>
            </a:pPr>
            <a:r>
              <a:rPr lang="en-US" sz="1800" b="1" dirty="0">
                <a:solidFill>
                  <a:srgbClr val="7030A0"/>
                </a:solidFill>
              </a:rPr>
              <a:t>if ( x != 0 )</a:t>
            </a:r>
            <a:endParaRPr lang="en-US" sz="1800" b="1" dirty="0">
              <a:solidFill>
                <a:srgbClr val="7030A0"/>
              </a:solidFill>
            </a:endParaRPr>
          </a:p>
          <a:p>
            <a:pPr marL="0" indent="0">
              <a:buFont typeface="Wingdings" panose="05000000000000000000" pitchFamily="2" charset="2"/>
              <a:buNone/>
              <a:defRPr/>
            </a:pPr>
            <a:r>
              <a:rPr lang="en-US" sz="1800" b="1" dirty="0">
                <a:solidFill>
                  <a:srgbClr val="7030A0"/>
                </a:solidFill>
              </a:rPr>
              <a:t>{</a:t>
            </a:r>
            <a:endParaRPr lang="en-US" sz="1800" b="1" dirty="0">
              <a:solidFill>
                <a:srgbClr val="7030A0"/>
              </a:solidFill>
            </a:endParaRPr>
          </a:p>
          <a:p>
            <a:pPr marL="0" indent="0">
              <a:buFont typeface="Wingdings" panose="05000000000000000000" pitchFamily="2" charset="2"/>
              <a:buNone/>
              <a:defRPr/>
            </a:pPr>
            <a:r>
              <a:rPr lang="en-US" sz="1800" b="1" dirty="0">
                <a:solidFill>
                  <a:srgbClr val="7030A0"/>
                </a:solidFill>
              </a:rPr>
              <a:t> foo();</a:t>
            </a:r>
            <a:endParaRPr lang="en-US" sz="1800" b="1" dirty="0">
              <a:solidFill>
                <a:srgbClr val="7030A0"/>
              </a:solidFill>
            </a:endParaRPr>
          </a:p>
          <a:p>
            <a:pPr marL="0" indent="0">
              <a:buFont typeface="Wingdings" panose="05000000000000000000" pitchFamily="2" charset="2"/>
              <a:buNone/>
              <a:defRPr/>
            </a:pPr>
            <a:r>
              <a:rPr lang="en-US" sz="1800" b="1" dirty="0">
                <a:solidFill>
                  <a:srgbClr val="7030A0"/>
                </a:solidFill>
              </a:rPr>
              <a:t>}</a:t>
            </a:r>
            <a:endParaRPr lang="en-US" sz="1800" b="1" dirty="0">
              <a:solidFill>
                <a:srgbClr val="7030A0"/>
              </a:solidFill>
            </a:endParaRPr>
          </a:p>
        </p:txBody>
      </p:sp>
      <p:sp>
        <p:nvSpPr>
          <p:cNvPr id="5120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96152239-AB47-44C2-A493-7DAD308A73EA}" type="slidenum">
              <a:rPr lang="en-US" altLang="en-US" sz="1400"/>
            </a:fld>
            <a:endParaRPr lang="en-US" altLang="en-US" sz="1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a:t>Control statement expressions</a:t>
            </a:r>
            <a:br>
              <a:rPr lang="en-US" altLang="en-US"/>
            </a:br>
            <a:r>
              <a:rPr lang="en-US" altLang="en-US"/>
              <a:t> Rules…</a:t>
            </a:r>
            <a:endParaRPr lang="en-US" altLang="en-US"/>
          </a:p>
        </p:txBody>
      </p:sp>
      <p:sp>
        <p:nvSpPr>
          <p:cNvPr id="52227" name="Content Placeholder 2"/>
          <p:cNvSpPr>
            <a:spLocks noGrp="1"/>
          </p:cNvSpPr>
          <p:nvPr>
            <p:ph idx="1"/>
          </p:nvPr>
        </p:nvSpPr>
        <p:spPr>
          <a:xfrm>
            <a:off x="914400" y="1600200"/>
            <a:ext cx="7010400" cy="4648200"/>
          </a:xfrm>
        </p:spPr>
        <p:txBody>
          <a:bodyPr/>
          <a:lstStyle/>
          <a:p>
            <a:pPr marL="0" indent="0">
              <a:buFont typeface="Wingdings" panose="05000000000000000000" pitchFamily="2" charset="2"/>
              <a:buNone/>
            </a:pPr>
            <a:r>
              <a:rPr lang="en-US" altLang="en-US" sz="1800" b="1">
                <a:solidFill>
                  <a:srgbClr val="FF0000"/>
                </a:solidFill>
              </a:rPr>
              <a:t>and not:</a:t>
            </a:r>
            <a:endParaRPr lang="en-US" altLang="en-US" sz="1800" b="1">
              <a:solidFill>
                <a:srgbClr val="FF0000"/>
              </a:solidFill>
            </a:endParaRPr>
          </a:p>
          <a:p>
            <a:pPr marL="0" indent="0">
              <a:buFont typeface="Wingdings" panose="05000000000000000000" pitchFamily="2" charset="2"/>
              <a:buNone/>
            </a:pPr>
            <a:r>
              <a:rPr lang="en-US" altLang="en-US" sz="1800" b="1">
                <a:solidFill>
                  <a:srgbClr val="FF0000"/>
                </a:solidFill>
              </a:rPr>
              <a:t>if ( ( x = y ) != 0 ) /* Boolean by context */</a:t>
            </a:r>
            <a:endParaRPr lang="en-US" altLang="en-US" sz="1800" b="1">
              <a:solidFill>
                <a:srgbClr val="FF0000"/>
              </a:solidFill>
            </a:endParaRPr>
          </a:p>
          <a:p>
            <a:pPr marL="0" indent="0">
              <a:buFont typeface="Wingdings" panose="05000000000000000000" pitchFamily="2" charset="2"/>
              <a:buNone/>
            </a:pPr>
            <a:r>
              <a:rPr lang="en-US" altLang="en-US" sz="1800" b="1">
                <a:solidFill>
                  <a:srgbClr val="FF0000"/>
                </a:solidFill>
              </a:rPr>
              <a:t>{</a:t>
            </a:r>
            <a:endParaRPr lang="en-US" altLang="en-US" sz="1800" b="1">
              <a:solidFill>
                <a:srgbClr val="FF0000"/>
              </a:solidFill>
            </a:endParaRPr>
          </a:p>
          <a:p>
            <a:pPr marL="0" indent="0">
              <a:buFont typeface="Wingdings" panose="05000000000000000000" pitchFamily="2" charset="2"/>
              <a:buNone/>
            </a:pPr>
            <a:r>
              <a:rPr lang="en-US" altLang="en-US" sz="1800" b="1">
                <a:solidFill>
                  <a:srgbClr val="FF0000"/>
                </a:solidFill>
              </a:rPr>
              <a:t> foo();</a:t>
            </a:r>
            <a:endParaRPr lang="en-US" altLang="en-US" sz="1800" b="1">
              <a:solidFill>
                <a:srgbClr val="FF0000"/>
              </a:solidFill>
            </a:endParaRPr>
          </a:p>
          <a:p>
            <a:pPr marL="0" indent="0">
              <a:buFont typeface="Wingdings" panose="05000000000000000000" pitchFamily="2" charset="2"/>
              <a:buNone/>
            </a:pPr>
            <a:r>
              <a:rPr lang="en-US" altLang="en-US" sz="1800" b="1">
                <a:solidFill>
                  <a:srgbClr val="FF0000"/>
                </a:solidFill>
              </a:rPr>
              <a:t>}</a:t>
            </a:r>
            <a:endParaRPr lang="en-US" altLang="en-US" sz="1800" b="1">
              <a:solidFill>
                <a:srgbClr val="FF0000"/>
              </a:solidFill>
            </a:endParaRPr>
          </a:p>
          <a:p>
            <a:pPr marL="0" indent="0">
              <a:buFont typeface="Wingdings" panose="05000000000000000000" pitchFamily="2" charset="2"/>
              <a:buNone/>
            </a:pPr>
            <a:r>
              <a:rPr lang="en-US" altLang="en-US" sz="1800" b="1">
                <a:solidFill>
                  <a:srgbClr val="FF0000"/>
                </a:solidFill>
              </a:rPr>
              <a:t>or even worse:</a:t>
            </a:r>
            <a:endParaRPr lang="en-US" altLang="en-US" sz="1800" b="1">
              <a:solidFill>
                <a:srgbClr val="FF0000"/>
              </a:solidFill>
            </a:endParaRPr>
          </a:p>
          <a:p>
            <a:pPr marL="0" indent="0">
              <a:buFont typeface="Wingdings" panose="05000000000000000000" pitchFamily="2" charset="2"/>
              <a:buNone/>
            </a:pPr>
            <a:r>
              <a:rPr lang="en-US" altLang="en-US" sz="1800" b="1">
                <a:solidFill>
                  <a:srgbClr val="FF0000"/>
                </a:solidFill>
              </a:rPr>
              <a:t>if ( x = y ) </a:t>
            </a:r>
            <a:endParaRPr lang="en-US" altLang="en-US" sz="1800" b="1">
              <a:solidFill>
                <a:srgbClr val="FF0000"/>
              </a:solidFill>
            </a:endParaRPr>
          </a:p>
          <a:p>
            <a:pPr marL="0" indent="0">
              <a:buFont typeface="Wingdings" panose="05000000000000000000" pitchFamily="2" charset="2"/>
              <a:buNone/>
            </a:pPr>
            <a:r>
              <a:rPr lang="en-US" altLang="en-US" sz="1800" b="1">
                <a:solidFill>
                  <a:srgbClr val="FF0000"/>
                </a:solidFill>
              </a:rPr>
              <a:t>{</a:t>
            </a:r>
            <a:endParaRPr lang="en-US" altLang="en-US" sz="1800" b="1">
              <a:solidFill>
                <a:srgbClr val="FF0000"/>
              </a:solidFill>
            </a:endParaRPr>
          </a:p>
          <a:p>
            <a:pPr marL="0" indent="0">
              <a:buFont typeface="Wingdings" panose="05000000000000000000" pitchFamily="2" charset="2"/>
              <a:buNone/>
            </a:pPr>
            <a:r>
              <a:rPr lang="en-US" altLang="en-US" sz="1800" b="1">
                <a:solidFill>
                  <a:srgbClr val="FF0000"/>
                </a:solidFill>
              </a:rPr>
              <a:t> foo();</a:t>
            </a:r>
            <a:endParaRPr lang="en-US" altLang="en-US" sz="1800" b="1">
              <a:solidFill>
                <a:srgbClr val="FF0000"/>
              </a:solidFill>
            </a:endParaRPr>
          </a:p>
          <a:p>
            <a:pPr marL="0" indent="0">
              <a:buFont typeface="Wingdings" panose="05000000000000000000" pitchFamily="2" charset="2"/>
              <a:buNone/>
            </a:pPr>
            <a:r>
              <a:rPr lang="en-US" altLang="en-US" sz="1800" b="1">
                <a:solidFill>
                  <a:srgbClr val="FF0000"/>
                </a:solidFill>
              </a:rPr>
              <a:t>}</a:t>
            </a:r>
            <a:endParaRPr lang="en-US" altLang="en-US" sz="1800" b="1">
              <a:solidFill>
                <a:srgbClr val="FF0000"/>
              </a:solidFill>
            </a:endParaRPr>
          </a:p>
        </p:txBody>
      </p:sp>
      <p:sp>
        <p:nvSpPr>
          <p:cNvPr id="5222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27E6F828-0C85-4B8C-8786-700916E98AF0}" type="slidenum">
              <a:rPr lang="en-US" altLang="en-US" sz="1400"/>
            </a:fld>
            <a:endParaRPr lang="en-US" altLang="en-US" sz="1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533400" y="76200"/>
            <a:ext cx="8229600" cy="838200"/>
          </a:xfrm>
        </p:spPr>
        <p:txBody>
          <a:bodyPr/>
          <a:lstStyle/>
          <a:p>
            <a:r>
              <a:rPr lang="en-US" altLang="en-US"/>
              <a:t>Control statement expressions</a:t>
            </a:r>
            <a:br>
              <a:rPr lang="en-US" altLang="en-US"/>
            </a:br>
            <a:r>
              <a:rPr lang="en-US" altLang="en-US"/>
              <a:t> Rules…</a:t>
            </a:r>
            <a:endParaRPr lang="en-US" altLang="en-US"/>
          </a:p>
        </p:txBody>
      </p:sp>
      <p:sp>
        <p:nvSpPr>
          <p:cNvPr id="53251" name="Content Placeholder 2"/>
          <p:cNvSpPr>
            <a:spLocks noGrp="1"/>
          </p:cNvSpPr>
          <p:nvPr>
            <p:ph idx="1"/>
          </p:nvPr>
        </p:nvSpPr>
        <p:spPr>
          <a:xfrm>
            <a:off x="914400" y="1524000"/>
            <a:ext cx="7010400" cy="4724400"/>
          </a:xfrm>
        </p:spPr>
        <p:txBody>
          <a:bodyPr/>
          <a:lstStyle/>
          <a:p>
            <a:pPr marL="0" indent="0">
              <a:buFont typeface="Wingdings" panose="05000000000000000000" pitchFamily="2" charset="2"/>
              <a:buNone/>
            </a:pPr>
            <a:r>
              <a:rPr lang="en-US" altLang="en-US" sz="1800" b="1"/>
              <a:t>Rule 13.2 (advisory): </a:t>
            </a:r>
            <a:endParaRPr lang="en-US" altLang="en-US" sz="1800" b="1"/>
          </a:p>
          <a:p>
            <a:pPr marL="0" indent="0">
              <a:buFont typeface="Wingdings" panose="05000000000000000000" pitchFamily="2" charset="2"/>
              <a:buNone/>
            </a:pPr>
            <a:r>
              <a:rPr lang="en-US" altLang="en-US" sz="1800"/>
              <a:t>Tests of a value against zero should be made explicit, unless the operand is effectively Boolean.</a:t>
            </a:r>
            <a:endParaRPr lang="en-US" altLang="en-US" sz="1800"/>
          </a:p>
          <a:p>
            <a:pPr marL="0" indent="0">
              <a:buFont typeface="Wingdings" panose="05000000000000000000" pitchFamily="2" charset="2"/>
              <a:buNone/>
            </a:pPr>
            <a:endParaRPr lang="en-US" altLang="en-US" sz="1800"/>
          </a:p>
          <a:p>
            <a:pPr marL="0" indent="0">
              <a:buFont typeface="Wingdings" panose="05000000000000000000" pitchFamily="2" charset="2"/>
              <a:buNone/>
            </a:pPr>
            <a:r>
              <a:rPr lang="en-US" altLang="en-US" sz="1800" u="sng"/>
              <a:t>For example, </a:t>
            </a:r>
            <a:endParaRPr lang="en-US" altLang="en-US" sz="1800" u="sng"/>
          </a:p>
          <a:p>
            <a:pPr marL="0" indent="0">
              <a:buFont typeface="Wingdings" panose="05000000000000000000" pitchFamily="2" charset="2"/>
              <a:buNone/>
            </a:pPr>
            <a:r>
              <a:rPr lang="en-US" altLang="en-US" sz="1800"/>
              <a:t>if x is an integer, then: </a:t>
            </a:r>
            <a:endParaRPr lang="en-US" altLang="en-US" sz="1800"/>
          </a:p>
          <a:p>
            <a:pPr marL="0" indent="0">
              <a:buFont typeface="Wingdings" panose="05000000000000000000" pitchFamily="2" charset="2"/>
              <a:buNone/>
            </a:pPr>
            <a:r>
              <a:rPr lang="en-US" altLang="en-US" sz="1800" b="1">
                <a:solidFill>
                  <a:srgbClr val="7030A0"/>
                </a:solidFill>
              </a:rPr>
              <a:t>if ( x != 0 ) /* Correct way of testing x is non-zero */ </a:t>
            </a:r>
            <a:endParaRPr lang="en-US" altLang="en-US" sz="1800" b="1">
              <a:solidFill>
                <a:srgbClr val="7030A0"/>
              </a:solidFill>
            </a:endParaRPr>
          </a:p>
          <a:p>
            <a:pPr marL="0" indent="0">
              <a:buFont typeface="Wingdings" panose="05000000000000000000" pitchFamily="2" charset="2"/>
              <a:buNone/>
            </a:pPr>
            <a:r>
              <a:rPr lang="en-US" altLang="en-US" sz="1800" b="1">
                <a:solidFill>
                  <a:srgbClr val="7030A0"/>
                </a:solidFill>
              </a:rPr>
              <a:t>if ( y ) /* Not compliant, unless y is effectively Boolean data (e.g. a flag) */</a:t>
            </a:r>
            <a:endParaRPr lang="en-US" altLang="en-US" sz="1800" b="1">
              <a:solidFill>
                <a:srgbClr val="7030A0"/>
              </a:solidFill>
            </a:endParaRPr>
          </a:p>
        </p:txBody>
      </p:sp>
      <p:sp>
        <p:nvSpPr>
          <p:cNvPr id="5325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ACF782F2-3985-4050-9182-3E77A0EBD1C3}" type="slidenum">
              <a:rPr lang="en-US" altLang="en-US" sz="1400"/>
            </a:fld>
            <a:endParaRPr lang="en-US" altLang="en-US" sz="1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tLang="en-US"/>
              <a:t>Control statement expressions</a:t>
            </a:r>
            <a:br>
              <a:rPr lang="en-US" altLang="en-US"/>
            </a:br>
            <a:r>
              <a:rPr lang="en-US" altLang="en-US"/>
              <a:t> Rules…</a:t>
            </a:r>
            <a:endParaRPr lang="en-US" altLang="en-US"/>
          </a:p>
        </p:txBody>
      </p:sp>
      <p:sp>
        <p:nvSpPr>
          <p:cNvPr id="54275" name="Content Placeholder 2"/>
          <p:cNvSpPr>
            <a:spLocks noGrp="1"/>
          </p:cNvSpPr>
          <p:nvPr>
            <p:ph idx="1"/>
          </p:nvPr>
        </p:nvSpPr>
        <p:spPr>
          <a:xfrm>
            <a:off x="914400" y="1447800"/>
            <a:ext cx="7010400" cy="4800600"/>
          </a:xfrm>
        </p:spPr>
        <p:txBody>
          <a:bodyPr/>
          <a:lstStyle/>
          <a:p>
            <a:pPr marL="0" indent="0">
              <a:buFont typeface="Wingdings" panose="05000000000000000000" pitchFamily="2" charset="2"/>
              <a:buNone/>
            </a:pPr>
            <a:r>
              <a:rPr lang="en-US" altLang="en-US" sz="1800" b="1"/>
              <a:t>Rule 13.4 (required): </a:t>
            </a:r>
            <a:r>
              <a:rPr lang="en-US" altLang="en-US" sz="1800"/>
              <a:t>The controlling expression of a for statement shall not contain any objects of floating type.</a:t>
            </a:r>
            <a:endParaRPr lang="en-US" altLang="en-US" sz="1800"/>
          </a:p>
          <a:p>
            <a:pPr marL="0" indent="0">
              <a:buFont typeface="Wingdings" panose="05000000000000000000" pitchFamily="2" charset="2"/>
              <a:buNone/>
            </a:pPr>
            <a:r>
              <a:rPr lang="en-US" altLang="en-US" sz="1800"/>
              <a:t>The controlling expression may include a loop counter, whose value is tested to determine termination of the loop. Floating-point variables shall not be used for this purpose.</a:t>
            </a:r>
            <a:endParaRPr lang="en-US" altLang="en-US" sz="1800"/>
          </a:p>
          <a:p>
            <a:pPr marL="0" indent="0">
              <a:buFont typeface="Wingdings" panose="05000000000000000000" pitchFamily="2" charset="2"/>
              <a:buNone/>
            </a:pPr>
            <a:r>
              <a:rPr lang="en-US" altLang="en-US" sz="1800" b="1">
                <a:solidFill>
                  <a:srgbClr val="7030A0"/>
                </a:solidFill>
              </a:rPr>
              <a:t>for (float counter = 0.0f; counter &lt; 1.0f; counter += 0.001f) {</a:t>
            </a:r>
            <a:endParaRPr lang="en-US" altLang="en-US" sz="1800" b="1">
              <a:solidFill>
                <a:srgbClr val="7030A0"/>
              </a:solidFill>
            </a:endParaRPr>
          </a:p>
          <a:p>
            <a:pPr marL="0" indent="0">
              <a:buFont typeface="Wingdings" panose="05000000000000000000" pitchFamily="2" charset="2"/>
              <a:buNone/>
            </a:pPr>
            <a:r>
              <a:rPr lang="en-US" altLang="en-US" sz="1800" b="1">
                <a:solidFill>
                  <a:srgbClr val="7030A0"/>
                </a:solidFill>
              </a:rPr>
              <a:t>  ...</a:t>
            </a:r>
            <a:endParaRPr lang="en-US" altLang="en-US" sz="1800" b="1">
              <a:solidFill>
                <a:srgbClr val="7030A0"/>
              </a:solidFill>
            </a:endParaRPr>
          </a:p>
          <a:p>
            <a:pPr marL="0" indent="0">
              <a:buFont typeface="Wingdings" panose="05000000000000000000" pitchFamily="2" charset="2"/>
              <a:buNone/>
            </a:pPr>
            <a:r>
              <a:rPr lang="en-US" altLang="en-US" sz="1800" b="1">
                <a:solidFill>
                  <a:srgbClr val="7030A0"/>
                </a:solidFill>
              </a:rPr>
              <a:t>} /* Non complaint */</a:t>
            </a:r>
            <a:endParaRPr lang="en-US" altLang="en-US" sz="1800" b="1">
              <a:solidFill>
                <a:srgbClr val="7030A0"/>
              </a:solidFill>
            </a:endParaRPr>
          </a:p>
          <a:p>
            <a:pPr marL="0" indent="0">
              <a:buFont typeface="Wingdings" panose="05000000000000000000" pitchFamily="2" charset="2"/>
              <a:buNone/>
            </a:pPr>
            <a:r>
              <a:rPr lang="en-US" altLang="en-US" sz="1800" b="1">
                <a:solidFill>
                  <a:srgbClr val="7030A0"/>
                </a:solidFill>
              </a:rPr>
              <a:t>for (int counter = 0; counter &lt; 1000; ++counter) {</a:t>
            </a:r>
            <a:endParaRPr lang="en-US" altLang="en-US" sz="1800" b="1">
              <a:solidFill>
                <a:srgbClr val="7030A0"/>
              </a:solidFill>
            </a:endParaRPr>
          </a:p>
          <a:p>
            <a:pPr marL="0" indent="0">
              <a:buFont typeface="Wingdings" panose="05000000000000000000" pitchFamily="2" charset="2"/>
              <a:buNone/>
            </a:pPr>
            <a:r>
              <a:rPr lang="en-US" altLang="en-US" sz="1800" b="1">
                <a:solidFill>
                  <a:srgbClr val="7030A0"/>
                </a:solidFill>
              </a:rPr>
              <a:t>  ...</a:t>
            </a:r>
            <a:endParaRPr lang="en-US" altLang="en-US" sz="1800" b="1">
              <a:solidFill>
                <a:srgbClr val="7030A0"/>
              </a:solidFill>
            </a:endParaRPr>
          </a:p>
          <a:p>
            <a:pPr marL="0" indent="0">
              <a:buFont typeface="Wingdings" panose="05000000000000000000" pitchFamily="2" charset="2"/>
              <a:buNone/>
            </a:pPr>
            <a:r>
              <a:rPr lang="en-US" altLang="en-US" sz="1800" b="1">
                <a:solidFill>
                  <a:srgbClr val="7030A0"/>
                </a:solidFill>
              </a:rPr>
              <a:t>} /* complaint */</a:t>
            </a:r>
            <a:endParaRPr lang="en-US" altLang="en-US" sz="1800" b="1">
              <a:solidFill>
                <a:srgbClr val="7030A0"/>
              </a:solidFill>
            </a:endParaRPr>
          </a:p>
          <a:p>
            <a:pPr marL="0" indent="0">
              <a:buFont typeface="Wingdings" panose="05000000000000000000" pitchFamily="2" charset="2"/>
              <a:buNone/>
            </a:pPr>
            <a:endParaRPr lang="en-US" altLang="en-US" sz="1800"/>
          </a:p>
        </p:txBody>
      </p:sp>
      <p:sp>
        <p:nvSpPr>
          <p:cNvPr id="54276"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8C54D53F-38EF-47FC-8852-E543E17BBACD}" type="slidenum">
              <a:rPr lang="en-US" altLang="en-US" sz="1400"/>
            </a:fld>
            <a:endParaRPr lang="en-US"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967AC29C-E715-47B4-9379-1F467FA503BF}" type="slidenum">
              <a:rPr lang="en-US" altLang="en-US" sz="1400"/>
            </a:fld>
            <a:endParaRPr lang="en-US" altLang="en-US" sz="1400"/>
          </a:p>
        </p:txBody>
      </p:sp>
      <p:sp>
        <p:nvSpPr>
          <p:cNvPr id="9219" name="Rectangle 2"/>
          <p:cNvSpPr>
            <a:spLocks noGrp="1" noChangeArrowheads="1"/>
          </p:cNvSpPr>
          <p:nvPr>
            <p:ph type="title"/>
          </p:nvPr>
        </p:nvSpPr>
        <p:spPr>
          <a:xfrm>
            <a:off x="381000" y="152400"/>
            <a:ext cx="7772400" cy="792163"/>
          </a:xfrm>
          <a:noFill/>
        </p:spPr>
        <p:txBody>
          <a:bodyPr/>
          <a:lstStyle/>
          <a:p>
            <a:r>
              <a:rPr lang="en-US" altLang="en-US"/>
              <a:t>How to Achieve MISRA Compliance?</a:t>
            </a:r>
            <a:endParaRPr lang="en-US" altLang="en-US"/>
          </a:p>
        </p:txBody>
      </p:sp>
      <p:sp>
        <p:nvSpPr>
          <p:cNvPr id="77827" name="Rectangle 3"/>
          <p:cNvSpPr>
            <a:spLocks noGrp="1" noChangeArrowheads="1"/>
          </p:cNvSpPr>
          <p:nvPr>
            <p:ph type="body" idx="1"/>
          </p:nvPr>
        </p:nvSpPr>
        <p:spPr>
          <a:xfrm>
            <a:off x="990600" y="1447800"/>
            <a:ext cx="7162800" cy="4419600"/>
          </a:xfrm>
          <a:noFill/>
        </p:spPr>
        <p:txBody>
          <a:bodyPr/>
          <a:lstStyle/>
          <a:p>
            <a:r>
              <a:rPr lang="en-US" altLang="en-US" sz="1800" b="1"/>
              <a:t>1. Know the Rules</a:t>
            </a:r>
            <a:br>
              <a:rPr lang="en-US" altLang="en-US" sz="1800"/>
            </a:br>
            <a:r>
              <a:rPr lang="en-US" altLang="en-US" sz="1800"/>
              <a:t>You need to know the MISRA coding rules pertinent to which version of C or C++ you’re using.</a:t>
            </a:r>
            <a:endParaRPr lang="en-US" altLang="en-US" sz="1800"/>
          </a:p>
          <a:p>
            <a:r>
              <a:rPr lang="en-US" altLang="en-US" sz="1800" b="1"/>
              <a:t>2. Check Your Code Constantly</a:t>
            </a:r>
            <a:br>
              <a:rPr lang="en-US" altLang="en-US" sz="1800"/>
            </a:br>
            <a:r>
              <a:rPr lang="en-US" altLang="en-US" sz="1800"/>
              <a:t>Continuously inspecting your code for violations is the best way to improve quality.</a:t>
            </a:r>
            <a:endParaRPr lang="en-US" altLang="en-US" sz="1800"/>
          </a:p>
          <a:p>
            <a:r>
              <a:rPr lang="en-US" altLang="en-US" sz="1800" b="1"/>
              <a:t>3. Set Baselines</a:t>
            </a:r>
            <a:br>
              <a:rPr lang="en-US" altLang="en-US" sz="1800"/>
            </a:br>
            <a:r>
              <a:rPr lang="en-US" altLang="en-US" sz="1800"/>
              <a:t>Embedded systems come with legacy codebases. By setting baselines, you can focus on making sure your new code is compliant.</a:t>
            </a:r>
            <a:endParaRPr lang="en-US" altLang="en-US" sz="1800"/>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500" fill="hold"/>
                                        <p:tgtEl>
                                          <p:spTgt spid="778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82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7827">
                                            <p:txEl>
                                              <p:pRg st="1" end="1"/>
                                            </p:txEl>
                                          </p:spTgt>
                                        </p:tgtEl>
                                        <p:attrNameLst>
                                          <p:attrName>style.visibility</p:attrName>
                                        </p:attrNameLst>
                                      </p:cBhvr>
                                      <p:to>
                                        <p:strVal val="visible"/>
                                      </p:to>
                                    </p:set>
                                    <p:anim calcmode="lin" valueType="num">
                                      <p:cBhvr additive="base">
                                        <p:cTn id="13" dur="500" fill="hold"/>
                                        <p:tgtEl>
                                          <p:spTgt spid="778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782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7827">
                                            <p:txEl>
                                              <p:pRg st="2" end="2"/>
                                            </p:txEl>
                                          </p:spTgt>
                                        </p:tgtEl>
                                        <p:attrNameLst>
                                          <p:attrName>style.visibility</p:attrName>
                                        </p:attrNameLst>
                                      </p:cBhvr>
                                      <p:to>
                                        <p:strVal val="visible"/>
                                      </p:to>
                                    </p:set>
                                    <p:anim calcmode="lin" valueType="num">
                                      <p:cBhvr additive="base">
                                        <p:cTn id="19" dur="500" fill="hold"/>
                                        <p:tgtEl>
                                          <p:spTgt spid="778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782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ldLvl="5" autoUpdateAnimBg="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en-US"/>
              <a:t>Control statement expressions</a:t>
            </a:r>
            <a:br>
              <a:rPr lang="en-US" altLang="en-US"/>
            </a:br>
            <a:r>
              <a:rPr lang="en-US" altLang="en-US"/>
              <a:t> Rules…</a:t>
            </a:r>
            <a:endParaRPr lang="en-US" altLang="en-US"/>
          </a:p>
        </p:txBody>
      </p:sp>
      <p:sp>
        <p:nvSpPr>
          <p:cNvPr id="55299" name="Content Placeholder 2"/>
          <p:cNvSpPr>
            <a:spLocks noGrp="1"/>
          </p:cNvSpPr>
          <p:nvPr>
            <p:ph idx="1"/>
          </p:nvPr>
        </p:nvSpPr>
        <p:spPr>
          <a:xfrm>
            <a:off x="914400" y="1371600"/>
            <a:ext cx="7010400" cy="4876800"/>
          </a:xfrm>
        </p:spPr>
        <p:txBody>
          <a:bodyPr/>
          <a:lstStyle/>
          <a:p>
            <a:pPr marL="0" indent="0">
              <a:buFont typeface="Wingdings" panose="05000000000000000000" pitchFamily="2" charset="2"/>
              <a:buNone/>
            </a:pPr>
            <a:r>
              <a:rPr lang="en-US" altLang="en-US" sz="1600" b="1"/>
              <a:t>Rule 13.5 (required): </a:t>
            </a:r>
            <a:r>
              <a:rPr lang="en-US" altLang="en-US" sz="1600"/>
              <a:t>The three expressions of a for statement shall be concerned only with loop control.</a:t>
            </a:r>
            <a:endParaRPr lang="en-US" altLang="en-US" sz="1600"/>
          </a:p>
          <a:p>
            <a:pPr marL="0" indent="0">
              <a:buFont typeface="Wingdings" panose="05000000000000000000" pitchFamily="2" charset="2"/>
              <a:buNone/>
            </a:pPr>
            <a:r>
              <a:rPr lang="en-US" altLang="en-US" sz="1600" i="1" u="sng"/>
              <a:t>Noncompliant Code Example</a:t>
            </a:r>
            <a:endParaRPr lang="en-US" altLang="en-US" sz="1600" i="1" u="sng"/>
          </a:p>
          <a:p>
            <a:pPr marL="0" indent="0">
              <a:buFont typeface="Wingdings" panose="05000000000000000000" pitchFamily="2" charset="2"/>
              <a:buNone/>
            </a:pPr>
            <a:r>
              <a:rPr lang="en-US" altLang="en-US" sz="1600" b="1">
                <a:solidFill>
                  <a:srgbClr val="FF0000"/>
                </a:solidFill>
              </a:rPr>
              <a:t>for( int i = 0 ; i++&lt; 10 ; i += 1 ) { // Noncompliant, loop counter is updated in the condition</a:t>
            </a:r>
            <a:endParaRPr lang="en-US" altLang="en-US" sz="1600" b="1">
              <a:solidFill>
                <a:srgbClr val="FF0000"/>
              </a:solidFill>
            </a:endParaRPr>
          </a:p>
          <a:p>
            <a:pPr marL="0" indent="0">
              <a:buFont typeface="Wingdings" panose="05000000000000000000" pitchFamily="2" charset="2"/>
              <a:buNone/>
            </a:pPr>
            <a:r>
              <a:rPr lang="en-US" altLang="en-US" sz="1600" b="1">
                <a:solidFill>
                  <a:srgbClr val="FF0000"/>
                </a:solidFill>
              </a:rPr>
              <a:t>}</a:t>
            </a:r>
            <a:endParaRPr lang="en-US" altLang="en-US" sz="1600" b="1">
              <a:solidFill>
                <a:srgbClr val="FF0000"/>
              </a:solidFill>
            </a:endParaRPr>
          </a:p>
          <a:p>
            <a:pPr marL="0" indent="0">
              <a:buFont typeface="Wingdings" panose="05000000000000000000" pitchFamily="2" charset="2"/>
              <a:buNone/>
            </a:pPr>
            <a:r>
              <a:rPr lang="en-US" altLang="en-US" sz="1600" b="1">
                <a:solidFill>
                  <a:srgbClr val="FF0000"/>
                </a:solidFill>
              </a:rPr>
              <a:t>for( int i = 0 ; ; ) { // Noncompliant, initialized variable i is not used in the condition</a:t>
            </a:r>
            <a:endParaRPr lang="en-US" altLang="en-US" sz="1600" b="1">
              <a:solidFill>
                <a:srgbClr val="FF0000"/>
              </a:solidFill>
            </a:endParaRPr>
          </a:p>
          <a:p>
            <a:pPr marL="0" indent="0">
              <a:buFont typeface="Wingdings" panose="05000000000000000000" pitchFamily="2" charset="2"/>
              <a:buNone/>
            </a:pPr>
            <a:r>
              <a:rPr lang="en-US" altLang="en-US" sz="1600" b="1">
                <a:solidFill>
                  <a:srgbClr val="FF0000"/>
                </a:solidFill>
              </a:rPr>
              <a:t>}</a:t>
            </a:r>
            <a:endParaRPr lang="en-US" altLang="en-US" sz="1600" b="1">
              <a:solidFill>
                <a:srgbClr val="FF0000"/>
              </a:solidFill>
            </a:endParaRPr>
          </a:p>
          <a:p>
            <a:pPr marL="0" indent="0">
              <a:buFont typeface="Wingdings" panose="05000000000000000000" pitchFamily="2" charset="2"/>
              <a:buNone/>
            </a:pPr>
            <a:r>
              <a:rPr lang="en-US" altLang="en-US" sz="1600" b="1">
                <a:solidFill>
                  <a:srgbClr val="FF0000"/>
                </a:solidFill>
              </a:rPr>
              <a:t>for( int i = 0 , j = 0 ; i &lt; 10 ; i += j) { // Noncompliant, j is modified in the body</a:t>
            </a:r>
            <a:endParaRPr lang="en-US" altLang="en-US" sz="1600" b="1">
              <a:solidFill>
                <a:srgbClr val="FF0000"/>
              </a:solidFill>
            </a:endParaRPr>
          </a:p>
          <a:p>
            <a:pPr marL="0" indent="0">
              <a:buFont typeface="Wingdings" panose="05000000000000000000" pitchFamily="2" charset="2"/>
              <a:buNone/>
            </a:pPr>
            <a:r>
              <a:rPr lang="en-US" altLang="en-US" sz="1600" b="1">
                <a:solidFill>
                  <a:srgbClr val="FF0000"/>
                </a:solidFill>
              </a:rPr>
              <a:t>  j = i + 1;</a:t>
            </a:r>
            <a:endParaRPr lang="en-US" altLang="en-US" sz="1600" b="1">
              <a:solidFill>
                <a:srgbClr val="FF0000"/>
              </a:solidFill>
            </a:endParaRPr>
          </a:p>
          <a:p>
            <a:pPr marL="0" indent="0">
              <a:buFont typeface="Wingdings" panose="05000000000000000000" pitchFamily="2" charset="2"/>
              <a:buNone/>
            </a:pPr>
            <a:r>
              <a:rPr lang="en-US" altLang="en-US" sz="1600" b="1">
                <a:solidFill>
                  <a:srgbClr val="FF0000"/>
                </a:solidFill>
              </a:rPr>
              <a:t>}</a:t>
            </a:r>
            <a:endParaRPr lang="en-US" altLang="en-US" sz="1600" b="1">
              <a:solidFill>
                <a:srgbClr val="FF0000"/>
              </a:solidFill>
            </a:endParaRPr>
          </a:p>
        </p:txBody>
      </p:sp>
      <p:sp>
        <p:nvSpPr>
          <p:cNvPr id="55300"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B7C162E4-CFC3-40E1-9A70-661053A42D9B}" type="slidenum">
              <a:rPr lang="en-US" altLang="en-US" sz="1400"/>
            </a:fld>
            <a:endParaRPr lang="en-US" altLang="en-US" sz="1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altLang="en-US"/>
              <a:t>Control statement expressions</a:t>
            </a:r>
            <a:br>
              <a:rPr lang="en-US" altLang="en-US"/>
            </a:br>
            <a:r>
              <a:rPr lang="en-US" altLang="en-US"/>
              <a:t> Rules…</a:t>
            </a:r>
            <a:endParaRPr lang="en-US" altLang="en-US"/>
          </a:p>
        </p:txBody>
      </p:sp>
      <p:sp>
        <p:nvSpPr>
          <p:cNvPr id="56323" name="Content Placeholder 2"/>
          <p:cNvSpPr>
            <a:spLocks noGrp="1"/>
          </p:cNvSpPr>
          <p:nvPr>
            <p:ph idx="1"/>
          </p:nvPr>
        </p:nvSpPr>
        <p:spPr>
          <a:xfrm>
            <a:off x="914400" y="1524000"/>
            <a:ext cx="7010400" cy="4724400"/>
          </a:xfrm>
        </p:spPr>
        <p:txBody>
          <a:bodyPr/>
          <a:lstStyle/>
          <a:p>
            <a:pPr marL="0" indent="0">
              <a:buFont typeface="Wingdings" panose="05000000000000000000" pitchFamily="2" charset="2"/>
              <a:buNone/>
            </a:pPr>
            <a:r>
              <a:rPr lang="en-US" altLang="en-US" sz="1800" b="1"/>
              <a:t>Rule 13.6 (required): </a:t>
            </a:r>
            <a:r>
              <a:rPr lang="en-US" altLang="en-US" sz="1800"/>
              <a:t>Numeric variables being used within a for loop for iteration counting shall not be modified in the body of the loop.</a:t>
            </a:r>
            <a:endParaRPr lang="en-US" altLang="en-US" sz="1800"/>
          </a:p>
          <a:p>
            <a:pPr marL="0" indent="0">
              <a:buFont typeface="Wingdings" panose="05000000000000000000" pitchFamily="2" charset="2"/>
              <a:buNone/>
            </a:pPr>
            <a:r>
              <a:rPr lang="en-US" altLang="en-US" sz="1800" b="1" i="1" u="sng">
                <a:solidFill>
                  <a:srgbClr val="FF0000"/>
                </a:solidFill>
              </a:rPr>
              <a:t>Noncompliant Code Example</a:t>
            </a:r>
            <a:endParaRPr lang="en-US" altLang="en-US" sz="1800" b="1" i="1" u="sng">
              <a:solidFill>
                <a:srgbClr val="FF0000"/>
              </a:solidFill>
            </a:endParaRPr>
          </a:p>
          <a:p>
            <a:pPr marL="0" indent="0">
              <a:buFont typeface="Wingdings" panose="05000000000000000000" pitchFamily="2" charset="2"/>
              <a:buNone/>
            </a:pPr>
            <a:r>
              <a:rPr lang="en-US" altLang="en-US" sz="1800" b="1">
                <a:solidFill>
                  <a:srgbClr val="FF0000"/>
                </a:solidFill>
              </a:rPr>
              <a:t>for (int i = 0; i &lt; 10; i++) {</a:t>
            </a:r>
            <a:endParaRPr lang="en-US" altLang="en-US" sz="1800" b="1">
              <a:solidFill>
                <a:srgbClr val="FF0000"/>
              </a:solidFill>
            </a:endParaRPr>
          </a:p>
          <a:p>
            <a:pPr marL="0" indent="0">
              <a:buFont typeface="Wingdings" panose="05000000000000000000" pitchFamily="2" charset="2"/>
              <a:buNone/>
            </a:pPr>
            <a:r>
              <a:rPr lang="en-US" altLang="en-US" sz="1800" b="1">
                <a:solidFill>
                  <a:srgbClr val="FF0000"/>
                </a:solidFill>
              </a:rPr>
              <a:t>  ...</a:t>
            </a:r>
            <a:endParaRPr lang="en-US" altLang="en-US" sz="1800" b="1">
              <a:solidFill>
                <a:srgbClr val="FF0000"/>
              </a:solidFill>
            </a:endParaRPr>
          </a:p>
          <a:p>
            <a:pPr marL="0" indent="0">
              <a:buFont typeface="Wingdings" panose="05000000000000000000" pitchFamily="2" charset="2"/>
              <a:buNone/>
            </a:pPr>
            <a:r>
              <a:rPr lang="en-US" altLang="en-US" sz="1800" b="1">
                <a:solidFill>
                  <a:srgbClr val="FF0000"/>
                </a:solidFill>
              </a:rPr>
              <a:t>  i = i - 1; // Noncompliant</a:t>
            </a:r>
            <a:endParaRPr lang="en-US" altLang="en-US" sz="1800" b="1">
              <a:solidFill>
                <a:srgbClr val="FF0000"/>
              </a:solidFill>
            </a:endParaRPr>
          </a:p>
          <a:p>
            <a:pPr marL="0" indent="0">
              <a:buFont typeface="Wingdings" panose="05000000000000000000" pitchFamily="2" charset="2"/>
              <a:buNone/>
            </a:pPr>
            <a:r>
              <a:rPr lang="en-US" altLang="en-US" sz="1800" b="1">
                <a:solidFill>
                  <a:srgbClr val="FF0000"/>
                </a:solidFill>
              </a:rPr>
              <a:t>  ...</a:t>
            </a:r>
            <a:endParaRPr lang="en-US" altLang="en-US" sz="1800" b="1">
              <a:solidFill>
                <a:srgbClr val="FF0000"/>
              </a:solidFill>
            </a:endParaRPr>
          </a:p>
          <a:p>
            <a:pPr marL="0" indent="0">
              <a:buFont typeface="Wingdings" panose="05000000000000000000" pitchFamily="2" charset="2"/>
              <a:buNone/>
            </a:pPr>
            <a:r>
              <a:rPr lang="en-US" altLang="en-US" sz="1800" b="1">
                <a:solidFill>
                  <a:srgbClr val="FF0000"/>
                </a:solidFill>
              </a:rPr>
              <a:t>}</a:t>
            </a:r>
            <a:endParaRPr lang="en-US" altLang="en-US" sz="1800" b="1">
              <a:solidFill>
                <a:srgbClr val="FF0000"/>
              </a:solidFill>
            </a:endParaRPr>
          </a:p>
          <a:p>
            <a:pPr marL="0" indent="0">
              <a:buFont typeface="Wingdings" panose="05000000000000000000" pitchFamily="2" charset="2"/>
              <a:buNone/>
            </a:pPr>
            <a:r>
              <a:rPr lang="en-US" altLang="en-US" sz="1800" b="1">
                <a:solidFill>
                  <a:srgbClr val="FF0000"/>
                </a:solidFill>
              </a:rPr>
              <a:t>for (int i = 0; i &lt; getMaximumNumber(); i++) {</a:t>
            </a:r>
            <a:endParaRPr lang="en-US" altLang="en-US" sz="1800" b="1">
              <a:solidFill>
                <a:srgbClr val="FF0000"/>
              </a:solidFill>
            </a:endParaRPr>
          </a:p>
          <a:p>
            <a:pPr marL="0" indent="0">
              <a:buFont typeface="Wingdings" panose="05000000000000000000" pitchFamily="2" charset="2"/>
              <a:buNone/>
            </a:pPr>
            <a:r>
              <a:rPr lang="en-US" altLang="en-US" sz="1800" b="1">
                <a:solidFill>
                  <a:srgbClr val="FF0000"/>
                </a:solidFill>
              </a:rPr>
              <a:t>}</a:t>
            </a:r>
            <a:endParaRPr lang="en-US" altLang="en-US" sz="1800" b="1">
              <a:solidFill>
                <a:srgbClr val="FF0000"/>
              </a:solidFill>
            </a:endParaRPr>
          </a:p>
        </p:txBody>
      </p:sp>
      <p:sp>
        <p:nvSpPr>
          <p:cNvPr id="5632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512393E6-98A0-47DA-BB73-A555F5A1F1C4}" type="slidenum">
              <a:rPr lang="en-US" altLang="en-US" sz="1400"/>
            </a:fld>
            <a:endParaRPr lang="en-US" altLang="en-US" sz="1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tLang="en-US"/>
              <a:t>Control statement expressions</a:t>
            </a:r>
            <a:br>
              <a:rPr lang="en-US" altLang="en-US"/>
            </a:br>
            <a:r>
              <a:rPr lang="en-US" altLang="en-US"/>
              <a:t> Rules…</a:t>
            </a:r>
            <a:endParaRPr lang="en-US" altLang="en-US"/>
          </a:p>
        </p:txBody>
      </p:sp>
      <p:sp>
        <p:nvSpPr>
          <p:cNvPr id="57347" name="Content Placeholder 2"/>
          <p:cNvSpPr>
            <a:spLocks noGrp="1"/>
          </p:cNvSpPr>
          <p:nvPr>
            <p:ph idx="1"/>
          </p:nvPr>
        </p:nvSpPr>
        <p:spPr>
          <a:xfrm>
            <a:off x="914400" y="1371600"/>
            <a:ext cx="7010400" cy="4876800"/>
          </a:xfrm>
        </p:spPr>
        <p:txBody>
          <a:bodyPr/>
          <a:lstStyle/>
          <a:p>
            <a:pPr marL="0" indent="0">
              <a:buFont typeface="Wingdings" panose="05000000000000000000" pitchFamily="2" charset="2"/>
              <a:buNone/>
            </a:pPr>
            <a:r>
              <a:rPr lang="en-US" altLang="en-US" sz="1800" b="1" i="1" u="sng">
                <a:solidFill>
                  <a:srgbClr val="7030A0"/>
                </a:solidFill>
              </a:rPr>
              <a:t>Compliant Solution</a:t>
            </a:r>
            <a:endParaRPr lang="en-US" altLang="en-US" sz="1800" b="1" i="1" u="sng">
              <a:solidFill>
                <a:srgbClr val="7030A0"/>
              </a:solidFill>
            </a:endParaRPr>
          </a:p>
          <a:p>
            <a:pPr marL="0" indent="0">
              <a:buFont typeface="Wingdings" panose="05000000000000000000" pitchFamily="2" charset="2"/>
              <a:buNone/>
            </a:pPr>
            <a:r>
              <a:rPr lang="en-US" altLang="en-US" sz="1800" b="1">
                <a:solidFill>
                  <a:srgbClr val="7030A0"/>
                </a:solidFill>
              </a:rPr>
              <a:t>for (int i = 0; i &lt; 10; i++) {</a:t>
            </a:r>
            <a:endParaRPr lang="en-US" altLang="en-US" sz="1800" b="1">
              <a:solidFill>
                <a:srgbClr val="7030A0"/>
              </a:solidFill>
            </a:endParaRPr>
          </a:p>
          <a:p>
            <a:pPr marL="0" indent="0">
              <a:buFont typeface="Wingdings" panose="05000000000000000000" pitchFamily="2" charset="2"/>
              <a:buNone/>
            </a:pPr>
            <a:r>
              <a:rPr lang="en-US" altLang="en-US" sz="1800" b="1">
                <a:solidFill>
                  <a:srgbClr val="7030A0"/>
                </a:solidFill>
              </a:rPr>
              <a:t>  ...</a:t>
            </a:r>
            <a:endParaRPr lang="en-US" altLang="en-US" sz="1800" b="1">
              <a:solidFill>
                <a:srgbClr val="7030A0"/>
              </a:solidFill>
            </a:endParaRPr>
          </a:p>
          <a:p>
            <a:pPr marL="0" indent="0">
              <a:buFont typeface="Wingdings" panose="05000000000000000000" pitchFamily="2" charset="2"/>
              <a:buNone/>
            </a:pPr>
            <a:r>
              <a:rPr lang="en-US" altLang="en-US" sz="1800" b="1">
                <a:solidFill>
                  <a:srgbClr val="7030A0"/>
                </a:solidFill>
              </a:rPr>
              <a:t>}</a:t>
            </a:r>
            <a:endParaRPr lang="en-US" altLang="en-US" sz="1800" b="1">
              <a:solidFill>
                <a:srgbClr val="7030A0"/>
              </a:solidFill>
            </a:endParaRPr>
          </a:p>
          <a:p>
            <a:pPr marL="0" indent="0">
              <a:buFont typeface="Wingdings" panose="05000000000000000000" pitchFamily="2" charset="2"/>
              <a:buNone/>
            </a:pPr>
            <a:r>
              <a:rPr lang="en-US" altLang="en-US" sz="1800" b="1">
                <a:solidFill>
                  <a:srgbClr val="7030A0"/>
                </a:solidFill>
              </a:rPr>
              <a:t>int stopCondition = getMaximumNumber();</a:t>
            </a:r>
            <a:endParaRPr lang="en-US" altLang="en-US" sz="1800" b="1">
              <a:solidFill>
                <a:srgbClr val="7030A0"/>
              </a:solidFill>
            </a:endParaRPr>
          </a:p>
          <a:p>
            <a:pPr marL="0" indent="0">
              <a:buFont typeface="Wingdings" panose="05000000000000000000" pitchFamily="2" charset="2"/>
              <a:buNone/>
            </a:pPr>
            <a:r>
              <a:rPr lang="en-US" altLang="en-US" sz="1800" b="1">
                <a:solidFill>
                  <a:srgbClr val="7030A0"/>
                </a:solidFill>
              </a:rPr>
              <a:t>for (int i = 0; i &lt; stopCondition; i++) {</a:t>
            </a:r>
            <a:endParaRPr lang="en-US" altLang="en-US" sz="1800" b="1">
              <a:solidFill>
                <a:srgbClr val="7030A0"/>
              </a:solidFill>
            </a:endParaRPr>
          </a:p>
        </p:txBody>
      </p:sp>
      <p:sp>
        <p:nvSpPr>
          <p:cNvPr id="5734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5F58FCAF-8503-440E-9EAD-4419E8F924AE}" type="slidenum">
              <a:rPr lang="en-US" altLang="en-US" sz="1400"/>
            </a:fld>
            <a:endParaRPr lang="en-US" altLang="en-US" sz="1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a:t>Control flow</a:t>
            </a:r>
            <a:br>
              <a:rPr lang="en-US" altLang="en-US"/>
            </a:br>
            <a:r>
              <a:rPr lang="en-US" altLang="en-US"/>
              <a:t> Rules</a:t>
            </a:r>
            <a:endParaRPr lang="en-US" altLang="en-US"/>
          </a:p>
        </p:txBody>
      </p:sp>
      <p:sp>
        <p:nvSpPr>
          <p:cNvPr id="3" name="Content Placeholder 2"/>
          <p:cNvSpPr>
            <a:spLocks noGrp="1"/>
          </p:cNvSpPr>
          <p:nvPr>
            <p:ph idx="1"/>
          </p:nvPr>
        </p:nvSpPr>
        <p:spPr>
          <a:xfrm>
            <a:off x="609600" y="1371600"/>
            <a:ext cx="8077200" cy="5181600"/>
          </a:xfrm>
        </p:spPr>
        <p:txBody>
          <a:bodyPr/>
          <a:lstStyle/>
          <a:p>
            <a:pPr>
              <a:defRPr/>
            </a:pPr>
            <a:r>
              <a:rPr lang="en-US" sz="1400" b="1" dirty="0">
                <a:solidFill>
                  <a:srgbClr val="7030A0"/>
                </a:solidFill>
              </a:rPr>
              <a:t>Control flow</a:t>
            </a:r>
            <a:endParaRPr lang="en-US" sz="1400" b="1" dirty="0">
              <a:solidFill>
                <a:srgbClr val="7030A0"/>
              </a:solidFill>
            </a:endParaRPr>
          </a:p>
          <a:p>
            <a:pPr marL="0" indent="0">
              <a:buFont typeface="Wingdings" panose="05000000000000000000" pitchFamily="2" charset="2"/>
              <a:buNone/>
              <a:defRPr/>
            </a:pPr>
            <a:r>
              <a:rPr lang="en-US" sz="1200" b="1" dirty="0"/>
              <a:t>Rule 14.1 (required): </a:t>
            </a:r>
            <a:r>
              <a:rPr lang="en-US" sz="1200" dirty="0"/>
              <a:t>There shall be no unreachable code or There shall be no dead code.</a:t>
            </a:r>
            <a:endParaRPr lang="en-US" sz="1200" dirty="0"/>
          </a:p>
          <a:p>
            <a:pPr marL="0" indent="0">
              <a:buFont typeface="Wingdings" panose="05000000000000000000" pitchFamily="2" charset="2"/>
              <a:buNone/>
              <a:defRPr/>
            </a:pPr>
            <a:r>
              <a:rPr lang="en-US" sz="1200" b="1" dirty="0">
                <a:solidFill>
                  <a:srgbClr val="7030A0"/>
                </a:solidFill>
              </a:rPr>
              <a:t>switch (event)</a:t>
            </a:r>
            <a:endParaRPr lang="en-US" sz="1200" b="1" dirty="0">
              <a:solidFill>
                <a:srgbClr val="7030A0"/>
              </a:solidFill>
            </a:endParaRPr>
          </a:p>
          <a:p>
            <a:pPr marL="0" indent="0">
              <a:buFont typeface="Wingdings" panose="05000000000000000000" pitchFamily="2" charset="2"/>
              <a:buNone/>
              <a:defRPr/>
            </a:pPr>
            <a:r>
              <a:rPr lang="en-US" sz="1200" b="1" dirty="0">
                <a:solidFill>
                  <a:srgbClr val="7030A0"/>
                </a:solidFill>
              </a:rPr>
              <a:t>{</a:t>
            </a:r>
            <a:endParaRPr lang="en-US" sz="1200" b="1" dirty="0">
              <a:solidFill>
                <a:srgbClr val="7030A0"/>
              </a:solidFill>
            </a:endParaRPr>
          </a:p>
          <a:p>
            <a:pPr marL="0" indent="0">
              <a:buFont typeface="Wingdings" panose="05000000000000000000" pitchFamily="2" charset="2"/>
              <a:buNone/>
              <a:defRPr/>
            </a:pPr>
            <a:r>
              <a:rPr lang="en-US" sz="1200" b="1" dirty="0">
                <a:solidFill>
                  <a:srgbClr val="7030A0"/>
                </a:solidFill>
              </a:rPr>
              <a:t> case </a:t>
            </a:r>
            <a:r>
              <a:rPr lang="en-US" sz="1200" b="1" dirty="0" err="1">
                <a:solidFill>
                  <a:srgbClr val="7030A0"/>
                </a:solidFill>
              </a:rPr>
              <a:t>E_wakeup</a:t>
            </a:r>
            <a:r>
              <a:rPr lang="en-US" sz="1200" b="1" dirty="0">
                <a:solidFill>
                  <a:srgbClr val="7030A0"/>
                </a:solidFill>
              </a:rPr>
              <a:t>:</a:t>
            </a:r>
            <a:endParaRPr lang="en-US" sz="1200" b="1" dirty="0">
              <a:solidFill>
                <a:srgbClr val="7030A0"/>
              </a:solidFill>
            </a:endParaRPr>
          </a:p>
          <a:p>
            <a:pPr marL="0" indent="0">
              <a:buFont typeface="Wingdings" panose="05000000000000000000" pitchFamily="2" charset="2"/>
              <a:buNone/>
              <a:defRPr/>
            </a:pPr>
            <a:r>
              <a:rPr lang="en-US" sz="1200" b="1" dirty="0">
                <a:solidFill>
                  <a:srgbClr val="7030A0"/>
                </a:solidFill>
              </a:rPr>
              <a:t> </a:t>
            </a:r>
            <a:r>
              <a:rPr lang="en-US" sz="1200" b="1" dirty="0" err="1">
                <a:solidFill>
                  <a:srgbClr val="7030A0"/>
                </a:solidFill>
              </a:rPr>
              <a:t>do_wakeup</a:t>
            </a:r>
            <a:r>
              <a:rPr lang="en-US" sz="1200" b="1" dirty="0">
                <a:solidFill>
                  <a:srgbClr val="7030A0"/>
                </a:solidFill>
              </a:rPr>
              <a:t>();</a:t>
            </a:r>
            <a:endParaRPr lang="en-US" sz="1200" b="1" dirty="0">
              <a:solidFill>
                <a:srgbClr val="7030A0"/>
              </a:solidFill>
            </a:endParaRPr>
          </a:p>
          <a:p>
            <a:pPr marL="0" indent="0">
              <a:buFont typeface="Wingdings" panose="05000000000000000000" pitchFamily="2" charset="2"/>
              <a:buNone/>
              <a:defRPr/>
            </a:pPr>
            <a:r>
              <a:rPr lang="en-US" sz="1200" b="1" dirty="0">
                <a:solidFill>
                  <a:srgbClr val="7030A0"/>
                </a:solidFill>
              </a:rPr>
              <a:t> //break; /* unconditional control transfer */</a:t>
            </a:r>
            <a:endParaRPr lang="en-US" sz="1200" b="1" dirty="0">
              <a:solidFill>
                <a:srgbClr val="7030A0"/>
              </a:solidFill>
            </a:endParaRPr>
          </a:p>
          <a:p>
            <a:pPr marL="0" indent="0">
              <a:buFont typeface="Wingdings" panose="05000000000000000000" pitchFamily="2" charset="2"/>
              <a:buNone/>
              <a:defRPr/>
            </a:pPr>
            <a:r>
              <a:rPr lang="en-US" sz="1200" b="1" dirty="0">
                <a:solidFill>
                  <a:srgbClr val="7030A0"/>
                </a:solidFill>
              </a:rPr>
              <a:t> </a:t>
            </a:r>
            <a:r>
              <a:rPr lang="en-US" sz="1200" b="1" dirty="0" err="1">
                <a:solidFill>
                  <a:srgbClr val="FF0000"/>
                </a:solidFill>
              </a:rPr>
              <a:t>do_more</a:t>
            </a:r>
            <a:r>
              <a:rPr lang="en-US" sz="1200" b="1" dirty="0">
                <a:solidFill>
                  <a:srgbClr val="FF0000"/>
                </a:solidFill>
              </a:rPr>
              <a:t>(); /* Not compliant - unreachable code */</a:t>
            </a:r>
            <a:endParaRPr lang="en-US" sz="1200" b="1" dirty="0">
              <a:solidFill>
                <a:srgbClr val="FF0000"/>
              </a:solidFill>
            </a:endParaRPr>
          </a:p>
          <a:p>
            <a:pPr marL="0" indent="0">
              <a:buFont typeface="Wingdings" panose="05000000000000000000" pitchFamily="2" charset="2"/>
              <a:buNone/>
              <a:defRPr/>
            </a:pPr>
            <a:r>
              <a:rPr lang="en-US" sz="1200" b="1" dirty="0">
                <a:solidFill>
                  <a:srgbClr val="7030A0"/>
                </a:solidFill>
              </a:rPr>
              <a:t>case E_wakeup1:</a:t>
            </a:r>
            <a:endParaRPr lang="en-US" sz="1200" b="1" dirty="0">
              <a:solidFill>
                <a:srgbClr val="7030A0"/>
              </a:solidFill>
            </a:endParaRPr>
          </a:p>
          <a:p>
            <a:pPr marL="0" indent="0">
              <a:buFont typeface="Wingdings" panose="05000000000000000000" pitchFamily="2" charset="2"/>
              <a:buNone/>
              <a:defRPr/>
            </a:pPr>
            <a:r>
              <a:rPr lang="en-US" sz="1200" b="1" dirty="0">
                <a:solidFill>
                  <a:srgbClr val="7030A0"/>
                </a:solidFill>
              </a:rPr>
              <a:t> </a:t>
            </a:r>
            <a:r>
              <a:rPr lang="en-US" sz="1200" b="1" dirty="0" err="1">
                <a:solidFill>
                  <a:srgbClr val="7030A0"/>
                </a:solidFill>
              </a:rPr>
              <a:t>do_wakeup</a:t>
            </a:r>
            <a:r>
              <a:rPr lang="en-US" sz="1200" b="1" dirty="0">
                <a:solidFill>
                  <a:srgbClr val="7030A0"/>
                </a:solidFill>
              </a:rPr>
              <a:t>();</a:t>
            </a:r>
            <a:endParaRPr lang="en-US" sz="1200" b="1" dirty="0">
              <a:solidFill>
                <a:srgbClr val="FF0000"/>
              </a:solidFill>
            </a:endParaRPr>
          </a:p>
          <a:p>
            <a:pPr marL="0" indent="0">
              <a:buFont typeface="Wingdings" panose="05000000000000000000" pitchFamily="2" charset="2"/>
              <a:buNone/>
              <a:defRPr/>
            </a:pPr>
            <a:r>
              <a:rPr lang="en-US" sz="1200" b="1" dirty="0">
                <a:solidFill>
                  <a:srgbClr val="7030A0"/>
                </a:solidFill>
              </a:rPr>
              <a:t> /* ... */</a:t>
            </a:r>
            <a:endParaRPr lang="en-US" sz="1200" b="1" dirty="0">
              <a:solidFill>
                <a:srgbClr val="7030A0"/>
              </a:solidFill>
            </a:endParaRPr>
          </a:p>
          <a:p>
            <a:pPr marL="0" indent="0">
              <a:buFont typeface="Wingdings" panose="05000000000000000000" pitchFamily="2" charset="2"/>
              <a:buNone/>
              <a:defRPr/>
            </a:pPr>
            <a:r>
              <a:rPr lang="en-US" sz="1200" b="1" dirty="0">
                <a:solidFill>
                  <a:srgbClr val="7030A0"/>
                </a:solidFill>
              </a:rPr>
              <a:t> default:</a:t>
            </a:r>
            <a:endParaRPr lang="en-US" sz="1200" b="1" dirty="0">
              <a:solidFill>
                <a:srgbClr val="7030A0"/>
              </a:solidFill>
            </a:endParaRPr>
          </a:p>
          <a:p>
            <a:pPr marL="0" indent="0">
              <a:buFont typeface="Wingdings" panose="05000000000000000000" pitchFamily="2" charset="2"/>
              <a:buNone/>
              <a:defRPr/>
            </a:pPr>
            <a:r>
              <a:rPr lang="en-US" sz="1200" b="1" dirty="0">
                <a:solidFill>
                  <a:srgbClr val="7030A0"/>
                </a:solidFill>
              </a:rPr>
              <a:t> /* ... */</a:t>
            </a:r>
            <a:endParaRPr lang="en-US" sz="1200" b="1" dirty="0">
              <a:solidFill>
                <a:srgbClr val="7030A0"/>
              </a:solidFill>
            </a:endParaRPr>
          </a:p>
          <a:p>
            <a:pPr marL="0" indent="0">
              <a:buFont typeface="Wingdings" panose="05000000000000000000" pitchFamily="2" charset="2"/>
              <a:buNone/>
              <a:defRPr/>
            </a:pPr>
            <a:r>
              <a:rPr lang="en-US" sz="1200" b="1" dirty="0">
                <a:solidFill>
                  <a:srgbClr val="7030A0"/>
                </a:solidFill>
              </a:rPr>
              <a:t> break;</a:t>
            </a:r>
            <a:endParaRPr lang="en-US" sz="1200" b="1" dirty="0">
              <a:solidFill>
                <a:srgbClr val="7030A0"/>
              </a:solidFill>
            </a:endParaRPr>
          </a:p>
          <a:p>
            <a:pPr marL="0" indent="0">
              <a:buFont typeface="Wingdings" panose="05000000000000000000" pitchFamily="2" charset="2"/>
              <a:buNone/>
              <a:defRPr/>
            </a:pPr>
            <a:r>
              <a:rPr lang="en-US" sz="1200" b="1" dirty="0">
                <a:solidFill>
                  <a:srgbClr val="7030A0"/>
                </a:solidFill>
              </a:rPr>
              <a:t>}</a:t>
            </a:r>
            <a:endParaRPr lang="en-US" sz="1200" b="1" dirty="0">
              <a:solidFill>
                <a:srgbClr val="7030A0"/>
              </a:solidFill>
            </a:endParaRPr>
          </a:p>
          <a:p>
            <a:pPr marL="0" indent="0">
              <a:buFont typeface="Wingdings" panose="05000000000000000000" pitchFamily="2" charset="2"/>
              <a:buNone/>
              <a:defRPr/>
            </a:pPr>
            <a:r>
              <a:rPr lang="en-US" sz="1200" b="1" dirty="0">
                <a:solidFill>
                  <a:srgbClr val="7030A0"/>
                </a:solidFill>
              </a:rPr>
              <a:t>}</a:t>
            </a:r>
            <a:endParaRPr lang="en-US" sz="1200" b="1" dirty="0">
              <a:solidFill>
                <a:srgbClr val="7030A0"/>
              </a:solidFill>
            </a:endParaRPr>
          </a:p>
        </p:txBody>
      </p:sp>
      <p:sp>
        <p:nvSpPr>
          <p:cNvPr id="5837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401D5DC1-A4D6-41FD-9119-E84B192CE521}" type="slidenum">
              <a:rPr lang="en-US" altLang="en-US" sz="1400"/>
            </a:fld>
            <a:endParaRPr lang="en-US" altLang="en-US" sz="1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tLang="en-US"/>
              <a:t>Control flow</a:t>
            </a:r>
            <a:br>
              <a:rPr lang="en-US" altLang="en-US"/>
            </a:br>
            <a:r>
              <a:rPr lang="en-US" altLang="en-US"/>
              <a:t> Rules…</a:t>
            </a:r>
            <a:endParaRPr lang="en-US" altLang="en-US"/>
          </a:p>
        </p:txBody>
      </p:sp>
      <p:sp>
        <p:nvSpPr>
          <p:cNvPr id="59395" name="Content Placeholder 2"/>
          <p:cNvSpPr>
            <a:spLocks noGrp="1"/>
          </p:cNvSpPr>
          <p:nvPr>
            <p:ph idx="1"/>
          </p:nvPr>
        </p:nvSpPr>
        <p:spPr>
          <a:xfrm>
            <a:off x="914400" y="1600200"/>
            <a:ext cx="7010400" cy="4648200"/>
          </a:xfrm>
        </p:spPr>
        <p:txBody>
          <a:bodyPr/>
          <a:lstStyle/>
          <a:p>
            <a:pPr marL="0" indent="0">
              <a:buFont typeface="Wingdings" panose="05000000000000000000" pitchFamily="2" charset="2"/>
              <a:buNone/>
            </a:pPr>
            <a:r>
              <a:rPr lang="en-US" altLang="en-US" sz="1800" b="1"/>
              <a:t>Rule 14.4 (required): </a:t>
            </a:r>
            <a:r>
              <a:rPr lang="en-US" altLang="en-US" sz="1800"/>
              <a:t>The goto statement shall not be used. </a:t>
            </a:r>
            <a:endParaRPr lang="en-US" altLang="en-US" sz="1800"/>
          </a:p>
          <a:p>
            <a:pPr marL="0" indent="0">
              <a:buFont typeface="Wingdings" panose="05000000000000000000" pitchFamily="2" charset="2"/>
              <a:buNone/>
            </a:pPr>
            <a:endParaRPr lang="en-US" altLang="en-US" sz="1800"/>
          </a:p>
          <a:p>
            <a:pPr marL="0" indent="0">
              <a:buFont typeface="Wingdings" panose="05000000000000000000" pitchFamily="2" charset="2"/>
              <a:buNone/>
            </a:pPr>
            <a:r>
              <a:rPr lang="en-US" altLang="en-US" sz="1800" b="1"/>
              <a:t>Rule 14.5 (required): </a:t>
            </a:r>
            <a:r>
              <a:rPr lang="en-US" altLang="en-US" sz="1800"/>
              <a:t>The continue statement shall not be used. </a:t>
            </a:r>
            <a:endParaRPr lang="en-US" altLang="en-US" sz="1800"/>
          </a:p>
          <a:p>
            <a:pPr marL="0" indent="0">
              <a:buFont typeface="Wingdings" panose="05000000000000000000" pitchFamily="2" charset="2"/>
              <a:buNone/>
            </a:pPr>
            <a:endParaRPr lang="en-US" altLang="en-US" sz="1800" b="1"/>
          </a:p>
          <a:p>
            <a:pPr marL="0" indent="0">
              <a:buFont typeface="Wingdings" panose="05000000000000000000" pitchFamily="2" charset="2"/>
              <a:buNone/>
            </a:pPr>
            <a:r>
              <a:rPr lang="en-US" altLang="en-US" sz="1800" b="1"/>
              <a:t>Rule 14.6 (required): </a:t>
            </a:r>
            <a:r>
              <a:rPr lang="en-US" altLang="en-US" sz="1800"/>
              <a:t>For any iteration statement there shall be at most one break statement used for loop termination. </a:t>
            </a:r>
            <a:endParaRPr lang="en-US" altLang="en-US" sz="1800"/>
          </a:p>
          <a:p>
            <a:pPr marL="0" indent="0">
              <a:buFont typeface="Wingdings" panose="05000000000000000000" pitchFamily="2" charset="2"/>
              <a:buNone/>
            </a:pPr>
            <a:r>
              <a:rPr lang="en-US" altLang="en-US" sz="1800"/>
              <a:t>These rules are in the interests of good structured programming. One break statement is allowed in a loop since this allows, for example, for dual outcome loops or for optimal coding.</a:t>
            </a:r>
            <a:endParaRPr lang="en-US" altLang="en-US" sz="1800"/>
          </a:p>
        </p:txBody>
      </p:sp>
      <p:sp>
        <p:nvSpPr>
          <p:cNvPr id="59396"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18D714E6-7792-41AB-BE2D-F05A23133492}" type="slidenum">
              <a:rPr lang="en-US" altLang="en-US" sz="1400"/>
            </a:fld>
            <a:endParaRPr lang="en-US" altLang="en-US" sz="1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a:t>Control flow</a:t>
            </a:r>
            <a:br>
              <a:rPr lang="en-US" altLang="en-US"/>
            </a:br>
            <a:r>
              <a:rPr lang="en-US" altLang="en-US"/>
              <a:t> Rules…</a:t>
            </a:r>
            <a:endParaRPr lang="en-US" altLang="en-US"/>
          </a:p>
        </p:txBody>
      </p:sp>
      <p:sp>
        <p:nvSpPr>
          <p:cNvPr id="60419" name="Content Placeholder 2"/>
          <p:cNvSpPr>
            <a:spLocks noGrp="1"/>
          </p:cNvSpPr>
          <p:nvPr>
            <p:ph idx="1"/>
          </p:nvPr>
        </p:nvSpPr>
        <p:spPr>
          <a:xfrm>
            <a:off x="914400" y="1600200"/>
            <a:ext cx="7010400" cy="4648200"/>
          </a:xfrm>
        </p:spPr>
        <p:txBody>
          <a:bodyPr/>
          <a:lstStyle/>
          <a:p>
            <a:pPr marL="0" indent="0">
              <a:buFont typeface="Wingdings" panose="05000000000000000000" pitchFamily="2" charset="2"/>
              <a:buNone/>
            </a:pPr>
            <a:r>
              <a:rPr lang="en-US" altLang="en-US" sz="1200" b="1"/>
              <a:t>Rule 14.7 (required): </a:t>
            </a:r>
            <a:r>
              <a:rPr lang="en-US" altLang="en-US" sz="1200"/>
              <a:t>A function shall have a single point of exit at the end of the function.</a:t>
            </a:r>
            <a:endParaRPr lang="en-US" altLang="en-US" sz="1200"/>
          </a:p>
          <a:p>
            <a:pPr marL="0" indent="0">
              <a:buFont typeface="Wingdings" panose="05000000000000000000" pitchFamily="2" charset="2"/>
              <a:buNone/>
            </a:pPr>
            <a:r>
              <a:rPr lang="en-US" altLang="en-US" sz="1200"/>
              <a:t>This is required by IEC 61508, under good programming style.</a:t>
            </a:r>
            <a:endParaRPr lang="en-US" altLang="en-US" sz="1200"/>
          </a:p>
          <a:p>
            <a:pPr marL="0" indent="0">
              <a:buFont typeface="Wingdings" panose="05000000000000000000" pitchFamily="2" charset="2"/>
              <a:buNone/>
            </a:pPr>
            <a:endParaRPr lang="en-US" altLang="en-US" sz="1200"/>
          </a:p>
          <a:p>
            <a:pPr marL="0" indent="0">
              <a:buFont typeface="Wingdings" panose="05000000000000000000" pitchFamily="2" charset="2"/>
              <a:buNone/>
            </a:pPr>
            <a:r>
              <a:rPr lang="en-US" altLang="en-US" sz="1200" b="1"/>
              <a:t>Rule 14.8 (required): </a:t>
            </a:r>
            <a:r>
              <a:rPr lang="en-US" altLang="en-US" sz="1200"/>
              <a:t>The statement forming the body of a switch, while, do … while or</a:t>
            </a:r>
            <a:endParaRPr lang="en-US" altLang="en-US" sz="1200"/>
          </a:p>
          <a:p>
            <a:pPr marL="0" indent="0">
              <a:buFont typeface="Wingdings" panose="05000000000000000000" pitchFamily="2" charset="2"/>
              <a:buNone/>
            </a:pPr>
            <a:r>
              <a:rPr lang="en-US" altLang="en-US" sz="1200"/>
              <a:t>for statement shall be a compound statement.</a:t>
            </a:r>
            <a:endParaRPr lang="en-US" altLang="en-US" sz="1200"/>
          </a:p>
          <a:p>
            <a:pPr marL="0" indent="0">
              <a:buFont typeface="Wingdings" panose="05000000000000000000" pitchFamily="2" charset="2"/>
              <a:buNone/>
            </a:pPr>
            <a:r>
              <a:rPr lang="en-US" altLang="en-US" sz="1200"/>
              <a:t>The statement that forms the body of a switch statement or a while, do … while or for loop, shall be a compound statement (enclosed within braces), even if that compound statement contains a single statement.</a:t>
            </a:r>
            <a:endParaRPr lang="en-US" altLang="en-US" sz="1200"/>
          </a:p>
          <a:p>
            <a:pPr marL="0" indent="0">
              <a:buFont typeface="Wingdings" panose="05000000000000000000" pitchFamily="2" charset="2"/>
              <a:buNone/>
            </a:pPr>
            <a:r>
              <a:rPr lang="en-US" altLang="en-US" sz="1200"/>
              <a:t>If()</a:t>
            </a:r>
            <a:endParaRPr lang="en-US" altLang="en-US" sz="1200"/>
          </a:p>
          <a:p>
            <a:pPr marL="0" indent="0">
              <a:buFont typeface="Wingdings" panose="05000000000000000000" pitchFamily="2" charset="2"/>
              <a:buNone/>
            </a:pPr>
            <a:r>
              <a:rPr lang="en-US" altLang="en-US" sz="1200"/>
              <a:t>{</a:t>
            </a:r>
            <a:endParaRPr lang="en-US" altLang="en-US" sz="1200"/>
          </a:p>
          <a:p>
            <a:pPr marL="0" indent="0">
              <a:buFont typeface="Wingdings" panose="05000000000000000000" pitchFamily="2" charset="2"/>
              <a:buNone/>
            </a:pPr>
            <a:r>
              <a:rPr lang="en-US" altLang="en-US" sz="1200"/>
              <a:t>Stat;</a:t>
            </a:r>
            <a:endParaRPr lang="en-US" altLang="en-US" sz="1200"/>
          </a:p>
          <a:p>
            <a:pPr marL="0" indent="0">
              <a:buFont typeface="Wingdings" panose="05000000000000000000" pitchFamily="2" charset="2"/>
              <a:buNone/>
            </a:pPr>
            <a:r>
              <a:rPr lang="en-US" altLang="en-US" sz="1200"/>
              <a:t>}</a:t>
            </a:r>
            <a:endParaRPr lang="en-US" altLang="en-US" sz="1200"/>
          </a:p>
          <a:p>
            <a:pPr marL="0" indent="0">
              <a:buFont typeface="Wingdings" panose="05000000000000000000" pitchFamily="2" charset="2"/>
              <a:buNone/>
            </a:pPr>
            <a:r>
              <a:rPr lang="en-US" altLang="en-US" sz="1200" b="1" i="1" u="sng">
                <a:solidFill>
                  <a:srgbClr val="7030A0"/>
                </a:solidFill>
              </a:rPr>
              <a:t>Compliant Solution</a:t>
            </a:r>
            <a:endParaRPr lang="en-US" altLang="en-US" sz="1200" b="1" i="1" u="sng">
              <a:solidFill>
                <a:srgbClr val="7030A0"/>
              </a:solidFill>
            </a:endParaRPr>
          </a:p>
          <a:p>
            <a:pPr marL="0" indent="0">
              <a:buFont typeface="Wingdings" panose="05000000000000000000" pitchFamily="2" charset="2"/>
              <a:buNone/>
            </a:pPr>
            <a:r>
              <a:rPr lang="en-US" altLang="en-US" sz="1200" b="1">
                <a:solidFill>
                  <a:srgbClr val="7030A0"/>
                </a:solidFill>
              </a:rPr>
              <a:t>for (int i = 0; i &lt; 10; i++){</a:t>
            </a:r>
            <a:endParaRPr lang="en-US" altLang="en-US" sz="1200" b="1">
              <a:solidFill>
                <a:srgbClr val="7030A0"/>
              </a:solidFill>
            </a:endParaRPr>
          </a:p>
          <a:p>
            <a:pPr marL="0" indent="0">
              <a:buFont typeface="Wingdings" panose="05000000000000000000" pitchFamily="2" charset="2"/>
              <a:buNone/>
            </a:pPr>
            <a:r>
              <a:rPr lang="en-US" altLang="en-US" sz="1200" b="1">
                <a:solidFill>
                  <a:srgbClr val="7030A0"/>
                </a:solidFill>
              </a:rPr>
              <a:t>stst;</a:t>
            </a:r>
            <a:endParaRPr lang="en-US" altLang="en-US" sz="1200" b="1">
              <a:solidFill>
                <a:srgbClr val="7030A0"/>
              </a:solidFill>
            </a:endParaRPr>
          </a:p>
          <a:p>
            <a:pPr marL="0" indent="0">
              <a:buFont typeface="Wingdings" panose="05000000000000000000" pitchFamily="2" charset="2"/>
              <a:buNone/>
            </a:pPr>
            <a:r>
              <a:rPr lang="en-US" altLang="en-US" sz="1200" b="1">
                <a:solidFill>
                  <a:srgbClr val="7030A0"/>
                </a:solidFill>
              </a:rPr>
              <a:t>}</a:t>
            </a:r>
            <a:endParaRPr lang="en-US" altLang="en-US" sz="1200"/>
          </a:p>
          <a:p>
            <a:pPr marL="0" indent="0">
              <a:buFont typeface="Wingdings" panose="05000000000000000000" pitchFamily="2" charset="2"/>
              <a:buNone/>
            </a:pPr>
            <a:endParaRPr lang="en-US" altLang="en-US" sz="1200"/>
          </a:p>
        </p:txBody>
      </p:sp>
      <p:sp>
        <p:nvSpPr>
          <p:cNvPr id="60420"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5CC101C2-7E51-4732-B46A-A83DE697FB77}" type="slidenum">
              <a:rPr lang="en-US" altLang="en-US" sz="1400"/>
            </a:fld>
            <a:endParaRPr lang="en-US" altLang="en-US" sz="1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228600" y="76200"/>
            <a:ext cx="8675370" cy="838200"/>
          </a:xfrm>
        </p:spPr>
        <p:txBody>
          <a:bodyPr/>
          <a:lstStyle/>
          <a:p>
            <a:r>
              <a:rPr lang="en-US" altLang="en-US"/>
              <a:t>Control flow</a:t>
            </a:r>
            <a:br>
              <a:rPr lang="en-US" altLang="en-US"/>
            </a:br>
            <a:r>
              <a:rPr lang="en-US" altLang="en-US"/>
              <a:t>Rules…</a:t>
            </a:r>
            <a:endParaRPr lang="en-US" altLang="en-US"/>
          </a:p>
        </p:txBody>
      </p:sp>
      <p:sp>
        <p:nvSpPr>
          <p:cNvPr id="61443" name="Content Placeholder 2"/>
          <p:cNvSpPr>
            <a:spLocks noGrp="1"/>
          </p:cNvSpPr>
          <p:nvPr>
            <p:ph idx="1"/>
          </p:nvPr>
        </p:nvSpPr>
        <p:spPr>
          <a:xfrm>
            <a:off x="914400" y="1447800"/>
            <a:ext cx="7162800" cy="4800600"/>
          </a:xfrm>
        </p:spPr>
        <p:txBody>
          <a:bodyPr/>
          <a:lstStyle/>
          <a:p>
            <a:pPr marL="0" indent="0">
              <a:buFont typeface="Wingdings" panose="05000000000000000000" pitchFamily="2" charset="2"/>
              <a:buNone/>
            </a:pPr>
            <a:r>
              <a:rPr lang="en-US" altLang="en-US" sz="1800" b="1" i="1" u="sng">
                <a:solidFill>
                  <a:srgbClr val="7030A0"/>
                </a:solidFill>
              </a:rPr>
              <a:t>For example:</a:t>
            </a:r>
            <a:endParaRPr lang="en-US" altLang="en-US" sz="1800" b="1" i="1" u="sng">
              <a:solidFill>
                <a:srgbClr val="7030A0"/>
              </a:solidFill>
            </a:endParaRPr>
          </a:p>
          <a:p>
            <a:pPr marL="0" indent="0">
              <a:buFont typeface="Wingdings" panose="05000000000000000000" pitchFamily="2" charset="2"/>
              <a:buNone/>
            </a:pPr>
            <a:r>
              <a:rPr lang="en-US" altLang="en-US" sz="1800" b="1">
                <a:solidFill>
                  <a:srgbClr val="7030A0"/>
                </a:solidFill>
              </a:rPr>
              <a:t>for (i = 0; i &lt; N_ELEMENTS; ++i)</a:t>
            </a:r>
            <a:endParaRPr lang="en-US" altLang="en-US" sz="1800" b="1">
              <a:solidFill>
                <a:srgbClr val="7030A0"/>
              </a:solidFill>
            </a:endParaRPr>
          </a:p>
          <a:p>
            <a:pPr marL="0" indent="0">
              <a:buFont typeface="Wingdings" panose="05000000000000000000" pitchFamily="2" charset="2"/>
              <a:buNone/>
            </a:pPr>
            <a:r>
              <a:rPr lang="en-US" altLang="en-US" sz="1800" b="1">
                <a:solidFill>
                  <a:srgbClr val="7030A0"/>
                </a:solidFill>
              </a:rPr>
              <a:t>{</a:t>
            </a:r>
            <a:endParaRPr lang="en-US" altLang="en-US" sz="1800" b="1">
              <a:solidFill>
                <a:srgbClr val="7030A0"/>
              </a:solidFill>
            </a:endParaRPr>
          </a:p>
          <a:p>
            <a:pPr marL="0" indent="0">
              <a:buFont typeface="Wingdings" panose="05000000000000000000" pitchFamily="2" charset="2"/>
              <a:buNone/>
            </a:pPr>
            <a:r>
              <a:rPr lang="en-US" altLang="en-US" sz="1800" b="1">
                <a:solidFill>
                  <a:srgbClr val="7030A0"/>
                </a:solidFill>
              </a:rPr>
              <a:t> buffer[i] = 0; /* Even a single statement must be in braces */</a:t>
            </a:r>
            <a:endParaRPr lang="en-US" altLang="en-US" sz="1800" b="1">
              <a:solidFill>
                <a:srgbClr val="7030A0"/>
              </a:solidFill>
            </a:endParaRPr>
          </a:p>
          <a:p>
            <a:pPr marL="0" indent="0">
              <a:buFont typeface="Wingdings" panose="05000000000000000000" pitchFamily="2" charset="2"/>
              <a:buNone/>
            </a:pPr>
            <a:r>
              <a:rPr lang="en-US" altLang="en-US" sz="1800" b="1">
                <a:solidFill>
                  <a:srgbClr val="7030A0"/>
                </a:solidFill>
              </a:rPr>
              <a:t>}</a:t>
            </a:r>
            <a:endParaRPr lang="en-US" altLang="en-US" sz="1800" b="1">
              <a:solidFill>
                <a:srgbClr val="7030A0"/>
              </a:solidFill>
            </a:endParaRPr>
          </a:p>
          <a:p>
            <a:pPr marL="0" indent="0">
              <a:buFont typeface="Wingdings" panose="05000000000000000000" pitchFamily="2" charset="2"/>
              <a:buNone/>
            </a:pPr>
            <a:r>
              <a:rPr lang="en-US" altLang="en-US" sz="1800" b="1">
                <a:solidFill>
                  <a:srgbClr val="7030A0"/>
                </a:solidFill>
              </a:rPr>
              <a:t>while ( new_data_available )</a:t>
            </a:r>
            <a:endParaRPr lang="en-US" altLang="en-US" sz="1800" b="1">
              <a:solidFill>
                <a:srgbClr val="7030A0"/>
              </a:solidFill>
            </a:endParaRPr>
          </a:p>
          <a:p>
            <a:pPr marL="0" indent="0">
              <a:buFont typeface="Wingdings" panose="05000000000000000000" pitchFamily="2" charset="2"/>
              <a:buNone/>
            </a:pPr>
            <a:r>
              <a:rPr lang="en-US" altLang="en-US" sz="1800" b="1">
                <a:solidFill>
                  <a:srgbClr val="7030A0"/>
                </a:solidFill>
              </a:rPr>
              <a:t> process_data (); /* Incorrectly not enclosed in braces */</a:t>
            </a:r>
            <a:endParaRPr lang="en-US" altLang="en-US" sz="1800" b="1">
              <a:solidFill>
                <a:srgbClr val="7030A0"/>
              </a:solidFill>
            </a:endParaRPr>
          </a:p>
          <a:p>
            <a:pPr marL="0" indent="0">
              <a:buFont typeface="Wingdings" panose="05000000000000000000" pitchFamily="2" charset="2"/>
              <a:buNone/>
            </a:pPr>
            <a:r>
              <a:rPr lang="en-US" altLang="en-US" sz="1800" b="1">
                <a:solidFill>
                  <a:srgbClr val="7030A0"/>
                </a:solidFill>
              </a:rPr>
              <a:t> service_watchdog (); /* Added later but, despite the appearance</a:t>
            </a:r>
            <a:endParaRPr lang="en-US" altLang="en-US" sz="1800" b="1">
              <a:solidFill>
                <a:srgbClr val="7030A0"/>
              </a:solidFill>
            </a:endParaRPr>
          </a:p>
          <a:p>
            <a:pPr marL="0" indent="0">
              <a:buFont typeface="Wingdings" panose="05000000000000000000" pitchFamily="2" charset="2"/>
              <a:buNone/>
            </a:pPr>
            <a:r>
              <a:rPr lang="en-US" altLang="en-US" sz="1800" b="1">
                <a:solidFill>
                  <a:srgbClr val="7030A0"/>
                </a:solidFill>
              </a:rPr>
              <a:t> (from the indent) it is actually not part of the body of the while statement, and is executed only after the loop has terminated */</a:t>
            </a:r>
            <a:endParaRPr lang="en-US" altLang="en-US" sz="1800" b="1">
              <a:solidFill>
                <a:srgbClr val="7030A0"/>
              </a:solidFill>
            </a:endParaRPr>
          </a:p>
        </p:txBody>
      </p:sp>
      <p:sp>
        <p:nvSpPr>
          <p:cNvPr id="6144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2D193F74-EBA0-4EA7-A700-808F3CFC778B}" type="slidenum">
              <a:rPr lang="en-US" altLang="en-US" sz="1400"/>
            </a:fld>
            <a:endParaRPr lang="en-US" altLang="en-US" sz="1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en-US"/>
              <a:t>Control flow</a:t>
            </a:r>
            <a:br>
              <a:rPr lang="en-US" altLang="en-US"/>
            </a:br>
            <a:r>
              <a:rPr lang="en-US" altLang="en-US"/>
              <a:t> Rules…</a:t>
            </a:r>
            <a:endParaRPr lang="en-US" altLang="en-US"/>
          </a:p>
        </p:txBody>
      </p:sp>
      <p:sp>
        <p:nvSpPr>
          <p:cNvPr id="62467" name="Content Placeholder 2"/>
          <p:cNvSpPr>
            <a:spLocks noGrp="1"/>
          </p:cNvSpPr>
          <p:nvPr>
            <p:ph idx="1"/>
          </p:nvPr>
        </p:nvSpPr>
        <p:spPr>
          <a:xfrm>
            <a:off x="685800" y="1295400"/>
            <a:ext cx="8001000" cy="5257800"/>
          </a:xfrm>
        </p:spPr>
        <p:txBody>
          <a:bodyPr/>
          <a:lstStyle/>
          <a:p>
            <a:pPr marL="0" indent="0">
              <a:buFont typeface="Wingdings" panose="05000000000000000000" pitchFamily="2" charset="2"/>
              <a:buNone/>
            </a:pPr>
            <a:r>
              <a:rPr lang="en-US" altLang="en-US" sz="1600" b="1"/>
              <a:t>Rule 14.10 (required): </a:t>
            </a:r>
            <a:r>
              <a:rPr lang="en-US" altLang="en-US" sz="1600"/>
              <a:t>All if … else if constructs shall be terminated with an else clause.</a:t>
            </a:r>
            <a:endParaRPr lang="en-US" altLang="en-US" sz="1600"/>
          </a:p>
          <a:p>
            <a:pPr marL="0" indent="0">
              <a:buFont typeface="Wingdings" panose="05000000000000000000" pitchFamily="2" charset="2"/>
              <a:buNone/>
            </a:pPr>
            <a:r>
              <a:rPr lang="en-US" altLang="en-US" sz="1400" b="1">
                <a:solidFill>
                  <a:srgbClr val="7030A0"/>
                </a:solidFill>
              </a:rPr>
              <a:t>if ( x &lt; 0 )</a:t>
            </a:r>
            <a:endParaRPr lang="en-US" altLang="en-US" sz="1400" b="1">
              <a:solidFill>
                <a:srgbClr val="7030A0"/>
              </a:solidFill>
            </a:endParaRPr>
          </a:p>
          <a:p>
            <a:pPr marL="0" indent="0">
              <a:buFont typeface="Wingdings" panose="05000000000000000000" pitchFamily="2" charset="2"/>
              <a:buNone/>
            </a:pPr>
            <a:r>
              <a:rPr lang="en-US" altLang="en-US" sz="1400" b="1">
                <a:solidFill>
                  <a:srgbClr val="7030A0"/>
                </a:solidFill>
              </a:rPr>
              <a:t>{</a:t>
            </a:r>
            <a:endParaRPr lang="en-US" altLang="en-US" sz="1400" b="1">
              <a:solidFill>
                <a:srgbClr val="7030A0"/>
              </a:solidFill>
            </a:endParaRPr>
          </a:p>
          <a:p>
            <a:pPr marL="0" indent="0">
              <a:buFont typeface="Wingdings" panose="05000000000000000000" pitchFamily="2" charset="2"/>
              <a:buNone/>
            </a:pPr>
            <a:r>
              <a:rPr lang="en-US" altLang="en-US" sz="1400" b="1">
                <a:solidFill>
                  <a:srgbClr val="7030A0"/>
                </a:solidFill>
              </a:rPr>
              <a:t> log_error(3);</a:t>
            </a:r>
            <a:endParaRPr lang="en-US" altLang="en-US" sz="1400" b="1">
              <a:solidFill>
                <a:srgbClr val="7030A0"/>
              </a:solidFill>
            </a:endParaRPr>
          </a:p>
          <a:p>
            <a:pPr marL="0" indent="0">
              <a:buFont typeface="Wingdings" panose="05000000000000000000" pitchFamily="2" charset="2"/>
              <a:buNone/>
            </a:pPr>
            <a:r>
              <a:rPr lang="en-US" altLang="en-US" sz="1400" b="1">
                <a:solidFill>
                  <a:srgbClr val="7030A0"/>
                </a:solidFill>
              </a:rPr>
              <a:t> x = 0;</a:t>
            </a:r>
            <a:endParaRPr lang="en-US" altLang="en-US" sz="1400" b="1">
              <a:solidFill>
                <a:srgbClr val="7030A0"/>
              </a:solidFill>
            </a:endParaRPr>
          </a:p>
          <a:p>
            <a:pPr marL="0" indent="0">
              <a:buFont typeface="Wingdings" panose="05000000000000000000" pitchFamily="2" charset="2"/>
              <a:buNone/>
            </a:pPr>
            <a:r>
              <a:rPr lang="en-US" altLang="en-US" sz="1400" b="1">
                <a:solidFill>
                  <a:srgbClr val="7030A0"/>
                </a:solidFill>
              </a:rPr>
              <a:t>}</a:t>
            </a:r>
            <a:endParaRPr lang="en-US" altLang="en-US" sz="1400" b="1">
              <a:solidFill>
                <a:srgbClr val="7030A0"/>
              </a:solidFill>
            </a:endParaRPr>
          </a:p>
          <a:p>
            <a:pPr marL="0" indent="0">
              <a:buFont typeface="Wingdings" panose="05000000000000000000" pitchFamily="2" charset="2"/>
              <a:buNone/>
            </a:pPr>
            <a:r>
              <a:rPr lang="en-US" altLang="en-US" sz="1400" b="1">
                <a:solidFill>
                  <a:srgbClr val="7030A0"/>
                </a:solidFill>
              </a:rPr>
              <a:t>else if ( y &lt; 0 )</a:t>
            </a:r>
            <a:endParaRPr lang="en-US" altLang="en-US" sz="1400" b="1">
              <a:solidFill>
                <a:srgbClr val="7030A0"/>
              </a:solidFill>
            </a:endParaRPr>
          </a:p>
          <a:p>
            <a:pPr marL="0" indent="0">
              <a:buFont typeface="Wingdings" panose="05000000000000000000" pitchFamily="2" charset="2"/>
              <a:buNone/>
            </a:pPr>
            <a:r>
              <a:rPr lang="en-US" altLang="en-US" sz="1400" b="1">
                <a:solidFill>
                  <a:srgbClr val="7030A0"/>
                </a:solidFill>
              </a:rPr>
              <a:t>{</a:t>
            </a:r>
            <a:endParaRPr lang="en-US" altLang="en-US" sz="1400" b="1">
              <a:solidFill>
                <a:srgbClr val="7030A0"/>
              </a:solidFill>
            </a:endParaRPr>
          </a:p>
          <a:p>
            <a:pPr marL="0" indent="0">
              <a:buFont typeface="Wingdings" panose="05000000000000000000" pitchFamily="2" charset="2"/>
              <a:buNone/>
            </a:pPr>
            <a:r>
              <a:rPr lang="en-US" altLang="en-US" sz="1400" b="1">
                <a:solidFill>
                  <a:srgbClr val="7030A0"/>
                </a:solidFill>
              </a:rPr>
              <a:t> x = 3;</a:t>
            </a:r>
            <a:endParaRPr lang="en-US" altLang="en-US" sz="1400" b="1">
              <a:solidFill>
                <a:srgbClr val="7030A0"/>
              </a:solidFill>
            </a:endParaRPr>
          </a:p>
          <a:p>
            <a:pPr marL="0" indent="0">
              <a:buFont typeface="Wingdings" panose="05000000000000000000" pitchFamily="2" charset="2"/>
              <a:buNone/>
            </a:pPr>
            <a:r>
              <a:rPr lang="en-US" altLang="en-US" sz="1400" b="1">
                <a:solidFill>
                  <a:srgbClr val="7030A0"/>
                </a:solidFill>
              </a:rPr>
              <a:t>}</a:t>
            </a:r>
            <a:endParaRPr lang="en-US" altLang="en-US" sz="1400" b="1">
              <a:solidFill>
                <a:srgbClr val="7030A0"/>
              </a:solidFill>
            </a:endParaRPr>
          </a:p>
          <a:p>
            <a:pPr marL="0" indent="0">
              <a:buFont typeface="Wingdings" panose="05000000000000000000" pitchFamily="2" charset="2"/>
              <a:buNone/>
            </a:pPr>
            <a:r>
              <a:rPr lang="en-US" altLang="en-US" sz="1400" b="1">
                <a:solidFill>
                  <a:srgbClr val="7030A0"/>
                </a:solidFill>
              </a:rPr>
              <a:t>else /* this else clause is required, even if the */</a:t>
            </a:r>
            <a:endParaRPr lang="en-US" altLang="en-US" sz="1400" b="1">
              <a:solidFill>
                <a:srgbClr val="7030A0"/>
              </a:solidFill>
            </a:endParaRPr>
          </a:p>
          <a:p>
            <a:pPr marL="0" indent="0">
              <a:buFont typeface="Wingdings" panose="05000000000000000000" pitchFamily="2" charset="2"/>
              <a:buNone/>
            </a:pPr>
            <a:r>
              <a:rPr lang="en-US" altLang="en-US" sz="1400" b="1">
                <a:solidFill>
                  <a:srgbClr val="7030A0"/>
                </a:solidFill>
              </a:rPr>
              <a:t>{ /* programmer expects this will never be reached */</a:t>
            </a:r>
            <a:endParaRPr lang="en-US" altLang="en-US" sz="1400" b="1">
              <a:solidFill>
                <a:srgbClr val="7030A0"/>
              </a:solidFill>
            </a:endParaRPr>
          </a:p>
          <a:p>
            <a:pPr marL="0" indent="0">
              <a:buFont typeface="Wingdings" panose="05000000000000000000" pitchFamily="2" charset="2"/>
              <a:buNone/>
            </a:pPr>
            <a:r>
              <a:rPr lang="en-US" altLang="en-US" sz="1400" b="1">
                <a:solidFill>
                  <a:srgbClr val="7030A0"/>
                </a:solidFill>
              </a:rPr>
              <a:t> /* no change in value of x */</a:t>
            </a:r>
            <a:endParaRPr lang="en-US" altLang="en-US" sz="1400" b="1">
              <a:solidFill>
                <a:srgbClr val="7030A0"/>
              </a:solidFill>
            </a:endParaRPr>
          </a:p>
          <a:p>
            <a:pPr marL="0" indent="0">
              <a:buFont typeface="Wingdings" panose="05000000000000000000" pitchFamily="2" charset="2"/>
              <a:buNone/>
            </a:pPr>
            <a:r>
              <a:rPr lang="en-US" altLang="en-US" sz="1400" b="1">
                <a:solidFill>
                  <a:srgbClr val="7030A0"/>
                </a:solidFill>
              </a:rPr>
              <a:t>}</a:t>
            </a:r>
            <a:endParaRPr lang="en-US" altLang="en-US" sz="1400" b="1">
              <a:solidFill>
                <a:srgbClr val="7030A0"/>
              </a:solidFill>
            </a:endParaRPr>
          </a:p>
        </p:txBody>
      </p:sp>
      <p:sp>
        <p:nvSpPr>
          <p:cNvPr id="6246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74A9CD18-E79B-4E2A-815E-6545776D5B4A}" type="slidenum">
              <a:rPr lang="en-US" altLang="en-US" sz="1400"/>
            </a:fld>
            <a:endParaRPr lang="en-US" altLang="en-US" sz="1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en-US"/>
              <a:t>Switch statements</a:t>
            </a:r>
            <a:br>
              <a:rPr lang="en-US" altLang="en-US"/>
            </a:br>
            <a:r>
              <a:rPr lang="en-US" altLang="en-US"/>
              <a:t> Rules</a:t>
            </a:r>
            <a:endParaRPr lang="en-US" altLang="en-US"/>
          </a:p>
        </p:txBody>
      </p:sp>
      <p:sp>
        <p:nvSpPr>
          <p:cNvPr id="3" name="Content Placeholder 2"/>
          <p:cNvSpPr>
            <a:spLocks noGrp="1"/>
          </p:cNvSpPr>
          <p:nvPr>
            <p:ph idx="1"/>
          </p:nvPr>
        </p:nvSpPr>
        <p:spPr>
          <a:xfrm>
            <a:off x="914400" y="1600200"/>
            <a:ext cx="7010400" cy="4648200"/>
          </a:xfrm>
        </p:spPr>
        <p:txBody>
          <a:bodyPr/>
          <a:lstStyle/>
          <a:p>
            <a:pPr>
              <a:defRPr/>
            </a:pPr>
            <a:r>
              <a:rPr lang="en-US" b="1" dirty="0">
                <a:solidFill>
                  <a:srgbClr val="7030A0"/>
                </a:solidFill>
              </a:rPr>
              <a:t>Switch statements</a:t>
            </a:r>
            <a:endParaRPr lang="en-US" b="1" dirty="0">
              <a:solidFill>
                <a:srgbClr val="7030A0"/>
              </a:solidFill>
            </a:endParaRPr>
          </a:p>
          <a:p>
            <a:pPr marL="0" indent="0">
              <a:buFont typeface="Wingdings" panose="05000000000000000000" pitchFamily="2" charset="2"/>
              <a:buNone/>
              <a:defRPr/>
            </a:pPr>
            <a:r>
              <a:rPr lang="en-US" sz="1800" b="1" dirty="0"/>
              <a:t>Rule 15.2 (required): </a:t>
            </a:r>
            <a:r>
              <a:rPr lang="en-US" sz="1800" dirty="0"/>
              <a:t>An unconditional break statement shall terminate every non-empty switch clause.</a:t>
            </a:r>
            <a:endParaRPr lang="en-US" sz="1800" dirty="0"/>
          </a:p>
          <a:p>
            <a:pPr marL="0" indent="0">
              <a:buFont typeface="Wingdings" panose="05000000000000000000" pitchFamily="2" charset="2"/>
              <a:buNone/>
              <a:defRPr/>
            </a:pPr>
            <a:r>
              <a:rPr lang="en-US" sz="900" b="1" dirty="0">
                <a:solidFill>
                  <a:srgbClr val="7030A0"/>
                </a:solidFill>
              </a:rPr>
              <a:t>switch (event)</a:t>
            </a:r>
            <a:endParaRPr lang="en-US" sz="900" b="1" dirty="0">
              <a:solidFill>
                <a:srgbClr val="7030A0"/>
              </a:solidFill>
            </a:endParaRPr>
          </a:p>
          <a:p>
            <a:pPr marL="0" indent="0">
              <a:buFont typeface="Wingdings" panose="05000000000000000000" pitchFamily="2" charset="2"/>
              <a:buNone/>
              <a:defRPr/>
            </a:pPr>
            <a:r>
              <a:rPr lang="en-US" sz="900" b="1" dirty="0">
                <a:solidFill>
                  <a:srgbClr val="7030A0"/>
                </a:solidFill>
              </a:rPr>
              <a:t>{</a:t>
            </a:r>
            <a:endParaRPr lang="en-US" sz="900" b="1" dirty="0">
              <a:solidFill>
                <a:srgbClr val="7030A0"/>
              </a:solidFill>
            </a:endParaRPr>
          </a:p>
          <a:p>
            <a:pPr marL="0" indent="0">
              <a:buFont typeface="Wingdings" panose="05000000000000000000" pitchFamily="2" charset="2"/>
              <a:buNone/>
              <a:defRPr/>
            </a:pPr>
            <a:r>
              <a:rPr lang="en-US" sz="900" b="1" dirty="0">
                <a:solidFill>
                  <a:srgbClr val="7030A0"/>
                </a:solidFill>
              </a:rPr>
              <a:t> case </a:t>
            </a:r>
            <a:r>
              <a:rPr lang="en-US" sz="900" b="1" dirty="0" err="1">
                <a:solidFill>
                  <a:srgbClr val="7030A0"/>
                </a:solidFill>
              </a:rPr>
              <a:t>E_wakeup</a:t>
            </a:r>
            <a:r>
              <a:rPr lang="en-US" sz="900" b="1" dirty="0">
                <a:solidFill>
                  <a:srgbClr val="7030A0"/>
                </a:solidFill>
              </a:rPr>
              <a:t>:</a:t>
            </a:r>
            <a:endParaRPr lang="en-US" sz="900" b="1" dirty="0">
              <a:solidFill>
                <a:srgbClr val="7030A0"/>
              </a:solidFill>
            </a:endParaRPr>
          </a:p>
          <a:p>
            <a:pPr marL="0" indent="0">
              <a:buFont typeface="Wingdings" panose="05000000000000000000" pitchFamily="2" charset="2"/>
              <a:buNone/>
              <a:defRPr/>
            </a:pPr>
            <a:r>
              <a:rPr lang="en-US" sz="900" b="1" dirty="0">
                <a:solidFill>
                  <a:srgbClr val="7030A0"/>
                </a:solidFill>
              </a:rPr>
              <a:t> </a:t>
            </a:r>
            <a:r>
              <a:rPr lang="en-US" sz="900" b="1" dirty="0" err="1">
                <a:solidFill>
                  <a:srgbClr val="7030A0"/>
                </a:solidFill>
              </a:rPr>
              <a:t>do_wakeup</a:t>
            </a:r>
            <a:r>
              <a:rPr lang="en-US" sz="900" b="1" dirty="0">
                <a:solidFill>
                  <a:srgbClr val="7030A0"/>
                </a:solidFill>
              </a:rPr>
              <a:t>();</a:t>
            </a:r>
            <a:endParaRPr lang="en-US" sz="900" b="1" dirty="0">
              <a:solidFill>
                <a:srgbClr val="7030A0"/>
              </a:solidFill>
            </a:endParaRPr>
          </a:p>
          <a:p>
            <a:pPr marL="0" indent="0">
              <a:buFont typeface="Wingdings" panose="05000000000000000000" pitchFamily="2" charset="2"/>
              <a:buNone/>
              <a:defRPr/>
            </a:pPr>
            <a:r>
              <a:rPr lang="en-US" sz="900" b="1" dirty="0">
                <a:solidFill>
                  <a:srgbClr val="7030A0"/>
                </a:solidFill>
              </a:rPr>
              <a:t> //break; /* unconditional control transfer */</a:t>
            </a:r>
            <a:endParaRPr lang="en-US" sz="900" b="1" dirty="0">
              <a:solidFill>
                <a:srgbClr val="7030A0"/>
              </a:solidFill>
            </a:endParaRPr>
          </a:p>
          <a:p>
            <a:pPr marL="0" indent="0">
              <a:buFont typeface="Wingdings" panose="05000000000000000000" pitchFamily="2" charset="2"/>
              <a:buNone/>
              <a:defRPr/>
            </a:pPr>
            <a:r>
              <a:rPr lang="en-US" sz="900" b="1" dirty="0">
                <a:solidFill>
                  <a:srgbClr val="7030A0"/>
                </a:solidFill>
              </a:rPr>
              <a:t> </a:t>
            </a:r>
            <a:r>
              <a:rPr lang="en-US" sz="900" b="1" dirty="0" err="1">
                <a:solidFill>
                  <a:srgbClr val="FF0000"/>
                </a:solidFill>
              </a:rPr>
              <a:t>do_more</a:t>
            </a:r>
            <a:r>
              <a:rPr lang="en-US" sz="900" b="1" dirty="0">
                <a:solidFill>
                  <a:srgbClr val="FF0000"/>
                </a:solidFill>
              </a:rPr>
              <a:t>(); /* Not compliant - unreachable code */</a:t>
            </a:r>
            <a:endParaRPr lang="en-US" sz="900" b="1" dirty="0">
              <a:solidFill>
                <a:srgbClr val="FF0000"/>
              </a:solidFill>
            </a:endParaRPr>
          </a:p>
          <a:p>
            <a:pPr marL="0" indent="0">
              <a:buFont typeface="Wingdings" panose="05000000000000000000" pitchFamily="2" charset="2"/>
              <a:buNone/>
              <a:defRPr/>
            </a:pPr>
            <a:r>
              <a:rPr lang="en-US" sz="900" b="1" dirty="0">
                <a:solidFill>
                  <a:srgbClr val="7030A0"/>
                </a:solidFill>
              </a:rPr>
              <a:t>case E_wakeup1:</a:t>
            </a:r>
            <a:endParaRPr lang="en-US" sz="900" b="1" dirty="0">
              <a:solidFill>
                <a:srgbClr val="7030A0"/>
              </a:solidFill>
            </a:endParaRPr>
          </a:p>
          <a:p>
            <a:pPr marL="0" indent="0">
              <a:buFont typeface="Wingdings" panose="05000000000000000000" pitchFamily="2" charset="2"/>
              <a:buNone/>
              <a:defRPr/>
            </a:pPr>
            <a:r>
              <a:rPr lang="en-US" sz="900" b="1" dirty="0">
                <a:solidFill>
                  <a:srgbClr val="7030A0"/>
                </a:solidFill>
              </a:rPr>
              <a:t> </a:t>
            </a:r>
            <a:r>
              <a:rPr lang="en-US" sz="900" b="1" dirty="0" err="1">
                <a:solidFill>
                  <a:srgbClr val="7030A0"/>
                </a:solidFill>
              </a:rPr>
              <a:t>do_wakeup</a:t>
            </a:r>
            <a:r>
              <a:rPr lang="en-US" sz="900" b="1" dirty="0">
                <a:solidFill>
                  <a:srgbClr val="7030A0"/>
                </a:solidFill>
              </a:rPr>
              <a:t>();</a:t>
            </a:r>
            <a:endParaRPr lang="en-US" sz="900" b="1" dirty="0">
              <a:solidFill>
                <a:srgbClr val="FF0000"/>
              </a:solidFill>
            </a:endParaRPr>
          </a:p>
          <a:p>
            <a:pPr marL="0" indent="0">
              <a:buFont typeface="Wingdings" panose="05000000000000000000" pitchFamily="2" charset="2"/>
              <a:buNone/>
              <a:defRPr/>
            </a:pPr>
            <a:r>
              <a:rPr lang="en-US" sz="900" b="1" dirty="0">
                <a:solidFill>
                  <a:srgbClr val="7030A0"/>
                </a:solidFill>
              </a:rPr>
              <a:t> /* ... */</a:t>
            </a:r>
            <a:endParaRPr lang="en-US" sz="900" b="1" dirty="0">
              <a:solidFill>
                <a:srgbClr val="7030A0"/>
              </a:solidFill>
            </a:endParaRPr>
          </a:p>
          <a:p>
            <a:pPr marL="0" indent="0">
              <a:buFont typeface="Wingdings" panose="05000000000000000000" pitchFamily="2" charset="2"/>
              <a:buNone/>
              <a:defRPr/>
            </a:pPr>
            <a:r>
              <a:rPr lang="en-US" sz="900" b="1" dirty="0">
                <a:solidFill>
                  <a:srgbClr val="7030A0"/>
                </a:solidFill>
              </a:rPr>
              <a:t> default:</a:t>
            </a:r>
            <a:endParaRPr lang="en-US" sz="900" b="1" dirty="0">
              <a:solidFill>
                <a:srgbClr val="7030A0"/>
              </a:solidFill>
            </a:endParaRPr>
          </a:p>
          <a:p>
            <a:pPr marL="0" indent="0">
              <a:buFont typeface="Wingdings" panose="05000000000000000000" pitchFamily="2" charset="2"/>
              <a:buNone/>
              <a:defRPr/>
            </a:pPr>
            <a:r>
              <a:rPr lang="en-US" sz="900" b="1" dirty="0">
                <a:solidFill>
                  <a:srgbClr val="7030A0"/>
                </a:solidFill>
              </a:rPr>
              <a:t> /* ... */</a:t>
            </a:r>
            <a:endParaRPr lang="en-US" sz="900" b="1" dirty="0">
              <a:solidFill>
                <a:srgbClr val="7030A0"/>
              </a:solidFill>
            </a:endParaRPr>
          </a:p>
          <a:p>
            <a:pPr marL="0" indent="0">
              <a:buFont typeface="Wingdings" panose="05000000000000000000" pitchFamily="2" charset="2"/>
              <a:buNone/>
              <a:defRPr/>
            </a:pPr>
            <a:r>
              <a:rPr lang="en-US" sz="900" b="1" dirty="0">
                <a:solidFill>
                  <a:srgbClr val="7030A0"/>
                </a:solidFill>
              </a:rPr>
              <a:t> break;</a:t>
            </a:r>
            <a:endParaRPr lang="en-US" sz="900" b="1" dirty="0">
              <a:solidFill>
                <a:srgbClr val="7030A0"/>
              </a:solidFill>
            </a:endParaRPr>
          </a:p>
          <a:p>
            <a:pPr marL="0" indent="0">
              <a:buFont typeface="Wingdings" panose="05000000000000000000" pitchFamily="2" charset="2"/>
              <a:buNone/>
              <a:defRPr/>
            </a:pPr>
            <a:r>
              <a:rPr lang="en-US" sz="900" b="1" dirty="0">
                <a:solidFill>
                  <a:srgbClr val="7030A0"/>
                </a:solidFill>
              </a:rPr>
              <a:t>}</a:t>
            </a:r>
            <a:endParaRPr lang="en-US" sz="1800" dirty="0"/>
          </a:p>
          <a:p>
            <a:pPr marL="0" indent="0">
              <a:buFont typeface="Wingdings" panose="05000000000000000000" pitchFamily="2" charset="2"/>
              <a:buNone/>
              <a:defRPr/>
            </a:pPr>
            <a:r>
              <a:rPr lang="en-US" sz="1800" b="1" dirty="0"/>
              <a:t>Rule 15.3 (required): </a:t>
            </a:r>
            <a:r>
              <a:rPr lang="en-US" sz="1800" dirty="0"/>
              <a:t>The final clause of a switch statement shall be the default clause.</a:t>
            </a:r>
            <a:endParaRPr lang="en-US" sz="1800" dirty="0"/>
          </a:p>
          <a:p>
            <a:pPr marL="0" indent="0">
              <a:buFont typeface="Wingdings" panose="05000000000000000000" pitchFamily="2" charset="2"/>
              <a:buNone/>
              <a:defRPr/>
            </a:pPr>
            <a:endParaRPr lang="en-US" sz="1800" dirty="0"/>
          </a:p>
        </p:txBody>
      </p:sp>
      <p:sp>
        <p:nvSpPr>
          <p:cNvPr id="6349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D3CD6CD5-0BE5-4B99-AE12-E17A83263E4B}" type="slidenum">
              <a:rPr lang="en-US" altLang="en-US" sz="1400"/>
            </a:fld>
            <a:endParaRPr lang="en-US" altLang="en-US" sz="14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a:t>Switch statements</a:t>
            </a:r>
            <a:br>
              <a:rPr lang="en-US" altLang="en-US"/>
            </a:br>
            <a:r>
              <a:rPr lang="en-US" altLang="en-US"/>
              <a:t> Rules…</a:t>
            </a:r>
            <a:endParaRPr lang="en-US" altLang="en-US"/>
          </a:p>
        </p:txBody>
      </p:sp>
      <p:sp>
        <p:nvSpPr>
          <p:cNvPr id="3" name="Content Placeholder 2"/>
          <p:cNvSpPr>
            <a:spLocks noGrp="1"/>
          </p:cNvSpPr>
          <p:nvPr>
            <p:ph idx="1"/>
          </p:nvPr>
        </p:nvSpPr>
        <p:spPr>
          <a:xfrm>
            <a:off x="914400" y="1600200"/>
            <a:ext cx="7010400" cy="4648200"/>
          </a:xfrm>
        </p:spPr>
        <p:txBody>
          <a:bodyPr/>
          <a:lstStyle/>
          <a:p>
            <a:pPr marL="0" indent="0">
              <a:buFont typeface="Wingdings" panose="05000000000000000000" pitchFamily="2" charset="2"/>
              <a:buNone/>
              <a:defRPr/>
            </a:pPr>
            <a:r>
              <a:rPr lang="en-US" sz="1800" b="1" dirty="0"/>
              <a:t>Rule 15.4 (required): </a:t>
            </a:r>
            <a:r>
              <a:rPr lang="en-US" sz="1800" dirty="0"/>
              <a:t>A switch expression shall not represent a value that is effectively Boolean.</a:t>
            </a:r>
            <a:endParaRPr lang="en-US" sz="1800" dirty="0"/>
          </a:p>
          <a:p>
            <a:pPr marL="0" indent="0">
              <a:buFont typeface="Wingdings" panose="05000000000000000000" pitchFamily="2" charset="2"/>
              <a:buNone/>
              <a:defRPr/>
            </a:pPr>
            <a:endParaRPr lang="en-US" sz="1800" dirty="0"/>
          </a:p>
          <a:p>
            <a:pPr marL="0" indent="0">
              <a:buFont typeface="Wingdings" panose="05000000000000000000" pitchFamily="2" charset="2"/>
              <a:buNone/>
              <a:defRPr/>
            </a:pPr>
            <a:r>
              <a:rPr lang="en-US" sz="1800" i="1" u="sng" dirty="0"/>
              <a:t>For example:</a:t>
            </a:r>
            <a:endParaRPr lang="en-US" sz="1800" i="1" u="sng" dirty="0"/>
          </a:p>
          <a:p>
            <a:pPr marL="0" indent="0">
              <a:buFont typeface="Wingdings" panose="05000000000000000000" pitchFamily="2" charset="2"/>
              <a:buNone/>
              <a:defRPr/>
            </a:pPr>
            <a:r>
              <a:rPr lang="en-US" sz="1800" b="1" dirty="0">
                <a:solidFill>
                  <a:schemeClr val="accent2">
                    <a:lumMod val="60000"/>
                    <a:lumOff val="40000"/>
                  </a:schemeClr>
                </a:solidFill>
              </a:rPr>
              <a:t>switch (x == 0) /* not compliant - effectively Boolean */</a:t>
            </a:r>
            <a:endParaRPr lang="en-US" sz="1800" b="1" dirty="0">
              <a:solidFill>
                <a:schemeClr val="accent2">
                  <a:lumMod val="60000"/>
                  <a:lumOff val="40000"/>
                </a:schemeClr>
              </a:solidFill>
            </a:endParaRPr>
          </a:p>
          <a:p>
            <a:pPr marL="0" indent="0">
              <a:buFont typeface="Wingdings" panose="05000000000000000000" pitchFamily="2" charset="2"/>
              <a:buNone/>
              <a:defRPr/>
            </a:pPr>
            <a:r>
              <a:rPr lang="en-US" sz="1800" b="1" dirty="0">
                <a:solidFill>
                  <a:schemeClr val="accent2">
                    <a:lumMod val="60000"/>
                    <a:lumOff val="40000"/>
                  </a:schemeClr>
                </a:solidFill>
              </a:rPr>
              <a:t>{</a:t>
            </a:r>
            <a:endParaRPr lang="en-US" sz="1800" b="1" dirty="0">
              <a:solidFill>
                <a:schemeClr val="accent2">
                  <a:lumMod val="60000"/>
                  <a:lumOff val="40000"/>
                </a:schemeClr>
              </a:solidFill>
            </a:endParaRPr>
          </a:p>
          <a:p>
            <a:pPr marL="0" indent="0">
              <a:buFont typeface="Wingdings" panose="05000000000000000000" pitchFamily="2" charset="2"/>
              <a:buNone/>
              <a:defRPr/>
            </a:pPr>
            <a:r>
              <a:rPr lang="en-US" sz="1800" b="1" dirty="0">
                <a:solidFill>
                  <a:schemeClr val="accent2">
                    <a:lumMod val="60000"/>
                    <a:lumOff val="40000"/>
                  </a:schemeClr>
                </a:solidFill>
              </a:rPr>
              <a:t> ..</a:t>
            </a:r>
            <a:endParaRPr lang="en-US" sz="1800" b="1" dirty="0">
              <a:solidFill>
                <a:schemeClr val="accent2">
                  <a:lumMod val="60000"/>
                  <a:lumOff val="40000"/>
                </a:schemeClr>
              </a:solidFill>
            </a:endParaRPr>
          </a:p>
          <a:p>
            <a:pPr marL="0" indent="0">
              <a:buFont typeface="Wingdings" panose="05000000000000000000" pitchFamily="2" charset="2"/>
              <a:buNone/>
              <a:defRPr/>
            </a:pPr>
            <a:r>
              <a:rPr lang="en-US" sz="1800" b="1" dirty="0"/>
              <a:t>Rule 15.5 (required): </a:t>
            </a:r>
            <a:r>
              <a:rPr lang="en-US" sz="1800" dirty="0"/>
              <a:t>Every switch statement shall have at least one case clause</a:t>
            </a:r>
            <a:endParaRPr lang="en-US" sz="1800" dirty="0"/>
          </a:p>
        </p:txBody>
      </p:sp>
      <p:sp>
        <p:nvSpPr>
          <p:cNvPr id="64516"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E630960A-0E27-46F1-A3C2-B4CF52D10E93}" type="slidenum">
              <a:rPr lang="en-US" altLang="en-US" sz="1400"/>
            </a:fld>
            <a:endParaRPr lang="en-US"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A694BE37-6CBC-4E46-842D-472EDD470FE3}" type="slidenum">
              <a:rPr lang="en-US" altLang="en-US" sz="1400"/>
            </a:fld>
            <a:endParaRPr lang="en-US" altLang="en-US" sz="1400"/>
          </a:p>
        </p:txBody>
      </p:sp>
      <p:sp>
        <p:nvSpPr>
          <p:cNvPr id="10243" name="Rectangle 2"/>
          <p:cNvSpPr>
            <a:spLocks noGrp="1" noChangeArrowheads="1"/>
          </p:cNvSpPr>
          <p:nvPr>
            <p:ph type="title"/>
          </p:nvPr>
        </p:nvSpPr>
        <p:spPr>
          <a:xfrm>
            <a:off x="381000" y="152400"/>
            <a:ext cx="7772400" cy="792163"/>
          </a:xfrm>
          <a:noFill/>
        </p:spPr>
        <p:txBody>
          <a:bodyPr/>
          <a:lstStyle/>
          <a:p>
            <a:r>
              <a:rPr lang="en-US" altLang="en-US"/>
              <a:t>How to Achieve MISRA Compliance?</a:t>
            </a:r>
            <a:endParaRPr lang="en-US" altLang="en-US"/>
          </a:p>
        </p:txBody>
      </p:sp>
      <p:sp>
        <p:nvSpPr>
          <p:cNvPr id="77827" name="Rectangle 3"/>
          <p:cNvSpPr>
            <a:spLocks noGrp="1" noChangeArrowheads="1"/>
          </p:cNvSpPr>
          <p:nvPr>
            <p:ph type="body" idx="1"/>
          </p:nvPr>
        </p:nvSpPr>
        <p:spPr>
          <a:xfrm>
            <a:off x="990600" y="1447800"/>
            <a:ext cx="7315200" cy="4572000"/>
          </a:xfrm>
          <a:noFill/>
        </p:spPr>
        <p:txBody>
          <a:bodyPr/>
          <a:lstStyle/>
          <a:p>
            <a:r>
              <a:rPr lang="en-US" altLang="en-US" sz="1800" b="1"/>
              <a:t>4. Prioritize Violations Based on Risk</a:t>
            </a:r>
            <a:br>
              <a:rPr lang="en-US" altLang="en-US" sz="1800"/>
            </a:br>
            <a:r>
              <a:rPr lang="en-US" altLang="en-US" sz="1800"/>
              <a:t>You could have hundreds or even thousands of violations in your code. That’s why it’s important to prioritize rule violations based on risk severity. Some static code analysis tools can do this for you.</a:t>
            </a:r>
            <a:endParaRPr lang="en-US" altLang="en-US" sz="1800"/>
          </a:p>
          <a:p>
            <a:r>
              <a:rPr lang="en-US" altLang="en-US" sz="1800" b="1"/>
              <a:t>5. Document Your Deviations</a:t>
            </a:r>
            <a:br>
              <a:rPr lang="en-US" altLang="en-US" sz="1800"/>
            </a:br>
            <a:r>
              <a:rPr lang="en-US" altLang="en-US" sz="1800"/>
              <a:t>Sometimes there are exceptions to the rule. But when it comes to compliance, every rule deviation needs to be well-documented.</a:t>
            </a:r>
            <a:endParaRPr lang="en-US" altLang="en-US" sz="1800"/>
          </a:p>
          <a:p>
            <a:r>
              <a:rPr lang="en-US" altLang="en-US" sz="1800" b="1"/>
              <a:t>6. Monitor Your MISRA Compliance</a:t>
            </a:r>
            <a:br>
              <a:rPr lang="en-US" altLang="en-US" sz="1800"/>
            </a:br>
            <a:r>
              <a:rPr lang="en-US" altLang="en-US" sz="1800"/>
              <a:t>Keep an eye on how MISRA compliant your code is. Using a static code analyzer makes this easier by automatically generating a compliance report.</a:t>
            </a:r>
            <a:endParaRPr lang="en-US" altLang="en-US" sz="1800"/>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500" fill="hold"/>
                                        <p:tgtEl>
                                          <p:spTgt spid="778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82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7827">
                                            <p:txEl>
                                              <p:pRg st="1" end="1"/>
                                            </p:txEl>
                                          </p:spTgt>
                                        </p:tgtEl>
                                        <p:attrNameLst>
                                          <p:attrName>style.visibility</p:attrName>
                                        </p:attrNameLst>
                                      </p:cBhvr>
                                      <p:to>
                                        <p:strVal val="visible"/>
                                      </p:to>
                                    </p:set>
                                    <p:anim calcmode="lin" valueType="num">
                                      <p:cBhvr additive="base">
                                        <p:cTn id="13" dur="500" fill="hold"/>
                                        <p:tgtEl>
                                          <p:spTgt spid="778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782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7827">
                                            <p:txEl>
                                              <p:pRg st="2" end="2"/>
                                            </p:txEl>
                                          </p:spTgt>
                                        </p:tgtEl>
                                        <p:attrNameLst>
                                          <p:attrName>style.visibility</p:attrName>
                                        </p:attrNameLst>
                                      </p:cBhvr>
                                      <p:to>
                                        <p:strVal val="visible"/>
                                      </p:to>
                                    </p:set>
                                    <p:anim calcmode="lin" valueType="num">
                                      <p:cBhvr additive="base">
                                        <p:cTn id="19" dur="500" fill="hold"/>
                                        <p:tgtEl>
                                          <p:spTgt spid="778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782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ldLvl="5" autoUpdateAnimBg="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en-US"/>
              <a:t>Functions Rules</a:t>
            </a:r>
            <a:endParaRPr lang="en-US" altLang="en-US"/>
          </a:p>
        </p:txBody>
      </p:sp>
      <p:sp>
        <p:nvSpPr>
          <p:cNvPr id="3" name="Content Placeholder 2"/>
          <p:cNvSpPr>
            <a:spLocks noGrp="1"/>
          </p:cNvSpPr>
          <p:nvPr>
            <p:ph idx="1"/>
          </p:nvPr>
        </p:nvSpPr>
        <p:spPr>
          <a:xfrm>
            <a:off x="914400" y="1371600"/>
            <a:ext cx="7772400" cy="4876800"/>
          </a:xfrm>
        </p:spPr>
        <p:txBody>
          <a:bodyPr/>
          <a:lstStyle/>
          <a:p>
            <a:pPr>
              <a:defRPr/>
            </a:pPr>
            <a:r>
              <a:rPr lang="en-US" b="1" dirty="0">
                <a:solidFill>
                  <a:srgbClr val="7030A0"/>
                </a:solidFill>
              </a:rPr>
              <a:t>Functions</a:t>
            </a:r>
            <a:endParaRPr lang="en-US" b="1" dirty="0">
              <a:solidFill>
                <a:srgbClr val="7030A0"/>
              </a:solidFill>
            </a:endParaRPr>
          </a:p>
          <a:p>
            <a:pPr marL="0" indent="0">
              <a:buFont typeface="Wingdings" panose="05000000000000000000" pitchFamily="2" charset="2"/>
              <a:buNone/>
              <a:defRPr/>
            </a:pPr>
            <a:r>
              <a:rPr lang="en-US" sz="1800" b="1" dirty="0"/>
              <a:t>Rule 16.1 (required): </a:t>
            </a:r>
            <a:r>
              <a:rPr lang="en-US" sz="1800" dirty="0"/>
              <a:t>Functions shall not be defined with a variable number of arguments.</a:t>
            </a:r>
            <a:endParaRPr lang="en-US" sz="1800" dirty="0"/>
          </a:p>
          <a:p>
            <a:pPr marL="0" indent="0">
              <a:buFont typeface="Wingdings" panose="05000000000000000000" pitchFamily="2" charset="2"/>
              <a:buNone/>
              <a:defRPr/>
            </a:pPr>
            <a:r>
              <a:rPr lang="en-US" sz="1800" b="1" dirty="0"/>
              <a:t>Rule 16.2 (required): </a:t>
            </a:r>
            <a:r>
              <a:rPr lang="en-US" sz="1800" dirty="0"/>
              <a:t>Functions shall not call themselves, either directly or indirectly.</a:t>
            </a:r>
            <a:endParaRPr lang="en-US" sz="1800" dirty="0"/>
          </a:p>
          <a:p>
            <a:pPr marL="0" indent="0">
              <a:buFont typeface="Wingdings" panose="05000000000000000000" pitchFamily="2" charset="2"/>
              <a:buNone/>
              <a:defRPr/>
            </a:pPr>
            <a:r>
              <a:rPr lang="en-US" sz="1800" b="1" dirty="0"/>
              <a:t>Rule 16.3 (required): </a:t>
            </a:r>
            <a:r>
              <a:rPr lang="en-US" sz="1800" dirty="0"/>
              <a:t>Identifiers shall be given for all of the parameters in a function prototype declaration.</a:t>
            </a:r>
            <a:endParaRPr lang="en-US" sz="1800" dirty="0"/>
          </a:p>
          <a:p>
            <a:pPr marL="0" indent="0">
              <a:buFont typeface="Wingdings" panose="05000000000000000000" pitchFamily="2" charset="2"/>
              <a:buNone/>
              <a:defRPr/>
            </a:pPr>
            <a:r>
              <a:rPr lang="en-US" sz="1800" b="1" dirty="0"/>
              <a:t>Rule 16.4 (required): </a:t>
            </a:r>
            <a:r>
              <a:rPr lang="en-US" sz="1800" dirty="0"/>
              <a:t>The identifiers used in the declaration and definition of a function shall be identical. </a:t>
            </a:r>
            <a:endParaRPr lang="en-US" sz="1800" dirty="0"/>
          </a:p>
          <a:p>
            <a:pPr marL="0" indent="0">
              <a:buFont typeface="Wingdings" panose="05000000000000000000" pitchFamily="2" charset="2"/>
              <a:buNone/>
              <a:defRPr/>
            </a:pPr>
            <a:r>
              <a:rPr lang="en-US" sz="1800" b="1" dirty="0"/>
              <a:t>Rule 16.5 (required): </a:t>
            </a:r>
            <a:r>
              <a:rPr lang="en-US" sz="1800" dirty="0"/>
              <a:t>Functions with no parameters shall be declared and defined with the parameter list void.</a:t>
            </a:r>
            <a:endParaRPr lang="en-US" sz="1800" dirty="0"/>
          </a:p>
          <a:p>
            <a:pPr marL="0" indent="0">
              <a:buFont typeface="Wingdings" panose="05000000000000000000" pitchFamily="2" charset="2"/>
              <a:buNone/>
              <a:defRPr/>
            </a:pPr>
            <a:r>
              <a:rPr lang="en-US" sz="1800" b="1" dirty="0">
                <a:solidFill>
                  <a:schemeClr val="accent2">
                    <a:lumMod val="60000"/>
                    <a:lumOff val="40000"/>
                  </a:schemeClr>
                </a:solidFill>
              </a:rPr>
              <a:t>void </a:t>
            </a:r>
            <a:r>
              <a:rPr lang="en-US" sz="1800" b="1" dirty="0" err="1">
                <a:solidFill>
                  <a:schemeClr val="accent2">
                    <a:lumMod val="60000"/>
                    <a:lumOff val="40000"/>
                  </a:schemeClr>
                </a:solidFill>
              </a:rPr>
              <a:t>myfunc</a:t>
            </a:r>
            <a:r>
              <a:rPr lang="en-US" sz="1800" b="1" dirty="0">
                <a:solidFill>
                  <a:schemeClr val="accent2">
                    <a:lumMod val="60000"/>
                    <a:lumOff val="40000"/>
                  </a:schemeClr>
                </a:solidFill>
              </a:rPr>
              <a:t> ( void );</a:t>
            </a:r>
            <a:endParaRPr lang="en-US" sz="1800" b="1" dirty="0">
              <a:solidFill>
                <a:schemeClr val="accent2">
                  <a:lumMod val="60000"/>
                  <a:lumOff val="40000"/>
                </a:schemeClr>
              </a:solidFill>
            </a:endParaRPr>
          </a:p>
        </p:txBody>
      </p:sp>
      <p:sp>
        <p:nvSpPr>
          <p:cNvPr id="65540"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4E571EE6-887B-4847-BD99-3F099A909CB1}" type="slidenum">
              <a:rPr lang="en-US" altLang="en-US" sz="1400"/>
            </a:fld>
            <a:endParaRPr lang="en-US" altLang="en-US" sz="1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en-US"/>
              <a:t>Functions Rules…</a:t>
            </a:r>
            <a:endParaRPr lang="en-US" altLang="en-US"/>
          </a:p>
        </p:txBody>
      </p:sp>
      <p:sp>
        <p:nvSpPr>
          <p:cNvPr id="66563" name="Content Placeholder 2"/>
          <p:cNvSpPr>
            <a:spLocks noGrp="1"/>
          </p:cNvSpPr>
          <p:nvPr>
            <p:ph idx="1"/>
          </p:nvPr>
        </p:nvSpPr>
        <p:spPr>
          <a:xfrm>
            <a:off x="914400" y="1600200"/>
            <a:ext cx="7010400" cy="4648200"/>
          </a:xfrm>
        </p:spPr>
        <p:txBody>
          <a:bodyPr/>
          <a:lstStyle/>
          <a:p>
            <a:pPr marL="0" indent="0">
              <a:buFont typeface="Wingdings" panose="05000000000000000000" pitchFamily="2" charset="2"/>
              <a:buNone/>
              <a:defRPr/>
            </a:pPr>
            <a:r>
              <a:rPr lang="en-US" altLang="en-US" sz="1600" b="1" dirty="0"/>
              <a:t>Rule 16.6 (required): </a:t>
            </a:r>
            <a:endParaRPr lang="en-US" altLang="en-US" sz="1600" b="1" dirty="0"/>
          </a:p>
          <a:p>
            <a:pPr marL="0" indent="0">
              <a:buFont typeface="Wingdings" panose="05000000000000000000" pitchFamily="2" charset="2"/>
              <a:buNone/>
              <a:defRPr/>
            </a:pPr>
            <a:r>
              <a:rPr lang="en-US" altLang="en-US" sz="1600" dirty="0"/>
              <a:t>The number of arguments passed to a function shall match the number of parameters.</a:t>
            </a:r>
            <a:endParaRPr lang="en-US" altLang="en-US" sz="1600" dirty="0"/>
          </a:p>
          <a:p>
            <a:pPr marL="0" indent="0">
              <a:buFont typeface="Wingdings" panose="05000000000000000000" pitchFamily="2" charset="2"/>
              <a:buNone/>
              <a:defRPr/>
            </a:pPr>
            <a:r>
              <a:rPr lang="en-US" altLang="en-US" sz="1600" dirty="0" err="1"/>
              <a:t>Funct</a:t>
            </a:r>
            <a:r>
              <a:rPr lang="en-US" altLang="en-US" sz="1600" dirty="0"/>
              <a:t>(1,2.5);</a:t>
            </a:r>
            <a:endParaRPr lang="en-US" altLang="en-US" sz="1600" dirty="0"/>
          </a:p>
          <a:p>
            <a:pPr marL="0" indent="0">
              <a:buFont typeface="Wingdings" panose="05000000000000000000" pitchFamily="2" charset="2"/>
              <a:buNone/>
              <a:defRPr/>
            </a:pPr>
            <a:endParaRPr lang="en-US" altLang="en-US" sz="1600" dirty="0"/>
          </a:p>
          <a:p>
            <a:pPr marL="0" indent="0">
              <a:buFont typeface="Wingdings" panose="05000000000000000000" pitchFamily="2" charset="2"/>
              <a:buNone/>
              <a:defRPr/>
            </a:pPr>
            <a:r>
              <a:rPr lang="en-US" altLang="en-US" sz="1600" b="1" dirty="0"/>
              <a:t>Rule 16.8 (required): </a:t>
            </a:r>
            <a:r>
              <a:rPr lang="en-US" altLang="en-US" sz="1600" dirty="0"/>
              <a:t>All exit paths from a function with non-void return type shall have an explicit return statement with an expression.</a:t>
            </a:r>
            <a:endParaRPr lang="en-US" altLang="en-US" sz="1600" dirty="0"/>
          </a:p>
          <a:p>
            <a:pPr marL="0" indent="0">
              <a:buFont typeface="Wingdings" panose="05000000000000000000" pitchFamily="2" charset="2"/>
              <a:buNone/>
              <a:defRPr/>
            </a:pPr>
            <a:endParaRPr lang="en-US" altLang="en-US" sz="1600" dirty="0"/>
          </a:p>
          <a:p>
            <a:pPr marL="0" indent="0">
              <a:buFont typeface="Wingdings" panose="05000000000000000000" pitchFamily="2" charset="2"/>
              <a:buNone/>
              <a:defRPr/>
            </a:pPr>
            <a:r>
              <a:rPr lang="en-US" sz="1600" b="1" dirty="0" err="1">
                <a:solidFill>
                  <a:schemeClr val="accent2">
                    <a:lumMod val="60000"/>
                    <a:lumOff val="40000"/>
                  </a:schemeClr>
                </a:solidFill>
              </a:rPr>
              <a:t>int</a:t>
            </a:r>
            <a:r>
              <a:rPr lang="en-US" sz="1600" b="1" dirty="0">
                <a:solidFill>
                  <a:schemeClr val="accent2">
                    <a:lumMod val="60000"/>
                    <a:lumOff val="40000"/>
                  </a:schemeClr>
                </a:solidFill>
              </a:rPr>
              <a:t> </a:t>
            </a:r>
            <a:r>
              <a:rPr lang="en-US" sz="1600" b="1" dirty="0" err="1">
                <a:solidFill>
                  <a:schemeClr val="accent2">
                    <a:lumMod val="60000"/>
                    <a:lumOff val="40000"/>
                  </a:schemeClr>
                </a:solidFill>
              </a:rPr>
              <a:t>myfunc</a:t>
            </a:r>
            <a:r>
              <a:rPr lang="en-US" sz="1600" b="1" dirty="0">
                <a:solidFill>
                  <a:schemeClr val="accent2">
                    <a:lumMod val="60000"/>
                    <a:lumOff val="40000"/>
                  </a:schemeClr>
                </a:solidFill>
              </a:rPr>
              <a:t> ( void )</a:t>
            </a:r>
            <a:endParaRPr lang="en-US" sz="1600" b="1" dirty="0">
              <a:solidFill>
                <a:schemeClr val="accent2">
                  <a:lumMod val="60000"/>
                  <a:lumOff val="40000"/>
                </a:schemeClr>
              </a:solidFill>
            </a:endParaRPr>
          </a:p>
          <a:p>
            <a:pPr marL="0" indent="0">
              <a:buFont typeface="Wingdings" panose="05000000000000000000" pitchFamily="2" charset="2"/>
              <a:buNone/>
              <a:defRPr/>
            </a:pPr>
            <a:r>
              <a:rPr lang="en-US" sz="1600" b="1" dirty="0">
                <a:solidFill>
                  <a:schemeClr val="accent2">
                    <a:lumMod val="60000"/>
                    <a:lumOff val="40000"/>
                  </a:schemeClr>
                </a:solidFill>
              </a:rPr>
              <a:t>{</a:t>
            </a:r>
            <a:endParaRPr lang="en-US" sz="1600" b="1" dirty="0">
              <a:solidFill>
                <a:schemeClr val="accent2">
                  <a:lumMod val="60000"/>
                  <a:lumOff val="40000"/>
                </a:schemeClr>
              </a:solidFill>
            </a:endParaRPr>
          </a:p>
          <a:p>
            <a:pPr marL="0" indent="0">
              <a:buFont typeface="Wingdings" panose="05000000000000000000" pitchFamily="2" charset="2"/>
              <a:buNone/>
              <a:defRPr/>
            </a:pPr>
            <a:r>
              <a:rPr lang="en-US" sz="1600" b="1" dirty="0">
                <a:solidFill>
                  <a:schemeClr val="accent2">
                    <a:lumMod val="60000"/>
                    <a:lumOff val="40000"/>
                  </a:schemeClr>
                </a:solidFill>
              </a:rPr>
              <a:t>Return </a:t>
            </a:r>
            <a:r>
              <a:rPr lang="en-US" sz="1600" b="1" dirty="0" err="1">
                <a:solidFill>
                  <a:schemeClr val="accent2">
                    <a:lumMod val="60000"/>
                    <a:lumOff val="40000"/>
                  </a:schemeClr>
                </a:solidFill>
              </a:rPr>
              <a:t>int</a:t>
            </a:r>
            <a:endParaRPr lang="en-US" sz="1600" b="1" dirty="0">
              <a:solidFill>
                <a:schemeClr val="accent2">
                  <a:lumMod val="60000"/>
                  <a:lumOff val="40000"/>
                </a:schemeClr>
              </a:solidFill>
            </a:endParaRPr>
          </a:p>
          <a:p>
            <a:pPr marL="0" indent="0">
              <a:buFont typeface="Wingdings" panose="05000000000000000000" pitchFamily="2" charset="2"/>
              <a:buNone/>
              <a:defRPr/>
            </a:pPr>
            <a:r>
              <a:rPr lang="en-US" sz="1600" b="1" dirty="0">
                <a:solidFill>
                  <a:schemeClr val="accent2">
                    <a:lumMod val="60000"/>
                    <a:lumOff val="40000"/>
                  </a:schemeClr>
                </a:solidFill>
              </a:rPr>
              <a:t>}</a:t>
            </a:r>
            <a:endParaRPr lang="en-US" sz="1600" b="1" dirty="0">
              <a:solidFill>
                <a:schemeClr val="accent2">
                  <a:lumMod val="60000"/>
                  <a:lumOff val="40000"/>
                </a:schemeClr>
              </a:solidFill>
            </a:endParaRPr>
          </a:p>
          <a:p>
            <a:pPr marL="0" indent="0">
              <a:buFont typeface="Wingdings" panose="05000000000000000000" pitchFamily="2" charset="2"/>
              <a:buNone/>
              <a:defRPr/>
            </a:pPr>
            <a:endParaRPr lang="en-US" altLang="en-US" sz="1600" b="1" dirty="0">
              <a:solidFill>
                <a:schemeClr val="accent2">
                  <a:lumMod val="60000"/>
                  <a:lumOff val="40000"/>
                </a:schemeClr>
              </a:solidFill>
            </a:endParaRPr>
          </a:p>
        </p:txBody>
      </p:sp>
      <p:sp>
        <p:nvSpPr>
          <p:cNvPr id="6656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949DD2C0-B286-4995-937A-E4B9D6BF8CF7}" type="slidenum">
              <a:rPr lang="en-US" altLang="en-US" sz="1400"/>
            </a:fld>
            <a:endParaRPr lang="en-US" altLang="en-US" sz="1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533400" y="0"/>
            <a:ext cx="8382000" cy="838200"/>
          </a:xfrm>
        </p:spPr>
        <p:txBody>
          <a:bodyPr/>
          <a:lstStyle/>
          <a:p>
            <a:r>
              <a:rPr lang="en-US" altLang="en-US"/>
              <a:t>Pointers and arrays</a:t>
            </a:r>
            <a:br>
              <a:rPr lang="en-US" altLang="en-US"/>
            </a:br>
            <a:r>
              <a:rPr lang="en-US" altLang="en-US"/>
              <a:t> Rules</a:t>
            </a:r>
            <a:endParaRPr lang="en-US" altLang="en-US"/>
          </a:p>
        </p:txBody>
      </p:sp>
      <p:sp>
        <p:nvSpPr>
          <p:cNvPr id="3" name="Content Placeholder 2"/>
          <p:cNvSpPr>
            <a:spLocks noGrp="1"/>
          </p:cNvSpPr>
          <p:nvPr>
            <p:ph idx="1"/>
          </p:nvPr>
        </p:nvSpPr>
        <p:spPr>
          <a:xfrm>
            <a:off x="914400" y="1371600"/>
            <a:ext cx="7848600" cy="4876800"/>
          </a:xfrm>
        </p:spPr>
        <p:txBody>
          <a:bodyPr/>
          <a:lstStyle/>
          <a:p>
            <a:pPr>
              <a:defRPr/>
            </a:pPr>
            <a:r>
              <a:rPr lang="en-US" b="1" dirty="0">
                <a:solidFill>
                  <a:srgbClr val="7030A0"/>
                </a:solidFill>
              </a:rPr>
              <a:t>Pointers and arrays</a:t>
            </a:r>
            <a:endParaRPr lang="en-US" b="1" dirty="0">
              <a:solidFill>
                <a:srgbClr val="7030A0"/>
              </a:solidFill>
            </a:endParaRPr>
          </a:p>
          <a:p>
            <a:pPr marL="0" indent="0">
              <a:buFont typeface="Wingdings" panose="05000000000000000000" pitchFamily="2" charset="2"/>
              <a:buNone/>
              <a:defRPr/>
            </a:pPr>
            <a:r>
              <a:rPr lang="en-US" sz="1800" b="1" dirty="0"/>
              <a:t>Rule 17.1 (required): </a:t>
            </a:r>
            <a:r>
              <a:rPr lang="en-US" sz="1800" dirty="0"/>
              <a:t>Pointer arithmetic shall only be applied to pointers that address an array or array element.</a:t>
            </a:r>
            <a:endParaRPr lang="en-US" sz="1800" dirty="0"/>
          </a:p>
          <a:p>
            <a:pPr marL="0" indent="0">
              <a:buFont typeface="Wingdings" panose="05000000000000000000" pitchFamily="2" charset="2"/>
              <a:buNone/>
              <a:defRPr/>
            </a:pPr>
            <a:endParaRPr lang="en-US" sz="1800" dirty="0"/>
          </a:p>
          <a:p>
            <a:pPr marL="0" indent="0">
              <a:buFont typeface="Wingdings" panose="05000000000000000000" pitchFamily="2" charset="2"/>
              <a:buNone/>
              <a:defRPr/>
            </a:pPr>
            <a:r>
              <a:rPr lang="en-US" sz="1800" b="1" dirty="0"/>
              <a:t>Rule 17.2 (required): </a:t>
            </a:r>
            <a:r>
              <a:rPr lang="en-US" sz="1800" dirty="0"/>
              <a:t>Pointer subtraction shall only be applied to pointers that address elements of the same array.</a:t>
            </a:r>
            <a:endParaRPr lang="en-US" sz="1800" dirty="0"/>
          </a:p>
          <a:p>
            <a:pPr marL="0" indent="0">
              <a:buFont typeface="Wingdings" panose="05000000000000000000" pitchFamily="2" charset="2"/>
              <a:buNone/>
              <a:defRPr/>
            </a:pPr>
            <a:endParaRPr lang="en-US" sz="1800" dirty="0"/>
          </a:p>
          <a:p>
            <a:pPr marL="0" indent="0">
              <a:buFont typeface="Wingdings" panose="05000000000000000000" pitchFamily="2" charset="2"/>
              <a:buNone/>
              <a:defRPr/>
            </a:pPr>
            <a:r>
              <a:rPr lang="en-US" sz="1800" b="1" dirty="0"/>
              <a:t>Rule 17.3 (required): </a:t>
            </a:r>
            <a:r>
              <a:rPr lang="en-US" sz="1800" dirty="0"/>
              <a:t>&gt;, &gt;=, &lt;= shall not be applied to pointer types except where they point to the same array.</a:t>
            </a:r>
            <a:endParaRPr lang="en-US" sz="1800" dirty="0"/>
          </a:p>
        </p:txBody>
      </p:sp>
      <p:sp>
        <p:nvSpPr>
          <p:cNvPr id="6758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80FDDC76-D5D8-4696-8BFF-5C4503E7F848}" type="slidenum">
              <a:rPr lang="en-US" altLang="en-US" sz="1400"/>
            </a:fld>
            <a:endParaRPr lang="en-US" altLang="en-US" sz="1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533400" y="0"/>
            <a:ext cx="8382000" cy="838200"/>
          </a:xfrm>
        </p:spPr>
        <p:txBody>
          <a:bodyPr/>
          <a:lstStyle/>
          <a:p>
            <a:r>
              <a:rPr lang="en-US" altLang="en-US"/>
              <a:t>Pointers and arrays</a:t>
            </a:r>
            <a:br>
              <a:rPr lang="en-US" altLang="en-US"/>
            </a:br>
            <a:r>
              <a:rPr lang="en-US" altLang="en-US"/>
              <a:t> Rules</a:t>
            </a:r>
            <a:endParaRPr lang="en-US" altLang="en-US"/>
          </a:p>
        </p:txBody>
      </p:sp>
      <p:sp>
        <p:nvSpPr>
          <p:cNvPr id="3" name="Content Placeholder 2"/>
          <p:cNvSpPr>
            <a:spLocks noGrp="1"/>
          </p:cNvSpPr>
          <p:nvPr>
            <p:ph idx="1"/>
          </p:nvPr>
        </p:nvSpPr>
        <p:spPr>
          <a:xfrm>
            <a:off x="914400" y="1371600"/>
            <a:ext cx="7848600" cy="4876800"/>
          </a:xfrm>
        </p:spPr>
        <p:txBody>
          <a:bodyPr/>
          <a:lstStyle/>
          <a:p>
            <a:pPr>
              <a:defRPr/>
            </a:pPr>
            <a:r>
              <a:rPr lang="en-US" b="1" dirty="0">
                <a:solidFill>
                  <a:srgbClr val="7030A0"/>
                </a:solidFill>
              </a:rPr>
              <a:t>Pointers and arrays</a:t>
            </a:r>
            <a:endParaRPr lang="en-US" b="1" dirty="0">
              <a:solidFill>
                <a:srgbClr val="7030A0"/>
              </a:solidFill>
            </a:endParaRPr>
          </a:p>
          <a:p>
            <a:pPr marL="0" indent="0">
              <a:buFont typeface="Wingdings" panose="05000000000000000000" pitchFamily="2" charset="2"/>
              <a:buNone/>
              <a:defRPr/>
            </a:pPr>
            <a:r>
              <a:rPr lang="en-US" sz="1800" b="1" dirty="0"/>
              <a:t>Rule 17.5 (advisory): </a:t>
            </a:r>
            <a:endParaRPr lang="en-US" sz="1800" b="1" dirty="0"/>
          </a:p>
          <a:p>
            <a:pPr marL="0" indent="0">
              <a:buFont typeface="Wingdings" panose="05000000000000000000" pitchFamily="2" charset="2"/>
              <a:buNone/>
              <a:defRPr/>
            </a:pPr>
            <a:r>
              <a:rPr lang="en-US" sz="1800" dirty="0"/>
              <a:t>The declaration of objects should contain no more than 2 levels of pointer indirection.</a:t>
            </a:r>
            <a:endParaRPr lang="en-US" sz="1800" dirty="0"/>
          </a:p>
          <a:p>
            <a:pPr marL="0" indent="0">
              <a:buFont typeface="Wingdings" panose="05000000000000000000" pitchFamily="2" charset="2"/>
              <a:buNone/>
              <a:defRPr/>
            </a:pPr>
            <a:r>
              <a:rPr lang="en-US" sz="1800" b="1" dirty="0" err="1">
                <a:solidFill>
                  <a:srgbClr val="7030A0"/>
                </a:solidFill>
              </a:rPr>
              <a:t>struct</a:t>
            </a:r>
            <a:r>
              <a:rPr lang="en-US" sz="1800" b="1" dirty="0">
                <a:solidFill>
                  <a:srgbClr val="7030A0"/>
                </a:solidFill>
              </a:rPr>
              <a:t> s {</a:t>
            </a:r>
            <a:endParaRPr lang="en-US" sz="1800" b="1" dirty="0">
              <a:solidFill>
                <a:srgbClr val="7030A0"/>
              </a:solidFill>
            </a:endParaRPr>
          </a:p>
          <a:p>
            <a:pPr marL="0" indent="0">
              <a:buFont typeface="Wingdings" panose="05000000000000000000" pitchFamily="2" charset="2"/>
              <a:buNone/>
              <a:defRPr/>
            </a:pPr>
            <a:r>
              <a:rPr lang="en-US" sz="1800" b="1" dirty="0">
                <a:solidFill>
                  <a:srgbClr val="7030A0"/>
                </a:solidFill>
              </a:rPr>
              <a:t> int8_t * s1; /* compliant */</a:t>
            </a:r>
            <a:endParaRPr lang="en-US" sz="1800" b="1" dirty="0">
              <a:solidFill>
                <a:srgbClr val="7030A0"/>
              </a:solidFill>
            </a:endParaRPr>
          </a:p>
          <a:p>
            <a:pPr marL="0" indent="0">
              <a:buFont typeface="Wingdings" panose="05000000000000000000" pitchFamily="2" charset="2"/>
              <a:buNone/>
              <a:defRPr/>
            </a:pPr>
            <a:r>
              <a:rPr lang="en-US" sz="1800" b="1" dirty="0">
                <a:solidFill>
                  <a:srgbClr val="7030A0"/>
                </a:solidFill>
              </a:rPr>
              <a:t> int8_t ** s2; /* compliant */</a:t>
            </a:r>
            <a:endParaRPr lang="en-US" sz="1800" b="1" dirty="0">
              <a:solidFill>
                <a:srgbClr val="7030A0"/>
              </a:solidFill>
            </a:endParaRPr>
          </a:p>
          <a:p>
            <a:pPr marL="0" indent="0">
              <a:buFont typeface="Wingdings" panose="05000000000000000000" pitchFamily="2" charset="2"/>
              <a:buNone/>
              <a:defRPr/>
            </a:pPr>
            <a:r>
              <a:rPr lang="en-US" sz="1800" b="1" dirty="0">
                <a:solidFill>
                  <a:srgbClr val="FF0000"/>
                </a:solidFill>
              </a:rPr>
              <a:t> int8_t *** s3; /* not compliant */</a:t>
            </a:r>
            <a:endParaRPr lang="en-US" sz="1800" b="1" dirty="0">
              <a:solidFill>
                <a:srgbClr val="FF0000"/>
              </a:solidFill>
            </a:endParaRPr>
          </a:p>
          <a:p>
            <a:pPr marL="0" indent="0">
              <a:buFont typeface="Wingdings" panose="05000000000000000000" pitchFamily="2" charset="2"/>
              <a:buNone/>
              <a:defRPr/>
            </a:pPr>
            <a:r>
              <a:rPr lang="en-US" sz="1800" b="1" dirty="0">
                <a:solidFill>
                  <a:srgbClr val="7030A0"/>
                </a:solidFill>
              </a:rPr>
              <a:t>};</a:t>
            </a:r>
            <a:endParaRPr lang="en-US" sz="1800" b="1" dirty="0">
              <a:solidFill>
                <a:srgbClr val="7030A0"/>
              </a:solidFill>
            </a:endParaRPr>
          </a:p>
        </p:txBody>
      </p:sp>
      <p:sp>
        <p:nvSpPr>
          <p:cNvPr id="6861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7E27ED22-2D4A-42F2-8886-3AB0D2FA61DB}" type="slidenum">
              <a:rPr lang="en-US" altLang="en-US" sz="1400"/>
            </a:fld>
            <a:endParaRPr lang="en-US" altLang="en-US" sz="1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en-US"/>
              <a:t>Pointers and arrays</a:t>
            </a:r>
            <a:br>
              <a:rPr lang="en-US" altLang="en-US"/>
            </a:br>
            <a:r>
              <a:rPr lang="en-US" altLang="en-US"/>
              <a:t> Rules…</a:t>
            </a:r>
            <a:endParaRPr lang="en-US" altLang="en-US"/>
          </a:p>
        </p:txBody>
      </p:sp>
      <p:sp>
        <p:nvSpPr>
          <p:cNvPr id="69635" name="Content Placeholder 2"/>
          <p:cNvSpPr>
            <a:spLocks noGrp="1"/>
          </p:cNvSpPr>
          <p:nvPr>
            <p:ph idx="1"/>
          </p:nvPr>
        </p:nvSpPr>
        <p:spPr>
          <a:xfrm>
            <a:off x="685800" y="1524000"/>
            <a:ext cx="7010400" cy="4648200"/>
          </a:xfrm>
        </p:spPr>
        <p:txBody>
          <a:bodyPr/>
          <a:lstStyle/>
          <a:p>
            <a:pPr marL="0" indent="0">
              <a:buFont typeface="Wingdings" panose="05000000000000000000" pitchFamily="2" charset="2"/>
              <a:buNone/>
            </a:pPr>
            <a:r>
              <a:rPr lang="en-US" altLang="en-US" b="1"/>
              <a:t>Rule 17.6 (required): </a:t>
            </a:r>
            <a:endParaRPr lang="en-US" altLang="en-US" b="1"/>
          </a:p>
          <a:p>
            <a:pPr marL="0" indent="0">
              <a:buFont typeface="Wingdings" panose="05000000000000000000" pitchFamily="2" charset="2"/>
              <a:buNone/>
            </a:pPr>
            <a:r>
              <a:rPr lang="en-US" altLang="en-US" sz="1800"/>
              <a:t>The address of an object with automatic storage shall not be assigned to another object that may persist after the first object has ceased to exist.</a:t>
            </a:r>
            <a:endParaRPr lang="en-US" altLang="en-US" sz="1800"/>
          </a:p>
          <a:p>
            <a:pPr marL="0" indent="0">
              <a:buFont typeface="Wingdings" panose="05000000000000000000" pitchFamily="2" charset="2"/>
              <a:buNone/>
            </a:pPr>
            <a:r>
              <a:rPr lang="en-US" altLang="en-US" sz="1800" u="sng"/>
              <a:t>For example</a:t>
            </a:r>
            <a:endParaRPr lang="en-US" altLang="en-US" sz="1800" u="sng"/>
          </a:p>
          <a:p>
            <a:pPr marL="0" indent="0">
              <a:buFont typeface="Wingdings" panose="05000000000000000000" pitchFamily="2" charset="2"/>
              <a:buNone/>
            </a:pPr>
            <a:r>
              <a:rPr lang="en-US" altLang="en-US" sz="1800" b="1"/>
              <a:t>int8_t * foobar(void)</a:t>
            </a:r>
            <a:endParaRPr lang="en-US" altLang="en-US" sz="1800" b="1"/>
          </a:p>
          <a:p>
            <a:pPr marL="0" indent="0">
              <a:buFont typeface="Wingdings" panose="05000000000000000000" pitchFamily="2" charset="2"/>
              <a:buNone/>
            </a:pPr>
            <a:r>
              <a:rPr lang="en-US" altLang="en-US" sz="1800" b="1"/>
              <a:t>{</a:t>
            </a:r>
            <a:endParaRPr lang="en-US" altLang="en-US" sz="1800" b="1"/>
          </a:p>
          <a:p>
            <a:pPr marL="0" indent="0">
              <a:buFont typeface="Wingdings" panose="05000000000000000000" pitchFamily="2" charset="2"/>
              <a:buNone/>
            </a:pPr>
            <a:r>
              <a:rPr lang="en-US" altLang="en-US" sz="1800" b="1"/>
              <a:t> int8_t local_auto;</a:t>
            </a:r>
            <a:endParaRPr lang="en-US" altLang="en-US" sz="1800" b="1"/>
          </a:p>
          <a:p>
            <a:pPr marL="0" indent="0">
              <a:buFont typeface="Wingdings" panose="05000000000000000000" pitchFamily="2" charset="2"/>
              <a:buNone/>
            </a:pPr>
            <a:r>
              <a:rPr lang="en-US" altLang="en-US" sz="1800" b="1"/>
              <a:t> </a:t>
            </a:r>
            <a:r>
              <a:rPr lang="en-US" altLang="en-US" sz="1800" b="1">
                <a:solidFill>
                  <a:srgbClr val="FF0000"/>
                </a:solidFill>
              </a:rPr>
              <a:t>return (&amp;local_auto); /* not compliant */</a:t>
            </a:r>
            <a:endParaRPr lang="en-US" altLang="en-US" sz="1800" b="1">
              <a:solidFill>
                <a:srgbClr val="FF0000"/>
              </a:solidFill>
            </a:endParaRPr>
          </a:p>
          <a:p>
            <a:pPr marL="0" indent="0">
              <a:buFont typeface="Wingdings" panose="05000000000000000000" pitchFamily="2" charset="2"/>
              <a:buNone/>
            </a:pPr>
            <a:r>
              <a:rPr lang="en-US" altLang="en-US" sz="1800" b="1"/>
              <a:t>}</a:t>
            </a:r>
            <a:endParaRPr lang="en-US" altLang="en-US" sz="1800" b="1"/>
          </a:p>
        </p:txBody>
      </p:sp>
      <p:sp>
        <p:nvSpPr>
          <p:cNvPr id="69636"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D22F6ECF-C87D-4664-8833-58DF1A5F72C2}" type="slidenum">
              <a:rPr lang="en-US" altLang="en-US" sz="1400"/>
            </a:fld>
            <a:endParaRPr lang="en-US" altLang="en-US" sz="1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a:t>Structures and unions</a:t>
            </a:r>
            <a:br>
              <a:rPr lang="en-US" altLang="en-US"/>
            </a:br>
            <a:r>
              <a:rPr lang="en-US" altLang="en-US"/>
              <a:t>Rules</a:t>
            </a:r>
            <a:endParaRPr lang="en-US" altLang="en-US"/>
          </a:p>
        </p:txBody>
      </p:sp>
      <p:sp>
        <p:nvSpPr>
          <p:cNvPr id="3" name="Content Placeholder 2"/>
          <p:cNvSpPr>
            <a:spLocks noGrp="1"/>
          </p:cNvSpPr>
          <p:nvPr>
            <p:ph idx="1"/>
          </p:nvPr>
        </p:nvSpPr>
        <p:spPr>
          <a:xfrm>
            <a:off x="914400" y="1600200"/>
            <a:ext cx="7010400" cy="4648200"/>
          </a:xfrm>
        </p:spPr>
        <p:txBody>
          <a:bodyPr/>
          <a:lstStyle/>
          <a:p>
            <a:pPr>
              <a:defRPr/>
            </a:pPr>
            <a:r>
              <a:rPr lang="en-US" b="1" dirty="0">
                <a:solidFill>
                  <a:srgbClr val="7030A0"/>
                </a:solidFill>
              </a:rPr>
              <a:t>Structures and unions</a:t>
            </a:r>
            <a:endParaRPr lang="en-US" b="1" dirty="0">
              <a:solidFill>
                <a:srgbClr val="7030A0"/>
              </a:solidFill>
            </a:endParaRPr>
          </a:p>
          <a:p>
            <a:pPr marL="0" indent="0">
              <a:buFont typeface="Wingdings" panose="05000000000000000000" pitchFamily="2" charset="2"/>
              <a:buNone/>
              <a:defRPr/>
            </a:pPr>
            <a:r>
              <a:rPr lang="en-US" sz="1800" b="1" dirty="0"/>
              <a:t>Rule 18.1 (required): </a:t>
            </a:r>
            <a:r>
              <a:rPr lang="en-US" sz="1800" dirty="0"/>
              <a:t>All structure and union types shall be complete at the end of a translation unit.</a:t>
            </a:r>
            <a:endParaRPr lang="en-US" sz="1800" dirty="0"/>
          </a:p>
          <a:p>
            <a:pPr marL="0" indent="0">
              <a:buFont typeface="Wingdings" panose="05000000000000000000" pitchFamily="2" charset="2"/>
              <a:buNone/>
              <a:defRPr/>
            </a:pPr>
            <a:r>
              <a:rPr lang="en-US" sz="1800" dirty="0" err="1"/>
              <a:t>struct</a:t>
            </a:r>
            <a:r>
              <a:rPr lang="en-US" sz="1800" dirty="0"/>
              <a:t> </a:t>
            </a:r>
            <a:r>
              <a:rPr lang="en-US" sz="1800" dirty="0" err="1"/>
              <a:t>tnode</a:t>
            </a:r>
            <a:r>
              <a:rPr lang="en-US" sz="1800" dirty="0"/>
              <a:t> * </a:t>
            </a:r>
            <a:r>
              <a:rPr lang="en-US" sz="1800" dirty="0" err="1"/>
              <a:t>pt</a:t>
            </a:r>
            <a:r>
              <a:rPr lang="en-US" sz="1800" dirty="0"/>
              <a:t>; /* </a:t>
            </a:r>
            <a:r>
              <a:rPr lang="en-US" sz="1800" dirty="0" err="1"/>
              <a:t>tnode</a:t>
            </a:r>
            <a:r>
              <a:rPr lang="en-US" sz="1800" dirty="0"/>
              <a:t> is incomplete at this point */</a:t>
            </a:r>
            <a:endParaRPr lang="en-US" sz="1800" dirty="0"/>
          </a:p>
          <a:p>
            <a:pPr marL="0" indent="0">
              <a:buFont typeface="Wingdings" panose="05000000000000000000" pitchFamily="2" charset="2"/>
              <a:buNone/>
              <a:defRPr/>
            </a:pPr>
            <a:r>
              <a:rPr lang="en-US" sz="1800" b="1" dirty="0" err="1">
                <a:solidFill>
                  <a:srgbClr val="7030A0"/>
                </a:solidFill>
              </a:rPr>
              <a:t>struct</a:t>
            </a:r>
            <a:r>
              <a:rPr lang="en-US" sz="1800" b="1" dirty="0">
                <a:solidFill>
                  <a:srgbClr val="7030A0"/>
                </a:solidFill>
              </a:rPr>
              <a:t> </a:t>
            </a:r>
            <a:r>
              <a:rPr lang="en-US" sz="1800" b="1" dirty="0" err="1">
                <a:solidFill>
                  <a:srgbClr val="7030A0"/>
                </a:solidFill>
              </a:rPr>
              <a:t>tnode</a:t>
            </a:r>
            <a:endParaRPr lang="en-US" sz="1800" b="1" dirty="0">
              <a:solidFill>
                <a:srgbClr val="7030A0"/>
              </a:solidFill>
            </a:endParaRPr>
          </a:p>
          <a:p>
            <a:pPr marL="0" indent="0">
              <a:buFont typeface="Wingdings" panose="05000000000000000000" pitchFamily="2" charset="2"/>
              <a:buNone/>
              <a:defRPr/>
            </a:pPr>
            <a:r>
              <a:rPr lang="en-US" sz="1800" b="1" dirty="0">
                <a:solidFill>
                  <a:srgbClr val="7030A0"/>
                </a:solidFill>
              </a:rPr>
              <a:t>{</a:t>
            </a:r>
            <a:endParaRPr lang="en-US" sz="1800" b="1" dirty="0">
              <a:solidFill>
                <a:srgbClr val="7030A0"/>
              </a:solidFill>
            </a:endParaRPr>
          </a:p>
          <a:p>
            <a:pPr marL="0" indent="0">
              <a:buFont typeface="Wingdings" panose="05000000000000000000" pitchFamily="2" charset="2"/>
              <a:buNone/>
              <a:defRPr/>
            </a:pPr>
            <a:r>
              <a:rPr lang="en-US" sz="1800" b="1" dirty="0">
                <a:solidFill>
                  <a:srgbClr val="7030A0"/>
                </a:solidFill>
              </a:rPr>
              <a:t> </a:t>
            </a:r>
            <a:r>
              <a:rPr lang="en-US" sz="1800" b="1" dirty="0" err="1">
                <a:solidFill>
                  <a:srgbClr val="7030A0"/>
                </a:solidFill>
              </a:rPr>
              <a:t>int</a:t>
            </a:r>
            <a:r>
              <a:rPr lang="en-US" sz="1800" b="1" dirty="0">
                <a:solidFill>
                  <a:srgbClr val="7030A0"/>
                </a:solidFill>
              </a:rPr>
              <a:t> count;</a:t>
            </a:r>
            <a:endParaRPr lang="en-US" sz="1800" b="1" dirty="0">
              <a:solidFill>
                <a:srgbClr val="7030A0"/>
              </a:solidFill>
            </a:endParaRPr>
          </a:p>
          <a:p>
            <a:pPr marL="0" indent="0">
              <a:buFont typeface="Wingdings" panose="05000000000000000000" pitchFamily="2" charset="2"/>
              <a:buNone/>
              <a:defRPr/>
            </a:pPr>
            <a:r>
              <a:rPr lang="en-US" sz="1800" b="1" dirty="0">
                <a:solidFill>
                  <a:srgbClr val="7030A0"/>
                </a:solidFill>
              </a:rPr>
              <a:t> </a:t>
            </a:r>
            <a:r>
              <a:rPr lang="en-US" sz="1800" b="1" dirty="0" err="1">
                <a:solidFill>
                  <a:srgbClr val="7030A0"/>
                </a:solidFill>
              </a:rPr>
              <a:t>struct</a:t>
            </a:r>
            <a:r>
              <a:rPr lang="en-US" sz="1800" b="1" dirty="0">
                <a:solidFill>
                  <a:srgbClr val="7030A0"/>
                </a:solidFill>
              </a:rPr>
              <a:t> </a:t>
            </a:r>
            <a:r>
              <a:rPr lang="en-US" sz="1800" b="1" dirty="0" err="1">
                <a:solidFill>
                  <a:srgbClr val="7030A0"/>
                </a:solidFill>
              </a:rPr>
              <a:t>tnode</a:t>
            </a:r>
            <a:r>
              <a:rPr lang="en-US" sz="1800" b="1" dirty="0">
                <a:solidFill>
                  <a:srgbClr val="7030A0"/>
                </a:solidFill>
              </a:rPr>
              <a:t> *left;</a:t>
            </a:r>
            <a:endParaRPr lang="en-US" sz="1800" b="1" dirty="0">
              <a:solidFill>
                <a:srgbClr val="7030A0"/>
              </a:solidFill>
            </a:endParaRPr>
          </a:p>
          <a:p>
            <a:pPr marL="0" indent="0">
              <a:buFont typeface="Wingdings" panose="05000000000000000000" pitchFamily="2" charset="2"/>
              <a:buNone/>
              <a:defRPr/>
            </a:pPr>
            <a:r>
              <a:rPr lang="en-US" sz="1800" b="1" dirty="0">
                <a:solidFill>
                  <a:srgbClr val="7030A0"/>
                </a:solidFill>
              </a:rPr>
              <a:t> </a:t>
            </a:r>
            <a:r>
              <a:rPr lang="en-US" sz="1800" b="1" dirty="0" err="1">
                <a:solidFill>
                  <a:srgbClr val="7030A0"/>
                </a:solidFill>
              </a:rPr>
              <a:t>struct</a:t>
            </a:r>
            <a:r>
              <a:rPr lang="en-US" sz="1800" b="1" dirty="0">
                <a:solidFill>
                  <a:srgbClr val="7030A0"/>
                </a:solidFill>
              </a:rPr>
              <a:t> </a:t>
            </a:r>
            <a:r>
              <a:rPr lang="en-US" sz="1800" b="1" dirty="0" err="1">
                <a:solidFill>
                  <a:srgbClr val="7030A0"/>
                </a:solidFill>
              </a:rPr>
              <a:t>tnode</a:t>
            </a:r>
            <a:r>
              <a:rPr lang="en-US" sz="1800" b="1" dirty="0">
                <a:solidFill>
                  <a:srgbClr val="7030A0"/>
                </a:solidFill>
              </a:rPr>
              <a:t> * right;</a:t>
            </a:r>
            <a:endParaRPr lang="en-US" sz="1800" b="1" dirty="0">
              <a:solidFill>
                <a:srgbClr val="7030A0"/>
              </a:solidFill>
            </a:endParaRPr>
          </a:p>
          <a:p>
            <a:pPr marL="0" indent="0">
              <a:buFont typeface="Wingdings" panose="05000000000000000000" pitchFamily="2" charset="2"/>
              <a:buNone/>
              <a:defRPr/>
            </a:pPr>
            <a:r>
              <a:rPr lang="en-US" sz="1800" b="1" dirty="0">
                <a:solidFill>
                  <a:srgbClr val="7030A0"/>
                </a:solidFill>
              </a:rPr>
              <a:t>}; /* </a:t>
            </a:r>
            <a:r>
              <a:rPr lang="en-US" sz="1800" dirty="0"/>
              <a:t>type </a:t>
            </a:r>
            <a:r>
              <a:rPr lang="en-US" sz="1800" dirty="0" err="1"/>
              <a:t>tnode</a:t>
            </a:r>
            <a:r>
              <a:rPr lang="en-US" sz="1800" dirty="0"/>
              <a:t> is now complete */</a:t>
            </a:r>
            <a:endParaRPr lang="en-US" sz="1800" dirty="0"/>
          </a:p>
        </p:txBody>
      </p:sp>
      <p:sp>
        <p:nvSpPr>
          <p:cNvPr id="70660"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5CBD1CAE-755E-4B38-8D4E-748DBE7C3632}" type="slidenum">
              <a:rPr lang="en-US" altLang="en-US" sz="1400"/>
            </a:fld>
            <a:endParaRPr lang="en-US" altLang="en-US" sz="14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a:t>Preprocessing directives</a:t>
            </a:r>
            <a:br>
              <a:rPr lang="en-US" altLang="en-US"/>
            </a:br>
            <a:r>
              <a:rPr lang="en-US" altLang="en-US"/>
              <a:t>Rules</a:t>
            </a:r>
            <a:endParaRPr lang="en-US" altLang="en-US"/>
          </a:p>
        </p:txBody>
      </p:sp>
      <p:sp>
        <p:nvSpPr>
          <p:cNvPr id="3" name="Content Placeholder 2"/>
          <p:cNvSpPr>
            <a:spLocks noGrp="1"/>
          </p:cNvSpPr>
          <p:nvPr>
            <p:ph idx="1"/>
          </p:nvPr>
        </p:nvSpPr>
        <p:spPr>
          <a:xfrm>
            <a:off x="685800" y="1371600"/>
            <a:ext cx="8001000" cy="4876800"/>
          </a:xfrm>
        </p:spPr>
        <p:txBody>
          <a:bodyPr/>
          <a:lstStyle/>
          <a:p>
            <a:pPr>
              <a:defRPr/>
            </a:pPr>
            <a:r>
              <a:rPr lang="en-US" b="1" dirty="0">
                <a:solidFill>
                  <a:srgbClr val="7030A0"/>
                </a:solidFill>
              </a:rPr>
              <a:t>Preprocessing directives</a:t>
            </a:r>
            <a:endParaRPr lang="en-US" b="1" dirty="0">
              <a:solidFill>
                <a:srgbClr val="7030A0"/>
              </a:solidFill>
            </a:endParaRPr>
          </a:p>
          <a:p>
            <a:pPr marL="0" indent="0">
              <a:buFont typeface="Wingdings" panose="05000000000000000000" pitchFamily="2" charset="2"/>
              <a:buNone/>
              <a:defRPr/>
            </a:pPr>
            <a:r>
              <a:rPr lang="en-US" sz="1800" b="1" dirty="0"/>
              <a:t>Rule 19.2 (advisory): </a:t>
            </a:r>
            <a:r>
              <a:rPr lang="en-US" sz="1800" dirty="0"/>
              <a:t>Non-standard characters should not occur in header file names in #include directives.</a:t>
            </a:r>
            <a:endParaRPr lang="en-US" sz="1800" dirty="0"/>
          </a:p>
          <a:p>
            <a:pPr marL="0" indent="0">
              <a:buFont typeface="Wingdings" panose="05000000000000000000" pitchFamily="2" charset="2"/>
              <a:buNone/>
              <a:defRPr/>
            </a:pPr>
            <a:r>
              <a:rPr lang="en-US" sz="1800" b="1" dirty="0"/>
              <a:t>Rule 19.3 (required): </a:t>
            </a:r>
            <a:r>
              <a:rPr lang="en-US" sz="1800" dirty="0"/>
              <a:t>The #include directive shall be followed by either a </a:t>
            </a:r>
            <a:r>
              <a:rPr lang="en-US" sz="1800" dirty="0">
                <a:solidFill>
                  <a:srgbClr val="7030A0"/>
                </a:solidFill>
              </a:rPr>
              <a:t>&lt;filename&gt; or </a:t>
            </a:r>
            <a:endParaRPr lang="en-US" sz="1800" dirty="0">
              <a:solidFill>
                <a:srgbClr val="7030A0"/>
              </a:solidFill>
            </a:endParaRPr>
          </a:p>
          <a:p>
            <a:pPr marL="0" indent="0">
              <a:buFont typeface="Wingdings" panose="05000000000000000000" pitchFamily="2" charset="2"/>
              <a:buNone/>
              <a:defRPr/>
            </a:pPr>
            <a:r>
              <a:rPr lang="en-US" sz="1800" dirty="0">
                <a:solidFill>
                  <a:srgbClr val="7030A0"/>
                </a:solidFill>
              </a:rPr>
              <a:t>"filename" sequence.</a:t>
            </a:r>
            <a:endParaRPr lang="en-US" sz="1800" dirty="0">
              <a:solidFill>
                <a:srgbClr val="7030A0"/>
              </a:solidFill>
            </a:endParaRPr>
          </a:p>
          <a:p>
            <a:pPr marL="0" indent="0">
              <a:buFont typeface="Wingdings" panose="05000000000000000000" pitchFamily="2" charset="2"/>
              <a:buNone/>
              <a:defRPr/>
            </a:pPr>
            <a:r>
              <a:rPr lang="en-US" sz="1800" dirty="0">
                <a:solidFill>
                  <a:srgbClr val="7030A0"/>
                </a:solidFill>
              </a:rPr>
              <a:t>For example, the following are allowed.</a:t>
            </a:r>
            <a:endParaRPr lang="en-US" sz="1800" dirty="0">
              <a:solidFill>
                <a:srgbClr val="7030A0"/>
              </a:solidFill>
            </a:endParaRPr>
          </a:p>
          <a:p>
            <a:pPr marL="0" indent="0">
              <a:buFont typeface="Wingdings" panose="05000000000000000000" pitchFamily="2" charset="2"/>
              <a:buNone/>
              <a:defRPr/>
            </a:pPr>
            <a:r>
              <a:rPr lang="en-US" sz="1800" dirty="0">
                <a:solidFill>
                  <a:srgbClr val="7030A0"/>
                </a:solidFill>
              </a:rPr>
              <a:t>#include "</a:t>
            </a:r>
            <a:r>
              <a:rPr lang="en-US" sz="1800" dirty="0" err="1">
                <a:solidFill>
                  <a:srgbClr val="7030A0"/>
                </a:solidFill>
              </a:rPr>
              <a:t>filename.h</a:t>
            </a:r>
            <a:r>
              <a:rPr lang="en-US" sz="1800" dirty="0">
                <a:solidFill>
                  <a:srgbClr val="7030A0"/>
                </a:solidFill>
              </a:rPr>
              <a:t>"</a:t>
            </a:r>
            <a:endParaRPr lang="en-US" sz="1800" dirty="0">
              <a:solidFill>
                <a:srgbClr val="7030A0"/>
              </a:solidFill>
            </a:endParaRPr>
          </a:p>
          <a:p>
            <a:pPr marL="0" indent="0">
              <a:buFont typeface="Wingdings" panose="05000000000000000000" pitchFamily="2" charset="2"/>
              <a:buNone/>
              <a:defRPr/>
            </a:pPr>
            <a:r>
              <a:rPr lang="en-US" sz="1800" dirty="0">
                <a:solidFill>
                  <a:srgbClr val="7030A0"/>
                </a:solidFill>
              </a:rPr>
              <a:t>#include &lt;</a:t>
            </a:r>
            <a:r>
              <a:rPr lang="en-US" sz="1800" dirty="0" err="1">
                <a:solidFill>
                  <a:srgbClr val="7030A0"/>
                </a:solidFill>
              </a:rPr>
              <a:t>filename.h</a:t>
            </a:r>
            <a:r>
              <a:rPr lang="en-US" sz="1800" dirty="0">
                <a:solidFill>
                  <a:srgbClr val="7030A0"/>
                </a:solidFill>
              </a:rPr>
              <a:t>&gt;</a:t>
            </a:r>
            <a:endParaRPr lang="en-US" sz="1800" dirty="0">
              <a:solidFill>
                <a:srgbClr val="7030A0"/>
              </a:solidFill>
            </a:endParaRPr>
          </a:p>
          <a:p>
            <a:pPr marL="0" indent="0">
              <a:buFont typeface="Wingdings" panose="05000000000000000000" pitchFamily="2" charset="2"/>
              <a:buNone/>
              <a:defRPr/>
            </a:pPr>
            <a:r>
              <a:rPr lang="en-US" sz="1800" dirty="0">
                <a:solidFill>
                  <a:srgbClr val="7030A0"/>
                </a:solidFill>
              </a:rPr>
              <a:t>#define FILE_A "</a:t>
            </a:r>
            <a:r>
              <a:rPr lang="en-US" sz="1800" dirty="0" err="1">
                <a:solidFill>
                  <a:srgbClr val="7030A0"/>
                </a:solidFill>
              </a:rPr>
              <a:t>filename.h</a:t>
            </a:r>
            <a:r>
              <a:rPr lang="en-US" sz="1800" dirty="0">
                <a:solidFill>
                  <a:srgbClr val="7030A0"/>
                </a:solidFill>
              </a:rPr>
              <a:t>"</a:t>
            </a:r>
            <a:endParaRPr lang="en-US" sz="1800" dirty="0">
              <a:solidFill>
                <a:srgbClr val="7030A0"/>
              </a:solidFill>
            </a:endParaRPr>
          </a:p>
          <a:p>
            <a:pPr marL="0" indent="0">
              <a:buFont typeface="Wingdings" panose="05000000000000000000" pitchFamily="2" charset="2"/>
              <a:buNone/>
              <a:defRPr/>
            </a:pPr>
            <a:r>
              <a:rPr lang="en-US" sz="1800" dirty="0">
                <a:solidFill>
                  <a:srgbClr val="7030A0"/>
                </a:solidFill>
              </a:rPr>
              <a:t>#include FILE_A</a:t>
            </a:r>
            <a:endParaRPr lang="en-US" sz="1800" dirty="0">
              <a:solidFill>
                <a:srgbClr val="7030A0"/>
              </a:solidFill>
            </a:endParaRPr>
          </a:p>
        </p:txBody>
      </p:sp>
      <p:sp>
        <p:nvSpPr>
          <p:cNvPr id="7168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33C9CDBB-38EB-4B79-9755-EB7A9A8DD4DC}" type="slidenum">
              <a:rPr lang="en-US" altLang="en-US" sz="1400"/>
            </a:fld>
            <a:endParaRPr lang="en-US" altLang="en-US" sz="1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a:t>Preprocessing directives</a:t>
            </a:r>
            <a:br>
              <a:rPr lang="en-US" altLang="en-US"/>
            </a:br>
            <a:r>
              <a:rPr lang="en-US" altLang="en-US"/>
              <a:t>Rules…</a:t>
            </a:r>
            <a:endParaRPr lang="en-US" altLang="en-US"/>
          </a:p>
        </p:txBody>
      </p:sp>
      <p:sp>
        <p:nvSpPr>
          <p:cNvPr id="72707" name="Content Placeholder 2"/>
          <p:cNvSpPr>
            <a:spLocks noGrp="1"/>
          </p:cNvSpPr>
          <p:nvPr>
            <p:ph idx="1"/>
          </p:nvPr>
        </p:nvSpPr>
        <p:spPr>
          <a:xfrm>
            <a:off x="762000" y="1600200"/>
            <a:ext cx="7772400" cy="4648200"/>
          </a:xfrm>
        </p:spPr>
        <p:txBody>
          <a:bodyPr/>
          <a:lstStyle/>
          <a:p>
            <a:pPr marL="0" indent="0">
              <a:buFont typeface="Wingdings" panose="05000000000000000000" pitchFamily="2" charset="2"/>
              <a:buNone/>
            </a:pPr>
            <a:r>
              <a:rPr lang="en-US" altLang="en-US" sz="1800" b="1"/>
              <a:t>Rule 19.15 (required): </a:t>
            </a:r>
            <a:r>
              <a:rPr lang="en-US" altLang="en-US" sz="1800"/>
              <a:t>Precautions shall be taken in order to prevent the contents of a header file being included twice.</a:t>
            </a:r>
            <a:endParaRPr lang="en-US" altLang="en-US" sz="1800"/>
          </a:p>
          <a:p>
            <a:pPr marL="0" indent="0">
              <a:buFont typeface="Wingdings" panose="05000000000000000000" pitchFamily="2" charset="2"/>
              <a:buNone/>
            </a:pPr>
            <a:r>
              <a:rPr lang="en-US" altLang="en-US" sz="1800"/>
              <a:t>For example a file called “ahdr.h” might be structured as follows:</a:t>
            </a:r>
            <a:endParaRPr lang="en-US" altLang="en-US" sz="1800"/>
          </a:p>
          <a:p>
            <a:pPr marL="0" indent="0">
              <a:buFont typeface="Wingdings" panose="05000000000000000000" pitchFamily="2" charset="2"/>
              <a:buNone/>
            </a:pPr>
            <a:r>
              <a:rPr lang="en-US" altLang="en-US" sz="1800" b="1">
                <a:solidFill>
                  <a:srgbClr val="7030A0"/>
                </a:solidFill>
              </a:rPr>
              <a:t>#ifndef AHDR_H</a:t>
            </a:r>
            <a:endParaRPr lang="en-US" altLang="en-US" sz="1800" b="1">
              <a:solidFill>
                <a:srgbClr val="7030A0"/>
              </a:solidFill>
            </a:endParaRPr>
          </a:p>
          <a:p>
            <a:pPr marL="0" indent="0">
              <a:buFont typeface="Wingdings" panose="05000000000000000000" pitchFamily="2" charset="2"/>
              <a:buNone/>
            </a:pPr>
            <a:r>
              <a:rPr lang="en-US" altLang="en-US" sz="1800" b="1">
                <a:solidFill>
                  <a:srgbClr val="7030A0"/>
                </a:solidFill>
              </a:rPr>
              <a:t>#define AHDR_H</a:t>
            </a:r>
            <a:endParaRPr lang="en-US" altLang="en-US" sz="1800" b="1">
              <a:solidFill>
                <a:srgbClr val="7030A0"/>
              </a:solidFill>
            </a:endParaRPr>
          </a:p>
          <a:p>
            <a:pPr marL="0" indent="0">
              <a:buFont typeface="Wingdings" panose="05000000000000000000" pitchFamily="2" charset="2"/>
              <a:buNone/>
            </a:pPr>
            <a:r>
              <a:rPr lang="en-US" altLang="en-US" sz="1800" b="1">
                <a:solidFill>
                  <a:srgbClr val="7030A0"/>
                </a:solidFill>
              </a:rPr>
              <a:t>/* The following lines will be excluded by the</a:t>
            </a:r>
            <a:endParaRPr lang="en-US" altLang="en-US" sz="1800" b="1">
              <a:solidFill>
                <a:srgbClr val="7030A0"/>
              </a:solidFill>
            </a:endParaRPr>
          </a:p>
          <a:p>
            <a:pPr marL="0" indent="0">
              <a:buFont typeface="Wingdings" panose="05000000000000000000" pitchFamily="2" charset="2"/>
              <a:buNone/>
            </a:pPr>
            <a:r>
              <a:rPr lang="en-US" altLang="en-US" sz="1800" b="1">
                <a:solidFill>
                  <a:srgbClr val="7030A0"/>
                </a:solidFill>
              </a:rPr>
              <a:t> preprocessor if the file is included more</a:t>
            </a:r>
            <a:endParaRPr lang="en-US" altLang="en-US" sz="1800" b="1">
              <a:solidFill>
                <a:srgbClr val="7030A0"/>
              </a:solidFill>
            </a:endParaRPr>
          </a:p>
          <a:p>
            <a:pPr marL="0" indent="0">
              <a:buFont typeface="Wingdings" panose="05000000000000000000" pitchFamily="2" charset="2"/>
              <a:buNone/>
            </a:pPr>
            <a:r>
              <a:rPr lang="en-US" altLang="en-US" sz="1800" b="1">
                <a:solidFill>
                  <a:srgbClr val="7030A0"/>
                </a:solidFill>
              </a:rPr>
              <a:t> than once */</a:t>
            </a:r>
            <a:endParaRPr lang="en-US" altLang="en-US" sz="1800" b="1">
              <a:solidFill>
                <a:srgbClr val="7030A0"/>
              </a:solidFill>
            </a:endParaRPr>
          </a:p>
          <a:p>
            <a:pPr marL="0" indent="0">
              <a:buFont typeface="Wingdings" panose="05000000000000000000" pitchFamily="2" charset="2"/>
              <a:buNone/>
            </a:pPr>
            <a:r>
              <a:rPr lang="en-US" altLang="en-US" sz="1800" b="1">
                <a:solidFill>
                  <a:srgbClr val="7030A0"/>
                </a:solidFill>
              </a:rPr>
              <a:t>...</a:t>
            </a:r>
            <a:endParaRPr lang="en-US" altLang="en-US" sz="1800" b="1">
              <a:solidFill>
                <a:srgbClr val="7030A0"/>
              </a:solidFill>
            </a:endParaRPr>
          </a:p>
          <a:p>
            <a:pPr marL="0" indent="0">
              <a:buFont typeface="Wingdings" panose="05000000000000000000" pitchFamily="2" charset="2"/>
              <a:buNone/>
            </a:pPr>
            <a:r>
              <a:rPr lang="en-US" altLang="en-US" sz="1800" b="1">
                <a:solidFill>
                  <a:srgbClr val="7030A0"/>
                </a:solidFill>
              </a:rPr>
              <a:t>#endif</a:t>
            </a:r>
            <a:endParaRPr lang="en-US" altLang="en-US" sz="1800" b="1">
              <a:solidFill>
                <a:srgbClr val="7030A0"/>
              </a:solidFill>
            </a:endParaRPr>
          </a:p>
        </p:txBody>
      </p:sp>
      <p:sp>
        <p:nvSpPr>
          <p:cNvPr id="7270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3C09124A-CFA1-4FB4-8B6D-06C250E1791F}" type="slidenum">
              <a:rPr lang="en-US" altLang="en-US" sz="1400"/>
            </a:fld>
            <a:endParaRPr lang="en-US" altLang="en-US" sz="1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a:t>Standard libraries</a:t>
            </a:r>
            <a:br>
              <a:rPr lang="en-US" altLang="en-US"/>
            </a:br>
            <a:r>
              <a:rPr lang="en-US" altLang="en-US"/>
              <a:t>Rules</a:t>
            </a:r>
            <a:endParaRPr lang="en-US" altLang="en-US"/>
          </a:p>
        </p:txBody>
      </p:sp>
      <p:sp>
        <p:nvSpPr>
          <p:cNvPr id="3" name="Content Placeholder 2"/>
          <p:cNvSpPr>
            <a:spLocks noGrp="1"/>
          </p:cNvSpPr>
          <p:nvPr>
            <p:ph idx="1"/>
          </p:nvPr>
        </p:nvSpPr>
        <p:spPr>
          <a:xfrm>
            <a:off x="762000" y="1371600"/>
            <a:ext cx="7848600" cy="4876800"/>
          </a:xfrm>
        </p:spPr>
        <p:txBody>
          <a:bodyPr/>
          <a:lstStyle/>
          <a:p>
            <a:pPr>
              <a:defRPr/>
            </a:pPr>
            <a:r>
              <a:rPr lang="en-US" b="1" dirty="0">
                <a:solidFill>
                  <a:srgbClr val="7030A0"/>
                </a:solidFill>
              </a:rPr>
              <a:t>Standard libraries</a:t>
            </a:r>
            <a:endParaRPr lang="en-US" b="1" dirty="0">
              <a:solidFill>
                <a:srgbClr val="7030A0"/>
              </a:solidFill>
            </a:endParaRPr>
          </a:p>
          <a:p>
            <a:pPr marL="0" indent="0">
              <a:buFont typeface="Wingdings" panose="05000000000000000000" pitchFamily="2" charset="2"/>
              <a:buNone/>
              <a:defRPr/>
            </a:pPr>
            <a:r>
              <a:rPr lang="en-US" sz="1800" b="1" dirty="0"/>
              <a:t>Rule 20.1 (required): </a:t>
            </a:r>
            <a:r>
              <a:rPr lang="en-US" sz="1800" dirty="0"/>
              <a:t>Reserved identifiers, macros and functions in the standard library, shall not be defined, redefined or undefined.</a:t>
            </a:r>
            <a:endParaRPr lang="en-US" sz="1800" dirty="0"/>
          </a:p>
          <a:p>
            <a:pPr marL="0" indent="0">
              <a:buFont typeface="Wingdings" panose="05000000000000000000" pitchFamily="2" charset="2"/>
              <a:buNone/>
              <a:defRPr/>
            </a:pPr>
            <a:endParaRPr lang="en-US" sz="1800" dirty="0"/>
          </a:p>
          <a:p>
            <a:pPr marL="0" indent="0">
              <a:buFont typeface="Wingdings" panose="05000000000000000000" pitchFamily="2" charset="2"/>
              <a:buNone/>
              <a:defRPr/>
            </a:pPr>
            <a:r>
              <a:rPr lang="en-US" sz="1800" b="1" dirty="0"/>
              <a:t>Rule 20.2 (required): </a:t>
            </a:r>
            <a:r>
              <a:rPr lang="en-US" sz="1800" dirty="0"/>
              <a:t>The names of standard library macros, objects and functions shall not be reused.</a:t>
            </a:r>
            <a:endParaRPr lang="en-US" sz="1800" dirty="0"/>
          </a:p>
          <a:p>
            <a:pPr marL="0" indent="0">
              <a:buFont typeface="Wingdings" panose="05000000000000000000" pitchFamily="2" charset="2"/>
              <a:buNone/>
              <a:defRPr/>
            </a:pPr>
            <a:endParaRPr lang="en-US" sz="1800" dirty="0"/>
          </a:p>
          <a:p>
            <a:pPr marL="0" indent="0">
              <a:buFont typeface="Wingdings" panose="05000000000000000000" pitchFamily="2" charset="2"/>
              <a:buNone/>
              <a:defRPr/>
            </a:pPr>
            <a:r>
              <a:rPr lang="en-US" sz="1800" b="1" dirty="0"/>
              <a:t>Rule 20.4 (required): </a:t>
            </a:r>
            <a:r>
              <a:rPr lang="en-US" sz="1800" dirty="0"/>
              <a:t>Dynamic heap memory allocation shall not be used.</a:t>
            </a:r>
            <a:endParaRPr lang="en-US" sz="1800" dirty="0"/>
          </a:p>
          <a:p>
            <a:pPr marL="0" indent="0">
              <a:buFont typeface="Wingdings" panose="05000000000000000000" pitchFamily="2" charset="2"/>
              <a:buNone/>
              <a:defRPr/>
            </a:pPr>
            <a:endParaRPr lang="en-US" sz="1800" dirty="0"/>
          </a:p>
          <a:p>
            <a:pPr marL="0" indent="0">
              <a:buFont typeface="Wingdings" panose="05000000000000000000" pitchFamily="2" charset="2"/>
              <a:buNone/>
              <a:defRPr/>
            </a:pPr>
            <a:r>
              <a:rPr lang="en-US" sz="1800" b="1" dirty="0"/>
              <a:t>Rule 20.9 (required): </a:t>
            </a:r>
            <a:r>
              <a:rPr lang="en-US" sz="1800" dirty="0"/>
              <a:t>The input/output library shall not be used in production code</a:t>
            </a:r>
            <a:endParaRPr lang="en-US" sz="1800" b="1" dirty="0">
              <a:solidFill>
                <a:srgbClr val="7030A0"/>
              </a:solidFill>
            </a:endParaRPr>
          </a:p>
        </p:txBody>
      </p:sp>
      <p:sp>
        <p:nvSpPr>
          <p:cNvPr id="7373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B278EC65-091E-483D-8787-2C40BB99076C}" type="slidenum">
              <a:rPr lang="en-US" altLang="en-US" sz="1400"/>
            </a:fld>
            <a:endParaRPr lang="en-US" altLang="en-US" sz="1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altLang="en-US"/>
              <a:t>Run-time failures</a:t>
            </a:r>
            <a:br>
              <a:rPr lang="en-US" altLang="en-US"/>
            </a:br>
            <a:r>
              <a:rPr lang="en-US" altLang="en-US"/>
              <a:t>Rules</a:t>
            </a:r>
            <a:endParaRPr lang="en-US" altLang="en-US"/>
          </a:p>
        </p:txBody>
      </p:sp>
      <p:sp>
        <p:nvSpPr>
          <p:cNvPr id="3" name="Content Placeholder 2"/>
          <p:cNvSpPr>
            <a:spLocks noGrp="1"/>
          </p:cNvSpPr>
          <p:nvPr>
            <p:ph idx="1"/>
          </p:nvPr>
        </p:nvSpPr>
        <p:spPr>
          <a:xfrm>
            <a:off x="914400" y="1600200"/>
            <a:ext cx="7010400" cy="4648200"/>
          </a:xfrm>
        </p:spPr>
        <p:txBody>
          <a:bodyPr/>
          <a:lstStyle/>
          <a:p>
            <a:pPr>
              <a:defRPr/>
            </a:pPr>
            <a:r>
              <a:rPr lang="en-US" b="1" dirty="0">
                <a:solidFill>
                  <a:srgbClr val="7030A0"/>
                </a:solidFill>
              </a:rPr>
              <a:t>Run-time failures</a:t>
            </a:r>
            <a:endParaRPr lang="en-US" b="1" dirty="0">
              <a:solidFill>
                <a:srgbClr val="7030A0"/>
              </a:solidFill>
            </a:endParaRPr>
          </a:p>
          <a:p>
            <a:pPr marL="0" indent="0">
              <a:buFont typeface="Wingdings" panose="05000000000000000000" pitchFamily="2" charset="2"/>
              <a:buNone/>
              <a:defRPr/>
            </a:pPr>
            <a:r>
              <a:rPr lang="en-US" sz="1800" b="1" dirty="0"/>
              <a:t>Rule 21.1 (required): </a:t>
            </a:r>
            <a:r>
              <a:rPr lang="en-US" sz="1800" dirty="0" err="1"/>
              <a:t>Minimisation</a:t>
            </a:r>
            <a:r>
              <a:rPr lang="en-US" sz="1800" dirty="0"/>
              <a:t> of run-time failures shall be ensured by the use of at least one of (a) static analysis tools/techniques; (b) dynamic analysis tools/techniques; (c) explicit coding of checks to handle run-time faults.</a:t>
            </a:r>
            <a:endParaRPr lang="en-US" sz="1800" dirty="0"/>
          </a:p>
        </p:txBody>
      </p:sp>
      <p:sp>
        <p:nvSpPr>
          <p:cNvPr id="74756"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5F924DF2-A46D-4CB7-A5FE-ECBA957FA099}" type="slidenum">
              <a:rPr lang="en-US" altLang="en-US" sz="1400"/>
            </a:fld>
            <a:endParaRPr lang="en-US"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23E0E7F2-3B5D-402B-A06C-5D72EB264A58}" type="slidenum">
              <a:rPr lang="en-US" altLang="en-US" sz="1400"/>
            </a:fld>
            <a:endParaRPr lang="en-US" altLang="en-US" sz="1400"/>
          </a:p>
        </p:txBody>
      </p:sp>
      <p:sp>
        <p:nvSpPr>
          <p:cNvPr id="11267" name="Rectangle 2"/>
          <p:cNvSpPr>
            <a:spLocks noGrp="1" noChangeArrowheads="1"/>
          </p:cNvSpPr>
          <p:nvPr>
            <p:ph type="title"/>
          </p:nvPr>
        </p:nvSpPr>
        <p:spPr>
          <a:xfrm>
            <a:off x="381000" y="152400"/>
            <a:ext cx="7772400" cy="792163"/>
          </a:xfrm>
          <a:noFill/>
        </p:spPr>
        <p:txBody>
          <a:bodyPr/>
          <a:lstStyle/>
          <a:p>
            <a:r>
              <a:rPr lang="en-US" altLang="en-US"/>
              <a:t>How to Achieve MISRA Compliance?</a:t>
            </a:r>
            <a:endParaRPr lang="en-US" altLang="en-US"/>
          </a:p>
        </p:txBody>
      </p:sp>
      <p:sp>
        <p:nvSpPr>
          <p:cNvPr id="77827" name="Rectangle 3"/>
          <p:cNvSpPr>
            <a:spLocks noGrp="1" noChangeArrowheads="1"/>
          </p:cNvSpPr>
          <p:nvPr>
            <p:ph type="body" idx="1"/>
          </p:nvPr>
        </p:nvSpPr>
        <p:spPr>
          <a:xfrm>
            <a:off x="914400" y="1524000"/>
            <a:ext cx="7086600" cy="3429000"/>
          </a:xfrm>
          <a:noFill/>
        </p:spPr>
        <p:txBody>
          <a:bodyPr/>
          <a:lstStyle/>
          <a:p>
            <a:r>
              <a:rPr lang="en-US" altLang="en-US" sz="1800" b="1"/>
              <a:t>7. Choose the Right Static Code Analyzer</a:t>
            </a:r>
            <a:br>
              <a:rPr lang="en-US" altLang="en-US" sz="1800"/>
            </a:br>
            <a:r>
              <a:rPr lang="en-US" altLang="en-US" sz="1800"/>
              <a:t>Choosing the right static code analyzer makes everything else easy. It takes care of scanning your code — new and legacy — for violations. It prioritizes vulnerabilities based on risk.</a:t>
            </a:r>
            <a:endParaRPr lang="en-US" altLang="en-US" sz="1800"/>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500" fill="hold"/>
                                        <p:tgtEl>
                                          <p:spTgt spid="778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82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ldLvl="5" autoUpdateAnimBg="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533400" y="-76200"/>
            <a:ext cx="8229600" cy="838200"/>
          </a:xfrm>
        </p:spPr>
        <p:txBody>
          <a:bodyPr/>
          <a:lstStyle/>
          <a:p>
            <a:r>
              <a:rPr lang="en-US" altLang="en-US"/>
              <a:t>Run-time</a:t>
            </a:r>
            <a:r>
              <a:rPr lang="en-US" altLang="en-US">
                <a:solidFill>
                  <a:srgbClr val="7030A0"/>
                </a:solidFill>
              </a:rPr>
              <a:t> </a:t>
            </a:r>
            <a:r>
              <a:rPr lang="en-US" altLang="en-US"/>
              <a:t>failures…</a:t>
            </a:r>
            <a:endParaRPr lang="en-US" altLang="en-US"/>
          </a:p>
        </p:txBody>
      </p:sp>
      <p:sp>
        <p:nvSpPr>
          <p:cNvPr id="73731" name="Content Placeholder 2"/>
          <p:cNvSpPr>
            <a:spLocks noGrp="1"/>
          </p:cNvSpPr>
          <p:nvPr>
            <p:ph idx="1"/>
          </p:nvPr>
        </p:nvSpPr>
        <p:spPr>
          <a:xfrm>
            <a:off x="914400" y="1600200"/>
            <a:ext cx="7010400" cy="4648200"/>
          </a:xfrm>
        </p:spPr>
        <p:txBody>
          <a:bodyPr/>
          <a:lstStyle/>
          <a:p>
            <a:pPr>
              <a:defRPr/>
            </a:pPr>
            <a:r>
              <a:rPr lang="en-US" altLang="en-US" sz="1800" b="1" dirty="0"/>
              <a:t>arithmetic errors </a:t>
            </a:r>
            <a:endParaRPr lang="en-US" altLang="en-US" sz="1800" b="1" dirty="0"/>
          </a:p>
          <a:p>
            <a:pPr marL="0" indent="0">
              <a:buFont typeface="Wingdings" panose="05000000000000000000" pitchFamily="2" charset="2"/>
              <a:buNone/>
              <a:defRPr/>
            </a:pPr>
            <a:r>
              <a:rPr lang="en-US" altLang="en-US" sz="1800" dirty="0"/>
              <a:t>This includes errors occurring in the evaluation of expressions, such as overflow, underflow, divide by zero or loss of significant bits through shifting. In considering integer overflow, note that unsigned integer calculations do not strictly overflow (producing undefined values), but the values wrap around (producing defined, but possibly wrong, values).</a:t>
            </a:r>
            <a:endParaRPr lang="en-US" altLang="en-US" sz="1800" dirty="0"/>
          </a:p>
        </p:txBody>
      </p:sp>
      <p:sp>
        <p:nvSpPr>
          <p:cNvPr id="75780"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92BEC973-E50D-4A82-BC51-11AE8A2B1563}" type="slidenum">
              <a:rPr lang="en-US" altLang="en-US" sz="1400"/>
            </a:fld>
            <a:endParaRPr lang="en-US" altLang="en-US" sz="1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altLang="en-US"/>
              <a:t>Run-time</a:t>
            </a:r>
            <a:r>
              <a:rPr lang="en-US" altLang="en-US">
                <a:solidFill>
                  <a:srgbClr val="7030A0"/>
                </a:solidFill>
              </a:rPr>
              <a:t> </a:t>
            </a:r>
            <a:r>
              <a:rPr lang="en-US" altLang="en-US"/>
              <a:t>failures…</a:t>
            </a:r>
            <a:endParaRPr lang="en-US" altLang="en-US"/>
          </a:p>
        </p:txBody>
      </p:sp>
      <p:sp>
        <p:nvSpPr>
          <p:cNvPr id="74755" name="Content Placeholder 2"/>
          <p:cNvSpPr>
            <a:spLocks noGrp="1"/>
          </p:cNvSpPr>
          <p:nvPr>
            <p:ph idx="1"/>
          </p:nvPr>
        </p:nvSpPr>
        <p:spPr>
          <a:xfrm>
            <a:off x="838200" y="1524000"/>
            <a:ext cx="7010400" cy="4648200"/>
          </a:xfrm>
        </p:spPr>
        <p:txBody>
          <a:bodyPr/>
          <a:lstStyle/>
          <a:p>
            <a:pPr>
              <a:defRPr/>
            </a:pPr>
            <a:r>
              <a:rPr lang="en-US" altLang="en-US" sz="1800" b="1" dirty="0"/>
              <a:t>pointer arithmetic </a:t>
            </a:r>
            <a:endParaRPr lang="en-US" altLang="en-US" sz="1800" b="1" dirty="0"/>
          </a:p>
          <a:p>
            <a:pPr marL="0" indent="0">
              <a:buFont typeface="Wingdings" panose="05000000000000000000" pitchFamily="2" charset="2"/>
              <a:buNone/>
              <a:defRPr/>
            </a:pPr>
            <a:r>
              <a:rPr lang="en-US" altLang="en-US" sz="1800" dirty="0"/>
              <a:t>Ensure that when an address is calculated dynamically the computed address is reasonable and points somewhere meaningful. In particular it should be ensured that if a pointer points within a structure or array, then when the pointer has been incremented or otherwise altered it still points to the same structure or array</a:t>
            </a:r>
            <a:endParaRPr lang="en-US" altLang="en-US" sz="1800" dirty="0"/>
          </a:p>
        </p:txBody>
      </p:sp>
      <p:sp>
        <p:nvSpPr>
          <p:cNvPr id="7680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CD504CB0-8E21-4701-9663-63F0F0F93115}" type="slidenum">
              <a:rPr lang="en-US" altLang="en-US" sz="1400"/>
            </a:fld>
            <a:endParaRPr lang="en-US" altLang="en-US" sz="14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altLang="en-US"/>
              <a:t>Run-time</a:t>
            </a:r>
            <a:r>
              <a:rPr lang="en-US" altLang="en-US">
                <a:solidFill>
                  <a:srgbClr val="7030A0"/>
                </a:solidFill>
              </a:rPr>
              <a:t> </a:t>
            </a:r>
            <a:r>
              <a:rPr lang="en-US" altLang="en-US"/>
              <a:t>failures…</a:t>
            </a:r>
            <a:endParaRPr lang="en-US" altLang="en-US"/>
          </a:p>
        </p:txBody>
      </p:sp>
      <p:sp>
        <p:nvSpPr>
          <p:cNvPr id="3" name="Content Placeholder 2"/>
          <p:cNvSpPr>
            <a:spLocks noGrp="1"/>
          </p:cNvSpPr>
          <p:nvPr>
            <p:ph idx="1"/>
          </p:nvPr>
        </p:nvSpPr>
        <p:spPr>
          <a:xfrm>
            <a:off x="838200" y="1447800"/>
            <a:ext cx="7010400" cy="4648200"/>
          </a:xfrm>
        </p:spPr>
        <p:txBody>
          <a:bodyPr/>
          <a:lstStyle/>
          <a:p>
            <a:pPr>
              <a:defRPr/>
            </a:pPr>
            <a:r>
              <a:rPr lang="en-US" b="1" dirty="0"/>
              <a:t>array bound errors </a:t>
            </a:r>
            <a:endParaRPr lang="en-US" b="1" dirty="0"/>
          </a:p>
          <a:p>
            <a:pPr marL="0" indent="0">
              <a:buFont typeface="Wingdings" panose="05000000000000000000" pitchFamily="2" charset="2"/>
              <a:buNone/>
              <a:defRPr/>
            </a:pPr>
            <a:r>
              <a:rPr lang="en-US" dirty="0"/>
              <a:t>Ensure that array indices are within the bounds of the array size before using them to index the array. </a:t>
            </a:r>
            <a:endParaRPr lang="en-US" dirty="0"/>
          </a:p>
          <a:p>
            <a:pPr>
              <a:defRPr/>
            </a:pPr>
            <a:endParaRPr lang="en-US" dirty="0"/>
          </a:p>
          <a:p>
            <a:pPr>
              <a:defRPr/>
            </a:pPr>
            <a:r>
              <a:rPr lang="en-US" b="1" dirty="0"/>
              <a:t>function parameters</a:t>
            </a:r>
            <a:endParaRPr lang="en-US" b="1" dirty="0"/>
          </a:p>
          <a:p>
            <a:pPr marL="0" indent="0">
              <a:buFont typeface="Wingdings" panose="05000000000000000000" pitchFamily="2" charset="2"/>
              <a:buNone/>
              <a:defRPr/>
            </a:pPr>
            <a:r>
              <a:rPr lang="en-US" sz="1800" dirty="0"/>
              <a:t>Rule 20.3 (required): The validity of values passed to library functions shall be checked.</a:t>
            </a:r>
            <a:endParaRPr lang="en-US" sz="1800" dirty="0"/>
          </a:p>
        </p:txBody>
      </p:sp>
      <p:sp>
        <p:nvSpPr>
          <p:cNvPr id="7782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F5A19AC6-A554-463B-AEDF-B57447137326}" type="slidenum">
              <a:rPr lang="en-US" altLang="en-US" sz="1400"/>
            </a:fld>
            <a:endParaRPr lang="en-US" altLang="en-US" sz="14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altLang="en-US"/>
              <a:t>References </a:t>
            </a:r>
            <a:endParaRPr lang="en-US" altLang="en-US"/>
          </a:p>
        </p:txBody>
      </p:sp>
      <p:sp>
        <p:nvSpPr>
          <p:cNvPr id="78851" name="Content Placeholder 2"/>
          <p:cNvSpPr>
            <a:spLocks noGrp="1"/>
          </p:cNvSpPr>
          <p:nvPr>
            <p:ph idx="1"/>
          </p:nvPr>
        </p:nvSpPr>
        <p:spPr>
          <a:xfrm>
            <a:off x="914400" y="1600200"/>
            <a:ext cx="7010400" cy="4648200"/>
          </a:xfrm>
        </p:spPr>
        <p:txBody>
          <a:bodyPr/>
          <a:lstStyle/>
          <a:p>
            <a:pPr marL="0" indent="0">
              <a:buFont typeface="Wingdings" panose="05000000000000000000" pitchFamily="2" charset="2"/>
              <a:buNone/>
            </a:pPr>
            <a:r>
              <a:rPr lang="en-US" altLang="en-US" sz="1800"/>
              <a:t>1. </a:t>
            </a:r>
            <a:r>
              <a:rPr lang="en-US" altLang="en-US" sz="1800">
                <a:hlinkClick r:id="rId1"/>
              </a:rPr>
              <a:t> Coding Rules (rikkeisoft.github.io)</a:t>
            </a:r>
            <a:endParaRPr lang="en-US" altLang="en-US" sz="1800"/>
          </a:p>
          <a:p>
            <a:pPr marL="0" indent="0">
              <a:buFont typeface="Wingdings" panose="05000000000000000000" pitchFamily="2" charset="2"/>
              <a:buNone/>
            </a:pPr>
            <a:r>
              <a:rPr lang="en-US" altLang="en-US" sz="1800"/>
              <a:t>2. MISRA C 2004</a:t>
            </a:r>
            <a:endParaRPr lang="en-US" altLang="en-US" sz="1800"/>
          </a:p>
          <a:p>
            <a:pPr marL="0" indent="0">
              <a:buFont typeface="Wingdings" panose="05000000000000000000" pitchFamily="2" charset="2"/>
              <a:buNone/>
            </a:pPr>
            <a:r>
              <a:rPr lang="en-US" altLang="en-US" sz="1800"/>
              <a:t>Refer the attachment </a:t>
            </a:r>
            <a:endParaRPr lang="en-US" altLang="en-US" sz="1800"/>
          </a:p>
          <a:p>
            <a:pPr marL="0" indent="0">
              <a:buFont typeface="Wingdings" panose="05000000000000000000" pitchFamily="2" charset="2"/>
              <a:buNone/>
            </a:pPr>
            <a:endParaRPr lang="en-US" altLang="en-US" sz="1800"/>
          </a:p>
        </p:txBody>
      </p:sp>
      <p:sp>
        <p:nvSpPr>
          <p:cNvPr id="7885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10267046-4922-486E-A26A-23BD97F18E79}" type="slidenum">
              <a:rPr lang="en-US" altLang="en-US" sz="1400"/>
            </a:fld>
            <a:endParaRPr lang="en-US" altLang="en-US" sz="1400"/>
          </a:p>
        </p:txBody>
      </p:sp>
      <p:graphicFrame>
        <p:nvGraphicFramePr>
          <p:cNvPr id="78853" name="Object 4"/>
          <p:cNvGraphicFramePr>
            <a:graphicFrameLocks noChangeAspect="1"/>
          </p:cNvGraphicFramePr>
          <p:nvPr/>
        </p:nvGraphicFramePr>
        <p:xfrm>
          <a:off x="2898775" y="3276600"/>
          <a:ext cx="1660525" cy="2349500"/>
        </p:xfrm>
        <a:graphic>
          <a:graphicData uri="http://schemas.openxmlformats.org/presentationml/2006/ole">
            <mc:AlternateContent xmlns:mc="http://schemas.openxmlformats.org/markup-compatibility/2006">
              <mc:Choice xmlns:v="urn:schemas-microsoft-com:vml" Requires="v">
                <p:oleObj spid="_x0000_s2" name="Acrobat Document" r:id="rId2" imgW="5667375" imgH="8020050" progId="Acrobat.Document.DC">
                  <p:embed/>
                </p:oleObj>
              </mc:Choice>
              <mc:Fallback>
                <p:oleObj name="Acrobat Document" r:id="rId2" imgW="5667375" imgH="8020050" progId="Acrobat.Document.DC">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8775" y="3276600"/>
                        <a:ext cx="1660525"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A481C59E-1A12-4C41-B5C3-E2F9F92EC5DA}" type="slidenum">
              <a:rPr lang="en-US" altLang="en-US" sz="1400"/>
            </a:fld>
            <a:endParaRPr lang="en-US" altLang="en-US" sz="1400"/>
          </a:p>
        </p:txBody>
      </p:sp>
      <p:sp>
        <p:nvSpPr>
          <p:cNvPr id="79875" name="Rectangle 2"/>
          <p:cNvSpPr>
            <a:spLocks noChangeArrowheads="1"/>
          </p:cNvSpPr>
          <p:nvPr/>
        </p:nvSpPr>
        <p:spPr bwMode="auto">
          <a:xfrm>
            <a:off x="2286000" y="2967038"/>
            <a:ext cx="457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gn="ctr" eaLnBrk="1" hangingPunct="1">
              <a:lnSpc>
                <a:spcPct val="100000"/>
              </a:lnSpc>
              <a:spcBef>
                <a:spcPct val="0"/>
              </a:spcBef>
              <a:buClrTx/>
              <a:buFontTx/>
              <a:buNone/>
            </a:pPr>
            <a:r>
              <a:rPr lang="en-US" altLang="en-US" sz="3600"/>
              <a:t>Questions?</a:t>
            </a:r>
            <a:endParaRPr lang="en-US" altLang="en-US" sz="36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subTitle" idx="1"/>
          </p:nvPr>
        </p:nvSpPr>
        <p:spPr>
          <a:xfrm>
            <a:off x="1295400" y="2133600"/>
            <a:ext cx="6400800" cy="762000"/>
          </a:xfrm>
        </p:spPr>
        <p:txBody>
          <a:bodyPr/>
          <a:lstStyle/>
          <a:p>
            <a:pPr algn="ctr" eaLnBrk="1" hangingPunct="1"/>
            <a:r>
              <a:rPr lang="en-US" altLang="en-US" sz="3200"/>
              <a:t>Thank You</a:t>
            </a:r>
            <a:endParaRPr lang="en-US" altLang="en-US"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t>The Misra rules </a:t>
            </a:r>
            <a:endParaRPr lang="en-US" altLang="en-US"/>
          </a:p>
        </p:txBody>
      </p:sp>
      <p:sp>
        <p:nvSpPr>
          <p:cNvPr id="12291" name="Slide Number Placeholder 2"/>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F2F929CF-A6F7-4E3A-B66E-17B2897B82BF}" type="slidenum">
              <a:rPr lang="en-US" altLang="en-US" sz="1400"/>
            </a:fld>
            <a:endParaRPr lang="en-US" altLang="en-US" sz="1400"/>
          </a:p>
        </p:txBody>
      </p:sp>
      <p:sp>
        <p:nvSpPr>
          <p:cNvPr id="12292" name="Rectangle 4"/>
          <p:cNvSpPr>
            <a:spLocks noChangeArrowheads="1"/>
          </p:cNvSpPr>
          <p:nvPr/>
        </p:nvSpPr>
        <p:spPr bwMode="auto">
          <a:xfrm>
            <a:off x="1066800" y="1676400"/>
            <a:ext cx="7239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eaLnBrk="1" hangingPunct="1">
              <a:lnSpc>
                <a:spcPct val="100000"/>
              </a:lnSpc>
              <a:spcBef>
                <a:spcPct val="0"/>
              </a:spcBef>
              <a:buClrTx/>
              <a:buFont typeface="Arial" panose="020B0604020202020204" pitchFamily="34" charset="0"/>
              <a:buChar char="•"/>
            </a:pPr>
            <a:r>
              <a:rPr lang="en-US" altLang="en-US" i="1">
                <a:solidFill>
                  <a:srgbClr val="7030A0"/>
                </a:solidFill>
              </a:rPr>
              <a:t> Environment                                      </a:t>
            </a:r>
            <a:endParaRPr lang="en-US" altLang="en-US" i="1">
              <a:solidFill>
                <a:srgbClr val="7030A0"/>
              </a:solidFill>
            </a:endParaRPr>
          </a:p>
          <a:p>
            <a:pPr eaLnBrk="1" hangingPunct="1">
              <a:lnSpc>
                <a:spcPct val="100000"/>
              </a:lnSpc>
              <a:spcBef>
                <a:spcPct val="0"/>
              </a:spcBef>
              <a:buClrTx/>
              <a:buFont typeface="Arial" panose="020B0604020202020204" pitchFamily="34" charset="0"/>
              <a:buChar char="•"/>
            </a:pPr>
            <a:r>
              <a:rPr lang="en-US" altLang="en-US" i="1">
                <a:solidFill>
                  <a:srgbClr val="7030A0"/>
                </a:solidFill>
              </a:rPr>
              <a:t> Language extensions                         </a:t>
            </a:r>
            <a:endParaRPr lang="en-US" altLang="en-US" i="1">
              <a:solidFill>
                <a:srgbClr val="7030A0"/>
              </a:solidFill>
            </a:endParaRPr>
          </a:p>
          <a:p>
            <a:pPr eaLnBrk="1" hangingPunct="1">
              <a:lnSpc>
                <a:spcPct val="100000"/>
              </a:lnSpc>
              <a:spcBef>
                <a:spcPct val="0"/>
              </a:spcBef>
              <a:buClrTx/>
              <a:buFont typeface="Arial" panose="020B0604020202020204" pitchFamily="34" charset="0"/>
              <a:buChar char="•"/>
            </a:pPr>
            <a:r>
              <a:rPr lang="en-US" altLang="en-US" i="1">
                <a:solidFill>
                  <a:srgbClr val="7030A0"/>
                </a:solidFill>
              </a:rPr>
              <a:t> Documentation                                  </a:t>
            </a:r>
            <a:endParaRPr lang="en-US" altLang="en-US" i="1">
              <a:solidFill>
                <a:srgbClr val="7030A0"/>
              </a:solidFill>
            </a:endParaRPr>
          </a:p>
          <a:p>
            <a:pPr eaLnBrk="1" hangingPunct="1">
              <a:lnSpc>
                <a:spcPct val="100000"/>
              </a:lnSpc>
              <a:spcBef>
                <a:spcPct val="0"/>
              </a:spcBef>
              <a:buClrTx/>
              <a:buFont typeface="Arial" panose="020B0604020202020204" pitchFamily="34" charset="0"/>
              <a:buChar char="•"/>
            </a:pPr>
            <a:r>
              <a:rPr lang="en-US" altLang="en-US" i="1">
                <a:solidFill>
                  <a:srgbClr val="7030A0"/>
                </a:solidFill>
              </a:rPr>
              <a:t> Character sets                                   </a:t>
            </a:r>
            <a:endParaRPr lang="en-US" altLang="en-US" i="1">
              <a:solidFill>
                <a:srgbClr val="7030A0"/>
              </a:solidFill>
            </a:endParaRPr>
          </a:p>
          <a:p>
            <a:pPr eaLnBrk="1" hangingPunct="1">
              <a:lnSpc>
                <a:spcPct val="100000"/>
              </a:lnSpc>
              <a:spcBef>
                <a:spcPct val="0"/>
              </a:spcBef>
              <a:buClrTx/>
              <a:buFont typeface="Arial" panose="020B0604020202020204" pitchFamily="34" charset="0"/>
              <a:buChar char="•"/>
            </a:pPr>
            <a:r>
              <a:rPr lang="en-US" altLang="en-US" i="1">
                <a:solidFill>
                  <a:srgbClr val="7030A0"/>
                </a:solidFill>
              </a:rPr>
              <a:t> Identifiers                                          </a:t>
            </a:r>
            <a:endParaRPr lang="en-US" altLang="en-US" i="1">
              <a:solidFill>
                <a:srgbClr val="7030A0"/>
              </a:solidFill>
            </a:endParaRPr>
          </a:p>
          <a:p>
            <a:pPr eaLnBrk="1" hangingPunct="1">
              <a:lnSpc>
                <a:spcPct val="100000"/>
              </a:lnSpc>
              <a:spcBef>
                <a:spcPct val="0"/>
              </a:spcBef>
              <a:buClrTx/>
              <a:buFont typeface="Arial" panose="020B0604020202020204" pitchFamily="34" charset="0"/>
              <a:buChar char="•"/>
            </a:pPr>
            <a:r>
              <a:rPr lang="en-US" altLang="en-US" i="1">
                <a:solidFill>
                  <a:srgbClr val="7030A0"/>
                </a:solidFill>
              </a:rPr>
              <a:t> Types                                                </a:t>
            </a:r>
            <a:endParaRPr lang="en-US" altLang="en-US" i="1">
              <a:solidFill>
                <a:srgbClr val="7030A0"/>
              </a:solidFill>
            </a:endParaRPr>
          </a:p>
          <a:p>
            <a:pPr eaLnBrk="1" hangingPunct="1">
              <a:lnSpc>
                <a:spcPct val="100000"/>
              </a:lnSpc>
              <a:spcBef>
                <a:spcPct val="0"/>
              </a:spcBef>
              <a:buClrTx/>
              <a:buFont typeface="Arial" panose="020B0604020202020204" pitchFamily="34" charset="0"/>
              <a:buChar char="•"/>
            </a:pPr>
            <a:r>
              <a:rPr lang="en-US" altLang="en-US" i="1">
                <a:solidFill>
                  <a:srgbClr val="7030A0"/>
                </a:solidFill>
              </a:rPr>
              <a:t> Constants                                          </a:t>
            </a:r>
            <a:endParaRPr lang="en-US" altLang="en-US" i="1">
              <a:solidFill>
                <a:srgbClr val="7030A0"/>
              </a:solidFill>
            </a:endParaRPr>
          </a:p>
          <a:p>
            <a:pPr eaLnBrk="1" hangingPunct="1">
              <a:lnSpc>
                <a:spcPct val="100000"/>
              </a:lnSpc>
              <a:spcBef>
                <a:spcPct val="0"/>
              </a:spcBef>
              <a:buClrTx/>
              <a:buFont typeface="Arial" panose="020B0604020202020204" pitchFamily="34" charset="0"/>
              <a:buChar char="•"/>
            </a:pPr>
            <a:r>
              <a:rPr lang="en-US" altLang="en-US" i="1">
                <a:solidFill>
                  <a:srgbClr val="7030A0"/>
                </a:solidFill>
              </a:rPr>
              <a:t> Declarations and definitions               </a:t>
            </a:r>
            <a:endParaRPr lang="en-US" altLang="en-US" i="1">
              <a:solidFill>
                <a:srgbClr val="7030A0"/>
              </a:solidFill>
            </a:endParaRPr>
          </a:p>
          <a:p>
            <a:pPr eaLnBrk="1" hangingPunct="1">
              <a:lnSpc>
                <a:spcPct val="100000"/>
              </a:lnSpc>
              <a:spcBef>
                <a:spcPct val="0"/>
              </a:spcBef>
              <a:buClrTx/>
              <a:buFont typeface="Arial" panose="020B0604020202020204" pitchFamily="34" charset="0"/>
              <a:buChar char="•"/>
            </a:pPr>
            <a:r>
              <a:rPr lang="en-US" altLang="en-US" i="1">
                <a:solidFill>
                  <a:srgbClr val="7030A0"/>
                </a:solidFill>
              </a:rPr>
              <a:t> Initialization                                      </a:t>
            </a:r>
            <a:endParaRPr lang="en-US" altLang="en-US" i="1">
              <a:solidFill>
                <a:srgbClr val="7030A0"/>
              </a:solidFill>
            </a:endParaRPr>
          </a:p>
          <a:p>
            <a:pPr eaLnBrk="1" hangingPunct="1">
              <a:lnSpc>
                <a:spcPct val="100000"/>
              </a:lnSpc>
              <a:spcBef>
                <a:spcPct val="0"/>
              </a:spcBef>
              <a:buClrTx/>
              <a:buFont typeface="Arial" panose="020B0604020202020204" pitchFamily="34" charset="0"/>
              <a:buChar char="•"/>
            </a:pPr>
            <a:r>
              <a:rPr lang="en-US" altLang="en-US" i="1">
                <a:solidFill>
                  <a:srgbClr val="7030A0"/>
                </a:solidFill>
              </a:rPr>
              <a:t> Arithmetic type conversions               </a:t>
            </a:r>
            <a:endParaRPr lang="en-US" altLang="en-US" i="1">
              <a:solidFill>
                <a:srgbClr val="7030A0"/>
              </a:solidFill>
            </a:endParaRPr>
          </a:p>
          <a:p>
            <a:pPr eaLnBrk="1" hangingPunct="1">
              <a:lnSpc>
                <a:spcPct val="100000"/>
              </a:lnSpc>
              <a:spcBef>
                <a:spcPct val="0"/>
              </a:spcBef>
              <a:buClrTx/>
              <a:buFont typeface="Arial" panose="020B0604020202020204" pitchFamily="34" charset="0"/>
              <a:buChar char="•"/>
            </a:pPr>
            <a:r>
              <a:rPr lang="en-US" altLang="en-US" i="1">
                <a:solidFill>
                  <a:srgbClr val="7030A0"/>
                </a:solidFill>
              </a:rPr>
              <a:t> Pointer type conversions                    </a:t>
            </a:r>
            <a:endParaRPr lang="en-US" altLang="en-US" i="1">
              <a:solidFill>
                <a:srgbClr val="7030A0"/>
              </a:solidFill>
            </a:endParaRPr>
          </a:p>
          <a:p>
            <a:pPr eaLnBrk="1" hangingPunct="1">
              <a:lnSpc>
                <a:spcPct val="100000"/>
              </a:lnSpc>
              <a:spcBef>
                <a:spcPct val="0"/>
              </a:spcBef>
              <a:buClrTx/>
              <a:buFont typeface="Arial" panose="020B0604020202020204" pitchFamily="34" charset="0"/>
              <a:buChar char="•"/>
            </a:pPr>
            <a:r>
              <a:rPr lang="en-US" altLang="en-US" i="1">
                <a:solidFill>
                  <a:srgbClr val="7030A0"/>
                </a:solidFill>
              </a:rPr>
              <a:t> Expressions                                       </a:t>
            </a:r>
            <a:endParaRPr lang="en-US" altLang="en-US" i="1">
              <a:solidFill>
                <a:srgbClr val="7030A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a:t>The Misra rules…</a:t>
            </a:r>
            <a:endParaRPr lang="en-US" altLang="en-US"/>
          </a:p>
        </p:txBody>
      </p:sp>
      <p:sp>
        <p:nvSpPr>
          <p:cNvPr id="13315" name="Slide Number Placeholder 2"/>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1pPr>
            <a:lvl2pPr marL="742950" indent="-285750">
              <a:lnSpc>
                <a:spcPct val="140000"/>
              </a:lnSpc>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lnSpc>
                <a:spcPct val="140000"/>
              </a:lnSpc>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4pPr>
            <a:lvl5pPr marL="2057400" indent="-228600">
              <a:lnSpc>
                <a:spcPct val="140000"/>
              </a:lnSpc>
              <a:spcBef>
                <a:spcPct val="20000"/>
              </a:spcBef>
              <a:buClr>
                <a:schemeClr val="accent2"/>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Arial" panose="020B0604020202020204" pitchFamily="34" charset="0"/>
              </a:defRPr>
            </a:lvl9pPr>
          </a:lstStyle>
          <a:p>
            <a:pPr>
              <a:lnSpc>
                <a:spcPct val="100000"/>
              </a:lnSpc>
              <a:spcBef>
                <a:spcPct val="0"/>
              </a:spcBef>
              <a:buClrTx/>
              <a:buFontTx/>
              <a:buNone/>
            </a:pPr>
            <a:fld id="{A38F8AA2-32CE-4644-BD61-8FDE18B224FE}" type="slidenum">
              <a:rPr lang="en-US" altLang="en-US" sz="1400"/>
            </a:fld>
            <a:endParaRPr lang="en-US" altLang="en-US" sz="1400"/>
          </a:p>
        </p:txBody>
      </p:sp>
      <p:sp>
        <p:nvSpPr>
          <p:cNvPr id="13316" name="Rectangle 4"/>
          <p:cNvSpPr>
            <a:spLocks noChangeArrowheads="1"/>
          </p:cNvSpPr>
          <p:nvPr/>
        </p:nvSpPr>
        <p:spPr bwMode="auto">
          <a:xfrm>
            <a:off x="1295400" y="1828800"/>
            <a:ext cx="65532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indent="0" algn="l" eaLnBrk="1" hangingPunct="1">
              <a:defRPr/>
            </a:pPr>
            <a:r>
              <a:rPr lang="en-US" altLang="en-US" sz="2000" i="1" dirty="0"/>
              <a:t>                                     </a:t>
            </a:r>
            <a:endParaRPr lang="en-US" altLang="en-US" sz="2000" i="1" dirty="0"/>
          </a:p>
          <a:p>
            <a:pPr algn="l" eaLnBrk="1" hangingPunct="1">
              <a:buFont typeface="Arial" panose="020B0604020202020204" pitchFamily="34" charset="0"/>
              <a:buChar char="•"/>
              <a:defRPr/>
            </a:pPr>
            <a:r>
              <a:rPr lang="en-US" altLang="en-US" sz="2000" i="1" dirty="0">
                <a:solidFill>
                  <a:srgbClr val="7030A0"/>
                </a:solidFill>
              </a:rPr>
              <a:t>Control statement expressions           </a:t>
            </a:r>
            <a:endParaRPr lang="en-US" altLang="en-US" sz="2000" i="1" dirty="0">
              <a:solidFill>
                <a:srgbClr val="7030A0"/>
              </a:solidFill>
            </a:endParaRPr>
          </a:p>
          <a:p>
            <a:pPr algn="l" eaLnBrk="1" hangingPunct="1">
              <a:buFont typeface="Arial" panose="020B0604020202020204" pitchFamily="34" charset="0"/>
              <a:buChar char="•"/>
              <a:defRPr/>
            </a:pPr>
            <a:r>
              <a:rPr lang="en-US" altLang="en-US" sz="2000" i="1" dirty="0">
                <a:solidFill>
                  <a:srgbClr val="7030A0"/>
                </a:solidFill>
              </a:rPr>
              <a:t>Control flow                                       </a:t>
            </a:r>
            <a:endParaRPr lang="en-US" altLang="en-US" sz="2000" i="1" dirty="0">
              <a:solidFill>
                <a:srgbClr val="7030A0"/>
              </a:solidFill>
            </a:endParaRPr>
          </a:p>
          <a:p>
            <a:pPr algn="l" eaLnBrk="1" hangingPunct="1">
              <a:buFont typeface="Arial" panose="020B0604020202020204" pitchFamily="34" charset="0"/>
              <a:buChar char="•"/>
              <a:defRPr/>
            </a:pPr>
            <a:r>
              <a:rPr lang="en-US" altLang="en-US" sz="2000" i="1" dirty="0">
                <a:solidFill>
                  <a:srgbClr val="7030A0"/>
                </a:solidFill>
              </a:rPr>
              <a:t>Switch statements                             </a:t>
            </a:r>
            <a:endParaRPr lang="en-US" altLang="en-US" sz="2000" i="1" dirty="0">
              <a:solidFill>
                <a:srgbClr val="7030A0"/>
              </a:solidFill>
            </a:endParaRPr>
          </a:p>
          <a:p>
            <a:pPr algn="l" eaLnBrk="1" hangingPunct="1">
              <a:buFont typeface="Arial" panose="020B0604020202020204" pitchFamily="34" charset="0"/>
              <a:buChar char="•"/>
              <a:defRPr/>
            </a:pPr>
            <a:r>
              <a:rPr lang="en-US" altLang="en-US" sz="2000" i="1" dirty="0">
                <a:solidFill>
                  <a:srgbClr val="7030A0"/>
                </a:solidFill>
              </a:rPr>
              <a:t>Functions                                           </a:t>
            </a:r>
            <a:endParaRPr lang="en-US" altLang="en-US" sz="2000" i="1" dirty="0">
              <a:solidFill>
                <a:srgbClr val="7030A0"/>
              </a:solidFill>
            </a:endParaRPr>
          </a:p>
          <a:p>
            <a:pPr algn="l" eaLnBrk="1" hangingPunct="1">
              <a:buFont typeface="Arial" panose="020B0604020202020204" pitchFamily="34" charset="0"/>
              <a:buChar char="•"/>
              <a:defRPr/>
            </a:pPr>
            <a:r>
              <a:rPr lang="en-US" altLang="en-US" sz="2000" i="1" dirty="0">
                <a:solidFill>
                  <a:srgbClr val="7030A0"/>
                </a:solidFill>
              </a:rPr>
              <a:t>Pointers and arrays                            </a:t>
            </a:r>
            <a:endParaRPr lang="en-US" altLang="en-US" sz="2000" i="1" dirty="0">
              <a:solidFill>
                <a:srgbClr val="7030A0"/>
              </a:solidFill>
            </a:endParaRPr>
          </a:p>
          <a:p>
            <a:pPr algn="l" eaLnBrk="1" hangingPunct="1">
              <a:buFont typeface="Arial" panose="020B0604020202020204" pitchFamily="34" charset="0"/>
              <a:buChar char="•"/>
              <a:defRPr/>
            </a:pPr>
            <a:r>
              <a:rPr lang="en-US" altLang="en-US" sz="2000" i="1" dirty="0">
                <a:solidFill>
                  <a:srgbClr val="7030A0"/>
                </a:solidFill>
              </a:rPr>
              <a:t>Structures and unions                        </a:t>
            </a:r>
            <a:endParaRPr lang="en-US" altLang="en-US" sz="2000" i="1" dirty="0">
              <a:solidFill>
                <a:srgbClr val="7030A0"/>
              </a:solidFill>
            </a:endParaRPr>
          </a:p>
          <a:p>
            <a:pPr algn="l" eaLnBrk="1" hangingPunct="1">
              <a:buFont typeface="Arial" panose="020B0604020202020204" pitchFamily="34" charset="0"/>
              <a:buChar char="•"/>
              <a:defRPr/>
            </a:pPr>
            <a:r>
              <a:rPr lang="en-US" altLang="en-US" sz="2000" i="1" dirty="0">
                <a:solidFill>
                  <a:srgbClr val="7030A0"/>
                </a:solidFill>
              </a:rPr>
              <a:t>Preprocessing directives                     </a:t>
            </a:r>
            <a:endParaRPr lang="en-US" altLang="en-US" sz="2000" i="1" dirty="0">
              <a:solidFill>
                <a:srgbClr val="7030A0"/>
              </a:solidFill>
            </a:endParaRPr>
          </a:p>
          <a:p>
            <a:pPr algn="l" eaLnBrk="1" hangingPunct="1">
              <a:buFont typeface="Arial" panose="020B0604020202020204" pitchFamily="34" charset="0"/>
              <a:buChar char="•"/>
              <a:defRPr/>
            </a:pPr>
            <a:r>
              <a:rPr lang="en-US" altLang="en-US" sz="2000" i="1" dirty="0">
                <a:solidFill>
                  <a:srgbClr val="7030A0"/>
                </a:solidFill>
              </a:rPr>
              <a:t>Standard libraries                              </a:t>
            </a:r>
            <a:endParaRPr lang="en-US" altLang="en-US" sz="2000" i="1" dirty="0">
              <a:solidFill>
                <a:srgbClr val="7030A0"/>
              </a:solidFill>
            </a:endParaRPr>
          </a:p>
          <a:p>
            <a:pPr algn="l" eaLnBrk="1" hangingPunct="1">
              <a:buFont typeface="Arial" panose="020B0604020202020204" pitchFamily="34" charset="0"/>
              <a:buChar char="•"/>
              <a:defRPr/>
            </a:pPr>
            <a:r>
              <a:rPr lang="en-US" altLang="en-US" sz="2000" i="1" dirty="0">
                <a:solidFill>
                  <a:srgbClr val="7030A0"/>
                </a:solidFill>
              </a:rPr>
              <a:t>Run-time failures </a:t>
            </a:r>
            <a:endParaRPr lang="en-US" altLang="en-US" sz="2000" i="1" dirty="0">
              <a:solidFill>
                <a:srgbClr val="7030A0"/>
              </a:solidFill>
            </a:endParaRPr>
          </a:p>
        </p:txBody>
      </p:sp>
    </p:spTree>
  </p:cSld>
  <p:clrMapOvr>
    <a:masterClrMapping/>
  </p:clrMapOvr>
</p:sld>
</file>

<file path=ppt/theme/theme1.xml><?xml version="1.0" encoding="utf-8"?>
<a:theme xmlns:a="http://schemas.openxmlformats.org/drawingml/2006/main" name="HCL Presentation Template">
  <a:themeElements>
    <a:clrScheme name="HCL Presentatio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HCL Presentation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sm" len="sm"/>
          <a:tailEnd type="none" w="sm" len="sm"/>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sm" len="sm"/>
          <a:tailEnd type="none" w="sm" len="sm"/>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HCL Presentatio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Presentation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Presentation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Presentation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Presentation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Presentation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Presentation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Presentation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Presentation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Presentation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Presentation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Presentation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c t : c o n t e n t T y p e S c h e m a   c t : _ = " "   m a : _ = " "   m a : c o n t e n t T y p e N a m e = " D o c u m e n t "   m a : c o n t e n t T y p e I D = " 0 x 0 1 0 1 0 0 F 6 5 A 9 8 8 1 F C 9 3 4 C 4 F B 4 2 5 E C 4 F 8 8 8 6 D 3 2 F "   m a : c o n t e n t T y p e V e r s i o n = " 4 "   m a : c o n t e n t T y p e D e s c r i p t i o n = " C r e a t e   a   n e w   d o c u m e n t . "   m a : c o n t e n t T y p e S c o p e = " "   m a : v e r s i o n I D = " 0 5 a 0 b 1 9 b a f 3 e 7 8 6 e 6 5 8 c 0 2 1 7 8 a c 0 d 0 2 7 "   x m l n s : c t = " h t t p : / / s c h e m a s . m i c r o s o f t . c o m / o f f i c e / 2 0 0 6 / m e t a d a t a / c o n t e n t T y p e "   x m l n s : m a = " h t t p : / / s c h e m a s . m i c r o s o f t . c o m / o f f i c e / 2 0 0 6 / m e t a d a t a / p r o p e r t i e s / m e t a A t t r i b u t e s " >  
 < x s d : s c h e m a   t a r g e t N a m e s p a c e = " h t t p : / / s c h e m a s . m i c r o s o f t . c o m / o f f i c e / 2 0 0 6 / m e t a d a t a / p r o p e r t i e s "   m a : r o o t = " t r u e "   m a : f i e l d s I D = " 4 d c 9 7 a 2 f 8 2 7 6 9 c 4 d f e 5 f 3 9 4 c 2 7 3 2 9 f 6 a "   n s 2 : _ = " "   n s 3 : _ = " "   x m l n s : x s d = " h t t p : / / w w w . w 3 . o r g / 2 0 0 1 / X M L S c h e m a "   x m l n s : x s = " h t t p : / / w w w . w 3 . o r g / 2 0 0 1 / X M L S c h e m a "   x m l n s : p = " h t t p : / / s c h e m a s . m i c r o s o f t . c o m / o f f i c e / 2 0 0 6 / m e t a d a t a / p r o p e r t i e s "   x m l n s : n s 2 = " 2 7 4 1 e 0 f b - 8 3 3 4 - 4 a a 3 - 8 5 d d - e 3 5 a e b 2 6 d a b 6 "   x m l n s : n s 3 = " 1 5 c c e f 0 0 - f 9 0 e - 4 a 2 c - a 7 2 7 - 1 d 0 0 0 b 4 5 5 8 2 c " >  
 < x s d : i m p o r t   n a m e s p a c e = " 2 7 4 1 e 0 f b - 8 3 3 4 - 4 a a 3 - 8 5 d d - e 3 5 a e b 2 6 d a b 6 " / >  
 < x s d : i m p o r t   n a m e s p a c e = " 1 5 c c e f 0 0 - f 9 0 e - 4 a 2 c - a 7 2 7 - 1 d 0 0 0 b 4 5 5 8 2 c " / >  
 < x s d : e l e m e n t   n a m e = " p r o p e r t i e s " >  
 < x s d : c o m p l e x T y p e >  
 < x s d : s e q u e n c e >  
 < x s d : e l e m e n t   n a m e = " d o c u m e n t M a n a g e m e n t " >  
 < x s d : c o m p l e x T y p e >  
 < x s d : a l l >  
 < x s d : e l e m e n t   r e f = " n s 2 : M e d i a S e r v i c e M e t a d a t a "   m i n O c c u r s = " 0 " / >  
 < x s d : e l e m e n t   r e f = " n s 2 : M e d i a S e r v i c e F a s t M e t a d a t a "   m i n O c c u r s = " 0 " / >  
 < x s d : e l e m e n t   r e f = " n s 3 : S h a r e d W i t h U s e r s "   m i n O c c u r s = " 0 " / >  
 < x s d : e l e m e n t   r e f = " n s 3 : S h a r e d W i t h D e t a i l s "   m i n O c c u r s = " 0 " / >  
 < / x s d : a l l >  
 < / x s d : c o m p l e x T y p e >  
 < / x s d : e l e m e n t >  
 < / x s d : s e q u e n c e >  
 < / x s d : c o m p l e x T y p e >  
 < / x s d : e l e m e n t >  
 < / x s d : s c h e m a >  
 < x s d : s c h e m a   t a r g e t N a m e s p a c e = " 2 7 4 1 e 0 f b - 8 3 3 4 - 4 a a 3 - 8 5 d d - e 3 5 a e b 2 6 d a b 6 " 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s c h e m a >  
 < x s d : s c h e m a   t a r g e t N a m e s p a c e = " 1 5 c c e f 0 0 - f 9 0 e - 4 a 2 c - a 7 2 7 - 1 d 0 0 0 b 4 5 5 8 2 c " 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217DCB82-37EC-4524-BA89-A04EBA5CCC6C}">
  <ds:schemaRefs/>
</ds:datastoreItem>
</file>

<file path=customXml/itemProps2.xml><?xml version="1.0" encoding="utf-8"?>
<ds:datastoreItem xmlns:ds="http://schemas.openxmlformats.org/officeDocument/2006/customXml" ds:itemID="{31B37FBE-B51B-492B-BEB1-49DC178F000B}">
  <ds:schemaRefs/>
</ds:datastoreItem>
</file>

<file path=docProps/app.xml><?xml version="1.0" encoding="utf-8"?>
<Properties xmlns="http://schemas.openxmlformats.org/officeDocument/2006/extended-properties" xmlns:vt="http://schemas.openxmlformats.org/officeDocument/2006/docPropsVTypes">
  <Template>Programming in ADA_modified</Template>
  <TotalTime>0</TotalTime>
  <Words>25510</Words>
  <Application>WPS Presentation</Application>
  <PresentationFormat>On-screen Show (4:3)</PresentationFormat>
  <Paragraphs>872</Paragraphs>
  <Slides>75</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75</vt:i4>
      </vt:variant>
    </vt:vector>
  </HeadingPairs>
  <TitlesOfParts>
    <vt:vector size="86" baseType="lpstr">
      <vt:lpstr>Arial</vt:lpstr>
      <vt:lpstr>SimSun</vt:lpstr>
      <vt:lpstr>Wingdings</vt:lpstr>
      <vt:lpstr>Times New Roman</vt:lpstr>
      <vt:lpstr>canada-type-gibson</vt:lpstr>
      <vt:lpstr>Segoe Print</vt:lpstr>
      <vt:lpstr>Microsoft YaHei</vt:lpstr>
      <vt:lpstr>Arial Unicode MS</vt:lpstr>
      <vt:lpstr>-apple-system</vt:lpstr>
      <vt:lpstr>HCL Presentation Template</vt:lpstr>
      <vt:lpstr>Acrobat.Document.DC</vt:lpstr>
      <vt:lpstr>PowerPoint 演示文稿</vt:lpstr>
      <vt:lpstr>What Is MISRA?</vt:lpstr>
      <vt:lpstr>The Evolution of MISRA C</vt:lpstr>
      <vt:lpstr>Why Use MISRA Standards?</vt:lpstr>
      <vt:lpstr>How to Achieve MISRA Compliance?</vt:lpstr>
      <vt:lpstr>How to Achieve MISRA Compliance?</vt:lpstr>
      <vt:lpstr>How to Achieve MISRA Compliance?</vt:lpstr>
      <vt:lpstr>The Misra rules </vt:lpstr>
      <vt:lpstr>The Misra rules…</vt:lpstr>
      <vt:lpstr>Environment rules</vt:lpstr>
      <vt:lpstr>Language extensions</vt:lpstr>
      <vt:lpstr>Language extensions</vt:lpstr>
      <vt:lpstr>The Misra rules…</vt:lpstr>
      <vt:lpstr>Documentation</vt:lpstr>
      <vt:lpstr>MISRA Rules…</vt:lpstr>
      <vt:lpstr>Character sets</vt:lpstr>
      <vt:lpstr>Character sets…</vt:lpstr>
      <vt:lpstr>Identifiers</vt:lpstr>
      <vt:lpstr>Identifiers…</vt:lpstr>
      <vt:lpstr>Identifiers…</vt:lpstr>
      <vt:lpstr>Types Rules</vt:lpstr>
      <vt:lpstr>Types Rules…</vt:lpstr>
      <vt:lpstr>Constants Rules</vt:lpstr>
      <vt:lpstr>Declarations and definitions Rules</vt:lpstr>
      <vt:lpstr>Declarations and definitions Rules…</vt:lpstr>
      <vt:lpstr>PowerPoint 演示文稿</vt:lpstr>
      <vt:lpstr>Declarations and definitions Rules…</vt:lpstr>
      <vt:lpstr>Declarations and definitions Rules…</vt:lpstr>
      <vt:lpstr>Initialization Rules</vt:lpstr>
      <vt:lpstr>Initialization Rules…</vt:lpstr>
      <vt:lpstr>Arithmetic type conversions Rules</vt:lpstr>
      <vt:lpstr>Arithmetic type conversions Rules…</vt:lpstr>
      <vt:lpstr>Arithmetic type conversions Rules…</vt:lpstr>
      <vt:lpstr>Arithmetic type conversions Rules…</vt:lpstr>
      <vt:lpstr>Arithmetic type conversions Rules…</vt:lpstr>
      <vt:lpstr>Arithmetic type conversions Rules…</vt:lpstr>
      <vt:lpstr>Pointer type conversions Rules</vt:lpstr>
      <vt:lpstr>Pointer type conversions Rules…</vt:lpstr>
      <vt:lpstr>Pointer type conversions Rules…</vt:lpstr>
      <vt:lpstr>Pointer type conversions Rules…</vt:lpstr>
      <vt:lpstr>Pointer type conversions Rules…</vt:lpstr>
      <vt:lpstr>Pointer type conversions Rules…</vt:lpstr>
      <vt:lpstr>Expressions Rules</vt:lpstr>
      <vt:lpstr>Expressions Rules…</vt:lpstr>
      <vt:lpstr>Expressions Rules…</vt:lpstr>
      <vt:lpstr>Control statement expressions  Rules</vt:lpstr>
      <vt:lpstr>Control statement expressions  Rules…</vt:lpstr>
      <vt:lpstr>Control statement expressions  Rules…</vt:lpstr>
      <vt:lpstr>Control statement expressions  Rules…</vt:lpstr>
      <vt:lpstr>Control statement expressions  Rules…</vt:lpstr>
      <vt:lpstr>Control statement expressions  Rules…</vt:lpstr>
      <vt:lpstr>Control statement expressions  Rules…</vt:lpstr>
      <vt:lpstr>Control flow  Rules</vt:lpstr>
      <vt:lpstr>Control flow  Rules…</vt:lpstr>
      <vt:lpstr>Control flow  Rules…</vt:lpstr>
      <vt:lpstr>Control flow  Rules…</vt:lpstr>
      <vt:lpstr>Control flow  Rules…</vt:lpstr>
      <vt:lpstr>Switch statements  Rules</vt:lpstr>
      <vt:lpstr>Switch statements  Rules…</vt:lpstr>
      <vt:lpstr>Functions Rules</vt:lpstr>
      <vt:lpstr>Functions Rules…</vt:lpstr>
      <vt:lpstr>Pointers and arrays  Rules</vt:lpstr>
      <vt:lpstr>Pointers and arrays  Rules</vt:lpstr>
      <vt:lpstr>Pointers and arrays  Rules…</vt:lpstr>
      <vt:lpstr>Structures and unions Rules</vt:lpstr>
      <vt:lpstr>Preprocessing directives Rules</vt:lpstr>
      <vt:lpstr>Preprocessing directives Rules…</vt:lpstr>
      <vt:lpstr>Standard libraries Rules</vt:lpstr>
      <vt:lpstr>Run-time failures Rules</vt:lpstr>
      <vt:lpstr>Run-time failures…</vt:lpstr>
      <vt:lpstr>Run-time failures…</vt:lpstr>
      <vt:lpstr>Run-time failures…</vt:lpstr>
      <vt:lpstr>References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DELL</cp:lastModifiedBy>
  <cp:revision>190</cp:revision>
  <cp:lastPrinted>2113-01-01T00:00:00Z</cp:lastPrinted>
  <dcterms:created xsi:type="dcterms:W3CDTF">2113-01-01T00:00:00Z</dcterms:created>
  <dcterms:modified xsi:type="dcterms:W3CDTF">2023-11-12T12:20:38Z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bc2aa026-b6ad-4b2f-9820-707b2c68d719</vt:lpwstr>
  </property>
  <property fmtid="{D5CDD505-2E9C-101B-9397-08002B2CF9AE}" pid="3" name="HCLClassD6">
    <vt:lpwstr>False</vt:lpwstr>
  </property>
  <property fmtid="{D5CDD505-2E9C-101B-9397-08002B2CF9AE}" pid="4" name="HCLClassification">
    <vt:lpwstr>HCL_Cla5s_Publ1c</vt:lpwstr>
  </property>
  <property fmtid="{D5CDD505-2E9C-101B-9397-08002B2CF9AE}" pid="5" name="ICV">
    <vt:lpwstr>6F89A45C94AB41FC8233036C0245A787_12</vt:lpwstr>
  </property>
  <property fmtid="{D5CDD505-2E9C-101B-9397-08002B2CF9AE}" pid="6" name="KSOProductBuildVer">
    <vt:lpwstr>1033-12.2.0.13266</vt:lpwstr>
  </property>
</Properties>
</file>